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embeddedFontLst>
    <p:embeddedFont>
      <p:font typeface="Arial Black" panose="020B0A04020102020204" pitchFamily="34" charset="0"/>
      <p:bold r:id="rId30"/>
    </p:embeddedFont>
    <p:embeddedFont>
      <p:font typeface="Comic Sans MS" panose="030F0702030302020204" pitchFamily="66" charset="0"/>
      <p:regular r:id="rId31"/>
      <p:bold r:id="rId32"/>
      <p:italic r:id="rId33"/>
      <p:boldItalic r:id="rId34"/>
    </p:embeddedFont>
    <p:embeddedFont>
      <p:font typeface="Open Sans" panose="020B0606030504020204" pitchFamily="3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3" roundtripDataSignature="AMtx7mha0vVDd/c8w8MLmKTDZjApy3J5b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3147D37-8316-478C-9B7D-4DE3A7CE6108}">
  <a:tblStyle styleId="{A3147D37-8316-478C-9B7D-4DE3A7CE610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107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524692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71581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85941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997409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877212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61969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84455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67902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63250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55270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94532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6969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031246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3" name="Google Shape;383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26674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5" name="Google Shape;395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33235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52853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1" name="Google Shape;431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09086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27941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7" name="Google Shape;477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67890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1" name="Google Shape;521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26881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3319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2035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3910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Wordwall link to spin the wheel in real time: https://wordwall.net/resource/27022823</a:t>
            </a:r>
            <a:endParaRPr/>
          </a:p>
        </p:txBody>
      </p:sp>
      <p:sp>
        <p:nvSpPr>
          <p:cNvPr id="170" name="Google Shape;170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1774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14714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9884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31950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0975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9144"/>
            <a:ext cx="9143999" cy="6839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0" name="Google Shape;240;p10"/>
          <p:cNvCxnSpPr/>
          <p:nvPr/>
        </p:nvCxnSpPr>
        <p:spPr>
          <a:xfrm flipH="1">
            <a:off x="6102350" y="5157789"/>
            <a:ext cx="33338" cy="1798637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41" name="Google Shape;241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4338" y="3494089"/>
            <a:ext cx="8515350" cy="2382837"/>
          </a:xfrm>
          <a:prstGeom prst="rect">
            <a:avLst/>
          </a:prstGeom>
          <a:noFill/>
          <a:ln>
            <a:noFill/>
          </a:ln>
          <a:effectLst>
            <a:outerShdw blurRad="76200" dist="139700" dir="18900000" sy="23000" kx="-1200000" algn="bl" rotWithShape="0">
              <a:srgbClr val="000000">
                <a:alpha val="20000"/>
              </a:srgbClr>
            </a:outerShdw>
          </a:effectLst>
        </p:spPr>
      </p:pic>
      <p:sp>
        <p:nvSpPr>
          <p:cNvPr id="242" name="Google Shape;242;p10"/>
          <p:cNvSpPr/>
          <p:nvPr/>
        </p:nvSpPr>
        <p:spPr>
          <a:xfrm>
            <a:off x="2700520" y="1722656"/>
            <a:ext cx="1918040" cy="864801"/>
          </a:xfrm>
          <a:prstGeom prst="wedgeEllipseCallout">
            <a:avLst>
              <a:gd name="adj1" fmla="val -28357"/>
              <a:gd name="adj2" fmla="val 13100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science fiction</a:t>
            </a:r>
            <a:endParaRPr sz="2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0"/>
          <p:cNvSpPr/>
          <p:nvPr/>
        </p:nvSpPr>
        <p:spPr>
          <a:xfrm>
            <a:off x="6749257" y="1624935"/>
            <a:ext cx="3157537" cy="884296"/>
          </a:xfrm>
          <a:prstGeom prst="wedgeEllipseCallout">
            <a:avLst>
              <a:gd name="adj1" fmla="val 15972"/>
              <a:gd name="adj2" fmla="val 10235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documentary</a:t>
            </a:r>
            <a:endParaRPr sz="2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0"/>
          <p:cNvSpPr/>
          <p:nvPr/>
        </p:nvSpPr>
        <p:spPr>
          <a:xfrm>
            <a:off x="2207419" y="246470"/>
            <a:ext cx="7848600" cy="1062039"/>
          </a:xfrm>
          <a:prstGeom prst="roundRect">
            <a:avLst>
              <a:gd name="adj" fmla="val 16667"/>
            </a:avLst>
          </a:prstGeom>
          <a:solidFill>
            <a:srgbClr val="1E4E79"/>
          </a:solidFill>
          <a:ln w="190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This type of film gives us useful information about animals, science or technology.</a:t>
            </a:r>
            <a:endParaRPr sz="2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45" name="Google Shape;245;p10">
            <a:hlinkClick r:id="" action="ppaction://hlinkshowjump?jump=nextslide"/>
          </p:cNvPr>
          <p:cNvSpPr/>
          <p:nvPr/>
        </p:nvSpPr>
        <p:spPr>
          <a:xfrm>
            <a:off x="9613900" y="2890839"/>
            <a:ext cx="884238" cy="72072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296B0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NEXT</a:t>
            </a:r>
            <a:endParaRPr sz="20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6" name="Google Shape;246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03388" y="5199064"/>
            <a:ext cx="1490662" cy="16144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47" name="Google Shape;247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058275" y="5199064"/>
            <a:ext cx="1574800" cy="16144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48" name="Google Shape;248;p10"/>
          <p:cNvSpPr/>
          <p:nvPr/>
        </p:nvSpPr>
        <p:spPr>
          <a:xfrm>
            <a:off x="4911454" y="2384088"/>
            <a:ext cx="1918040" cy="864801"/>
          </a:xfrm>
          <a:prstGeom prst="wedgeEllipseCallout">
            <a:avLst>
              <a:gd name="adj1" fmla="val -28357"/>
              <a:gd name="adj2" fmla="val 13100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comedy</a:t>
            </a:r>
            <a:endParaRPr sz="2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10"/>
          <p:cNvSpPr/>
          <p:nvPr/>
        </p:nvSpPr>
        <p:spPr>
          <a:xfrm>
            <a:off x="289380" y="2148683"/>
            <a:ext cx="1918040" cy="864801"/>
          </a:xfrm>
          <a:prstGeom prst="wedgeEllipseCallout">
            <a:avLst>
              <a:gd name="adj1" fmla="val -28357"/>
              <a:gd name="adj2" fmla="val 13100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horror</a:t>
            </a:r>
            <a:endParaRPr sz="2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10"/>
          <p:cNvSpPr/>
          <p:nvPr/>
        </p:nvSpPr>
        <p:spPr>
          <a:xfrm>
            <a:off x="10199688" y="2132265"/>
            <a:ext cx="1918040" cy="864801"/>
          </a:xfrm>
          <a:prstGeom prst="wedgeEllipseCallout">
            <a:avLst>
              <a:gd name="adj1" fmla="val -28357"/>
              <a:gd name="adj2" fmla="val 13100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fantasy</a:t>
            </a:r>
            <a:endParaRPr sz="2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5" name="Google Shape;255;p11"/>
          <p:cNvCxnSpPr/>
          <p:nvPr/>
        </p:nvCxnSpPr>
        <p:spPr>
          <a:xfrm flipH="1">
            <a:off x="6102350" y="5157789"/>
            <a:ext cx="33338" cy="1798637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56" name="Google Shape;256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4338" y="3494089"/>
            <a:ext cx="8515350" cy="2382837"/>
          </a:xfrm>
          <a:prstGeom prst="rect">
            <a:avLst/>
          </a:prstGeom>
          <a:noFill/>
          <a:ln>
            <a:noFill/>
          </a:ln>
          <a:effectLst>
            <a:outerShdw blurRad="76200" dist="139700" dir="18900000" sy="23000" kx="-1200000" algn="bl" rotWithShape="0">
              <a:srgbClr val="000000">
                <a:alpha val="20000"/>
              </a:srgbClr>
            </a:outerShdw>
          </a:effectLst>
        </p:spPr>
      </p:pic>
      <p:sp>
        <p:nvSpPr>
          <p:cNvPr id="257" name="Google Shape;257;p11"/>
          <p:cNvSpPr/>
          <p:nvPr/>
        </p:nvSpPr>
        <p:spPr>
          <a:xfrm>
            <a:off x="2208213" y="76202"/>
            <a:ext cx="7848600" cy="985837"/>
          </a:xfrm>
          <a:prstGeom prst="roundRect">
            <a:avLst>
              <a:gd name="adj" fmla="val 16667"/>
            </a:avLst>
          </a:prstGeom>
          <a:solidFill>
            <a:srgbClr val="1E4E79"/>
          </a:solidFill>
          <a:ln w="190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This type of film is about life in the future, robots, and space travel</a:t>
            </a:r>
            <a:endParaRPr sz="2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58" name="Google Shape;258;p11">
            <a:hlinkClick r:id="" action="ppaction://hlinkshowjump?jump=nextslide"/>
          </p:cNvPr>
          <p:cNvSpPr/>
          <p:nvPr/>
        </p:nvSpPr>
        <p:spPr>
          <a:xfrm>
            <a:off x="9613900" y="2924176"/>
            <a:ext cx="884238" cy="72072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296B0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NEXT</a:t>
            </a:r>
            <a:endParaRPr sz="20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9" name="Google Shape;259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20188" y="5159376"/>
            <a:ext cx="1490662" cy="16160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60" name="Google Shape;260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31950" y="5184775"/>
            <a:ext cx="1574800" cy="16144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61" name="Google Shape;261;p11"/>
          <p:cNvSpPr/>
          <p:nvPr/>
        </p:nvSpPr>
        <p:spPr>
          <a:xfrm>
            <a:off x="6600826" y="1488758"/>
            <a:ext cx="2449557" cy="812477"/>
          </a:xfrm>
          <a:prstGeom prst="wedgeEllipseCallout">
            <a:avLst>
              <a:gd name="adj1" fmla="val 17820"/>
              <a:gd name="adj2" fmla="val 12538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comedy</a:t>
            </a:r>
            <a:endParaRPr sz="2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1"/>
          <p:cNvSpPr/>
          <p:nvPr/>
        </p:nvSpPr>
        <p:spPr>
          <a:xfrm>
            <a:off x="3014750" y="1385178"/>
            <a:ext cx="2399853" cy="830794"/>
          </a:xfrm>
          <a:prstGeom prst="wedgeEllipseCallout">
            <a:avLst>
              <a:gd name="adj1" fmla="val -24102"/>
              <a:gd name="adj2" fmla="val 120221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fantasy</a:t>
            </a:r>
            <a:endParaRPr sz="2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11"/>
          <p:cNvSpPr/>
          <p:nvPr/>
        </p:nvSpPr>
        <p:spPr>
          <a:xfrm>
            <a:off x="4565197" y="2442846"/>
            <a:ext cx="2449557" cy="812477"/>
          </a:xfrm>
          <a:prstGeom prst="wedgeEllipseCallout">
            <a:avLst>
              <a:gd name="adj1" fmla="val 17820"/>
              <a:gd name="adj2" fmla="val 12538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science fiction</a:t>
            </a:r>
            <a:endParaRPr sz="2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11"/>
          <p:cNvSpPr/>
          <p:nvPr/>
        </p:nvSpPr>
        <p:spPr>
          <a:xfrm>
            <a:off x="123826" y="2551434"/>
            <a:ext cx="3174545" cy="812477"/>
          </a:xfrm>
          <a:prstGeom prst="wedgeEllipseCallout">
            <a:avLst>
              <a:gd name="adj1" fmla="val 17820"/>
              <a:gd name="adj2" fmla="val 12538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documentary</a:t>
            </a:r>
            <a:endParaRPr sz="2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1"/>
          <p:cNvSpPr/>
          <p:nvPr/>
        </p:nvSpPr>
        <p:spPr>
          <a:xfrm>
            <a:off x="9386071" y="1586078"/>
            <a:ext cx="2449557" cy="812477"/>
          </a:xfrm>
          <a:prstGeom prst="wedgeEllipseCallout">
            <a:avLst>
              <a:gd name="adj1" fmla="val 17820"/>
              <a:gd name="adj2" fmla="val 12538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horror</a:t>
            </a:r>
            <a:endParaRPr sz="2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0" name="Google Shape;270;p12"/>
          <p:cNvCxnSpPr/>
          <p:nvPr/>
        </p:nvCxnSpPr>
        <p:spPr>
          <a:xfrm flipH="1">
            <a:off x="6102350" y="5157789"/>
            <a:ext cx="33338" cy="1798637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71" name="Google Shape;271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4338" y="3494089"/>
            <a:ext cx="8515350" cy="2382837"/>
          </a:xfrm>
          <a:prstGeom prst="rect">
            <a:avLst/>
          </a:prstGeom>
          <a:noFill/>
          <a:ln>
            <a:noFill/>
          </a:ln>
          <a:effectLst>
            <a:outerShdw blurRad="76200" dist="139700" dir="18900000" sy="23000" kx="-1200000" algn="bl" rotWithShape="0">
              <a:srgbClr val="000000">
                <a:alpha val="20000"/>
              </a:srgbClr>
            </a:outerShdw>
          </a:effectLst>
        </p:spPr>
      </p:pic>
      <p:sp>
        <p:nvSpPr>
          <p:cNvPr id="272" name="Google Shape;272;p12"/>
          <p:cNvSpPr/>
          <p:nvPr/>
        </p:nvSpPr>
        <p:spPr>
          <a:xfrm>
            <a:off x="2336006" y="1494115"/>
            <a:ext cx="1996282" cy="869723"/>
          </a:xfrm>
          <a:prstGeom prst="wedgeEllipseCallout">
            <a:avLst>
              <a:gd name="adj1" fmla="val -28357"/>
              <a:gd name="adj2" fmla="val 13100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comedy</a:t>
            </a:r>
            <a:endParaRPr sz="2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2"/>
          <p:cNvSpPr/>
          <p:nvPr/>
        </p:nvSpPr>
        <p:spPr>
          <a:xfrm>
            <a:off x="6906748" y="1612862"/>
            <a:ext cx="2456308" cy="889329"/>
          </a:xfrm>
          <a:prstGeom prst="wedgeEllipseCallout">
            <a:avLst>
              <a:gd name="adj1" fmla="val 15972"/>
              <a:gd name="adj2" fmla="val 10235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horror</a:t>
            </a:r>
            <a:endParaRPr sz="2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2"/>
          <p:cNvSpPr/>
          <p:nvPr/>
        </p:nvSpPr>
        <p:spPr>
          <a:xfrm>
            <a:off x="2208213" y="333376"/>
            <a:ext cx="7848600" cy="728663"/>
          </a:xfrm>
          <a:prstGeom prst="roundRect">
            <a:avLst>
              <a:gd name="adj" fmla="val 16667"/>
            </a:avLst>
          </a:prstGeom>
          <a:solidFill>
            <a:srgbClr val="1E4E79"/>
          </a:solidFill>
          <a:ln w="190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This is a frightening type of film.</a:t>
            </a:r>
            <a:endParaRPr sz="2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75" name="Google Shape;275;p12">
            <a:hlinkClick r:id="" action="ppaction://hlinkshowjump?jump=nextslide"/>
          </p:cNvPr>
          <p:cNvSpPr/>
          <p:nvPr/>
        </p:nvSpPr>
        <p:spPr>
          <a:xfrm>
            <a:off x="9613900" y="2890839"/>
            <a:ext cx="884238" cy="72072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296B0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NEXT</a:t>
            </a:r>
            <a:endParaRPr sz="20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6" name="Google Shape;276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03388" y="5199064"/>
            <a:ext cx="1490662" cy="16144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77" name="Google Shape;277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058275" y="5199064"/>
            <a:ext cx="1574800" cy="16144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78" name="Google Shape;278;p12"/>
          <p:cNvSpPr/>
          <p:nvPr/>
        </p:nvSpPr>
        <p:spPr>
          <a:xfrm>
            <a:off x="3996939" y="2136888"/>
            <a:ext cx="3063535" cy="869723"/>
          </a:xfrm>
          <a:prstGeom prst="wedgeEllipseCallout">
            <a:avLst>
              <a:gd name="adj1" fmla="val -28357"/>
              <a:gd name="adj2" fmla="val 13100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documentary</a:t>
            </a:r>
            <a:endParaRPr sz="2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2"/>
          <p:cNvSpPr/>
          <p:nvPr/>
        </p:nvSpPr>
        <p:spPr>
          <a:xfrm>
            <a:off x="211932" y="2265363"/>
            <a:ext cx="1996282" cy="869723"/>
          </a:xfrm>
          <a:prstGeom prst="wedgeEllipseCallout">
            <a:avLst>
              <a:gd name="adj1" fmla="val -28357"/>
              <a:gd name="adj2" fmla="val 13100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fantasy</a:t>
            </a:r>
            <a:endParaRPr sz="2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2"/>
          <p:cNvSpPr/>
          <p:nvPr/>
        </p:nvSpPr>
        <p:spPr>
          <a:xfrm>
            <a:off x="9634934" y="1322567"/>
            <a:ext cx="1996282" cy="869723"/>
          </a:xfrm>
          <a:prstGeom prst="wedgeEllipseCallout">
            <a:avLst>
              <a:gd name="adj1" fmla="val -28357"/>
              <a:gd name="adj2" fmla="val 13100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science fiction</a:t>
            </a:r>
            <a:endParaRPr sz="2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5" name="Google Shape;285;p13"/>
          <p:cNvCxnSpPr/>
          <p:nvPr/>
        </p:nvCxnSpPr>
        <p:spPr>
          <a:xfrm flipH="1">
            <a:off x="6102350" y="5157789"/>
            <a:ext cx="33338" cy="1798637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86" name="Google Shape;28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4338" y="3494089"/>
            <a:ext cx="8515350" cy="2382837"/>
          </a:xfrm>
          <a:prstGeom prst="rect">
            <a:avLst/>
          </a:prstGeom>
          <a:noFill/>
          <a:ln>
            <a:noFill/>
          </a:ln>
          <a:effectLst>
            <a:outerShdw blurRad="76200" dist="139700" dir="18900000" sy="23000" kx="-1200000" algn="bl" rotWithShape="0">
              <a:srgbClr val="000000">
                <a:alpha val="20000"/>
              </a:srgbClr>
            </a:outerShdw>
          </a:effectLst>
        </p:spPr>
      </p:pic>
      <p:sp>
        <p:nvSpPr>
          <p:cNvPr id="287" name="Google Shape;287;p13"/>
          <p:cNvSpPr/>
          <p:nvPr/>
        </p:nvSpPr>
        <p:spPr>
          <a:xfrm>
            <a:off x="2208213" y="76202"/>
            <a:ext cx="7848600" cy="1182686"/>
          </a:xfrm>
          <a:prstGeom prst="roundRect">
            <a:avLst>
              <a:gd name="adj" fmla="val 16667"/>
            </a:avLst>
          </a:prstGeom>
          <a:solidFill>
            <a:srgbClr val="1E4E79"/>
          </a:solidFill>
          <a:ln w="190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film was long and _____. Many people went home before it ended.</a:t>
            </a:r>
            <a:endParaRPr sz="2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88" name="Google Shape;288;p13"/>
          <p:cNvSpPr txBox="1"/>
          <p:nvPr/>
        </p:nvSpPr>
        <p:spPr>
          <a:xfrm>
            <a:off x="5942013" y="103982"/>
            <a:ext cx="1662112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dull</a:t>
            </a:r>
            <a:endParaRPr sz="3200" b="1">
              <a:solidFill>
                <a:srgbClr val="00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89" name="Google Shape;289;p13">
            <a:hlinkClick r:id="" action="ppaction://hlinkshowjump?jump=nextslide"/>
          </p:cNvPr>
          <p:cNvSpPr/>
          <p:nvPr/>
        </p:nvSpPr>
        <p:spPr>
          <a:xfrm>
            <a:off x="9613900" y="2924176"/>
            <a:ext cx="884238" cy="72072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296B0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NEXT</a:t>
            </a:r>
            <a:endParaRPr sz="20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0" name="Google Shape;290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20188" y="5159376"/>
            <a:ext cx="1490662" cy="16160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91" name="Google Shape;291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31950" y="5184775"/>
            <a:ext cx="1574800" cy="16144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92" name="Google Shape;292;p13"/>
          <p:cNvSpPr/>
          <p:nvPr/>
        </p:nvSpPr>
        <p:spPr>
          <a:xfrm>
            <a:off x="6600826" y="1511300"/>
            <a:ext cx="3598863" cy="985838"/>
          </a:xfrm>
          <a:prstGeom prst="wedgeEllipseCallout">
            <a:avLst>
              <a:gd name="adj1" fmla="val 17820"/>
              <a:gd name="adj2" fmla="val 12538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funny</a:t>
            </a:r>
            <a:endParaRPr sz="36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13"/>
          <p:cNvSpPr/>
          <p:nvPr/>
        </p:nvSpPr>
        <p:spPr>
          <a:xfrm>
            <a:off x="2416175" y="1489076"/>
            <a:ext cx="3525838" cy="1008063"/>
          </a:xfrm>
          <a:prstGeom prst="wedgeEllipseCallout">
            <a:avLst>
              <a:gd name="adj1" fmla="val -24102"/>
              <a:gd name="adj2" fmla="val 120221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dull</a:t>
            </a:r>
            <a:endParaRPr sz="36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13"/>
          <p:cNvSpPr/>
          <p:nvPr/>
        </p:nvSpPr>
        <p:spPr>
          <a:xfrm>
            <a:off x="4319587" y="2465388"/>
            <a:ext cx="3598863" cy="985838"/>
          </a:xfrm>
          <a:prstGeom prst="wedgeEllipseCallout">
            <a:avLst>
              <a:gd name="adj1" fmla="val 17820"/>
              <a:gd name="adj2" fmla="val 12538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shocking</a:t>
            </a:r>
            <a:endParaRPr sz="36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9" name="Google Shape;299;p14"/>
          <p:cNvCxnSpPr/>
          <p:nvPr/>
        </p:nvCxnSpPr>
        <p:spPr>
          <a:xfrm flipH="1">
            <a:off x="6102350" y="5157789"/>
            <a:ext cx="33338" cy="1798637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00" name="Google Shape;30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4338" y="3494089"/>
            <a:ext cx="8515350" cy="2382837"/>
          </a:xfrm>
          <a:prstGeom prst="rect">
            <a:avLst/>
          </a:prstGeom>
          <a:noFill/>
          <a:ln>
            <a:noFill/>
          </a:ln>
          <a:effectLst>
            <a:outerShdw blurRad="76200" dist="139700" dir="18900000" sy="23000" kx="-1200000" algn="bl" rotWithShape="0">
              <a:srgbClr val="000000">
                <a:alpha val="20000"/>
              </a:srgbClr>
            </a:outerShdw>
          </a:effectLst>
        </p:spPr>
      </p:pic>
      <p:sp>
        <p:nvSpPr>
          <p:cNvPr id="301" name="Google Shape;301;p14"/>
          <p:cNvSpPr/>
          <p:nvPr/>
        </p:nvSpPr>
        <p:spPr>
          <a:xfrm>
            <a:off x="3413783" y="1801451"/>
            <a:ext cx="2982913" cy="985838"/>
          </a:xfrm>
          <a:prstGeom prst="wedgeEllipseCallout">
            <a:avLst>
              <a:gd name="adj1" fmla="val 14340"/>
              <a:gd name="adj2" fmla="val 115767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funny</a:t>
            </a:r>
            <a:endParaRPr sz="36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4"/>
          <p:cNvSpPr/>
          <p:nvPr/>
        </p:nvSpPr>
        <p:spPr>
          <a:xfrm>
            <a:off x="6456363" y="1484313"/>
            <a:ext cx="3670300" cy="1008062"/>
          </a:xfrm>
          <a:prstGeom prst="wedgeEllipseCallout">
            <a:avLst>
              <a:gd name="adj1" fmla="val 15972"/>
              <a:gd name="adj2" fmla="val 10235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violent</a:t>
            </a:r>
            <a:endParaRPr sz="36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14"/>
          <p:cNvSpPr/>
          <p:nvPr/>
        </p:nvSpPr>
        <p:spPr>
          <a:xfrm>
            <a:off x="2208213" y="202474"/>
            <a:ext cx="7848600" cy="1194526"/>
          </a:xfrm>
          <a:prstGeom prst="roundRect">
            <a:avLst>
              <a:gd name="adj" fmla="val 16667"/>
            </a:avLst>
          </a:prstGeom>
          <a:solidFill>
            <a:srgbClr val="1E4E79"/>
          </a:solidFill>
          <a:ln w="190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film is too_________with a lot of fighting and killing scenes.</a:t>
            </a:r>
            <a:endParaRPr sz="2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04" name="Google Shape;304;p14"/>
          <p:cNvSpPr txBox="1"/>
          <p:nvPr/>
        </p:nvSpPr>
        <p:spPr>
          <a:xfrm>
            <a:off x="5321165" y="215537"/>
            <a:ext cx="2151062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violent</a:t>
            </a:r>
            <a:endParaRPr sz="3200" b="1">
              <a:solidFill>
                <a:srgbClr val="00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05" name="Google Shape;305;p14">
            <a:hlinkClick r:id="" action="ppaction://hlinkshowjump?jump=nextslide"/>
          </p:cNvPr>
          <p:cNvSpPr/>
          <p:nvPr/>
        </p:nvSpPr>
        <p:spPr>
          <a:xfrm>
            <a:off x="9613900" y="2890839"/>
            <a:ext cx="884238" cy="72072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296B0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NEXT</a:t>
            </a:r>
            <a:endParaRPr sz="20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6" name="Google Shape;306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03388" y="5199064"/>
            <a:ext cx="1490662" cy="16144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07" name="Google Shape;307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058275" y="5199064"/>
            <a:ext cx="1574800" cy="16144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08" name="Google Shape;308;p14"/>
          <p:cNvSpPr/>
          <p:nvPr/>
        </p:nvSpPr>
        <p:spPr>
          <a:xfrm>
            <a:off x="192881" y="2324441"/>
            <a:ext cx="3223056" cy="985838"/>
          </a:xfrm>
          <a:prstGeom prst="wedgeEllipseCallout">
            <a:avLst>
              <a:gd name="adj1" fmla="val 22710"/>
              <a:gd name="adj2" fmla="val 13100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interesting</a:t>
            </a:r>
            <a:endParaRPr sz="36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5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3" name="Google Shape;313;p15"/>
          <p:cNvCxnSpPr/>
          <p:nvPr/>
        </p:nvCxnSpPr>
        <p:spPr>
          <a:xfrm flipH="1">
            <a:off x="6102350" y="5157789"/>
            <a:ext cx="33338" cy="1798637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14" name="Google Shape;314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4338" y="3494089"/>
            <a:ext cx="8515350" cy="2382837"/>
          </a:xfrm>
          <a:prstGeom prst="rect">
            <a:avLst/>
          </a:prstGeom>
          <a:noFill/>
          <a:ln>
            <a:noFill/>
          </a:ln>
          <a:effectLst>
            <a:outerShdw blurRad="76200" dist="139700" dir="18900000" sy="23000" kx="-1200000" algn="bl" rotWithShape="0">
              <a:srgbClr val="000000">
                <a:alpha val="20000"/>
              </a:srgbClr>
            </a:outerShdw>
          </a:effectLst>
        </p:spPr>
      </p:pic>
      <p:sp>
        <p:nvSpPr>
          <p:cNvPr id="315" name="Google Shape;315;p15"/>
          <p:cNvSpPr/>
          <p:nvPr/>
        </p:nvSpPr>
        <p:spPr>
          <a:xfrm>
            <a:off x="2061574" y="1690960"/>
            <a:ext cx="2982913" cy="985838"/>
          </a:xfrm>
          <a:prstGeom prst="wedgeEllipseCallout">
            <a:avLst>
              <a:gd name="adj1" fmla="val -28357"/>
              <a:gd name="adj2" fmla="val 13100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moving</a:t>
            </a:r>
            <a:endParaRPr sz="36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15"/>
          <p:cNvSpPr/>
          <p:nvPr/>
        </p:nvSpPr>
        <p:spPr>
          <a:xfrm>
            <a:off x="6240464" y="1484313"/>
            <a:ext cx="4103687" cy="1008062"/>
          </a:xfrm>
          <a:prstGeom prst="wedgeEllipseCallout">
            <a:avLst>
              <a:gd name="adj1" fmla="val 15972"/>
              <a:gd name="adj2" fmla="val 10235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frightening</a:t>
            </a:r>
            <a:endParaRPr sz="36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15"/>
          <p:cNvSpPr/>
          <p:nvPr/>
        </p:nvSpPr>
        <p:spPr>
          <a:xfrm>
            <a:off x="2208213" y="346166"/>
            <a:ext cx="8869090" cy="1067503"/>
          </a:xfrm>
          <a:prstGeom prst="roundRect">
            <a:avLst>
              <a:gd name="adj" fmla="val 16667"/>
            </a:avLst>
          </a:prstGeom>
          <a:solidFill>
            <a:srgbClr val="1E4E79"/>
          </a:solidFill>
          <a:ln w="190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A____________story often makes us feel afraid.</a:t>
            </a:r>
            <a:endParaRPr sz="2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18" name="Google Shape;318;p15"/>
          <p:cNvSpPr txBox="1"/>
          <p:nvPr/>
        </p:nvSpPr>
        <p:spPr>
          <a:xfrm>
            <a:off x="2762795" y="462235"/>
            <a:ext cx="2519363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frightening</a:t>
            </a:r>
            <a:endParaRPr sz="3200" b="1">
              <a:solidFill>
                <a:srgbClr val="00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19" name="Google Shape;319;p15">
            <a:hlinkClick r:id="" action="ppaction://hlinkshowjump?jump=nextslide"/>
          </p:cNvPr>
          <p:cNvSpPr/>
          <p:nvPr/>
        </p:nvSpPr>
        <p:spPr>
          <a:xfrm>
            <a:off x="9613900" y="2890839"/>
            <a:ext cx="884238" cy="72072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296B0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NEXT</a:t>
            </a:r>
            <a:endParaRPr sz="20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0" name="Google Shape;320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03388" y="5199064"/>
            <a:ext cx="1490662" cy="16144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21" name="Google Shape;321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058275" y="5199064"/>
            <a:ext cx="1574800" cy="16144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22" name="Google Shape;322;p15"/>
          <p:cNvSpPr/>
          <p:nvPr/>
        </p:nvSpPr>
        <p:spPr>
          <a:xfrm>
            <a:off x="5133522" y="2493169"/>
            <a:ext cx="3174455" cy="985838"/>
          </a:xfrm>
          <a:prstGeom prst="wedgeEllipseCallout">
            <a:avLst>
              <a:gd name="adj1" fmla="val -28357"/>
              <a:gd name="adj2" fmla="val 13100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interesting</a:t>
            </a:r>
            <a:endParaRPr sz="36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25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7" name="Google Shape;327;p16"/>
          <p:cNvCxnSpPr/>
          <p:nvPr/>
        </p:nvCxnSpPr>
        <p:spPr>
          <a:xfrm flipH="1">
            <a:off x="6102350" y="5157789"/>
            <a:ext cx="33338" cy="1798637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28" name="Google Shape;328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4338" y="3494089"/>
            <a:ext cx="8515350" cy="2382837"/>
          </a:xfrm>
          <a:prstGeom prst="rect">
            <a:avLst/>
          </a:prstGeom>
          <a:noFill/>
          <a:ln>
            <a:noFill/>
          </a:ln>
          <a:effectLst>
            <a:outerShdw blurRad="76200" dist="139700" dir="18900000" sy="23000" kx="-1200000" algn="bl" rotWithShape="0">
              <a:srgbClr val="000000">
                <a:alpha val="20000"/>
              </a:srgbClr>
            </a:outerShdw>
          </a:effectLst>
        </p:spPr>
      </p:pic>
      <p:sp>
        <p:nvSpPr>
          <p:cNvPr id="329" name="Google Shape;329;p16"/>
          <p:cNvSpPr/>
          <p:nvPr/>
        </p:nvSpPr>
        <p:spPr>
          <a:xfrm>
            <a:off x="2208212" y="333376"/>
            <a:ext cx="9267507" cy="920658"/>
          </a:xfrm>
          <a:prstGeom prst="roundRect">
            <a:avLst>
              <a:gd name="adj" fmla="val 16667"/>
            </a:avLst>
          </a:prstGeom>
          <a:solidFill>
            <a:srgbClr val="1E4E79"/>
          </a:solidFill>
          <a:ln w="190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news was___________. I couldn’t believe it.</a:t>
            </a:r>
            <a:endParaRPr sz="2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30" name="Google Shape;330;p16"/>
          <p:cNvSpPr txBox="1"/>
          <p:nvPr/>
        </p:nvSpPr>
        <p:spPr>
          <a:xfrm>
            <a:off x="5242516" y="409576"/>
            <a:ext cx="214947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shocking</a:t>
            </a:r>
            <a:endParaRPr sz="3200" b="1">
              <a:solidFill>
                <a:srgbClr val="00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31" name="Google Shape;331;p16">
            <a:hlinkClick r:id="" action="ppaction://hlinkshowjump?jump=nextslide"/>
          </p:cNvPr>
          <p:cNvSpPr/>
          <p:nvPr/>
        </p:nvSpPr>
        <p:spPr>
          <a:xfrm>
            <a:off x="9613900" y="2924176"/>
            <a:ext cx="884238" cy="72072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296B0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NEXT</a:t>
            </a:r>
            <a:endParaRPr sz="20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2" name="Google Shape;332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20188" y="5159376"/>
            <a:ext cx="1490662" cy="16160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33" name="Google Shape;333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31950" y="5184775"/>
            <a:ext cx="1574800" cy="16144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34" name="Google Shape;334;p16"/>
          <p:cNvSpPr/>
          <p:nvPr/>
        </p:nvSpPr>
        <p:spPr>
          <a:xfrm>
            <a:off x="6600826" y="1511300"/>
            <a:ext cx="3598863" cy="985838"/>
          </a:xfrm>
          <a:prstGeom prst="wedgeEllipseCallout">
            <a:avLst>
              <a:gd name="adj1" fmla="val 17820"/>
              <a:gd name="adj2" fmla="val 12538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funny</a:t>
            </a:r>
            <a:endParaRPr sz="36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16"/>
          <p:cNvSpPr/>
          <p:nvPr/>
        </p:nvSpPr>
        <p:spPr>
          <a:xfrm>
            <a:off x="2416175" y="1489076"/>
            <a:ext cx="3525838" cy="1008063"/>
          </a:xfrm>
          <a:prstGeom prst="wedgeEllipseCallout">
            <a:avLst>
              <a:gd name="adj1" fmla="val -24102"/>
              <a:gd name="adj2" fmla="val 120221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shocking</a:t>
            </a:r>
            <a:endParaRPr sz="36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16"/>
          <p:cNvSpPr/>
          <p:nvPr/>
        </p:nvSpPr>
        <p:spPr>
          <a:xfrm>
            <a:off x="4693443" y="2497138"/>
            <a:ext cx="3598863" cy="985838"/>
          </a:xfrm>
          <a:prstGeom prst="wedgeEllipseCallout">
            <a:avLst>
              <a:gd name="adj1" fmla="val -19929"/>
              <a:gd name="adj2" fmla="val 102859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confusing</a:t>
            </a:r>
            <a:endParaRPr sz="36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1" name="Google Shape;341;p17"/>
          <p:cNvCxnSpPr/>
          <p:nvPr/>
        </p:nvCxnSpPr>
        <p:spPr>
          <a:xfrm flipH="1">
            <a:off x="6102350" y="5157789"/>
            <a:ext cx="33338" cy="1798637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42" name="Google Shape;342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4338" y="3494089"/>
            <a:ext cx="8515350" cy="2382837"/>
          </a:xfrm>
          <a:prstGeom prst="rect">
            <a:avLst/>
          </a:prstGeom>
          <a:noFill/>
          <a:ln>
            <a:noFill/>
          </a:ln>
          <a:effectLst>
            <a:outerShdw blurRad="76200" dist="139700" dir="18900000" sy="23000" kx="-1200000" algn="bl" rotWithShape="0">
              <a:srgbClr val="000000">
                <a:alpha val="20000"/>
              </a:srgbClr>
            </a:outerShdw>
          </a:effectLst>
        </p:spPr>
      </p:pic>
      <p:sp>
        <p:nvSpPr>
          <p:cNvPr id="343" name="Google Shape;343;p17"/>
          <p:cNvSpPr/>
          <p:nvPr/>
        </p:nvSpPr>
        <p:spPr>
          <a:xfrm>
            <a:off x="2208213" y="333376"/>
            <a:ext cx="7848600" cy="728663"/>
          </a:xfrm>
          <a:prstGeom prst="roundRect">
            <a:avLst>
              <a:gd name="adj" fmla="val 16667"/>
            </a:avLst>
          </a:prstGeom>
          <a:solidFill>
            <a:srgbClr val="1E4E79"/>
          </a:solidFill>
          <a:ln w="190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_________ films often make us cry.</a:t>
            </a:r>
            <a:endParaRPr sz="2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44" name="Google Shape;344;p17"/>
          <p:cNvSpPr txBox="1"/>
          <p:nvPr/>
        </p:nvSpPr>
        <p:spPr>
          <a:xfrm>
            <a:off x="3277236" y="274639"/>
            <a:ext cx="1662113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moving</a:t>
            </a:r>
            <a:endParaRPr sz="3200" b="1">
              <a:solidFill>
                <a:srgbClr val="00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45" name="Google Shape;345;p17"/>
          <p:cNvSpPr/>
          <p:nvPr/>
        </p:nvSpPr>
        <p:spPr>
          <a:xfrm>
            <a:off x="9613900" y="3068638"/>
            <a:ext cx="884238" cy="425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8296B0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EXIT</a:t>
            </a:r>
            <a:endParaRPr sz="20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6" name="Google Shape;346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20188" y="5159376"/>
            <a:ext cx="1490662" cy="16160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47" name="Google Shape;347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31950" y="5184775"/>
            <a:ext cx="1574800" cy="16144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48" name="Google Shape;348;p17"/>
          <p:cNvSpPr/>
          <p:nvPr/>
        </p:nvSpPr>
        <p:spPr>
          <a:xfrm>
            <a:off x="6600826" y="1511300"/>
            <a:ext cx="3598863" cy="985838"/>
          </a:xfrm>
          <a:prstGeom prst="wedgeEllipseCallout">
            <a:avLst>
              <a:gd name="adj1" fmla="val 17820"/>
              <a:gd name="adj2" fmla="val 12538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funny</a:t>
            </a:r>
            <a:endParaRPr sz="36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17"/>
          <p:cNvSpPr/>
          <p:nvPr/>
        </p:nvSpPr>
        <p:spPr>
          <a:xfrm>
            <a:off x="2416175" y="1489076"/>
            <a:ext cx="3525838" cy="1008063"/>
          </a:xfrm>
          <a:prstGeom prst="wedgeEllipseCallout">
            <a:avLst>
              <a:gd name="adj1" fmla="val -24102"/>
              <a:gd name="adj2" fmla="val 120221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moving</a:t>
            </a:r>
            <a:endParaRPr sz="36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17"/>
          <p:cNvSpPr/>
          <p:nvPr/>
        </p:nvSpPr>
        <p:spPr>
          <a:xfrm>
            <a:off x="4610917" y="2508251"/>
            <a:ext cx="3598863" cy="985838"/>
          </a:xfrm>
          <a:prstGeom prst="wedgeEllipseCallout">
            <a:avLst>
              <a:gd name="adj1" fmla="val -19203"/>
              <a:gd name="adj2" fmla="val 97559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amusing</a:t>
            </a:r>
            <a:endParaRPr sz="36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5" name="Google Shape;355;p18"/>
          <p:cNvCxnSpPr/>
          <p:nvPr/>
        </p:nvCxnSpPr>
        <p:spPr>
          <a:xfrm flipH="1">
            <a:off x="6102350" y="5157789"/>
            <a:ext cx="33338" cy="1798637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56" name="Google Shape;356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4338" y="3494089"/>
            <a:ext cx="8515350" cy="2382837"/>
          </a:xfrm>
          <a:prstGeom prst="rect">
            <a:avLst/>
          </a:prstGeom>
          <a:noFill/>
          <a:ln>
            <a:noFill/>
          </a:ln>
          <a:effectLst>
            <a:outerShdw blurRad="76200" dist="139700" dir="18900000" sy="23000" kx="-1200000" algn="bl" rotWithShape="0">
              <a:srgbClr val="000000">
                <a:alpha val="20000"/>
              </a:srgbClr>
            </a:outerShdw>
          </a:effectLst>
        </p:spPr>
      </p:pic>
      <p:sp>
        <p:nvSpPr>
          <p:cNvPr id="357" name="Google Shape;357;p18"/>
          <p:cNvSpPr/>
          <p:nvPr/>
        </p:nvSpPr>
        <p:spPr>
          <a:xfrm>
            <a:off x="2208212" y="333376"/>
            <a:ext cx="9385073" cy="728663"/>
          </a:xfrm>
          <a:prstGeom prst="roundRect">
            <a:avLst>
              <a:gd name="adj" fmla="val 16667"/>
            </a:avLst>
          </a:prstGeom>
          <a:solidFill>
            <a:srgbClr val="1E4E79"/>
          </a:solidFill>
          <a:ln w="190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road signs were_________ and we soon got lost.</a:t>
            </a:r>
            <a:endParaRPr sz="2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58" name="Google Shape;358;p18"/>
          <p:cNvSpPr txBox="1"/>
          <p:nvPr/>
        </p:nvSpPr>
        <p:spPr>
          <a:xfrm>
            <a:off x="5785305" y="333376"/>
            <a:ext cx="205894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confusing</a:t>
            </a:r>
            <a:endParaRPr sz="3200" b="1">
              <a:solidFill>
                <a:srgbClr val="00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59" name="Google Shape;359;p18"/>
          <p:cNvSpPr/>
          <p:nvPr/>
        </p:nvSpPr>
        <p:spPr>
          <a:xfrm>
            <a:off x="9613900" y="3068638"/>
            <a:ext cx="884238" cy="425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8296B0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EXIT</a:t>
            </a:r>
            <a:endParaRPr sz="20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0" name="Google Shape;360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20188" y="5159376"/>
            <a:ext cx="1490662" cy="16160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61" name="Google Shape;361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31950" y="5184775"/>
            <a:ext cx="1574800" cy="16144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62" name="Google Shape;362;p18"/>
          <p:cNvSpPr/>
          <p:nvPr/>
        </p:nvSpPr>
        <p:spPr>
          <a:xfrm>
            <a:off x="6600826" y="1511300"/>
            <a:ext cx="3598863" cy="985838"/>
          </a:xfrm>
          <a:prstGeom prst="wedgeEllipseCallout">
            <a:avLst>
              <a:gd name="adj1" fmla="val 17820"/>
              <a:gd name="adj2" fmla="val 12538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interesting</a:t>
            </a:r>
            <a:endParaRPr sz="36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18"/>
          <p:cNvSpPr/>
          <p:nvPr/>
        </p:nvSpPr>
        <p:spPr>
          <a:xfrm>
            <a:off x="2416175" y="1489076"/>
            <a:ext cx="3525838" cy="1008063"/>
          </a:xfrm>
          <a:prstGeom prst="wedgeEllipseCallout">
            <a:avLst>
              <a:gd name="adj1" fmla="val -24102"/>
              <a:gd name="adj2" fmla="val 120221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confusing </a:t>
            </a:r>
            <a:endParaRPr sz="36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18"/>
          <p:cNvSpPr/>
          <p:nvPr/>
        </p:nvSpPr>
        <p:spPr>
          <a:xfrm>
            <a:off x="4610917" y="2508251"/>
            <a:ext cx="3598863" cy="985838"/>
          </a:xfrm>
          <a:prstGeom prst="wedgeEllipseCallout">
            <a:avLst>
              <a:gd name="adj1" fmla="val -19203"/>
              <a:gd name="adj2" fmla="val 97559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shocking</a:t>
            </a:r>
            <a:endParaRPr sz="36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19"/>
          <p:cNvSpPr/>
          <p:nvPr/>
        </p:nvSpPr>
        <p:spPr>
          <a:xfrm>
            <a:off x="971990" y="1229521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19"/>
          <p:cNvSpPr/>
          <p:nvPr/>
        </p:nvSpPr>
        <p:spPr>
          <a:xfrm>
            <a:off x="2619633" y="2619887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19"/>
          <p:cNvSpPr/>
          <p:nvPr/>
        </p:nvSpPr>
        <p:spPr>
          <a:xfrm>
            <a:off x="938506" y="3953559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GRAMMAR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Spin the wheel: Types of films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(Task 2: Give an example for every film type in the box.)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19"/>
          <p:cNvSpPr/>
          <p:nvPr/>
        </p:nvSpPr>
        <p:spPr>
          <a:xfrm>
            <a:off x="5571062" y="2126136"/>
            <a:ext cx="5465180" cy="1689677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Game: Tug of war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Match the types of film in column A with their descriptions in column B.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Choose the correct answer (A, B, or C) to complete each of the following sentences.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75" name="Google Shape;375;p19"/>
          <p:cNvCxnSpPr>
            <a:stCxn id="370" idx="3"/>
            <a:endCxn id="371" idx="0"/>
          </p:cNvCxnSpPr>
          <p:nvPr/>
        </p:nvCxnSpPr>
        <p:spPr>
          <a:xfrm>
            <a:off x="2855757" y="1557058"/>
            <a:ext cx="739200" cy="10629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76" name="Google Shape;376;p19"/>
          <p:cNvCxnSpPr>
            <a:stCxn id="371" idx="1"/>
            <a:endCxn id="372" idx="0"/>
          </p:cNvCxnSpPr>
          <p:nvPr/>
        </p:nvCxnSpPr>
        <p:spPr>
          <a:xfrm flipH="1">
            <a:off x="1913733" y="2947588"/>
            <a:ext cx="705900" cy="10059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77" name="Google Shape;377;p19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8" name="Google Shape;378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2721" y="-46281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19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7: LOOKING BACK &amp; PROJECT</a:t>
            </a:r>
            <a:endParaRPr/>
          </a:p>
        </p:txBody>
      </p:sp>
      <p:sp>
        <p:nvSpPr>
          <p:cNvPr id="380" name="Google Shape;380;p19"/>
          <p:cNvSpPr/>
          <p:nvPr/>
        </p:nvSpPr>
        <p:spPr>
          <a:xfrm>
            <a:off x="5571062" y="4027616"/>
            <a:ext cx="5465179" cy="717263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Match the sentences or sentence halves in columns A and B.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94" name="Google Shape;94;p2"/>
          <p:cNvSpPr/>
          <p:nvPr/>
        </p:nvSpPr>
        <p:spPr>
          <a:xfrm>
            <a:off x="3372567" y="1670264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0778" y="1303957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"/>
          <p:cNvSpPr txBox="1"/>
          <p:nvPr/>
        </p:nvSpPr>
        <p:spPr>
          <a:xfrm>
            <a:off x="4125337" y="1757476"/>
            <a:ext cx="502083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7: LOOKING BACK &amp; PROJECT</a:t>
            </a:r>
            <a:endParaRPr/>
          </a:p>
        </p:txBody>
      </p:sp>
      <p:pic>
        <p:nvPicPr>
          <p:cNvPr id="97" name="Google Shape;97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0"/>
            <a:ext cx="12192000" cy="1303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68547" y="172218"/>
            <a:ext cx="855823" cy="848808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 txBox="1"/>
          <p:nvPr/>
        </p:nvSpPr>
        <p:spPr>
          <a:xfrm>
            <a:off x="780915" y="237708"/>
            <a:ext cx="118258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100" name="Google Shape;100;p2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FILMS</a:t>
            </a:r>
            <a:endParaRPr/>
          </a:p>
        </p:txBody>
      </p:sp>
      <p:sp>
        <p:nvSpPr>
          <p:cNvPr id="101" name="Google Shape;101;p2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8</a:t>
            </a:r>
            <a:endParaRPr/>
          </a:p>
        </p:txBody>
      </p:sp>
      <p:grpSp>
        <p:nvGrpSpPr>
          <p:cNvPr id="102" name="Google Shape;102;p2"/>
          <p:cNvGrpSpPr/>
          <p:nvPr/>
        </p:nvGrpSpPr>
        <p:grpSpPr>
          <a:xfrm>
            <a:off x="3874546" y="2264697"/>
            <a:ext cx="5482921" cy="4344624"/>
            <a:chOff x="1022357" y="65"/>
            <a:chExt cx="5482921" cy="4344624"/>
          </a:xfrm>
        </p:grpSpPr>
        <p:sp>
          <p:nvSpPr>
            <p:cNvPr id="103" name="Google Shape;103;p2"/>
            <p:cNvSpPr/>
            <p:nvPr/>
          </p:nvSpPr>
          <p:spPr>
            <a:xfrm>
              <a:off x="1022357" y="65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 txBox="1"/>
            <p:nvPr/>
          </p:nvSpPr>
          <p:spPr>
            <a:xfrm>
              <a:off x="1022357" y="65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022357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737472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3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2453151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4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168266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883945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6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4599060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5314740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3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022357" y="556807"/>
              <a:ext cx="5153911" cy="753743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 txBox="1"/>
            <p:nvPr/>
          </p:nvSpPr>
          <p:spPr>
            <a:xfrm>
              <a:off x="1022357" y="556807"/>
              <a:ext cx="5153911" cy="7537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900" tIns="88900" rIns="88900" bIns="88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Vocabulary review</a:t>
              </a: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022357" y="1470025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 txBox="1"/>
            <p:nvPr/>
          </p:nvSpPr>
          <p:spPr>
            <a:xfrm>
              <a:off x="1022357" y="1470025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022357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4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737472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2453151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6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168266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883945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3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4599060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4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5314740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022357" y="2026768"/>
              <a:ext cx="5153911" cy="753743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 txBox="1"/>
            <p:nvPr/>
          </p:nvSpPr>
          <p:spPr>
            <a:xfrm>
              <a:off x="1022357" y="2026768"/>
              <a:ext cx="5153911" cy="7537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900" tIns="88900" rIns="88900" bIns="88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Grammar review</a:t>
              </a: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022357" y="2939986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 txBox="1"/>
            <p:nvPr/>
          </p:nvSpPr>
          <p:spPr>
            <a:xfrm>
              <a:off x="1022357" y="2939986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022357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6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737472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2453151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3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168266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4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3883945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599060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6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5314740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022357" y="3496728"/>
              <a:ext cx="5153911" cy="753743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 txBox="1"/>
            <p:nvPr/>
          </p:nvSpPr>
          <p:spPr>
            <a:xfrm>
              <a:off x="1022357" y="3496728"/>
              <a:ext cx="5153911" cy="7537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900" tIns="88900" rIns="88900" bIns="88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Project: Design film posters</a:t>
              </a: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0"/>
          <p:cNvSpPr txBox="1"/>
          <p:nvPr/>
        </p:nvSpPr>
        <p:spPr>
          <a:xfrm>
            <a:off x="1008026" y="1398528"/>
            <a:ext cx="10628517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Match the sentences or sentence halves in columns A and B.</a:t>
            </a:r>
            <a:endParaRPr sz="2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20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20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pic>
        <p:nvPicPr>
          <p:cNvPr id="389" name="Google Shape;389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20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GRAMMAR REVIEW</a:t>
            </a:r>
            <a:endParaRPr/>
          </a:p>
        </p:txBody>
      </p:sp>
      <p:sp>
        <p:nvSpPr>
          <p:cNvPr id="391" name="Google Shape;391;p20"/>
          <p:cNvSpPr/>
          <p:nvPr/>
        </p:nvSpPr>
        <p:spPr>
          <a:xfrm>
            <a:off x="801741" y="2442344"/>
            <a:ext cx="4874289" cy="1877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Aim of the task: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help students revise the connectors: </a:t>
            </a:r>
            <a:r>
              <a:rPr lang="en-US" sz="2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although/though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2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however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8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2" name="Google Shape;392;p20" descr="Learntalk | However, Besides, As a Result, and Other Sentence Connector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98633" y="2419928"/>
            <a:ext cx="5837909" cy="3177309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1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21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pic>
        <p:nvPicPr>
          <p:cNvPr id="400" name="Google Shape;40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21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GRAMMAR REVIEW</a:t>
            </a:r>
            <a:endParaRPr/>
          </a:p>
        </p:txBody>
      </p:sp>
      <p:sp>
        <p:nvSpPr>
          <p:cNvPr id="402" name="Google Shape;402;p21"/>
          <p:cNvSpPr txBox="1"/>
          <p:nvPr/>
        </p:nvSpPr>
        <p:spPr>
          <a:xfrm>
            <a:off x="1008026" y="1398528"/>
            <a:ext cx="990901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Match the sentences or sentence halves in columns A and B.</a:t>
            </a:r>
            <a:endParaRPr sz="2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03" name="Google Shape;403;p21"/>
          <p:cNvGraphicFramePr/>
          <p:nvPr/>
        </p:nvGraphicFramePr>
        <p:xfrm>
          <a:off x="640079" y="2141509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{A3147D37-8316-478C-9B7D-4DE3A7CE6108}</a:tableStyleId>
              </a:tblPr>
              <a:tblGrid>
                <a:gridCol w="521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2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7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1" u="none" strike="noStrike" cap="none">
                          <a:solidFill>
                            <a:srgbClr val="0070C0"/>
                          </a:solidFill>
                        </a:rPr>
                        <a:t>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1" u="none" strike="noStrike" cap="none">
                          <a:solidFill>
                            <a:srgbClr val="0070C0"/>
                          </a:solidFill>
                        </a:rPr>
                        <a:t>B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5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0" u="none" strike="noStrike" cap="none">
                          <a:solidFill>
                            <a:srgbClr val="F2654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 </a:t>
                      </a:r>
                      <a:r>
                        <a:rPr lang="en-US" sz="2000" b="0" i="0" u="none" strike="noStrike" cap="none">
                          <a:solidFill>
                            <a:srgbClr val="24202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Although he arrived late,</a:t>
                      </a:r>
                      <a:endParaRPr sz="32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>
                          <a:solidFill>
                            <a:srgbClr val="00A9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a. </a:t>
                      </a:r>
                      <a:r>
                        <a:rPr lang="en-US" sz="2000" b="0" i="0">
                          <a:solidFill>
                            <a:srgbClr val="24202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people still buy them.</a:t>
                      </a:r>
                      <a:endParaRPr sz="32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2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0">
                          <a:solidFill>
                            <a:srgbClr val="F2654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 </a:t>
                      </a:r>
                      <a:r>
                        <a:rPr lang="en-US" sz="2000" b="0" i="0">
                          <a:solidFill>
                            <a:srgbClr val="24202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The film received good reviews.</a:t>
                      </a:r>
                      <a:endParaRPr sz="32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>
                          <a:solidFill>
                            <a:srgbClr val="00A9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b. </a:t>
                      </a:r>
                      <a:r>
                        <a:rPr lang="en-US" sz="2000" b="0" i="0">
                          <a:solidFill>
                            <a:srgbClr val="24202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However, the number of people going to cinemas is increasing.</a:t>
                      </a:r>
                      <a:endParaRPr sz="32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7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0">
                          <a:solidFill>
                            <a:srgbClr val="F2654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 </a:t>
                      </a:r>
                      <a:r>
                        <a:rPr lang="en-US" sz="2000" b="0" i="0">
                          <a:solidFill>
                            <a:srgbClr val="24202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Though popcorn and other snacks in the cinema are very expensive,</a:t>
                      </a:r>
                      <a:endParaRPr sz="32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>
                          <a:solidFill>
                            <a:srgbClr val="00A9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c. </a:t>
                      </a:r>
                      <a:r>
                        <a:rPr lang="en-US" sz="2000" b="0" i="0">
                          <a:solidFill>
                            <a:srgbClr val="24202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 don’t want to stay home tonight.</a:t>
                      </a:r>
                      <a:endParaRPr sz="32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2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0">
                          <a:solidFill>
                            <a:srgbClr val="F2654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4. </a:t>
                      </a:r>
                      <a:r>
                        <a:rPr lang="en-US" sz="2000" b="0" i="0">
                          <a:solidFill>
                            <a:srgbClr val="24202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Cinema tickets are expensive.</a:t>
                      </a:r>
                      <a:endParaRPr sz="32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>
                          <a:solidFill>
                            <a:srgbClr val="00A9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d. </a:t>
                      </a:r>
                      <a:r>
                        <a:rPr lang="en-US" sz="2000" b="0" i="0">
                          <a:solidFill>
                            <a:srgbClr val="24202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he left the cinema early.</a:t>
                      </a:r>
                      <a:endParaRPr sz="32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2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0">
                          <a:solidFill>
                            <a:srgbClr val="F2654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5. </a:t>
                      </a:r>
                      <a:r>
                        <a:rPr lang="en-US" sz="2000" b="0" i="0">
                          <a:solidFill>
                            <a:srgbClr val="24202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Although I don’t really like to go to the cinema,</a:t>
                      </a:r>
                      <a:endParaRPr sz="32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>
                          <a:solidFill>
                            <a:srgbClr val="00A9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e. </a:t>
                      </a:r>
                      <a:r>
                        <a:rPr lang="en-US" sz="2000" b="0" i="0">
                          <a:solidFill>
                            <a:srgbClr val="24202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However, only a few people saw it.</a:t>
                      </a:r>
                      <a:endParaRPr sz="32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04" name="Google Shape;404;p21"/>
          <p:cNvSpPr txBox="1"/>
          <p:nvPr/>
        </p:nvSpPr>
        <p:spPr>
          <a:xfrm>
            <a:off x="1382751" y="6110869"/>
            <a:ext cx="112255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1. d	</a:t>
            </a:r>
            <a:endParaRPr sz="2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21"/>
          <p:cNvSpPr txBox="1"/>
          <p:nvPr/>
        </p:nvSpPr>
        <p:spPr>
          <a:xfrm>
            <a:off x="2900633" y="6110869"/>
            <a:ext cx="112255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2. e</a:t>
            </a:r>
            <a:endParaRPr sz="2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21"/>
          <p:cNvSpPr txBox="1"/>
          <p:nvPr/>
        </p:nvSpPr>
        <p:spPr>
          <a:xfrm>
            <a:off x="4418515" y="6110869"/>
            <a:ext cx="112255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3.a</a:t>
            </a:r>
            <a:endParaRPr sz="2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21"/>
          <p:cNvSpPr txBox="1"/>
          <p:nvPr/>
        </p:nvSpPr>
        <p:spPr>
          <a:xfrm>
            <a:off x="5936397" y="6110869"/>
            <a:ext cx="112255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4. b</a:t>
            </a:r>
            <a:endParaRPr sz="2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21"/>
          <p:cNvSpPr txBox="1"/>
          <p:nvPr/>
        </p:nvSpPr>
        <p:spPr>
          <a:xfrm>
            <a:off x="7454279" y="6110869"/>
            <a:ext cx="112255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5. c</a:t>
            </a:r>
            <a:endParaRPr sz="2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2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22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22"/>
          <p:cNvSpPr/>
          <p:nvPr/>
        </p:nvSpPr>
        <p:spPr>
          <a:xfrm>
            <a:off x="971990" y="1229521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22"/>
          <p:cNvSpPr/>
          <p:nvPr/>
        </p:nvSpPr>
        <p:spPr>
          <a:xfrm>
            <a:off x="2619633" y="2619887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22"/>
          <p:cNvSpPr/>
          <p:nvPr/>
        </p:nvSpPr>
        <p:spPr>
          <a:xfrm>
            <a:off x="938506" y="3953559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GRAMMAR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22"/>
          <p:cNvSpPr/>
          <p:nvPr/>
        </p:nvSpPr>
        <p:spPr>
          <a:xfrm>
            <a:off x="2554816" y="4908485"/>
            <a:ext cx="2019839" cy="62348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22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Spin the wheel: Types of films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(Task 2: Give an example for every film type in the box.)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22"/>
          <p:cNvSpPr/>
          <p:nvPr/>
        </p:nvSpPr>
        <p:spPr>
          <a:xfrm>
            <a:off x="5571062" y="2126136"/>
            <a:ext cx="5465180" cy="1689677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Game: Tug of war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Match the types of film in column A with their descriptions in column B.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Choose the correct answer (A, B, or C) to complete each of the following sentences.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21" name="Google Shape;421;p22"/>
          <p:cNvCxnSpPr>
            <a:stCxn id="415" idx="3"/>
            <a:endCxn id="416" idx="0"/>
          </p:cNvCxnSpPr>
          <p:nvPr/>
        </p:nvCxnSpPr>
        <p:spPr>
          <a:xfrm>
            <a:off x="2855757" y="1557058"/>
            <a:ext cx="739200" cy="10629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22" name="Google Shape;422;p22"/>
          <p:cNvCxnSpPr>
            <a:stCxn id="416" idx="1"/>
            <a:endCxn id="417" idx="0"/>
          </p:cNvCxnSpPr>
          <p:nvPr/>
        </p:nvCxnSpPr>
        <p:spPr>
          <a:xfrm flipH="1">
            <a:off x="1913733" y="2947588"/>
            <a:ext cx="705900" cy="10059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23" name="Google Shape;423;p22"/>
          <p:cNvCxnSpPr>
            <a:stCxn id="417" idx="3"/>
            <a:endCxn id="418" idx="0"/>
          </p:cNvCxnSpPr>
          <p:nvPr/>
        </p:nvCxnSpPr>
        <p:spPr>
          <a:xfrm>
            <a:off x="2889239" y="4308662"/>
            <a:ext cx="675600" cy="5997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24" name="Google Shape;424;p22"/>
          <p:cNvSpPr/>
          <p:nvPr/>
        </p:nvSpPr>
        <p:spPr>
          <a:xfrm>
            <a:off x="5585947" y="4912934"/>
            <a:ext cx="5465179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Project: Posters exhibition</a:t>
            </a:r>
            <a:endParaRPr/>
          </a:p>
        </p:txBody>
      </p:sp>
      <p:sp>
        <p:nvSpPr>
          <p:cNvPr id="425" name="Google Shape;425;p22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6" name="Google Shape;426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2721" y="-46281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2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7: LOOKING BACK &amp; PROJECT</a:t>
            </a:r>
            <a:endParaRPr/>
          </a:p>
        </p:txBody>
      </p:sp>
      <p:sp>
        <p:nvSpPr>
          <p:cNvPr id="428" name="Google Shape;428;p22"/>
          <p:cNvSpPr/>
          <p:nvPr/>
        </p:nvSpPr>
        <p:spPr>
          <a:xfrm>
            <a:off x="5571062" y="4027616"/>
            <a:ext cx="5465179" cy="717263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Match the sentences or sentence halves in columns A and B.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3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/>
          </a:p>
        </p:txBody>
      </p:sp>
      <p:pic>
        <p:nvPicPr>
          <p:cNvPr id="435" name="Google Shape;43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23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PROJECT</a:t>
            </a:r>
            <a:endParaRPr/>
          </a:p>
        </p:txBody>
      </p:sp>
      <p:pic>
        <p:nvPicPr>
          <p:cNvPr id="437" name="Google Shape;437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785738">
            <a:off x="7150917" y="478465"/>
            <a:ext cx="4182694" cy="2367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33985" y="2749215"/>
            <a:ext cx="3473265" cy="231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1761195">
            <a:off x="9218202" y="4790252"/>
            <a:ext cx="2098930" cy="1895097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23"/>
          <p:cNvSpPr/>
          <p:nvPr/>
        </p:nvSpPr>
        <p:spPr>
          <a:xfrm>
            <a:off x="1026018" y="1662313"/>
            <a:ext cx="2760465" cy="503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Work in groups.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23"/>
          <p:cNvSpPr/>
          <p:nvPr/>
        </p:nvSpPr>
        <p:spPr>
          <a:xfrm>
            <a:off x="387959" y="6144912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23"/>
          <p:cNvSpPr txBox="1"/>
          <p:nvPr/>
        </p:nvSpPr>
        <p:spPr>
          <a:xfrm>
            <a:off x="440744" y="6042272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sp>
        <p:nvSpPr>
          <p:cNvPr id="443" name="Google Shape;443;p23"/>
          <p:cNvSpPr/>
          <p:nvPr/>
        </p:nvSpPr>
        <p:spPr>
          <a:xfrm>
            <a:off x="387959" y="5334386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23"/>
          <p:cNvSpPr txBox="1"/>
          <p:nvPr/>
        </p:nvSpPr>
        <p:spPr>
          <a:xfrm>
            <a:off x="440744" y="5231746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445" name="Google Shape;445;p23"/>
          <p:cNvSpPr/>
          <p:nvPr/>
        </p:nvSpPr>
        <p:spPr>
          <a:xfrm>
            <a:off x="387959" y="2205829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23"/>
          <p:cNvSpPr txBox="1"/>
          <p:nvPr/>
        </p:nvSpPr>
        <p:spPr>
          <a:xfrm>
            <a:off x="440744" y="2103189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7" name="Google Shape;447;p23"/>
          <p:cNvSpPr/>
          <p:nvPr/>
        </p:nvSpPr>
        <p:spPr>
          <a:xfrm>
            <a:off x="1026018" y="2103189"/>
            <a:ext cx="5832516" cy="839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Choose one of your favourite films and design a poster for it, including: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23"/>
          <p:cNvSpPr/>
          <p:nvPr/>
        </p:nvSpPr>
        <p:spPr>
          <a:xfrm>
            <a:off x="983512" y="2916100"/>
            <a:ext cx="4678110" cy="2419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- name of the film;</a:t>
            </a:r>
            <a:br>
              <a:rPr lang="en-US" sz="18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- type of film;</a:t>
            </a:r>
            <a:br>
              <a:rPr lang="en-US" sz="18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- its director and main actors / actresses;</a:t>
            </a:r>
            <a:br>
              <a:rPr lang="en-US" sz="18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- a short summary;</a:t>
            </a:r>
            <a:br>
              <a:rPr lang="en-US" sz="18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- your overall opinions about the film;</a:t>
            </a:r>
            <a:br>
              <a:rPr lang="en-US" sz="18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- the showtime and cinema;</a:t>
            </a:r>
            <a:br>
              <a:rPr lang="en-US" sz="18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- pictures or photos to illustrate the film.</a:t>
            </a:r>
            <a:endParaRPr sz="1800">
              <a:solidFill>
                <a:srgbClr val="24202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23"/>
          <p:cNvSpPr/>
          <p:nvPr/>
        </p:nvSpPr>
        <p:spPr>
          <a:xfrm>
            <a:off x="1026018" y="5375327"/>
            <a:ext cx="450383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Organise them into an exhibition.</a:t>
            </a:r>
            <a:endParaRPr sz="21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23"/>
          <p:cNvSpPr/>
          <p:nvPr/>
        </p:nvSpPr>
        <p:spPr>
          <a:xfrm>
            <a:off x="1020675" y="6144912"/>
            <a:ext cx="3811270" cy="45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Vote for the best poster.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23"/>
          <p:cNvSpPr/>
          <p:nvPr/>
        </p:nvSpPr>
        <p:spPr>
          <a:xfrm>
            <a:off x="351308" y="1109483"/>
            <a:ext cx="3736482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>
                <a:solidFill>
                  <a:srgbClr val="F7941D"/>
                </a:solidFill>
                <a:latin typeface="Calibri"/>
                <a:ea typeface="Calibri"/>
                <a:cs typeface="Calibri"/>
                <a:sym typeface="Calibri"/>
              </a:rPr>
              <a:t>Posters exhibition</a:t>
            </a:r>
            <a:endParaRPr sz="3400" b="1">
              <a:solidFill>
                <a:srgbClr val="F794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24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24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24"/>
          <p:cNvSpPr/>
          <p:nvPr/>
        </p:nvSpPr>
        <p:spPr>
          <a:xfrm>
            <a:off x="971990" y="1229521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24"/>
          <p:cNvSpPr/>
          <p:nvPr/>
        </p:nvSpPr>
        <p:spPr>
          <a:xfrm>
            <a:off x="2619633" y="2619887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p24"/>
          <p:cNvSpPr/>
          <p:nvPr/>
        </p:nvSpPr>
        <p:spPr>
          <a:xfrm>
            <a:off x="938506" y="3953559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GRAMMAR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24"/>
          <p:cNvSpPr/>
          <p:nvPr/>
        </p:nvSpPr>
        <p:spPr>
          <a:xfrm>
            <a:off x="2554816" y="4908485"/>
            <a:ext cx="2019839" cy="62348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24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Spin the wheel: Types of films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(Task 2: Give an example for every film type in the box.)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24"/>
          <p:cNvSpPr/>
          <p:nvPr/>
        </p:nvSpPr>
        <p:spPr>
          <a:xfrm>
            <a:off x="5571062" y="2126136"/>
            <a:ext cx="5465180" cy="1689677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Game: Tug of war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Match the types of film in column A with their descriptions in column B.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Choose the correct answer (A, B, or C) to complete each of the following sentences.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64" name="Google Shape;464;p24"/>
          <p:cNvCxnSpPr>
            <a:stCxn id="458" idx="3"/>
            <a:endCxn id="459" idx="0"/>
          </p:cNvCxnSpPr>
          <p:nvPr/>
        </p:nvCxnSpPr>
        <p:spPr>
          <a:xfrm>
            <a:off x="2855757" y="1557058"/>
            <a:ext cx="739200" cy="10629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65" name="Google Shape;465;p24"/>
          <p:cNvCxnSpPr>
            <a:stCxn id="459" idx="1"/>
            <a:endCxn id="460" idx="0"/>
          </p:cNvCxnSpPr>
          <p:nvPr/>
        </p:nvCxnSpPr>
        <p:spPr>
          <a:xfrm flipH="1">
            <a:off x="1913733" y="2947588"/>
            <a:ext cx="705900" cy="10059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66" name="Google Shape;466;p24"/>
          <p:cNvCxnSpPr>
            <a:stCxn id="460" idx="3"/>
            <a:endCxn id="461" idx="0"/>
          </p:cNvCxnSpPr>
          <p:nvPr/>
        </p:nvCxnSpPr>
        <p:spPr>
          <a:xfrm>
            <a:off x="2889239" y="4308662"/>
            <a:ext cx="675600" cy="5997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67" name="Google Shape;467;p24"/>
          <p:cNvSpPr/>
          <p:nvPr/>
        </p:nvSpPr>
        <p:spPr>
          <a:xfrm>
            <a:off x="971989" y="5818948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68" name="Google Shape;468;p24"/>
          <p:cNvCxnSpPr>
            <a:stCxn id="461" idx="1"/>
            <a:endCxn id="467" idx="0"/>
          </p:cNvCxnSpPr>
          <p:nvPr/>
        </p:nvCxnSpPr>
        <p:spPr>
          <a:xfrm flipH="1">
            <a:off x="1947316" y="5220227"/>
            <a:ext cx="607500" cy="5988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69" name="Google Shape;469;p24"/>
          <p:cNvSpPr/>
          <p:nvPr/>
        </p:nvSpPr>
        <p:spPr>
          <a:xfrm>
            <a:off x="5588839" y="5809699"/>
            <a:ext cx="5465179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24"/>
          <p:cNvSpPr/>
          <p:nvPr/>
        </p:nvSpPr>
        <p:spPr>
          <a:xfrm>
            <a:off x="5585947" y="4912934"/>
            <a:ext cx="5465179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Project: Posters exhibition</a:t>
            </a:r>
            <a:endParaRPr/>
          </a:p>
        </p:txBody>
      </p:sp>
      <p:sp>
        <p:nvSpPr>
          <p:cNvPr id="471" name="Google Shape;471;p24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2" name="Google Shape;472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2721" y="-46281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p24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7: LOOKING BACK &amp; PROJECT</a:t>
            </a:r>
            <a:endParaRPr/>
          </a:p>
        </p:txBody>
      </p:sp>
      <p:sp>
        <p:nvSpPr>
          <p:cNvPr id="474" name="Google Shape;474;p24"/>
          <p:cNvSpPr/>
          <p:nvPr/>
        </p:nvSpPr>
        <p:spPr>
          <a:xfrm>
            <a:off x="5571062" y="4027616"/>
            <a:ext cx="5465179" cy="717263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Match the sentences or sentence halves in columns A and B.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25"/>
          <p:cNvSpPr txBox="1"/>
          <p:nvPr/>
        </p:nvSpPr>
        <p:spPr>
          <a:xfrm>
            <a:off x="1131589" y="1290971"/>
            <a:ext cx="1081531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Wrap-up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25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25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pic>
        <p:nvPicPr>
          <p:cNvPr id="483" name="Google Shape;483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p25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85" name="Google Shape;485;p25"/>
          <p:cNvGrpSpPr/>
          <p:nvPr/>
        </p:nvGrpSpPr>
        <p:grpSpPr>
          <a:xfrm>
            <a:off x="3054357" y="1793642"/>
            <a:ext cx="5482921" cy="4344624"/>
            <a:chOff x="1022357" y="65"/>
            <a:chExt cx="5482921" cy="4344624"/>
          </a:xfrm>
        </p:grpSpPr>
        <p:sp>
          <p:nvSpPr>
            <p:cNvPr id="486" name="Google Shape;486;p25"/>
            <p:cNvSpPr/>
            <p:nvPr/>
          </p:nvSpPr>
          <p:spPr>
            <a:xfrm>
              <a:off x="1022357" y="65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5"/>
            <p:cNvSpPr txBox="1"/>
            <p:nvPr/>
          </p:nvSpPr>
          <p:spPr>
            <a:xfrm>
              <a:off x="1022357" y="65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25"/>
            <p:cNvSpPr/>
            <p:nvPr/>
          </p:nvSpPr>
          <p:spPr>
            <a:xfrm>
              <a:off x="1022357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5"/>
            <p:cNvSpPr/>
            <p:nvPr/>
          </p:nvSpPr>
          <p:spPr>
            <a:xfrm>
              <a:off x="1737472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3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5"/>
            <p:cNvSpPr/>
            <p:nvPr/>
          </p:nvSpPr>
          <p:spPr>
            <a:xfrm>
              <a:off x="2453151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4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5"/>
            <p:cNvSpPr/>
            <p:nvPr/>
          </p:nvSpPr>
          <p:spPr>
            <a:xfrm>
              <a:off x="3168266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5"/>
            <p:cNvSpPr/>
            <p:nvPr/>
          </p:nvSpPr>
          <p:spPr>
            <a:xfrm>
              <a:off x="3883945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6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5"/>
            <p:cNvSpPr/>
            <p:nvPr/>
          </p:nvSpPr>
          <p:spPr>
            <a:xfrm>
              <a:off x="4599060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5"/>
            <p:cNvSpPr/>
            <p:nvPr/>
          </p:nvSpPr>
          <p:spPr>
            <a:xfrm>
              <a:off x="5314740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3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5"/>
            <p:cNvSpPr/>
            <p:nvPr/>
          </p:nvSpPr>
          <p:spPr>
            <a:xfrm>
              <a:off x="1022357" y="556807"/>
              <a:ext cx="5153911" cy="753743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5"/>
            <p:cNvSpPr txBox="1"/>
            <p:nvPr/>
          </p:nvSpPr>
          <p:spPr>
            <a:xfrm>
              <a:off x="1022357" y="556807"/>
              <a:ext cx="5153911" cy="7537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900" tIns="88900" rIns="88900" bIns="88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Vocabulary review</a:t>
              </a:r>
              <a:endParaRPr/>
            </a:p>
          </p:txBody>
        </p:sp>
        <p:sp>
          <p:nvSpPr>
            <p:cNvPr id="497" name="Google Shape;497;p25"/>
            <p:cNvSpPr/>
            <p:nvPr/>
          </p:nvSpPr>
          <p:spPr>
            <a:xfrm>
              <a:off x="1022357" y="1470025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5"/>
            <p:cNvSpPr txBox="1"/>
            <p:nvPr/>
          </p:nvSpPr>
          <p:spPr>
            <a:xfrm>
              <a:off x="1022357" y="1470025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25"/>
            <p:cNvSpPr/>
            <p:nvPr/>
          </p:nvSpPr>
          <p:spPr>
            <a:xfrm>
              <a:off x="1022357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4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5"/>
            <p:cNvSpPr/>
            <p:nvPr/>
          </p:nvSpPr>
          <p:spPr>
            <a:xfrm>
              <a:off x="1737472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5"/>
            <p:cNvSpPr/>
            <p:nvPr/>
          </p:nvSpPr>
          <p:spPr>
            <a:xfrm>
              <a:off x="2453151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6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5"/>
            <p:cNvSpPr/>
            <p:nvPr/>
          </p:nvSpPr>
          <p:spPr>
            <a:xfrm>
              <a:off x="3168266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5"/>
            <p:cNvSpPr/>
            <p:nvPr/>
          </p:nvSpPr>
          <p:spPr>
            <a:xfrm>
              <a:off x="3883945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3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5"/>
            <p:cNvSpPr/>
            <p:nvPr/>
          </p:nvSpPr>
          <p:spPr>
            <a:xfrm>
              <a:off x="4599060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4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5"/>
            <p:cNvSpPr/>
            <p:nvPr/>
          </p:nvSpPr>
          <p:spPr>
            <a:xfrm>
              <a:off x="5314740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5"/>
            <p:cNvSpPr/>
            <p:nvPr/>
          </p:nvSpPr>
          <p:spPr>
            <a:xfrm>
              <a:off x="1022357" y="2026768"/>
              <a:ext cx="5153911" cy="753743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5"/>
            <p:cNvSpPr txBox="1"/>
            <p:nvPr/>
          </p:nvSpPr>
          <p:spPr>
            <a:xfrm>
              <a:off x="1022357" y="2026768"/>
              <a:ext cx="5153911" cy="7537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900" tIns="88900" rIns="88900" bIns="88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Grammar review</a:t>
              </a:r>
              <a:endParaRPr/>
            </a:p>
          </p:txBody>
        </p:sp>
        <p:sp>
          <p:nvSpPr>
            <p:cNvPr id="508" name="Google Shape;508;p25"/>
            <p:cNvSpPr/>
            <p:nvPr/>
          </p:nvSpPr>
          <p:spPr>
            <a:xfrm>
              <a:off x="1022357" y="2939986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5"/>
            <p:cNvSpPr txBox="1"/>
            <p:nvPr/>
          </p:nvSpPr>
          <p:spPr>
            <a:xfrm>
              <a:off x="1022357" y="2939986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25"/>
            <p:cNvSpPr/>
            <p:nvPr/>
          </p:nvSpPr>
          <p:spPr>
            <a:xfrm>
              <a:off x="1022357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6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5"/>
            <p:cNvSpPr/>
            <p:nvPr/>
          </p:nvSpPr>
          <p:spPr>
            <a:xfrm>
              <a:off x="1737472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5"/>
            <p:cNvSpPr/>
            <p:nvPr/>
          </p:nvSpPr>
          <p:spPr>
            <a:xfrm>
              <a:off x="2453151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3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5"/>
            <p:cNvSpPr/>
            <p:nvPr/>
          </p:nvSpPr>
          <p:spPr>
            <a:xfrm>
              <a:off x="3168266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4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5"/>
            <p:cNvSpPr/>
            <p:nvPr/>
          </p:nvSpPr>
          <p:spPr>
            <a:xfrm>
              <a:off x="3883945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5"/>
            <p:cNvSpPr/>
            <p:nvPr/>
          </p:nvSpPr>
          <p:spPr>
            <a:xfrm>
              <a:off x="4599060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6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5"/>
            <p:cNvSpPr/>
            <p:nvPr/>
          </p:nvSpPr>
          <p:spPr>
            <a:xfrm>
              <a:off x="5314740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5"/>
            <p:cNvSpPr/>
            <p:nvPr/>
          </p:nvSpPr>
          <p:spPr>
            <a:xfrm>
              <a:off x="1022357" y="3496728"/>
              <a:ext cx="5153911" cy="753743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5"/>
            <p:cNvSpPr txBox="1"/>
            <p:nvPr/>
          </p:nvSpPr>
          <p:spPr>
            <a:xfrm>
              <a:off x="1022357" y="3496728"/>
              <a:ext cx="5153911" cy="7537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900" tIns="88900" rIns="88900" bIns="88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Project: Design film posters</a:t>
              </a:r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26"/>
          <p:cNvSpPr txBox="1"/>
          <p:nvPr/>
        </p:nvSpPr>
        <p:spPr>
          <a:xfrm>
            <a:off x="1131589" y="1290971"/>
            <a:ext cx="1081531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Homework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26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6" name="Google Shape;526;p2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527" name="Google Shape;527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26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26"/>
          <p:cNvSpPr txBox="1"/>
          <p:nvPr/>
        </p:nvSpPr>
        <p:spPr>
          <a:xfrm>
            <a:off x="725978" y="2144824"/>
            <a:ext cx="10740044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Prepare for the next lesson: </a:t>
            </a:r>
            <a:r>
              <a:rPr lang="en-US" sz="32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Unit 9: Festivals around the world Lesson 1: Getting started</a:t>
            </a:r>
            <a:endParaRPr/>
          </a:p>
        </p:txBody>
      </p:sp>
      <p:pic>
        <p:nvPicPr>
          <p:cNvPr id="530" name="Google Shape;530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34522" y="3714484"/>
            <a:ext cx="4249429" cy="29652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5" name="Google Shape;535;p2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7553"/>
            <a:ext cx="9143999" cy="6839711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Google Shape;536;p27"/>
          <p:cNvSpPr txBox="1"/>
          <p:nvPr/>
        </p:nvSpPr>
        <p:spPr>
          <a:xfrm>
            <a:off x="2875947" y="5881036"/>
            <a:ext cx="6470184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GB" sz="1800" b="1" dirty="0">
                <a:latin typeface="Calibri" panose="020F0502020204030204" pitchFamily="34" charset="0"/>
              </a:rPr>
              <a:t>Website: </a:t>
            </a:r>
            <a:r>
              <a:rPr lang="en-GB" sz="1800" b="1" i="1" dirty="0" err="1">
                <a:latin typeface="Calibri" panose="020F0502020204030204" pitchFamily="34" charset="0"/>
              </a:rPr>
              <a:t>hoclieu.vn</a:t>
            </a:r>
            <a:endParaRPr lang="en-GB" sz="1800" dirty="0"/>
          </a:p>
          <a:p>
            <a:pPr algn="ctr"/>
            <a:r>
              <a:rPr lang="en-GB" sz="1800" b="1" dirty="0" err="1">
                <a:latin typeface="Calibri" panose="020F0502020204030204" pitchFamily="34" charset="0"/>
              </a:rPr>
              <a:t>Fanpage</a:t>
            </a:r>
            <a:r>
              <a:rPr lang="en-GB" sz="1800" b="1" dirty="0">
                <a:latin typeface="Calibri" panose="020F0502020204030204" pitchFamily="34" charset="0"/>
              </a:rPr>
              <a:t>: </a:t>
            </a:r>
            <a:r>
              <a:rPr lang="en-GB" sz="1800" b="1" i="1" dirty="0" err="1">
                <a:latin typeface="Calibri" panose="020F0502020204030204" pitchFamily="34" charset="0"/>
              </a:rPr>
              <a:t>facebook.com</a:t>
            </a:r>
            <a:r>
              <a:rPr lang="en-GB" sz="1800" b="1" i="1" dirty="0">
                <a:latin typeface="Calibri" panose="020F0502020204030204" pitchFamily="34" charset="0"/>
              </a:rPr>
              <a:t>/</a:t>
            </a:r>
            <a:r>
              <a:rPr lang="en-GB" sz="1800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sz="1800" b="1" i="1" dirty="0">
                <a:latin typeface="Calibri" panose="020F0502020204030204" pitchFamily="34" charset="0"/>
              </a:rPr>
              <a:t>/</a:t>
            </a:r>
            <a:endParaRPr lang="en-GB" sz="1800" dirty="0"/>
          </a:p>
          <a:p>
            <a:pPr algn="ctr"/>
            <a:endParaRPr lang="en-GB" sz="18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3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OBJECTIVES</a:t>
            </a:r>
            <a:endParaRPr/>
          </a:p>
        </p:txBody>
      </p:sp>
      <p:pic>
        <p:nvPicPr>
          <p:cNvPr id="142" name="Google Shape;14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92320" y="144696"/>
            <a:ext cx="1515332" cy="1583743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3"/>
          <p:cNvSpPr txBox="1"/>
          <p:nvPr/>
        </p:nvSpPr>
        <p:spPr>
          <a:xfrm>
            <a:off x="1823258" y="1914652"/>
            <a:ext cx="9770226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the end of the lesson, students will be able to:</a:t>
            </a:r>
            <a:endParaRPr/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 the vocabulary and grammar of </a:t>
            </a:r>
            <a:r>
              <a:rPr lang="en-US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Unit 8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apply what they have learnt (vocabulary and grammar) into practice through a project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4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4"/>
          <p:cNvSpPr/>
          <p:nvPr/>
        </p:nvSpPr>
        <p:spPr>
          <a:xfrm>
            <a:off x="971990" y="1229521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4"/>
          <p:cNvSpPr/>
          <p:nvPr/>
        </p:nvSpPr>
        <p:spPr>
          <a:xfrm>
            <a:off x="2619633" y="2619887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4"/>
          <p:cNvSpPr/>
          <p:nvPr/>
        </p:nvSpPr>
        <p:spPr>
          <a:xfrm>
            <a:off x="938506" y="3953559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GRAMMAR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4"/>
          <p:cNvSpPr/>
          <p:nvPr/>
        </p:nvSpPr>
        <p:spPr>
          <a:xfrm>
            <a:off x="2554816" y="4908485"/>
            <a:ext cx="2019839" cy="62348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4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Spin the wheel: Types of films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(Task 2: Give an example for every film type in the box.)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4"/>
          <p:cNvSpPr/>
          <p:nvPr/>
        </p:nvSpPr>
        <p:spPr>
          <a:xfrm>
            <a:off x="5571062" y="2126136"/>
            <a:ext cx="5465180" cy="1689677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Game: Tug of war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Match the types of film in column A with their descriptions in column B.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Choose the correct answer (A, B, or C) to complete each of the following sentences.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6" name="Google Shape;156;p4"/>
          <p:cNvCxnSpPr>
            <a:stCxn id="150" idx="3"/>
            <a:endCxn id="151" idx="0"/>
          </p:cNvCxnSpPr>
          <p:nvPr/>
        </p:nvCxnSpPr>
        <p:spPr>
          <a:xfrm>
            <a:off x="2855757" y="1557058"/>
            <a:ext cx="739200" cy="10629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57" name="Google Shape;157;p4"/>
          <p:cNvCxnSpPr>
            <a:stCxn id="151" idx="1"/>
            <a:endCxn id="152" idx="0"/>
          </p:cNvCxnSpPr>
          <p:nvPr/>
        </p:nvCxnSpPr>
        <p:spPr>
          <a:xfrm flipH="1">
            <a:off x="1913733" y="2947588"/>
            <a:ext cx="705900" cy="10059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58" name="Google Shape;158;p4"/>
          <p:cNvCxnSpPr>
            <a:stCxn id="152" idx="3"/>
            <a:endCxn id="153" idx="0"/>
          </p:cNvCxnSpPr>
          <p:nvPr/>
        </p:nvCxnSpPr>
        <p:spPr>
          <a:xfrm>
            <a:off x="2889239" y="4308662"/>
            <a:ext cx="675600" cy="5997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59" name="Google Shape;159;p4"/>
          <p:cNvSpPr/>
          <p:nvPr/>
        </p:nvSpPr>
        <p:spPr>
          <a:xfrm>
            <a:off x="971989" y="5818948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0" name="Google Shape;160;p4"/>
          <p:cNvCxnSpPr>
            <a:stCxn id="153" idx="1"/>
            <a:endCxn id="159" idx="0"/>
          </p:cNvCxnSpPr>
          <p:nvPr/>
        </p:nvCxnSpPr>
        <p:spPr>
          <a:xfrm flipH="1">
            <a:off x="1947316" y="5220227"/>
            <a:ext cx="607500" cy="5988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61" name="Google Shape;161;p4"/>
          <p:cNvSpPr/>
          <p:nvPr/>
        </p:nvSpPr>
        <p:spPr>
          <a:xfrm>
            <a:off x="5588839" y="5809699"/>
            <a:ext cx="5465179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4"/>
          <p:cNvSpPr/>
          <p:nvPr/>
        </p:nvSpPr>
        <p:spPr>
          <a:xfrm>
            <a:off x="5585947" y="4912934"/>
            <a:ext cx="5465179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Project: Posters exhibition</a:t>
            </a:r>
            <a:endParaRPr/>
          </a:p>
        </p:txBody>
      </p:sp>
      <p:sp>
        <p:nvSpPr>
          <p:cNvPr id="163" name="Google Shape;163;p4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2721" y="-46281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4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7: LOOKING BACK &amp; PROJECT</a:t>
            </a:r>
            <a:endParaRPr/>
          </a:p>
        </p:txBody>
      </p:sp>
      <p:sp>
        <p:nvSpPr>
          <p:cNvPr id="166" name="Google Shape;166;p4"/>
          <p:cNvSpPr/>
          <p:nvPr/>
        </p:nvSpPr>
        <p:spPr>
          <a:xfrm>
            <a:off x="5571062" y="4027616"/>
            <a:ext cx="5465179" cy="717263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Match the sentences or sentence halves in columns A and B.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"/>
          <p:cNvSpPr/>
          <p:nvPr/>
        </p:nvSpPr>
        <p:spPr>
          <a:xfrm>
            <a:off x="3977081" y="5312012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5"/>
          <p:cNvSpPr/>
          <p:nvPr/>
        </p:nvSpPr>
        <p:spPr>
          <a:xfrm>
            <a:off x="963461" y="1304969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5"/>
          <p:cNvSpPr/>
          <p:nvPr/>
        </p:nvSpPr>
        <p:spPr>
          <a:xfrm>
            <a:off x="5580310" y="1309896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Spin the wheel: Types of films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5"/>
          <p:cNvSpPr/>
          <p:nvPr/>
        </p:nvSpPr>
        <p:spPr>
          <a:xfrm>
            <a:off x="5884127" y="2881834"/>
            <a:ext cx="5835805" cy="3754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Aims of the stage: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revise the vocabulary related to the topic and lead in the next part of the lesson.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enhance students’ skills of cooperating with team mates.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5"/>
          <p:cNvSpPr/>
          <p:nvPr/>
        </p:nvSpPr>
        <p:spPr>
          <a:xfrm>
            <a:off x="3522196" y="393582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30407" y="27275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5"/>
          <p:cNvSpPr txBox="1"/>
          <p:nvPr/>
        </p:nvSpPr>
        <p:spPr>
          <a:xfrm>
            <a:off x="4274966" y="480794"/>
            <a:ext cx="502083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7: LOOKING BACK &amp; PROJECT</a:t>
            </a:r>
            <a:endParaRPr/>
          </a:p>
        </p:txBody>
      </p:sp>
      <p:pic>
        <p:nvPicPr>
          <p:cNvPr id="179" name="Google Shape;179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04548" y="2914214"/>
            <a:ext cx="3740058" cy="3622942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5"/>
          <p:cNvSpPr txBox="1"/>
          <p:nvPr/>
        </p:nvSpPr>
        <p:spPr>
          <a:xfrm>
            <a:off x="1655726" y="2302632"/>
            <a:ext cx="897138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Give an example for every film type in the box.</a:t>
            </a: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5"/>
          <p:cNvSpPr/>
          <p:nvPr/>
        </p:nvSpPr>
        <p:spPr>
          <a:xfrm>
            <a:off x="1134767" y="226169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5"/>
          <p:cNvSpPr txBox="1"/>
          <p:nvPr/>
        </p:nvSpPr>
        <p:spPr>
          <a:xfrm>
            <a:off x="1187552" y="215905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6"/>
          <p:cNvSpPr/>
          <p:nvPr/>
        </p:nvSpPr>
        <p:spPr>
          <a:xfrm>
            <a:off x="4567839" y="1977170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6"/>
          <p:cNvSpPr/>
          <p:nvPr/>
        </p:nvSpPr>
        <p:spPr>
          <a:xfrm>
            <a:off x="3977081" y="5312012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" name="Google Shape;189;p6" descr="Vocabulary Growth From 18 to 24 Months of Age in Children With and Without  Repaired Cleft Palate | Journal of Speech, Language, and Hearing Researc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0303" y="4207776"/>
            <a:ext cx="5048446" cy="2524223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6"/>
          <p:cNvSpPr/>
          <p:nvPr/>
        </p:nvSpPr>
        <p:spPr>
          <a:xfrm>
            <a:off x="971990" y="1229521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6"/>
          <p:cNvSpPr/>
          <p:nvPr/>
        </p:nvSpPr>
        <p:spPr>
          <a:xfrm>
            <a:off x="2759225" y="2571079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6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Spin the wheel: Types of films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(Task 2: Give an example for every film type in the box.)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6"/>
          <p:cNvSpPr/>
          <p:nvPr/>
        </p:nvSpPr>
        <p:spPr>
          <a:xfrm>
            <a:off x="5571062" y="2126136"/>
            <a:ext cx="5465180" cy="167823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Game: Tug of war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Match the types of film in column A with their descriptions in column B.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Choose the correct answer (A, B, or C) to complete each of the following sentences.</a:t>
            </a:r>
            <a:endParaRPr/>
          </a:p>
        </p:txBody>
      </p:sp>
      <p:cxnSp>
        <p:nvCxnSpPr>
          <p:cNvPr id="194" name="Google Shape;194;p6"/>
          <p:cNvCxnSpPr>
            <a:stCxn id="190" idx="3"/>
            <a:endCxn id="191" idx="0"/>
          </p:cNvCxnSpPr>
          <p:nvPr/>
        </p:nvCxnSpPr>
        <p:spPr>
          <a:xfrm>
            <a:off x="2855757" y="1557058"/>
            <a:ext cx="878700" cy="10140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95" name="Google Shape;195;p6"/>
          <p:cNvSpPr/>
          <p:nvPr/>
        </p:nvSpPr>
        <p:spPr>
          <a:xfrm>
            <a:off x="3572073" y="36053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Google Shape;196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80284" y="-5771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6"/>
          <p:cNvSpPr txBox="1"/>
          <p:nvPr/>
        </p:nvSpPr>
        <p:spPr>
          <a:xfrm>
            <a:off x="4324843" y="447748"/>
            <a:ext cx="502083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7: LOOKING BACK &amp; PROJECT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2" name="Google Shape;202;p7"/>
          <p:cNvCxnSpPr/>
          <p:nvPr/>
        </p:nvCxnSpPr>
        <p:spPr>
          <a:xfrm flipH="1">
            <a:off x="6062664" y="5086350"/>
            <a:ext cx="33337" cy="1798638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3" name="Google Shape;203;p7">
            <a:hlinkClick r:id="" action="ppaction://hlinkshowjump?jump=nextslide"/>
          </p:cNvPr>
          <p:cNvSpPr/>
          <p:nvPr/>
        </p:nvSpPr>
        <p:spPr>
          <a:xfrm>
            <a:off x="9586298" y="5961947"/>
            <a:ext cx="863600" cy="719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97472" y="60000"/>
                </a:moveTo>
                <a:lnTo>
                  <a:pt x="22528" y="15000"/>
                </a:lnTo>
                <a:lnTo>
                  <a:pt x="22528" y="105000"/>
                </a:lnTo>
                <a:close/>
              </a:path>
              <a:path w="120000" h="120000" fill="darken" extrusionOk="0">
                <a:moveTo>
                  <a:pt x="97472" y="60000"/>
                </a:moveTo>
                <a:lnTo>
                  <a:pt x="22528" y="15000"/>
                </a:lnTo>
                <a:lnTo>
                  <a:pt x="22528" y="105000"/>
                </a:lnTo>
                <a:close/>
              </a:path>
              <a:path w="120000" h="120000" fill="none" extrusionOk="0">
                <a:moveTo>
                  <a:pt x="97472" y="60000"/>
                </a:moveTo>
                <a:lnTo>
                  <a:pt x="22528" y="105000"/>
                </a:lnTo>
                <a:lnTo>
                  <a:pt x="22528" y="150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PLAY</a:t>
            </a:r>
            <a:endParaRPr/>
          </a:p>
        </p:txBody>
      </p:sp>
      <p:pic>
        <p:nvPicPr>
          <p:cNvPr id="204" name="Google Shape;204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4338" y="3494089"/>
            <a:ext cx="8515350" cy="2382837"/>
          </a:xfrm>
          <a:prstGeom prst="rect">
            <a:avLst/>
          </a:prstGeom>
          <a:noFill/>
          <a:ln>
            <a:noFill/>
          </a:ln>
          <a:effectLst>
            <a:outerShdw blurRad="76200" dist="139700" dir="18900000" sy="23000" kx="-1200000" algn="bl" rotWithShape="0">
              <a:srgbClr val="000000">
                <a:alpha val="20000"/>
              </a:srgbClr>
            </a:outerShdw>
          </a:effectLst>
        </p:spPr>
      </p:pic>
      <p:sp>
        <p:nvSpPr>
          <p:cNvPr id="205" name="Google Shape;205;p7"/>
          <p:cNvSpPr/>
          <p:nvPr/>
        </p:nvSpPr>
        <p:spPr>
          <a:xfrm>
            <a:off x="2254976" y="1214846"/>
            <a:ext cx="8712926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Tug of war</a:t>
            </a:r>
            <a:endParaRPr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0" name="Google Shape;210;p8"/>
          <p:cNvCxnSpPr/>
          <p:nvPr/>
        </p:nvCxnSpPr>
        <p:spPr>
          <a:xfrm flipH="1">
            <a:off x="6102350" y="5157789"/>
            <a:ext cx="33338" cy="1798637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11" name="Google Shape;211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03388" y="3579542"/>
            <a:ext cx="8515350" cy="2382837"/>
          </a:xfrm>
          <a:prstGeom prst="rect">
            <a:avLst/>
          </a:prstGeom>
          <a:noFill/>
          <a:ln>
            <a:noFill/>
          </a:ln>
          <a:effectLst>
            <a:outerShdw blurRad="76200" dist="139700" dir="18900000" sy="23000" kx="-1200000" algn="bl" rotWithShape="0">
              <a:srgbClr val="000000">
                <a:alpha val="20000"/>
              </a:srgbClr>
            </a:outerShdw>
          </a:effectLst>
        </p:spPr>
      </p:pic>
      <p:sp>
        <p:nvSpPr>
          <p:cNvPr id="212" name="Google Shape;212;p8"/>
          <p:cNvSpPr/>
          <p:nvPr/>
        </p:nvSpPr>
        <p:spPr>
          <a:xfrm>
            <a:off x="3309078" y="1389743"/>
            <a:ext cx="2558392" cy="796335"/>
          </a:xfrm>
          <a:prstGeom prst="wedgeEllipseCallout">
            <a:avLst>
              <a:gd name="adj1" fmla="val -28357"/>
              <a:gd name="adj2" fmla="val 13100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science fiction</a:t>
            </a:r>
            <a:endParaRPr sz="2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8"/>
          <p:cNvSpPr/>
          <p:nvPr/>
        </p:nvSpPr>
        <p:spPr>
          <a:xfrm>
            <a:off x="6324532" y="1706710"/>
            <a:ext cx="3024049" cy="814287"/>
          </a:xfrm>
          <a:prstGeom prst="wedgeEllipseCallout">
            <a:avLst>
              <a:gd name="adj1" fmla="val 15972"/>
              <a:gd name="adj2" fmla="val 10235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comedy</a:t>
            </a:r>
            <a:endParaRPr sz="2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8"/>
          <p:cNvSpPr/>
          <p:nvPr/>
        </p:nvSpPr>
        <p:spPr>
          <a:xfrm>
            <a:off x="2208213" y="333376"/>
            <a:ext cx="7848600" cy="728663"/>
          </a:xfrm>
          <a:prstGeom prst="roundRect">
            <a:avLst>
              <a:gd name="adj" fmla="val 16667"/>
            </a:avLst>
          </a:prstGeom>
          <a:solidFill>
            <a:srgbClr val="1E4E79"/>
          </a:solidFill>
          <a:ln w="190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This type of film makes you laugh.</a:t>
            </a:r>
            <a:endParaRPr sz="2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15" name="Google Shape;215;p8">
            <a:hlinkClick r:id="" action="ppaction://hlinkshowjump?jump=nextslide"/>
          </p:cNvPr>
          <p:cNvSpPr/>
          <p:nvPr/>
        </p:nvSpPr>
        <p:spPr>
          <a:xfrm>
            <a:off x="9613900" y="2890839"/>
            <a:ext cx="884238" cy="72072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296B0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NEXT</a:t>
            </a:r>
            <a:endParaRPr sz="20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6" name="Google Shape;216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03388" y="5199064"/>
            <a:ext cx="1490662" cy="16144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17" name="Google Shape;217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058275" y="5199064"/>
            <a:ext cx="1574800" cy="16144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18" name="Google Shape;218;p8"/>
          <p:cNvSpPr/>
          <p:nvPr/>
        </p:nvSpPr>
        <p:spPr>
          <a:xfrm>
            <a:off x="171747" y="1406977"/>
            <a:ext cx="2558392" cy="796335"/>
          </a:xfrm>
          <a:prstGeom prst="wedgeEllipseCallout">
            <a:avLst>
              <a:gd name="adj1" fmla="val 4268"/>
              <a:gd name="adj2" fmla="val 12703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horror</a:t>
            </a:r>
            <a:endParaRPr sz="2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8"/>
          <p:cNvSpPr/>
          <p:nvPr/>
        </p:nvSpPr>
        <p:spPr>
          <a:xfrm>
            <a:off x="9058275" y="1029019"/>
            <a:ext cx="3133725" cy="796335"/>
          </a:xfrm>
          <a:prstGeom prst="wedgeEllipseCallout">
            <a:avLst>
              <a:gd name="adj1" fmla="val -28357"/>
              <a:gd name="adj2" fmla="val 13100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documentary</a:t>
            </a:r>
            <a:endParaRPr sz="2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8"/>
          <p:cNvSpPr/>
          <p:nvPr/>
        </p:nvSpPr>
        <p:spPr>
          <a:xfrm>
            <a:off x="171746" y="2996065"/>
            <a:ext cx="2558392" cy="796335"/>
          </a:xfrm>
          <a:prstGeom prst="wedgeEllipseCallout">
            <a:avLst>
              <a:gd name="adj1" fmla="val -28357"/>
              <a:gd name="adj2" fmla="val 13100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fantasy</a:t>
            </a:r>
            <a:endParaRPr sz="2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5" name="Google Shape;225;p9"/>
          <p:cNvCxnSpPr/>
          <p:nvPr/>
        </p:nvCxnSpPr>
        <p:spPr>
          <a:xfrm flipH="1">
            <a:off x="6102350" y="5157789"/>
            <a:ext cx="33338" cy="1798637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26" name="Google Shape;226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4338" y="3494089"/>
            <a:ext cx="8515350" cy="2382837"/>
          </a:xfrm>
          <a:prstGeom prst="rect">
            <a:avLst/>
          </a:prstGeom>
          <a:noFill/>
          <a:ln>
            <a:noFill/>
          </a:ln>
          <a:effectLst>
            <a:outerShdw blurRad="76200" dist="139700" dir="18900000" sy="23000" kx="-1200000" algn="bl" rotWithShape="0">
              <a:srgbClr val="000000">
                <a:alpha val="20000"/>
              </a:srgbClr>
            </a:outerShdw>
          </a:effectLst>
        </p:spPr>
      </p:pic>
      <p:sp>
        <p:nvSpPr>
          <p:cNvPr id="227" name="Google Shape;227;p9"/>
          <p:cNvSpPr/>
          <p:nvPr/>
        </p:nvSpPr>
        <p:spPr>
          <a:xfrm>
            <a:off x="2208213" y="333376"/>
            <a:ext cx="7848600" cy="728663"/>
          </a:xfrm>
          <a:prstGeom prst="roundRect">
            <a:avLst>
              <a:gd name="adj" fmla="val 16667"/>
            </a:avLst>
          </a:prstGeom>
          <a:solidFill>
            <a:srgbClr val="1E4E79"/>
          </a:solidFill>
          <a:ln w="190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This type of film has supernatural events.</a:t>
            </a:r>
            <a:endParaRPr sz="2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28" name="Google Shape;228;p9">
            <a:hlinkClick r:id="" action="ppaction://hlinkshowjump?jump=nextslide"/>
          </p:cNvPr>
          <p:cNvSpPr/>
          <p:nvPr/>
        </p:nvSpPr>
        <p:spPr>
          <a:xfrm>
            <a:off x="9613900" y="2924176"/>
            <a:ext cx="884238" cy="72072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296B0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NEXT</a:t>
            </a:r>
            <a:endParaRPr sz="20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9" name="Google Shape;229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20188" y="5159376"/>
            <a:ext cx="1490662" cy="16160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30" name="Google Shape;230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31950" y="5184775"/>
            <a:ext cx="1574800" cy="16144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31" name="Google Shape;231;p9"/>
          <p:cNvSpPr/>
          <p:nvPr/>
        </p:nvSpPr>
        <p:spPr>
          <a:xfrm>
            <a:off x="6600826" y="1511300"/>
            <a:ext cx="2660061" cy="836612"/>
          </a:xfrm>
          <a:prstGeom prst="wedgeEllipseCallout">
            <a:avLst>
              <a:gd name="adj1" fmla="val 17820"/>
              <a:gd name="adj2" fmla="val 12538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science fiction</a:t>
            </a:r>
            <a:endParaRPr sz="2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9"/>
          <p:cNvSpPr/>
          <p:nvPr/>
        </p:nvSpPr>
        <p:spPr>
          <a:xfrm>
            <a:off x="2056947" y="1286764"/>
            <a:ext cx="2606085" cy="855473"/>
          </a:xfrm>
          <a:prstGeom prst="wedgeEllipseCallout">
            <a:avLst>
              <a:gd name="adj1" fmla="val -24102"/>
              <a:gd name="adj2" fmla="val 120221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fantasy</a:t>
            </a:r>
            <a:endParaRPr sz="2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9"/>
          <p:cNvSpPr/>
          <p:nvPr/>
        </p:nvSpPr>
        <p:spPr>
          <a:xfrm>
            <a:off x="155817" y="2713832"/>
            <a:ext cx="2660061" cy="836612"/>
          </a:xfrm>
          <a:prstGeom prst="wedgeEllipseCallout">
            <a:avLst>
              <a:gd name="adj1" fmla="val 17820"/>
              <a:gd name="adj2" fmla="val 12538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comedy</a:t>
            </a:r>
            <a:endParaRPr sz="2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9"/>
          <p:cNvSpPr/>
          <p:nvPr/>
        </p:nvSpPr>
        <p:spPr>
          <a:xfrm>
            <a:off x="9280819" y="1296194"/>
            <a:ext cx="2660061" cy="836612"/>
          </a:xfrm>
          <a:prstGeom prst="wedgeEllipseCallout">
            <a:avLst>
              <a:gd name="adj1" fmla="val -33743"/>
              <a:gd name="adj2" fmla="val 14178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horror</a:t>
            </a:r>
            <a:endParaRPr sz="2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9"/>
          <p:cNvSpPr/>
          <p:nvPr/>
        </p:nvSpPr>
        <p:spPr>
          <a:xfrm>
            <a:off x="4063308" y="2378868"/>
            <a:ext cx="3055733" cy="836612"/>
          </a:xfrm>
          <a:prstGeom prst="wedgeEllipseCallout">
            <a:avLst>
              <a:gd name="adj1" fmla="val 17820"/>
              <a:gd name="adj2" fmla="val 12538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documentary</a:t>
            </a:r>
            <a:endParaRPr sz="2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1117</Words>
  <Application>Microsoft Office PowerPoint</Application>
  <PresentationFormat>Widescreen</PresentationFormat>
  <Paragraphs>208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Open Sans</vt:lpstr>
      <vt:lpstr>Calibri</vt:lpstr>
      <vt:lpstr>Arial</vt:lpstr>
      <vt:lpstr>Courier New</vt:lpstr>
      <vt:lpstr>Noto Sans Symbols</vt:lpstr>
      <vt:lpstr>Arial Black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THIENBAO</cp:lastModifiedBy>
  <cp:revision>1</cp:revision>
  <dcterms:created xsi:type="dcterms:W3CDTF">2020-12-09T02:04:09Z</dcterms:created>
  <dcterms:modified xsi:type="dcterms:W3CDTF">2025-03-12T14:00:23Z</dcterms:modified>
</cp:coreProperties>
</file>