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0" r:id="rId2"/>
    <p:sldId id="314" r:id="rId3"/>
    <p:sldId id="3227" r:id="rId4"/>
    <p:sldId id="296" r:id="rId5"/>
    <p:sldId id="3233" r:id="rId6"/>
    <p:sldId id="330" r:id="rId7"/>
    <p:sldId id="349" r:id="rId8"/>
    <p:sldId id="331" r:id="rId9"/>
    <p:sldId id="332" r:id="rId10"/>
    <p:sldId id="333" r:id="rId11"/>
    <p:sldId id="334" r:id="rId12"/>
    <p:sldId id="351" r:id="rId13"/>
    <p:sldId id="354" r:id="rId14"/>
    <p:sldId id="3225" r:id="rId15"/>
    <p:sldId id="3216" r:id="rId16"/>
    <p:sldId id="3217" r:id="rId17"/>
    <p:sldId id="3226" r:id="rId18"/>
    <p:sldId id="3218" r:id="rId19"/>
    <p:sldId id="3221" r:id="rId20"/>
    <p:sldId id="3230" r:id="rId21"/>
    <p:sldId id="3224" r:id="rId22"/>
    <p:sldId id="3234" r:id="rId23"/>
    <p:sldId id="3231" r:id="rId24"/>
    <p:sldId id="355" r:id="rId25"/>
    <p:sldId id="3223" r:id="rId26"/>
    <p:sldId id="3222" r:id="rId27"/>
    <p:sldId id="337" r:id="rId28"/>
    <p:sldId id="3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0033CC"/>
    <a:srgbClr val="CCFFFF"/>
    <a:srgbClr val="6600CC"/>
    <a:srgbClr val="453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6" autoAdjust="0"/>
    <p:restoredTop sz="94291" autoAdjust="0"/>
  </p:normalViewPr>
  <p:slideViewPr>
    <p:cSldViewPr snapToGrid="0" showGuides="1">
      <p:cViewPr varScale="1">
        <p:scale>
          <a:sx n="65" d="100"/>
          <a:sy n="65" d="100"/>
        </p:scale>
        <p:origin x="774" y="30"/>
      </p:cViewPr>
      <p:guideLst>
        <p:guide pos="384"/>
        <p:guide pos="7272"/>
        <p:guide orient="horz" pos="672"/>
        <p:guide orient="horz" pos="744"/>
        <p:guide orient="horz" pos="3912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22T00:29:53.60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29-5885-4F20-8090-AEB3258B991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99063-7BF9-488E-88A2-182EA455C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5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175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757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185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56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76E74-5735-CADA-74CD-6E8A6F72A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B3C3C6-1662-B174-64AF-FB7512470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BA3AA9-73B2-9F18-C83B-054E52BA8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0294B-B9BC-08C1-3BFE-B9A07D467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965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06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03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471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9063-7BF9-488E-88A2-182EA455C7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39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99063-7BF9-488E-88A2-182EA455C7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08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46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7C7-FCC0-473E-8738-608D4B0E5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4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C177-20F8-4E63-9A9C-2DC2D153D9C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A08D-9AF5-431A-B32A-3293F7E2B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7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C177-20F8-4E63-9A9C-2DC2D153D9C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A08D-9AF5-431A-B32A-3293F7E2B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C177-20F8-4E63-9A9C-2DC2D153D9C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A08D-9AF5-431A-B32A-3293F7E2B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5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C177-20F8-4E63-9A9C-2DC2D153D9C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A08D-9AF5-431A-B32A-3293F7E2B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C177-20F8-4E63-9A9C-2DC2D153D9C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A08D-9AF5-431A-B32A-3293F7E2B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C177-20F8-4E63-9A9C-2DC2D153D9C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A08D-9AF5-431A-B32A-3293F7E2B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C177-20F8-4E63-9A9C-2DC2D153D9C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A08D-9AF5-431A-B32A-3293F7E2B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2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C177-20F8-4E63-9A9C-2DC2D153D9C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A08D-9AF5-431A-B32A-3293F7E2B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0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C177-20F8-4E63-9A9C-2DC2D153D9C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A08D-9AF5-431A-B32A-3293F7E2B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C177-20F8-4E63-9A9C-2DC2D153D9C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A08D-9AF5-431A-B32A-3293F7E2B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8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4C177-20F8-4E63-9A9C-2DC2D153D9C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A08D-9AF5-431A-B32A-3293F7E2B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7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4C177-20F8-4E63-9A9C-2DC2D153D9C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A08D-9AF5-431A-B32A-3293F7E2B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4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69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37637" y="845385"/>
            <a:ext cx="11672888" cy="6137306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475" y="1076475"/>
            <a:ext cx="3456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 tập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2a/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35,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475" y="1661250"/>
            <a:ext cx="110877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</a:p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NHÓM: ……..</a:t>
            </a:r>
          </a:p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46092"/>
              </p:ext>
            </p:extLst>
          </p:nvPr>
        </p:nvGraphicFramePr>
        <p:xfrm>
          <a:off x="430223" y="3566160"/>
          <a:ext cx="11220835" cy="32918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02649">
                  <a:extLst>
                    <a:ext uri="{9D8B030D-6E8A-4147-A177-3AD203B41FA5}">
                      <a16:colId xmlns:a16="http://schemas.microsoft.com/office/drawing/2014/main" val="211085073"/>
                    </a:ext>
                  </a:extLst>
                </a:gridCol>
                <a:gridCol w="3061777">
                  <a:extLst>
                    <a:ext uri="{9D8B030D-6E8A-4147-A177-3AD203B41FA5}">
                      <a16:colId xmlns:a16="http://schemas.microsoft.com/office/drawing/2014/main" val="869703785"/>
                    </a:ext>
                  </a:extLst>
                </a:gridCol>
                <a:gridCol w="1603007">
                  <a:extLst>
                    <a:ext uri="{9D8B030D-6E8A-4147-A177-3AD203B41FA5}">
                      <a16:colId xmlns:a16="http://schemas.microsoft.com/office/drawing/2014/main" val="1938634571"/>
                    </a:ext>
                  </a:extLst>
                </a:gridCol>
                <a:gridCol w="2491851">
                  <a:extLst>
                    <a:ext uri="{9D8B030D-6E8A-4147-A177-3AD203B41FA5}">
                      <a16:colId xmlns:a16="http://schemas.microsoft.com/office/drawing/2014/main" val="1229724368"/>
                    </a:ext>
                  </a:extLst>
                </a:gridCol>
                <a:gridCol w="1261551">
                  <a:extLst>
                    <a:ext uri="{9D8B030D-6E8A-4147-A177-3AD203B41FA5}">
                      <a16:colId xmlns:a16="http://schemas.microsoft.com/office/drawing/2014/main" val="415040058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chồng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chồng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672908"/>
                  </a:ext>
                </a:extLst>
              </a:tr>
              <a:tr h="546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Cụm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Cụm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20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Chuẩn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bị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đảo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261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đảo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245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Lấy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đảo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40853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0C96A60-9894-FD8F-BFBE-98C53A55E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689" y="1068843"/>
            <a:ext cx="5259329" cy="1120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BF2F86-6236-86F7-7D06-A10DB5975B4D}"/>
              </a:ext>
            </a:extLst>
          </p:cNvPr>
          <p:cNvSpPr txBox="1"/>
          <p:nvPr/>
        </p:nvSpPr>
        <p:spPr>
          <a:xfrm>
            <a:off x="4549689" y="977661"/>
            <a:ext cx="5418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77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76640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36033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8554" y="1047134"/>
            <a:ext cx="3672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 tập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2a/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35,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36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84354"/>
              </p:ext>
            </p:extLst>
          </p:nvPr>
        </p:nvGraphicFramePr>
        <p:xfrm>
          <a:off x="660400" y="1653340"/>
          <a:ext cx="10858505" cy="43586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368551">
                  <a:extLst>
                    <a:ext uri="{9D8B030D-6E8A-4147-A177-3AD203B41FA5}">
                      <a16:colId xmlns:a16="http://schemas.microsoft.com/office/drawing/2014/main" val="460572983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2815547531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2317663267"/>
                    </a:ext>
                  </a:extLst>
                </a:gridCol>
                <a:gridCol w="2986089">
                  <a:extLst>
                    <a:ext uri="{9D8B030D-6E8A-4147-A177-3AD203B41FA5}">
                      <a16:colId xmlns:a16="http://schemas.microsoft.com/office/drawing/2014/main" val="2637718246"/>
                    </a:ext>
                  </a:extLst>
                </a:gridCol>
                <a:gridCol w="1760539">
                  <a:extLst>
                    <a:ext uri="{9D8B030D-6E8A-4147-A177-3AD203B41FA5}">
                      <a16:colId xmlns:a16="http://schemas.microsoft.com/office/drawing/2014/main" val="17439844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kiện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Vợ chồng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 em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Vợ chồng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 anh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595426"/>
                  </a:ext>
                </a:extLst>
              </a:tr>
              <a:tr h="423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Cụm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Cụm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209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Chuẩn bị theo chim ra đảo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Nghe lời chim may một túi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dừng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quýt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cãi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may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túi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may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nhiều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túi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lam,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nôn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644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 lưng chim ra đảo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Trèo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trèo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tồn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bình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tĩnh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Tót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tót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ngay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lưng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Vội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sỗ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sàng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thô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lỗ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520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Lấy vàng bạc trên đảo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dám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dám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nhặt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ít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Cẩn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trọng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lam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Hoa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mắt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quý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mê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mẩn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thần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quên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quên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lấy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thêm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cố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nhặt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kim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cương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Tham lam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vô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mất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hết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lí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trí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6636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82A7B6-80EB-03C0-75CB-E9E616BA40E1}"/>
              </a:ext>
            </a:extLst>
          </p:cNvPr>
          <p:cNvSpPr txBox="1"/>
          <p:nvPr/>
        </p:nvSpPr>
        <p:spPr>
          <a:xfrm>
            <a:off x="4921200" y="809463"/>
            <a:ext cx="2939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259935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13946-D30D-1712-9603-299ACEB9C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4CC7F9-EAB3-CBBC-D9F8-4FBD73AC1B5A}"/>
              </a:ext>
            </a:extLst>
          </p:cNvPr>
          <p:cNvSpPr txBox="1"/>
          <p:nvPr/>
        </p:nvSpPr>
        <p:spPr>
          <a:xfrm>
            <a:off x="441899" y="444985"/>
            <a:ext cx="10607367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2110105" algn="l"/>
              </a:tabLst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 tập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2b: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ghĩa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0780DB-1C1B-477E-76D4-87E940C83169}"/>
              </a:ext>
            </a:extLst>
          </p:cNvPr>
          <p:cNvSpPr txBox="1"/>
          <p:nvPr/>
        </p:nvSpPr>
        <p:spPr>
          <a:xfrm>
            <a:off x="540327" y="1258566"/>
            <a:ext cx="11111346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Tót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  <a:p>
            <a:pPr>
              <a:lnSpc>
                <a:spcPct val="150000"/>
              </a:lnSpc>
              <a:defRPr/>
            </a:pP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Nghe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  <a:p>
            <a:pPr>
              <a:lnSpc>
                <a:spcPct val="150000"/>
              </a:lnSpc>
              <a:defRPr/>
            </a:pP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mẩn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2ECB7-752E-9BB1-4B19-B11C1473C5E0}"/>
              </a:ext>
            </a:extLst>
          </p:cNvPr>
          <p:cNvSpPr txBox="1"/>
          <p:nvPr/>
        </p:nvSpPr>
        <p:spPr>
          <a:xfrm>
            <a:off x="1375620" y="1436333"/>
            <a:ext cx="987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ngột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FD379-560E-FF1A-A1D8-4837A50ABE66}"/>
              </a:ext>
            </a:extLst>
          </p:cNvPr>
          <p:cNvSpPr txBox="1"/>
          <p:nvPr/>
        </p:nvSpPr>
        <p:spPr>
          <a:xfrm>
            <a:off x="3234813" y="2061138"/>
            <a:ext cx="572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9769C7-8090-6817-0566-76570A47277C}"/>
              </a:ext>
            </a:extLst>
          </p:cNvPr>
          <p:cNvSpPr txBox="1"/>
          <p:nvPr/>
        </p:nvSpPr>
        <p:spPr>
          <a:xfrm>
            <a:off x="3717040" y="2702176"/>
            <a:ext cx="8114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75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F22E5-DAC6-1F9A-5E45-4023EA67D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6B6CB0-CB06-CEAB-C857-C3CCD3C21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67" y="9666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1759CA-8976-2516-0421-8A94460FF527}"/>
              </a:ext>
            </a:extLst>
          </p:cNvPr>
          <p:cNvSpPr/>
          <p:nvPr/>
        </p:nvSpPr>
        <p:spPr>
          <a:xfrm>
            <a:off x="255697" y="2909010"/>
            <a:ext cx="11762139" cy="3456139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bốn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10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20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thúc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Nếu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phụ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42B2E7-278C-EDD3-8873-5B0589AE9D03}"/>
              </a:ext>
            </a:extLst>
          </p:cNvPr>
          <p:cNvSpPr/>
          <p:nvPr/>
        </p:nvSpPr>
        <p:spPr>
          <a:xfrm>
            <a:off x="4151187" y="2105169"/>
            <a:ext cx="3278591" cy="10243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LUẬT CHƠI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28A03-CE88-19DC-DDD6-86CB7AC2FC91}"/>
              </a:ext>
            </a:extLst>
          </p:cNvPr>
          <p:cNvSpPr/>
          <p:nvPr/>
        </p:nvSpPr>
        <p:spPr>
          <a:xfrm>
            <a:off x="3038322" y="1356704"/>
            <a:ext cx="4990853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AI NHANH HƠN</a:t>
            </a:r>
            <a:endParaRPr kumimoji="0" lang="en-US" sz="3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DBE0DE-3EA4-3B9F-3D57-7F28E5371A4A}"/>
              </a:ext>
            </a:extLst>
          </p:cNvPr>
          <p:cNvSpPr/>
          <p:nvPr/>
        </p:nvSpPr>
        <p:spPr>
          <a:xfrm>
            <a:off x="4762242" y="710373"/>
            <a:ext cx="2148665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33D49-83C9-53DB-6F44-96D6AD3EBD1F}"/>
              </a:ext>
            </a:extLst>
          </p:cNvPr>
          <p:cNvSpPr/>
          <p:nvPr/>
        </p:nvSpPr>
        <p:spPr>
          <a:xfrm>
            <a:off x="642213" y="492851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3/ 36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2E3A-CF39-D7F6-8504-8E5FD31D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127" y="1251816"/>
            <a:ext cx="7751618" cy="1325563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THI THỨ NHẤT </a:t>
            </a:r>
          </a:p>
        </p:txBody>
      </p:sp>
    </p:spTree>
    <p:extLst>
      <p:ext uri="{BB962C8B-B14F-4D97-AF65-F5344CB8AC3E}">
        <p14:creationId xmlns:p14="http://schemas.microsoft.com/office/powerpoint/2010/main" val="379944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2808218" y="8266503"/>
            <a:ext cx="2124535" cy="706400"/>
          </a:xfrm>
          <a:prstGeom prst="rect">
            <a:avLst/>
          </a:prstGeom>
          <a:noFill/>
        </p:spPr>
        <p:txBody>
          <a:bodyPr wrap="none" lIns="121719" tIns="60859" rIns="121719" bIns="60859" rtlCol="0">
            <a:spAutoFit/>
          </a:bodyPr>
          <a:lstStyle/>
          <a:p>
            <a:pPr defTabSz="912949">
              <a:defRPr/>
            </a:pPr>
            <a:r>
              <a:rPr lang="en-US" altLang="zh-CN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0.5 </a:t>
            </a:r>
            <a:r>
              <a:rPr lang="zh-CN" altLang="en-US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秒延迟符，无</a:t>
            </a:r>
            <a:endParaRPr lang="en-US" altLang="zh-CN" sz="1896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  <a:p>
            <a:pPr defTabSz="912949">
              <a:defRPr/>
            </a:pPr>
            <a:r>
              <a:rPr lang="zh-CN" altLang="en-US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意义，可删除</a:t>
            </a:r>
            <a:r>
              <a:rPr lang="en-US" altLang="zh-CN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.</a:t>
            </a:r>
            <a:endParaRPr lang="zh-CN" altLang="en-US" sz="1896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439389" y="13939"/>
            <a:ext cx="11533536" cy="2613778"/>
          </a:xfrm>
          <a:prstGeom prst="snip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hỏi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 1: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biện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pháp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mười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niêu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xíu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36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6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sz="36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sz="36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36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3600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endParaRPr lang="en-US" sz="3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9389" y="4525962"/>
            <a:ext cx="4643254" cy="1117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ctr" defTabSz="912949">
              <a:defRPr/>
            </a:pPr>
            <a:r>
              <a:rPr lang="vi-VN" sz="237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lang="en-US" sz="237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Ẩn</a:t>
            </a:r>
            <a:r>
              <a:rPr lang="en-US" sz="237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37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</a:t>
            </a:r>
            <a:endParaRPr lang="en-US" sz="237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8758" y="3059407"/>
            <a:ext cx="4643254" cy="981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ctr" defTabSz="912949">
              <a:defRPr/>
            </a:pPr>
            <a:r>
              <a:rPr lang="vi-VN" sz="237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微软雅黑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237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9553" y="4525962"/>
            <a:ext cx="4643254" cy="981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ctr" defTabSz="912949">
              <a:defRPr/>
            </a:pPr>
            <a:r>
              <a:rPr lang="en-US" sz="237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 </a:t>
            </a:r>
            <a:r>
              <a:rPr lang="en-US" sz="237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lang="en-US" sz="237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37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hoá</a:t>
            </a:r>
            <a:endParaRPr lang="en-US" sz="237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19553" y="3059406"/>
            <a:ext cx="4643254" cy="1105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ctr" defTabSz="912949">
              <a:defRPr/>
            </a:pPr>
            <a:r>
              <a:rPr lang="vi-VN" sz="237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lang="en-US" sz="237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 </a:t>
            </a:r>
            <a:r>
              <a:rPr lang="en-US" sz="237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sánh</a:t>
            </a:r>
            <a:endParaRPr lang="en-US" sz="237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4706" y="2919456"/>
            <a:ext cx="1131201" cy="1121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2012" y="4823612"/>
            <a:ext cx="996588" cy="766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2807" y="4678733"/>
            <a:ext cx="996588" cy="766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2807" y="3166837"/>
            <a:ext cx="996588" cy="7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8" grpId="0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2808218" y="8266503"/>
            <a:ext cx="2124535" cy="706400"/>
          </a:xfrm>
          <a:prstGeom prst="rect">
            <a:avLst/>
          </a:prstGeom>
          <a:noFill/>
        </p:spPr>
        <p:txBody>
          <a:bodyPr wrap="none" lIns="121719" tIns="60859" rIns="121719" bIns="60859" rtlCol="0">
            <a:spAutoFit/>
          </a:bodyPr>
          <a:lstStyle/>
          <a:p>
            <a:pPr defTabSz="912949">
              <a:defRPr/>
            </a:pPr>
            <a:r>
              <a:rPr lang="en-US" altLang="zh-CN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0.5 </a:t>
            </a:r>
            <a:r>
              <a:rPr lang="zh-CN" altLang="en-US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秒延迟符，无</a:t>
            </a:r>
            <a:endParaRPr lang="en-US" altLang="zh-CN" sz="1896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  <a:p>
            <a:pPr defTabSz="912949">
              <a:defRPr/>
            </a:pPr>
            <a:r>
              <a:rPr lang="zh-CN" altLang="en-US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意义，可删除</a:t>
            </a:r>
            <a:r>
              <a:rPr lang="en-US" altLang="zh-CN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.</a:t>
            </a:r>
            <a:endParaRPr lang="zh-CN" altLang="en-US" sz="1896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439389" y="300038"/>
            <a:ext cx="11562111" cy="2428221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just" defTabSz="912949">
              <a:lnSpc>
                <a:spcPct val="150000"/>
              </a:lnSpc>
              <a:defRPr/>
            </a:pP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2: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biện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pháp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điệp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mười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tám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niêu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xíu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  <a:r>
              <a:rPr lang="en-US" sz="3224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3224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24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sz="3224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sz="3224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3224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3224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 </a:t>
            </a:r>
            <a:endParaRPr lang="en-US" sz="3224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8758" y="4472741"/>
            <a:ext cx="4643254" cy="1117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just" defTabSz="912949">
              <a:defRPr/>
            </a:pPr>
            <a:r>
              <a:rPr lang="vi-VN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Nhấn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mạnh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sự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thần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kỳ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niêu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cơm</a:t>
            </a:r>
            <a:endParaRPr lang="en-US" sz="2749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8758" y="3059407"/>
            <a:ext cx="4643254" cy="981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defTabSz="912949">
              <a:defRPr/>
            </a:pPr>
            <a:r>
              <a:rPr lang="fr-FR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 </a:t>
            </a:r>
            <a:r>
              <a:rPr lang="fr-FR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Thấy</a:t>
            </a:r>
            <a:r>
              <a:rPr lang="fr-FR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fr-FR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rõ</a:t>
            </a:r>
            <a:r>
              <a:rPr lang="fr-FR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fr-FR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tài</a:t>
            </a:r>
            <a:r>
              <a:rPr lang="fr-FR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fr-FR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năng</a:t>
            </a:r>
            <a:r>
              <a:rPr lang="fr-FR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fr-FR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fr-FR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fr-FR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Thạch</a:t>
            </a:r>
            <a:r>
              <a:rPr lang="fr-FR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fr-FR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Sanh</a:t>
            </a:r>
            <a:endParaRPr lang="en-US" sz="2749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9553" y="4525962"/>
            <a:ext cx="4643254" cy="981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defTabSz="912949">
              <a:defRPr/>
            </a:pP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Thạch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Sanh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rất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khoẻ</a:t>
            </a:r>
            <a:endParaRPr lang="en-US" sz="2749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27130" y="2881030"/>
            <a:ext cx="4643254" cy="1462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defTabSz="912949">
              <a:defRPr/>
            </a:pPr>
            <a:r>
              <a:rPr lang="vi-VN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dừng</a:t>
            </a:r>
            <a:endParaRPr lang="en-US" sz="2749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8160" y="2905659"/>
            <a:ext cx="1131201" cy="1121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2012" y="4823612"/>
            <a:ext cx="996588" cy="766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2807" y="4678733"/>
            <a:ext cx="996588" cy="766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2012" y="3147131"/>
            <a:ext cx="996588" cy="7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9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8" grpId="0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828D75-3214-2553-9203-BF89E706B02F}"/>
              </a:ext>
            </a:extLst>
          </p:cNvPr>
          <p:cNvSpPr txBox="1">
            <a:spLocks/>
          </p:cNvSpPr>
          <p:nvPr/>
        </p:nvSpPr>
        <p:spPr>
          <a:xfrm>
            <a:off x="3376612" y="1689100"/>
            <a:ext cx="77247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THI THỨ HAI </a:t>
            </a:r>
          </a:p>
        </p:txBody>
      </p:sp>
    </p:spTree>
    <p:extLst>
      <p:ext uri="{BB962C8B-B14F-4D97-AF65-F5344CB8AC3E}">
        <p14:creationId xmlns:p14="http://schemas.microsoft.com/office/powerpoint/2010/main" val="9745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2808218" y="8266503"/>
            <a:ext cx="2124535" cy="706400"/>
          </a:xfrm>
          <a:prstGeom prst="rect">
            <a:avLst/>
          </a:prstGeom>
          <a:noFill/>
        </p:spPr>
        <p:txBody>
          <a:bodyPr wrap="none" lIns="121719" tIns="60859" rIns="121719" bIns="60859" rtlCol="0">
            <a:spAutoFit/>
          </a:bodyPr>
          <a:lstStyle/>
          <a:p>
            <a:pPr defTabSz="912949">
              <a:defRPr/>
            </a:pPr>
            <a:r>
              <a:rPr lang="en-US" altLang="zh-CN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0.5 </a:t>
            </a:r>
            <a:r>
              <a:rPr lang="zh-CN" altLang="en-US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秒延迟符，无</a:t>
            </a:r>
            <a:endParaRPr lang="en-US" altLang="zh-CN" sz="1896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  <a:p>
            <a:pPr defTabSz="912949">
              <a:defRPr/>
            </a:pPr>
            <a:r>
              <a:rPr lang="zh-CN" altLang="en-US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意义，可删除</a:t>
            </a:r>
            <a:r>
              <a:rPr lang="en-US" altLang="zh-CN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.</a:t>
            </a:r>
            <a:endParaRPr lang="zh-CN" altLang="en-US" sz="1896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415170" y="125578"/>
            <a:ext cx="11245931" cy="2910087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just" defTabSz="912949">
              <a:lnSpc>
                <a:spcPct val="150000"/>
              </a:lnSpc>
              <a:defRPr/>
            </a:pPr>
            <a:endParaRPr lang="en-US" sz="3224" b="1" i="1" kern="100" dirty="0">
              <a:solidFill>
                <a:prstClr val="white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 defTabSz="912949">
              <a:lnSpc>
                <a:spcPct val="150000"/>
              </a:lnSpc>
              <a:defRPr/>
            </a:pPr>
            <a:endParaRPr lang="en-US" sz="3224" b="1" i="1" kern="100" dirty="0">
              <a:solidFill>
                <a:prstClr val="white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 defTabSz="912949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hỏi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 1: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biện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pháp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 defTabSz="912949">
              <a:lnSpc>
                <a:spcPct val="150000"/>
              </a:lnSpc>
              <a:defRPr/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Chim bay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bay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qua bao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2949">
              <a:lnSpc>
                <a:spcPct val="150000"/>
              </a:lnSpc>
              <a:defRPr/>
            </a:pP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2949">
              <a:lnSpc>
                <a:spcPct val="150000"/>
              </a:lnSpc>
              <a:defRPr/>
            </a:pP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912949">
              <a:lnSpc>
                <a:spcPct val="150000"/>
              </a:lnSpc>
              <a:defRPr/>
            </a:pPr>
            <a:endParaRPr lang="en-US" sz="3224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3917" y="4704120"/>
            <a:ext cx="4643254" cy="1117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ctr" defTabSz="912949">
              <a:defRPr/>
            </a:pPr>
            <a:r>
              <a:rPr lang="vi-VN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微软雅黑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2749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3844" y="3337225"/>
            <a:ext cx="4643254" cy="981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ctr" defTabSz="912949">
              <a:defRPr/>
            </a:pPr>
            <a:r>
              <a:rPr lang="vi-VN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hoá</a:t>
            </a:r>
            <a:r>
              <a:rPr lang="vi-VN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endParaRPr lang="en-US" sz="2749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9553" y="4704120"/>
            <a:ext cx="4643254" cy="981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ctr" defTabSz="912949">
              <a:defRPr/>
            </a:pP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 So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sánh</a:t>
            </a:r>
            <a:endParaRPr lang="en-US" sz="2749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19553" y="3292062"/>
            <a:ext cx="4643254" cy="1105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ctr" defTabSz="912949">
              <a:defRPr/>
            </a:pPr>
            <a:r>
              <a:rPr lang="it-IT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Ẩn dụ</a:t>
            </a:r>
            <a:endParaRPr lang="en-US" sz="2749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7171" y="4704120"/>
            <a:ext cx="1131201" cy="1121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1784" y="3461585"/>
            <a:ext cx="996588" cy="766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9157" y="4811550"/>
            <a:ext cx="996588" cy="766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2807" y="3423711"/>
            <a:ext cx="996588" cy="7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8" grpId="0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2808218" y="8266503"/>
            <a:ext cx="2124535" cy="706400"/>
          </a:xfrm>
          <a:prstGeom prst="rect">
            <a:avLst/>
          </a:prstGeom>
          <a:noFill/>
        </p:spPr>
        <p:txBody>
          <a:bodyPr wrap="none" lIns="121719" tIns="60859" rIns="121719" bIns="60859" rtlCol="0">
            <a:spAutoFit/>
          </a:bodyPr>
          <a:lstStyle/>
          <a:p>
            <a:pPr defTabSz="912949">
              <a:defRPr/>
            </a:pPr>
            <a:r>
              <a:rPr lang="en-US" altLang="zh-CN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0.5 </a:t>
            </a:r>
            <a:r>
              <a:rPr lang="zh-CN" altLang="en-US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秒延迟符，无</a:t>
            </a:r>
            <a:endParaRPr lang="en-US" altLang="zh-CN" sz="1896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  <a:p>
            <a:pPr defTabSz="912949">
              <a:defRPr/>
            </a:pPr>
            <a:r>
              <a:rPr lang="zh-CN" altLang="en-US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意义，可删除</a:t>
            </a:r>
            <a:r>
              <a:rPr lang="en-US" altLang="zh-CN" sz="1896" dirty="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.</a:t>
            </a:r>
            <a:endParaRPr lang="zh-CN" altLang="en-US" sz="1896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2" name="Snip and Round Single Corner Rectangle 1"/>
          <p:cNvSpPr/>
          <p:nvPr/>
        </p:nvSpPr>
        <p:spPr>
          <a:xfrm>
            <a:off x="392941" y="63914"/>
            <a:ext cx="11245931" cy="1940124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just" defTabSz="912949">
              <a:defRPr/>
            </a:pP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biện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pháp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điệp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Chim bay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bay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qua bao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3200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sz="3200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sz="3200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3200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3200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7899" y="5501202"/>
            <a:ext cx="4643254" cy="1117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just" defTabSz="912949">
              <a:defRPr/>
            </a:pPr>
            <a:r>
              <a:rPr lang="vi-VN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C.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Rừng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xanh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bạt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ngàn</a:t>
            </a:r>
            <a:endParaRPr lang="en-US" sz="2749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8758" y="2325315"/>
            <a:ext cx="4643254" cy="3018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>
              <a:spcAft>
                <a:spcPts val="0"/>
              </a:spcAft>
            </a:pPr>
            <a:r>
              <a:rPr lang="vi-VN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“bay”: 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“bay”: “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bay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xa,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 defTabSz="912949">
              <a:defRPr/>
            </a:pPr>
            <a:endParaRPr lang="en-US" sz="2749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9553" y="4678733"/>
            <a:ext cx="4643254" cy="1940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ctr" defTabSz="912949">
              <a:defRPr/>
            </a:pP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D.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Nhấn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mạnh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cả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bao la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19553" y="2247353"/>
            <a:ext cx="4643254" cy="191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defTabSz="912949">
              <a:defRPr/>
            </a:pPr>
            <a:r>
              <a:rPr lang="vi-VN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Đồng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ruộng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thẳng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cánh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749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cò</a:t>
            </a:r>
            <a:r>
              <a:rPr lang="en-US" sz="2749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bay.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1153" y="3483350"/>
            <a:ext cx="1131201" cy="1121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9319" y="5676638"/>
            <a:ext cx="996588" cy="766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2807" y="4678733"/>
            <a:ext cx="996588" cy="766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2807" y="3166837"/>
            <a:ext cx="996588" cy="7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8" grpId="0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">
            <a:extLst>
              <a:ext uri="{FF2B5EF4-FFF2-40B4-BE49-F238E27FC236}">
                <a16:creationId xmlns:a16="http://schemas.microsoft.com/office/drawing/2014/main" id="{EB7A1C32-2B1C-534F-CA55-1220D8D4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3075" name="Picture 3" descr="chuong">
            <a:extLst>
              <a:ext uri="{FF2B5EF4-FFF2-40B4-BE49-F238E27FC236}">
                <a16:creationId xmlns:a16="http://schemas.microsoft.com/office/drawing/2014/main" id="{6B255089-895E-3964-839E-D7E034EECE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4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5">
            <a:extLst>
              <a:ext uri="{FF2B5EF4-FFF2-40B4-BE49-F238E27FC236}">
                <a16:creationId xmlns:a16="http://schemas.microsoft.com/office/drawing/2014/main" id="{4ADC1EB1-147B-B8F0-B97C-B2F0413D3D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55970">
            <a:off x="2708368" y="1731552"/>
            <a:ext cx="6678667" cy="46528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28572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Nhiệt</a:t>
            </a:r>
            <a:r>
              <a:rPr lang="en-US" sz="4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liệt</a:t>
            </a:r>
            <a:r>
              <a:rPr lang="en-US" sz="4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chào</a:t>
            </a:r>
            <a:r>
              <a:rPr lang="en-US" sz="4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mừng</a:t>
            </a:r>
            <a:r>
              <a:rPr lang="en-US" sz="4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quý</a:t>
            </a:r>
            <a:r>
              <a:rPr lang="en-US" sz="4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thầy</a:t>
            </a:r>
            <a:r>
              <a:rPr lang="en-US" sz="4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4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dự</a:t>
            </a:r>
            <a:r>
              <a:rPr lang="en-US" sz="4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sz="4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7" name="WordArt 7">
            <a:extLst>
              <a:ext uri="{FF2B5EF4-FFF2-40B4-BE49-F238E27FC236}">
                <a16:creationId xmlns:a16="http://schemas.microsoft.com/office/drawing/2014/main" id="{2B85C071-C8ED-6D6C-92D0-47285BDC4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02556" y="3135507"/>
            <a:ext cx="5362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US" sz="5400" b="1" kern="10" dirty="0" err="1">
                <a:ln w="9525">
                  <a:round/>
                  <a:headEnd/>
                  <a:tailEnd/>
                </a:ln>
                <a:solidFill>
                  <a:srgbClr val="FFFF00">
                    <a:alpha val="98822"/>
                  </a:srgbClr>
                </a:solidFill>
                <a:cs typeface="Times New Roman" panose="02020603050405020304" pitchFamily="18" charset="0"/>
              </a:rPr>
              <a:t>Ngữ</a:t>
            </a:r>
            <a:r>
              <a:rPr lang="en-US" sz="5400" b="1" kern="10" dirty="0">
                <a:ln w="9525">
                  <a:round/>
                  <a:headEnd/>
                  <a:tailEnd/>
                </a:ln>
                <a:solidFill>
                  <a:srgbClr val="FFFF00">
                    <a:alpha val="98822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9525">
                  <a:round/>
                  <a:headEnd/>
                  <a:tailEnd/>
                </a:ln>
                <a:solidFill>
                  <a:srgbClr val="FFFF00">
                    <a:alpha val="98822"/>
                  </a:srgbClr>
                </a:solidFill>
                <a:cs typeface="Times New Roman" panose="02020603050405020304" pitchFamily="18" charset="0"/>
              </a:rPr>
              <a:t>văn</a:t>
            </a:r>
            <a:r>
              <a:rPr lang="en-US" sz="5400" b="1" kern="10" dirty="0">
                <a:ln w="9525">
                  <a:round/>
                  <a:headEnd/>
                  <a:tailEnd/>
                </a:ln>
                <a:solidFill>
                  <a:srgbClr val="FFFF00">
                    <a:alpha val="98822"/>
                  </a:srgbClr>
                </a:solidFill>
                <a:cs typeface="Times New Roman" panose="02020603050405020304" pitchFamily="18" charset="0"/>
              </a:rPr>
              <a:t> 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B8B5-3DB3-50E1-7221-D68ED294D72C}"/>
              </a:ext>
            </a:extLst>
          </p:cNvPr>
          <p:cNvSpPr txBox="1">
            <a:spLocks/>
          </p:cNvSpPr>
          <p:nvPr/>
        </p:nvSpPr>
        <p:spPr>
          <a:xfrm>
            <a:off x="3376612" y="1689100"/>
            <a:ext cx="77247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PHỤ </a:t>
            </a:r>
          </a:p>
        </p:txBody>
      </p:sp>
    </p:spTree>
    <p:extLst>
      <p:ext uri="{BB962C8B-B14F-4D97-AF65-F5344CB8AC3E}">
        <p14:creationId xmlns:p14="http://schemas.microsoft.com/office/powerpoint/2010/main" val="29189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8616C-D0C6-F1A4-8A8B-1A2AF3B77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">
            <a:extLst>
              <a:ext uri="{FF2B5EF4-FFF2-40B4-BE49-F238E27FC236}">
                <a16:creationId xmlns:a16="http://schemas.microsoft.com/office/drawing/2014/main" id="{E6E10137-7ADC-01A2-E4DD-4DA5629995DC}"/>
              </a:ext>
            </a:extLst>
          </p:cNvPr>
          <p:cNvSpPr/>
          <p:nvPr/>
        </p:nvSpPr>
        <p:spPr>
          <a:xfrm>
            <a:off x="473034" y="1014208"/>
            <a:ext cx="11245931" cy="162030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just" defTabSz="912949">
              <a:lnSpc>
                <a:spcPct val="150000"/>
              </a:lnSpc>
              <a:defRPr/>
            </a:pPr>
            <a:r>
              <a:rPr lang="vi-VN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vi-VN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Đặt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cụm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từ“đợi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mãi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biện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pháp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điệp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3224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C4E5C-B8DE-4F40-BFDC-3E0A032C4291}"/>
              </a:ext>
            </a:extLst>
          </p:cNvPr>
          <p:cNvSpPr txBox="1"/>
          <p:nvPr/>
        </p:nvSpPr>
        <p:spPr>
          <a:xfrm>
            <a:off x="754206" y="3040834"/>
            <a:ext cx="1035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and Round Single Corner Rectangle 1">
            <a:extLst>
              <a:ext uri="{FF2B5EF4-FFF2-40B4-BE49-F238E27FC236}">
                <a16:creationId xmlns:a16="http://schemas.microsoft.com/office/drawing/2014/main" id="{CEEEF405-7D4F-F280-FBF0-A349F59E2C80}"/>
              </a:ext>
            </a:extLst>
          </p:cNvPr>
          <p:cNvSpPr/>
          <p:nvPr/>
        </p:nvSpPr>
        <p:spPr>
          <a:xfrm>
            <a:off x="473034" y="1014208"/>
            <a:ext cx="11245931" cy="162030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2" tIns="33171" rIns="66342" bIns="33171" rtlCol="0" anchor="ctr"/>
          <a:lstStyle/>
          <a:p>
            <a:pPr algn="just" defTabSz="912949">
              <a:lnSpc>
                <a:spcPct val="150000"/>
              </a:lnSpc>
              <a:defRPr/>
            </a:pPr>
            <a:r>
              <a:rPr lang="vi-VN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 </a:t>
            </a:r>
            <a:r>
              <a:rPr lang="vi-VN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Đặt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3224" b="1" i="1" kern="100" dirty="0" err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3224" b="1" i="1" kern="100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biện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pháp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điệp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24" b="1" i="1" kern="100" dirty="0" err="1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3224" b="1" i="1" kern="100" dirty="0">
                <a:solidFill>
                  <a:prstClr val="whit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3224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FB2D5-D69A-0A8F-A212-F163F01E6530}"/>
              </a:ext>
            </a:extLst>
          </p:cNvPr>
          <p:cNvSpPr txBox="1"/>
          <p:nvPr/>
        </p:nvSpPr>
        <p:spPr>
          <a:xfrm>
            <a:off x="754206" y="3040834"/>
            <a:ext cx="1035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A4E4B-96A7-AF19-3CE1-75E14284E8A0}"/>
              </a:ext>
            </a:extLst>
          </p:cNvPr>
          <p:cNvSpPr txBox="1"/>
          <p:nvPr/>
        </p:nvSpPr>
        <p:spPr>
          <a:xfrm>
            <a:off x="1734850" y="3772759"/>
            <a:ext cx="9758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4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6517CC-367E-39EE-98E7-066728B50D28}"/>
              </a:ext>
            </a:extLst>
          </p:cNvPr>
          <p:cNvSpPr txBox="1"/>
          <p:nvPr/>
        </p:nvSpPr>
        <p:spPr>
          <a:xfrm>
            <a:off x="1080654" y="736707"/>
            <a:ext cx="1054331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đoạn văn (3-5 câu) chủ đề về thiên nhiên, trong đó có sử dụng phép tu từ điệp ngữ?</a:t>
            </a:r>
          </a:p>
          <a:p>
            <a:r>
              <a:rPr lang="nl-NL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thức: Một đoạn văn đủ số câu quy định (ba câu đến năm câu)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</a:p>
          <a:p>
            <a:r>
              <a:rPr lang="nl-NL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Có thể dùng các từ nói về thiên nhiên làm điệp ngữ như: Nắng, mưa, rét...</a:t>
            </a:r>
          </a:p>
          <a:p>
            <a:r>
              <a:rPr lang="nl-NL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Đoạn văn tham khảo: 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8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3C6590-EFF1-E488-ADF0-17DA8242DEF8}"/>
              </a:ext>
            </a:extLst>
          </p:cNvPr>
          <p:cNvSpPr txBox="1"/>
          <p:nvPr/>
        </p:nvSpPr>
        <p:spPr>
          <a:xfrm>
            <a:off x="588818" y="415637"/>
            <a:ext cx="11014363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Hoàn thành bài tập vào vở </a:t>
            </a:r>
          </a:p>
          <a:p>
            <a:pPr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Sưu tầm truyện cổ tích để đọc. vẽ sơ đồ tư duy tóm tắt truyện, hoặc vẽ tranh hình ảnh ấn tượng một nhân vật trong truyện.</a:t>
            </a:r>
            <a:endParaRPr lang="en-US" sz="2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Soạn văn bản: “Vua chích chòe”.</a:t>
            </a:r>
            <a:endParaRPr lang="en-US" sz="2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2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A6955-365C-D3C2-B0B5-DCF73D07E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180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295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90:  THỰC HÀNH TIẾNG VIỆT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76640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36033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6265" y="1214434"/>
            <a:ext cx="108585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bay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qua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bay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bay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...=&gt;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“bay”: “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bay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bay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800" b="1" dirty="0">
                <a:latin typeface="Times New Roman" panose="02020603050405020304" pitchFamily="18" charset="0"/>
                <a:ea typeface="MS Mincho"/>
              </a:rPr>
              <a:t>* Điệp ngữ:</a:t>
            </a: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pt-BR" sz="2800" dirty="0">
                <a:latin typeface="Times New Roman" panose="02020603050405020304" pitchFamily="18" charset="0"/>
                <a:ea typeface="MS Mincho"/>
              </a:rPr>
              <a:t>Là cách sử dụng</a:t>
            </a:r>
            <a:r>
              <a:rPr lang="pt-BR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3188"/>
            <a:ext cx="12192000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41487" y="-33188"/>
            <a:ext cx="11509025" cy="1038459"/>
            <a:chOff x="335138" y="-80578"/>
            <a:chExt cx="11509025" cy="1038459"/>
          </a:xfrm>
        </p:grpSpPr>
        <p:sp>
          <p:nvSpPr>
            <p:cNvPr id="17" name="Rectangle 3"/>
            <p:cNvSpPr>
              <a:spLocks noChangeArrowheads="1"/>
            </p:cNvSpPr>
            <p:nvPr/>
          </p:nvSpPr>
          <p:spPr bwMode="gray">
            <a:xfrm flipH="1">
              <a:off x="620221" y="214393"/>
              <a:ext cx="11020395" cy="596920"/>
            </a:xfrm>
            <a:prstGeom prst="rect">
              <a:avLst/>
            </a:prstGeom>
            <a:gradFill rotWithShape="1">
              <a:gsLst>
                <a:gs pos="0">
                  <a:srgbClr val="004B70">
                    <a:alpha val="80000"/>
                  </a:srgbClr>
                </a:gs>
                <a:gs pos="100000">
                  <a:srgbClr val="E9893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5138" y="-80578"/>
              <a:ext cx="11509025" cy="1038459"/>
              <a:chOff x="334532" y="-80578"/>
              <a:chExt cx="11509025" cy="1038459"/>
            </a:xfrm>
          </p:grpSpPr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 flipH="1">
                <a:off x="935090" y="226538"/>
                <a:ext cx="10277038" cy="5847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TIẾT 90:  THỰC HÀNH TIẾNG VIỆT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334532" y="-80578"/>
                <a:ext cx="11509025" cy="1038459"/>
                <a:chOff x="334532" y="-80578"/>
                <a:chExt cx="11509025" cy="1038459"/>
              </a:xfrm>
            </p:grpSpPr>
            <p:grpSp>
              <p:nvGrpSpPr>
                <p:cNvPr id="21" name="Group 5"/>
                <p:cNvGrpSpPr>
                  <a:grpSpLocks/>
                </p:cNvGrpSpPr>
                <p:nvPr/>
              </p:nvGrpSpPr>
              <p:grpSpPr bwMode="auto">
                <a:xfrm flipH="1">
                  <a:off x="334532" y="-80578"/>
                  <a:ext cx="1035923" cy="1032413"/>
                  <a:chOff x="2213" y="1920"/>
                  <a:chExt cx="1426" cy="1810"/>
                </a:xfrm>
              </p:grpSpPr>
              <p:sp>
                <p:nvSpPr>
                  <p:cNvPr id="24" name="Oval 6"/>
                  <p:cNvSpPr>
                    <a:spLocks noChangeArrowheads="1"/>
                  </p:cNvSpPr>
                  <p:nvPr/>
                </p:nvSpPr>
                <p:spPr bwMode="gray">
                  <a:xfrm>
                    <a:off x="2213" y="1920"/>
                    <a:ext cx="1426" cy="181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FF9900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Euphemi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Freeform 7"/>
                  <p:cNvSpPr>
                    <a:spLocks/>
                  </p:cNvSpPr>
                  <p:nvPr/>
                </p:nvSpPr>
                <p:spPr bwMode="gray">
                  <a:xfrm>
                    <a:off x="2328" y="1923"/>
                    <a:ext cx="120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Euphemia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" name="Oval 6"/>
                <p:cNvSpPr>
                  <a:spLocks noChangeArrowheads="1"/>
                </p:cNvSpPr>
                <p:nvPr/>
              </p:nvSpPr>
              <p:spPr bwMode="gray">
                <a:xfrm flipH="1">
                  <a:off x="10776763" y="-63512"/>
                  <a:ext cx="1066794" cy="102139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18AB3">
                        <a:lumMod val="40000"/>
                        <a:lumOff val="60000"/>
                      </a:srgbClr>
                    </a:gs>
                    <a:gs pos="100000">
                      <a:srgbClr val="418AB3">
                        <a:lumMod val="50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7"/>
                <p:cNvSpPr>
                  <a:spLocks/>
                </p:cNvSpPr>
                <p:nvPr/>
              </p:nvSpPr>
              <p:spPr bwMode="gray">
                <a:xfrm flipH="1">
                  <a:off x="10930615" y="16847"/>
                  <a:ext cx="785041" cy="361630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418AB3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Euphemia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7590057" y="940081"/>
            <a:ext cx="3629026" cy="2970213"/>
            <a:chOff x="7620952" y="1097112"/>
            <a:chExt cx="3629026" cy="29702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79856" y="1826318"/>
              <a:ext cx="2111217" cy="19829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5-Point Star 25"/>
            <p:cNvSpPr/>
            <p:nvPr/>
          </p:nvSpPr>
          <p:spPr>
            <a:xfrm>
              <a:off x="7620952" y="1097112"/>
              <a:ext cx="3629026" cy="2970213"/>
            </a:xfrm>
            <a:prstGeom prst="star5">
              <a:avLst/>
            </a:prstGeom>
            <a:noFill/>
            <a:ln w="57150">
              <a:solidFill>
                <a:srgbClr val="FFFF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26570" y="3918109"/>
            <a:ext cx="6845793" cy="179126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điệp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0170" y="3139960"/>
            <a:ext cx="3278591" cy="10243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LUẬT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0299" y="2135502"/>
            <a:ext cx="4990853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AI NHANH HƠN</a:t>
            </a:r>
            <a:endParaRPr kumimoji="0" lang="en-US" sz="3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6412" y="1454209"/>
            <a:ext cx="2148665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sp>
        <p:nvSpPr>
          <p:cNvPr id="5" name="Rectangle 4"/>
          <p:cNvSpPr/>
          <p:nvPr/>
        </p:nvSpPr>
        <p:spPr>
          <a:xfrm>
            <a:off x="606103" y="1081752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4/ 36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1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E018D-D0C4-D1CC-B1F6-111EB90C238B}"/>
              </a:ext>
            </a:extLst>
          </p:cNvPr>
          <p:cNvSpPr txBox="1"/>
          <p:nvPr/>
        </p:nvSpPr>
        <p:spPr>
          <a:xfrm>
            <a:off x="540327" y="584353"/>
            <a:ext cx="11111345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Quan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341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84949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857502" y="6421541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0E0BC9-DFCF-2001-1A2A-285C04B7B730}"/>
              </a:ext>
            </a:extLst>
          </p:cNvPr>
          <p:cNvSpPr txBox="1"/>
          <p:nvPr/>
        </p:nvSpPr>
        <p:spPr>
          <a:xfrm>
            <a:off x="606180" y="2820175"/>
            <a:ext cx="10986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714A2C-8CF7-1FDA-C51C-FBAB5002652C}"/>
              </a:ext>
            </a:extLst>
          </p:cNvPr>
          <p:cNvSpPr txBox="1"/>
          <p:nvPr/>
        </p:nvSpPr>
        <p:spPr>
          <a:xfrm>
            <a:off x="901146" y="1041180"/>
            <a:ext cx="10838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E1E3E9-4CD7-04DE-60A7-8C3A9A84D23D}"/>
              </a:ext>
            </a:extLst>
          </p:cNvPr>
          <p:cNvSpPr/>
          <p:nvPr/>
        </p:nvSpPr>
        <p:spPr>
          <a:xfrm>
            <a:off x="753663" y="2017958"/>
            <a:ext cx="10838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5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D6692-C53A-CAC9-8F6C-16025C239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62818E5B-5F7B-81C7-A474-38DBD54C1DCA}"/>
              </a:ext>
            </a:extLst>
          </p:cNvPr>
          <p:cNvSpPr/>
          <p:nvPr/>
        </p:nvSpPr>
        <p:spPr>
          <a:xfrm>
            <a:off x="228600" y="835818"/>
            <a:ext cx="11672888" cy="584949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E00E4F-78D8-9E85-50B6-078CF4CB9675}"/>
              </a:ext>
            </a:extLst>
          </p:cNvPr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D0DBEAE-3F07-25CD-F8C9-4A0791CBD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857502" y="6421541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569BA-2D4A-E2F2-EF4D-8DEE8E3A9348}"/>
              </a:ext>
            </a:extLst>
          </p:cNvPr>
          <p:cNvSpPr txBox="1"/>
          <p:nvPr/>
        </p:nvSpPr>
        <p:spPr>
          <a:xfrm>
            <a:off x="707923" y="2636870"/>
            <a:ext cx="10662321" cy="11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ea typeface="MS Mincho"/>
              </a:rPr>
              <a:t> Điệp ngữ: Là cách sử dụng</a:t>
            </a:r>
            <a:r>
              <a:rPr lang="pt-BR" sz="24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24194-11E5-314D-8927-3985EC7AB3EA}"/>
              </a:ext>
            </a:extLst>
          </p:cNvPr>
          <p:cNvSpPr txBox="1"/>
          <p:nvPr/>
        </p:nvSpPr>
        <p:spPr>
          <a:xfrm>
            <a:off x="707923" y="1614430"/>
            <a:ext cx="105419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358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76640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857502" y="6108954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5" name="Flowchart: Display 4"/>
          <p:cNvSpPr/>
          <p:nvPr/>
        </p:nvSpPr>
        <p:spPr>
          <a:xfrm>
            <a:off x="5639196" y="866661"/>
            <a:ext cx="5986180" cy="1348142"/>
          </a:xfrm>
          <a:prstGeom prst="flowChartDisplay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1279" y="2124105"/>
            <a:ext cx="110075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/tr35: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khế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mơn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lỉu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vợi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5CFB1-9272-08FA-17B3-7AE633CEE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FB89264F-B6D5-80D1-FB52-A200C25F0F35}"/>
              </a:ext>
            </a:extLst>
          </p:cNvPr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F9DD26-DA2B-B60E-5446-422EAF1AF456}"/>
              </a:ext>
            </a:extLst>
          </p:cNvPr>
          <p:cNvSpPr/>
          <p:nvPr/>
        </p:nvSpPr>
        <p:spPr>
          <a:xfrm>
            <a:off x="3746499" y="6276640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FABF43A-FBF0-BCFD-B8D1-AACB89784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857502" y="6108954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5" name="Flowchart: Display 4">
            <a:extLst>
              <a:ext uri="{FF2B5EF4-FFF2-40B4-BE49-F238E27FC236}">
                <a16:creationId xmlns:a16="http://schemas.microsoft.com/office/drawing/2014/main" id="{BBAA2BAF-47E0-ED8D-8E2A-4FA9DFB42964}"/>
              </a:ext>
            </a:extLst>
          </p:cNvPr>
          <p:cNvSpPr/>
          <p:nvPr/>
        </p:nvSpPr>
        <p:spPr>
          <a:xfrm>
            <a:off x="5639196" y="866661"/>
            <a:ext cx="5986180" cy="1348142"/>
          </a:xfrm>
          <a:prstGeom prst="flowChartDisplay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E8B2D-2325-7883-BF2B-EFFDDA741BC8}"/>
              </a:ext>
            </a:extLst>
          </p:cNvPr>
          <p:cNvSpPr/>
          <p:nvPr/>
        </p:nvSpPr>
        <p:spPr>
          <a:xfrm>
            <a:off x="561279" y="2124105"/>
            <a:ext cx="1100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/tr35: Ý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62DB84-0EED-76CF-318A-5DD516EC8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67750"/>
              </p:ext>
            </p:extLst>
          </p:nvPr>
        </p:nvGraphicFramePr>
        <p:xfrm>
          <a:off x="1628776" y="3009547"/>
          <a:ext cx="8772525" cy="229552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87439">
                  <a:extLst>
                    <a:ext uri="{9D8B030D-6E8A-4147-A177-3AD203B41FA5}">
                      <a16:colId xmlns:a16="http://schemas.microsoft.com/office/drawing/2014/main" val="3744421822"/>
                    </a:ext>
                  </a:extLst>
                </a:gridCol>
                <a:gridCol w="3141407">
                  <a:extLst>
                    <a:ext uri="{9D8B030D-6E8A-4147-A177-3AD203B41FA5}">
                      <a16:colId xmlns:a16="http://schemas.microsoft.com/office/drawing/2014/main" val="999021441"/>
                    </a:ext>
                  </a:extLst>
                </a:gridCol>
                <a:gridCol w="4543679">
                  <a:extLst>
                    <a:ext uri="{9D8B030D-6E8A-4147-A177-3AD203B41FA5}">
                      <a16:colId xmlns:a16="http://schemas.microsoft.com/office/drawing/2014/main" val="3372542917"/>
                    </a:ext>
                  </a:extLst>
                </a:gridCol>
              </a:tblGrid>
              <a:tr h="3517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476595"/>
                  </a:ext>
                </a:extLst>
              </a:tr>
              <a:tr h="3676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mơn</a:t>
                      </a:r>
                      <a:r>
                        <a:rPr lang="en-US" sz="2800" dirty="0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mởn</a:t>
                      </a:r>
                      <a:endParaRPr lang="en-US" sz="2800" dirty="0">
                        <a:solidFill>
                          <a:srgbClr val="453CF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251648"/>
                  </a:ext>
                </a:extLst>
              </a:tr>
              <a:tr h="373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lúc</a:t>
                      </a:r>
                      <a:r>
                        <a:rPr lang="en-US" sz="2800" dirty="0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lỉu</a:t>
                      </a:r>
                      <a:endParaRPr lang="en-US" sz="2800" dirty="0">
                        <a:solidFill>
                          <a:srgbClr val="453CF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585498"/>
                  </a:ext>
                </a:extLst>
              </a:tr>
              <a:tr h="53911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ròng</a:t>
                      </a:r>
                      <a:r>
                        <a:rPr lang="en-US" sz="2800" dirty="0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rã</a:t>
                      </a:r>
                      <a:endParaRPr lang="en-US" sz="2800" dirty="0">
                        <a:solidFill>
                          <a:srgbClr val="453CF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877945"/>
                  </a:ext>
                </a:extLst>
              </a:tr>
              <a:tr h="476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vợi</a:t>
                      </a:r>
                      <a:r>
                        <a:rPr lang="en-US" sz="2800" dirty="0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453CF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hẳn</a:t>
                      </a:r>
                      <a:endParaRPr lang="en-US" sz="2800" dirty="0">
                        <a:solidFill>
                          <a:srgbClr val="453CF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379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44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76640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36033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919"/>
              </p:ext>
            </p:extLst>
          </p:nvPr>
        </p:nvGraphicFramePr>
        <p:xfrm>
          <a:off x="1921806" y="2541091"/>
          <a:ext cx="8772525" cy="294141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52971">
                  <a:extLst>
                    <a:ext uri="{9D8B030D-6E8A-4147-A177-3AD203B41FA5}">
                      <a16:colId xmlns:a16="http://schemas.microsoft.com/office/drawing/2014/main" val="3744421822"/>
                    </a:ext>
                  </a:extLst>
                </a:gridCol>
                <a:gridCol w="2920181">
                  <a:extLst>
                    <a:ext uri="{9D8B030D-6E8A-4147-A177-3AD203B41FA5}">
                      <a16:colId xmlns:a16="http://schemas.microsoft.com/office/drawing/2014/main" val="999021441"/>
                    </a:ext>
                  </a:extLst>
                </a:gridCol>
                <a:gridCol w="4699373">
                  <a:extLst>
                    <a:ext uri="{9D8B030D-6E8A-4147-A177-3AD203B41FA5}">
                      <a16:colId xmlns:a16="http://schemas.microsoft.com/office/drawing/2014/main" val="3372542917"/>
                    </a:ext>
                  </a:extLst>
                </a:gridCol>
              </a:tblGrid>
              <a:tr h="451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476595"/>
                  </a:ext>
                </a:extLst>
              </a:tr>
              <a:tr h="23495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mơn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mởn</a:t>
                      </a:r>
                      <a:endParaRPr lang="en-US" sz="28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251648"/>
                  </a:ext>
                </a:extLst>
              </a:tr>
              <a:tr h="519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lúc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lỉu</a:t>
                      </a:r>
                      <a:endParaRPr lang="en-US" sz="28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585498"/>
                  </a:ext>
                </a:extLst>
              </a:tr>
              <a:tr h="5699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ròng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rã</a:t>
                      </a:r>
                      <a:endParaRPr lang="en-US" sz="28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877945"/>
                  </a:ext>
                </a:extLst>
              </a:tr>
              <a:tr h="503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vợi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hẳn</a:t>
                      </a:r>
                      <a:endParaRPr lang="en-US" sz="28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37904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79B96F9-19F4-2D4E-47A3-770228D93DB2}"/>
              </a:ext>
            </a:extLst>
          </p:cNvPr>
          <p:cNvSpPr/>
          <p:nvPr/>
        </p:nvSpPr>
        <p:spPr>
          <a:xfrm>
            <a:off x="1017619" y="1565537"/>
            <a:ext cx="7944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/tr35: 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B2CB8-5AA6-ABAE-1B4A-DC1A9DCADF1F}"/>
              </a:ext>
            </a:extLst>
          </p:cNvPr>
          <p:cNvSpPr txBox="1"/>
          <p:nvPr/>
        </p:nvSpPr>
        <p:spPr>
          <a:xfrm>
            <a:off x="6227337" y="2994441"/>
            <a:ext cx="4143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56166B-58C3-B94F-5F8E-3139B1C1D54A}"/>
              </a:ext>
            </a:extLst>
          </p:cNvPr>
          <p:cNvSpPr txBox="1"/>
          <p:nvPr/>
        </p:nvSpPr>
        <p:spPr>
          <a:xfrm>
            <a:off x="6264671" y="3469238"/>
            <a:ext cx="4522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D4AA74-6422-85E4-DAD7-B8AB45EFBAB9}"/>
              </a:ext>
            </a:extLst>
          </p:cNvPr>
          <p:cNvSpPr txBox="1"/>
          <p:nvPr/>
        </p:nvSpPr>
        <p:spPr>
          <a:xfrm>
            <a:off x="6264671" y="4403969"/>
            <a:ext cx="461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BEBCB0-4718-919B-085D-97BDA0C7FE17}"/>
              </a:ext>
            </a:extLst>
          </p:cNvPr>
          <p:cNvSpPr txBox="1"/>
          <p:nvPr/>
        </p:nvSpPr>
        <p:spPr>
          <a:xfrm>
            <a:off x="6264671" y="4927189"/>
            <a:ext cx="398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bớt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906651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76640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36033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5" name="Rectangle 4"/>
          <p:cNvSpPr/>
          <p:nvPr/>
        </p:nvSpPr>
        <p:spPr>
          <a:xfrm>
            <a:off x="381475" y="1071198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tập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2/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35, 36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2109" y="977170"/>
            <a:ext cx="4751622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11010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248189"/>
              </p:ext>
            </p:extLst>
          </p:nvPr>
        </p:nvGraphicFramePr>
        <p:xfrm>
          <a:off x="488309" y="1854061"/>
          <a:ext cx="11163363" cy="4389120"/>
        </p:xfrm>
        <a:graphic>
          <a:graphicData uri="http://schemas.openxmlformats.org/drawingml/2006/table">
            <a:tbl>
              <a:tblPr/>
              <a:tblGrid>
                <a:gridCol w="4340492">
                  <a:extLst>
                    <a:ext uri="{9D8B030D-6E8A-4147-A177-3AD203B41FA5}">
                      <a16:colId xmlns:a16="http://schemas.microsoft.com/office/drawing/2014/main" val="1994523733"/>
                    </a:ext>
                  </a:extLst>
                </a:gridCol>
                <a:gridCol w="6822871">
                  <a:extLst>
                    <a:ext uri="{9D8B030D-6E8A-4147-A177-3AD203B41FA5}">
                      <a16:colId xmlns:a16="http://schemas.microsoft.com/office/drawing/2014/main" val="39399280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4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4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227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Hai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may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dọc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gang.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Hai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quýt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cãi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may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may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nải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50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xách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rạp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trèo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vỗ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tót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092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hang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cương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hang,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mẩn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cương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nải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Tay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nải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dồn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mãi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hang.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922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725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6721</TotalTime>
  <Words>2046</Words>
  <Application>Microsoft Office PowerPoint</Application>
  <PresentationFormat>Widescreen</PresentationFormat>
  <Paragraphs>216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微软雅黑</vt:lpstr>
      <vt:lpstr>.VnTime</vt:lpstr>
      <vt:lpstr>Arial</vt:lpstr>
      <vt:lpstr>Calibri</vt:lpstr>
      <vt:lpstr>Calibri Light</vt:lpstr>
      <vt:lpstr>Euphemia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ĐỘI THI THỨ NHẤT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226</cp:revision>
  <dcterms:created xsi:type="dcterms:W3CDTF">2021-09-07T09:12:11Z</dcterms:created>
  <dcterms:modified xsi:type="dcterms:W3CDTF">2025-02-26T04:33:53Z</dcterms:modified>
</cp:coreProperties>
</file>