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52" r:id="rId7"/>
    <p:sldId id="3309" r:id="rId8"/>
    <p:sldId id="3361" r:id="rId9"/>
    <p:sldId id="3328" r:id="rId10"/>
    <p:sldId id="3358" r:id="rId11"/>
    <p:sldId id="3359" r:id="rId12"/>
    <p:sldId id="3360"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Segoe Print" panose="02000600000000000000" pitchFamily="2" charset="0"/>
      <p:regular r:id="rId21"/>
      <p:bold r:id="rId22"/>
    </p:embeddedFont>
    <p:embeddedFont>
      <p:font typeface="UTM Avo" panose="02040603050506020204" pitchFamily="18" charset="0"/>
      <p:regular r:id="rId23"/>
      <p:bold r:id="rId24"/>
      <p:italic r:id="rId25"/>
      <p:boldItalic r:id="rId26"/>
    </p:embeddedFont>
    <p:embeddedFont>
      <p:font typeface="UTM Cookies" panose="02040603050506020204" pitchFamily="18" charset="0"/>
      <p:regular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92" d="100"/>
          <a:sy n="92" d="100"/>
        </p:scale>
        <p:origin x="139" y="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10/2/2024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latin typeface="+mj-lt"/>
              </a:rPr>
              <a:t>TỔ CHỨC LƯU TRỮ, TÌM KIẾM </a:t>
            </a:r>
          </a:p>
          <a:p>
            <a:pPr algn="ctr"/>
            <a:r>
              <a:rPr lang="vi-VN" sz="2800" dirty="0">
                <a:solidFill>
                  <a:schemeClr val="accent5">
                    <a:lumMod val="75000"/>
                  </a:schemeClr>
                </a:solidFill>
                <a:latin typeface="+mj-lt"/>
              </a:rPr>
              <a:t>VÀ TRAO ĐỔI THÔNG TIN</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2</a:t>
            </a:r>
            <a:r>
              <a:rPr lang="en-US" sz="6000" b="1" dirty="0">
                <a:ln w="19050">
                  <a:solidFill>
                    <a:schemeClr val="bg1"/>
                  </a:solidFill>
                </a:ln>
                <a:solidFill>
                  <a:srgbClr val="00206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002060"/>
                </a:solidFill>
                <a:latin typeface="Bahnschrift Condensed" panose="020B0502040204020203" pitchFamily="34" charset="0"/>
              </a:rPr>
              <a:t>GIẢI QUYẾT VẤN ĐỀ</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3193957"/>
            <a:ext cx="10499289" cy="2430391"/>
            <a:chOff x="604396" y="708555"/>
            <a:chExt cx="10499289" cy="243039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2321022"/>
              <a:chOff x="1062431" y="4644163"/>
              <a:chExt cx="10049886" cy="232102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62068" y="1247444"/>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6138824" cy="4651979"/>
          </a:xfrm>
          <a:prstGeom prst="rect">
            <a:avLst/>
          </a:prstGeom>
          <a:noFill/>
        </p:spPr>
        <p:txBody>
          <a:bodyPr wrap="square">
            <a:spAutoFit/>
          </a:bodyPr>
          <a:lstStyle/>
          <a:p>
            <a:pPr>
              <a:lnSpc>
                <a:spcPct val="150000"/>
              </a:lnSpc>
            </a:pPr>
            <a:r>
              <a:rPr lang="vi-VN" sz="2000" b="1" dirty="0">
                <a:solidFill>
                  <a:srgbClr val="231F20"/>
                </a:solidFill>
                <a:effectLst/>
                <a:latin typeface="MyriadPro-Bold"/>
              </a:rPr>
              <a:t>Chọn trường </a:t>
            </a:r>
            <a:endParaRPr lang="vi-VN" sz="2000" dirty="0"/>
          </a:p>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4" y="666568"/>
            <a:ext cx="9440715" cy="502701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Tìm được trang web có nhiều thông tin về một trường THPT, Minh đã gửi cho An. Thấy có những lời giới thiệu ấn tượng, An đã vội vàng ra quyết định mà không kiểm tra để biết thông tin có chính xác, đầy đủ và phù hợp với tiêu chí chọn trường của mình hay không. Do dựa trên thông tin chưa được kiểm chứng, quyết định của An có thể không đúng. Hơn nữa, việc An chỉ đăng kí một nguyện vọng sẽ làm giảm cơ hội lựa chọn. Để đưa ra quyết định đúng, An cần sử dụng thông tin có chất lượng từ những nguồn đáng tin cậy như trang web của Sở Giáo dục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à Đào tạo, ý kiến của giáo viên chủ nhiệm hay của người thân có kinh nghiệm. Internet là một kho thông tin khổng lồ. Em có thể tìm thấy nhiều thông tin trên đó nhưng không phải thông tin nào cũng có thể sử dụng để giải quyết vấn đề một cách hiệu quả. Không phải số lượng bản tin mà là chất lượng của thông tin mới thực sự làm cho thông tin trở thành hữu ích. Vì vậy, em cần quan tâm đến chất lượng </a:t>
            </a:r>
            <a:r>
              <a:rPr lang="vi-VN" dirty="0">
                <a:solidFill>
                  <a:srgbClr val="231F20"/>
                </a:solidFill>
                <a:latin typeface="Arial" panose="020B0604020202020204" pitchFamily="34" charset="0"/>
              </a:rPr>
              <a:t>t</a:t>
            </a:r>
            <a:r>
              <a:rPr lang="vi-VN" sz="1800" dirty="0">
                <a:solidFill>
                  <a:srgbClr val="231F20"/>
                </a:solidFill>
                <a:effectLst/>
                <a:latin typeface="Arial" panose="020B0604020202020204" pitchFamily="34" charset="0"/>
              </a:rPr>
              <a:t>hông tin khi tìm kiếm, tiếp nhận và trao đổi thông tin.</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1313163" y="557648"/>
            <a:ext cx="9900933" cy="3756654"/>
            <a:chOff x="1342038" y="4644163"/>
            <a:chExt cx="9900933" cy="311823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342038" y="6627823"/>
              <a:ext cx="9900933"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514259" y="6579521"/>
              <a:ext cx="9598058" cy="1177673"/>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800" dirty="0">
                <a:latin typeface="UTM Avo" panose="020406030505060202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301F1C37-DD4A-5DB7-5C7D-A5B1F6F47844}"/>
              </a:ext>
            </a:extLst>
          </p:cNvPr>
          <p:cNvSpPr txBox="1"/>
          <p:nvPr/>
        </p:nvSpPr>
        <p:spPr>
          <a:xfrm>
            <a:off x="1030530" y="1836868"/>
            <a:ext cx="1150657" cy="923330"/>
          </a:xfrm>
          <a:prstGeom prst="rect">
            <a:avLst/>
          </a:prstGeom>
          <a:noFill/>
        </p:spPr>
        <p:txBody>
          <a:bodyPr wrap="square">
            <a:spAutoFit/>
          </a:bodyPr>
          <a:lstStyle/>
          <a:p>
            <a:r>
              <a:rPr lang="en-US" altLang="en-US" sz="5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5400" b="1"/>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295606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effectLst/>
                    <a:latin typeface="Arial" panose="020B0604020202020204" pitchFamily="34" charset="0"/>
                  </a:rPr>
                  <a:t>C. </a:t>
                </a:r>
                <a:r>
                  <a:rPr lang="vi-VN" sz="1800" dirty="0">
                    <a:solidFill>
                      <a:srgbClr val="231F20"/>
                    </a:solidFill>
                    <a:effectLst/>
                    <a:latin typeface="Arial" panose="020B0604020202020204" pitchFamily="34" charset="0"/>
                  </a:rPr>
                  <a:t>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19633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CHẤT LƯỢNG THÔNG TIN</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3959</TotalTime>
  <Words>1036</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Segoe Print</vt:lpstr>
      <vt:lpstr>Arial</vt:lpstr>
      <vt:lpstr>Calibri</vt:lpstr>
      <vt:lpstr>Bahnschrift Condensed</vt:lpstr>
      <vt:lpstr>Bahnschrift SemiBold SemiConden</vt:lpstr>
      <vt:lpstr>UTM Cookies</vt:lpstr>
      <vt:lpstr>Arial-BoldMT</vt:lpstr>
      <vt:lpstr>UTM Avo</vt:lpstr>
      <vt:lpstr>MyriadPro-Bold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cp:lastModifiedBy>
  <cp:revision>374</cp:revision>
  <dcterms:created xsi:type="dcterms:W3CDTF">2021-06-02T01:34:28Z</dcterms:created>
  <dcterms:modified xsi:type="dcterms:W3CDTF">2024-10-02T04:22:37Z</dcterms:modified>
</cp:coreProperties>
</file>