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089" r:id="rId3"/>
    <p:sldId id="3155" r:id="rId4"/>
    <p:sldId id="3273" r:id="rId5"/>
    <p:sldId id="3156" r:id="rId6"/>
    <p:sldId id="3169" r:id="rId7"/>
    <p:sldId id="3170" r:id="rId8"/>
    <p:sldId id="3154" r:id="rId9"/>
    <p:sldId id="3175" r:id="rId10"/>
    <p:sldId id="3171" r:id="rId11"/>
    <p:sldId id="3274" r:id="rId12"/>
    <p:sldId id="3275" r:id="rId13"/>
    <p:sldId id="3173" r:id="rId14"/>
    <p:sldId id="3174" r:id="rId15"/>
    <p:sldId id="3153" r:id="rId16"/>
    <p:sldId id="3192" r:id="rId17"/>
    <p:sldId id="3276"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microsoft.com/office/2007/relationships/hdphoto" Target="../media/image4.wdp"/><Relationship Id="rId5" Type="http://schemas.openxmlformats.org/officeDocument/2006/relationships/image" Target="../media/image3.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9.emf"/><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r="868"/>
          <a:stretch>
            <a:fillRect/>
          </a:stretch>
        </p:blipFill>
        <p:spPr>
          <a:xfrm>
            <a:off x="0" y="0"/>
            <a:ext cx="12192000"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p:cNvGrpSpPr/>
          <p:nvPr userDrawn="1"/>
        </p:nvGrpSpPr>
        <p:grpSpPr>
          <a:xfrm>
            <a:off x="135255" y="15198"/>
            <a:ext cx="11894186" cy="6825343"/>
            <a:chOff x="217756" y="65357"/>
            <a:chExt cx="11993313" cy="6473286"/>
          </a:xfrm>
          <a:noFill/>
        </p:grpSpPr>
        <p:sp>
          <p:nvSpPr>
            <p:cNvPr id="7" name="Rectangle: Rounded Corners 6"/>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p:cNvPicPr>
            <a:picLocks noChangeAspect="1"/>
          </p:cNvPicPr>
          <p:nvPr userDrawn="1"/>
        </p:nvPicPr>
        <p:blipFill>
          <a:blip r:embed="rId5"/>
          <a:stretch>
            <a:fillRect/>
          </a:stretch>
        </p:blipFill>
        <p:spPr>
          <a:xfrm rot="20806844">
            <a:off x="693828" y="5450610"/>
            <a:ext cx="1111380" cy="1090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0.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30.wdp"/><Relationship Id="rId2" Type="http://schemas.openxmlformats.org/officeDocument/2006/relationships/image" Target="../media/image29.png"/><Relationship Id="rId1"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microsoft.com/office/2007/relationships/hdphoto" Target="../media/image36.wdp"/><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8.png"/><Relationship Id="rId1" Type="http://schemas.openxmlformats.org/officeDocument/2006/relationships/image" Target="../media/image37.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40.png"/><Relationship Id="rId1"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8.wdp"/><Relationship Id="rId2" Type="http://schemas.openxmlformats.org/officeDocument/2006/relationships/image" Target="../media/image17.png"/><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772920" y="708809"/>
            <a:ext cx="10190480" cy="3380397"/>
            <a:chOff x="1778000" y="129689"/>
            <a:chExt cx="10190480" cy="3380397"/>
          </a:xfrm>
        </p:grpSpPr>
        <p:sp>
          <p:nvSpPr>
            <p:cNvPr id="10" name="Freeform: Shape 9"/>
            <p:cNvSpPr/>
            <p:nvPr/>
          </p:nvSpPr>
          <p:spPr>
            <a:xfrm>
              <a:off x="3261360" y="129689"/>
              <a:ext cx="870712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p:cNvGrpSpPr/>
            <p:nvPr/>
          </p:nvGrpSpPr>
          <p:grpSpPr>
            <a:xfrm>
              <a:off x="1778000" y="1519412"/>
              <a:ext cx="10190480" cy="1990674"/>
              <a:chOff x="1442720" y="3140126"/>
              <a:chExt cx="10190480" cy="1990674"/>
            </a:xfrm>
          </p:grpSpPr>
          <p:sp>
            <p:nvSpPr>
              <p:cNvPr id="6" name="Freeform: Shape 5"/>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85505" y="1773525"/>
              <a:ext cx="1240510" cy="1482448"/>
              <a:chOff x="700050" y="3208754"/>
              <a:chExt cx="935710" cy="1482448"/>
            </a:xfrm>
          </p:grpSpPr>
          <p:sp>
            <p:nvSpPr>
              <p:cNvPr id="11" name="Rectangle 10"/>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endParaRPr lang="en-US" sz="4000" b="1">
                  <a:ln w="19050">
                    <a:solidFill>
                      <a:schemeClr val="bg1"/>
                    </a:solidFill>
                  </a:ln>
                  <a:latin typeface="UTM Kabel KT" panose="02040603050506020204" pitchFamily="18" charset="0"/>
                  <a:cs typeface="Times New Roman" panose="02020603050405020304" pitchFamily="18" charset="0"/>
                </a:endParaRPr>
              </a:p>
            </p:txBody>
          </p:sp>
          <p:sp>
            <p:nvSpPr>
              <p:cNvPr id="12" name="Rectangle 11"/>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5</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pic>
        <p:nvPicPr>
          <p:cNvPr id="4" name="Picture 3"/>
          <p:cNvPicPr>
            <a:picLocks noChangeAspect="1"/>
          </p:cNvPicPr>
          <p:nvPr/>
        </p:nvPicPr>
        <p:blipFill>
          <a:blip r:embed="rId2"/>
          <a:stretch>
            <a:fillRect/>
          </a:stretch>
        </p:blipFill>
        <p:spPr>
          <a:xfrm>
            <a:off x="1672209" y="875536"/>
            <a:ext cx="8786621" cy="1120237"/>
          </a:xfrm>
          <a:prstGeom prst="rect">
            <a:avLst/>
          </a:prstGeom>
        </p:spPr>
      </p:pic>
      <p:pic>
        <p:nvPicPr>
          <p:cNvPr id="9" name="Picture 8"/>
          <p:cNvPicPr>
            <a:picLocks noChangeAspect="1"/>
          </p:cNvPicPr>
          <p:nvPr/>
        </p:nvPicPr>
        <p:blipFill>
          <a:blip r:embed="rId3"/>
          <a:stretch>
            <a:fillRect/>
          </a:stretch>
        </p:blipFill>
        <p:spPr>
          <a:xfrm>
            <a:off x="4211162" y="2456551"/>
            <a:ext cx="7721758" cy="14628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787235" y="626300"/>
            <a:ext cx="9551325" cy="574388"/>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MỘT SỐ TÁC HẠI ẢNH HƯỞNG TỚI NGƯỜI NGHIỆN INTERNET</a:t>
            </a:r>
            <a:endParaRPr lang="vi-VN" sz="2400" b="1">
              <a:latin typeface="UTM Avo" panose="02040603050506020204" pitchFamily="18" charset="0"/>
              <a:cs typeface="Times New Roman" panose="02020603050405020304" pitchFamily="18" charset="0"/>
            </a:endParaRPr>
          </a:p>
        </p:txBody>
      </p:sp>
      <p:pic>
        <p:nvPicPr>
          <p:cNvPr id="23" name="Picture 22"/>
          <p:cNvPicPr>
            <a:picLocks noChangeAspect="1"/>
          </p:cNvPicPr>
          <p:nvPr/>
        </p:nvPicPr>
        <p:blipFill>
          <a:blip r:embed="rId1"/>
          <a:stretch>
            <a:fillRect/>
          </a:stretch>
        </p:blipFill>
        <p:spPr>
          <a:xfrm>
            <a:off x="599941" y="528395"/>
            <a:ext cx="888648" cy="885725"/>
          </a:xfrm>
          <a:prstGeom prst="rect">
            <a:avLst/>
          </a:prstGeom>
        </p:spPr>
      </p:pic>
      <p:sp>
        <p:nvSpPr>
          <p:cNvPr id="6" name="Rectangle 5"/>
          <p:cNvSpPr/>
          <p:nvPr/>
        </p:nvSpPr>
        <p:spPr>
          <a:xfrm>
            <a:off x="1787235" y="1414120"/>
            <a:ext cx="9804824" cy="2793650"/>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Thiếu giao tiếp với thế giới xung quanh</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Khó tập trung vào công việc, học tập</a:t>
            </a:r>
            <a:r>
              <a:rPr lang="en-US" sz="2400">
                <a:latin typeface="UTM Avo" panose="02040603050506020204" pitchFamily="18" charset="0"/>
                <a:cs typeface="Times New Roman" panose="02020603050405020304" pitchFamily="18" charset="0"/>
              </a:rPr>
              <a:t>.</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Tăng nguy cơ tham gia vào các vụ bắt nạ</a:t>
            </a:r>
            <a:r>
              <a:rPr lang="en-US" sz="2400">
                <a:latin typeface="UTM Avo" panose="02040603050506020204" pitchFamily="18" charset="0"/>
                <a:cs typeface="Times New Roman" panose="02020603050405020304" pitchFamily="18" charset="0"/>
              </a:rPr>
              <a:t>t </a:t>
            </a:r>
            <a:r>
              <a:rPr lang="vi-VN" sz="2400">
                <a:latin typeface="UTM Avo" panose="02040603050506020204" pitchFamily="18" charset="0"/>
                <a:cs typeface="Times New Roman" panose="02020603050405020304" pitchFamily="18" charset="0"/>
              </a:rPr>
              <a:t>trên mạng</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Dễ bị dẫn dắt đến các trang thông tin xấu</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Dễ bị nghiện trò chơi trực tuyến</a:t>
            </a:r>
            <a:endParaRPr lang="vi-VN" sz="2400">
              <a:latin typeface="UTM Avo" panose="02040603050506020204" pitchFamily="18" charset="0"/>
              <a:cs typeface="Times New Roman" panose="02020603050405020304" pitchFamily="18" charset="0"/>
            </a:endParaRPr>
          </a:p>
        </p:txBody>
      </p:sp>
      <p:cxnSp>
        <p:nvCxnSpPr>
          <p:cNvPr id="5" name="Straight Connector 4"/>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787235" y="626300"/>
            <a:ext cx="9551325" cy="574388"/>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MỘT SỐ TÁC HẠI ẢNH HƯỞNG TỚI NGƯỜI NGHIỆN INTERNET</a:t>
            </a:r>
            <a:endParaRPr lang="vi-VN" sz="2400" b="1">
              <a:latin typeface="UTM Avo" panose="02040603050506020204" pitchFamily="18" charset="0"/>
              <a:cs typeface="Times New Roman" panose="02020603050405020304" pitchFamily="18" charset="0"/>
            </a:endParaRPr>
          </a:p>
        </p:txBody>
      </p:sp>
      <p:pic>
        <p:nvPicPr>
          <p:cNvPr id="23" name="Picture 22"/>
          <p:cNvPicPr>
            <a:picLocks noChangeAspect="1"/>
          </p:cNvPicPr>
          <p:nvPr/>
        </p:nvPicPr>
        <p:blipFill>
          <a:blip r:embed="rId1"/>
          <a:stretch>
            <a:fillRect/>
          </a:stretch>
        </p:blipFill>
        <p:spPr>
          <a:xfrm>
            <a:off x="599941" y="528395"/>
            <a:ext cx="888648" cy="885725"/>
          </a:xfrm>
          <a:prstGeom prst="rect">
            <a:avLst/>
          </a:prstGeom>
        </p:spPr>
      </p:pic>
      <p:cxnSp>
        <p:nvCxnSpPr>
          <p:cNvPr id="5" name="Straight Connector 4"/>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1787525" y="2054860"/>
            <a:ext cx="7903210" cy="3197225"/>
          </a:xfrm>
          <a:prstGeom prst="rect">
            <a:avLst/>
          </a:prstGeom>
        </p:spPr>
      </p:pic>
      <p:pic>
        <p:nvPicPr>
          <p:cNvPr id="8" name="Picture 7"/>
          <p:cNvPicPr>
            <a:picLocks noChangeAspect="1"/>
          </p:cNvPicPr>
          <p:nvPr/>
        </p:nvPicPr>
        <p:blipFill rotWithShape="1">
          <a:blip r:embed="rId3"/>
          <a:srcRect b="75136"/>
          <a:stretch>
            <a:fillRect/>
          </a:stretch>
        </p:blipFill>
        <p:spPr>
          <a:xfrm>
            <a:off x="483780" y="5204429"/>
            <a:ext cx="11224437" cy="134697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t="25062"/>
          <a:stretch>
            <a:fillRect/>
          </a:stretch>
        </p:blipFill>
        <p:spPr>
          <a:xfrm>
            <a:off x="483781" y="763793"/>
            <a:ext cx="11224437" cy="4059690"/>
          </a:xfrm>
          <a:prstGeom prst="rect">
            <a:avLst/>
          </a:prstGeom>
        </p:spPr>
      </p:pic>
      <p:pic>
        <p:nvPicPr>
          <p:cNvPr id="4" name="Picture 3" descr="A picture containing 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105" y="360693"/>
            <a:ext cx="3210368" cy="24329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371139" y="783565"/>
            <a:ext cx="11449722" cy="3800738"/>
          </a:xfrm>
          <a:prstGeom prst="rect">
            <a:avLst/>
          </a:prstGeom>
        </p:spPr>
      </p:pic>
      <p:pic>
        <p:nvPicPr>
          <p:cNvPr id="5" name="Picture 4" descr="A picture containing toy&#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6837" y1="34538" x2="28115" y2="58635"/>
                        <a14:foregroundMark x1="21725" y1="77108" x2="21725" y2="77108"/>
                        <a14:foregroundMark x1="29712" y1="71285" x2="29712" y2="71285"/>
                        <a14:foregroundMark x1="35463" y1="83534" x2="35463" y2="83534"/>
                        <a14:foregroundMark x1="75719" y1="21888" x2="75719" y2="21888"/>
                        <a14:foregroundMark x1="89936" y1="19679" x2="89936" y2="19679"/>
                        <a14:foregroundMark x1="87220" y1="27711" x2="87220" y2="27711"/>
                        <a14:foregroundMark x1="80351" y1="58835" x2="80351" y2="58835"/>
                        <a14:foregroundMark x1="65655" y1="87751" x2="65655" y2="87751"/>
                        <a14:foregroundMark x1="67093" y1="76305" x2="67093" y2="76305"/>
                        <a14:foregroundMark x1="67732" y1="75100" x2="67732" y2="75100"/>
                        <a14:foregroundMark x1="53834" y1="85944" x2="53834" y2="85944"/>
                        <a14:foregroundMark x1="53834" y1="84137" x2="53834" y2="84137"/>
                        <a14:foregroundMark x1="61981" y1="83333" x2="61981" y2="83333"/>
                      </a14:backgroundRemoval>
                    </a14:imgEffect>
                  </a14:imgLayer>
                </a14:imgProps>
              </a:ext>
              <a:ext uri="{28A0092B-C50C-407E-A947-70E740481C1C}">
                <a14:useLocalDpi xmlns:a14="http://schemas.microsoft.com/office/drawing/2010/main" val="0"/>
              </a:ext>
            </a:extLst>
          </a:blip>
          <a:stretch>
            <a:fillRect/>
          </a:stretch>
        </p:blipFill>
        <p:spPr>
          <a:xfrm>
            <a:off x="2606675" y="3127022"/>
            <a:ext cx="4928415" cy="3920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504168" y="382522"/>
            <a:ext cx="8065674" cy="6092955"/>
          </a:xfrm>
          <a:prstGeom prst="rect">
            <a:avLst/>
          </a:prstGeom>
        </p:spPr>
      </p:pic>
      <p:pic>
        <p:nvPicPr>
          <p:cNvPr id="7" name="Picture 6" descr="A picture containing text, toy, doll, vector graphic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569842" y="2455333"/>
            <a:ext cx="3648841" cy="44026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510166" y="377154"/>
            <a:ext cx="3490335" cy="936005"/>
          </a:xfrm>
          <a:prstGeom prst="rect">
            <a:avLst/>
          </a:prstGeom>
        </p:spPr>
      </p:pic>
      <p:pic>
        <p:nvPicPr>
          <p:cNvPr id="4" name="Picture 3"/>
          <p:cNvPicPr>
            <a:picLocks noChangeAspect="1"/>
          </p:cNvPicPr>
          <p:nvPr/>
        </p:nvPicPr>
        <p:blipFill>
          <a:blip r:embed="rId2"/>
          <a:stretch>
            <a:fillRect/>
          </a:stretch>
        </p:blipFill>
        <p:spPr>
          <a:xfrm>
            <a:off x="643466" y="1483592"/>
            <a:ext cx="10555111" cy="4872167"/>
          </a:xfrm>
          <a:prstGeom prst="rect">
            <a:avLst/>
          </a:prstGeom>
        </p:spPr>
      </p:pic>
      <p:pic>
        <p:nvPicPr>
          <p:cNvPr id="5" name="Picture 4" descr="A picture containing text, vector graphics, businesscard&#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9714614" y="4438743"/>
            <a:ext cx="2477386" cy="24773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395865" y="562174"/>
            <a:ext cx="3600402" cy="982504"/>
          </a:xfrm>
          <a:prstGeom prst="rect">
            <a:avLst/>
          </a:prstGeom>
        </p:spPr>
      </p:pic>
      <p:pic>
        <p:nvPicPr>
          <p:cNvPr id="5" name="Picture 4"/>
          <p:cNvPicPr>
            <a:picLocks noChangeAspect="1"/>
          </p:cNvPicPr>
          <p:nvPr/>
        </p:nvPicPr>
        <p:blipFill>
          <a:blip r:embed="rId2"/>
          <a:stretch>
            <a:fillRect/>
          </a:stretch>
        </p:blipFill>
        <p:spPr>
          <a:xfrm>
            <a:off x="395865" y="1765767"/>
            <a:ext cx="11265557" cy="14596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489983" y="3027225"/>
            <a:ext cx="11212033" cy="3229509"/>
          </a:xfrm>
          <a:prstGeom prst="rect">
            <a:avLst/>
          </a:prstGeom>
        </p:spPr>
      </p:pic>
      <p:sp>
        <p:nvSpPr>
          <p:cNvPr id="3" name="Rectangle 2"/>
          <p:cNvSpPr/>
          <p:nvPr/>
        </p:nvSpPr>
        <p:spPr>
          <a:xfrm>
            <a:off x="490220" y="2269490"/>
            <a:ext cx="9871075" cy="737235"/>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GIAO TIẾP, ỨNG XỬ CÓ VĂN HOÁ QUA MẠNG</a:t>
            </a:r>
            <a:endParaRPr lang="vi-VN" sz="2800" b="1">
              <a:solidFill>
                <a:srgbClr val="F03C69"/>
              </a:solidFill>
              <a:latin typeface="SVN-SAF" panose="020406030505060202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60153" y="451118"/>
            <a:ext cx="888648" cy="903074"/>
          </a:xfrm>
          <a:prstGeom prst="rect">
            <a:avLst/>
          </a:prstGeom>
        </p:spPr>
      </p:pic>
      <p:sp>
        <p:nvSpPr>
          <p:cNvPr id="6" name="Rectangle 5"/>
          <p:cNvSpPr/>
          <p:nvPr/>
        </p:nvSpPr>
        <p:spPr>
          <a:xfrm>
            <a:off x="1466187" y="451118"/>
            <a:ext cx="9795861"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Internet có vai trò to lớn trong cuộc sống hiện nay.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Internet tác động tích cực đến nhiều mặt của xã hội.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Ứng xử trên mạng có văn hoá và đúng quy tắc, sử dụng Internet hợp lí sẽ giúp mỗi chúng ta có một cuộc sống văn minh, an toàn hơn.</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5542" y="511330"/>
            <a:ext cx="9775044"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Khi chưa có mạng Internet, phương thức giao tiếp chủ yếu của chúng ta là nói chuyện trực tiếp, gọi điện thoại, gửi thư qua bưu điện,... </a:t>
            </a:r>
            <a:endParaRPr lang="en-US" sz="2000">
              <a:latin typeface="UTM Avo" panose="020406030505060202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616894" y="575930"/>
            <a:ext cx="888648" cy="885725"/>
          </a:xfrm>
          <a:prstGeom prst="rect">
            <a:avLst/>
          </a:prstGeom>
        </p:spPr>
      </p:pic>
      <p:sp>
        <p:nvSpPr>
          <p:cNvPr id="4" name="Rectangle 3"/>
          <p:cNvSpPr/>
          <p:nvPr/>
        </p:nvSpPr>
        <p:spPr>
          <a:xfrm>
            <a:off x="616894" y="2431810"/>
            <a:ext cx="10904546"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Một số phương thức giao tiếp qua mạng phổ biến là: gửi và nhận thư điện tử, gửi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nhận tin nhắn, nói chuyện trực tuyến thông qua các ứng dụng, trên các diễn đàn, trên mạng xã hội,... </a:t>
            </a:r>
            <a:endParaRPr lang="en-US" sz="2000">
              <a:latin typeface="UTM Avo" panose="02040603050506020204" pitchFamily="18" charset="0"/>
              <a:cs typeface="Times New Roman" panose="02020603050405020304" pitchFamily="18" charset="0"/>
            </a:endParaRPr>
          </a:p>
        </p:txBody>
      </p:sp>
      <p:pic>
        <p:nvPicPr>
          <p:cNvPr id="9" name="Picture 8" descr="A picture containing toy, doll, clipart&#10;&#10;Description automatically generated"/>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097347" y="3073617"/>
            <a:ext cx="3250988" cy="3958059"/>
          </a:xfrm>
          <a:prstGeom prst="rect">
            <a:avLst/>
          </a:prstGeom>
        </p:spPr>
      </p:pic>
      <p:sp>
        <p:nvSpPr>
          <p:cNvPr id="7" name="Rectangle 6"/>
          <p:cNvSpPr/>
          <p:nvPr/>
        </p:nvSpPr>
        <p:spPr>
          <a:xfrm>
            <a:off x="616894" y="1438345"/>
            <a:ext cx="10958212"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Ngày nay, với sự phổ biến của Internet và mạng xã hội, giao tiếp qua mạng được nhiều người ưa thích sử dụng. </a:t>
            </a:r>
            <a:endParaRPr lang="vi-VN" sz="2000">
              <a:latin typeface="UTM Avo" panose="02040603050506020204" pitchFamily="18" charset="0"/>
              <a:cs typeface="Times New Roman" panose="02020603050405020304" pitchFamily="18" charset="0"/>
            </a:endParaRPr>
          </a:p>
        </p:txBody>
      </p:sp>
      <p:sp>
        <p:nvSpPr>
          <p:cNvPr id="8" name="Rectangle 7"/>
          <p:cNvSpPr/>
          <p:nvPr/>
        </p:nvSpPr>
        <p:spPr>
          <a:xfrm>
            <a:off x="616894" y="3886940"/>
            <a:ext cx="9120624"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mối quan hệ qua mạng thường có phạm vi rộng, đa dạng và khó kiểm soát hơn trong đời thực. Vì vậy, để trở thành người giao tiếp lịch sự, ứng xử có văn hoá qua mạng, mỗi người cần xác định cho mình những điều </a:t>
            </a:r>
            <a:r>
              <a:rPr lang="vi-VN" sz="2000">
                <a:solidFill>
                  <a:srgbClr val="ED3376"/>
                </a:solidFill>
                <a:latin typeface="UTM Avo" panose="02040603050506020204" pitchFamily="18" charset="0"/>
                <a:cs typeface="Times New Roman" panose="02020603050405020304" pitchFamily="18" charset="0"/>
              </a:rPr>
              <a:t>nên</a:t>
            </a:r>
            <a:r>
              <a:rPr lang="vi-VN" sz="2000">
                <a:latin typeface="UTM Avo" panose="02040603050506020204" pitchFamily="18" charset="0"/>
                <a:cs typeface="Times New Roman" panose="02020603050405020304" pitchFamily="18" charset="0"/>
              </a:rPr>
              <a:t> và </a:t>
            </a:r>
            <a:r>
              <a:rPr lang="vi-VN" sz="2000">
                <a:solidFill>
                  <a:srgbClr val="ED3376"/>
                </a:solidFill>
                <a:latin typeface="UTM Avo" panose="02040603050506020204" pitchFamily="18" charset="0"/>
                <a:cs typeface="Times New Roman" panose="02020603050405020304" pitchFamily="18" charset="0"/>
              </a:rPr>
              <a:t>không nên</a:t>
            </a:r>
            <a:r>
              <a:rPr lang="vi-VN"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762865" y="553064"/>
            <a:ext cx="10666269" cy="5751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b="79606"/>
          <a:stretch>
            <a:fillRect/>
          </a:stretch>
        </p:blipFill>
        <p:spPr>
          <a:xfrm>
            <a:off x="260498" y="948386"/>
            <a:ext cx="11488480" cy="944209"/>
          </a:xfrm>
          <a:prstGeom prst="rect">
            <a:avLst/>
          </a:prstGeom>
        </p:spPr>
      </p:pic>
      <p:pic>
        <p:nvPicPr>
          <p:cNvPr id="4" name="Picture 3"/>
          <p:cNvPicPr>
            <a:picLocks noChangeAspect="1"/>
          </p:cNvPicPr>
          <p:nvPr/>
        </p:nvPicPr>
        <p:blipFill rotWithShape="1">
          <a:blip r:embed="rId1"/>
          <a:srcRect t="18956"/>
          <a:stretch>
            <a:fillRect/>
          </a:stretch>
        </p:blipFill>
        <p:spPr>
          <a:xfrm>
            <a:off x="260498" y="2062716"/>
            <a:ext cx="11488480" cy="3752178"/>
          </a:xfrm>
          <a:prstGeom prst="rect">
            <a:avLst/>
          </a:prstGeom>
        </p:spPr>
      </p:pic>
      <p:sp>
        <p:nvSpPr>
          <p:cNvPr id="2" name="Rectangle 1"/>
          <p:cNvSpPr/>
          <p:nvPr/>
        </p:nvSpPr>
        <p:spPr>
          <a:xfrm>
            <a:off x="8665535" y="2179674"/>
            <a:ext cx="3083443" cy="3370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73149" y="1251545"/>
            <a:ext cx="11245702" cy="1666916"/>
          </a:xfrm>
          <a:prstGeom prst="rect">
            <a:avLst/>
          </a:prstGeom>
        </p:spPr>
      </p:pic>
      <p:sp>
        <p:nvSpPr>
          <p:cNvPr id="4" name="Rectangle 3"/>
          <p:cNvSpPr/>
          <p:nvPr/>
        </p:nvSpPr>
        <p:spPr>
          <a:xfrm>
            <a:off x="473075" y="451485"/>
            <a:ext cx="11123295" cy="645160"/>
          </a:xfrm>
          <a:prstGeom prst="rect">
            <a:avLst/>
          </a:prstGeom>
        </p:spPr>
        <p:txBody>
          <a:bodyPr wrap="square">
            <a:spAutoFit/>
          </a:bodyPr>
          <a:lstStyle/>
          <a:p>
            <a:pPr defTabSz="342900">
              <a:lnSpc>
                <a:spcPct val="150000"/>
              </a:lnSpc>
            </a:pPr>
            <a:r>
              <a:rPr lang="vi-VN" sz="2400" b="1">
                <a:solidFill>
                  <a:srgbClr val="F03C69"/>
                </a:solidFill>
                <a:latin typeface="SVN-SAF" panose="02040603050506020204" pitchFamily="18" charset="0"/>
                <a:cs typeface="Times New Roman" panose="02020603050405020304" pitchFamily="18" charset="0"/>
              </a:rPr>
              <a:t>2. LÀM GÌ KHI GẶP THÔNG TIN CÓ NỘI DUNG XẤU</a:t>
            </a:r>
            <a:r>
              <a:rPr lang="vi-VN" sz="2400" b="1">
                <a:solidFill>
                  <a:srgbClr val="F03C69"/>
                </a:solidFill>
                <a:latin typeface="SVN-SAF" panose="02040603050506020204" pitchFamily="18" charset="0"/>
                <a:cs typeface="Times New Roman" panose="02020603050405020304" pitchFamily="18" charset="0"/>
              </a:rPr>
              <a:t> TRÊN MẠNG?</a:t>
            </a:r>
            <a:endParaRPr lang="vi-VN" sz="2400" b="1">
              <a:solidFill>
                <a:srgbClr val="F03C69"/>
              </a:solidFill>
              <a:latin typeface="SVN-SAF" panose="02040603050506020204" pitchFamily="18" charset="0"/>
              <a:cs typeface="Times New Roman" panose="02020603050405020304" pitchFamily="18" charset="0"/>
            </a:endParaRPr>
          </a:p>
        </p:txBody>
      </p:sp>
      <p:sp>
        <p:nvSpPr>
          <p:cNvPr id="5" name="Rectangle 4"/>
          <p:cNvSpPr/>
          <p:nvPr/>
        </p:nvSpPr>
        <p:spPr>
          <a:xfrm>
            <a:off x="1361796" y="3075791"/>
            <a:ext cx="10234947"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Chúng ta dễ dàng tìm kiếm những thông tin hữu ích phục vụ học tập, giải trí, mua sắm,... từ các trang web. Tuy nhiên, cũng có nhiều trang web chứa nội dung xấu, thông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tin không phù hợp với lứa tuổi mà chúng ta cần tránh.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Sử dụng phần mềm chặn truy cập trang web xấu là một cách bảo vệ người sử dụng trên mạng. Tuy nhiên, tự xây dựng ý thức tốt cho bản thân khi sử dụng mạng chính là công cụ bảo vệ tốt nhất.</a:t>
            </a:r>
            <a:endParaRPr lang="vi-VN" sz="2000">
              <a:latin typeface="UTM Avo" panose="020406030505060202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73149" y="3140391"/>
            <a:ext cx="888648" cy="885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1000"/>
                                        <p:tgtEl>
                                          <p:spTgt spid="5">
                                            <p:txEl>
                                              <p:pRg st="1" end="1"/>
                                            </p:txEl>
                                          </p:spTgt>
                                        </p:tgtEl>
                                      </p:cBhvr>
                                    </p:animEffect>
                                    <p:anim calcmode="lin" valueType="num">
                                      <p:cBhvr>
                                        <p:cTn id="3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479038" y="798610"/>
            <a:ext cx="11233923" cy="45969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548863" y="413318"/>
            <a:ext cx="10754778" cy="28296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73149" y="1179577"/>
            <a:ext cx="11181907" cy="2486628"/>
          </a:xfrm>
          <a:prstGeom prst="rect">
            <a:avLst/>
          </a:prstGeom>
        </p:spPr>
      </p:pic>
      <p:sp>
        <p:nvSpPr>
          <p:cNvPr id="4" name="Rectangle 3"/>
          <p:cNvSpPr/>
          <p:nvPr/>
        </p:nvSpPr>
        <p:spPr>
          <a:xfrm>
            <a:off x="473149" y="451282"/>
            <a:ext cx="10650258"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TÁC HẠI VÀ CÁCH PHÒNG TRÁNH BỆNH NGHIỆN INTERNET</a:t>
            </a:r>
            <a:endParaRPr lang="vi-VN" sz="2800" b="1">
              <a:solidFill>
                <a:srgbClr val="F03C69"/>
              </a:solidFill>
              <a:latin typeface="SVN-SAF" panose="02040603050506020204" pitchFamily="18" charset="0"/>
              <a:cs typeface="Times New Roman" panose="02020603050405020304" pitchFamily="18" charset="0"/>
            </a:endParaRPr>
          </a:p>
        </p:txBody>
      </p:sp>
      <p:sp>
        <p:nvSpPr>
          <p:cNvPr id="5" name="Rectangle 4"/>
          <p:cNvSpPr/>
          <p:nvPr/>
        </p:nvSpPr>
        <p:spPr>
          <a:xfrm>
            <a:off x="1361796" y="3751567"/>
            <a:ext cx="10234947"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Nếu chúng ta thiếu ý thức, không quản lí đúng việc sử dụng thiết bị điện tử của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mình, những tác hại tiềm tàng mà Internet gây ra là rất lớn. Chơi trò chơi điện tử quá nhiều, sử dụng mạng xã hội liên tục làm ảnh hưởng tới mối quan hệ với gia đình và bạn bè, tới việc học tập của bản thân thì được coi là biểu hiện của bệnh nghiện Internet. </a:t>
            </a:r>
            <a:endParaRPr lang="vi-VN" sz="2000">
              <a:latin typeface="UTM Avo" panose="020406030505060202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73149" y="3816167"/>
            <a:ext cx="888648" cy="885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2139</Words>
  <Application>WPS Presentation</Application>
  <PresentationFormat>Widescreen</PresentationFormat>
  <Paragraphs>59</Paragraphs>
  <Slides>17</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17</vt:i4>
      </vt:variant>
    </vt:vector>
  </HeadingPairs>
  <TitlesOfParts>
    <vt:vector size="31" baseType="lpstr">
      <vt:lpstr>Arial</vt:lpstr>
      <vt:lpstr>SimSun</vt:lpstr>
      <vt:lpstr>Wingdings</vt:lpstr>
      <vt:lpstr>等线</vt:lpstr>
      <vt:lpstr>UTM Kabel KT</vt:lpstr>
      <vt:lpstr>Segoe Print</vt:lpstr>
      <vt:lpstr>Times New Roman</vt:lpstr>
      <vt:lpstr>SVN-SAF</vt:lpstr>
      <vt:lpstr>UTM Avo</vt:lpstr>
      <vt:lpstr>iCiel Cadena</vt:lpstr>
      <vt:lpstr>Microsoft YaHei</vt:lpstr>
      <vt:lpstr>Arial Unicode MS</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Ngọc Liên Lê</cp:lastModifiedBy>
  <cp:revision>493</cp:revision>
  <dcterms:created xsi:type="dcterms:W3CDTF">2021-11-14T08:33:00Z</dcterms:created>
  <dcterms:modified xsi:type="dcterms:W3CDTF">2023-08-22T09:54:28Z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049D536288C348278E9EE93E34E34C10_12</vt:lpwstr>
  </property>
  <property fmtid="{D5CDD505-2E9C-101B-9397-08002B2CF9AE}" pid="3" name="KSOProductBuildVer">
    <vt:lpwstr>1033-12.2.0.13110</vt:lpwstr>
  </property>
</Properties>
</file>