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18"/>
  </p:notesMasterIdLst>
  <p:sldIdLst>
    <p:sldId id="257" r:id="rId6"/>
    <p:sldId id="256" r:id="rId7"/>
    <p:sldId id="271" r:id="rId8"/>
    <p:sldId id="261" r:id="rId9"/>
    <p:sldId id="276" r:id="rId10"/>
    <p:sldId id="266" r:id="rId11"/>
    <p:sldId id="277" r:id="rId12"/>
    <p:sldId id="278" r:id="rId13"/>
    <p:sldId id="279" r:id="rId14"/>
    <p:sldId id="280" r:id="rId15"/>
    <p:sldId id="281"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CC"/>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8"/>
  </p:normalViewPr>
  <p:slideViewPr>
    <p:cSldViewPr snapToGrid="0">
      <p:cViewPr varScale="1">
        <p:scale>
          <a:sx n="79" d="100"/>
          <a:sy n="79" d="100"/>
        </p:scale>
        <p:origin x="288" y="77"/>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487ADD9-2083-264C-A652-8D52D02F7E72}" type="datetimeFigureOut">
              <a:rPr lang="en-US" smtClean="0"/>
              <a:pPr/>
              <a:t>4/7/2023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F97DC217-DF71-1A49-B3EA-559F1F43B0FF}" type="slidenum">
              <a:rPr lang="en-US" smtClean="0"/>
              <a:pPr/>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Open Sans" panose="020B0606030504020204" pitchFamily="34" charset="0"/>
              </a:defRPr>
            </a:lvl1pPr>
            <a:lvl2pPr marL="457200" indent="0">
              <a:buNone/>
              <a:defRPr>
                <a:solidFill>
                  <a:schemeClr val="bg1"/>
                </a:solidFill>
                <a:latin typeface="Open Sans" panose="020B0606030504020204" pitchFamily="34" charset="0"/>
              </a:defRPr>
            </a:lvl2pPr>
            <a:lvl3pPr marL="914400" indent="0">
              <a:buNone/>
              <a:defRPr>
                <a:solidFill>
                  <a:schemeClr val="bg1"/>
                </a:solidFill>
                <a:latin typeface="Open Sans" panose="020B0606030504020204" pitchFamily="34" charset="0"/>
              </a:defRPr>
            </a:lvl3pPr>
            <a:lvl4pPr marL="1371600" indent="0">
              <a:buNone/>
              <a:defRPr>
                <a:solidFill>
                  <a:schemeClr val="bg1"/>
                </a:solidFill>
                <a:latin typeface="Open Sans" panose="020B0606030504020204" pitchFamily="34" charset="0"/>
              </a:defRPr>
            </a:lvl4pPr>
            <a:lvl5pPr marL="1828800" indent="0">
              <a:buNone/>
              <a:defRPr>
                <a:solidFill>
                  <a:schemeClr val="bg1"/>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5F02DCD1-2C6B-F948-9F72-3BB0CF3D512E}"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C1583C39-01BF-7F43-854C-FBB4E9AB6B0C}"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Open Sans" panose="020B0606030504020204" pitchFamily="34" charset="0"/>
              </a:defRPr>
            </a:lvl1pPr>
          </a:lstStyle>
          <a:p>
            <a:fld id="{4B103E64-1627-9140-8127-1849FED275E1}"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933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9472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6824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2741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7561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7121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DD9C8446-696E-6942-B6C8-CC9CAD0B34E0}"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7237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18878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02081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99717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441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Open Sans" panose="020B0606030504020204" pitchFamily="34" charset="0"/>
              </a:defRPr>
            </a:lvl1pPr>
          </a:lstStyle>
          <a:p>
            <a:fld id="{F5592931-05C6-8543-8B6E-A8BD29BD5C2B}" type="datetime1">
              <a:rPr lang="en-US" smtClean="0"/>
              <a:pPr/>
              <a:t>4/7/2023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Open Sans" panose="020B0606030504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Open Sans" panose="020B0606030504020204" pitchFamily="34" charset="0"/>
              </a:defRPr>
            </a:lvl1pPr>
          </a:lstStyle>
          <a:p>
            <a:fld id="{7E7AB22C-8B7E-9B4A-8C65-396C3C874D86}"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8CE9AC2A-20AD-8C48-B5EB-B5322BDBCDEE}" type="datetime1">
              <a:rPr lang="en-US" smtClean="0"/>
              <a:pPr/>
              <a:t>4/7/2023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Open Sans" panose="020B0606030504020204" pitchFamily="34" charset="0"/>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Open Sans" panose="020B0606030504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Open Sans" panose="020B0606030504020204" pitchFamily="34" charset="0"/>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Open Sans" panose="020B0606030504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Open Sans" panose="020B0606030504020204" pitchFamily="34" charset="0"/>
              </a:defRPr>
            </a:lvl1pPr>
          </a:lstStyle>
          <a:p>
            <a:fld id="{4CF75428-5BE0-934D-BB71-675F8E23A386}" type="datetime1">
              <a:rPr lang="en-US" smtClean="0"/>
              <a:pPr/>
              <a:t>4/7/2023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Open Sans" panose="020B0606030504020204" pitchFamily="34" charset="0"/>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Open Sans" panose="020B0606030504020204" pitchFamily="34" charset="0"/>
              </a:defRPr>
            </a:lvl1pPr>
          </a:lstStyle>
          <a:p>
            <a:fld id="{9A85C5CA-AE29-AB4C-8F85-0373C72001D8}" type="datetime1">
              <a:rPr lang="en-US" smtClean="0"/>
              <a:pPr/>
              <a:t>4/7/2023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Open Sans" panose="020B0606030504020204" pitchFamily="34" charset="0"/>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Open Sans" panose="020B0606030504020204" pitchFamily="34" charset="0"/>
            </a:endParaRPr>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Open Sans" panose="020B0606030504020204" pitchFamily="34" charset="0"/>
              </a:defRPr>
            </a:lvl1pPr>
          </a:lstStyle>
          <a:p>
            <a:fld id="{75594855-01E8-5A4B-B2B8-E2ECEF879100}" type="datetime1">
              <a:rPr lang="en-US" smtClean="0"/>
              <a:pPr/>
              <a:t>4/7/2023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Open Sans" panose="020B0606030504020204" pitchFamily="34" charset="0"/>
              </a:defRPr>
            </a:lvl1pPr>
          </a:lstStyle>
          <a:p>
            <a:r>
              <a:rPr lang="en-US"/>
              <a:t>PRESENTATION TITLE</a:t>
            </a:r>
            <a:endParaRPr lang="en-US" dirty="0"/>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Open Sans" panose="020B0606030504020204" pitchFamily="34" charset="0"/>
              </a:defRPr>
            </a:lvl1pPr>
          </a:lstStyle>
          <a:p>
            <a:fld id="{B562DF68-3089-814D-8A14-C651FE91885E}" type="datetime1">
              <a:rPr lang="en-US" smtClean="0"/>
              <a:pPr/>
              <a:t>4/7/2023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Open Sans" panose="020B0606030504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8495947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3" y="381001"/>
            <a:ext cx="3617868" cy="777240"/>
          </a:xfrm>
        </p:spPr>
        <p:txBody>
          <a:bodyPr/>
          <a:lstStyle/>
          <a:p>
            <a:r>
              <a:rPr lang="en-US"/>
              <a:t>Khởi động</a:t>
            </a:r>
            <a:endParaRPr lang="en-US" dirty="0"/>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1</a:t>
            </a:fld>
            <a:endParaRPr lang="en-US" dirty="0"/>
          </a:p>
        </p:txBody>
      </p:sp>
      <p:pic>
        <p:nvPicPr>
          <p:cNvPr id="7" name="Picture 6">
            <a:extLst>
              <a:ext uri="{FF2B5EF4-FFF2-40B4-BE49-F238E27FC236}">
                <a16:creationId xmlns:a16="http://schemas.microsoft.com/office/drawing/2014/main" id="{890E1FDE-C8FE-F3CD-8A70-A3F875B46774}"/>
              </a:ext>
            </a:extLst>
          </p:cNvPr>
          <p:cNvPicPr>
            <a:picLocks noChangeAspect="1"/>
          </p:cNvPicPr>
          <p:nvPr/>
        </p:nvPicPr>
        <p:blipFill>
          <a:blip r:embed="rId2"/>
          <a:srcRect/>
          <a:stretch/>
        </p:blipFill>
        <p:spPr>
          <a:xfrm>
            <a:off x="1002583" y="1611901"/>
            <a:ext cx="10186834" cy="3372534"/>
          </a:xfrm>
          <a:prstGeom prst="rect">
            <a:avLst/>
          </a:prstGeom>
        </p:spPr>
      </p:pic>
      <p:sp>
        <p:nvSpPr>
          <p:cNvPr id="10" name="TextBox 9">
            <a:extLst>
              <a:ext uri="{FF2B5EF4-FFF2-40B4-BE49-F238E27FC236}">
                <a16:creationId xmlns:a16="http://schemas.microsoft.com/office/drawing/2014/main" id="{15CF30ED-BBC5-A137-BC2C-E1BB67276A23}"/>
              </a:ext>
            </a:extLst>
          </p:cNvPr>
          <p:cNvSpPr txBox="1"/>
          <p:nvPr/>
        </p:nvSpPr>
        <p:spPr>
          <a:xfrm>
            <a:off x="1167493" y="5068763"/>
            <a:ext cx="5072799"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Em hãy nhận xét về hai mẫu trang chiếu trên?</a:t>
            </a:r>
          </a:p>
        </p:txBody>
      </p:sp>
    </p:spTree>
    <p:extLst>
      <p:ext uri="{BB962C8B-B14F-4D97-AF65-F5344CB8AC3E}">
        <p14:creationId xmlns:p14="http://schemas.microsoft.com/office/powerpoint/2010/main" val="13256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a:solidFill>
                  <a:prstClr val="white"/>
                </a:solidFill>
                <a:latin typeface="Calibri"/>
              </a:rPr>
              <a:t>Bài 1. Phương án nào sau đây mô tả các bước sử dụng bản mẫu</a:t>
            </a:r>
            <a:endParaRPr kumimoji="0" lang="en-US" sz="3200" b="1" i="0" u="none" strike="noStrike" kern="1200" cap="none" spc="0" normalizeH="0" baseline="0" noProof="0">
              <a:ln>
                <a:noFill/>
              </a:ln>
              <a:solidFill>
                <a:prstClr val="white"/>
              </a:solidFill>
              <a:effectLst/>
              <a:uLnTx/>
              <a:uFillTx/>
              <a:latin typeface="Calibri"/>
              <a:ea typeface="+mn-ea"/>
              <a:cs typeface="+mn-cs"/>
            </a:endParaRPr>
          </a:p>
        </p:txBody>
      </p:sp>
      <p:sp>
        <p:nvSpPr>
          <p:cNvPr id="50" name="Đ"/>
          <p:cNvSpPr/>
          <p:nvPr/>
        </p:nvSpPr>
        <p:spPr>
          <a:xfrm>
            <a:off x="1781354" y="2832623"/>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A.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File/New</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1">
            <a:extLst>
              <a:ext uri="{FF2B5EF4-FFF2-40B4-BE49-F238E27FC236}">
                <a16:creationId xmlns:a16="http://schemas.microsoft.com/office/drawing/2014/main" id="{018414A0-6C5D-2009-E972-2987CB2FF3D5}"/>
              </a:ext>
            </a:extLst>
          </p:cNvPr>
          <p:cNvSpPr/>
          <p:nvPr/>
        </p:nvSpPr>
        <p:spPr>
          <a:xfrm>
            <a:off x="1781354" y="3904041"/>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C.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D</a:t>
            </a:r>
            <a:r>
              <a:rPr lang="vi-VN">
                <a:latin typeface="Open Sans" panose="020B0606030504020204" pitchFamily="34" charset="0"/>
                <a:ea typeface="Open Sans" panose="020B0606030504020204" pitchFamily="34" charset="0"/>
                <a:cs typeface="Open Sans" panose="020B0606030504020204" pitchFamily="34" charset="0"/>
              </a:rPr>
              <a:t>esign</a:t>
            </a:r>
            <a:r>
              <a:rPr lang="en-US">
                <a:latin typeface="Open Sans" panose="020B0606030504020204" pitchFamily="34" charset="0"/>
                <a:ea typeface="Open Sans" panose="020B0606030504020204" pitchFamily="34" charset="0"/>
                <a:cs typeface="Open Sans" panose="020B0606030504020204" pitchFamily="34" charset="0"/>
              </a:rPr>
              <a:t>/Variants, </a:t>
            </a:r>
            <a:r>
              <a:rPr lang="vi-VN">
                <a:latin typeface="Open Sans" panose="020B0606030504020204" pitchFamily="34" charset="0"/>
                <a:ea typeface="Open Sans" panose="020B0606030504020204" pitchFamily="34" charset="0"/>
                <a:cs typeface="Open Sans" panose="020B0606030504020204" pitchFamily="34" charset="0"/>
              </a:rPr>
              <a:t>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S2">
            <a:extLst>
              <a:ext uri="{FF2B5EF4-FFF2-40B4-BE49-F238E27FC236}">
                <a16:creationId xmlns:a16="http://schemas.microsoft.com/office/drawing/2014/main" id="{7FE6ABFB-73E3-9C41-7172-A124593E61EA}"/>
              </a:ext>
            </a:extLst>
          </p:cNvPr>
          <p:cNvSpPr/>
          <p:nvPr/>
        </p:nvSpPr>
        <p:spPr>
          <a:xfrm>
            <a:off x="6122444" y="3904041"/>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D.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Insert/Text</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3">
            <a:extLst>
              <a:ext uri="{FF2B5EF4-FFF2-40B4-BE49-F238E27FC236}">
                <a16:creationId xmlns:a16="http://schemas.microsoft.com/office/drawing/2014/main" id="{C4E59FBA-8494-250F-77B2-C29B0DA7017A}"/>
              </a:ext>
            </a:extLst>
          </p:cNvPr>
          <p:cNvSpPr/>
          <p:nvPr/>
        </p:nvSpPr>
        <p:spPr>
          <a:xfrm>
            <a:off x="6122444" y="2854874"/>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B.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D</a:t>
            </a:r>
            <a:r>
              <a:rPr lang="vi-VN">
                <a:latin typeface="Open Sans" panose="020B0606030504020204" pitchFamily="34" charset="0"/>
                <a:ea typeface="Open Sans" panose="020B0606030504020204" pitchFamily="34" charset="0"/>
                <a:cs typeface="Open Sans" panose="020B0606030504020204" pitchFamily="34" charset="0"/>
              </a:rPr>
              <a:t>esign</a:t>
            </a:r>
            <a:r>
              <a:rPr lang="en-US">
                <a:latin typeface="Open Sans" panose="020B0606030504020204" pitchFamily="34" charset="0"/>
                <a:ea typeface="Open Sans" panose="020B0606030504020204" pitchFamily="34" charset="0"/>
                <a:cs typeface="Open Sans" panose="020B0606030504020204" pitchFamily="34" charset="0"/>
              </a:rPr>
              <a:t>/Themes</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19465BD-8402-5E1F-FA71-D7F571A39CB2}"/>
              </a:ext>
            </a:extLst>
          </p:cNvPr>
          <p:cNvSpPr txBox="1"/>
          <p:nvPr/>
        </p:nvSpPr>
        <p:spPr>
          <a:xfrm>
            <a:off x="5256668" y="6216232"/>
            <a:ext cx="16786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ĐÚNG RỒI! </a:t>
            </a:r>
          </a:p>
        </p:txBody>
      </p:sp>
      <p:grpSp>
        <p:nvGrpSpPr>
          <p:cNvPr id="8" name="Group 7">
            <a:extLst>
              <a:ext uri="{FF2B5EF4-FFF2-40B4-BE49-F238E27FC236}">
                <a16:creationId xmlns:a16="http://schemas.microsoft.com/office/drawing/2014/main" id="{604797DE-F121-CBA3-6ACD-AD67C9C6F519}"/>
              </a:ext>
            </a:extLst>
          </p:cNvPr>
          <p:cNvGrpSpPr/>
          <p:nvPr/>
        </p:nvGrpSpPr>
        <p:grpSpPr>
          <a:xfrm>
            <a:off x="159550" y="131952"/>
            <a:ext cx="4122684" cy="685801"/>
            <a:chOff x="1858617" y="470613"/>
            <a:chExt cx="2753140" cy="685801"/>
          </a:xfrm>
        </p:grpSpPr>
        <p:sp>
          <p:nvSpPr>
            <p:cNvPr id="9" name="Rectangle 8">
              <a:extLst>
                <a:ext uri="{FF2B5EF4-FFF2-40B4-BE49-F238E27FC236}">
                  <a16:creationId xmlns:a16="http://schemas.microsoft.com/office/drawing/2014/main" id="{82BAAC2F-A2B0-9610-3A9C-2C0F92847939}"/>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LUYỆN TẬP</a:t>
              </a:r>
              <a:endParaRPr lang="vi-VN" sz="2800" b="1">
                <a:solidFill>
                  <a:srgbClr val="FF0000"/>
                </a:solidFill>
                <a:latin typeface="Segoe UI" panose="020B0502040204020203" pitchFamily="34" charset="0"/>
                <a:cs typeface="Segoe UI" panose="020B0502040204020203" pitchFamily="34" charset="0"/>
              </a:endParaRPr>
            </a:p>
          </p:txBody>
        </p:sp>
        <p:sp>
          <p:nvSpPr>
            <p:cNvPr id="10" name="Isosceles Triangle 9">
              <a:extLst>
                <a:ext uri="{FF2B5EF4-FFF2-40B4-BE49-F238E27FC236}">
                  <a16:creationId xmlns:a16="http://schemas.microsoft.com/office/drawing/2014/main" id="{9E1E252D-0460-B58C-6263-C080B820DA64}"/>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8" presetID="37"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900" decel="100000" fill="hold"/>
                                        <p:tgtEl>
                                          <p:spTgt spid="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par>
                                <p:cTn id="24" presetID="3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900" decel="100000" fill="hold"/>
                                        <p:tgtEl>
                                          <p:spTgt spid="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par>
                                <p:cTn id="30" presetID="37"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900" decel="100000" fill="hold"/>
                                        <p:tgtEl>
                                          <p:spTgt spid="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
                                        </p:tgtEl>
                                        <p:attrNameLst>
                                          <p:attrName>fillcolor</p:attrName>
                                        </p:attrNameLst>
                                      </p:cBhvr>
                                      <p:to>
                                        <a:srgbClr val="FF0000"/>
                                      </p:to>
                                    </p:animClr>
                                    <p:set>
                                      <p:cBhvr>
                                        <p:cTn id="41" dur="500" fill="hold"/>
                                        <p:tgtEl>
                                          <p:spTgt spid="2"/>
                                        </p:tgtEl>
                                        <p:attrNameLst>
                                          <p:attrName>fill.type</p:attrName>
                                        </p:attrNameLst>
                                      </p:cBhvr>
                                      <p:to>
                                        <p:strVal val="solid"/>
                                      </p:to>
                                    </p:set>
                                    <p:set>
                                      <p:cBhvr>
                                        <p:cTn id="42" dur="500" fill="hold"/>
                                        <p:tgtEl>
                                          <p:spTgt spid="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3"/>
                                        </p:tgtEl>
                                        <p:attrNameLst>
                                          <p:attrName>fillcolor</p:attrName>
                                        </p:attrNameLst>
                                      </p:cBhvr>
                                      <p:to>
                                        <a:srgbClr val="FF0000"/>
                                      </p:to>
                                    </p:animClr>
                                    <p:set>
                                      <p:cBhvr>
                                        <p:cTn id="48" dur="500" fill="hold"/>
                                        <p:tgtEl>
                                          <p:spTgt spid="3"/>
                                        </p:tgtEl>
                                        <p:attrNameLst>
                                          <p:attrName>fill.type</p:attrName>
                                        </p:attrNameLst>
                                      </p:cBhvr>
                                      <p:to>
                                        <p:strVal val="solid"/>
                                      </p:to>
                                    </p:set>
                                    <p:set>
                                      <p:cBhvr>
                                        <p:cTn id="49" dur="500" fill="hold"/>
                                        <p:tgtEl>
                                          <p:spTgt spid="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4"/>
                                        </p:tgtEl>
                                        <p:attrNameLst>
                                          <p:attrName>fillcolor</p:attrName>
                                        </p:attrNameLst>
                                      </p:cBhvr>
                                      <p:to>
                                        <a:srgbClr val="FF0000"/>
                                      </p:to>
                                    </p:animClr>
                                    <p:set>
                                      <p:cBhvr>
                                        <p:cTn id="55" dur="500" fill="hold"/>
                                        <p:tgtEl>
                                          <p:spTgt spid="4"/>
                                        </p:tgtEl>
                                        <p:attrNameLst>
                                          <p:attrName>fill.type</p:attrName>
                                        </p:attrNameLst>
                                      </p:cBhvr>
                                      <p:to>
                                        <p:strVal val="solid"/>
                                      </p:to>
                                    </p:set>
                                    <p:set>
                                      <p:cBhvr>
                                        <p:cTn id="56" dur="500" fill="hold"/>
                                        <p:tgtEl>
                                          <p:spTgt spid="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5"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20105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prstClr val="white"/>
                </a:solidFill>
                <a:latin typeface="Calibri"/>
              </a:rPr>
              <a:t>Bài 2. Em hãy thêm vào trang chiếu tiêu đề của tệp trình chiếu </a:t>
            </a:r>
            <a:r>
              <a:rPr lang="vi-VN" sz="2800" b="1">
                <a:solidFill>
                  <a:srgbClr val="FF00FF"/>
                </a:solidFill>
                <a:latin typeface="Calibri"/>
              </a:rPr>
              <a:t>Antoanphongthuchanh.pptx </a:t>
            </a:r>
            <a:r>
              <a:rPr lang="vi-VN" sz="2800" b="1">
                <a:solidFill>
                  <a:prstClr val="white"/>
                </a:solidFill>
                <a:latin typeface="Calibri"/>
              </a:rPr>
              <a:t>đường dẫn đến tệp văn bản lưu trữ các ký hiệu cảnh báo trong phòng thực hành để có thể mở ra giới thiệu cho người nghe trong khi trình chiếu</a:t>
            </a:r>
            <a:endParaRPr kumimoji="0" lang="en-US" sz="2800" b="1" i="0" u="none" strike="noStrike" kern="1200" cap="none" spc="0" normalizeH="0" baseline="0" noProof="0">
              <a:ln>
                <a:noFill/>
              </a:ln>
              <a:solidFill>
                <a:prstClr val="white"/>
              </a:solidFill>
              <a:effectLst/>
              <a:uLnTx/>
              <a:uFillTx/>
              <a:latin typeface="Calibri"/>
            </a:endParaRPr>
          </a:p>
        </p:txBody>
      </p:sp>
      <p:grpSp>
        <p:nvGrpSpPr>
          <p:cNvPr id="7" name="Group 6">
            <a:extLst>
              <a:ext uri="{FF2B5EF4-FFF2-40B4-BE49-F238E27FC236}">
                <a16:creationId xmlns:a16="http://schemas.microsoft.com/office/drawing/2014/main" id="{AE38B809-EBF3-E7EA-04CC-A95BF4C3B0F6}"/>
              </a:ext>
            </a:extLst>
          </p:cNvPr>
          <p:cNvGrpSpPr/>
          <p:nvPr/>
        </p:nvGrpSpPr>
        <p:grpSpPr>
          <a:xfrm>
            <a:off x="159550" y="131952"/>
            <a:ext cx="4122684" cy="685801"/>
            <a:chOff x="1858617" y="470613"/>
            <a:chExt cx="2753140" cy="685801"/>
          </a:xfrm>
        </p:grpSpPr>
        <p:sp>
          <p:nvSpPr>
            <p:cNvPr id="8" name="Rectangle 7">
              <a:extLst>
                <a:ext uri="{FF2B5EF4-FFF2-40B4-BE49-F238E27FC236}">
                  <a16:creationId xmlns:a16="http://schemas.microsoft.com/office/drawing/2014/main" id="{C7AB337E-497D-6D77-E691-0E3320825850}"/>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LUYỆN TẬP</a:t>
              </a:r>
              <a:endParaRPr lang="vi-VN" sz="2800" b="1">
                <a:solidFill>
                  <a:srgbClr val="FF0000"/>
                </a:solidFill>
                <a:latin typeface="Segoe UI" panose="020B0502040204020203" pitchFamily="34" charset="0"/>
                <a:cs typeface="Segoe UI" panose="020B0502040204020203" pitchFamily="34" charset="0"/>
              </a:endParaRPr>
            </a:p>
          </p:txBody>
        </p:sp>
        <p:sp>
          <p:nvSpPr>
            <p:cNvPr id="9" name="Isosceles Triangle 8">
              <a:extLst>
                <a:ext uri="{FF2B5EF4-FFF2-40B4-BE49-F238E27FC236}">
                  <a16:creationId xmlns:a16="http://schemas.microsoft.com/office/drawing/2014/main" id="{B08576A4-1122-1500-1C76-15E158B857F2}"/>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6076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201057"/>
            <a:ext cx="10522857" cy="2227943"/>
          </a:xfrm>
          <a:prstGeom prst="snip2Diag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prstClr val="white"/>
                </a:solidFill>
                <a:latin typeface="Calibri"/>
              </a:rPr>
              <a:t>V</a:t>
            </a:r>
            <a:r>
              <a:rPr lang="vi-VN" sz="2400" b="1">
                <a:solidFill>
                  <a:prstClr val="white"/>
                </a:solidFill>
                <a:latin typeface="Calibri"/>
              </a:rPr>
              <a:t>ề nhà: </a:t>
            </a:r>
            <a:r>
              <a:rPr lang="vi-VN" sz="2400">
                <a:solidFill>
                  <a:prstClr val="white"/>
                </a:solidFill>
                <a:latin typeface="Calibri"/>
              </a:rPr>
              <a:t>Em hãy tìm một bản mẫu (có sẵn trong phần mềm trình chiếu hoặc được chia sẻ trên mạng) và sử dụng để tạo lại bài trình chiếu trong tệp LeRaMatCLBTinhoc.pptx (Đã tạo ở tiết trước). Thực hiện thay đổi các định dạng cần thiết để tạo một bản mẫu phù hợp với bài trình chiếu. Ghi lại tệp trình chiếu dưới dạng bản mẫu, tên tệp có dạng .potx để tái sử dụng và chia sẻ khi cần.</a:t>
            </a:r>
            <a:endParaRPr kumimoji="0" lang="en-US" sz="2400" i="0" u="none" strike="noStrike" kern="1200" cap="none" spc="0" normalizeH="0" baseline="0" noProof="0">
              <a:ln>
                <a:noFill/>
              </a:ln>
              <a:solidFill>
                <a:prstClr val="white"/>
              </a:solidFill>
              <a:effectLst/>
              <a:uLnTx/>
              <a:uFillTx/>
              <a:latin typeface="Calibri"/>
            </a:endParaRPr>
          </a:p>
        </p:txBody>
      </p:sp>
      <p:grpSp>
        <p:nvGrpSpPr>
          <p:cNvPr id="7" name="Group 6">
            <a:extLst>
              <a:ext uri="{FF2B5EF4-FFF2-40B4-BE49-F238E27FC236}">
                <a16:creationId xmlns:a16="http://schemas.microsoft.com/office/drawing/2014/main" id="{AE38B809-EBF3-E7EA-04CC-A95BF4C3B0F6}"/>
              </a:ext>
            </a:extLst>
          </p:cNvPr>
          <p:cNvGrpSpPr/>
          <p:nvPr/>
        </p:nvGrpSpPr>
        <p:grpSpPr>
          <a:xfrm>
            <a:off x="159550" y="131952"/>
            <a:ext cx="4122684" cy="685801"/>
            <a:chOff x="1858617" y="470613"/>
            <a:chExt cx="2753140" cy="685801"/>
          </a:xfrm>
        </p:grpSpPr>
        <p:sp>
          <p:nvSpPr>
            <p:cNvPr id="8" name="Rectangle 7">
              <a:extLst>
                <a:ext uri="{FF2B5EF4-FFF2-40B4-BE49-F238E27FC236}">
                  <a16:creationId xmlns:a16="http://schemas.microsoft.com/office/drawing/2014/main" id="{C7AB337E-497D-6D77-E691-0E3320825850}"/>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VẬN DỤNG</a:t>
              </a:r>
              <a:endParaRPr lang="vi-VN" sz="2800" b="1">
                <a:solidFill>
                  <a:srgbClr val="FF0000"/>
                </a:solidFill>
                <a:latin typeface="Segoe UI" panose="020B0502040204020203" pitchFamily="34" charset="0"/>
                <a:cs typeface="Segoe UI" panose="020B0502040204020203" pitchFamily="34" charset="0"/>
              </a:endParaRPr>
            </a:p>
          </p:txBody>
        </p:sp>
        <p:sp>
          <p:nvSpPr>
            <p:cNvPr id="9" name="Isosceles Triangle 8">
              <a:extLst>
                <a:ext uri="{FF2B5EF4-FFF2-40B4-BE49-F238E27FC236}">
                  <a16:creationId xmlns:a16="http://schemas.microsoft.com/office/drawing/2014/main" id="{B08576A4-1122-1500-1C76-15E158B857F2}"/>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0927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1158240"/>
            <a:ext cx="7096933" cy="3235643"/>
          </a:xfrm>
        </p:spPr>
        <p:txBody>
          <a:bodyPr/>
          <a:lstStyle/>
          <a:p>
            <a:pPr algn="ctr"/>
            <a: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t>TIẾT 22</a:t>
            </a:r>
            <a:b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br>
            <a: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t>BÀI 11 (A): SỬ DỤNG BẢN MẪU TẠO BÀI TRÌNH CHIẾU</a:t>
            </a:r>
            <a:endParaRPr lang="en-US" sz="4800" dirty="0"/>
          </a:p>
        </p:txBody>
      </p:sp>
      <p:sp>
        <p:nvSpPr>
          <p:cNvPr id="6" name="Subtitle 2">
            <a:extLst>
              <a:ext uri="{FF2B5EF4-FFF2-40B4-BE49-F238E27FC236}">
                <a16:creationId xmlns:a16="http://schemas.microsoft.com/office/drawing/2014/main" id="{344AC573-C75E-DDE2-EB36-3E08D839ED6E}"/>
              </a:ext>
            </a:extLst>
          </p:cNvPr>
          <p:cNvSpPr>
            <a:spLocks noGrp="1"/>
          </p:cNvSpPr>
          <p:nvPr>
            <p:ph type="subTitle" idx="1"/>
          </p:nvPr>
        </p:nvSpPr>
        <p:spPr>
          <a:xfrm>
            <a:off x="3788957" y="6217920"/>
            <a:ext cx="4395248" cy="411480"/>
          </a:xfrm>
        </p:spPr>
        <p:txBody>
          <a:bodyPr vert="horz" lIns="91440" tIns="45720" rIns="91440" bIns="45720" rtlCol="0" anchor="t">
            <a:normAutofit fontScale="77500" lnSpcReduction="20000"/>
          </a:bodyPr>
          <a:lstStyle/>
          <a:p>
            <a:r>
              <a:rPr lang="en-US" b="1">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30" name="TextBox 29">
            <a:extLst>
              <a:ext uri="{FF2B5EF4-FFF2-40B4-BE49-F238E27FC236}">
                <a16:creationId xmlns:a16="http://schemas.microsoft.com/office/drawing/2014/main" id="{1118EA8D-31F1-0178-FFD6-3A2F2D38B710}"/>
              </a:ext>
            </a:extLst>
          </p:cNvPr>
          <p:cNvSpPr txBox="1"/>
          <p:nvPr/>
        </p:nvSpPr>
        <p:spPr>
          <a:xfrm>
            <a:off x="1065893" y="5124592"/>
            <a:ext cx="8401625" cy="923330"/>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Để tạo được các trang chiếu như Hình 11a.1 thông thường sẽ mất nhiều thời gian. Để tiết kiệm thời gian và nâng cao được chất lượng trang chiếu ta có thể sử dụng các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2" name="Picture 31">
            <a:extLst>
              <a:ext uri="{FF2B5EF4-FFF2-40B4-BE49-F238E27FC236}">
                <a16:creationId xmlns:a16="http://schemas.microsoft.com/office/drawing/2014/main" id="{539C796C-C1EB-EA3B-8DEE-1507192C57FA}"/>
              </a:ext>
            </a:extLst>
          </p:cNvPr>
          <p:cNvPicPr>
            <a:picLocks noChangeAspect="1"/>
          </p:cNvPicPr>
          <p:nvPr/>
        </p:nvPicPr>
        <p:blipFill>
          <a:blip r:embed="rId2"/>
          <a:stretch>
            <a:fillRect/>
          </a:stretch>
        </p:blipFill>
        <p:spPr>
          <a:xfrm>
            <a:off x="1" y="1499757"/>
            <a:ext cx="9855200" cy="3262741"/>
          </a:xfrm>
          <a:prstGeom prst="rect">
            <a:avLst/>
          </a:prstGeom>
        </p:spPr>
      </p:pic>
    </p:spTree>
    <p:extLst>
      <p:ext uri="{BB962C8B-B14F-4D97-AF65-F5344CB8AC3E}">
        <p14:creationId xmlns:p14="http://schemas.microsoft.com/office/powerpoint/2010/main" val="33356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BAE93F-D4C1-6A3D-B0F1-D9F356D4AECA}"/>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13" name="TextBox 12">
            <a:extLst>
              <a:ext uri="{FF2B5EF4-FFF2-40B4-BE49-F238E27FC236}">
                <a16:creationId xmlns:a16="http://schemas.microsoft.com/office/drawing/2014/main" id="{E3726A68-B9FF-8D47-4B5F-0ADF998954FE}"/>
              </a:ext>
            </a:extLst>
          </p:cNvPr>
          <p:cNvSpPr txBox="1"/>
          <p:nvPr/>
        </p:nvSpPr>
        <p:spPr>
          <a:xfrm>
            <a:off x="1065893" y="1355232"/>
            <a:ext cx="8401625" cy="369332"/>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Bản mẫu là gì? Trên bản mẫu có chứa những gì?</a:t>
            </a:r>
            <a:r>
              <a:rPr lang="en-US">
                <a:latin typeface="Open Sans" panose="020B0606030504020204" pitchFamily="34" charset="0"/>
                <a:ea typeface="Open Sans" panose="020B0606030504020204" pitchFamily="34" charset="0"/>
                <a:cs typeface="Open Sans" panose="020B0606030504020204" pitchFamily="34" charset="0"/>
              </a:rPr>
              <a:t> </a:t>
            </a:r>
            <a:r>
              <a:rPr lang="vi-VN">
                <a:latin typeface="Open Sans" panose="020B0606030504020204" pitchFamily="34" charset="0"/>
                <a:ea typeface="Open Sans" panose="020B0606030504020204" pitchFamily="34" charset="0"/>
                <a:cs typeface="Open Sans" panose="020B0606030504020204" pitchFamily="34" charset="0"/>
              </a:rPr>
              <a:t>Bản mẫu có tác dụng gì?</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4" name="y2meta.com - 5 Minute Timer-(1080p)">
            <a:hlinkClick r:id="" action="ppaction://media"/>
            <a:extLst>
              <a:ext uri="{FF2B5EF4-FFF2-40B4-BE49-F238E27FC236}">
                <a16:creationId xmlns:a16="http://schemas.microsoft.com/office/drawing/2014/main" id="{2BAA4A26-DA38-C633-71D6-1050B46AF7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5817055" y="5402386"/>
            <a:ext cx="2656266" cy="1161949"/>
          </a:xfrm>
          <a:prstGeom prst="rect">
            <a:avLst/>
          </a:prstGeom>
        </p:spPr>
      </p:pic>
      <p:sp>
        <p:nvSpPr>
          <p:cNvPr id="15" name="Flowchart: Terminator 14">
            <a:extLst>
              <a:ext uri="{FF2B5EF4-FFF2-40B4-BE49-F238E27FC236}">
                <a16:creationId xmlns:a16="http://schemas.microsoft.com/office/drawing/2014/main" id="{63891F41-C59A-C130-89F1-F25FD2F8E14A}"/>
              </a:ext>
            </a:extLst>
          </p:cNvPr>
          <p:cNvSpPr/>
          <p:nvPr/>
        </p:nvSpPr>
        <p:spPr>
          <a:xfrm>
            <a:off x="5063115" y="5311407"/>
            <a:ext cx="4164147" cy="1343906"/>
          </a:xfrm>
          <a:prstGeom prst="flowChartTerminator">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Xem KQ">
            <a:extLst>
              <a:ext uri="{FF2B5EF4-FFF2-40B4-BE49-F238E27FC236}">
                <a16:creationId xmlns:a16="http://schemas.microsoft.com/office/drawing/2014/main" id="{FDBF65F7-9161-E22F-37B9-CE1E1A8B02E3}"/>
              </a:ext>
            </a:extLst>
          </p:cNvPr>
          <p:cNvGrpSpPr/>
          <p:nvPr/>
        </p:nvGrpSpPr>
        <p:grpSpPr>
          <a:xfrm>
            <a:off x="2880224" y="5273888"/>
            <a:ext cx="1278588" cy="1278588"/>
            <a:chOff x="1580575" y="4515507"/>
            <a:chExt cx="1278588" cy="1278588"/>
          </a:xfrm>
        </p:grpSpPr>
        <p:pic>
          <p:nvPicPr>
            <p:cNvPr id="17" name="Picture 2" descr="Note Cartoon Vector Art PNG Images | Free Download On Pngtree">
              <a:extLst>
                <a:ext uri="{FF2B5EF4-FFF2-40B4-BE49-F238E27FC236}">
                  <a16:creationId xmlns:a16="http://schemas.microsoft.com/office/drawing/2014/main" id="{94A818D0-C011-20F4-10C3-1964A1216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893BF7-5D50-AF76-CCF2-0CD398827D77}"/>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5C8EF03B-1692-9F73-1875-8995561FE03C}"/>
              </a:ext>
            </a:extLst>
          </p:cNvPr>
          <p:cNvSpPr txBox="1"/>
          <p:nvPr/>
        </p:nvSpPr>
        <p:spPr>
          <a:xfrm>
            <a:off x="1065893" y="1851853"/>
            <a:ext cx="10750187" cy="1477328"/>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 Bản mẫu là một thiết kế của một hoặc một nhóm các trang chiếu được lưu dưới dạng một tệp có phần mở rộng là .potx</a:t>
            </a:r>
          </a:p>
          <a:p>
            <a:r>
              <a:rPr lang="vi-VN">
                <a:latin typeface="Open Sans" panose="020B0606030504020204" pitchFamily="34" charset="0"/>
                <a:ea typeface="Open Sans" panose="020B0606030504020204" pitchFamily="34" charset="0"/>
                <a:cs typeface="Open Sans" panose="020B0606030504020204" pitchFamily="34" charset="0"/>
              </a:rPr>
              <a:t>- Bản mẫu chứa bố cục phải mầu sắc</a:t>
            </a:r>
            <a:r>
              <a:rPr lang="en-US">
                <a:latin typeface="Open Sans" panose="020B0606030504020204" pitchFamily="34" charset="0"/>
                <a:ea typeface="Open Sans" panose="020B0606030504020204" pitchFamily="34" charset="0"/>
                <a:cs typeface="Open Sans" panose="020B0606030504020204" pitchFamily="34" charset="0"/>
              </a:rPr>
              <a:t>, </a:t>
            </a:r>
            <a:r>
              <a:rPr lang="vi-VN">
                <a:latin typeface="Open Sans" panose="020B0606030504020204" pitchFamily="34" charset="0"/>
                <a:ea typeface="Open Sans" panose="020B0606030504020204" pitchFamily="34" charset="0"/>
                <a:cs typeface="Open Sans" panose="020B0606030504020204" pitchFamily="34" charset="0"/>
              </a:rPr>
              <a:t>phông chữ, hiệu ứng, kiểu nền và cả nội dung.</a:t>
            </a:r>
          </a:p>
          <a:p>
            <a:r>
              <a:rPr lang="vi-VN">
                <a:latin typeface="Open Sans" panose="020B0606030504020204" pitchFamily="34" charset="0"/>
                <a:ea typeface="Open Sans" panose="020B0606030504020204" pitchFamily="34" charset="0"/>
                <a:cs typeface="Open Sans" panose="020B0606030504020204" pitchFamily="34" charset="0"/>
              </a:rPr>
              <a:t>- Bản mẫu giúp bài trình chiếu có giao diện thống nhất phải chuyên nghiệp mà không tốn thời gian.</a:t>
            </a:r>
          </a:p>
          <a:p>
            <a:r>
              <a:rPr lang="vi-VN">
                <a:latin typeface="Open Sans" panose="020B0606030504020204" pitchFamily="34" charset="0"/>
                <a:ea typeface="Open Sans" panose="020B0606030504020204" pitchFamily="34" charset="0"/>
                <a:cs typeface="Open Sans" panose="020B0606030504020204" pitchFamily="34" charset="0"/>
              </a:rPr>
              <a:t>- Bản mẫu giúp cái ý các nội dung cần có cho bài trình chiếu.</a:t>
            </a:r>
          </a:p>
        </p:txBody>
      </p:sp>
      <p:pic>
        <p:nvPicPr>
          <p:cNvPr id="3" name="Picture 2">
            <a:extLst>
              <a:ext uri="{FF2B5EF4-FFF2-40B4-BE49-F238E27FC236}">
                <a16:creationId xmlns:a16="http://schemas.microsoft.com/office/drawing/2014/main" id="{ED0C004C-40C8-44CD-28EA-A03777815134}"/>
              </a:ext>
            </a:extLst>
          </p:cNvPr>
          <p:cNvPicPr>
            <a:picLocks noChangeAspect="1"/>
          </p:cNvPicPr>
          <p:nvPr/>
        </p:nvPicPr>
        <p:blipFill>
          <a:blip r:embed="rId6"/>
          <a:stretch>
            <a:fillRect/>
          </a:stretch>
        </p:blipFill>
        <p:spPr>
          <a:xfrm>
            <a:off x="1065893" y="3676743"/>
            <a:ext cx="2365691" cy="561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PowerPoint Templates | The Presentation Designer">
            <a:extLst>
              <a:ext uri="{FF2B5EF4-FFF2-40B4-BE49-F238E27FC236}">
                <a16:creationId xmlns:a16="http://schemas.microsoft.com/office/drawing/2014/main" id="{94D8BD87-5EA0-471E-4D24-D4D94459F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8738" y="3062540"/>
            <a:ext cx="7941236" cy="428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3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15015" fill="hold"/>
                                        <p:tgtEl>
                                          <p:spTgt spid="14"/>
                                        </p:tgtEl>
                                      </p:cBhvr>
                                    </p:cmd>
                                  </p:childTnLst>
                                </p:cTn>
                              </p:par>
                            </p:childTnLst>
                          </p:cTn>
                        </p:par>
                        <p:par>
                          <p:cTn id="26" fill="hold">
                            <p:stCondLst>
                              <p:cond delay="315515"/>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md type="call" cmd="stop">
                                      <p:cBhvr>
                                        <p:cTn id="30" dur="1">
                                          <p:stCondLst>
                                            <p:cond delay="499"/>
                                          </p:stCondLst>
                                        </p:cTn>
                                        <p:tgtEl>
                                          <p:spTgt spid="14"/>
                                        </p:tgtEl>
                                      </p:cBhvr>
                                    </p:cmd>
                                  </p:childTnLst>
                                </p:cTn>
                              </p:par>
                            </p:childTnLst>
                          </p:cTn>
                        </p:par>
                      </p:childTnLst>
                    </p:cTn>
                  </p:par>
                </p:childTnLst>
              </p:cTn>
              <p:nextCondLst>
                <p:cond evt="onClick" delay="0">
                  <p:tgtEl>
                    <p:spTgt spid="15"/>
                  </p:tgtEl>
                </p:cond>
              </p:nextCondLst>
            </p:seq>
            <p:video>
              <p:cMediaNode vol="80000" mute="1">
                <p:cTn id="31" fill="hold" display="0">
                  <p:stCondLst>
                    <p:cond delay="indefinite"/>
                  </p:stCondLst>
                </p:cTn>
                <p:tgtEl>
                  <p:spTgt spid="14"/>
                </p:tgtEl>
              </p:cMediaNode>
            </p:vide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14" presetClass="entr" presetSubtype="1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par>
                                <p:cTn id="42" presetID="14" presetClass="entr" presetSubtype="1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randombar(horizontal)">
                                      <p:cBhvr>
                                        <p:cTn id="44" dur="500"/>
                                        <p:tgtEl>
                                          <p:spTgt spid="1026"/>
                                        </p:tgtEl>
                                      </p:cBhvr>
                                    </p:animEffect>
                                  </p:childTnLst>
                                </p:cTn>
                              </p:par>
                            </p:childTnLst>
                          </p:cTn>
                        </p:par>
                      </p:childTnLst>
                    </p:cTn>
                  </p:par>
                </p:childTnLst>
              </p:cTn>
              <p:nextCondLst>
                <p:cond evt="onClick" delay="0">
                  <p:tgtEl>
                    <p:spTgt spid="16"/>
                  </p:tgtEl>
                </p:cond>
              </p:nextCondLst>
            </p:seq>
          </p:childTnLst>
        </p:cTn>
      </p:par>
    </p:tnLst>
    <p:bldLst>
      <p:bldP spid="13" grpId="0"/>
      <p:bldP spid="15" grpId="0" animBg="1"/>
      <p:bldP spid="15"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BAE93F-D4C1-6A3D-B0F1-D9F356D4AECA}"/>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13" name="TextBox 12">
            <a:extLst>
              <a:ext uri="{FF2B5EF4-FFF2-40B4-BE49-F238E27FC236}">
                <a16:creationId xmlns:a16="http://schemas.microsoft.com/office/drawing/2014/main" id="{E3726A68-B9FF-8D47-4B5F-0ADF998954FE}"/>
              </a:ext>
            </a:extLst>
          </p:cNvPr>
          <p:cNvSpPr txBox="1"/>
          <p:nvPr/>
        </p:nvSpPr>
        <p:spPr>
          <a:xfrm>
            <a:off x="1065893" y="1355232"/>
            <a:ext cx="8401625" cy="369332"/>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Một số bản mẫu Powerpoint</a:t>
            </a:r>
          </a:p>
        </p:txBody>
      </p:sp>
      <p:pic>
        <p:nvPicPr>
          <p:cNvPr id="4" name="Picture 3">
            <a:extLst>
              <a:ext uri="{FF2B5EF4-FFF2-40B4-BE49-F238E27FC236}">
                <a16:creationId xmlns:a16="http://schemas.microsoft.com/office/drawing/2014/main" id="{4D0F0F85-8634-B668-4383-BD1B209143B0}"/>
              </a:ext>
            </a:extLst>
          </p:cNvPr>
          <p:cNvPicPr>
            <a:picLocks noChangeAspect="1"/>
          </p:cNvPicPr>
          <p:nvPr/>
        </p:nvPicPr>
        <p:blipFill>
          <a:blip r:embed="rId2"/>
          <a:stretch>
            <a:fillRect/>
          </a:stretch>
        </p:blipFill>
        <p:spPr>
          <a:xfrm>
            <a:off x="5720080" y="2979385"/>
            <a:ext cx="6163329" cy="35010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F01A16F-1B7A-5143-B0D9-A04328F7794C}"/>
              </a:ext>
            </a:extLst>
          </p:cNvPr>
          <p:cNvPicPr>
            <a:picLocks noChangeAspect="1"/>
          </p:cNvPicPr>
          <p:nvPr/>
        </p:nvPicPr>
        <p:blipFill>
          <a:blip r:embed="rId3"/>
          <a:srcRect/>
          <a:stretch/>
        </p:blipFill>
        <p:spPr>
          <a:xfrm>
            <a:off x="571832" y="1794846"/>
            <a:ext cx="5718922" cy="3630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2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8401624" cy="3157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r>
              <a:rPr lang="en-US" sz="2400" b="0"/>
              <a:t>T</a:t>
            </a:r>
            <a:r>
              <a:rPr lang="vi-VN" sz="2400" b="0"/>
              <a:t>hực hành trên máy tính để làm nhiệm vụ sau: Em hãy tạo một bài trình chiếu về chủ đề An toàn trong phòng thực hành (phòng thực hành Tin học, thực hành Khoa học tự nhiên,...) với các yêu cầu sau:</a:t>
            </a:r>
            <a:endParaRPr lang="en-US" sz="2400" b="0"/>
          </a:p>
          <a:p>
            <a:r>
              <a:rPr lang="vi-VN" sz="2400" b="0"/>
              <a:t>+ Sử dụng một bản mẫu có sẵn cho bài trình chiếu.</a:t>
            </a:r>
          </a:p>
          <a:p>
            <a:r>
              <a:rPr lang="vi-VN" sz="2400" b="0"/>
              <a:t>+ Chỉnh sửa một vài thông số của bản mẫu để phù hợp hơn với nội dung.</a:t>
            </a:r>
          </a:p>
          <a:p>
            <a:r>
              <a:rPr lang="vi-VN" sz="2400" b="0"/>
              <a:t>+ Đưa vào trang tiêu đề đường dẫn đến một video hay một tài liệu khác</a:t>
            </a:r>
          </a:p>
        </p:txBody>
      </p:sp>
    </p:spTree>
    <p:extLst>
      <p:ext uri="{BB962C8B-B14F-4D97-AF65-F5344CB8AC3E}">
        <p14:creationId xmlns:p14="http://schemas.microsoft.com/office/powerpoint/2010/main" val="27215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6767970" cy="40210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marL="457200" indent="-457200" algn="just">
              <a:buAutoNum type="alphaLcParenR"/>
            </a:pPr>
            <a:r>
              <a:rPr lang="en-US" sz="1800" i="1"/>
              <a:t>Sử dụng một bản mẫu có sẵn cho bài trình chiếu</a:t>
            </a:r>
          </a:p>
          <a:p>
            <a:pPr algn="just"/>
            <a:r>
              <a:rPr lang="en-US" sz="1800" b="0"/>
              <a:t>- C</a:t>
            </a:r>
            <a:r>
              <a:rPr lang="vi-VN" sz="1800" b="0"/>
              <a:t>họn </a:t>
            </a:r>
            <a:r>
              <a:rPr lang="vi-VN" sz="1800"/>
              <a:t>File</a:t>
            </a:r>
            <a:r>
              <a:rPr lang="en-US" sz="1800"/>
              <a:t>/</a:t>
            </a:r>
            <a:r>
              <a:rPr lang="vi-VN" sz="1800"/>
              <a:t>New</a:t>
            </a:r>
            <a:r>
              <a:rPr lang="vi-VN" sz="1800" b="0"/>
              <a:t> để tạo một bài trình chiếu mới. Phần mềm trình chiếu sẽ đưa ra các bản mẫu có s</a:t>
            </a:r>
            <a:r>
              <a:rPr lang="en-US" sz="1800" b="0"/>
              <a:t>ẵ</a:t>
            </a:r>
            <a:r>
              <a:rPr lang="vi-VN" sz="1800" b="0"/>
              <a:t>n được sắp xếp theo các chủ đề để em lựa chọn. Em chọn </a:t>
            </a:r>
            <a:r>
              <a:rPr lang="vi-VN" sz="1800"/>
              <a:t>Education</a:t>
            </a:r>
            <a:r>
              <a:rPr lang="vi-VN" sz="1800" b="0"/>
              <a:t> và chọn bản mẫu có tên </a:t>
            </a:r>
            <a:r>
              <a:rPr lang="en-US" sz="1800"/>
              <a:t>Lab Safety</a:t>
            </a:r>
            <a:r>
              <a:rPr lang="vi-VN" sz="1800" b="0"/>
              <a:t> </a:t>
            </a:r>
            <a:r>
              <a:rPr lang="en-US" sz="1800" b="0"/>
              <a:t>(H</a:t>
            </a:r>
            <a:r>
              <a:rPr lang="vi-VN" sz="1800" b="0"/>
              <a:t>ình 11</a:t>
            </a:r>
            <a:r>
              <a:rPr lang="en-US" sz="1800" b="0"/>
              <a:t>a</a:t>
            </a:r>
            <a:r>
              <a:rPr lang="vi-VN" sz="1800" b="0"/>
              <a:t>.3</a:t>
            </a:r>
            <a:r>
              <a:rPr lang="en-US" sz="1800" b="0"/>
              <a:t>)</a:t>
            </a:r>
            <a:r>
              <a:rPr lang="vi-VN" sz="1800" b="0"/>
              <a:t> 
</a:t>
            </a:r>
            <a:r>
              <a:rPr lang="en-US" sz="1800" b="0"/>
              <a:t>- N</a:t>
            </a:r>
            <a:r>
              <a:rPr lang="vi-VN" sz="1800" b="0"/>
              <a:t>ội dung trong bản mẫu viết</a:t>
            </a:r>
            <a:r>
              <a:rPr lang="en-US" sz="1800" b="0"/>
              <a:t> bằng</a:t>
            </a:r>
            <a:r>
              <a:rPr lang="vi-VN" sz="1800" b="0"/>
              <a:t> tiếng </a:t>
            </a:r>
            <a:r>
              <a:rPr lang="en-US" sz="1800" b="0"/>
              <a:t>A</a:t>
            </a:r>
            <a:r>
              <a:rPr lang="vi-VN" sz="1800" b="0"/>
              <a:t>nh. Em có thể sử dụng các công cụ dịch từ tiếng </a:t>
            </a:r>
            <a:r>
              <a:rPr lang="en-US" sz="1800" b="0"/>
              <a:t>A</a:t>
            </a:r>
            <a:r>
              <a:rPr lang="vi-VN" sz="1800" b="0"/>
              <a:t>nh sang tiếng </a:t>
            </a:r>
            <a:r>
              <a:rPr lang="en-US" sz="1800" b="0"/>
              <a:t>V</a:t>
            </a:r>
            <a:r>
              <a:rPr lang="vi-VN" sz="1800" b="0"/>
              <a:t>iệt để hỗ trợ trong việc hiểu nội dun</a:t>
            </a:r>
            <a:r>
              <a:rPr lang="en-US" sz="1800" b="0"/>
              <a:t>g.</a:t>
            </a:r>
            <a:r>
              <a:rPr lang="vi-VN" sz="1800" b="0"/>
              <a:t>
</a:t>
            </a:r>
            <a:r>
              <a:rPr lang="en-US" sz="1800" b="0"/>
              <a:t>- </a:t>
            </a:r>
            <a:r>
              <a:rPr lang="vi-VN" sz="1800" b="0"/>
              <a:t>Bản mẫu </a:t>
            </a:r>
            <a:r>
              <a:rPr lang="en-US" sz="1800"/>
              <a:t>L</a:t>
            </a:r>
            <a:r>
              <a:rPr lang="vi-VN" sz="1800"/>
              <a:t>a</a:t>
            </a:r>
            <a:r>
              <a:rPr lang="en-US" sz="1800"/>
              <a:t>b</a:t>
            </a:r>
            <a:r>
              <a:rPr lang="vi-VN" sz="1800"/>
              <a:t> </a:t>
            </a:r>
            <a:r>
              <a:rPr lang="en-US" sz="1800"/>
              <a:t>S</a:t>
            </a:r>
            <a:r>
              <a:rPr lang="vi-VN" sz="1800"/>
              <a:t>afe</a:t>
            </a:r>
            <a:r>
              <a:rPr lang="en-US" sz="1800"/>
              <a:t>ty</a:t>
            </a:r>
            <a:r>
              <a:rPr lang="vi-VN" sz="1800" b="0"/>
              <a:t> có nội dung tương tự như </a:t>
            </a:r>
            <a:r>
              <a:rPr lang="en-US" sz="1800" b="0"/>
              <a:t>H</a:t>
            </a:r>
            <a:r>
              <a:rPr lang="vi-VN" sz="1800" b="0"/>
              <a:t>ình 11a.4
</a:t>
            </a:r>
            <a:r>
              <a:rPr lang="en-US" sz="1800" b="0"/>
              <a:t>- </a:t>
            </a:r>
            <a:r>
              <a:rPr lang="vi-VN" sz="1800" b="0"/>
              <a:t>B</a:t>
            </a:r>
            <a:r>
              <a:rPr lang="en-US" sz="1800" b="0"/>
              <a:t>ả</a:t>
            </a:r>
            <a:r>
              <a:rPr lang="vi-VN" sz="1800" b="0"/>
              <a:t>n mẫu đưa ra các gợi ý rõ ràng về các nội dung cần có cho một bài trình chiếu với chủ đề </a:t>
            </a:r>
            <a:r>
              <a:rPr lang="en-US" sz="1800" b="0">
                <a:solidFill>
                  <a:srgbClr val="FF33CC"/>
                </a:solidFill>
              </a:rPr>
              <a:t>A</a:t>
            </a:r>
            <a:r>
              <a:rPr lang="vi-VN" sz="1800" b="0">
                <a:solidFill>
                  <a:srgbClr val="FF33CC"/>
                </a:solidFill>
              </a:rPr>
              <a:t>n toàn phòng thực hành</a:t>
            </a:r>
            <a:r>
              <a:rPr lang="vi-VN" sz="1800" b="0"/>
              <a:t>. Bên cạnh đó còn hướng dẫn chi tiết cách nhập nội dung, cách trình bày và sắp xếp. Em nhập nội dung bài trình chiếu theo hướng dẫn để hoàn thành bài trình chiếu</a:t>
            </a:r>
            <a:r>
              <a:rPr lang="en-US" sz="1800" b="0"/>
              <a:t>.</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8077200" y="1343405"/>
            <a:ext cx="3680557" cy="4260114"/>
          </a:xfrm>
          <a:prstGeom prst="rect">
            <a:avLst/>
          </a:prstGeom>
        </p:spPr>
      </p:pic>
    </p:spTree>
    <p:extLst>
      <p:ext uri="{BB962C8B-B14F-4D97-AF65-F5344CB8AC3E}">
        <p14:creationId xmlns:p14="http://schemas.microsoft.com/office/powerpoint/2010/main" val="26198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6767970" cy="107924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b) Chỉnh sửa bản mẫu để phù hợp với nội dung</a:t>
            </a:r>
          </a:p>
          <a:p>
            <a:pPr marL="285750" indent="-285750" algn="just">
              <a:buFontTx/>
              <a:buChar char="-"/>
            </a:pPr>
            <a:r>
              <a:rPr lang="en-US" sz="1800" b="0"/>
              <a:t>Em có thể thay đổi phông chữ, cỡ chữ, màu nền, thêm hoặc bớt trang chiếu để phù hợp với nội dung trình chiếu</a:t>
            </a:r>
          </a:p>
          <a:p>
            <a:pPr marL="285750" indent="-285750" algn="just">
              <a:buFontTx/>
              <a:buChar char="-"/>
            </a:pPr>
            <a:r>
              <a:rPr lang="en-US" sz="1800" b="0"/>
              <a:t>Kết quả trình chiếu có thể tương tự như hình 11a.5</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7583524" y="1343404"/>
            <a:ext cx="4165750" cy="4844035"/>
          </a:xfrm>
          <a:prstGeom prst="rect">
            <a:avLst/>
          </a:prstGeom>
        </p:spPr>
      </p:pic>
    </p:spTree>
    <p:extLst>
      <p:ext uri="{BB962C8B-B14F-4D97-AF65-F5344CB8AC3E}">
        <p14:creationId xmlns:p14="http://schemas.microsoft.com/office/powerpoint/2010/main" val="36227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6"/>
            <a:ext cx="10791330" cy="213066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c) Đ</a:t>
            </a:r>
            <a:r>
              <a:rPr lang="vi-VN" sz="1800" i="1"/>
              <a:t>ưa vào trang tiêu đề đường dẫn đến một video
</a:t>
            </a:r>
            <a:r>
              <a:rPr lang="vi-VN" sz="1800" b="0"/>
              <a:t>Giả sử em muốn giới thiệu một video có tên những </a:t>
            </a:r>
            <a:r>
              <a:rPr lang="en-US" sz="1800" b="0">
                <a:solidFill>
                  <a:srgbClr val="FF33CC"/>
                </a:solidFill>
              </a:rPr>
              <a:t>NhungSuCoPhongThucHanh</a:t>
            </a:r>
            <a:r>
              <a:rPr lang="vi-VN" sz="1800" b="0">
                <a:solidFill>
                  <a:srgbClr val="FF33CC"/>
                </a:solidFill>
              </a:rPr>
              <a:t>.</a:t>
            </a:r>
            <a:r>
              <a:rPr lang="en-US" sz="1800" b="0">
                <a:solidFill>
                  <a:srgbClr val="FF33CC"/>
                </a:solidFill>
              </a:rPr>
              <a:t>m</a:t>
            </a:r>
            <a:r>
              <a:rPr lang="vi-VN" sz="1800" b="0">
                <a:solidFill>
                  <a:srgbClr val="FF33CC"/>
                </a:solidFill>
              </a:rPr>
              <a:t>p4 </a:t>
            </a:r>
            <a:r>
              <a:rPr lang="vi-VN" sz="1800" b="0"/>
              <a:t>có nội dung cảnh báo về các tai nạn có thể xảy ra trong phòng thực hành. Em có thể đưa đường dẫn đến tệp video đó</a:t>
            </a:r>
            <a:r>
              <a:rPr lang="en-US" sz="1800" b="0"/>
              <a:t> vào</a:t>
            </a:r>
            <a:r>
              <a:rPr lang="vi-VN" sz="1800" b="0"/>
              <a:t> trang tiêu đề để mở trong khi trình chiếu. Cách làm như sau
Chèn vào trang chiếu một hình ảnh minh họa để đặt liên kết hoặc chọn luôn hình ảnh chiếc bình màu vàng có s</a:t>
            </a:r>
            <a:r>
              <a:rPr lang="en-US" sz="1800" b="0"/>
              <a:t>ẵ</a:t>
            </a:r>
            <a:r>
              <a:rPr lang="vi-VN" sz="1800" b="0"/>
              <a:t>n trên trang chiếu</a:t>
            </a:r>
            <a:r>
              <a:rPr lang="en-US" sz="1800" b="0"/>
              <a:t>.</a:t>
            </a:r>
            <a:r>
              <a:rPr lang="vi-VN" sz="1800" b="0"/>
              <a:t>
</a:t>
            </a:r>
            <a:r>
              <a:rPr lang="en-US" sz="1800" b="0"/>
              <a:t>N</a:t>
            </a:r>
            <a:r>
              <a:rPr lang="vi-VN" sz="1800" b="0"/>
              <a:t>háy chuột chọn hình ảnh minh họa</a:t>
            </a:r>
            <a:r>
              <a:rPr lang="en-US" sz="1800" b="0"/>
              <a:t>, </a:t>
            </a:r>
            <a:r>
              <a:rPr lang="vi-VN" sz="1800" b="0"/>
              <a:t>chọn </a:t>
            </a:r>
            <a:r>
              <a:rPr lang="vi-VN" sz="1800"/>
              <a:t>Insert</a:t>
            </a:r>
            <a:r>
              <a:rPr lang="en-US" sz="1800"/>
              <a:t>/</a:t>
            </a:r>
            <a:r>
              <a:rPr lang="vi-VN" sz="1800"/>
              <a:t>Link</a:t>
            </a:r>
            <a:r>
              <a:rPr lang="en-US" sz="1800"/>
              <a:t>/</a:t>
            </a:r>
            <a:r>
              <a:rPr lang="vi-VN" sz="1800"/>
              <a:t>Link</a:t>
            </a:r>
            <a:r>
              <a:rPr lang="vi-VN" sz="1800" b="0"/>
              <a:t>. Trong cửa sổ </a:t>
            </a:r>
            <a:r>
              <a:rPr lang="vi-VN" sz="1800"/>
              <a:t>Insert</a:t>
            </a:r>
            <a:r>
              <a:rPr lang="en-US" sz="1800"/>
              <a:t> </a:t>
            </a:r>
            <a:r>
              <a:rPr lang="vi-VN" sz="1800"/>
              <a:t>Hyperlink</a:t>
            </a:r>
            <a:r>
              <a:rPr lang="vi-VN" sz="1800" b="0"/>
              <a:t>, ấy chọn đường dẫn đến tệp </a:t>
            </a:r>
            <a:r>
              <a:rPr lang="en-US" sz="1800" b="0">
                <a:solidFill>
                  <a:srgbClr val="FF33CC"/>
                </a:solidFill>
              </a:rPr>
              <a:t>NhungSuCoPhongThucHanh</a:t>
            </a:r>
            <a:r>
              <a:rPr lang="vi-VN" sz="1800" b="0">
                <a:solidFill>
                  <a:srgbClr val="FF33CC"/>
                </a:solidFill>
              </a:rPr>
              <a:t>.</a:t>
            </a:r>
            <a:r>
              <a:rPr lang="en-US" sz="1800" b="0">
                <a:solidFill>
                  <a:srgbClr val="FF33CC"/>
                </a:solidFill>
              </a:rPr>
              <a:t>m</a:t>
            </a:r>
            <a:r>
              <a:rPr lang="vi-VN" sz="1800" b="0">
                <a:solidFill>
                  <a:srgbClr val="FF33CC"/>
                </a:solidFill>
              </a:rPr>
              <a:t>p4 </a:t>
            </a:r>
            <a:r>
              <a:rPr lang="en-US" sz="1800" b="0">
                <a:solidFill>
                  <a:srgbClr val="FF33CC"/>
                </a:solidFill>
              </a:rPr>
              <a:t>(</a:t>
            </a:r>
            <a:r>
              <a:rPr lang="en-US" sz="1800" b="0"/>
              <a:t>H</a:t>
            </a:r>
            <a:r>
              <a:rPr lang="vi-VN" sz="1800" b="0"/>
              <a:t>ình 11a.6</a:t>
            </a:r>
            <a:r>
              <a:rPr lang="en-US" sz="1800" b="0"/>
              <a:t>)</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650240" y="3474069"/>
            <a:ext cx="5902960" cy="3383931"/>
          </a:xfrm>
          <a:prstGeom prst="rect">
            <a:avLst/>
          </a:prstGeom>
        </p:spPr>
      </p:pic>
      <p:sp>
        <p:nvSpPr>
          <p:cNvPr id="2" name="Title 1">
            <a:extLst>
              <a:ext uri="{FF2B5EF4-FFF2-40B4-BE49-F238E27FC236}">
                <a16:creationId xmlns:a16="http://schemas.microsoft.com/office/drawing/2014/main" id="{A1DA8320-DAB1-BDE2-7D72-B5CBA5FE891B}"/>
              </a:ext>
            </a:extLst>
          </p:cNvPr>
          <p:cNvSpPr txBox="1">
            <a:spLocks/>
          </p:cNvSpPr>
          <p:nvPr/>
        </p:nvSpPr>
        <p:spPr>
          <a:xfrm>
            <a:off x="6482080" y="3942079"/>
            <a:ext cx="5181600" cy="213066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d) Lưu tệp</a:t>
            </a:r>
          </a:p>
          <a:p>
            <a:pPr algn="just"/>
            <a:r>
              <a:rPr lang="en-US" sz="1800"/>
              <a:t>- </a:t>
            </a:r>
            <a:r>
              <a:rPr lang="en-US" sz="1800" b="0"/>
              <a:t>Chọn </a:t>
            </a:r>
            <a:r>
              <a:rPr lang="en-US" sz="1800"/>
              <a:t>File/Save </a:t>
            </a:r>
            <a:r>
              <a:rPr lang="en-US" sz="1800" b="0"/>
              <a:t> để lưu tệp với tên </a:t>
            </a:r>
            <a:r>
              <a:rPr lang="en-US" sz="1800" b="0">
                <a:solidFill>
                  <a:srgbClr val="FF33CC"/>
                </a:solidFill>
              </a:rPr>
              <a:t>AnToanPhongThucHanh.pptx</a:t>
            </a:r>
            <a:endParaRPr lang="en-US" sz="1800">
              <a:solidFill>
                <a:srgbClr val="FF33CC"/>
              </a:solidFill>
            </a:endParaRPr>
          </a:p>
        </p:txBody>
      </p:sp>
    </p:spTree>
    <p:extLst>
      <p:ext uri="{BB962C8B-B14F-4D97-AF65-F5344CB8AC3E}">
        <p14:creationId xmlns:p14="http://schemas.microsoft.com/office/powerpoint/2010/main" val="9051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BAB77-79E1-4739-AA51-10C9079186D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3.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{F4C6AFDB-12D0-4774-AB7C-B11A2A162230}tf45331398_win32</Template>
  <TotalTime>67</TotalTime>
  <Words>1037</Words>
  <Application>Microsoft Office PowerPoint</Application>
  <PresentationFormat>Widescreen</PresentationFormat>
  <Paragraphs>45</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Open Sans</vt:lpstr>
      <vt:lpstr>Segoe UI</vt:lpstr>
      <vt:lpstr>Tenorite</vt:lpstr>
      <vt:lpstr>Office Theme</vt:lpstr>
      <vt:lpstr>1_Office Theme</vt:lpstr>
      <vt:lpstr>Khởi động</vt:lpstr>
      <vt:lpstr>TIẾT 22 BÀI 11 (A): SỬ DỤNG BẢN MẪU TẠO BÀI TRÌNH CHIẾU</vt:lpstr>
      <vt:lpstr>1. Bản mẫu trong phần mềm trình chiếu</vt:lpstr>
      <vt:lpstr>1. Bản mẫu trong phần mềm trình chiếu</vt:lpstr>
      <vt:lpstr>1. Bản mẫu trong phần mềm trình chiếu</vt:lpstr>
      <vt:lpstr>2. Thực hành: Tạo sản phẩm số phục vụ học tập, giao lưu và trao đổi thông tin</vt:lpstr>
      <vt:lpstr>2. Thực hành: Tạo sản phẩm số phục vụ học tập, giao lưu và trao đổi thông tin</vt:lpstr>
      <vt:lpstr>2. Thực hành: Tạo sản phẩm số phục vụ học tập, giao lưu và trao đổi thông tin</vt:lpstr>
      <vt:lpstr>2. Thực hành: Tạo sản phẩm số phục vụ học tập, giao lưu và trao đổi thông tin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Ban</dc:creator>
  <cp:lastModifiedBy>Ban</cp:lastModifiedBy>
  <cp:revision>6</cp:revision>
  <dcterms:created xsi:type="dcterms:W3CDTF">2023-06-27T08:05:24Z</dcterms:created>
  <dcterms:modified xsi:type="dcterms:W3CDTF">2023-07-03T23:24:19Z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