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8" r:id="rId3"/>
  </p:sldMasterIdLst>
  <p:notesMasterIdLst>
    <p:notesMasterId r:id="rId18"/>
  </p:notesMasterIdLst>
  <p:handoutMasterIdLst>
    <p:handoutMasterId r:id="rId19"/>
  </p:handoutMasterIdLst>
  <p:sldIdLst>
    <p:sldId id="282" r:id="rId4"/>
    <p:sldId id="256" r:id="rId5"/>
    <p:sldId id="283" r:id="rId6"/>
    <p:sldId id="273" r:id="rId7"/>
    <p:sldId id="280" r:id="rId8"/>
    <p:sldId id="281" r:id="rId9"/>
    <p:sldId id="288" r:id="rId10"/>
    <p:sldId id="289" r:id="rId11"/>
    <p:sldId id="290" r:id="rId12"/>
    <p:sldId id="292" r:id="rId13"/>
    <p:sldId id="291" r:id="rId14"/>
    <p:sldId id="293" r:id="rId15"/>
    <p:sldId id="257"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ED2"/>
    <a:srgbClr val="FF33CC"/>
    <a:srgbClr val="E19DC1"/>
    <a:srgbClr val="242123"/>
    <a:srgbClr val="FF6633"/>
    <a:srgbClr val="FC694A"/>
    <a:srgbClr val="FFD966"/>
    <a:srgbClr val="FFFF00"/>
    <a:srgbClr val="03D028"/>
    <a:srgbClr val="55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1741D4-3CAB-0187-1F1B-5A71049B75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622AE6-A3D6-A72F-0818-69325A52D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7E87F-259A-4321-9D55-2768B4366D26}" type="datetimeFigureOut">
              <a:rPr lang="en-US" smtClean="0"/>
              <a:t>27/6/2023</a:t>
            </a:fld>
            <a:endParaRPr lang="en-US"/>
          </a:p>
        </p:txBody>
      </p:sp>
      <p:sp>
        <p:nvSpPr>
          <p:cNvPr id="4" name="Footer Placeholder 3">
            <a:extLst>
              <a:ext uri="{FF2B5EF4-FFF2-40B4-BE49-F238E27FC236}">
                <a16:creationId xmlns:a16="http://schemas.microsoft.com/office/drawing/2014/main" id="{36A024FE-A9C3-1160-7C3F-20AD5D175D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651CE-C304-3001-D050-E98F2395E0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36849-E0EA-4A8B-A260-9728B48EFBE2}" type="slidenum">
              <a:rPr lang="en-US" smtClean="0"/>
              <a:t>‹#›</a:t>
            </a:fld>
            <a:endParaRPr lang="en-US"/>
          </a:p>
        </p:txBody>
      </p:sp>
    </p:spTree>
    <p:extLst>
      <p:ext uri="{BB962C8B-B14F-4D97-AF65-F5344CB8AC3E}">
        <p14:creationId xmlns:p14="http://schemas.microsoft.com/office/powerpoint/2010/main" val="2689467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6109-B772-4432-930D-E72972BF7239}" type="datetimeFigureOut">
              <a:rPr lang="en-US" smtClean="0"/>
              <a:t>27/6/2023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02B9F-4FDF-4B77-9909-9D75F1094987}" type="slidenum">
              <a:rPr lang="en-US" smtClean="0"/>
              <a:t>‹#›</a:t>
            </a:fld>
            <a:endParaRPr lang="en-US"/>
          </a:p>
        </p:txBody>
      </p:sp>
    </p:spTree>
    <p:extLst>
      <p:ext uri="{BB962C8B-B14F-4D97-AF65-F5344CB8AC3E}">
        <p14:creationId xmlns:p14="http://schemas.microsoft.com/office/powerpoint/2010/main" val="32675072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8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B910B16-1DA0-47F1-AA23-8CE65F1501F6}" type="datetime1">
              <a:rPr lang="en-US" smtClean="0"/>
              <a:t>27/6/2023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2853BE2C-63C6-4B88-8499-82045E3B7A5E}" type="datetime1">
              <a:rPr lang="en-US" smtClean="0"/>
              <a:t>27/6/2023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EE6CA36E-3837-498E-B790-A1036F9B6FF4}" type="datetime1">
              <a:rPr lang="en-US" smtClean="0"/>
              <a:t>27/6/2023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BB57EFA0-D2B3-40DA-A897-7140C0AE1049}" type="datetime1">
              <a:rPr lang="en-US" smtClean="0"/>
              <a:t>27/6/2023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559603AE-803C-469E-B26A-9E9DF26B16BF}" type="datetime1">
              <a:rPr lang="en-US" smtClean="0"/>
              <a:t>27/6/2023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FB26467C-CD5C-4684-8928-52FAF22BC63E}" type="datetime1">
              <a:rPr lang="en-US" smtClean="0"/>
              <a:t>27/6/2023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187625A8-CE20-415C-B337-00BD45F7CEE3}" type="datetime1">
              <a:rPr lang="en-US" smtClean="0"/>
              <a:t>27/6/2023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8B07A390-F171-44EC-8184-0D070F1845BD}" type="datetime1">
              <a:rPr lang="en-US" smtClean="0"/>
              <a:t>27/6/2023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1D20077-CF48-4723-BE4C-0B565BB510DA}" type="datetime1">
              <a:rPr lang="en-US" smtClean="0"/>
              <a:t>27/6/2023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16C9BC42-6DA6-4E1B-919A-5B5A2C7EBED3}" type="datetime1">
              <a:rPr lang="en-US" smtClean="0"/>
              <a:t>27/6/2023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08E3249F-902D-402C-AA6E-57E0FDF9D46D}" type="datetime1">
              <a:rPr lang="en-US" smtClean="0"/>
              <a:t>27/6/2023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4F5952FD-D0F2-4235-A251-B93A207FFE83}" type="datetime1">
              <a:rPr lang="en-US" smtClean="0"/>
              <a:t>27/6/2023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E975BFB9-C266-448D-B409-99CB1C201FF2}" type="datetime1">
              <a:rPr lang="en-US" smtClean="0"/>
              <a:t>27/6/2023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2BEFC3B-756D-412B-B881-341C416BDB29}" type="datetime1">
              <a:rPr lang="en-US" smtClean="0"/>
              <a:t>27/6/2023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D1C966E4-5C75-494D-B893-B524CB7DED77}" type="datetime1">
              <a:rPr lang="en-US" smtClean="0"/>
              <a:t>27/6/2023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3106DE-82AF-4959-ABBD-AE80F29DA5F3}" type="datetimeFigureOut">
              <a:rPr lang="en-US" smtClean="0"/>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713641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73417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3106DE-82AF-4959-ABBD-AE80F29DA5F3}" type="datetimeFigureOut">
              <a:rPr lang="en-US" smtClean="0"/>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482874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3106DE-82AF-4959-ABBD-AE80F29DA5F3}" type="datetimeFigureOut">
              <a:rPr lang="en-US" smtClean="0"/>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034080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106DE-82AF-4959-ABBD-AE80F29DA5F3}" type="datetimeFigureOut">
              <a:rPr lang="en-US" smtClean="0"/>
              <a:t>27/6/2023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4144593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3106DE-82AF-4959-ABBD-AE80F29DA5F3}" type="datetimeFigureOut">
              <a:rPr lang="en-US" smtClean="0"/>
              <a:t>27/6/2023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26613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106DE-82AF-4959-ABBD-AE80F29DA5F3}" type="datetimeFigureOut">
              <a:rPr lang="en-US" smtClean="0"/>
              <a:t>27/6/2023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09917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92AD88F4-B7A4-4C22-A04E-860562C1BCD1}" type="datetime1">
              <a:rPr lang="en-US" smtClean="0"/>
              <a:t>27/6/2023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476252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31898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860779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5408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3EC4239-A8C8-4827-835B-F5F3941BD6A8}" type="datetime1">
              <a:rPr lang="en-US" smtClean="0"/>
              <a:t>27/6/2023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7837484D-DDDE-4FD3-841C-B1FBCA7495F2}" type="datetime1">
              <a:rPr lang="en-US" smtClean="0"/>
              <a:t>27/6/2023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E2E591AE-03B6-4938-BC8D-7AD690E99DF8}" type="datetime1">
              <a:rPr lang="en-US" smtClean="0"/>
              <a:t>27/6/2023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B182E698-4985-4A7F-8F89-121F37F2A841}" type="datetime1">
              <a:rPr lang="en-US" smtClean="0"/>
              <a:t>27/6/2023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C27A3131-B01E-4213-B0EF-928995962CFA}" type="datetime1">
              <a:rPr lang="en-US" smtClean="0"/>
              <a:t>27/6/2023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A15D38E-B793-4A9A-8BFB-C5DE9D81B808}" type="datetime1">
              <a:rPr lang="en-US" smtClean="0"/>
              <a:t>27/6/2023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A89B21E2-942D-4E26-B108-98097BA30894}" type="datetime1">
              <a:rPr lang="en-US" smtClean="0"/>
              <a:t>27/6/2023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1225782" y="6356350"/>
            <a:ext cx="723014" cy="365125"/>
          </a:xfrm>
          <a:prstGeom prst="rect">
            <a:avLst/>
          </a:prstGeom>
        </p:spPr>
        <p:txBody>
          <a:bodyPr vert="horz" lIns="91440" tIns="45720" rIns="91440" bIns="45720" rtlCol="0" anchor="ctr"/>
          <a:lstStyle>
            <a:lvl1pPr algn="r">
              <a:defRPr sz="2000" b="1" cap="all" spc="300" baseline="0">
                <a:solidFill>
                  <a:schemeClr val="tx1"/>
                </a:solidFill>
              </a:defRPr>
            </a:lvl1pPr>
          </a:lstStyle>
          <a:p>
            <a:fld id="{A4C0CD32-A6C8-4BA5-B3DF-D8325E32CAA4}" type="slidenum">
              <a:rPr lang="en-US" smtClean="0"/>
              <a:pPr/>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3BE3D-2FD7-4719-AAFA-C61796C4466C}" type="datetime1">
              <a:rPr lang="en-US" smtClean="0"/>
              <a:t>27/6/2023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9305544" y="6356350"/>
            <a:ext cx="27432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106DE-82AF-4959-ABBD-AE80F29DA5F3}" type="datetimeFigureOut">
              <a:rPr lang="en-US" smtClean="0"/>
              <a:t>27/6/2023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866CE-99AF-4D5B-8327-3B2D359D6606}" type="slidenum">
              <a:rPr lang="en-US" smtClean="0"/>
              <a:t>‹#›</a:t>
            </a:fld>
            <a:endParaRPr lang="en-US"/>
          </a:p>
        </p:txBody>
      </p:sp>
    </p:spTree>
    <p:extLst>
      <p:ext uri="{BB962C8B-B14F-4D97-AF65-F5344CB8AC3E}">
        <p14:creationId xmlns:p14="http://schemas.microsoft.com/office/powerpoint/2010/main" val="311930644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descr="How to update PowerPoint preview thumbnail icons | BrightCarbon">
            <a:extLst>
              <a:ext uri="{FF2B5EF4-FFF2-40B4-BE49-F238E27FC236}">
                <a16:creationId xmlns:a16="http://schemas.microsoft.com/office/drawing/2014/main" id="{349C8204-EF10-EEEC-370E-D593EA99A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270" y="3580366"/>
            <a:ext cx="5637530" cy="32776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6D02B7-CA92-E632-D479-904B6CD4E4EF}"/>
              </a:ext>
            </a:extLst>
          </p:cNvPr>
          <p:cNvSpPr txBox="1"/>
          <p:nvPr/>
        </p:nvSpPr>
        <p:spPr>
          <a:xfrm>
            <a:off x="335280" y="1769497"/>
            <a:ext cx="8801933" cy="830997"/>
          </a:xfrm>
          <a:prstGeom prst="rect">
            <a:avLst/>
          </a:prstGeom>
          <a:noFill/>
        </p:spPr>
        <p:txBody>
          <a:bodyPr wrap="square" rtlCol="0">
            <a:spAutoFit/>
          </a:bodyPr>
          <a:lstStyle/>
          <a:p>
            <a:r>
              <a:rPr lang="vi-VN" sz="2400">
                <a:solidFill>
                  <a:srgbClr val="242123"/>
                </a:solidFill>
                <a:latin typeface="Open Sans" panose="020B0606030504020204" pitchFamily="34" charset="0"/>
                <a:ea typeface="Open Sans" panose="020B0606030504020204" pitchFamily="34" charset="0"/>
                <a:cs typeface="Open Sans" panose="020B0606030504020204" pitchFamily="34" charset="0"/>
              </a:rPr>
              <a:t>Văn bản trên trang chiếu cần được định dạng như thế nào? Tại sao phải làm như vậy?</a:t>
            </a:r>
            <a:endParaRPr lang="en-US" sz="2400">
              <a:solidFill>
                <a:srgbClr val="24212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72720"/>
            <a:ext cx="3769360" cy="1300480"/>
            <a:chOff x="335280" y="172720"/>
            <a:chExt cx="3769360" cy="1300480"/>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2" y="469017"/>
              <a:ext cx="3478837" cy="646331"/>
            </a:xfrm>
            <a:prstGeom prst="rect">
              <a:avLst/>
            </a:prstGeom>
            <a:noFill/>
          </p:spPr>
          <p:txBody>
            <a:bodyPr wrap="none" rtlCol="0">
              <a:spAutoFit/>
            </a:bodyPr>
            <a:lstStyle/>
            <a:p>
              <a:r>
                <a:rPr lang="en-US" sz="3600" b="1">
                  <a:solidFill>
                    <a:srgbClr val="446ED2"/>
                  </a:solidFill>
                </a:rPr>
                <a:t>KIỂM TRA BÀI CŨ</a:t>
              </a:r>
            </a:p>
          </p:txBody>
        </p:sp>
      </p:grpSp>
      <p:sp>
        <p:nvSpPr>
          <p:cNvPr id="7" name="TextBox 6">
            <a:extLst>
              <a:ext uri="{FF2B5EF4-FFF2-40B4-BE49-F238E27FC236}">
                <a16:creationId xmlns:a16="http://schemas.microsoft.com/office/drawing/2014/main" id="{36D97E68-B68A-5552-490E-1B5B346B35F5}"/>
              </a:ext>
            </a:extLst>
          </p:cNvPr>
          <p:cNvSpPr txBox="1"/>
          <p:nvPr/>
        </p:nvSpPr>
        <p:spPr>
          <a:xfrm>
            <a:off x="335280" y="2932351"/>
            <a:ext cx="8801933" cy="1569660"/>
          </a:xfrm>
          <a:prstGeom prst="rect">
            <a:avLst/>
          </a:prstGeom>
          <a:noFill/>
        </p:spPr>
        <p:txBody>
          <a:bodyPr wrap="square" rtlCol="0">
            <a:spAutoFit/>
          </a:bodyPr>
          <a:lstStyle/>
          <a:p>
            <a:r>
              <a:rPr lang="vi-VN" sz="2400">
                <a:solidFill>
                  <a:srgbClr val="242123"/>
                </a:solidFill>
                <a:latin typeface="Open Sans" panose="020B0606030504020204" pitchFamily="34" charset="0"/>
                <a:ea typeface="Open Sans" panose="020B0606030504020204" pitchFamily="34" charset="0"/>
                <a:cs typeface="Open Sans" panose="020B0606030504020204" pitchFamily="34" charset="0"/>
              </a:rPr>
              <a:t>+ Văn bản trên trang chiếu cần được định dạng sao cho màu sắc, cỡ chữ hài hòa, hợp lý với nội dung. </a:t>
            </a:r>
          </a:p>
          <a:p>
            <a:r>
              <a:rPr lang="vi-VN" sz="2400">
                <a:solidFill>
                  <a:srgbClr val="242123"/>
                </a:solidFill>
                <a:latin typeface="Open Sans" panose="020B0606030504020204" pitchFamily="34" charset="0"/>
                <a:ea typeface="Open Sans" panose="020B0606030504020204" pitchFamily="34" charset="0"/>
                <a:cs typeface="Open Sans" panose="020B0606030504020204" pitchFamily="34" charset="0"/>
              </a:rPr>
              <a:t>+ Văn bản được định dạng phù hợp giúp đem lại hiệu quả cao trong việc truyền đạt nội dung trình chiếu.</a:t>
            </a:r>
          </a:p>
        </p:txBody>
      </p:sp>
    </p:spTree>
    <p:extLst>
      <p:ext uri="{BB962C8B-B14F-4D97-AF65-F5344CB8AC3E}">
        <p14:creationId xmlns:p14="http://schemas.microsoft.com/office/powerpoint/2010/main" val="2347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10</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557715"/>
            <a:ext cx="11582400" cy="1631216"/>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b) Định dạng văn bản</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Trang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1: Dò</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ng tiêu đề đặt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phông Arial</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ỡ</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60</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à</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u đỏ, in đậm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căn giữa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Trang 2,</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3, 4</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Tiêu đề trang đặt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phông Arial</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ỡ</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54,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à</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u đỏ, in đậm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căn giữa. Nội dung văn bản đặt </a:t>
            </a:r>
            <a:r>
              <a:rPr lang="en-US"/>
              <a:t>phông Aria</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cỡ 22</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màu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đen, chữ thường,</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căn trái, tạo danh sách dấu đầu dòng</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Thay đổi vị trí các hộp văn bản để bố cục cân đối</a:t>
            </a:r>
            <a:endParaRPr lang="en-US">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B0544946-3D44-ABAB-A8F8-ACB127CEFF4E}"/>
              </a:ext>
            </a:extLst>
          </p:cNvPr>
          <p:cNvPicPr>
            <a:picLocks noChangeAspect="1"/>
          </p:cNvPicPr>
          <p:nvPr/>
        </p:nvPicPr>
        <p:blipFill>
          <a:blip r:embed="rId3"/>
          <a:stretch>
            <a:fillRect/>
          </a:stretch>
        </p:blipFill>
        <p:spPr>
          <a:xfrm>
            <a:off x="3294247" y="3496707"/>
            <a:ext cx="5603506" cy="3361292"/>
          </a:xfrm>
          <a:prstGeom prst="rect">
            <a:avLst/>
          </a:prstGeom>
        </p:spPr>
      </p:pic>
    </p:spTree>
    <p:extLst>
      <p:ext uri="{BB962C8B-B14F-4D97-AF65-F5344CB8AC3E}">
        <p14:creationId xmlns:p14="http://schemas.microsoft.com/office/powerpoint/2010/main" val="33990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11</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608515"/>
            <a:ext cx="5608320" cy="1938992"/>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c) Đánh số trang, đầu trang và chân trang</a:t>
            </a:r>
          </a:p>
          <a:p>
            <a:r>
              <a:rPr lang="en-US" sz="2000"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Chọn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trong nhóm lệnh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Text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em chọn lệnh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Header &amp; Footer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hoặc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Slide Number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(hình 10a.4) để mở của sổ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Header &amp; Footer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và thực hiện các bước theo hướng dẫn như Hình 10a.5</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b="1">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7E54BBCC-D015-1818-9C70-AAF1F48EA54C}"/>
              </a:ext>
            </a:extLst>
          </p:cNvPr>
          <p:cNvPicPr>
            <a:picLocks noChangeAspect="1"/>
          </p:cNvPicPr>
          <p:nvPr/>
        </p:nvPicPr>
        <p:blipFill>
          <a:blip r:embed="rId3"/>
          <a:stretch>
            <a:fillRect/>
          </a:stretch>
        </p:blipFill>
        <p:spPr>
          <a:xfrm>
            <a:off x="6096000" y="248255"/>
            <a:ext cx="5405303" cy="6609745"/>
          </a:xfrm>
          <a:prstGeom prst="rect">
            <a:avLst/>
          </a:prstGeom>
        </p:spPr>
      </p:pic>
      <p:sp>
        <p:nvSpPr>
          <p:cNvPr id="11" name="TextBox 10">
            <a:extLst>
              <a:ext uri="{FF2B5EF4-FFF2-40B4-BE49-F238E27FC236}">
                <a16:creationId xmlns:a16="http://schemas.microsoft.com/office/drawing/2014/main" id="{3478FA12-CDBC-3AE7-36A6-68619C742969}"/>
              </a:ext>
            </a:extLst>
          </p:cNvPr>
          <p:cNvSpPr txBox="1"/>
          <p:nvPr/>
        </p:nvSpPr>
        <p:spPr>
          <a:xfrm>
            <a:off x="335279" y="3559334"/>
            <a:ext cx="10278705" cy="3139321"/>
          </a:xfrm>
          <a:prstGeom prst="rect">
            <a:avLst/>
          </a:prstGeom>
          <a:noFill/>
        </p:spPr>
        <p:txBody>
          <a:bodyPr wrap="square">
            <a:spAutoFit/>
          </a:bodyPr>
          <a:lstStyle/>
          <a:p>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Lưu ý: </a:t>
            </a:r>
          </a:p>
          <a:p>
            <a:pPr marL="285750" indent="-285750">
              <a:buFont typeface="Open Sans" panose="020B0606030504020204" pitchFamily="34" charset="0"/>
              <a:buChar char="−"/>
            </a:pPr>
            <a:r>
              <a:rPr lang="vi-VN">
                <a:effectLst/>
                <a:latin typeface="Open Sans" panose="020B0606030504020204" pitchFamily="34" charset="0"/>
                <a:ea typeface="Open Sans" panose="020B0606030504020204" pitchFamily="34" charset="0"/>
                <a:cs typeface="Open Sans" panose="020B0606030504020204" pitchFamily="34" charset="0"/>
              </a:rPr>
              <a:t>Em có thể định dạng cho số trang và thông tin trong phần đầu trang, chân trang giống như định dạng văn bản trên trang chiếu
Phần mềm trình chiếu còn hỗ trợ em in nội dung </a:t>
            </a:r>
            <a:r>
              <a:rPr lang="en-US">
                <a:effectLst/>
                <a:latin typeface="Open Sans" panose="020B0606030504020204" pitchFamily="34" charset="0"/>
                <a:ea typeface="Open Sans" panose="020B0606030504020204" pitchFamily="34" charset="0"/>
                <a:cs typeface="Open Sans" panose="020B0606030504020204" pitchFamily="34" charset="0"/>
              </a:rPr>
              <a:t>bài</a:t>
            </a:r>
            <a:r>
              <a:rPr lang="vi-VN">
                <a:effectLst/>
                <a:latin typeface="Open Sans" panose="020B0606030504020204" pitchFamily="34" charset="0"/>
                <a:ea typeface="Open Sans" panose="020B0606030504020204" pitchFamily="34" charset="0"/>
                <a:cs typeface="Open Sans" panose="020B0606030504020204" pitchFamily="34" charset="0"/>
              </a:rPr>
              <a:t> trình chiếu ra giấy </a:t>
            </a:r>
            <a:r>
              <a:rPr lang="en-US">
                <a:effectLst/>
                <a:latin typeface="Open Sans" panose="020B0606030504020204" pitchFamily="34" charset="0"/>
                <a:ea typeface="Open Sans" panose="020B0606030504020204" pitchFamily="34" charset="0"/>
                <a:cs typeface="Open Sans" panose="020B0606030504020204" pitchFamily="34" charset="0"/>
              </a:rPr>
              <a:t>(Handouts) </a:t>
            </a:r>
            <a:r>
              <a:rPr lang="vi-VN">
                <a:effectLst/>
                <a:latin typeface="Open Sans" panose="020B0606030504020204" pitchFamily="34" charset="0"/>
                <a:ea typeface="Open Sans" panose="020B0606030504020204" pitchFamily="34" charset="0"/>
                <a:cs typeface="Open Sans" panose="020B0606030504020204" pitchFamily="34" charset="0"/>
              </a:rPr>
              <a:t>để phát cho người nghe. Em cũng có thể thêm đầu trang, chân trang vào tài liệu in trên giấy để giúp người nghe dễ dàng theo dõi</a:t>
            </a:r>
            <a:r>
              <a:rPr lang="en-US">
                <a:effectLst/>
                <a:latin typeface="Open Sans" panose="020B0606030504020204" pitchFamily="34" charset="0"/>
                <a:ea typeface="Open Sans" panose="020B0606030504020204" pitchFamily="34" charset="0"/>
                <a:cs typeface="Open Sans" panose="020B0606030504020204" pitchFamily="34" charset="0"/>
              </a:rPr>
              <a:t> bằng</a:t>
            </a:r>
            <a:r>
              <a:rPr lang="vi-VN">
                <a:effectLst/>
                <a:latin typeface="Open Sans" panose="020B0606030504020204" pitchFamily="34" charset="0"/>
                <a:ea typeface="Open Sans" panose="020B0606030504020204" pitchFamily="34" charset="0"/>
                <a:cs typeface="Open Sans" panose="020B0606030504020204" pitchFamily="34" charset="0"/>
              </a:rPr>
              <a:t> cách nháy chuột chọn</a:t>
            </a:r>
            <a:r>
              <a:rPr lang="en-US">
                <a:effectLst/>
                <a:latin typeface="Open Sans" panose="020B0606030504020204" pitchFamily="34" charset="0"/>
                <a:ea typeface="Open Sans" panose="020B0606030504020204" pitchFamily="34" charset="0"/>
                <a:cs typeface="Open Sans" panose="020B0606030504020204" pitchFamily="34" charset="0"/>
              </a:rPr>
              <a:t> </a:t>
            </a:r>
            <a:r>
              <a:rPr lang="en-US" b="1">
                <a:effectLst/>
                <a:latin typeface="Open Sans" panose="020B0606030504020204" pitchFamily="34" charset="0"/>
                <a:ea typeface="Open Sans" panose="020B0606030504020204" pitchFamily="34" charset="0"/>
                <a:cs typeface="Open Sans" panose="020B0606030504020204" pitchFamily="34" charset="0"/>
              </a:rPr>
              <a:t>Notes and Handouts</a:t>
            </a:r>
            <a:r>
              <a:rPr lang="vi-VN">
                <a:effectLst/>
                <a:latin typeface="Open Sans" panose="020B0606030504020204" pitchFamily="34" charset="0"/>
                <a:ea typeface="Open Sans" panose="020B0606030504020204" pitchFamily="34" charset="0"/>
                <a:cs typeface="Open Sans" panose="020B0606030504020204" pitchFamily="34" charset="0"/>
              </a:rPr>
              <a:t> trong cửa sổ </a:t>
            </a: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Header &amp; Footer </a:t>
            </a:r>
            <a:r>
              <a:rPr lang="vi-VN">
                <a:effectLst/>
                <a:latin typeface="Open Sans" panose="020B0606030504020204" pitchFamily="34" charset="0"/>
                <a:ea typeface="Open Sans" panose="020B0606030504020204" pitchFamily="34" charset="0"/>
                <a:cs typeface="Open Sans" panose="020B0606030504020204" pitchFamily="34" charset="0"/>
              </a:rPr>
              <a:t>rồi nhập thông tin tương tự như hướng dẫn ở </a:t>
            </a:r>
            <a:r>
              <a:rPr lang="en-US">
                <a:effectLst/>
                <a:latin typeface="Open Sans" panose="020B0606030504020204" pitchFamily="34" charset="0"/>
                <a:ea typeface="Open Sans" panose="020B0606030504020204" pitchFamily="34" charset="0"/>
                <a:cs typeface="Open Sans" panose="020B0606030504020204" pitchFamily="34" charset="0"/>
              </a:rPr>
              <a:t>H</a:t>
            </a:r>
            <a:r>
              <a:rPr lang="vi-VN">
                <a:effectLst/>
                <a:latin typeface="Open Sans" panose="020B0606030504020204" pitchFamily="34" charset="0"/>
                <a:ea typeface="Open Sans" panose="020B0606030504020204" pitchFamily="34" charset="0"/>
                <a:cs typeface="Open Sans" panose="020B0606030504020204" pitchFamily="34" charset="0"/>
              </a:rPr>
              <a:t>ình </a:t>
            </a:r>
            <a:r>
              <a:rPr lang="en-US">
                <a:effectLst/>
                <a:latin typeface="Open Sans" panose="020B0606030504020204" pitchFamily="34" charset="0"/>
                <a:ea typeface="Open Sans" panose="020B0606030504020204" pitchFamily="34" charset="0"/>
                <a:cs typeface="Open Sans" panose="020B0606030504020204" pitchFamily="34" charset="0"/>
              </a:rPr>
              <a:t>10</a:t>
            </a:r>
            <a:r>
              <a:rPr lang="vi-VN">
                <a:effectLst/>
                <a:latin typeface="Open Sans" panose="020B0606030504020204" pitchFamily="34" charset="0"/>
                <a:ea typeface="Open Sans" panose="020B0606030504020204" pitchFamily="34" charset="0"/>
                <a:cs typeface="Open Sans" panose="020B0606030504020204" pitchFamily="34" charset="0"/>
              </a:rPr>
              <a:t>a.5
Ở chế độ </a:t>
            </a:r>
            <a:r>
              <a:rPr lang="en-US">
                <a:effectLst/>
                <a:latin typeface="Open Sans" panose="020B0606030504020204" pitchFamily="34" charset="0"/>
                <a:ea typeface="Open Sans" panose="020B0606030504020204" pitchFamily="34" charset="0"/>
                <a:cs typeface="Open Sans" panose="020B0606030504020204" pitchFamily="34" charset="0"/>
              </a:rPr>
              <a:t>S</a:t>
            </a:r>
            <a:r>
              <a:rPr lang="vi-VN" b="1">
                <a:effectLst/>
                <a:latin typeface="Open Sans" panose="020B0606030504020204" pitchFamily="34" charset="0"/>
                <a:ea typeface="Open Sans" panose="020B0606030504020204" pitchFamily="34" charset="0"/>
                <a:cs typeface="Open Sans" panose="020B0606030504020204" pitchFamily="34" charset="0"/>
              </a:rPr>
              <a:t>lide</a:t>
            </a:r>
            <a:r>
              <a:rPr lang="vi-VN">
                <a:effectLst/>
                <a:latin typeface="Open Sans" panose="020B0606030504020204" pitchFamily="34" charset="0"/>
                <a:ea typeface="Open Sans" panose="020B0606030504020204" pitchFamily="34" charset="0"/>
                <a:cs typeface="Open Sans" panose="020B0606030504020204" pitchFamily="34" charset="0"/>
              </a:rPr>
              <a:t> </a:t>
            </a:r>
            <a:r>
              <a:rPr lang="en-US">
                <a:effectLst/>
                <a:latin typeface="Open Sans" panose="020B0606030504020204" pitchFamily="34" charset="0"/>
                <a:ea typeface="Open Sans" panose="020B0606030504020204" pitchFamily="34" charset="0"/>
                <a:cs typeface="Open Sans" panose="020B0606030504020204" pitchFamily="34" charset="0"/>
              </a:rPr>
              <a:t>(</a:t>
            </a:r>
            <a:r>
              <a:rPr lang="en-US">
                <a:latin typeface="Open Sans" panose="020B0606030504020204" pitchFamily="34" charset="0"/>
                <a:ea typeface="Open Sans" panose="020B0606030504020204" pitchFamily="34" charset="0"/>
                <a:cs typeface="Open Sans" panose="020B0606030504020204" pitchFamily="34" charset="0"/>
              </a:rPr>
              <a:t>H</a:t>
            </a:r>
            <a:r>
              <a:rPr lang="vi-VN">
                <a:effectLst/>
                <a:latin typeface="Open Sans" panose="020B0606030504020204" pitchFamily="34" charset="0"/>
                <a:ea typeface="Open Sans" panose="020B0606030504020204" pitchFamily="34" charset="0"/>
                <a:cs typeface="Open Sans" panose="020B0606030504020204" pitchFamily="34" charset="0"/>
              </a:rPr>
              <a:t>ình 10 a.5</a:t>
            </a:r>
            <a:r>
              <a:rPr lang="en-US">
                <a:effectLst/>
                <a:latin typeface="Open Sans" panose="020B0606030504020204" pitchFamily="34" charset="0"/>
                <a:ea typeface="Open Sans" panose="020B0606030504020204" pitchFamily="34" charset="0"/>
                <a:cs typeface="Open Sans" panose="020B0606030504020204" pitchFamily="34" charset="0"/>
              </a:rPr>
              <a:t>)</a:t>
            </a:r>
            <a:r>
              <a:rPr lang="vi-VN">
                <a:effectLst/>
                <a:latin typeface="Open Sans" panose="020B0606030504020204" pitchFamily="34" charset="0"/>
                <a:ea typeface="Open Sans" panose="020B0606030504020204" pitchFamily="34" charset="0"/>
                <a:cs typeface="Open Sans" panose="020B0606030504020204" pitchFamily="34" charset="0"/>
              </a:rPr>
              <a:t>, em không thêm được đầu trang. Chỉ ở chế độ</a:t>
            </a:r>
            <a:r>
              <a:rPr lang="en-US" b="1">
                <a:latin typeface="Open Sans" panose="020B0606030504020204" pitchFamily="34" charset="0"/>
                <a:ea typeface="Open Sans" panose="020B0606030504020204" pitchFamily="34" charset="0"/>
                <a:cs typeface="Open Sans" panose="020B0606030504020204" pitchFamily="34" charset="0"/>
              </a:rPr>
              <a:t> Notes and Handouts</a:t>
            </a:r>
            <a:r>
              <a:rPr lang="vi-VN">
                <a:effectLst/>
                <a:latin typeface="Open Sans" panose="020B0606030504020204" pitchFamily="34" charset="0"/>
                <a:ea typeface="Open Sans" panose="020B0606030504020204" pitchFamily="34" charset="0"/>
                <a:cs typeface="Open Sans" panose="020B0606030504020204" pitchFamily="34" charset="0"/>
              </a:rPr>
              <a:t> phần mềm PowerPoint mới có chức năng thêm đầu trang 
Cách tạo danh sách dấu đầu dòng trong phần mềm trình chiếu tương tự như trong phần mềm soạn thảo văn bản</a:t>
            </a:r>
            <a:r>
              <a:rPr lang="en-US">
                <a:effectLst/>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8514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12</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608515"/>
            <a:ext cx="5608320" cy="1631216"/>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c) Hoàn thiện bài trình chiếu và lưu tệp</a:t>
            </a:r>
          </a:p>
          <a:p>
            <a:pPr marL="342900" indent="-342900">
              <a:buFontTx/>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Áp dụng một mẫu định dạng cho bài trình chiếu. Ví dụ kết quả như hình 10a.6</a:t>
            </a:r>
          </a:p>
          <a:p>
            <a:pPr marL="285750" indent="-285750">
              <a:buFontTx/>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Chọn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File/Save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để lưu tệp với tên </a:t>
            </a:r>
            <a:r>
              <a:rPr lang="en-US" sz="2000" b="1">
                <a:solidFill>
                  <a:srgbClr val="FF33CC"/>
                </a:solidFill>
                <a:latin typeface="Open Sans" panose="020B0606030504020204" pitchFamily="34" charset="0"/>
                <a:ea typeface="Open Sans" panose="020B0606030504020204" pitchFamily="34" charset="0"/>
                <a:cs typeface="Open Sans" panose="020B0606030504020204" pitchFamily="34" charset="0"/>
              </a:rPr>
              <a:t>LeRaMatCLBTinHoc.pptx</a:t>
            </a:r>
            <a:endParaRPr lang="en-US" b="1">
              <a:solidFill>
                <a:srgbClr val="FF33CC"/>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7E54BBCC-D015-1818-9C70-AAF1F48EA5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36239" y="1435339"/>
            <a:ext cx="6612505" cy="4365862"/>
          </a:xfrm>
          <a:prstGeom prst="rect">
            <a:avLst/>
          </a:prstGeom>
        </p:spPr>
      </p:pic>
    </p:spTree>
    <p:extLst>
      <p:ext uri="{BB962C8B-B14F-4D97-AF65-F5344CB8AC3E}">
        <p14:creationId xmlns:p14="http://schemas.microsoft.com/office/powerpoint/2010/main" val="247634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745144" y="4426058"/>
            <a:ext cx="3394364" cy="2431942"/>
          </a:xfrm>
          <a:prstGeom prst="rect">
            <a:avLst/>
          </a:prstGeom>
        </p:spPr>
      </p:pic>
      <p:sp>
        <p:nvSpPr>
          <p:cNvPr id="6" name="Rectangle 5"/>
          <p:cNvSpPr/>
          <p:nvPr/>
        </p:nvSpPr>
        <p:spPr>
          <a:xfrm>
            <a:off x="2360271" y="1809749"/>
            <a:ext cx="165100" cy="393129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itchFamily="18" charset="0"/>
              <a:cs typeface="Times New Roman" pitchFamily="18" charset="0"/>
            </a:endParaRPr>
          </a:p>
        </p:txBody>
      </p:sp>
      <p:sp>
        <p:nvSpPr>
          <p:cNvPr id="7" name="Rounded Rectangle 6"/>
          <p:cNvSpPr/>
          <p:nvPr/>
        </p:nvSpPr>
        <p:spPr>
          <a:xfrm>
            <a:off x="2284071"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solidFill>
                <a:prstClr val="white"/>
              </a:solidFill>
              <a:latin typeface="Times New Roman" pitchFamily="18" charset="0"/>
              <a:cs typeface="Times New Roman" pitchFamily="18" charset="0"/>
            </a:endParaRPr>
          </a:p>
        </p:txBody>
      </p:sp>
      <p:sp>
        <p:nvSpPr>
          <p:cNvPr id="8" name="Rectangle 7"/>
          <p:cNvSpPr/>
          <p:nvPr/>
        </p:nvSpPr>
        <p:spPr>
          <a:xfrm>
            <a:off x="2525371"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latin typeface="Arial" panose="020B0604020202020204" pitchFamily="34" charset="0"/>
                <a:cs typeface="Arial" panose="020B0604020202020204" pitchFamily="34" charset="0"/>
              </a:rPr>
              <a:t>Đầu trang và chân trang có thể được định dạng phông chữ, </a:t>
            </a:r>
            <a:r>
              <a:rPr lang="en-US">
                <a:latin typeface="Arial" panose="020B0604020202020204" pitchFamily="34" charset="0"/>
                <a:cs typeface="Arial" panose="020B0604020202020204" pitchFamily="34" charset="0"/>
              </a:rPr>
              <a:t>cỡ</a:t>
            </a:r>
            <a:r>
              <a:rPr lang="vi-VN">
                <a:latin typeface="Arial" panose="020B0604020202020204" pitchFamily="34" charset="0"/>
                <a:cs typeface="Arial" panose="020B0604020202020204" pitchFamily="34" charset="0"/>
              </a:rPr>
              <a:t> chữ, màu chữ khác nhau.</a:t>
            </a:r>
            <a:endParaRPr lang="en-US" sz="3600"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2525371"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t>Có thể bỏ phần đầu trang và chân trang khỏi trang chiếu tiêu đề.</a:t>
            </a:r>
            <a:endParaRPr lang="en-US"/>
          </a:p>
        </p:txBody>
      </p:sp>
      <p:sp>
        <p:nvSpPr>
          <p:cNvPr id="10" name="Oval 9"/>
          <p:cNvSpPr/>
          <p:nvPr/>
        </p:nvSpPr>
        <p:spPr>
          <a:xfrm>
            <a:off x="2207871"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A</a:t>
            </a:r>
          </a:p>
        </p:txBody>
      </p:sp>
      <p:sp>
        <p:nvSpPr>
          <p:cNvPr id="11" name="Oval 10"/>
          <p:cNvSpPr/>
          <p:nvPr/>
        </p:nvSpPr>
        <p:spPr>
          <a:xfrm>
            <a:off x="2207871"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B</a:t>
            </a:r>
          </a:p>
        </p:txBody>
      </p:sp>
      <p:sp>
        <p:nvSpPr>
          <p:cNvPr id="12" name="Rectangle 11"/>
          <p:cNvSpPr/>
          <p:nvPr/>
        </p:nvSpPr>
        <p:spPr>
          <a:xfrm>
            <a:off x="2525371"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t>Có thể tự động cập nhật thời gian vào thông tin ở đầu trang và chân trang</a:t>
            </a:r>
            <a:r>
              <a:rPr lang="en-US"/>
              <a:t>.</a:t>
            </a:r>
          </a:p>
        </p:txBody>
      </p:sp>
      <p:sp>
        <p:nvSpPr>
          <p:cNvPr id="13" name="Oval 12"/>
          <p:cNvSpPr/>
          <p:nvPr/>
        </p:nvSpPr>
        <p:spPr>
          <a:xfrm>
            <a:off x="2207871"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C</a:t>
            </a:r>
          </a:p>
        </p:txBody>
      </p:sp>
      <p:sp>
        <p:nvSpPr>
          <p:cNvPr id="14" name="TextBox 13"/>
          <p:cNvSpPr txBox="1"/>
          <p:nvPr/>
        </p:nvSpPr>
        <p:spPr>
          <a:xfrm>
            <a:off x="2665071" y="699641"/>
            <a:ext cx="6324600" cy="1077218"/>
          </a:xfrm>
          <a:prstGeom prst="rect">
            <a:avLst/>
          </a:prstGeom>
          <a:noFill/>
        </p:spPr>
        <p:txBody>
          <a:bodyPr wrap="square" rtlCol="0">
            <a:spAutoFit/>
          </a:bodyPr>
          <a:lstStyle/>
          <a:p>
            <a:r>
              <a:rPr lang="vi-VN" sz="3200" b="1">
                <a:solidFill>
                  <a:prstClr val="white"/>
                </a:solidFill>
                <a:ea typeface="AvantGarde" pitchFamily="2" charset="0"/>
                <a:cs typeface="Arial" pitchFamily="34" charset="0"/>
              </a:rPr>
              <a:t>Em hãy chọn </a:t>
            </a:r>
            <a:r>
              <a:rPr lang="vi-VN" sz="3200" b="1">
                <a:solidFill>
                  <a:srgbClr val="FF0000"/>
                </a:solidFill>
                <a:ea typeface="AvantGarde" pitchFamily="2" charset="0"/>
                <a:cs typeface="Arial" pitchFamily="34" charset="0"/>
              </a:rPr>
              <a:t>phương án sai </a:t>
            </a:r>
            <a:r>
              <a:rPr lang="vi-VN" sz="3200" b="1">
                <a:solidFill>
                  <a:prstClr val="white"/>
                </a:solidFill>
                <a:ea typeface="AvantGarde" pitchFamily="2" charset="0"/>
                <a:cs typeface="Arial" pitchFamily="34" charset="0"/>
              </a:rPr>
              <a:t>trong các phương án sau:</a:t>
            </a:r>
            <a:endParaRPr lang="en-US" sz="3200" b="1" dirty="0">
              <a:solidFill>
                <a:prstClr val="white"/>
              </a:solidFill>
              <a:latin typeface="Arial" pitchFamily="34" charset="0"/>
              <a:ea typeface="AvantGarde" pitchFamily="2" charset="0"/>
              <a:cs typeface="Arial" pitchFamily="34" charset="0"/>
            </a:endParaRPr>
          </a:p>
        </p:txBody>
      </p:sp>
      <p:sp>
        <p:nvSpPr>
          <p:cNvPr id="2" name="Rectangle 1">
            <a:extLst>
              <a:ext uri="{FF2B5EF4-FFF2-40B4-BE49-F238E27FC236}">
                <a16:creationId xmlns:a16="http://schemas.microsoft.com/office/drawing/2014/main" id="{9D0BDE4D-B8C5-7C04-FEF0-7FD3B95939F3}"/>
              </a:ext>
            </a:extLst>
          </p:cNvPr>
          <p:cNvSpPr/>
          <p:nvPr/>
        </p:nvSpPr>
        <p:spPr>
          <a:xfrm>
            <a:off x="2525371" y="5292817"/>
            <a:ext cx="6464300" cy="86554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t>Những thông tin lựa chọn và nhập vào cửa sổ Headers &amp; Footers được tự động áp dụng cho tất cả các trang chiếu trong bài trình chiếu</a:t>
            </a:r>
            <a:endParaRPr lang="en-US"/>
          </a:p>
        </p:txBody>
      </p:sp>
      <p:sp>
        <p:nvSpPr>
          <p:cNvPr id="3" name="Oval 2">
            <a:extLst>
              <a:ext uri="{FF2B5EF4-FFF2-40B4-BE49-F238E27FC236}">
                <a16:creationId xmlns:a16="http://schemas.microsoft.com/office/drawing/2014/main" id="{B7C6821F-6606-F3C6-67EA-561B478A6378}"/>
              </a:ext>
            </a:extLst>
          </p:cNvPr>
          <p:cNvSpPr/>
          <p:nvPr/>
        </p:nvSpPr>
        <p:spPr>
          <a:xfrm>
            <a:off x="2207871" y="537446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D</a:t>
            </a:r>
          </a:p>
        </p:txBody>
      </p:sp>
      <p:grpSp>
        <p:nvGrpSpPr>
          <p:cNvPr id="16" name="Group 15">
            <a:extLst>
              <a:ext uri="{FF2B5EF4-FFF2-40B4-BE49-F238E27FC236}">
                <a16:creationId xmlns:a16="http://schemas.microsoft.com/office/drawing/2014/main" id="{E8576EE8-A400-D070-A5D8-D06C474C5226}"/>
              </a:ext>
            </a:extLst>
          </p:cNvPr>
          <p:cNvGrpSpPr/>
          <p:nvPr/>
        </p:nvGrpSpPr>
        <p:grpSpPr>
          <a:xfrm>
            <a:off x="8095131" y="1388796"/>
            <a:ext cx="4383737" cy="3178210"/>
            <a:chOff x="8095131" y="1388796"/>
            <a:chExt cx="4383737" cy="3178210"/>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15" name="Speech Bubble: Oval 14">
              <a:extLst>
                <a:ext uri="{FF2B5EF4-FFF2-40B4-BE49-F238E27FC236}">
                  <a16:creationId xmlns:a16="http://schemas.microsoft.com/office/drawing/2014/main" id="{2DAEEFC0-29AF-FFFE-4DBF-48C1645BDF3E}"/>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chính xác!</a:t>
              </a:r>
            </a:p>
          </p:txBody>
        </p:sp>
      </p:grpSp>
      <p:grpSp>
        <p:nvGrpSpPr>
          <p:cNvPr id="20" name="Group 19">
            <a:extLst>
              <a:ext uri="{FF2B5EF4-FFF2-40B4-BE49-F238E27FC236}">
                <a16:creationId xmlns:a16="http://schemas.microsoft.com/office/drawing/2014/main" id="{BDD3BBC1-E5DF-1A61-E5EB-B346A0674ACE}"/>
              </a:ext>
            </a:extLst>
          </p:cNvPr>
          <p:cNvGrpSpPr/>
          <p:nvPr/>
        </p:nvGrpSpPr>
        <p:grpSpPr>
          <a:xfrm>
            <a:off x="8095131" y="1414445"/>
            <a:ext cx="4383737" cy="3178210"/>
            <a:chOff x="8095131" y="1388796"/>
            <a:chExt cx="4383737" cy="3178210"/>
          </a:xfrm>
        </p:grpSpPr>
        <p:pic>
          <p:nvPicPr>
            <p:cNvPr id="21" name="Picture 20">
              <a:extLst>
                <a:ext uri="{FF2B5EF4-FFF2-40B4-BE49-F238E27FC236}">
                  <a16:creationId xmlns:a16="http://schemas.microsoft.com/office/drawing/2014/main" id="{44987EA5-7A76-7521-A4B8-2FB3F0EF93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22" name="Speech Bubble: Oval 21">
              <a:extLst>
                <a:ext uri="{FF2B5EF4-FFF2-40B4-BE49-F238E27FC236}">
                  <a16:creationId xmlns:a16="http://schemas.microsoft.com/office/drawing/2014/main" id="{3509B119-51F9-2D89-9AC7-2C11C1104A23}"/>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chưa chính xác!</a:t>
              </a:r>
            </a:p>
          </p:txBody>
        </p:sp>
      </p:grpSp>
      <p:grpSp>
        <p:nvGrpSpPr>
          <p:cNvPr id="23" name="Group 22">
            <a:extLst>
              <a:ext uri="{FF2B5EF4-FFF2-40B4-BE49-F238E27FC236}">
                <a16:creationId xmlns:a16="http://schemas.microsoft.com/office/drawing/2014/main" id="{8A62A936-6D1E-8679-8E15-1FC607DA1333}"/>
              </a:ext>
            </a:extLst>
          </p:cNvPr>
          <p:cNvGrpSpPr/>
          <p:nvPr/>
        </p:nvGrpSpPr>
        <p:grpSpPr>
          <a:xfrm>
            <a:off x="8067777" y="1364110"/>
            <a:ext cx="4383737" cy="3178210"/>
            <a:chOff x="8095131" y="1388796"/>
            <a:chExt cx="4383737" cy="3178210"/>
          </a:xfrm>
        </p:grpSpPr>
        <p:pic>
          <p:nvPicPr>
            <p:cNvPr id="24" name="Picture 23">
              <a:extLst>
                <a:ext uri="{FF2B5EF4-FFF2-40B4-BE49-F238E27FC236}">
                  <a16:creationId xmlns:a16="http://schemas.microsoft.com/office/drawing/2014/main" id="{4D8C173B-0065-7787-72AE-70EB585920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25" name="Speech Bubble: Oval 24">
              <a:extLst>
                <a:ext uri="{FF2B5EF4-FFF2-40B4-BE49-F238E27FC236}">
                  <a16:creationId xmlns:a16="http://schemas.microsoft.com/office/drawing/2014/main" id="{100FB50F-1141-7E36-DB1A-68633292B254}"/>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chưa chính xác!</a:t>
              </a:r>
            </a:p>
          </p:txBody>
        </p:sp>
      </p:grpSp>
      <p:grpSp>
        <p:nvGrpSpPr>
          <p:cNvPr id="26" name="Group 25">
            <a:extLst>
              <a:ext uri="{FF2B5EF4-FFF2-40B4-BE49-F238E27FC236}">
                <a16:creationId xmlns:a16="http://schemas.microsoft.com/office/drawing/2014/main" id="{1ECD4B4C-26BD-49AD-6C94-9965908F2254}"/>
              </a:ext>
            </a:extLst>
          </p:cNvPr>
          <p:cNvGrpSpPr/>
          <p:nvPr/>
        </p:nvGrpSpPr>
        <p:grpSpPr>
          <a:xfrm>
            <a:off x="8073341" y="1414445"/>
            <a:ext cx="4383737" cy="3178210"/>
            <a:chOff x="8095131" y="1388796"/>
            <a:chExt cx="4383737" cy="3178210"/>
          </a:xfrm>
        </p:grpSpPr>
        <p:pic>
          <p:nvPicPr>
            <p:cNvPr id="27" name="Picture 26">
              <a:extLst>
                <a:ext uri="{FF2B5EF4-FFF2-40B4-BE49-F238E27FC236}">
                  <a16:creationId xmlns:a16="http://schemas.microsoft.com/office/drawing/2014/main" id="{B722BD7E-2E24-5403-CA8F-C385C95372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28" name="Speech Bubble: Oval 27">
              <a:extLst>
                <a:ext uri="{FF2B5EF4-FFF2-40B4-BE49-F238E27FC236}">
                  <a16:creationId xmlns:a16="http://schemas.microsoft.com/office/drawing/2014/main" id="{ACA9009A-4E8A-E68C-287C-53575F844AFB}"/>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chưa chính xác!</a:t>
              </a:r>
            </a:p>
          </p:txBody>
        </p:sp>
      </p:grpSp>
      <p:grpSp>
        <p:nvGrpSpPr>
          <p:cNvPr id="29" name="Group 28">
            <a:extLst>
              <a:ext uri="{FF2B5EF4-FFF2-40B4-BE49-F238E27FC236}">
                <a16:creationId xmlns:a16="http://schemas.microsoft.com/office/drawing/2014/main" id="{D4DB2FB8-0865-5AC4-AE75-731974E271FE}"/>
              </a:ext>
            </a:extLst>
          </p:cNvPr>
          <p:cNvGrpSpPr/>
          <p:nvPr/>
        </p:nvGrpSpPr>
        <p:grpSpPr>
          <a:xfrm>
            <a:off x="335280" y="151591"/>
            <a:ext cx="2024991" cy="1300480"/>
            <a:chOff x="335280" y="151591"/>
            <a:chExt cx="3769360" cy="1300480"/>
          </a:xfrm>
        </p:grpSpPr>
        <p:sp>
          <p:nvSpPr>
            <p:cNvPr id="30" name="Rectangle: Rounded Corners 29">
              <a:extLst>
                <a:ext uri="{FF2B5EF4-FFF2-40B4-BE49-F238E27FC236}">
                  <a16:creationId xmlns:a16="http://schemas.microsoft.com/office/drawing/2014/main" id="{454FEE00-3020-3B3D-0102-6CBA574194EB}"/>
                </a:ext>
              </a:extLst>
            </p:cNvPr>
            <p:cNvSpPr/>
            <p:nvPr/>
          </p:nvSpPr>
          <p:spPr>
            <a:xfrm>
              <a:off x="335280" y="151591"/>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42DB05F-D6CF-A839-C8D4-DCDBFFFF9CE3}"/>
                </a:ext>
              </a:extLst>
            </p:cNvPr>
            <p:cNvSpPr txBox="1"/>
            <p:nvPr/>
          </p:nvSpPr>
          <p:spPr>
            <a:xfrm>
              <a:off x="489191" y="540221"/>
              <a:ext cx="3461538" cy="523220"/>
            </a:xfrm>
            <a:prstGeom prst="rect">
              <a:avLst/>
            </a:prstGeom>
            <a:noFill/>
          </p:spPr>
          <p:txBody>
            <a:bodyPr wrap="square" rtlCol="0">
              <a:spAutoFit/>
            </a:bodyPr>
            <a:lstStyle/>
            <a:p>
              <a:r>
                <a:rPr lang="en-US" sz="2800" b="1">
                  <a:solidFill>
                    <a:srgbClr val="446ED2"/>
                  </a:solidFill>
                </a:rPr>
                <a:t>LUYỆN TẬP</a:t>
              </a:r>
            </a:p>
          </p:txBody>
        </p:sp>
      </p:grpSp>
    </p:spTree>
    <p:extLst>
      <p:ext uri="{BB962C8B-B14F-4D97-AF65-F5344CB8AC3E}">
        <p14:creationId xmlns:p14="http://schemas.microsoft.com/office/powerpoint/2010/main" val="1197287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 calcmode="lin" valueType="num">
                                      <p:cBhvr>
                                        <p:cTn id="53" dur="500" fill="hold"/>
                                        <p:tgtEl>
                                          <p:spTgt spid="3"/>
                                        </p:tgtEl>
                                        <p:attrNameLst>
                                          <p:attrName>style.rotation</p:attrName>
                                        </p:attrNameLst>
                                      </p:cBhvr>
                                      <p:tavLst>
                                        <p:tav tm="0">
                                          <p:val>
                                            <p:fltVal val="360"/>
                                          </p:val>
                                        </p:tav>
                                        <p:tav tm="100000">
                                          <p:val>
                                            <p:fltVal val="0"/>
                                          </p:val>
                                        </p:tav>
                                      </p:tavLst>
                                    </p:anim>
                                    <p:animEffect transition="in" filter="fade">
                                      <p:cBhvr>
                                        <p:cTn id="54" dur="500"/>
                                        <p:tgtEl>
                                          <p:spTgt spid="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childTnLst>
                          </p:cTn>
                        </p:par>
                        <p:par>
                          <p:cTn id="64" fill="hold">
                            <p:stCondLst>
                              <p:cond delay="0"/>
                            </p:stCondLst>
                            <p:childTnLst>
                              <p:par>
                                <p:cTn id="65" presetID="1" presetClass="exit" presetSubtype="0" fill="hold" nodeType="afterEffect">
                                  <p:stCondLst>
                                    <p:cond delay="1000"/>
                                  </p:stCondLst>
                                  <p:childTnLst>
                                    <p:set>
                                      <p:cBhvr>
                                        <p:cTn id="6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7" restart="whenNotActive" fill="hold" evtFilter="cancelBubble" nodeType="interactiveSeq">
                <p:stCondLst>
                  <p:cond evt="onClick" delay="0">
                    <p:tgtEl>
                      <p:spTgt spid="9"/>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Wrong Buzzer.wav"/>
                                        </p:tgtEl>
                                      </p:cMediaNode>
                                    </p:audio>
                                  </p:subTnLst>
                                </p:cTn>
                              </p:par>
                            </p:childTnLst>
                          </p:cTn>
                        </p:par>
                        <p:par>
                          <p:cTn id="72" fill="hold">
                            <p:stCondLst>
                              <p:cond delay="0"/>
                            </p:stCondLst>
                            <p:childTnLst>
                              <p:par>
                                <p:cTn id="73" presetID="1" presetClass="exit" presetSubtype="0" fill="hold" nodeType="afterEffect">
                                  <p:stCondLst>
                                    <p:cond delay="100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childTnLst>
                          </p:cTn>
                        </p:par>
                        <p:par>
                          <p:cTn id="80" fill="hold">
                            <p:stCondLst>
                              <p:cond delay="0"/>
                            </p:stCondLst>
                            <p:childTnLst>
                              <p:par>
                                <p:cTn id="81" presetID="1" presetClass="exit" presetSubtype="0" fill="hold" nodeType="afterEffect">
                                  <p:stCondLst>
                                    <p:cond delay="1000"/>
                                  </p:stCondLst>
                                  <p:childTnLst>
                                    <p:set>
                                      <p:cBhvr>
                                        <p:cTn id="8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par>
                          <p:cTn id="88" fill="hold">
                            <p:stCondLst>
                              <p:cond delay="0"/>
                            </p:stCondLst>
                            <p:childTnLst>
                              <p:par>
                                <p:cTn id="89" presetID="1" presetClass="exit" presetSubtype="0" fill="hold" nodeType="afterEffect">
                                  <p:stCondLst>
                                    <p:cond delay="1000"/>
                                  </p:stCondLst>
                                  <p:childTnLst>
                                    <p:set>
                                      <p:cBhvr>
                                        <p:cTn id="9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14</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51591"/>
            <a:ext cx="2083829" cy="1300480"/>
            <a:chOff x="335280" y="151591"/>
            <a:chExt cx="3769360" cy="1300480"/>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51591"/>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9191" y="540221"/>
              <a:ext cx="3461538" cy="523220"/>
            </a:xfrm>
            <a:prstGeom prst="rect">
              <a:avLst/>
            </a:prstGeom>
            <a:noFill/>
          </p:spPr>
          <p:txBody>
            <a:bodyPr wrap="square" rtlCol="0">
              <a:spAutoFit/>
            </a:bodyPr>
            <a:lstStyle/>
            <a:p>
              <a:r>
                <a:rPr lang="en-US" sz="2800" b="1">
                  <a:solidFill>
                    <a:srgbClr val="446ED2"/>
                  </a:solidFill>
                </a:rPr>
                <a:t>VẬN DỤNG</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79" y="1608515"/>
            <a:ext cx="6621105" cy="1323439"/>
          </a:xfrm>
          <a:prstGeom prst="rect">
            <a:avLst/>
          </a:prstGeom>
          <a:noFill/>
        </p:spPr>
        <p:txBody>
          <a:bodyPr wrap="square">
            <a:spAutoFit/>
          </a:bodyPr>
          <a:lstStyle/>
          <a:p>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Về nhà: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Em hãy mở tệp NoidungTinhoc.pptx đã tạo ở nhà. Thực hiện chọn đặt màu sắc phải định dạng văn bản, trình bày các trang chiếu hài hòa, hợp lý với nội dung; đánh số trang, thêm đầu trang, chân trang,...</a:t>
            </a:r>
            <a:endParaRPr lang="en-US">
              <a:solidFill>
                <a:srgbClr val="FF33CC"/>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2" descr="Best Little child at home doing a homework Illustration download in PNG &amp;  Vector format">
            <a:extLst>
              <a:ext uri="{FF2B5EF4-FFF2-40B4-BE49-F238E27FC236}">
                <a16:creationId xmlns:a16="http://schemas.microsoft.com/office/drawing/2014/main" id="{E7EA2B6F-D7A6-66E6-7F05-51A7C1D1E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103" y="-102743"/>
            <a:ext cx="4318365" cy="41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66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661613" y="1593955"/>
            <a:ext cx="8868775" cy="2410250"/>
          </a:xfrm>
        </p:spPr>
        <p:txBody>
          <a:bodyPr vert="horz" lIns="91440" tIns="45720" rIns="91440" bIns="45720" rtlCol="0" anchor="t">
            <a:noAutofit/>
          </a:bodyPr>
          <a:lstStyle/>
          <a:p>
            <a:pPr algn="ctr"/>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TIẾT 21</a:t>
            </a:r>
            <a:b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BÀI 10(A): ĐỊNH DẠNG NÂNG CAO CHO BÀI TRÌNH CHIẾU</a:t>
            </a:r>
            <a:b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3732641" y="6292911"/>
            <a:ext cx="4726719" cy="428564"/>
          </a:xfrm>
        </p:spPr>
        <p:txBody>
          <a:bodyPr vert="horz" lIns="91440" tIns="45720" rIns="91440" bIns="45720" rtlCol="0" anchor="t">
            <a:noAutofit/>
          </a:bodyPr>
          <a:lstStyle/>
          <a:p>
            <a:pPr algn="ctr"/>
            <a:r>
              <a:rPr lang="en-US" b="1" spc="0">
                <a:latin typeface="Open Sans" panose="020B0606030504020204" pitchFamily="34" charset="0"/>
                <a:ea typeface="Open Sans" panose="020B0606030504020204" pitchFamily="34" charset="0"/>
                <a:cs typeface="Open Sans" panose="020B0606030504020204" pitchFamily="34" charset="0"/>
              </a:rPr>
              <a:t>Người dạy: Thầy Giáo Tin</a:t>
            </a:r>
          </a:p>
        </p:txBody>
      </p:sp>
      <p:sp>
        <p:nvSpPr>
          <p:cNvPr id="4" name="Slide Number Placeholder 3">
            <a:extLst>
              <a:ext uri="{FF2B5EF4-FFF2-40B4-BE49-F238E27FC236}">
                <a16:creationId xmlns:a16="http://schemas.microsoft.com/office/drawing/2014/main" id="{E20B68A0-7DC9-1025-1FF6-4F199CD74F3C}"/>
              </a:ext>
            </a:extLst>
          </p:cNvPr>
          <p:cNvSpPr>
            <a:spLocks noGrp="1"/>
          </p:cNvSpPr>
          <p:nvPr>
            <p:ph type="sldNum" sz="quarter" idx="12"/>
          </p:nvPr>
        </p:nvSpPr>
        <p:spPr/>
        <p:txBody>
          <a:bodyPr/>
          <a:lstStyle/>
          <a:p>
            <a:fld id="{A4C0CD32-A6C8-4BA5-B3DF-D8325E32CAA4}" type="slidenum">
              <a:rPr lang="en-US" sz="1100" smtClean="0"/>
              <a:t>2</a:t>
            </a:fld>
            <a:endParaRPr lang="en-US" sz="1100"/>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3</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Tree>
    <p:extLst>
      <p:ext uri="{BB962C8B-B14F-4D97-AF65-F5344CB8AC3E}">
        <p14:creationId xmlns:p14="http://schemas.microsoft.com/office/powerpoint/2010/main" val="2830357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1529237" y="874455"/>
            <a:ext cx="9133527"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Calibri" panose="020F0502020204030204"/>
                <a:ea typeface="+mn-ea"/>
                <a:cs typeface="+mn-cs"/>
              </a:rPr>
              <a:t>LỄ RA MẮT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Calibri" panose="020F0502020204030204"/>
                <a:ea typeface="+mn-ea"/>
                <a:cs typeface="+mn-cs"/>
              </a:rPr>
              <a:t>CÂU LẠC BỘ TIN HỌC</a:t>
            </a:r>
          </a:p>
        </p:txBody>
      </p:sp>
      <p:sp>
        <p:nvSpPr>
          <p:cNvPr id="3" name="TextBox 2">
            <a:extLst>
              <a:ext uri="{FF2B5EF4-FFF2-40B4-BE49-F238E27FC236}">
                <a16:creationId xmlns:a16="http://schemas.microsoft.com/office/drawing/2014/main" id="{7534AEE5-D294-7F49-B8E2-886E3E9E0C6F}"/>
              </a:ext>
            </a:extLst>
          </p:cNvPr>
          <p:cNvSpPr txBox="1"/>
          <p:nvPr/>
        </p:nvSpPr>
        <p:spPr>
          <a:xfrm>
            <a:off x="4299195" y="3724888"/>
            <a:ext cx="359361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Trường THCS ….</a:t>
            </a:r>
          </a:p>
        </p:txBody>
      </p:sp>
      <p:sp>
        <p:nvSpPr>
          <p:cNvPr id="5" name="Slide Number Placeholder 4">
            <a:extLst>
              <a:ext uri="{FF2B5EF4-FFF2-40B4-BE49-F238E27FC236}">
                <a16:creationId xmlns:a16="http://schemas.microsoft.com/office/drawing/2014/main" id="{50317485-C0CB-BB86-B990-78845C33F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2108379" y="1231660"/>
            <a:ext cx="8818701" cy="40053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Mục tiêu hoạt động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Truyền cảm hứng phải chia sẻ niềm đam mê tin học.</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Tạo môi trường giao lưu, hợp tác.</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Củng cố, mở rộng kiến thức tin học.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Xây dựng ý thức tự giác, nâng cao khả năng tự học, rèn luyện, nâng cao kỹ năng sống.</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Kích thích tính chủ động sáng tạo</a:t>
            </a:r>
          </a:p>
        </p:txBody>
      </p:sp>
      <p:sp>
        <p:nvSpPr>
          <p:cNvPr id="4" name="Slide Number Placeholder 3">
            <a:extLst>
              <a:ext uri="{FF2B5EF4-FFF2-40B4-BE49-F238E27FC236}">
                <a16:creationId xmlns:a16="http://schemas.microsoft.com/office/drawing/2014/main" id="{32FB1B10-BC7C-4485-C8C3-6BC292AD97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110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667">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38667">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460314" y="660400"/>
            <a:ext cx="5979522"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Nguyên tắc hoạt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C</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hất lượng đặt lên hàng đầu.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Thu hút đông đảo thành viên.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T</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húc đẩy phong trào học tập.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Nội dung hoạt động đa dạng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Kết hợp kiến thức và thực tế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K</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huyến khích sáng tạo</a:t>
            </a:r>
            <a:endPar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E0AE1605-8E47-B7A2-AEE9-7460CF6E32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79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460315" y="1166842"/>
            <a:ext cx="7906938"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Kế hoạch hoạt động</a:t>
            </a:r>
          </a:p>
          <a:p>
            <a:pPr marL="571500" marR="0" lvl="0" indent="-57150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ổ chức các chuyên đề thảo luận về phương pháp học tập</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
Tổ chức các chuyên đề thảo luận về nội dung chuyên sâu</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
Tổ chức tìm hiểu về nghề nghiệp liên quan đến </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in học</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
Tổ chức các sự kiện giao lưu, chia sẻ kinh nghiệm</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p>
        </p:txBody>
      </p:sp>
      <p:sp>
        <p:nvSpPr>
          <p:cNvPr id="3" name="Slide Number Placeholder 2">
            <a:extLst>
              <a:ext uri="{FF2B5EF4-FFF2-40B4-BE49-F238E27FC236}">
                <a16:creationId xmlns:a16="http://schemas.microsoft.com/office/drawing/2014/main" id="{E0AE1605-8E47-B7A2-AEE9-7460CF6E32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srgbClr val="446ED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a:ln>
                <a:noFill/>
              </a:ln>
              <a:solidFill>
                <a:srgbClr val="446ED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2078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8</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2011680" y="1708557"/>
            <a:ext cx="8371840" cy="1631216"/>
          </a:xfrm>
          <a:prstGeom prst="rect">
            <a:avLst/>
          </a:prstGeom>
          <a:noFill/>
        </p:spPr>
        <p:txBody>
          <a:bodyPr wrap="square">
            <a:spAutoFit/>
          </a:bodyPr>
          <a:lstStyle/>
          <a:p>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 hãy tạo một bài trình chiếu mới</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nhập nội dung cho 4 trang chiếu theo mẫu trong hình 10a.3 rồi thực hiện các yêu cầu sau</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a:effectLst/>
              <a:latin typeface="Open Sans" panose="020B0606030504020204" pitchFamily="34" charset="0"/>
              <a:ea typeface="Open Sans" panose="020B0606030504020204" pitchFamily="34" charset="0"/>
              <a:cs typeface="Open Sans" panose="020B0606030504020204" pitchFamily="34" charset="0"/>
            </a:endParaRPr>
          </a:p>
          <a:p>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Đ</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ịnh dạng văn bản trên trang chiếu, đặt màu sắc, c</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ỡ</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chữ hài hòa và hợp lý với nội dung.</a:t>
            </a:r>
            <a:endParaRPr lang="en-US">
              <a:effectLst/>
              <a:latin typeface="Open Sans" panose="020B0606030504020204" pitchFamily="34" charset="0"/>
              <a:ea typeface="Open Sans" panose="020B0606030504020204" pitchFamily="34" charset="0"/>
              <a:cs typeface="Open Sans" panose="020B0606030504020204" pitchFamily="34" charset="0"/>
            </a:endParaRPr>
          </a:p>
          <a:p>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Đ</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ánh số trang, thêm đầu trang và chân trang</a:t>
            </a:r>
            <a:endParaRPr lang="en-US">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C9678FA-E0E2-EF7B-4950-91562CDB8857}"/>
              </a:ext>
            </a:extLst>
          </p:cNvPr>
          <p:cNvPicPr>
            <a:picLocks noChangeAspect="1"/>
          </p:cNvPicPr>
          <p:nvPr/>
        </p:nvPicPr>
        <p:blipFill>
          <a:blip r:embed="rId3"/>
          <a:stretch>
            <a:fillRect/>
          </a:stretch>
        </p:blipFill>
        <p:spPr>
          <a:xfrm>
            <a:off x="3294247" y="3359292"/>
            <a:ext cx="5603506" cy="3498707"/>
          </a:xfrm>
          <a:prstGeom prst="rect">
            <a:avLst/>
          </a:prstGeom>
        </p:spPr>
      </p:pic>
    </p:spTree>
    <p:extLst>
      <p:ext uri="{BB962C8B-B14F-4D97-AF65-F5344CB8AC3E}">
        <p14:creationId xmlns:p14="http://schemas.microsoft.com/office/powerpoint/2010/main" val="1758094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9</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708557"/>
            <a:ext cx="7030720" cy="1631216"/>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a) Khởi </a:t>
            </a:r>
            <a:r>
              <a:rPr lang="vi-VN"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động phần mềm và nhập nội dung</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Khởi động phần mềm.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Trang</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chiếu đầu tiên là trang tiêu đề, em hãy chọn mẫu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Title Slide</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Ba</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trang tiếp theo chọn mẫu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T</a:t>
            </a:r>
            <a:r>
              <a:rPr lang="vi-VN" sz="2000" b="1">
                <a:solidFill>
                  <a:srgbClr val="000000"/>
                </a:solidFill>
                <a:latin typeface="Open Sans" panose="020B0606030504020204" pitchFamily="34" charset="0"/>
                <a:ea typeface="Open Sans" panose="020B0606030504020204" pitchFamily="34" charset="0"/>
                <a:cs typeface="Open Sans" panose="020B0606030504020204" pitchFamily="34" charset="0"/>
              </a:rPr>
              <a:t>itle and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vi-VN" sz="2000" b="1">
                <a:solidFill>
                  <a:srgbClr val="000000"/>
                </a:solidFill>
                <a:latin typeface="Open Sans" panose="020B0606030504020204" pitchFamily="34" charset="0"/>
                <a:ea typeface="Open Sans" panose="020B0606030504020204" pitchFamily="34" charset="0"/>
                <a:cs typeface="Open Sans" panose="020B0606030504020204" pitchFamily="34" charset="0"/>
              </a:rPr>
              <a:t>ontent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Nhập nội dung văn bản theo mẫu ở hình 10.3 a</a:t>
            </a:r>
            <a:endParaRPr lang="en-US">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53E8012-313E-F49C-09C2-5F0BB63CDE9B}"/>
              </a:ext>
            </a:extLst>
          </p:cNvPr>
          <p:cNvPicPr>
            <a:picLocks noChangeAspect="1"/>
          </p:cNvPicPr>
          <p:nvPr/>
        </p:nvPicPr>
        <p:blipFill>
          <a:blip r:embed="rId3"/>
          <a:stretch>
            <a:fillRect/>
          </a:stretch>
        </p:blipFill>
        <p:spPr>
          <a:xfrm>
            <a:off x="7873955" y="579119"/>
            <a:ext cx="2537680" cy="2758679"/>
          </a:xfrm>
          <a:prstGeom prst="rect">
            <a:avLst/>
          </a:prstGeom>
        </p:spPr>
      </p:pic>
      <p:pic>
        <p:nvPicPr>
          <p:cNvPr id="10" name="Picture 9">
            <a:extLst>
              <a:ext uri="{FF2B5EF4-FFF2-40B4-BE49-F238E27FC236}">
                <a16:creationId xmlns:a16="http://schemas.microsoft.com/office/drawing/2014/main" id="{B0544946-3D44-ABAB-A8F8-ACB127CEFF4E}"/>
              </a:ext>
            </a:extLst>
          </p:cNvPr>
          <p:cNvPicPr>
            <a:picLocks noChangeAspect="1"/>
          </p:cNvPicPr>
          <p:nvPr/>
        </p:nvPicPr>
        <p:blipFill>
          <a:blip r:embed="rId4"/>
          <a:stretch>
            <a:fillRect/>
          </a:stretch>
        </p:blipFill>
        <p:spPr>
          <a:xfrm>
            <a:off x="3294247" y="3359292"/>
            <a:ext cx="5603506" cy="3498707"/>
          </a:xfrm>
          <a:prstGeom prst="rect">
            <a:avLst/>
          </a:prstGeom>
        </p:spPr>
      </p:pic>
    </p:spTree>
    <p:extLst>
      <p:ext uri="{BB962C8B-B14F-4D97-AF65-F5344CB8AC3E}">
        <p14:creationId xmlns:p14="http://schemas.microsoft.com/office/powerpoint/2010/main" val="56643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1095</Words>
  <Application>Microsoft Office PowerPoint</Application>
  <PresentationFormat>Widescreen</PresentationFormat>
  <Paragraphs>68</Paragraphs>
  <Slides>14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Grandview Display</vt:lpstr>
      <vt:lpstr>Open Sans</vt:lpstr>
      <vt:lpstr>Times New Roman</vt:lpstr>
      <vt:lpstr>DashVTI</vt:lpstr>
      <vt:lpstr>Office Theme</vt:lpstr>
      <vt:lpstr>1_Office Theme</vt:lpstr>
      <vt:lpstr>PowerPoint Presentation</vt:lpstr>
      <vt:lpstr>TIẾT 21 BÀI 10(A): ĐỊNH DẠNG NÂNG CAO CHO BÀI TRÌNH CHIẾU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Ban</cp:lastModifiedBy>
  <cp:revision>35</cp:revision>
  <dcterms:created xsi:type="dcterms:W3CDTF">2023-06-05T12:10:35Z</dcterms:created>
  <dcterms:modified xsi:type="dcterms:W3CDTF">2023-06-27T08:03:37Z</dcterms:modified>
</cp:coreProperties>
</file>