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387" r:id="rId2"/>
    <p:sldId id="259" r:id="rId3"/>
    <p:sldId id="257" r:id="rId4"/>
    <p:sldId id="384" r:id="rId5"/>
    <p:sldId id="306" r:id="rId6"/>
    <p:sldId id="434" r:id="rId7"/>
    <p:sldId id="435" r:id="rId8"/>
    <p:sldId id="436" r:id="rId9"/>
    <p:sldId id="437" r:id="rId10"/>
    <p:sldId id="438" r:id="rId11"/>
    <p:sldId id="313" r:id="rId12"/>
    <p:sldId id="404" r:id="rId13"/>
    <p:sldId id="405" r:id="rId14"/>
    <p:sldId id="407" r:id="rId15"/>
    <p:sldId id="330" r:id="rId16"/>
    <p:sldId id="408" r:id="rId17"/>
    <p:sldId id="410" r:id="rId18"/>
    <p:sldId id="409" r:id="rId19"/>
    <p:sldId id="420" r:id="rId20"/>
    <p:sldId id="421" r:id="rId21"/>
    <p:sldId id="422" r:id="rId22"/>
    <p:sldId id="423" r:id="rId23"/>
    <p:sldId id="425" r:id="rId24"/>
    <p:sldId id="426" r:id="rId25"/>
    <p:sldId id="427" r:id="rId26"/>
    <p:sldId id="419" r:id="rId27"/>
    <p:sldId id="418" r:id="rId28"/>
    <p:sldId id="433" r:id="rId29"/>
    <p:sldId id="265" r:id="rId30"/>
    <p:sldId id="400" r:id="rId31"/>
    <p:sldId id="401" r:id="rId32"/>
    <p:sldId id="402" r:id="rId33"/>
    <p:sldId id="403" r:id="rId34"/>
    <p:sldId id="399" r:id="rId35"/>
    <p:sldId id="385" r:id="rId36"/>
  </p:sldIdLst>
  <p:sldSz cx="18288000" cy="10287000"/>
  <p:notesSz cx="6858000" cy="9144000"/>
  <p:embeddedFontLs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  <p:embeddedFont>
      <p:font typeface="Euclid" panose="020B060402020202020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32" d="100"/>
          <a:sy n="32" d="100"/>
        </p:scale>
        <p:origin x="31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784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521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422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10975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fetti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94" t="34041" r="11052" b="45480"/>
          <a:stretch/>
        </p:blipFill>
        <p:spPr>
          <a:xfrm>
            <a:off x="-4572" y="52519"/>
            <a:ext cx="18297144" cy="101819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7952" y="2993201"/>
            <a:ext cx="13712096" cy="923330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139911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6000" b="1" i="0" kern="1200" cap="none" spc="-75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94461" y="4891058"/>
            <a:ext cx="11699081" cy="230213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7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2606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>
          <p15:clr>
            <a:srgbClr val="5ACBF0"/>
          </p15:clr>
        </p15:guide>
        <p15:guide id="4" orient="horz" pos="24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70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0.png"/><Relationship Id="rId5" Type="http://schemas.openxmlformats.org/officeDocument/2006/relationships/image" Target="../media/image541.png"/><Relationship Id="rId10" Type="http://schemas.openxmlformats.org/officeDocument/2006/relationships/image" Target="../media/image58.png"/><Relationship Id="rId4" Type="http://schemas.openxmlformats.org/officeDocument/2006/relationships/image" Target="../media/image480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7" Type="http://schemas.openxmlformats.org/officeDocument/2006/relationships/image" Target="../media/image37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48.wmf"/><Relationship Id="rId3" Type="http://schemas.openxmlformats.org/officeDocument/2006/relationships/image" Target="../media/image43.wmf"/><Relationship Id="rId7" Type="http://schemas.openxmlformats.org/officeDocument/2006/relationships/image" Target="../media/image45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50.wmf"/><Relationship Id="rId2" Type="http://schemas.openxmlformats.org/officeDocument/2006/relationships/oleObject" Target="../embeddings/oleObject10.bin"/><Relationship Id="rId16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47.wmf"/><Relationship Id="rId5" Type="http://schemas.openxmlformats.org/officeDocument/2006/relationships/image" Target="../media/image44.wmf"/><Relationship Id="rId15" Type="http://schemas.openxmlformats.org/officeDocument/2006/relationships/image" Target="../media/image49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6.wmf"/><Relationship Id="rId14" Type="http://schemas.openxmlformats.org/officeDocument/2006/relationships/oleObject" Target="../embeddings/oleObject16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56.wmf"/><Relationship Id="rId18" Type="http://schemas.openxmlformats.org/officeDocument/2006/relationships/oleObject" Target="../embeddings/oleObject26.bin"/><Relationship Id="rId3" Type="http://schemas.openxmlformats.org/officeDocument/2006/relationships/image" Target="../media/image51.wmf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58.wmf"/><Relationship Id="rId2" Type="http://schemas.openxmlformats.org/officeDocument/2006/relationships/oleObject" Target="../embeddings/oleObject18.bin"/><Relationship Id="rId16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55.wmf"/><Relationship Id="rId5" Type="http://schemas.openxmlformats.org/officeDocument/2006/relationships/image" Target="../media/image52.wmf"/><Relationship Id="rId15" Type="http://schemas.openxmlformats.org/officeDocument/2006/relationships/image" Target="../media/image57.wmf"/><Relationship Id="rId10" Type="http://schemas.openxmlformats.org/officeDocument/2006/relationships/oleObject" Target="../embeddings/oleObject22.bin"/><Relationship Id="rId19" Type="http://schemas.openxmlformats.org/officeDocument/2006/relationships/image" Target="../media/image59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24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oleObject" Target="../embeddings/oleObject32.bin"/><Relationship Id="rId18" Type="http://schemas.openxmlformats.org/officeDocument/2006/relationships/image" Target="../media/image68.wmf"/><Relationship Id="rId3" Type="http://schemas.openxmlformats.org/officeDocument/2006/relationships/image" Target="../media/image60.wmf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65.wmf"/><Relationship Id="rId17" Type="http://schemas.openxmlformats.org/officeDocument/2006/relationships/oleObject" Target="../embeddings/oleObject34.bin"/><Relationship Id="rId2" Type="http://schemas.openxmlformats.org/officeDocument/2006/relationships/oleObject" Target="../embeddings/oleObject27.bin"/><Relationship Id="rId16" Type="http://schemas.openxmlformats.org/officeDocument/2006/relationships/image" Target="../media/image67.wmf"/><Relationship Id="rId20" Type="http://schemas.openxmlformats.org/officeDocument/2006/relationships/image" Target="../media/image6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5" Type="http://schemas.openxmlformats.org/officeDocument/2006/relationships/oleObject" Target="../embeddings/oleObject33.bin"/><Relationship Id="rId10" Type="http://schemas.openxmlformats.org/officeDocument/2006/relationships/image" Target="../media/image64.wmf"/><Relationship Id="rId19" Type="http://schemas.openxmlformats.org/officeDocument/2006/relationships/oleObject" Target="../embeddings/oleObject35.bin"/><Relationship Id="rId4" Type="http://schemas.openxmlformats.org/officeDocument/2006/relationships/image" Target="../media/image61.png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66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oleObject" Target="../embeddings/oleObject40.bin"/><Relationship Id="rId18" Type="http://schemas.openxmlformats.org/officeDocument/2006/relationships/image" Target="../media/image76.wmf"/><Relationship Id="rId3" Type="http://schemas.openxmlformats.org/officeDocument/2006/relationships/image" Target="../media/image70.wmf"/><Relationship Id="rId7" Type="http://schemas.openxmlformats.org/officeDocument/2006/relationships/image" Target="../media/image139.png"/><Relationship Id="rId12" Type="http://schemas.openxmlformats.org/officeDocument/2006/relationships/image" Target="../media/image140.png"/><Relationship Id="rId17" Type="http://schemas.openxmlformats.org/officeDocument/2006/relationships/oleObject" Target="../embeddings/oleObject42.bin"/><Relationship Id="rId2" Type="http://schemas.openxmlformats.org/officeDocument/2006/relationships/oleObject" Target="../embeddings/oleObject36.bin"/><Relationship Id="rId16" Type="http://schemas.openxmlformats.org/officeDocument/2006/relationships/image" Target="../media/image75.wm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3.wmf"/><Relationship Id="rId5" Type="http://schemas.openxmlformats.org/officeDocument/2006/relationships/image" Target="../media/image71.wmf"/><Relationship Id="rId15" Type="http://schemas.openxmlformats.org/officeDocument/2006/relationships/oleObject" Target="../embeddings/oleObject41.bin"/><Relationship Id="rId10" Type="http://schemas.openxmlformats.org/officeDocument/2006/relationships/oleObject" Target="../embeddings/oleObject39.bin"/><Relationship Id="rId19" Type="http://schemas.openxmlformats.org/officeDocument/2006/relationships/image" Target="../media/image141.png"/><Relationship Id="rId4" Type="http://schemas.openxmlformats.org/officeDocument/2006/relationships/oleObject" Target="../embeddings/oleObject37.bin"/><Relationship Id="rId9" Type="http://schemas.openxmlformats.org/officeDocument/2006/relationships/image" Target="../media/image72.wmf"/><Relationship Id="rId14" Type="http://schemas.openxmlformats.org/officeDocument/2006/relationships/image" Target="../media/image74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microsoft.com/office/2007/relationships/hdphoto" Target="../media/hdphoto3.wdp"/><Relationship Id="rId18" Type="http://schemas.openxmlformats.org/officeDocument/2006/relationships/image" Target="../media/image95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17" Type="http://schemas.microsoft.com/office/2007/relationships/hdphoto" Target="../media/hdphoto5.wdp"/><Relationship Id="rId2" Type="http://schemas.openxmlformats.org/officeDocument/2006/relationships/audio" Target="../media/audio2.wav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microsoft.com/office/2007/relationships/hdphoto" Target="../media/hdphoto2.wdp"/><Relationship Id="rId5" Type="http://schemas.openxmlformats.org/officeDocument/2006/relationships/image" Target="../media/image86.png"/><Relationship Id="rId15" Type="http://schemas.microsoft.com/office/2007/relationships/hdphoto" Target="../media/hdphoto4.wdp"/><Relationship Id="rId10" Type="http://schemas.openxmlformats.org/officeDocument/2006/relationships/image" Target="../media/image91.png"/><Relationship Id="rId19" Type="http://schemas.microsoft.com/office/2007/relationships/hdphoto" Target="../media/hdphoto6.wdp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8.png"/><Relationship Id="rId18" Type="http://schemas.microsoft.com/office/2007/relationships/hdphoto" Target="../media/hdphoto8.wdp"/><Relationship Id="rId26" Type="http://schemas.microsoft.com/office/2007/relationships/hdphoto" Target="../media/hdphoto11.wdp"/><Relationship Id="rId3" Type="http://schemas.openxmlformats.org/officeDocument/2006/relationships/audio" Target="../media/audio3.wav"/><Relationship Id="rId21" Type="http://schemas.openxmlformats.org/officeDocument/2006/relationships/image" Target="../media/image95.png"/><Relationship Id="rId7" Type="http://schemas.openxmlformats.org/officeDocument/2006/relationships/image" Target="../media/image86.png"/><Relationship Id="rId12" Type="http://schemas.openxmlformats.org/officeDocument/2006/relationships/image" Target="../media/image90.png"/><Relationship Id="rId17" Type="http://schemas.openxmlformats.org/officeDocument/2006/relationships/image" Target="../media/image99.png"/><Relationship Id="rId25" Type="http://schemas.openxmlformats.org/officeDocument/2006/relationships/image" Target="../media/image102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3.wdp"/><Relationship Id="rId20" Type="http://schemas.microsoft.com/office/2007/relationships/hdphoto" Target="../media/hdphoto9.wdp"/><Relationship Id="rId29" Type="http://schemas.openxmlformats.org/officeDocument/2006/relationships/image" Target="../media/image104.png"/><Relationship Id="rId1" Type="http://schemas.openxmlformats.org/officeDocument/2006/relationships/tags" Target="../tags/tag2.xml"/><Relationship Id="rId6" Type="http://schemas.openxmlformats.org/officeDocument/2006/relationships/image" Target="../media/image85.png"/><Relationship Id="rId11" Type="http://schemas.openxmlformats.org/officeDocument/2006/relationships/image" Target="../media/image89.png"/><Relationship Id="rId24" Type="http://schemas.microsoft.com/office/2007/relationships/hdphoto" Target="../media/hdphoto10.wdp"/><Relationship Id="rId5" Type="http://schemas.openxmlformats.org/officeDocument/2006/relationships/image" Target="../media/image84.jpeg"/><Relationship Id="rId15" Type="http://schemas.openxmlformats.org/officeDocument/2006/relationships/image" Target="../media/image92.png"/><Relationship Id="rId23" Type="http://schemas.openxmlformats.org/officeDocument/2006/relationships/image" Target="../media/image101.png"/><Relationship Id="rId28" Type="http://schemas.microsoft.com/office/2007/relationships/hdphoto" Target="../media/hdphoto12.wdp"/><Relationship Id="rId10" Type="http://schemas.openxmlformats.org/officeDocument/2006/relationships/image" Target="../media/image97.png"/><Relationship Id="rId19" Type="http://schemas.openxmlformats.org/officeDocument/2006/relationships/image" Target="../media/image100.png"/><Relationship Id="rId4" Type="http://schemas.openxmlformats.org/officeDocument/2006/relationships/audio" Target="../media/audio1.wav"/><Relationship Id="rId9" Type="http://schemas.openxmlformats.org/officeDocument/2006/relationships/image" Target="../media/image88.png"/><Relationship Id="rId14" Type="http://schemas.microsoft.com/office/2007/relationships/hdphoto" Target="../media/hdphoto7.wdp"/><Relationship Id="rId22" Type="http://schemas.microsoft.com/office/2007/relationships/hdphoto" Target="../media/hdphoto6.wdp"/><Relationship Id="rId27" Type="http://schemas.openxmlformats.org/officeDocument/2006/relationships/image" Target="../media/image103.png"/><Relationship Id="rId30" Type="http://schemas.microsoft.com/office/2007/relationships/hdphoto" Target="../media/hdphoto13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6.svg"/><Relationship Id="rId7" Type="http://schemas.openxmlformats.org/officeDocument/2006/relationships/image" Target="../media/image108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0" y="1"/>
            <a:ext cx="6005946" cy="10604183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-9267" y="0"/>
            <a:ext cx="4994963" cy="10287000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82C7F1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7791B96-74A4-728B-9FFC-BCBB10C89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578"/>
          <a:stretch/>
        </p:blipFill>
        <p:spPr>
          <a:xfrm>
            <a:off x="262143" y="-1268871"/>
            <a:ext cx="6567963" cy="1155587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1769B7C-E50A-74FF-DECF-55015F4BA99B}"/>
              </a:ext>
            </a:extLst>
          </p:cNvPr>
          <p:cNvGrpSpPr/>
          <p:nvPr/>
        </p:nvGrpSpPr>
        <p:grpSpPr>
          <a:xfrm>
            <a:off x="-1917402" y="8051562"/>
            <a:ext cx="22122803" cy="2237865"/>
            <a:chOff x="-2419622" y="5397105"/>
            <a:chExt cx="14748535" cy="1491910"/>
          </a:xfrm>
        </p:grpSpPr>
        <p:pic>
          <p:nvPicPr>
            <p:cNvPr id="33" name="图片 16">
              <a:extLst>
                <a:ext uri="{FF2B5EF4-FFF2-40B4-BE49-F238E27FC236}">
                  <a16:creationId xmlns:a16="http://schemas.microsoft.com/office/drawing/2014/main" id="{F00D32FF-93D5-14F2-E28D-F54C81911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30" name="图片 16">
              <a:extLst>
                <a:ext uri="{FF2B5EF4-FFF2-40B4-BE49-F238E27FC236}">
                  <a16:creationId xmlns:a16="http://schemas.microsoft.com/office/drawing/2014/main" id="{0889D413-7EB0-6D52-6B3B-A6624F5AD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60472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994410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573912" y="1015625"/>
            <a:ext cx="1657108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6" name="Freeform 5"/>
          <p:cNvSpPr/>
          <p:nvPr/>
        </p:nvSpPr>
        <p:spPr>
          <a:xfrm>
            <a:off x="911369" y="2857500"/>
            <a:ext cx="16614631" cy="2378317"/>
          </a:xfrm>
          <a:custGeom>
            <a:avLst/>
            <a:gdLst/>
            <a:ahLst/>
            <a:cxnLst/>
            <a:rect l="l" t="t" r="r" b="b"/>
            <a:pathLst>
              <a:path w="5974562" h="6012840">
                <a:moveTo>
                  <a:pt x="5881853" y="6012840"/>
                </a:moveTo>
                <a:lnTo>
                  <a:pt x="92710" y="6012840"/>
                </a:lnTo>
                <a:cubicBezTo>
                  <a:pt x="41910" y="6012840"/>
                  <a:pt x="0" y="5970931"/>
                  <a:pt x="0" y="5920131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880583" y="0"/>
                </a:lnTo>
                <a:cubicBezTo>
                  <a:pt x="5931383" y="0"/>
                  <a:pt x="5973292" y="41910"/>
                  <a:pt x="5973292" y="92710"/>
                </a:cubicBezTo>
                <a:lnTo>
                  <a:pt x="5973292" y="5918860"/>
                </a:lnTo>
                <a:cubicBezTo>
                  <a:pt x="5974562" y="5970931"/>
                  <a:pt x="5932653" y="6012840"/>
                  <a:pt x="5881853" y="601284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11369" y="2972507"/>
                <a:ext cx="16609188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371600">
                  <a:defRPr/>
                </a:pPr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 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Một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vật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rơi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tự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do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từ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độ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cao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396,9 m.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Biết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quãng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đường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chuyển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động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(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mét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)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của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vật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phụ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thuộc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vào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thời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gian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t (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giây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)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bởi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công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thức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p>
                        <m:r>
                          <a:rPr lang="vi-VN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vi-VN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Vật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chạm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đất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sau</a:t>
                </a:r>
                <a:endParaRPr lang="vi-VN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369" y="2972507"/>
                <a:ext cx="16609188" cy="2123658"/>
              </a:xfrm>
              <a:prstGeom prst="rect">
                <a:avLst/>
              </a:prstGeom>
              <a:blipFill rotWithShape="0">
                <a:blip r:embed="rId4"/>
                <a:stretch>
                  <a:fillRect l="-1505" t="-6322" r="-1285" b="-13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8261339"/>
            <a:ext cx="19734462" cy="3054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9600" y="509961"/>
            <a:ext cx="2139881" cy="13717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02404" y="6116919"/>
            <a:ext cx="166091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8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B. 5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C. 11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D. 9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4478000" y="6116919"/>
            <a:ext cx="2667000" cy="118841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72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35000" cy="2743200"/>
            <a:chOff x="2193759" y="2917658"/>
            <a:chExt cx="13335000" cy="2743200"/>
          </a:xfrm>
          <a:solidFill>
            <a:schemeClr val="accent6">
              <a:lumMod val="40000"/>
              <a:lumOff val="60000"/>
            </a:schemeClr>
          </a:solidFill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  <a:grpFill/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5241761" y="3706951"/>
              <a:ext cx="6885210" cy="13157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TỰ</a:t>
              </a:r>
              <a:r>
                <a:rPr kumimoji="0" lang="nl-NL" sz="53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LUẬN</a:t>
              </a: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med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Snip Diagonal Corner Rectangle 1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4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Bài 3.37</a:t>
                </a:r>
                <a:r>
                  <a:rPr lang="vi-VN" sz="44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: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Không</a:t>
                </a:r>
                <a:r>
                  <a:rPr lang="en-US" sz="44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sử</a:t>
                </a:r>
                <a:r>
                  <a:rPr lang="en-US" sz="44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dụng</a:t>
                </a:r>
                <a:r>
                  <a:rPr lang="en-US" sz="44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máy</a:t>
                </a:r>
                <a:r>
                  <a:rPr lang="en-US" sz="44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tính</a:t>
                </a:r>
                <a:r>
                  <a:rPr lang="en-US" sz="44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cầm</a:t>
                </a:r>
                <a:r>
                  <a:rPr lang="en-US" sz="44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tay</a:t>
                </a:r>
                <a:r>
                  <a:rPr lang="en-US" sz="44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,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tính</a:t>
                </a:r>
                <a:r>
                  <a:rPr lang="en-US" sz="44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giá</a:t>
                </a:r>
                <a:r>
                  <a:rPr lang="en-US" sz="44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trị</a:t>
                </a:r>
                <a:r>
                  <a:rPr lang="en-US" sz="44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của</a:t>
                </a:r>
                <a:r>
                  <a:rPr lang="en-US" sz="44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biểu</a:t>
                </a:r>
                <a:r>
                  <a:rPr lang="en-US" sz="44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thức</a:t>
                </a:r>
                <a:r>
                  <a:rPr lang="en-US" sz="44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sz="44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44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rad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4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rad>
                        <m:sSup>
                          <m:sSup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en-US" sz="4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4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endParaRPr lang="vi-VN" sz="4400" b="1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Snip Diagonal Corner Rectangle 1">
                <a:extLst>
                  <a:ext uri="{FF2B5EF4-FFF2-40B4-BE49-F238E27FC236}">
                    <a16:creationId xmlns:a16="http://schemas.microsoft.com/office/drawing/2014/main" id="{84C77753-17C2-F880-C9C3-5D5E6C8159EB}"/>
                  </a:ext>
                </a:extLst>
              </p:cNvPr>
              <p:cNvSpPr/>
              <p:nvPr/>
            </p:nvSpPr>
            <p:spPr>
              <a:xfrm>
                <a:off x="1248954" y="3235778"/>
                <a:ext cx="15925800" cy="3815443"/>
              </a:xfrm>
              <a:prstGeom prst="snip2Diag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Bài 3.38</a:t>
                </a:r>
                <a:r>
                  <a:rPr lang="vi-VN" sz="40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: </a:t>
                </a:r>
                <a:r>
                  <a:rPr lang="en-US" sz="40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Cho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biểu</a:t>
                </a:r>
                <a:r>
                  <a:rPr lang="en-US" sz="40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thức</a:t>
                </a:r>
                <a:r>
                  <a:rPr lang="en-US" sz="40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sz="40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rad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rad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rad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b="1" dirty="0"/>
                  <a:t>với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4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4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4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sz="4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4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4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sz="4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b="1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lvl="0"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a/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Rút</a:t>
                </a:r>
                <a:r>
                  <a:rPr lang="en-US" sz="40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gọn</a:t>
                </a:r>
                <a:r>
                  <a:rPr lang="en-US" sz="40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biểu</a:t>
                </a:r>
                <a:r>
                  <a:rPr lang="en-US" sz="40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thức</a:t>
                </a:r>
                <a:r>
                  <a:rPr lang="en-US" sz="40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A</a:t>
                </a:r>
              </a:p>
              <a:p>
                <a:pPr lvl="0"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b/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Tính</a:t>
                </a:r>
                <a:r>
                  <a:rPr lang="en-US" sz="40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giá</a:t>
                </a:r>
                <a:r>
                  <a:rPr lang="en-US" sz="40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trị</a:t>
                </a:r>
                <a:r>
                  <a:rPr lang="en-US" sz="40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của</a:t>
                </a:r>
                <a:r>
                  <a:rPr lang="en-US" sz="40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A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tại</a:t>
                </a:r>
                <a:r>
                  <a:rPr lang="en-US" sz="40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x=14</a:t>
                </a:r>
                <a:endParaRPr lang="vi-VN" sz="4000" b="1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Snip Diagonal Corner Rectangle 1">
                <a:extLst>
                  <a:ext uri="{FF2B5EF4-FFF2-40B4-BE49-F238E27FC236}">
                    <a16:creationId xmlns:a16="http://schemas.microsoft.com/office/drawing/2014/main" id="{84C77753-17C2-F880-C9C3-5D5E6C8159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3235778"/>
                <a:ext cx="15925800" cy="3815443"/>
              </a:xfrm>
              <a:prstGeom prst="snip2Diag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903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Snip Diagonal Corner Rectangle 1"/>
              <p:cNvSpPr/>
              <p:nvPr/>
            </p:nvSpPr>
            <p:spPr>
              <a:xfrm>
                <a:off x="1752600" y="32656"/>
                <a:ext cx="15925800" cy="3815443"/>
              </a:xfrm>
              <a:prstGeom prst="snip2Diag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Bài 3.38</a:t>
                </a:r>
                <a:r>
                  <a:rPr lang="vi-VN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: 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den>
                    </m:f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/>
                  <a:t>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&gt;0;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≠4 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lvl="0"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a/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Rút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gọn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A</a:t>
                </a:r>
              </a:p>
              <a:p>
                <a:pPr lvl="0"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b/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giá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trị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x=14</a:t>
                </a:r>
                <a:endParaRPr lang="vi-VN" sz="40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32656"/>
                <a:ext cx="15925800" cy="3815443"/>
              </a:xfrm>
              <a:prstGeom prst="snip2DiagRect">
                <a:avLst/>
              </a:prstGeom>
              <a:blipFill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191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75" t="34167" r="3125" b="27501"/>
          <a:stretch/>
        </p:blipFill>
        <p:spPr>
          <a:xfrm>
            <a:off x="0" y="-114300"/>
            <a:ext cx="18440400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52197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509242"/>
              </p:ext>
            </p:extLst>
          </p:nvPr>
        </p:nvGraphicFramePr>
        <p:xfrm>
          <a:off x="2133600" y="5295900"/>
          <a:ext cx="114300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Q(J)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59817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78105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7541955"/>
            <a:ext cx="1661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800 J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 = 800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R=10, t = 5s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.10.5 = 800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16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= 4 (A) (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&gt; 0)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800J </a:t>
            </a:r>
          </a:p>
        </p:txBody>
      </p:sp>
    </p:spTree>
    <p:extLst>
      <p:ext uri="{BB962C8B-B14F-4D97-AF65-F5344CB8AC3E}">
        <p14:creationId xmlns:p14="http://schemas.microsoft.com/office/powerpoint/2010/main" val="361441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16743" y="1880405"/>
            <a:ext cx="10167940" cy="2120094"/>
            <a:chOff x="3570122" y="3083563"/>
            <a:chExt cx="10167940" cy="2120094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52064" y="3222458"/>
              <a:ext cx="9970718" cy="1708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7000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3. MỞ RỘNG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943"/>
      </p:ext>
    </p:extLst>
  </p:cSld>
  <p:clrMapOvr>
    <a:masterClrMapping/>
  </p:clrMapOvr>
  <p:transition spd="med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7608" y="38100"/>
            <a:ext cx="126451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DẠNG BÀI TẬP TOÁN THƯỜNG GẶP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BIỂU THỨC CHỨA CĂN BẬC HAI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2247900"/>
            <a:ext cx="16804600" cy="7848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4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165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30016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2DE3F184-D216-42D2-8E8D-2580A7AD863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31495" y="993774"/>
              <a:ext cx="6347460" cy="3048223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173730">
                      <a:extLst>
                        <a:ext uri="{9D8B030D-6E8A-4147-A177-3AD203B41FA5}">
                          <a16:colId xmlns:a16="http://schemas.microsoft.com/office/drawing/2014/main" val="2990352650"/>
                        </a:ext>
                      </a:extLst>
                    </a:gridCol>
                    <a:gridCol w="3173730">
                      <a:extLst>
                        <a:ext uri="{9D8B030D-6E8A-4147-A177-3AD203B41FA5}">
                          <a16:colId xmlns:a16="http://schemas.microsoft.com/office/drawing/2014/main" val="245935743"/>
                        </a:ext>
                      </a:extLst>
                    </a:gridCol>
                  </a:tblGrid>
                  <a:tr h="5562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Dạng</a:t>
                          </a:r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Phương</a:t>
                          </a:r>
                          <a:r>
                            <a:rPr lang="en-US" sz="2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pháp</a:t>
                          </a:r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extLst>
                      <a:ext uri="{0D108BD9-81ED-4DB2-BD59-A6C34878D82A}">
                        <a16:rowId xmlns:a16="http://schemas.microsoft.com/office/drawing/2014/main" val="237642331"/>
                      </a:ext>
                    </a:extLst>
                  </a:tr>
                  <a:tr h="59712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27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7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oMath>
                            </m:oMathPara>
                          </a14:m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extLst>
                      <a:ext uri="{0D108BD9-81ED-4DB2-BD59-A6C34878D82A}">
                        <a16:rowId xmlns:a16="http://schemas.microsoft.com/office/drawing/2014/main" val="1541462284"/>
                      </a:ext>
                    </a:extLst>
                  </a:tr>
                  <a:tr h="90754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7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num>
                                  <m:den>
                                    <m:r>
                                      <a:rPr lang="en-US" sz="27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≠0</m:t>
                                </m:r>
                              </m:oMath>
                            </m:oMathPara>
                          </a14:m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extLst>
                      <a:ext uri="{0D108BD9-81ED-4DB2-BD59-A6C34878D82A}">
                        <a16:rowId xmlns:a16="http://schemas.microsoft.com/office/drawing/2014/main" val="2212701634"/>
                      </a:ext>
                    </a:extLst>
                  </a:tr>
                  <a:tr h="98726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7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27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700" b="0" i="1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extLst>
                      <a:ext uri="{0D108BD9-81ED-4DB2-BD59-A6C34878D82A}">
                        <a16:rowId xmlns:a16="http://schemas.microsoft.com/office/drawing/2014/main" val="27305603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DE3F184-D216-42D2-8E8D-2580A7AD863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531495" y="993774"/>
              <a:ext cx="6347460" cy="3048223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17373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990352650"/>
                        </a:ext>
                      </a:extLst>
                    </a:gridCol>
                    <a:gridCol w="317373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45935743"/>
                        </a:ext>
                      </a:extLst>
                    </a:gridCol>
                  </a:tblGrid>
                  <a:tr h="5562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Dạng</a:t>
                          </a:r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Phương</a:t>
                          </a:r>
                          <a:r>
                            <a:rPr lang="en-US" sz="2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pháp</a:t>
                          </a:r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37642331"/>
                      </a:ext>
                    </a:extLst>
                  </a:tr>
                  <a:tr h="5971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68580" marB="68580">
                        <a:blipFill rotWithShape="0">
                          <a:blip r:embed="rId3"/>
                          <a:stretch>
                            <a:fillRect l="-192" t="-97980" r="-100768" b="-3161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68580" marB="68580">
                        <a:blipFill rotWithShape="0">
                          <a:blip r:embed="rId3"/>
                          <a:stretch>
                            <a:fillRect l="-100192" t="-97980" r="-768" b="-3161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541462284"/>
                      </a:ext>
                    </a:extLst>
                  </a:tr>
                  <a:tr h="9075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68580" marB="68580">
                        <a:blipFill rotWithShape="0">
                          <a:blip r:embed="rId3"/>
                          <a:stretch>
                            <a:fillRect l="-192" t="-131544" r="-100768" b="-1100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68580" marB="68580">
                        <a:blipFill rotWithShape="0">
                          <a:blip r:embed="rId3"/>
                          <a:stretch>
                            <a:fillRect l="-100192" t="-131544" r="-768" b="-1100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212701634"/>
                      </a:ext>
                    </a:extLst>
                  </a:tr>
                  <a:tr h="98726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68580" marB="68580">
                        <a:blipFill rotWithShape="0">
                          <a:blip r:embed="rId3"/>
                          <a:stretch>
                            <a:fillRect l="-192" t="-212963" r="-100768" b="-1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68580" marB="68580">
                        <a:blipFill rotWithShape="0">
                          <a:blip r:embed="rId3"/>
                          <a:stretch>
                            <a:fillRect l="-100192" t="-212963" r="-768" b="-12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730560351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426CA9-03E0-458C-B50D-9E52F20CC027}"/>
              </a:ext>
            </a:extLst>
          </p:cNvPr>
          <p:cNvCxnSpPr/>
          <p:nvPr/>
        </p:nvCxnSpPr>
        <p:spPr>
          <a:xfrm>
            <a:off x="7698105" y="784830"/>
            <a:ext cx="0" cy="93135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851D24-0170-47D0-AF30-9E06035C93E1}"/>
              </a:ext>
            </a:extLst>
          </p:cNvPr>
          <p:cNvSpPr/>
          <p:nvPr/>
        </p:nvSpPr>
        <p:spPr>
          <a:xfrm>
            <a:off x="290458" y="5143500"/>
            <a:ext cx="7100942" cy="495490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A74B7E-74B9-445B-B529-22CCF90665B3}"/>
                  </a:ext>
                </a:extLst>
              </p:cNvPr>
              <p:cNvSpPr txBox="1"/>
              <p:nvPr/>
            </p:nvSpPr>
            <p:spPr>
              <a:xfrm>
                <a:off x="531496" y="5274200"/>
                <a:ext cx="7320914" cy="1252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Bài 1. a/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  <m:r>
                          <a:rPr lang="en-US" sz="3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𝒙</m:t>
                        </m:r>
                        <m:r>
                          <a:rPr lang="en-US" sz="3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e>
                    </m:rad>
                    <m:r>
                      <a:rPr lang="en-US" sz="36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endPara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8A74B7E-74B9-445B-B529-22CCF906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96" y="5274200"/>
                <a:ext cx="7320914" cy="1252587"/>
              </a:xfrm>
              <a:prstGeom prst="rect">
                <a:avLst/>
              </a:prstGeom>
              <a:blipFill rotWithShape="0">
                <a:blip r:embed="rId4"/>
                <a:stretch>
                  <a:fillRect l="-2498" t="-3398" b="-16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128079D-6926-42B9-81EA-1DD8C0ABCF55}"/>
              </a:ext>
            </a:extLst>
          </p:cNvPr>
          <p:cNvSpPr txBox="1"/>
          <p:nvPr/>
        </p:nvSpPr>
        <p:spPr>
          <a:xfrm>
            <a:off x="3274695" y="6438900"/>
            <a:ext cx="1148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1A7D2E-CB9A-4F26-8506-2E4BC12F0E2F}"/>
                  </a:ext>
                </a:extLst>
              </p:cNvPr>
              <p:cNvSpPr txBox="1"/>
              <p:nvPr/>
            </p:nvSpPr>
            <p:spPr>
              <a:xfrm>
                <a:off x="391422" y="7251662"/>
                <a:ext cx="6978014" cy="1498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  <m:r>
                          <a:rPr lang="en-US" sz="3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𝒙</m:t>
                        </m:r>
                        <m:r>
                          <a:rPr lang="en-US" sz="3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		                         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61A7D2E-CB9A-4F26-8506-2E4BC12F0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22" y="7251662"/>
                <a:ext cx="6978014" cy="1498808"/>
              </a:xfrm>
              <a:prstGeom prst="rect">
                <a:avLst/>
              </a:prstGeom>
              <a:blipFill rotWithShape="0">
                <a:blip r:embed="rId5"/>
                <a:stretch>
                  <a:fillRect t="-3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99C733F-32D2-4080-B99D-4FB10DDAAE11}"/>
                  </a:ext>
                </a:extLst>
              </p:cNvPr>
              <p:cNvSpPr txBox="1"/>
              <p:nvPr/>
            </p:nvSpPr>
            <p:spPr>
              <a:xfrm>
                <a:off x="2284935" y="8882057"/>
                <a:ext cx="365188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99C733F-32D2-4080-B99D-4FB10DDAA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35" y="8882057"/>
                <a:ext cx="3651885" cy="892552"/>
              </a:xfrm>
              <a:prstGeom prst="rect">
                <a:avLst/>
              </a:prstGeom>
              <a:blipFill rotWithShape="0">
                <a:blip r:embed="rId6"/>
                <a:stretch>
                  <a:fillRect l="-5175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01DB55-DD01-4024-963A-49EDCFF6150A}"/>
              </a:ext>
            </a:extLst>
          </p:cNvPr>
          <p:cNvSpPr/>
          <p:nvPr/>
        </p:nvSpPr>
        <p:spPr>
          <a:xfrm>
            <a:off x="8161020" y="993776"/>
            <a:ext cx="9595485" cy="392684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D89C90E-77A7-46DA-B6FB-E2FFCBEA2FE0}"/>
                  </a:ext>
                </a:extLst>
              </p:cNvPr>
              <p:cNvSpPr txBox="1"/>
              <p:nvPr/>
            </p:nvSpPr>
            <p:spPr>
              <a:xfrm>
                <a:off x="8517257" y="1147463"/>
                <a:ext cx="8223405" cy="975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b/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𝒙</m:t>
                    </m:r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𝑻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D89C90E-77A7-46DA-B6FB-E2FFCBEA2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7257" y="1147463"/>
                <a:ext cx="8223405" cy="975395"/>
              </a:xfrm>
              <a:prstGeom prst="rect">
                <a:avLst/>
              </a:prstGeom>
              <a:blipFill rotWithShape="0">
                <a:blip r:embed="rId7"/>
                <a:stretch>
                  <a:fillRect l="-2224" r="-2224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281B35E2-3006-46DE-8CE4-A86762DDB843}"/>
              </a:ext>
            </a:extLst>
          </p:cNvPr>
          <p:cNvSpPr txBox="1"/>
          <p:nvPr/>
        </p:nvSpPr>
        <p:spPr>
          <a:xfrm>
            <a:off x="12384405" y="2012740"/>
            <a:ext cx="1148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E9C448-F510-4EA0-AFA6-7D7CE7CCBBCB}"/>
                  </a:ext>
                </a:extLst>
              </p:cNvPr>
              <p:cNvSpPr txBox="1"/>
              <p:nvPr/>
            </p:nvSpPr>
            <p:spPr>
              <a:xfrm>
                <a:off x="9481186" y="2868512"/>
                <a:ext cx="6093335" cy="1775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𝟑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≠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𝟎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		                  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     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≠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5E9C448-F510-4EA0-AFA6-7D7CE7CCB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1186" y="2868512"/>
                <a:ext cx="6093335" cy="177561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4E4A1B8-2095-4287-861C-83D093C8CAC2}"/>
              </a:ext>
            </a:extLst>
          </p:cNvPr>
          <p:cNvSpPr/>
          <p:nvPr/>
        </p:nvSpPr>
        <p:spPr>
          <a:xfrm>
            <a:off x="8256344" y="5143500"/>
            <a:ext cx="9595485" cy="48409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33E916-E2BD-42A0-BC56-A12BF71CF502}"/>
                  </a:ext>
                </a:extLst>
              </p:cNvPr>
              <p:cNvSpPr txBox="1"/>
              <p:nvPr/>
            </p:nvSpPr>
            <p:spPr>
              <a:xfrm>
                <a:off x="8517258" y="5377072"/>
                <a:ext cx="9239247" cy="14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c/ 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𝟑</m:t>
                            </m:r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−</m:t>
                            </m:r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𝒙</m:t>
                            </m:r>
                          </m:e>
                        </m:rad>
                      </m:den>
                    </m:f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533E916-E2BD-42A0-BC56-A12BF71CF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7258" y="5377072"/>
                <a:ext cx="9239247" cy="1471941"/>
              </a:xfrm>
              <a:prstGeom prst="rect">
                <a:avLst/>
              </a:prstGeom>
              <a:blipFill rotWithShape="0">
                <a:blip r:embed="rId9"/>
                <a:stretch>
                  <a:fillRect l="-1979" b="-14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ECE13940-F9B2-47F9-A7E9-7F65AD2DCB1B}"/>
              </a:ext>
            </a:extLst>
          </p:cNvPr>
          <p:cNvSpPr txBox="1"/>
          <p:nvPr/>
        </p:nvSpPr>
        <p:spPr>
          <a:xfrm>
            <a:off x="12268200" y="6362700"/>
            <a:ext cx="1148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EC81FB1-28AA-4761-92B4-EEDD86EBD03C}"/>
                  </a:ext>
                </a:extLst>
              </p:cNvPr>
              <p:cNvSpPr txBox="1"/>
              <p:nvPr/>
            </p:nvSpPr>
            <p:spPr>
              <a:xfrm>
                <a:off x="8585014" y="7225160"/>
                <a:ext cx="9266815" cy="2269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𝟑</m:t>
                            </m:r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−</m:t>
                            </m:r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𝒙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𝟑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&gt;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𝟎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3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                                        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ê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(Chia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âm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dấu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)</a:t>
                </a:r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EC81FB1-28AA-4761-92B4-EEDD86EBD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014" y="7225160"/>
                <a:ext cx="9266815" cy="2269532"/>
              </a:xfrm>
              <a:prstGeom prst="rect">
                <a:avLst/>
              </a:prstGeom>
              <a:blipFill rotWithShape="0">
                <a:blip r:embed="rId10"/>
                <a:stretch>
                  <a:fillRect r="-1250" b="-1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4262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20" grpId="0"/>
      <p:bldP spid="21" grpId="0" animBg="1"/>
      <p:bldP spid="24" grpId="0"/>
      <p:bldP spid="26" grpId="0"/>
      <p:bldP spid="28" grpId="0" animBg="1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300162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2A6221F6-4878-41BB-9CA1-D55BFD9BA27D}"/>
              </a:ext>
            </a:extLst>
          </p:cNvPr>
          <p:cNvSpPr/>
          <p:nvPr/>
        </p:nvSpPr>
        <p:spPr>
          <a:xfrm>
            <a:off x="152400" y="1104900"/>
            <a:ext cx="14554200" cy="2667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9259466"/>
              </p:ext>
            </p:extLst>
          </p:nvPr>
        </p:nvGraphicFramePr>
        <p:xfrm>
          <a:off x="1371600" y="2036763"/>
          <a:ext cx="7012909" cy="158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47840" imgH="507960" progId="Equation.DSMT4">
                  <p:embed/>
                </p:oleObj>
              </mc:Choice>
              <mc:Fallback>
                <p:oleObj name="Equation" r:id="rId2" imgW="22478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71600" y="2036763"/>
                        <a:ext cx="7012909" cy="1582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758059" y="2400300"/>
            <a:ext cx="4775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)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2818676"/>
              </p:ext>
            </p:extLst>
          </p:nvPr>
        </p:nvGraphicFramePr>
        <p:xfrm>
          <a:off x="9906000" y="2628900"/>
          <a:ext cx="2675423" cy="86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87320" imgH="253800" progId="Equation.DSMT4">
                  <p:embed/>
                </p:oleObj>
              </mc:Choice>
              <mc:Fallback>
                <p:oleObj name="Equation" r:id="rId4" imgW="787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6000" y="2628900"/>
                        <a:ext cx="2675423" cy="86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1003637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70425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1">
            <a:extLst>
              <a:ext uri="{FF2B5EF4-FFF2-40B4-BE49-F238E27FC236}">
                <a16:creationId xmlns:a16="http://schemas.microsoft.com/office/drawing/2014/main" id="{2A6221F6-4878-41BB-9CA1-D55BFD9BA27D}"/>
              </a:ext>
            </a:extLst>
          </p:cNvPr>
          <p:cNvSpPr/>
          <p:nvPr/>
        </p:nvSpPr>
        <p:spPr>
          <a:xfrm>
            <a:off x="381000" y="800100"/>
            <a:ext cx="13944600" cy="24522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070" y="1020569"/>
            <a:ext cx="494879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270924"/>
              </p:ext>
            </p:extLst>
          </p:nvPr>
        </p:nvGraphicFramePr>
        <p:xfrm>
          <a:off x="5627688" y="752475"/>
          <a:ext cx="2709862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74360" imgH="507960" progId="Equation.DSMT4">
                  <p:embed/>
                </p:oleObj>
              </mc:Choice>
              <mc:Fallback>
                <p:oleObj name="Equation" r:id="rId2" imgW="7743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27688" y="752475"/>
                        <a:ext cx="2709862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26923" y="2244741"/>
            <a:ext cx="7159331" cy="917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621569"/>
              </p:ext>
            </p:extLst>
          </p:nvPr>
        </p:nvGraphicFramePr>
        <p:xfrm>
          <a:off x="9229725" y="2400300"/>
          <a:ext cx="39528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30040" imgH="203040" progId="Equation.DSMT4">
                  <p:embed/>
                </p:oleObj>
              </mc:Choice>
              <mc:Fallback>
                <p:oleObj name="Equation" r:id="rId4" imgW="1130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29725" y="2400300"/>
                        <a:ext cx="3952875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93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6800" y="773449"/>
            <a:ext cx="167640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782800" cy="364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lang="en-US" sz="77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lnSpc>
                <a:spcPct val="150000"/>
              </a:lnSpc>
            </a:pP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CĂN BẬC HAI VÀ CĂN BẬC BA</a:t>
            </a:r>
            <a:endParaRPr sz="77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733800" y="5219700"/>
            <a:ext cx="12344400" cy="182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TẬP CUỐI CHƯƠNG 3</a:t>
            </a:r>
            <a:endParaRPr sz="7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50488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2A6221F6-4878-41BB-9CA1-D55BFD9BA27D}"/>
              </a:ext>
            </a:extLst>
          </p:cNvPr>
          <p:cNvSpPr/>
          <p:nvPr/>
        </p:nvSpPr>
        <p:spPr>
          <a:xfrm>
            <a:off x="0" y="800100"/>
            <a:ext cx="18288000" cy="23171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1251186"/>
              </p:ext>
            </p:extLst>
          </p:nvPr>
        </p:nvGraphicFramePr>
        <p:xfrm>
          <a:off x="12815888" y="2070100"/>
          <a:ext cx="3154362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440" imgH="241200" progId="Equation.DSMT4">
                  <p:embed/>
                </p:oleObj>
              </mc:Choice>
              <mc:Fallback>
                <p:oleObj name="Equation" r:id="rId2" imgW="901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815888" y="2070100"/>
                        <a:ext cx="3154362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874946"/>
              </p:ext>
            </p:extLst>
          </p:nvPr>
        </p:nvGraphicFramePr>
        <p:xfrm>
          <a:off x="5091113" y="647700"/>
          <a:ext cx="6219825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7680" imgH="507960" progId="Equation.DSMT4">
                  <p:embed/>
                </p:oleObj>
              </mc:Choice>
              <mc:Fallback>
                <p:oleObj name="Equation" r:id="rId4" imgW="17776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91113" y="647700"/>
                        <a:ext cx="6219825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9470" y="955675"/>
            <a:ext cx="494879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00814" y="2095500"/>
            <a:ext cx="4282519" cy="917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1)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P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= 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95409" y="2019300"/>
            <a:ext cx="2830198" cy="917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2)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endParaRPr lang="en-US" sz="3900" dirty="0"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16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744563" y="2245304"/>
            <a:ext cx="2830198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solidFill>
                  <a:schemeClr val="bg1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2)</a:t>
            </a:r>
            <a:r>
              <a:rPr lang="en-US" sz="3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solidFill>
                  <a:schemeClr val="bg1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endParaRPr lang="en-US" sz="3900" dirty="0">
              <a:solidFill>
                <a:srgbClr val="FFFF00"/>
              </a:solidFill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3664255" y="2486233"/>
          <a:ext cx="3155156" cy="621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440" imgH="177480" progId="Equation.DSMT4">
                  <p:embed/>
                </p:oleObj>
              </mc:Choice>
              <mc:Fallback>
                <p:oleObj name="Equation" r:id="rId2" imgW="9014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64255" y="2486233"/>
                        <a:ext cx="3155156" cy="621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: Rounded Corners 1">
            <a:extLst>
              <a:ext uri="{FF2B5EF4-FFF2-40B4-BE49-F238E27FC236}">
                <a16:creationId xmlns:a16="http://schemas.microsoft.com/office/drawing/2014/main" id="{2A6221F6-4878-41BB-9CA1-D55BFD9BA27D}"/>
              </a:ext>
            </a:extLst>
          </p:cNvPr>
          <p:cNvSpPr/>
          <p:nvPr/>
        </p:nvSpPr>
        <p:spPr>
          <a:xfrm>
            <a:off x="0" y="800100"/>
            <a:ext cx="18288000" cy="23076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842483"/>
              </p:ext>
            </p:extLst>
          </p:nvPr>
        </p:nvGraphicFramePr>
        <p:xfrm>
          <a:off x="5146423" y="623887"/>
          <a:ext cx="6219825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7680" imgH="507960" progId="Equation.DSMT4">
                  <p:embed/>
                </p:oleObj>
              </mc:Choice>
              <mc:Fallback>
                <p:oleObj name="Equation" r:id="rId4" imgW="17776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46423" y="623887"/>
                        <a:ext cx="6219825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9470" y="949491"/>
            <a:ext cx="494879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624014"/>
              </p:ext>
            </p:extLst>
          </p:nvPr>
        </p:nvGraphicFramePr>
        <p:xfrm>
          <a:off x="3377679" y="2019300"/>
          <a:ext cx="3154362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01440" imgH="241200" progId="Equation.DSMT4">
                  <p:embed/>
                </p:oleObj>
              </mc:Choice>
              <mc:Fallback>
                <p:oleObj name="Equation" r:id="rId6" imgW="901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77679" y="2019300"/>
                        <a:ext cx="3154362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457200" y="2095500"/>
            <a:ext cx="2830198" cy="917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2)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endParaRPr lang="en-US" sz="3900" dirty="0"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65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301144"/>
              </p:ext>
            </p:extLst>
          </p:nvPr>
        </p:nvGraphicFramePr>
        <p:xfrm>
          <a:off x="1828800" y="1333500"/>
          <a:ext cx="12709525" cy="785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32040" imgH="2247840" progId="Equation.DSMT4">
                  <p:embed/>
                </p:oleObj>
              </mc:Choice>
              <mc:Fallback>
                <p:oleObj name="Equation" r:id="rId2" imgW="3632040" imgH="2247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28800" y="1333500"/>
                        <a:ext cx="12709525" cy="7856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50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2A6221F6-4878-41BB-9CA1-D55BFD9BA27D}"/>
              </a:ext>
            </a:extLst>
          </p:cNvPr>
          <p:cNvSpPr/>
          <p:nvPr/>
        </p:nvSpPr>
        <p:spPr>
          <a:xfrm>
            <a:off x="304800" y="1102920"/>
            <a:ext cx="8229600" cy="84601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960057"/>
              </p:ext>
            </p:extLst>
          </p:nvPr>
        </p:nvGraphicFramePr>
        <p:xfrm>
          <a:off x="381001" y="2705100"/>
          <a:ext cx="8077199" cy="459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17360" imgH="914400" progId="Equation.DSMT4">
                  <p:embed/>
                </p:oleObj>
              </mc:Choice>
              <mc:Fallback>
                <p:oleObj name="Equation" r:id="rId2" imgW="191736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1001" y="2705100"/>
                        <a:ext cx="8077199" cy="4594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1333500"/>
            <a:ext cx="5404043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9372600" y="1714500"/>
            <a:ext cx="8229600" cy="4191000"/>
          </a:xfrm>
          <a:prstGeom prst="cloudCallout">
            <a:avLst>
              <a:gd name="adj1" fmla="val -20367"/>
              <a:gd name="adj2" fmla="val 6814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HOẠT ĐỘNG NHÓM</a:t>
            </a:r>
          </a:p>
          <a:p>
            <a:pPr algn="ctr"/>
            <a:r>
              <a:rPr lang="en-US" sz="4000" dirty="0"/>
              <a:t>2 </a:t>
            </a:r>
            <a:r>
              <a:rPr lang="en-US" sz="4000" dirty="0" err="1"/>
              <a:t>phút</a:t>
            </a:r>
            <a:endParaRPr lang="en-US" sz="4000" dirty="0"/>
          </a:p>
        </p:txBody>
      </p:sp>
      <p:pic>
        <p:nvPicPr>
          <p:cNvPr id="7" name="Picture 8" descr="Digit 1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1" y="6467593"/>
            <a:ext cx="5079714" cy="279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09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9201" y="3096752"/>
            <a:ext cx="6111594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, ta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035160"/>
              </p:ext>
            </p:extLst>
          </p:nvPr>
        </p:nvGraphicFramePr>
        <p:xfrm>
          <a:off x="1319213" y="3354083"/>
          <a:ext cx="2800350" cy="88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99920" imgH="253800" progId="Equation.DSMT4">
                  <p:embed/>
                </p:oleObj>
              </mc:Choice>
              <mc:Fallback>
                <p:oleObj name="Equation" r:id="rId2" imgW="7999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19213" y="3354083"/>
                        <a:ext cx="2800350" cy="888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5097" y="1"/>
            <a:ext cx="5404043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552194"/>
              </p:ext>
            </p:extLst>
          </p:nvPr>
        </p:nvGraphicFramePr>
        <p:xfrm>
          <a:off x="1473200" y="3843338"/>
          <a:ext cx="2668588" cy="164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61760" imgH="469800" progId="Equation.DSMT4">
                  <p:embed/>
                </p:oleObj>
              </mc:Choice>
              <mc:Fallback>
                <p:oleObj name="Equation" r:id="rId4" imgW="7617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3200" y="3843338"/>
                        <a:ext cx="2668588" cy="164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624359"/>
              </p:ext>
            </p:extLst>
          </p:nvPr>
        </p:nvGraphicFramePr>
        <p:xfrm>
          <a:off x="1458913" y="5437188"/>
          <a:ext cx="2579687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36560" imgH="241200" progId="Equation.DSMT4">
                  <p:embed/>
                </p:oleObj>
              </mc:Choice>
              <mc:Fallback>
                <p:oleObj name="Equation" r:id="rId6" imgW="7365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58913" y="5437188"/>
                        <a:ext cx="2579687" cy="842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100443" y="5405105"/>
            <a:ext cx="3158591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         )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7741603"/>
              </p:ext>
            </p:extLst>
          </p:nvPr>
        </p:nvGraphicFramePr>
        <p:xfrm>
          <a:off x="4876800" y="5618629"/>
          <a:ext cx="1333500" cy="621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80880" imgH="177480" progId="Equation.DSMT4">
                  <p:embed/>
                </p:oleObj>
              </mc:Choice>
              <mc:Fallback>
                <p:oleObj name="Equation" r:id="rId8" imgW="380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76800" y="5618629"/>
                        <a:ext cx="1333500" cy="621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128840"/>
              </p:ext>
            </p:extLst>
          </p:nvPr>
        </p:nvGraphicFramePr>
        <p:xfrm>
          <a:off x="2303463" y="6357938"/>
          <a:ext cx="1735137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95000" imgH="241200" progId="Equation.DSMT4">
                  <p:embed/>
                </p:oleObj>
              </mc:Choice>
              <mc:Fallback>
                <p:oleObj name="Equation" r:id="rId10" imgW="4950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03463" y="6357938"/>
                        <a:ext cx="1735137" cy="842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161148"/>
              </p:ext>
            </p:extLst>
          </p:nvPr>
        </p:nvGraphicFramePr>
        <p:xfrm>
          <a:off x="2627313" y="7410450"/>
          <a:ext cx="1335087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80880" imgH="164880" progId="Equation.DSMT4">
                  <p:embed/>
                </p:oleObj>
              </mc:Choice>
              <mc:Fallback>
                <p:oleObj name="Equation" r:id="rId12" imgW="380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27313" y="7410450"/>
                        <a:ext cx="1335087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09600" y="7886700"/>
            <a:ext cx="3791088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ĐKXĐ: </a:t>
            </a: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544397"/>
              </p:ext>
            </p:extLst>
          </p:nvPr>
        </p:nvGraphicFramePr>
        <p:xfrm>
          <a:off x="4191000" y="8115300"/>
          <a:ext cx="280035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99920" imgH="253800" progId="Equation.DSMT4">
                  <p:embed/>
                </p:oleObj>
              </mc:Choice>
              <mc:Fallback>
                <p:oleObj name="Equation" r:id="rId14" imgW="7999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191000" y="8115300"/>
                        <a:ext cx="280035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2A6221F6-4878-41BB-9CA1-D55BFD9BA27D}"/>
              </a:ext>
            </a:extLst>
          </p:cNvPr>
          <p:cNvSpPr/>
          <p:nvPr/>
        </p:nvSpPr>
        <p:spPr>
          <a:xfrm>
            <a:off x="0" y="800100"/>
            <a:ext cx="18288000" cy="16160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228132"/>
              </p:ext>
            </p:extLst>
          </p:nvPr>
        </p:nvGraphicFramePr>
        <p:xfrm>
          <a:off x="433388" y="849313"/>
          <a:ext cx="6710362" cy="164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917360" imgH="469800" progId="Equation.DSMT4">
                  <p:embed/>
                </p:oleObj>
              </mc:Choice>
              <mc:Fallback>
                <p:oleObj name="Equation" r:id="rId16" imgW="19173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33388" y="849313"/>
                        <a:ext cx="6710362" cy="164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3765" y="2209136"/>
            <a:ext cx="3910045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8757905"/>
            <a:ext cx="6019800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         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940671"/>
              </p:ext>
            </p:extLst>
          </p:nvPr>
        </p:nvGraphicFramePr>
        <p:xfrm>
          <a:off x="2133600" y="8953500"/>
          <a:ext cx="1335087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80880" imgH="164880" progId="Equation.DSMT4">
                  <p:embed/>
                </p:oleObj>
              </mc:Choice>
              <mc:Fallback>
                <p:oleObj name="Equation" r:id="rId12" imgW="380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33600" y="8953500"/>
                        <a:ext cx="1335087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584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27" grpId="0"/>
      <p:bldP spid="9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3765" y="2209136"/>
            <a:ext cx="3910045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9201" y="3096752"/>
            <a:ext cx="6111594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         , ta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760602"/>
              </p:ext>
            </p:extLst>
          </p:nvPr>
        </p:nvGraphicFramePr>
        <p:xfrm>
          <a:off x="1397166" y="3398691"/>
          <a:ext cx="13335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0880" imgH="152280" progId="Equation.DSMT4">
                  <p:embed/>
                </p:oleObj>
              </mc:Choice>
              <mc:Fallback>
                <p:oleObj name="Equation" r:id="rId2" imgW="38088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97166" y="3398691"/>
                        <a:ext cx="13335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5097" y="1"/>
            <a:ext cx="5404043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922277"/>
              </p:ext>
            </p:extLst>
          </p:nvPr>
        </p:nvGraphicFramePr>
        <p:xfrm>
          <a:off x="1427163" y="5437188"/>
          <a:ext cx="2535237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23600" imgH="241200" progId="Equation.DSMT4">
                  <p:embed/>
                </p:oleObj>
              </mc:Choice>
              <mc:Fallback>
                <p:oleObj name="Equation" r:id="rId4" imgW="7236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27163" y="5437188"/>
                        <a:ext cx="2535237" cy="842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100443" y="5372100"/>
            <a:ext cx="7070186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TMĐK)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125985"/>
              </p:ext>
            </p:extLst>
          </p:nvPr>
        </p:nvGraphicFramePr>
        <p:xfrm>
          <a:off x="4905262" y="5372100"/>
          <a:ext cx="3422650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77760" imgH="317160" progId="Equation.DSMT4">
                  <p:embed/>
                </p:oleObj>
              </mc:Choice>
              <mc:Fallback>
                <p:oleObj name="Equation" r:id="rId6" imgW="9777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05262" y="5372100"/>
                        <a:ext cx="3422650" cy="1109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001397"/>
              </p:ext>
            </p:extLst>
          </p:nvPr>
        </p:nvGraphicFramePr>
        <p:xfrm>
          <a:off x="1998663" y="6356350"/>
          <a:ext cx="173513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95000" imgH="241200" progId="Equation.DSMT4">
                  <p:embed/>
                </p:oleObj>
              </mc:Choice>
              <mc:Fallback>
                <p:oleObj name="Equation" r:id="rId8" imgW="4950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98663" y="6356350"/>
                        <a:ext cx="1735137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395534"/>
              </p:ext>
            </p:extLst>
          </p:nvPr>
        </p:nvGraphicFramePr>
        <p:xfrm>
          <a:off x="2170112" y="7412038"/>
          <a:ext cx="1335088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80880" imgH="164880" progId="Equation.DSMT4">
                  <p:embed/>
                </p:oleObj>
              </mc:Choice>
              <mc:Fallback>
                <p:oleObj name="Equation" r:id="rId10" imgW="380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70112" y="7412038"/>
                        <a:ext cx="1335088" cy="576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33342" y="8055882"/>
            <a:ext cx="3791088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ĐKXĐ: </a:t>
            </a: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1529148"/>
              </p:ext>
            </p:extLst>
          </p:nvPr>
        </p:nvGraphicFramePr>
        <p:xfrm>
          <a:off x="4278374" y="7962900"/>
          <a:ext cx="1600200" cy="1864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57200" imgH="533160" progId="Equation.DSMT4">
                  <p:embed/>
                </p:oleObj>
              </mc:Choice>
              <mc:Fallback>
                <p:oleObj name="Equation" r:id="rId12" imgW="45720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278374" y="7962900"/>
                        <a:ext cx="1600200" cy="1864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773414"/>
              </p:ext>
            </p:extLst>
          </p:nvPr>
        </p:nvGraphicFramePr>
        <p:xfrm>
          <a:off x="6107112" y="8420100"/>
          <a:ext cx="3646488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41120" imgH="253800" progId="Equation.DSMT4">
                  <p:embed/>
                </p:oleObj>
              </mc:Choice>
              <mc:Fallback>
                <p:oleObj name="Equation" r:id="rId14" imgW="10411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07112" y="8420100"/>
                        <a:ext cx="3646488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595131"/>
              </p:ext>
            </p:extLst>
          </p:nvPr>
        </p:nvGraphicFramePr>
        <p:xfrm>
          <a:off x="1370013" y="3852863"/>
          <a:ext cx="2622550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49160" imgH="507960" progId="Equation.DSMT4">
                  <p:embed/>
                </p:oleObj>
              </mc:Choice>
              <mc:Fallback>
                <p:oleObj name="Equation" r:id="rId16" imgW="7491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70013" y="3852863"/>
                        <a:ext cx="2622550" cy="177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2A6221F6-4878-41BB-9CA1-D55BFD9BA27D}"/>
              </a:ext>
            </a:extLst>
          </p:cNvPr>
          <p:cNvSpPr/>
          <p:nvPr/>
        </p:nvSpPr>
        <p:spPr>
          <a:xfrm>
            <a:off x="0" y="800100"/>
            <a:ext cx="18288000" cy="16160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662805"/>
              </p:ext>
            </p:extLst>
          </p:nvPr>
        </p:nvGraphicFramePr>
        <p:xfrm>
          <a:off x="393700" y="781050"/>
          <a:ext cx="5240338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498320" imgH="507960" progId="Equation.DSMT4">
                  <p:embed/>
                </p:oleObj>
              </mc:Choice>
              <mc:Fallback>
                <p:oleObj name="Equation" r:id="rId18" imgW="14983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93700" y="781050"/>
                        <a:ext cx="5240338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145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3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2A6221F6-4878-41BB-9CA1-D55BFD9BA27D}"/>
              </a:ext>
            </a:extLst>
          </p:cNvPr>
          <p:cNvSpPr/>
          <p:nvPr/>
        </p:nvSpPr>
        <p:spPr>
          <a:xfrm>
            <a:off x="76200" y="800100"/>
            <a:ext cx="18059400" cy="24842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294304"/>
              </p:ext>
            </p:extLst>
          </p:nvPr>
        </p:nvGraphicFramePr>
        <p:xfrm>
          <a:off x="5514975" y="647700"/>
          <a:ext cx="6219825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77680" imgH="507960" progId="Equation.DSMT4">
                  <p:embed/>
                </p:oleObj>
              </mc:Choice>
              <mc:Fallback>
                <p:oleObj name="Equation" r:id="rId2" imgW="17776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14975" y="647700"/>
                        <a:ext cx="6219825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95354" y="2095500"/>
            <a:ext cx="1075416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A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Euclid" panose="02020503060505020303" pitchFamily="18" charset="0"/>
                <a:cs typeface="Arial" panose="020B0604020202020204" pitchFamily="34" charset="0"/>
              </a:rPr>
              <a:t>có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Euclid" panose="02020503060505020303" pitchFamily="18" charset="0"/>
                <a:cs typeface="Arial" panose="020B0604020202020204" pitchFamily="34" charset="0"/>
              </a:rPr>
              <a:t>giá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Euclid" panose="02020503060505020303" pitchFamily="18" charset="0"/>
                <a:cs typeface="Arial" panose="020B0604020202020204" pitchFamily="34" charset="0"/>
              </a:rPr>
              <a:t>trị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Euclid" panose="02020503060505020303" pitchFamily="18" charset="0"/>
                <a:cs typeface="Arial" panose="020B0604020202020204" pitchFamily="34" charset="0"/>
              </a:rPr>
              <a:t>nguyên</a:t>
            </a:r>
            <a:endParaRPr lang="en-US" sz="3900" dirty="0"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332" y="955675"/>
            <a:ext cx="494879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9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9863" y="4948238"/>
            <a:ext cx="9071937" cy="3496515"/>
          </a:xfrm>
          <a:prstGeom prst="rect">
            <a:avLst/>
          </a:prstGeom>
        </p:spPr>
      </p:pic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9982200" y="8572500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vi-VN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để biểu thức A nhận giá trị nguyên thì </a:t>
            </a:r>
            <a:endParaRPr lang="en-US" alt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82400" y="4305300"/>
            <a:ext cx="388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vi-VN" sz="3600" dirty="0">
                <a:latin typeface="+mj-lt"/>
              </a:rPr>
              <a:t>Lập bảng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giá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trị</a:t>
            </a:r>
            <a:r>
              <a:rPr lang="vi-VN" sz="3600" dirty="0">
                <a:latin typeface="+mj-lt"/>
              </a:rPr>
              <a:t> </a:t>
            </a:r>
            <a:endParaRPr lang="en-US" sz="3600" dirty="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1000" y="3543300"/>
            <a:ext cx="2133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</a:rPr>
              <a:t>  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Giải</a:t>
            </a:r>
            <a:r>
              <a:rPr lang="en-US" altLang="en-US" sz="40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6935569"/>
            <a:ext cx="8361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vi-VN" sz="3600" dirty="0">
                <a:latin typeface="+mj-lt"/>
              </a:rPr>
              <a:t>Để A nhận giá trị nguyên với x nguyên thì 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325438" y="4588014"/>
            <a:ext cx="11223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vi-VN" sz="4000" dirty="0">
                <a:latin typeface="+mj-lt"/>
              </a:rPr>
              <a:t>Với </a:t>
            </a:r>
            <a:endParaRPr lang="en-US" sz="40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91000" y="4588014"/>
            <a:ext cx="1552575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vi-VN" sz="4000" dirty="0">
                <a:latin typeface="+mj-lt"/>
              </a:rPr>
              <a:t>ta có </a:t>
            </a:r>
            <a:endParaRPr lang="en-US" sz="4000" dirty="0">
              <a:latin typeface="+mj-lt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875820"/>
              </p:ext>
            </p:extLst>
          </p:nvPr>
        </p:nvGraphicFramePr>
        <p:xfrm>
          <a:off x="1327150" y="4597400"/>
          <a:ext cx="27114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74360" imgH="203040" progId="Equation.DSMT4">
                  <p:embed/>
                </p:oleObj>
              </mc:Choice>
              <mc:Fallback>
                <p:oleObj name="Equation" r:id="rId5" imgW="7743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27150" y="4597400"/>
                        <a:ext cx="271145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745372"/>
              </p:ext>
            </p:extLst>
          </p:nvPr>
        </p:nvGraphicFramePr>
        <p:xfrm>
          <a:off x="479425" y="5119688"/>
          <a:ext cx="5997575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14320" imgH="507960" progId="Equation.DSMT4">
                  <p:embed/>
                </p:oleObj>
              </mc:Choice>
              <mc:Fallback>
                <p:oleObj name="Equation" r:id="rId7" imgW="17143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9425" y="5119688"/>
                        <a:ext cx="5997575" cy="177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753749"/>
              </p:ext>
            </p:extLst>
          </p:nvPr>
        </p:nvGraphicFramePr>
        <p:xfrm>
          <a:off x="611832" y="7675483"/>
          <a:ext cx="5467350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55520" imgH="469800" progId="Equation.DSMT4">
                  <p:embed/>
                </p:oleObj>
              </mc:Choice>
              <mc:Fallback>
                <p:oleObj name="Equation" r:id="rId9" imgW="19555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1832" y="7675483"/>
                        <a:ext cx="5467350" cy="131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580975"/>
              </p:ext>
            </p:extLst>
          </p:nvPr>
        </p:nvGraphicFramePr>
        <p:xfrm>
          <a:off x="152400" y="8837613"/>
          <a:ext cx="2840037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15920" imgH="266400" progId="Equation.DSMT4">
                  <p:embed/>
                </p:oleObj>
              </mc:Choice>
              <mc:Fallback>
                <p:oleObj name="Equation" r:id="rId11" imgW="10159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2400" y="8837613"/>
                        <a:ext cx="2840037" cy="74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137312"/>
              </p:ext>
            </p:extLst>
          </p:nvPr>
        </p:nvGraphicFramePr>
        <p:xfrm>
          <a:off x="4800600" y="8750300"/>
          <a:ext cx="408305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460160" imgH="317160" progId="Equation.DSMT4">
                  <p:embed/>
                </p:oleObj>
              </mc:Choice>
              <mc:Fallback>
                <p:oleObj name="Equation" r:id="rId13" imgW="14601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00600" y="8750300"/>
                        <a:ext cx="408305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971800" y="8877300"/>
            <a:ext cx="2177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3600" dirty="0" err="1">
                <a:latin typeface="+mj-lt"/>
              </a:rPr>
              <a:t>nên</a:t>
            </a:r>
            <a:r>
              <a:rPr lang="en-US" sz="3600" dirty="0">
                <a:latin typeface="+mj-lt"/>
              </a:rPr>
              <a:t> ta </a:t>
            </a:r>
            <a:r>
              <a:rPr lang="en-US" sz="3600" dirty="0" err="1">
                <a:latin typeface="+mj-lt"/>
              </a:rPr>
              <a:t>có</a:t>
            </a:r>
            <a:r>
              <a:rPr lang="vi-VN" sz="3600" dirty="0">
                <a:latin typeface="+mj-lt"/>
              </a:rPr>
              <a:t> </a:t>
            </a:r>
            <a:r>
              <a:rPr lang="en-US" sz="3600" dirty="0">
                <a:latin typeface="+mj-lt"/>
              </a:rPr>
              <a:t> </a:t>
            </a: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821016"/>
              </p:ext>
            </p:extLst>
          </p:nvPr>
        </p:nvGraphicFramePr>
        <p:xfrm>
          <a:off x="11979275" y="9224963"/>
          <a:ext cx="259080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27000" imgH="304560" progId="Equation.DSMT4">
                  <p:embed/>
                </p:oleObj>
              </mc:Choice>
              <mc:Fallback>
                <p:oleObj name="Equation" r:id="rId15" imgW="9270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979275" y="9224963"/>
                        <a:ext cx="2590800" cy="85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57511"/>
              </p:ext>
            </p:extLst>
          </p:nvPr>
        </p:nvGraphicFramePr>
        <p:xfrm>
          <a:off x="9355138" y="4838700"/>
          <a:ext cx="131286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69800" imgH="241200" progId="Equation.DSMT4">
                  <p:embed/>
                </p:oleObj>
              </mc:Choice>
              <mc:Fallback>
                <p:oleObj name="Equation" r:id="rId17" imgW="4698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355138" y="4838700"/>
                        <a:ext cx="1312862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305896"/>
              </p:ext>
            </p:extLst>
          </p:nvPr>
        </p:nvGraphicFramePr>
        <p:xfrm>
          <a:off x="9688513" y="5610225"/>
          <a:ext cx="67468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41200" imgH="241200" progId="Equation.DSMT4">
                  <p:embed/>
                </p:oleObj>
              </mc:Choice>
              <mc:Fallback>
                <p:oleObj name="Equation" r:id="rId19" imgW="2412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688513" y="5610225"/>
                        <a:ext cx="674687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Connector 30"/>
          <p:cNvCxnSpPr/>
          <p:nvPr/>
        </p:nvCxnSpPr>
        <p:spPr>
          <a:xfrm flipH="1" flipV="1">
            <a:off x="8969188" y="4602938"/>
            <a:ext cx="13531" cy="5684062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67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/>
      <p:bldP spid="13" grpId="0"/>
      <p:bldP spid="16" grpId="0"/>
      <p:bldP spid="17" grpId="0"/>
      <p:bldP spid="18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4400" b="1" dirty="0">
              <a:cs typeface="Arial" panose="020B0604020202020204" pitchFamily="34" charset="0"/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2A6221F6-4878-41BB-9CA1-D55BFD9BA27D}"/>
              </a:ext>
            </a:extLst>
          </p:cNvPr>
          <p:cNvSpPr/>
          <p:nvPr/>
        </p:nvSpPr>
        <p:spPr>
          <a:xfrm>
            <a:off x="188259" y="800100"/>
            <a:ext cx="17947341" cy="23171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793984"/>
              </p:ext>
            </p:extLst>
          </p:nvPr>
        </p:nvGraphicFramePr>
        <p:xfrm>
          <a:off x="5638800" y="700087"/>
          <a:ext cx="6219825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77680" imgH="507960" progId="Equation.DSMT4">
                  <p:embed/>
                </p:oleObj>
              </mc:Choice>
              <mc:Fallback>
                <p:oleObj name="Equation" r:id="rId2" imgW="17776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38800" y="700087"/>
                        <a:ext cx="6219825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66439" y="2095500"/>
            <a:ext cx="4245649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GTLN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P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660" y="955675"/>
            <a:ext cx="494879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7.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04800" y="3162300"/>
            <a:ext cx="2133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</a:rPr>
              <a:t>  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Giải</a:t>
            </a:r>
            <a:r>
              <a:rPr lang="en-US" altLang="en-US" sz="4000" b="1" dirty="0"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406133"/>
              </p:ext>
            </p:extLst>
          </p:nvPr>
        </p:nvGraphicFramePr>
        <p:xfrm>
          <a:off x="990600" y="3976688"/>
          <a:ext cx="2887662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480" imgH="507960" progId="Equation.DSMT4">
                  <p:embed/>
                </p:oleObj>
              </mc:Choice>
              <mc:Fallback>
                <p:oleObj name="Equation" r:id="rId4" imgW="8254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600" y="3976688"/>
                        <a:ext cx="2887662" cy="177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914039" y="3162300"/>
            <a:ext cx="82205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Times New Roman" panose="02020603050405020304" pitchFamily="18" charset="0"/>
              </a:rPr>
              <a:t>   </a:t>
            </a:r>
            <a:r>
              <a:rPr lang="en-US" altLang="en-US" sz="40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4000" dirty="0">
                <a:latin typeface="Times New Roman" panose="02020603050405020304" pitchFamily="18" charset="0"/>
              </a:rPr>
              <a:t>                          ta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dirty="0"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276600" y="3162300"/>
                <a:ext cx="320040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≥0;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≠1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3162300"/>
                <a:ext cx="3200401" cy="70788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5573854"/>
              </p:ext>
            </p:extLst>
          </p:nvPr>
        </p:nvGraphicFramePr>
        <p:xfrm>
          <a:off x="3962400" y="4000500"/>
          <a:ext cx="3065462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76240" imgH="507960" progId="Equation.DSMT4">
                  <p:embed/>
                </p:oleObj>
              </mc:Choice>
              <mc:Fallback>
                <p:oleObj name="Equation" r:id="rId8" imgW="8762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62400" y="4000500"/>
                        <a:ext cx="3065462" cy="177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189781"/>
              </p:ext>
            </p:extLst>
          </p:nvPr>
        </p:nvGraphicFramePr>
        <p:xfrm>
          <a:off x="7069137" y="4110037"/>
          <a:ext cx="3065463" cy="164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76240" imgH="469800" progId="Equation.DSMT4">
                  <p:embed/>
                </p:oleObj>
              </mc:Choice>
              <mc:Fallback>
                <p:oleObj name="Equation" r:id="rId10" imgW="87624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69137" y="4110037"/>
                        <a:ext cx="3065463" cy="164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04801" y="5981700"/>
            <a:ext cx="6400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Times New Roman" panose="02020603050405020304" pitchFamily="18" charset="0"/>
              </a:rPr>
              <a:t>   </a:t>
            </a:r>
            <a:r>
              <a:rPr lang="en-US" altLang="en-US" sz="40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4000" dirty="0">
                <a:latin typeface="Times New Roman" panose="02020603050405020304" pitchFamily="18" charset="0"/>
              </a:rPr>
              <a:t>                          ta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dirty="0"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600199" y="5981700"/>
                <a:ext cx="320040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≥0;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≠1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99" y="5981700"/>
                <a:ext cx="3200401" cy="70788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253144"/>
              </p:ext>
            </p:extLst>
          </p:nvPr>
        </p:nvGraphicFramePr>
        <p:xfrm>
          <a:off x="6327775" y="5829300"/>
          <a:ext cx="4710113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346040" imgH="317160" progId="Equation.DSMT4">
                  <p:embed/>
                </p:oleObj>
              </mc:Choice>
              <mc:Fallback>
                <p:oleObj name="Equation" r:id="rId13" imgW="13460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327775" y="5829300"/>
                        <a:ext cx="4710113" cy="1109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051734"/>
              </p:ext>
            </p:extLst>
          </p:nvPr>
        </p:nvGraphicFramePr>
        <p:xfrm>
          <a:off x="11277600" y="5562600"/>
          <a:ext cx="3954463" cy="164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130040" imgH="469800" progId="Equation.DSMT4">
                  <p:embed/>
                </p:oleObj>
              </mc:Choice>
              <mc:Fallback>
                <p:oleObj name="Equation" r:id="rId15" imgW="113004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277600" y="5562600"/>
                        <a:ext cx="3954463" cy="164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767713"/>
              </p:ext>
            </p:extLst>
          </p:nvPr>
        </p:nvGraphicFramePr>
        <p:xfrm>
          <a:off x="15474723" y="5981700"/>
          <a:ext cx="2220912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34680" imgH="253800" progId="Equation.DSMT4">
                  <p:embed/>
                </p:oleObj>
              </mc:Choice>
              <mc:Fallback>
                <p:oleObj name="Equation" r:id="rId17" imgW="6346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474723" y="5981700"/>
                        <a:ext cx="2220912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228600" y="6950214"/>
            <a:ext cx="6400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Times New Roman" panose="02020603050405020304" pitchFamily="18" charset="0"/>
              </a:rPr>
              <a:t>   </a:t>
            </a:r>
            <a:r>
              <a:rPr lang="en-US" altLang="en-US" sz="4000" dirty="0" err="1">
                <a:latin typeface="Times New Roman" panose="02020603050405020304" pitchFamily="18" charset="0"/>
              </a:rPr>
              <a:t>Dấu</a:t>
            </a:r>
            <a:r>
              <a:rPr lang="en-US" altLang="en-US" sz="4000" dirty="0">
                <a:latin typeface="Times New Roman" panose="02020603050405020304" pitchFamily="18" charset="0"/>
              </a:rPr>
              <a:t> = </a:t>
            </a:r>
            <a:r>
              <a:rPr lang="en-US" altLang="en-US" sz="4000" dirty="0" err="1">
                <a:latin typeface="Times New Roman" panose="02020603050405020304" pitchFamily="18" charset="0"/>
              </a:rPr>
              <a:t>xảy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ra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latin typeface="Times New Roman" panose="02020603050405020304" pitchFamily="18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267199" y="6972300"/>
                <a:ext cx="9601201" cy="714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rad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=0 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suy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ra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 </m:t>
                      </m:r>
                      <m:box>
                        <m:box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box>
                      <m:r>
                        <a:rPr lang="en-US" sz="4000" i="0">
                          <a:latin typeface="Cambria Math" panose="020405030504060302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  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≥0; 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≠1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199" y="6972300"/>
                <a:ext cx="9601201" cy="714811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228600" y="7864614"/>
            <a:ext cx="807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Times New Roman" panose="02020603050405020304" pitchFamily="18" charset="0"/>
              </a:rPr>
              <a:t>   </a:t>
            </a:r>
            <a:r>
              <a:rPr lang="en-US" altLang="en-US" sz="4000" dirty="0" err="1">
                <a:latin typeface="Times New Roman" panose="02020603050405020304" pitchFamily="18" charset="0"/>
              </a:rPr>
              <a:t>Vậy</a:t>
            </a:r>
            <a:r>
              <a:rPr lang="en-US" altLang="en-US" sz="4000" dirty="0">
                <a:latin typeface="Times New Roman" panose="02020603050405020304" pitchFamily="18" charset="0"/>
              </a:rPr>
              <a:t> GTLN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</a:rPr>
              <a:t> P = 2 </a:t>
            </a:r>
            <a:r>
              <a:rPr lang="en-US" altLang="en-US" sz="4000" dirty="0" err="1"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latin typeface="Times New Roman" panose="02020603050405020304" pitchFamily="18" charset="0"/>
              </a:rPr>
              <a:t> x = 0</a:t>
            </a:r>
          </a:p>
        </p:txBody>
      </p:sp>
    </p:spTree>
    <p:extLst>
      <p:ext uri="{BB962C8B-B14F-4D97-AF65-F5344CB8AC3E}">
        <p14:creationId xmlns:p14="http://schemas.microsoft.com/office/powerpoint/2010/main" val="32844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2" grpId="0"/>
      <p:bldP spid="13" grpId="0"/>
      <p:bldP spid="14" grpId="0"/>
      <p:bldP spid="18" grpId="0"/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09600" y="1908393"/>
            <a:ext cx="12039600" cy="747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vi-VN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vi-VN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endParaRPr lang="en-US" alt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/>
            <a:endParaRPr lang="en-US" alt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16</a:t>
            </a:r>
          </a:p>
          <a:p>
            <a:pPr eaLnBrk="1" hangingPunct="1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= 0</a:t>
            </a:r>
          </a:p>
          <a:p>
            <a:pPr eaLnBrk="1" hangingPunct="1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d/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e/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&gt; 0</a:t>
            </a:r>
          </a:p>
          <a:p>
            <a:pPr eaLnBrk="1" hangingPunct="1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g/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GTNN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09900"/>
            <a:ext cx="734309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0" y="3613100"/>
            <a:ext cx="2928689" cy="7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572000" y="419100"/>
            <a:ext cx="9220200" cy="1447800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4800600" y="483394"/>
            <a:ext cx="853995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BÀI TẬP VỀ NHÀ</a:t>
            </a:r>
          </a:p>
        </p:txBody>
      </p:sp>
    </p:spTree>
    <p:extLst>
      <p:ext uri="{BB962C8B-B14F-4D97-AF65-F5344CB8AC3E}">
        <p14:creationId xmlns:p14="http://schemas.microsoft.com/office/powerpoint/2010/main" val="196066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054287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về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nhà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đã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giao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4138258"/>
              <a:ext cx="4539800" cy="1850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mới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Ôn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tập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học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kì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1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pic>
        <p:nvPicPr>
          <p:cNvPr id="2" name="cau_hoi_tinh_huong_trai_banh_so_90_duoc_lay_ngau_dc76808e-f3ca-4f83-8864-1e3717310037">
            <a:hlinkClick r:id="" action="ppaction://media"/>
            <a:extLst>
              <a:ext uri="{FF2B5EF4-FFF2-40B4-BE49-F238E27FC236}">
                <a16:creationId xmlns:a16="http://schemas.microsoft.com/office/drawing/2014/main" id="{FD39D25D-F2F6-CF64-9299-7D14AF001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93447" y="6253101"/>
            <a:ext cx="1066800" cy="1066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765176" y="898575"/>
            <a:ext cx="10821227" cy="9208524"/>
            <a:chOff x="2178039" y="301344"/>
            <a:chExt cx="7214151" cy="6139016"/>
          </a:xfrm>
        </p:grpSpPr>
        <p:sp>
          <p:nvSpPr>
            <p:cNvPr id="7" name="Cloud 6"/>
            <p:cNvSpPr/>
            <p:nvPr/>
          </p:nvSpPr>
          <p:spPr>
            <a:xfrm>
              <a:off x="2584583" y="926446"/>
              <a:ext cx="6539697" cy="4769043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Chúc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mừng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vụ</a:t>
              </a:r>
              <a:endParaRPr lang="en-US" sz="6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4" descr="Confetti in GIF Format - 55 Animated Images For Fre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039" y="301344"/>
              <a:ext cx="7214151" cy="6139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347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4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9461500" y="4102100"/>
                <a:ext cx="2730500" cy="2755900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5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0" y="0"/>
                <a:ext cx="2070100" cy="1699336"/>
              </a:xfrm>
              <a:prstGeom prst="rect">
                <a:avLst/>
              </a:prstGeom>
            </p:spPr>
          </p:pic>
        </p:grp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3677" t="7856" r="2937" b="8525"/>
          <a:stretch/>
        </p:blipFill>
        <p:spPr>
          <a:xfrm>
            <a:off x="-342513" y="-274360"/>
            <a:ext cx="15963900" cy="100736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/>
          <a:srcRect l="14565" t="18702" r="7844" b="13758"/>
          <a:stretch/>
        </p:blipFill>
        <p:spPr>
          <a:xfrm flipH="1">
            <a:off x="2835785" y="668935"/>
            <a:ext cx="1698503" cy="1532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/>
          <a:srcRect r="11306"/>
          <a:stretch/>
        </p:blipFill>
        <p:spPr>
          <a:xfrm>
            <a:off x="14570183" y="3356536"/>
            <a:ext cx="3179430" cy="69304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1"/>
          <a:stretch/>
        </p:blipFill>
        <p:spPr>
          <a:xfrm>
            <a:off x="-152400" y="8286750"/>
            <a:ext cx="18440400" cy="200025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31" b="34547" l="31354" r="6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2773" r="31733" b="65592"/>
          <a:stretch/>
        </p:blipFill>
        <p:spPr bwMode="auto">
          <a:xfrm rot="19830680">
            <a:off x="-6348914" y="-3018858"/>
            <a:ext cx="6327015" cy="759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37" l="10000" r="90000">
                        <a14:foregroundMark x1="47619" y1="65541" x2="47619" y2="65541"/>
                        <a14:foregroundMark x1="55714" y1="76135" x2="55714" y2="76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260" y="8984995"/>
            <a:ext cx="7600484" cy="9248486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95" b="33737" l="640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02" b="64648"/>
          <a:stretch/>
        </p:blipFill>
        <p:spPr bwMode="auto">
          <a:xfrm rot="1381394">
            <a:off x="-5911297" y="5908797"/>
            <a:ext cx="4662878" cy="749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79482" y="2095500"/>
            <a:ext cx="122523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nay.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chờ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ạ!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56" t="33506" r="33496" b="34988"/>
          <a:stretch/>
        </p:blipFill>
        <p:spPr bwMode="auto">
          <a:xfrm>
            <a:off x="16931774" y="-5213081"/>
            <a:ext cx="5359937" cy="689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6333" b="98140" l="9806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68" y="4692524"/>
            <a:ext cx="5114916" cy="705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61936 0.6825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72" y="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82716E-6 L -0.40833 -0.996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17" y="-498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-4.5679E-6 L 0.77353 -0.5172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2" y="-258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0.52413 0.4066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7" y="2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324" y="-23308"/>
            <a:ext cx="18356648" cy="10333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2569" y="3412256"/>
            <a:ext cx="126873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Chúng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em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xin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kính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gửi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đến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các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thầy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cô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giáo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lời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kính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chúc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sức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khỏe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và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thật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nhiều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</a:p>
          <a:p>
            <a:pPr algn="ctr"/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yêu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thương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596" y="2179254"/>
            <a:ext cx="12687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7C80"/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NHÂN </a:t>
            </a:r>
            <a:r>
              <a:rPr lang="en-US" sz="5400">
                <a:solidFill>
                  <a:srgbClr val="FF7C80"/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NGÀY NHÀ GIÁO VIỆT NAM 20/11</a:t>
            </a:r>
            <a:endParaRPr lang="en-US" sz="5400" dirty="0">
              <a:solidFill>
                <a:srgbClr val="FF7C80"/>
              </a:solidFill>
              <a:latin typeface="SVN-Cookies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169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6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9461500" y="4102100"/>
                <a:ext cx="2730500" cy="2755900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7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0" y="0"/>
                <a:ext cx="2070100" cy="1699336"/>
              </a:xfrm>
              <a:prstGeom prst="rect">
                <a:avLst/>
              </a:prstGeom>
            </p:spPr>
          </p:pic>
        </p:grp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/>
          <a:srcRect l="3677" t="7856" r="2937" b="8525"/>
          <a:stretch/>
        </p:blipFill>
        <p:spPr>
          <a:xfrm>
            <a:off x="2171700" y="688176"/>
            <a:ext cx="13792200" cy="87032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/>
          <a:srcRect l="14565" t="18702" r="7844" b="13758"/>
          <a:stretch/>
        </p:blipFill>
        <p:spPr>
          <a:xfrm flipH="1">
            <a:off x="2835785" y="668935"/>
            <a:ext cx="1698503" cy="1532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/>
          <a:srcRect l="4291"/>
          <a:stretch/>
        </p:blipFill>
        <p:spPr>
          <a:xfrm>
            <a:off x="138705" y="1875301"/>
            <a:ext cx="4659084" cy="84117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1"/>
          <a:srcRect r="11306"/>
          <a:stretch/>
        </p:blipFill>
        <p:spPr>
          <a:xfrm>
            <a:off x="14570183" y="3356536"/>
            <a:ext cx="3179430" cy="69304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1"/>
          <a:stretch/>
        </p:blipFill>
        <p:spPr>
          <a:xfrm>
            <a:off x="-152400" y="8286750"/>
            <a:ext cx="18440400" cy="2000250"/>
          </a:xfrm>
          <a:prstGeom prst="rect">
            <a:avLst/>
          </a:prstGeom>
        </p:spPr>
      </p:pic>
      <p:sp>
        <p:nvSpPr>
          <p:cNvPr id="17" name="PA-文本框 88">
            <a:extLst>
              <a:ext uri="{FF2B5EF4-FFF2-40B4-BE49-F238E27FC236}">
                <a16:creationId xmlns:a16="http://schemas.microsoft.com/office/drawing/2014/main" id="{968276D9-B57A-45C2-B2D1-514AA5493E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104480" y="3741731"/>
            <a:ext cx="8567624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69" hangingPunct="0">
              <a:defRPr/>
            </a:pP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dành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bó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tươi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thắm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thầy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quý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 defTabSz="1371669" hangingPunct="0">
              <a:defRPr/>
            </a:pP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638549" y="801656"/>
            <a:ext cx="8784678" cy="8041634"/>
            <a:chOff x="23251600" y="5848563"/>
            <a:chExt cx="9843467" cy="11662357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331" b="34547" l="31354" r="668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96" t="2773" r="31733" b="65592"/>
            <a:stretch/>
          </p:blipFill>
          <p:spPr bwMode="auto">
            <a:xfrm rot="19830680">
              <a:off x="23251600" y="6914017"/>
              <a:ext cx="6327015" cy="759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137" l="10000" r="90000">
                          <a14:foregroundMark x1="47619" y1="65541" x2="47619" y2="65541"/>
                          <a14:foregroundMark x1="55714" y1="76135" x2="55714" y2="76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94583" y="5848563"/>
              <a:ext cx="7600484" cy="9248486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495" b="33737" l="6407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02" b="64648"/>
            <a:stretch/>
          </p:blipFill>
          <p:spPr bwMode="auto">
            <a:xfrm rot="1381394">
              <a:off x="28223411" y="7463127"/>
              <a:ext cx="4662877" cy="749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6" t="33506" r="33496" b="34988"/>
            <a:stretch/>
          </p:blipFill>
          <p:spPr bwMode="auto">
            <a:xfrm>
              <a:off x="25494582" y="9132518"/>
              <a:ext cx="5359937" cy="6891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26333" b="98140" l="9806" r="899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37622" y="10455818"/>
              <a:ext cx="5114917" cy="705510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 rot="20739127">
            <a:off x="12418780" y="3165295"/>
            <a:ext cx="3809540" cy="4089764"/>
            <a:chOff x="23251600" y="5848563"/>
            <a:chExt cx="9843466" cy="11662357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3331" b="34547" l="31354" r="668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96" t="2773" r="31733" b="65592"/>
            <a:stretch/>
          </p:blipFill>
          <p:spPr bwMode="auto">
            <a:xfrm rot="19830680">
              <a:off x="23251600" y="6914017"/>
              <a:ext cx="6327015" cy="759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137" l="10000" r="90000">
                          <a14:foregroundMark x1="47619" y1="65541" x2="47619" y2="65541"/>
                          <a14:foregroundMark x1="55714" y1="76135" x2="55714" y2="76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94582" y="5848563"/>
              <a:ext cx="7600484" cy="9248486"/>
            </a:xfrm>
            <a:prstGeom prst="rect">
              <a:avLst/>
            </a:prstGeom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495" b="33737" l="6407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02" b="64648"/>
            <a:stretch/>
          </p:blipFill>
          <p:spPr bwMode="auto">
            <a:xfrm rot="1381394">
              <a:off x="28223411" y="7463127"/>
              <a:ext cx="4662877" cy="749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6" t="33506" r="33496" b="34988"/>
            <a:stretch/>
          </p:blipFill>
          <p:spPr bwMode="auto">
            <a:xfrm>
              <a:off x="25494582" y="9132518"/>
              <a:ext cx="5359937" cy="6891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26333" b="98140" l="9806" r="899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37621" y="10455819"/>
              <a:ext cx="5114916" cy="7055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178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4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9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900"/>
                            </p:stCondLst>
                            <p:childTnLst>
                              <p:par>
                                <p:cTn id="2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0.00463 L -0.15868 0.04105 C -0.19176 0.04938 -0.2415 0.05401 -0.29349 0.05401 C -0.35261 0.05401 -0.40009 0.04938 -0.43316 0.04105 L -0.59176 0.00463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92" y="24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286000" y="-2286000"/>
            <a:ext cx="13716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734" y="1919907"/>
            <a:ext cx="14452535" cy="6447186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11924" y="3012789"/>
            <a:ext cx="14333162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20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CÁM ƠN THẦY CÔ VÀ CÁC EM</a:t>
            </a:r>
            <a:endParaRPr lang="en-US" sz="13200" dirty="0">
              <a:solidFill>
                <a:schemeClr val="tx1">
                  <a:lumMod val="85000"/>
                  <a:lumOff val="15000"/>
                </a:schemeClr>
              </a:solidFill>
              <a:latin typeface="SVN-Whimsy" panose="020406030505060202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3865876" y="7035379"/>
            <a:ext cx="369875" cy="534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136732" y="3424036"/>
            <a:ext cx="398984" cy="5769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67295" y="423884"/>
            <a:ext cx="359858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13349753" y="6278401"/>
            <a:ext cx="2840229" cy="32476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4153175" y="2532204"/>
            <a:ext cx="616692" cy="891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882393" y="5966169"/>
            <a:ext cx="616692" cy="8918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0048"/>
            <a:ext cx="18288000" cy="45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6B6332-67B8-945B-60CD-EEC95CF8B508}"/>
              </a:ext>
            </a:extLst>
          </p:cNvPr>
          <p:cNvSpPr/>
          <p:nvPr/>
        </p:nvSpPr>
        <p:spPr>
          <a:xfrm>
            <a:off x="381000" y="1714500"/>
            <a:ext cx="5410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299284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94616" y="3390900"/>
            <a:ext cx="1203382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TRẮC NGHIỆM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62600" y="5524500"/>
            <a:ext cx="3048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 LUẬN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086239" y="3390900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14800" y="5372101"/>
            <a:ext cx="1236936" cy="1219199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637567" y="7581900"/>
            <a:ext cx="304923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latin typeface="Arial" panose="020B0604020202020204" pitchFamily="34" charset="0"/>
                <a:cs typeface="Arial" panose="020B0604020202020204" pitchFamily="34" charset="0"/>
              </a:rPr>
              <a:t>MỞ RỘNG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191000" y="7429500"/>
            <a:ext cx="1236936" cy="1155973"/>
            <a:chOff x="2315060" y="3149849"/>
            <a:chExt cx="1236936" cy="1155973"/>
          </a:xfrm>
        </p:grpSpPr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1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6551377" y="3390900"/>
              <a:ext cx="5945858" cy="13619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5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TRẮC</a:t>
              </a:r>
              <a:r>
                <a:rPr kumimoji="0" lang="nl-NL" sz="5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NGHIỆM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994410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573912" y="1015625"/>
            <a:ext cx="1657108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6" name="Freeform 5"/>
          <p:cNvSpPr/>
          <p:nvPr/>
        </p:nvSpPr>
        <p:spPr>
          <a:xfrm>
            <a:off x="911369" y="2857501"/>
            <a:ext cx="16614631" cy="1676400"/>
          </a:xfrm>
          <a:custGeom>
            <a:avLst/>
            <a:gdLst/>
            <a:ahLst/>
            <a:cxnLst/>
            <a:rect l="l" t="t" r="r" b="b"/>
            <a:pathLst>
              <a:path w="5974562" h="6012840">
                <a:moveTo>
                  <a:pt x="5881853" y="6012840"/>
                </a:moveTo>
                <a:lnTo>
                  <a:pt x="92710" y="6012840"/>
                </a:lnTo>
                <a:cubicBezTo>
                  <a:pt x="41910" y="6012840"/>
                  <a:pt x="0" y="5970931"/>
                  <a:pt x="0" y="5920131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880583" y="0"/>
                </a:lnTo>
                <a:cubicBezTo>
                  <a:pt x="5931383" y="0"/>
                  <a:pt x="5973292" y="41910"/>
                  <a:pt x="5973292" y="92710"/>
                </a:cubicBezTo>
                <a:lnTo>
                  <a:pt x="5973292" y="5918860"/>
                </a:lnTo>
                <a:cubicBezTo>
                  <a:pt x="5974562" y="5970931"/>
                  <a:pt x="5932653" y="6012840"/>
                  <a:pt x="5881853" y="601284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/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85800" y="3307259"/>
            <a:ext cx="104670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1.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Căn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bậc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4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là</a:t>
            </a:r>
            <a:r>
              <a:rPr lang="vi-VN" sz="44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0" y="8261339"/>
            <a:ext cx="19734462" cy="3054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9600" y="509961"/>
            <a:ext cx="2139881" cy="13717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90600" y="5905500"/>
                <a:ext cx="16010660" cy="12068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2			B. -2			C. 2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-2</a:t>
                </a:r>
                <a:r>
                  <a:rPr lang="en-US" sz="4400" baseline="30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à −</m:t>
                    </m:r>
                    <m:rad>
                      <m:radPr>
                        <m:degHide m:val="on"/>
                        <m:ctrlPr>
                          <a:rPr lang="vi-VN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905500"/>
                <a:ext cx="16010660" cy="1206805"/>
              </a:xfrm>
              <a:prstGeom prst="rect">
                <a:avLst/>
              </a:prstGeom>
              <a:blipFill rotWithShape="0">
                <a:blip r:embed="rId6"/>
                <a:stretch>
                  <a:fillRect l="-1561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/>
          <p:cNvSpPr/>
          <p:nvPr/>
        </p:nvSpPr>
        <p:spPr>
          <a:xfrm>
            <a:off x="8077200" y="5936283"/>
            <a:ext cx="3075617" cy="118841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12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13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994410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573912" y="1015625"/>
            <a:ext cx="1657108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6" name="Freeform 5"/>
          <p:cNvSpPr/>
          <p:nvPr/>
        </p:nvSpPr>
        <p:spPr>
          <a:xfrm>
            <a:off x="911369" y="2857501"/>
            <a:ext cx="16614631" cy="1899262"/>
          </a:xfrm>
          <a:custGeom>
            <a:avLst/>
            <a:gdLst/>
            <a:ahLst/>
            <a:cxnLst/>
            <a:rect l="l" t="t" r="r" b="b"/>
            <a:pathLst>
              <a:path w="5974562" h="6012840">
                <a:moveTo>
                  <a:pt x="5881853" y="6012840"/>
                </a:moveTo>
                <a:lnTo>
                  <a:pt x="92710" y="6012840"/>
                </a:lnTo>
                <a:cubicBezTo>
                  <a:pt x="41910" y="6012840"/>
                  <a:pt x="0" y="5970931"/>
                  <a:pt x="0" y="5920131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880583" y="0"/>
                </a:lnTo>
                <a:cubicBezTo>
                  <a:pt x="5931383" y="0"/>
                  <a:pt x="5973292" y="41910"/>
                  <a:pt x="5973292" y="92710"/>
                </a:cubicBezTo>
                <a:lnTo>
                  <a:pt x="5973292" y="5918860"/>
                </a:lnTo>
                <a:cubicBezTo>
                  <a:pt x="5974562" y="5970931"/>
                  <a:pt x="5932653" y="6012840"/>
                  <a:pt x="5881853" y="601284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/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597577" y="2990901"/>
            <a:ext cx="15237186" cy="998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2.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Căn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bậc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49</a:t>
            </a:r>
            <a:r>
              <a:rPr lang="vi-VN" sz="4400" b="1" dirty="0">
                <a:solidFill>
                  <a:schemeClr val="bg1"/>
                </a:solidFill>
              </a:rPr>
              <a:t> là</a:t>
            </a:r>
            <a:r>
              <a:rPr lang="en-US" sz="4400" b="1" dirty="0">
                <a:solidFill>
                  <a:schemeClr val="bg1"/>
                </a:solidFill>
              </a:rPr>
              <a:t>: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0" y="8261339"/>
            <a:ext cx="19734462" cy="3054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9600" y="509961"/>
            <a:ext cx="2139881" cy="13717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066800" y="5829300"/>
                <a:ext cx="16230600" cy="1202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7			B. -7			C. 7 </a:t>
                </a:r>
                <a:r>
                  <a:rPr lang="en-US" sz="4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-7			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rad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à −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829300"/>
                <a:ext cx="16230600" cy="1202060"/>
              </a:xfrm>
              <a:prstGeom prst="rect">
                <a:avLst/>
              </a:prstGeom>
              <a:blipFill rotWithShape="0">
                <a:blip r:embed="rId6"/>
                <a:stretch>
                  <a:fillRect l="-1502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685800" y="5905500"/>
            <a:ext cx="2362200" cy="118841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04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3539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573912" y="1015625"/>
            <a:ext cx="1657108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6" name="Freeform 5"/>
          <p:cNvSpPr/>
          <p:nvPr/>
        </p:nvSpPr>
        <p:spPr>
          <a:xfrm>
            <a:off x="911369" y="2627240"/>
            <a:ext cx="16614631" cy="1830460"/>
          </a:xfrm>
          <a:custGeom>
            <a:avLst/>
            <a:gdLst/>
            <a:ahLst/>
            <a:cxnLst/>
            <a:rect l="l" t="t" r="r" b="b"/>
            <a:pathLst>
              <a:path w="5974562" h="6012840">
                <a:moveTo>
                  <a:pt x="5881853" y="6012840"/>
                </a:moveTo>
                <a:lnTo>
                  <a:pt x="92710" y="6012840"/>
                </a:lnTo>
                <a:cubicBezTo>
                  <a:pt x="41910" y="6012840"/>
                  <a:pt x="0" y="5970931"/>
                  <a:pt x="0" y="5920131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880583" y="0"/>
                </a:lnTo>
                <a:cubicBezTo>
                  <a:pt x="5931383" y="0"/>
                  <a:pt x="5973292" y="41910"/>
                  <a:pt x="5973292" y="92710"/>
                </a:cubicBezTo>
                <a:lnTo>
                  <a:pt x="5973292" y="5918860"/>
                </a:lnTo>
                <a:cubicBezTo>
                  <a:pt x="5974562" y="5970931"/>
                  <a:pt x="5932653" y="6012840"/>
                  <a:pt x="5881853" y="601284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752600" y="2247900"/>
                <a:ext cx="14703786" cy="1986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</a:pPr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3. 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Rút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gọn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biểu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thức</a:t>
                </a:r>
                <a:r>
                  <a:rPr lang="vi-VN" sz="4400" b="1" dirty="0">
                    <a:solidFill>
                      <a:schemeClr val="bg1"/>
                    </a:solidFill>
                  </a:rPr>
                  <a:t>: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vi-VN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g>
                      <m:e>
                        <m:sSup>
                          <m:sSupPr>
                            <m:ctrlP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4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𝟏𝟕</m:t>
                                </m:r>
                              </m:e>
                            </m:rad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ta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được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:</a:t>
                </a:r>
                <a:endParaRPr lang="vi-VN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247900"/>
                <a:ext cx="14703786" cy="1986826"/>
              </a:xfrm>
              <a:prstGeom prst="rect">
                <a:avLst/>
              </a:prstGeom>
              <a:blipFill rotWithShape="0">
                <a:blip r:embed="rId4"/>
                <a:stretch>
                  <a:fillRect l="-1700" b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8261339"/>
            <a:ext cx="19734462" cy="3054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9600" y="509961"/>
            <a:ext cx="2139881" cy="13717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752600" y="5023663"/>
                <a:ext cx="14703786" cy="2253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371600">
                  <a:defRPr/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e>
                    </m:rad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B.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e>
                    </m:rad>
                  </m:oMath>
                </a14:m>
                <a:endParaRPr lang="vi-VN" sz="4400" dirty="0">
                  <a:solidFill>
                    <a:prstClr val="black"/>
                  </a:solidFill>
                </a:endParaRPr>
              </a:p>
              <a:p>
                <a:pPr defTabSz="1371600">
                  <a:defRPr/>
                </a:pPr>
                <a:endParaRPr lang="en-US" sz="4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defTabSz="1371600">
                  <a:defRPr/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e>
                    </m:rad>
                    <m:r>
                      <a:rPr lang="en-US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D. </a:t>
                </a:r>
                <a14:m>
                  <m:oMath xmlns:m="http://schemas.openxmlformats.org/officeDocument/2006/math">
                    <m:r>
                      <a:rPr lang="en-US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−4−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e>
                    </m:rad>
                  </m:oMath>
                </a14:m>
                <a:endParaRPr lang="vi-VN" sz="4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5023663"/>
                <a:ext cx="14703786" cy="2253437"/>
              </a:xfrm>
              <a:prstGeom prst="rect">
                <a:avLst/>
              </a:prstGeom>
              <a:blipFill rotWithShape="0">
                <a:blip r:embed="rId7"/>
                <a:stretch>
                  <a:fillRect l="-1700" t="-2703" b="-1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8382000" y="4869483"/>
            <a:ext cx="3429000" cy="118841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4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994410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573912" y="1015625"/>
            <a:ext cx="1657108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6" name="Freeform 5"/>
          <p:cNvSpPr/>
          <p:nvPr/>
        </p:nvSpPr>
        <p:spPr>
          <a:xfrm>
            <a:off x="911369" y="2857500"/>
            <a:ext cx="16614631" cy="2378317"/>
          </a:xfrm>
          <a:custGeom>
            <a:avLst/>
            <a:gdLst/>
            <a:ahLst/>
            <a:cxnLst/>
            <a:rect l="l" t="t" r="r" b="b"/>
            <a:pathLst>
              <a:path w="5974562" h="6012840">
                <a:moveTo>
                  <a:pt x="5881853" y="6012840"/>
                </a:moveTo>
                <a:lnTo>
                  <a:pt x="92710" y="6012840"/>
                </a:lnTo>
                <a:cubicBezTo>
                  <a:pt x="41910" y="6012840"/>
                  <a:pt x="0" y="5970931"/>
                  <a:pt x="0" y="5920131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880583" y="0"/>
                </a:lnTo>
                <a:cubicBezTo>
                  <a:pt x="5931383" y="0"/>
                  <a:pt x="5973292" y="41910"/>
                  <a:pt x="5973292" y="92710"/>
                </a:cubicBezTo>
                <a:lnTo>
                  <a:pt x="5973292" y="5918860"/>
                </a:lnTo>
                <a:cubicBezTo>
                  <a:pt x="5974562" y="5970931"/>
                  <a:pt x="5932653" y="6012840"/>
                  <a:pt x="5881853" y="601284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222014" y="3314700"/>
                <a:ext cx="15694386" cy="1461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 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Độ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dài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đường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kính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(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mét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)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của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hình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tròn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có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diện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tích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vi-VN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sau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khi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làm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tròn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kết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quả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đến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chữ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số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thập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phân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thứ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hai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bằng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endParaRPr lang="vi-VN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014" y="3314700"/>
                <a:ext cx="15694386" cy="1461875"/>
              </a:xfrm>
              <a:prstGeom prst="rect">
                <a:avLst/>
              </a:prstGeom>
              <a:blipFill rotWithShape="0">
                <a:blip r:embed="rId4"/>
                <a:stretch>
                  <a:fillRect l="-1553" t="-9167" b="-1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8261339"/>
            <a:ext cx="19734462" cy="3054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9600" y="509961"/>
            <a:ext cx="2139881" cy="13717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22014" y="6065144"/>
            <a:ext cx="160106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2,26			B. 2,50				C. 1,13			D. 1,12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8200" y="6014718"/>
            <a:ext cx="2743200" cy="118841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7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4277</TotalTime>
  <Words>1271</Words>
  <Application>Microsoft Office PowerPoint</Application>
  <PresentationFormat>Custom</PresentationFormat>
  <Paragraphs>164</Paragraphs>
  <Slides>35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Cambria Math</vt:lpstr>
      <vt:lpstr>Cambria</vt:lpstr>
      <vt:lpstr>Calibri</vt:lpstr>
      <vt:lpstr>Arial</vt:lpstr>
      <vt:lpstr>Times New Roman</vt:lpstr>
      <vt:lpstr>#9Slide07 Itim</vt:lpstr>
      <vt:lpstr>Euclid</vt:lpstr>
      <vt:lpstr>SVN-Whimsy</vt:lpstr>
      <vt:lpstr>SVN-Cookies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Administrator</cp:lastModifiedBy>
  <cp:revision>116</cp:revision>
  <dcterms:created xsi:type="dcterms:W3CDTF">2006-08-16T00:00:00Z</dcterms:created>
  <dcterms:modified xsi:type="dcterms:W3CDTF">2025-12-23T08:17:47Z</dcterms:modified>
  <dc:identifier>DAFWAZhnXwQ</dc:identifier>
</cp:coreProperties>
</file>