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80" r:id="rId9"/>
    <p:sldMasterId id="2147483804" r:id="rId10"/>
    <p:sldMasterId id="2147483828" r:id="rId11"/>
    <p:sldMasterId id="2147483840" r:id="rId12"/>
    <p:sldMasterId id="2147483852" r:id="rId13"/>
    <p:sldMasterId id="2147483924" r:id="rId14"/>
    <p:sldMasterId id="2147483936" r:id="rId15"/>
    <p:sldMasterId id="2147483948" r:id="rId16"/>
    <p:sldMasterId id="2147483960" r:id="rId17"/>
    <p:sldMasterId id="2147483972" r:id="rId18"/>
    <p:sldMasterId id="2147483984" r:id="rId19"/>
    <p:sldMasterId id="2147484008" r:id="rId20"/>
    <p:sldMasterId id="2147484032" r:id="rId21"/>
    <p:sldMasterId id="2147484044" r:id="rId22"/>
    <p:sldMasterId id="2147484056" r:id="rId23"/>
    <p:sldMasterId id="2147484068" r:id="rId24"/>
    <p:sldMasterId id="2147484092" r:id="rId25"/>
    <p:sldMasterId id="2147484104" r:id="rId26"/>
    <p:sldMasterId id="2147484128" r:id="rId27"/>
    <p:sldMasterId id="2147484164" r:id="rId28"/>
  </p:sldMasterIdLst>
  <p:notesMasterIdLst>
    <p:notesMasterId r:id="rId69"/>
  </p:notesMasterIdLst>
  <p:sldIdLst>
    <p:sldId id="257" r:id="rId29"/>
    <p:sldId id="286" r:id="rId30"/>
    <p:sldId id="259" r:id="rId31"/>
    <p:sldId id="260" r:id="rId32"/>
    <p:sldId id="261" r:id="rId33"/>
    <p:sldId id="262" r:id="rId34"/>
    <p:sldId id="263" r:id="rId35"/>
    <p:sldId id="264" r:id="rId36"/>
    <p:sldId id="288" r:id="rId37"/>
    <p:sldId id="289" r:id="rId38"/>
    <p:sldId id="267" r:id="rId39"/>
    <p:sldId id="301" r:id="rId40"/>
    <p:sldId id="269" r:id="rId41"/>
    <p:sldId id="271" r:id="rId42"/>
    <p:sldId id="304" r:id="rId43"/>
    <p:sldId id="272" r:id="rId44"/>
    <p:sldId id="302" r:id="rId45"/>
    <p:sldId id="306" r:id="rId46"/>
    <p:sldId id="305" r:id="rId47"/>
    <p:sldId id="273" r:id="rId48"/>
    <p:sldId id="303" r:id="rId49"/>
    <p:sldId id="290" r:id="rId50"/>
    <p:sldId id="291" r:id="rId51"/>
    <p:sldId id="310" r:id="rId52"/>
    <p:sldId id="311" r:id="rId53"/>
    <p:sldId id="258" r:id="rId54"/>
    <p:sldId id="294" r:id="rId55"/>
    <p:sldId id="293" r:id="rId56"/>
    <p:sldId id="313" r:id="rId57"/>
    <p:sldId id="312" r:id="rId58"/>
    <p:sldId id="307" r:id="rId59"/>
    <p:sldId id="296" r:id="rId60"/>
    <p:sldId id="279" r:id="rId61"/>
    <p:sldId id="280" r:id="rId62"/>
    <p:sldId id="281" r:id="rId63"/>
    <p:sldId id="282" r:id="rId64"/>
    <p:sldId id="283" r:id="rId65"/>
    <p:sldId id="284" r:id="rId66"/>
    <p:sldId id="308" r:id="rId67"/>
    <p:sldId id="299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1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A4D2-44E5-466C-8F1A-8D8579962E8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54A6-E573-4251-8206-4A65FB45B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54A6-E573-4251-8206-4A65FB45B6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7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28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4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037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073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809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42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15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84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617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838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688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7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11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203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11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50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3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49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49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258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166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173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959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3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0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657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519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847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889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067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0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293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0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454EA-2497-4B44-984F-23D088E4CEA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28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10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39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464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134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33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06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190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771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53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198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480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0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4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CC13E-13D6-403D-94AF-B1FBA452182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594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02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824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992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540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143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831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30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02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645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75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07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975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04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59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319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18106-1D0F-4206-9094-631291331E2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328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99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566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99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890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354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135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649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655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0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954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489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146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99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C827B-A3D7-42D3-B9F8-DB0AD04041E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341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3249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7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843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7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073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1303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1517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158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210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0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3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683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259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3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C7A80-2606-440C-AFE7-CC10018598D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482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761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362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9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497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9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8877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230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511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507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130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294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49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8FBF0-D1BE-4A30-B4EE-1B40C80C9AB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134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9661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5012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574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105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791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958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618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9217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546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0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3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96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8BD47-34CD-4F62-AEE1-15A30831A1C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944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969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671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046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1460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9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361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9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1658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1227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4606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7939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6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28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66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9DAE2-21C9-4D40-B307-C2BA0188FD8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8397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185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1118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2219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0599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2957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0554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584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600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9179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9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70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6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28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66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29FD9-44C8-4AFF-B5A4-C3A20660690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0982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296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268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2497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4580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7577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079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507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8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1727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1951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2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00917-92C1-41F5-A6FF-41C82D86BA6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4537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1630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6508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5946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8517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4132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9581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3817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7361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0102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0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49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49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0DAE1-7504-4280-9FEB-46795B33186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4036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0241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813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7391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8460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9862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4558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4635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0607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1128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48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7616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4420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5101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3580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1361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4605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276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7565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8458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437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43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3577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180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9362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3823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0758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8293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2331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9902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8158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9228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20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59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31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9056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2680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3829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1838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5264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2066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1798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7417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4252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8981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11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4819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5880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5695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9152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4722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8002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8206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1072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1962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9374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66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6731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8004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7469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518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1563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9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9170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8292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9850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6985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9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4649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5267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3021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4661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0780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6838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79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4427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3844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142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74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743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9487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4564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6881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2308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9805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8238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2102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0005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6673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7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62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27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928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418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2992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4167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841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7295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168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5945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5787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07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27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01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50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53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61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08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58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31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45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82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58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7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54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27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02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27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0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79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99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4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23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57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3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429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04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5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555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31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77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26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41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26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78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62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685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782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167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5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2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531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4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602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564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162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99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2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863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2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58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71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487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025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866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5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2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9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093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026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08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349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819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2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400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2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92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021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025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132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7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90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99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53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25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969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266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427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049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446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22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009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22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114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275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500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9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607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38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4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901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364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053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23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164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780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1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94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81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200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81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0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424A-EEFF-450F-91AF-B89FC015BC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2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E4EF6-73D6-4C26-BD71-2CF9197680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1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0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03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0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9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9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9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1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9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9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9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1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9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9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9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3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6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3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2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6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1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2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6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8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67E8F3-5212-497A-96AB-6D192E69D82C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1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4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5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4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7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7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2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20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2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0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19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1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18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1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2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1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1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1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0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1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1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1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1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1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1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1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6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0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0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0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3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3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29.gif"/><Relationship Id="rId5" Type="http://schemas.openxmlformats.org/officeDocument/2006/relationships/image" Target="../media/image11.gif"/><Relationship Id="rId10" Type="http://schemas.openxmlformats.org/officeDocument/2006/relationships/image" Target="../media/image260.pn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6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Layout" Target="../slideLayouts/slideLayout144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50.png"/><Relationship Id="rId3" Type="http://schemas.openxmlformats.org/officeDocument/2006/relationships/slideLayout" Target="../slideLayouts/slideLayout155.xml"/><Relationship Id="rId7" Type="http://schemas.openxmlformats.org/officeDocument/2006/relationships/image" Target="../media/image66.png"/><Relationship Id="rId12" Type="http://schemas.openxmlformats.org/officeDocument/2006/relationships/image" Target="../media/image440.png"/><Relationship Id="rId2" Type="http://schemas.openxmlformats.org/officeDocument/2006/relationships/audio" Target="../media/media2.wav"/><Relationship Id="rId16" Type="http://schemas.openxmlformats.org/officeDocument/2006/relationships/image" Target="../media/image60.png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openxmlformats.org/officeDocument/2006/relationships/image" Target="../media/image430.png"/><Relationship Id="rId5" Type="http://schemas.openxmlformats.org/officeDocument/2006/relationships/image" Target="../media/image65.png"/><Relationship Id="rId15" Type="http://schemas.openxmlformats.org/officeDocument/2006/relationships/image" Target="../media/image68.png"/><Relationship Id="rId10" Type="http://schemas.microsoft.com/office/2007/relationships/hdphoto" Target="../media/hdphoto4.wdp"/><Relationship Id="rId4" Type="http://schemas.openxmlformats.org/officeDocument/2006/relationships/image" Target="../media/image64.png"/><Relationship Id="rId9" Type="http://schemas.openxmlformats.org/officeDocument/2006/relationships/image" Target="../media/image67.jpeg"/><Relationship Id="rId14" Type="http://schemas.openxmlformats.org/officeDocument/2006/relationships/image" Target="../media/image4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Layout" Target="../slideLayouts/slideLayout166.xml"/><Relationship Id="rId7" Type="http://schemas.microsoft.com/office/2007/relationships/hdphoto" Target="../media/hdphoto5.wdp"/><Relationship Id="rId12" Type="http://schemas.openxmlformats.org/officeDocument/2006/relationships/image" Target="../media/image6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0.png"/><Relationship Id="rId11" Type="http://schemas.microsoft.com/office/2007/relationships/hdphoto" Target="../media/hdphoto4.wdp"/><Relationship Id="rId5" Type="http://schemas.openxmlformats.org/officeDocument/2006/relationships/image" Target="../media/image68.png"/><Relationship Id="rId10" Type="http://schemas.openxmlformats.org/officeDocument/2006/relationships/image" Target="../media/image67.jpeg"/><Relationship Id="rId4" Type="http://schemas.openxmlformats.org/officeDocument/2006/relationships/image" Target="../media/image69.jpeg"/><Relationship Id="rId9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177.xml"/><Relationship Id="rId7" Type="http://schemas.openxmlformats.org/officeDocument/2006/relationships/image" Target="../media/image67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7.wdp"/><Relationship Id="rId5" Type="http://schemas.openxmlformats.org/officeDocument/2006/relationships/image" Target="../media/image73.png"/><Relationship Id="rId10" Type="http://schemas.openxmlformats.org/officeDocument/2006/relationships/image" Target="../media/image60.png"/><Relationship Id="rId4" Type="http://schemas.openxmlformats.org/officeDocument/2006/relationships/image" Target="../media/image72.jpeg"/><Relationship Id="rId9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67.jpeg"/><Relationship Id="rId3" Type="http://schemas.openxmlformats.org/officeDocument/2006/relationships/slideLayout" Target="../slideLayouts/slideLayout188.xml"/><Relationship Id="rId7" Type="http://schemas.openxmlformats.org/officeDocument/2006/relationships/image" Target="../media/image76.png"/><Relationship Id="rId12" Type="http://schemas.microsoft.com/office/2007/relationships/hdphoto" Target="../media/hdphoto1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8.wdp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image" Target="../media/image60.png"/><Relationship Id="rId10" Type="http://schemas.microsoft.com/office/2007/relationships/hdphoto" Target="../media/hdphoto10.wdp"/><Relationship Id="rId4" Type="http://schemas.openxmlformats.org/officeDocument/2006/relationships/image" Target="../media/image74.jpeg"/><Relationship Id="rId9" Type="http://schemas.openxmlformats.org/officeDocument/2006/relationships/image" Target="../media/image77.png"/><Relationship Id="rId14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slideLayout" Target="../slideLayouts/slideLayout199.xml"/><Relationship Id="rId7" Type="http://schemas.openxmlformats.org/officeDocument/2006/relationships/image" Target="../media/image81.png"/><Relationship Id="rId12" Type="http://schemas.openxmlformats.org/officeDocument/2006/relationships/image" Target="../media/image6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openxmlformats.org/officeDocument/2006/relationships/image" Target="../media/image68.png"/><Relationship Id="rId5" Type="http://schemas.openxmlformats.org/officeDocument/2006/relationships/image" Target="../media/image80.png"/><Relationship Id="rId10" Type="http://schemas.microsoft.com/office/2007/relationships/hdphoto" Target="../media/hdphoto4.wdp"/><Relationship Id="rId4" Type="http://schemas.openxmlformats.org/officeDocument/2006/relationships/image" Target="../media/image79.jpeg"/><Relationship Id="rId9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8.png"/><Relationship Id="rId1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84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54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88.xml"/><Relationship Id="rId6" Type="http://schemas.openxmlformats.org/officeDocument/2006/relationships/image" Target="../media/image83.png"/><Relationship Id="rId11" Type="http://schemas.openxmlformats.org/officeDocument/2006/relationships/image" Target="../media/image58.png"/><Relationship Id="rId5" Type="http://schemas.openxmlformats.org/officeDocument/2006/relationships/image" Target="../media/image56.png"/><Relationship Id="rId15" Type="http://schemas.openxmlformats.org/officeDocument/2006/relationships/image" Target="../media/image90.png"/><Relationship Id="rId10" Type="http://schemas.openxmlformats.org/officeDocument/2006/relationships/image" Target="../media/image57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Relationship Id="rId1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ổng hợp với hơn 60 về hình nền powerpoint mầm non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914400" y="2133600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MÔN :</a:t>
            </a:r>
            <a:r>
              <a:rPr lang="vi-VN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KHTN </a:t>
            </a:r>
            <a:r>
              <a:rPr lang="en-US" sz="6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2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5344"/>
            <a:ext cx="9144000" cy="68546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" name="Group 7">
            <a:extLst>
              <a:ext uri="{FF2B5EF4-FFF2-40B4-BE49-F238E27FC236}">
                <a16:creationId xmlns:a16="http://schemas.microsoft.com/office/drawing/2014/main" id="{1648D26F-B58F-CC9A-CDFF-E9EE74514463}"/>
              </a:ext>
            </a:extLst>
          </p:cNvPr>
          <p:cNvGrpSpPr/>
          <p:nvPr/>
        </p:nvGrpSpPr>
        <p:grpSpPr>
          <a:xfrm>
            <a:off x="228600" y="578904"/>
            <a:ext cx="8498094" cy="3383497"/>
            <a:chOff x="1772864" y="4680969"/>
            <a:chExt cx="10960056" cy="243611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A5A314D-AB79-17CF-88F3-7EE9FF68B98F}"/>
                </a:ext>
              </a:extLst>
            </p:cNvPr>
            <p:cNvSpPr/>
            <p:nvPr/>
          </p:nvSpPr>
          <p:spPr>
            <a:xfrm>
              <a:off x="2663179" y="6019806"/>
              <a:ext cx="10069741" cy="1097280"/>
            </a:xfrm>
            <a:custGeom>
              <a:avLst/>
              <a:gdLst>
                <a:gd name="connsiteX0" fmla="*/ 0 w 5430982"/>
                <a:gd name="connsiteY0" fmla="*/ 0 h 1136073"/>
                <a:gd name="connsiteX1" fmla="*/ 5430982 w 5430982"/>
                <a:gd name="connsiteY1" fmla="*/ 0 h 1136073"/>
                <a:gd name="connsiteX2" fmla="*/ 5430982 w 5430982"/>
                <a:gd name="connsiteY2" fmla="*/ 1136073 h 1136073"/>
                <a:gd name="connsiteX3" fmla="*/ 0 w 5430982"/>
                <a:gd name="connsiteY3" fmla="*/ 1136073 h 1136073"/>
                <a:gd name="connsiteX4" fmla="*/ 0 w 5430982"/>
                <a:gd name="connsiteY4" fmla="*/ 1093737 h 1136073"/>
                <a:gd name="connsiteX5" fmla="*/ 16070 w 5430982"/>
                <a:gd name="connsiteY5" fmla="*/ 1085015 h 1136073"/>
                <a:gd name="connsiteX6" fmla="*/ 290945 w 5430982"/>
                <a:gd name="connsiteY6" fmla="*/ 568036 h 1136073"/>
                <a:gd name="connsiteX7" fmla="*/ 16070 w 5430982"/>
                <a:gd name="connsiteY7" fmla="*/ 51057 h 1136073"/>
                <a:gd name="connsiteX8" fmla="*/ 0 w 5430982"/>
                <a:gd name="connsiteY8" fmla="*/ 42335 h 113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0982" h="1136073">
                  <a:moveTo>
                    <a:pt x="0" y="0"/>
                  </a:moveTo>
                  <a:lnTo>
                    <a:pt x="5430982" y="0"/>
                  </a:lnTo>
                  <a:lnTo>
                    <a:pt x="5430982" y="1136073"/>
                  </a:lnTo>
                  <a:lnTo>
                    <a:pt x="0" y="1136073"/>
                  </a:lnTo>
                  <a:lnTo>
                    <a:pt x="0" y="1093737"/>
                  </a:lnTo>
                  <a:lnTo>
                    <a:pt x="16070" y="1085015"/>
                  </a:lnTo>
                  <a:cubicBezTo>
                    <a:pt x="181910" y="972976"/>
                    <a:pt x="290945" y="783239"/>
                    <a:pt x="290945" y="568036"/>
                  </a:cubicBezTo>
                  <a:cubicBezTo>
                    <a:pt x="290945" y="352833"/>
                    <a:pt x="181910" y="163097"/>
                    <a:pt x="16070" y="51057"/>
                  </a:cubicBezTo>
                  <a:lnTo>
                    <a:pt x="0" y="42335"/>
                  </a:lnTo>
                  <a:close/>
                </a:path>
              </a:pathLst>
            </a:custGeom>
            <a:gradFill>
              <a:gsLst>
                <a:gs pos="0">
                  <a:srgbClr val="FCF4D9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Tìm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công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thức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tính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tốc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độ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qua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quãng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đường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đi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được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và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thời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gian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để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đi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quãng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đường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đó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</a:rPr>
                <a:t>?</a:t>
              </a:r>
              <a:endParaRPr lang="en-US" sz="3600" dirty="0">
                <a:solidFill>
                  <a:prstClr val="black"/>
                </a:solidFill>
                <a:ea typeface="Calibri" panose="020F0502020204030204" pitchFamily="34" charset="0"/>
              </a:endParaRPr>
            </a:p>
          </p:txBody>
        </p:sp>
        <p:grpSp>
          <p:nvGrpSpPr>
            <p:cNvPr id="4" name="Group 12">
              <a:extLst>
                <a:ext uri="{FF2B5EF4-FFF2-40B4-BE49-F238E27FC236}">
                  <a16:creationId xmlns:a16="http://schemas.microsoft.com/office/drawing/2014/main" id="{85B9A671-85DB-40B7-3752-611B422A9A3C}"/>
                </a:ext>
              </a:extLst>
            </p:cNvPr>
            <p:cNvGrpSpPr/>
            <p:nvPr/>
          </p:nvGrpSpPr>
          <p:grpSpPr>
            <a:xfrm>
              <a:off x="1772864" y="4680969"/>
              <a:ext cx="845645" cy="715429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14" name="Freeform 210">
                <a:extLst>
                  <a:ext uri="{FF2B5EF4-FFF2-40B4-BE49-F238E27FC236}">
                    <a16:creationId xmlns:a16="http://schemas.microsoft.com/office/drawing/2014/main" id="{2A04198A-9020-5A38-AB42-8BFBE57D6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211">
                <a:extLst>
                  <a:ext uri="{FF2B5EF4-FFF2-40B4-BE49-F238E27FC236}">
                    <a16:creationId xmlns:a16="http://schemas.microsoft.com/office/drawing/2014/main" id="{A3A30CD9-6736-6013-A0AA-30D8773F5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212">
                <a:extLst>
                  <a:ext uri="{FF2B5EF4-FFF2-40B4-BE49-F238E27FC236}">
                    <a16:creationId xmlns:a16="http://schemas.microsoft.com/office/drawing/2014/main" id="{C49BDDCD-AFC9-BE55-14E5-ED9E2636C2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213">
                <a:extLst>
                  <a:ext uri="{FF2B5EF4-FFF2-40B4-BE49-F238E27FC236}">
                    <a16:creationId xmlns:a16="http://schemas.microsoft.com/office/drawing/2014/main" id="{7615D8A6-80FB-C68D-03D3-4788D189C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214">
                <a:extLst>
                  <a:ext uri="{FF2B5EF4-FFF2-40B4-BE49-F238E27FC236}">
                    <a16:creationId xmlns:a16="http://schemas.microsoft.com/office/drawing/2014/main" id="{AECF0E04-9701-1336-719D-C6A6DCDBE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215">
                <a:extLst>
                  <a:ext uri="{FF2B5EF4-FFF2-40B4-BE49-F238E27FC236}">
                    <a16:creationId xmlns:a16="http://schemas.microsoft.com/office/drawing/2014/main" id="{2E95F097-7842-49E3-1EB5-0BA5358E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216">
                <a:extLst>
                  <a:ext uri="{FF2B5EF4-FFF2-40B4-BE49-F238E27FC236}">
                    <a16:creationId xmlns:a16="http://schemas.microsoft.com/office/drawing/2014/main" id="{15C13A1A-DB82-C17E-ED48-2538E36D5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17">
                <a:extLst>
                  <a:ext uri="{FF2B5EF4-FFF2-40B4-BE49-F238E27FC236}">
                    <a16:creationId xmlns:a16="http://schemas.microsoft.com/office/drawing/2014/main" id="{A4ECF110-7E45-7DE4-2946-D05297825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8">
                <a:extLst>
                  <a:ext uri="{FF2B5EF4-FFF2-40B4-BE49-F238E27FC236}">
                    <a16:creationId xmlns:a16="http://schemas.microsoft.com/office/drawing/2014/main" id="{88EF676E-2284-D548-82D9-C6D0B4D05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9">
                <a:extLst>
                  <a:ext uri="{FF2B5EF4-FFF2-40B4-BE49-F238E27FC236}">
                    <a16:creationId xmlns:a16="http://schemas.microsoft.com/office/drawing/2014/main" id="{77E9EC9E-BD59-AD0C-2061-81B7670ED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0">
                <a:extLst>
                  <a:ext uri="{FF2B5EF4-FFF2-40B4-BE49-F238E27FC236}">
                    <a16:creationId xmlns:a16="http://schemas.microsoft.com/office/drawing/2014/main" id="{F6219D3F-3338-828C-A986-11A4FFA9C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1">
                <a:extLst>
                  <a:ext uri="{FF2B5EF4-FFF2-40B4-BE49-F238E27FC236}">
                    <a16:creationId xmlns:a16="http://schemas.microsoft.com/office/drawing/2014/main" id="{5CE67CC4-7902-6629-144E-8C904DBE8C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28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lbow Connector 5"/>
          <p:cNvCxnSpPr/>
          <p:nvPr/>
        </p:nvCxnSpPr>
        <p:spPr>
          <a:xfrm>
            <a:off x="960204" y="1489518"/>
            <a:ext cx="3130187" cy="1696760"/>
          </a:xfrm>
          <a:prstGeom prst="bent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84416" y="1227908"/>
            <a:ext cx="364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39893" y="1166353"/>
            <a:ext cx="344966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859" y="2814340"/>
            <a:ext cx="209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7693" y="2814340"/>
            <a:ext cx="313508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4109" y="2493780"/>
            <a:ext cx="3181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89840" y="2716574"/>
                <a:ext cx="1325171" cy="105407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840" y="2716574"/>
                <a:ext cx="1325171" cy="1054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228600" y="5257800"/>
                <a:ext cx="8610600" cy="1458659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chậm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257800"/>
                <a:ext cx="8610600" cy="1458659"/>
              </a:xfrm>
              <a:prstGeom prst="roundRect">
                <a:avLst/>
              </a:prstGeom>
              <a:blipFill rotWithShape="1">
                <a:blip r:embed="rId3"/>
                <a:stretch>
                  <a:fillRect t="-7054" b="-17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94066" y="4020209"/>
                <a:ext cx="6400085" cy="988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ố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độ=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𝑞𝑢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đườ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đ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đượ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ờ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𝑔𝑖𝑎𝑛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đ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𝑞𝑢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đườ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đó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66" y="4020209"/>
                <a:ext cx="6400085" cy="988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4" grpId="0" animBg="1"/>
      <p:bldP spid="15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-1430962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4" name="Group 12">
            <a:extLst>
              <a:ext uri="{FF2B5EF4-FFF2-40B4-BE49-F238E27FC236}">
                <a16:creationId xmlns:a16="http://schemas.microsoft.com/office/drawing/2014/main" id="{85B9A671-85DB-40B7-3752-611B422A9A3C}"/>
              </a:ext>
            </a:extLst>
          </p:cNvPr>
          <p:cNvGrpSpPr/>
          <p:nvPr/>
        </p:nvGrpSpPr>
        <p:grpSpPr>
          <a:xfrm>
            <a:off x="228599" y="-1676400"/>
            <a:ext cx="655687" cy="993652"/>
            <a:chOff x="9729788" y="4324350"/>
            <a:chExt cx="806450" cy="758825"/>
          </a:xfrm>
          <a:solidFill>
            <a:schemeClr val="tx1"/>
          </a:solidFill>
        </p:grpSpPr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id="{2A04198A-9020-5A38-AB42-8BFBE57D6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A3A30CD9-6736-6013-A0AA-30D8773F5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id="{C49BDDCD-AFC9-BE55-14E5-ED9E2636C2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id="{7615D8A6-80FB-C68D-03D3-4788D189CD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id="{AECF0E04-9701-1336-719D-C6A6DCDBE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id="{2E95F097-7842-49E3-1EB5-0BA5358E5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id="{15C13A1A-DB82-C17E-ED48-2538E36D5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id="{A4ECF110-7E45-7DE4-2946-D0529782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id="{88EF676E-2284-D548-82D9-C6D0B4D05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id="{77E9EC9E-BD59-AD0C-2061-81B7670ED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id="{F6219D3F-3338-828C-A986-11A4FFA9C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id="{5CE67CC4-7902-6629-144E-8C904DBE8C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26">
            <a:extLst>
              <a:ext uri="{FF2B5EF4-FFF2-40B4-BE49-F238E27FC236}">
                <a16:creationId xmlns:a16="http://schemas.microsoft.com/office/drawing/2014/main" id="{E52DF94F-5745-0F9B-816E-C3393031066C}"/>
              </a:ext>
            </a:extLst>
          </p:cNvPr>
          <p:cNvGrpSpPr/>
          <p:nvPr/>
        </p:nvGrpSpPr>
        <p:grpSpPr>
          <a:xfrm>
            <a:off x="471255" y="1197365"/>
            <a:ext cx="8332215" cy="1097280"/>
            <a:chOff x="1772864" y="4428752"/>
            <a:chExt cx="10797615" cy="1097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89E9294-C44C-A075-BE1C-3747901398AE}"/>
                    </a:ext>
                  </a:extLst>
                </p:cNvPr>
                <p:cNvSpPr/>
                <p:nvPr/>
              </p:nvSpPr>
              <p:spPr>
                <a:xfrm>
                  <a:off x="2618508" y="4428752"/>
                  <a:ext cx="9951971" cy="1097280"/>
                </a:xfrm>
                <a:custGeom>
                  <a:avLst/>
                  <a:gdLst>
                    <a:gd name="connsiteX0" fmla="*/ 0 w 5430982"/>
                    <a:gd name="connsiteY0" fmla="*/ 0 h 1136073"/>
                    <a:gd name="connsiteX1" fmla="*/ 5430982 w 5430982"/>
                    <a:gd name="connsiteY1" fmla="*/ 0 h 1136073"/>
                    <a:gd name="connsiteX2" fmla="*/ 5430982 w 5430982"/>
                    <a:gd name="connsiteY2" fmla="*/ 1136073 h 1136073"/>
                    <a:gd name="connsiteX3" fmla="*/ 0 w 5430982"/>
                    <a:gd name="connsiteY3" fmla="*/ 1136073 h 1136073"/>
                    <a:gd name="connsiteX4" fmla="*/ 0 w 5430982"/>
                    <a:gd name="connsiteY4" fmla="*/ 1093737 h 1136073"/>
                    <a:gd name="connsiteX5" fmla="*/ 16070 w 5430982"/>
                    <a:gd name="connsiteY5" fmla="*/ 1085015 h 1136073"/>
                    <a:gd name="connsiteX6" fmla="*/ 290945 w 5430982"/>
                    <a:gd name="connsiteY6" fmla="*/ 568036 h 1136073"/>
                    <a:gd name="connsiteX7" fmla="*/ 16070 w 5430982"/>
                    <a:gd name="connsiteY7" fmla="*/ 51057 h 1136073"/>
                    <a:gd name="connsiteX8" fmla="*/ 0 w 5430982"/>
                    <a:gd name="connsiteY8" fmla="*/ 42335 h 113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30982" h="1136073">
                      <a:moveTo>
                        <a:pt x="0" y="0"/>
                      </a:moveTo>
                      <a:lnTo>
                        <a:pt x="5430982" y="0"/>
                      </a:lnTo>
                      <a:lnTo>
                        <a:pt x="5430982" y="1136073"/>
                      </a:lnTo>
                      <a:lnTo>
                        <a:pt x="0" y="1136073"/>
                      </a:lnTo>
                      <a:lnTo>
                        <a:pt x="0" y="1093737"/>
                      </a:lnTo>
                      <a:lnTo>
                        <a:pt x="16070" y="1085015"/>
                      </a:lnTo>
                      <a:cubicBezTo>
                        <a:pt x="181910" y="972976"/>
                        <a:pt x="290945" y="783239"/>
                        <a:pt x="290945" y="568036"/>
                      </a:cubicBezTo>
                      <a:cubicBezTo>
                        <a:pt x="290945" y="352833"/>
                        <a:pt x="181910" y="163097"/>
                        <a:pt x="16070" y="51057"/>
                      </a:cubicBezTo>
                      <a:lnTo>
                        <a:pt x="0" y="4233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CF4D9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just">
                    <a:lnSpc>
                      <a:spcPct val="115000"/>
                    </a:lnSpc>
                  </a:pPr>
                  <a:r>
                    <a:rPr lang="en-US" sz="28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Từ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công</a:t>
                  </a:r>
                  <a:r>
                    <a:rPr lang="en-US" sz="28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thức</a:t>
                  </a:r>
                  <a:r>
                    <a:rPr lang="en-US" sz="28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v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 err="1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28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suy</a:t>
                  </a:r>
                  <a:r>
                    <a:rPr lang="en-US" sz="28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</a:t>
                  </a:r>
                  <a:r>
                    <a:rPr lang="en-US" sz="28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28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28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28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t?</a:t>
                  </a:r>
                </a:p>
              </p:txBody>
            </p:sp>
          </mc:Choice>
          <mc:Fallback xmlns=""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89E9294-C44C-A075-BE1C-3747901398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8508" y="4428752"/>
                  <a:ext cx="9951971" cy="1097280"/>
                </a:xfrm>
                <a:custGeom>
                  <a:avLst/>
                  <a:gdLst>
                    <a:gd name="connsiteX0" fmla="*/ 0 w 5430982"/>
                    <a:gd name="connsiteY0" fmla="*/ 0 h 1136073"/>
                    <a:gd name="connsiteX1" fmla="*/ 5430982 w 5430982"/>
                    <a:gd name="connsiteY1" fmla="*/ 0 h 1136073"/>
                    <a:gd name="connsiteX2" fmla="*/ 5430982 w 5430982"/>
                    <a:gd name="connsiteY2" fmla="*/ 1136073 h 1136073"/>
                    <a:gd name="connsiteX3" fmla="*/ 0 w 5430982"/>
                    <a:gd name="connsiteY3" fmla="*/ 1136073 h 1136073"/>
                    <a:gd name="connsiteX4" fmla="*/ 0 w 5430982"/>
                    <a:gd name="connsiteY4" fmla="*/ 1093737 h 1136073"/>
                    <a:gd name="connsiteX5" fmla="*/ 16070 w 5430982"/>
                    <a:gd name="connsiteY5" fmla="*/ 1085015 h 1136073"/>
                    <a:gd name="connsiteX6" fmla="*/ 290945 w 5430982"/>
                    <a:gd name="connsiteY6" fmla="*/ 568036 h 1136073"/>
                    <a:gd name="connsiteX7" fmla="*/ 16070 w 5430982"/>
                    <a:gd name="connsiteY7" fmla="*/ 51057 h 1136073"/>
                    <a:gd name="connsiteX8" fmla="*/ 0 w 5430982"/>
                    <a:gd name="connsiteY8" fmla="*/ 42335 h 113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30982" h="1136073">
                      <a:moveTo>
                        <a:pt x="0" y="0"/>
                      </a:moveTo>
                      <a:lnTo>
                        <a:pt x="5430982" y="0"/>
                      </a:lnTo>
                      <a:lnTo>
                        <a:pt x="5430982" y="1136073"/>
                      </a:lnTo>
                      <a:lnTo>
                        <a:pt x="0" y="1136073"/>
                      </a:lnTo>
                      <a:lnTo>
                        <a:pt x="0" y="1093737"/>
                      </a:lnTo>
                      <a:lnTo>
                        <a:pt x="16070" y="1085015"/>
                      </a:lnTo>
                      <a:cubicBezTo>
                        <a:pt x="181910" y="972976"/>
                        <a:pt x="290945" y="783239"/>
                        <a:pt x="290945" y="568036"/>
                      </a:cubicBezTo>
                      <a:cubicBezTo>
                        <a:pt x="290945" y="352833"/>
                        <a:pt x="181910" y="163097"/>
                        <a:pt x="16070" y="51057"/>
                      </a:cubicBezTo>
                      <a:lnTo>
                        <a:pt x="0" y="42335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 l="-15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625B5382-CFF8-EF2D-B2D5-72714A8ADD26}"/>
                </a:ext>
              </a:extLst>
            </p:cNvPr>
            <p:cNvGrpSpPr/>
            <p:nvPr/>
          </p:nvGrpSpPr>
          <p:grpSpPr>
            <a:xfrm>
              <a:off x="1772864" y="4680969"/>
              <a:ext cx="845645" cy="715429"/>
              <a:chOff x="9729788" y="4324350"/>
              <a:chExt cx="806450" cy="758825"/>
            </a:xfrm>
            <a:solidFill>
              <a:schemeClr val="tx1"/>
            </a:solidFill>
          </p:grpSpPr>
          <p:sp>
            <p:nvSpPr>
              <p:cNvPr id="30" name="Freeform 210">
                <a:extLst>
                  <a:ext uri="{FF2B5EF4-FFF2-40B4-BE49-F238E27FC236}">
                    <a16:creationId xmlns:a16="http://schemas.microsoft.com/office/drawing/2014/main" id="{9FAE2476-00CD-3939-5469-881C36180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11">
                <a:extLst>
                  <a:ext uri="{FF2B5EF4-FFF2-40B4-BE49-F238E27FC236}">
                    <a16:creationId xmlns:a16="http://schemas.microsoft.com/office/drawing/2014/main" id="{968AB187-82FC-6E51-DC95-72B50A971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5526" y="5029200"/>
                <a:ext cx="30163" cy="53975"/>
              </a:xfrm>
              <a:custGeom>
                <a:avLst/>
                <a:gdLst>
                  <a:gd name="T0" fmla="*/ 4 w 8"/>
                  <a:gd name="T1" fmla="*/ 14 h 14"/>
                  <a:gd name="T2" fmla="*/ 0 w 8"/>
                  <a:gd name="T3" fmla="*/ 10 h 14"/>
                  <a:gd name="T4" fmla="*/ 0 w 8"/>
                  <a:gd name="T5" fmla="*/ 4 h 14"/>
                  <a:gd name="T6" fmla="*/ 4 w 8"/>
                  <a:gd name="T7" fmla="*/ 0 h 14"/>
                  <a:gd name="T8" fmla="*/ 8 w 8"/>
                  <a:gd name="T9" fmla="*/ 4 h 14"/>
                  <a:gd name="T10" fmla="*/ 8 w 8"/>
                  <a:gd name="T11" fmla="*/ 10 h 14"/>
                  <a:gd name="T12" fmla="*/ 4 w 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2" y="14"/>
                      <a:pt x="0" y="12"/>
                      <a:pt x="0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2"/>
                      <a:pt x="6" y="14"/>
                      <a:pt x="4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12">
                <a:extLst>
                  <a:ext uri="{FF2B5EF4-FFF2-40B4-BE49-F238E27FC236}">
                    <a16:creationId xmlns:a16="http://schemas.microsoft.com/office/drawing/2014/main" id="{FA3B8024-1E9C-497C-0693-1F49BA7BD2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9163" y="4803775"/>
                <a:ext cx="128588" cy="134937"/>
              </a:xfrm>
              <a:custGeom>
                <a:avLst/>
                <a:gdLst>
                  <a:gd name="T0" fmla="*/ 17 w 34"/>
                  <a:gd name="T1" fmla="*/ 36 h 36"/>
                  <a:gd name="T2" fmla="*/ 0 w 34"/>
                  <a:gd name="T3" fmla="*/ 18 h 36"/>
                  <a:gd name="T4" fmla="*/ 17 w 34"/>
                  <a:gd name="T5" fmla="*/ 0 h 36"/>
                  <a:gd name="T6" fmla="*/ 34 w 34"/>
                  <a:gd name="T7" fmla="*/ 18 h 36"/>
                  <a:gd name="T8" fmla="*/ 17 w 34"/>
                  <a:gd name="T9" fmla="*/ 36 h 36"/>
                  <a:gd name="T10" fmla="*/ 17 w 34"/>
                  <a:gd name="T11" fmla="*/ 7 h 36"/>
                  <a:gd name="T12" fmla="*/ 7 w 34"/>
                  <a:gd name="T13" fmla="*/ 18 h 36"/>
                  <a:gd name="T14" fmla="*/ 17 w 34"/>
                  <a:gd name="T15" fmla="*/ 29 h 36"/>
                  <a:gd name="T16" fmla="*/ 27 w 34"/>
                  <a:gd name="T17" fmla="*/ 18 h 36"/>
                  <a:gd name="T18" fmla="*/ 17 w 34"/>
                  <a:gd name="T1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6">
                    <a:moveTo>
                      <a:pt x="17" y="36"/>
                    </a:moveTo>
                    <a:cubicBezTo>
                      <a:pt x="7" y="36"/>
                      <a:pt x="0" y="28"/>
                      <a:pt x="0" y="18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28"/>
                      <a:pt x="27" y="36"/>
                      <a:pt x="17" y="36"/>
                    </a:cubicBezTo>
                    <a:close/>
                    <a:moveTo>
                      <a:pt x="17" y="7"/>
                    </a:move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ubicBezTo>
                      <a:pt x="23" y="29"/>
                      <a:pt x="27" y="24"/>
                      <a:pt x="27" y="18"/>
                    </a:cubicBezTo>
                    <a:cubicBezTo>
                      <a:pt x="27" y="12"/>
                      <a:pt x="23" y="7"/>
                      <a:pt x="17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13">
                <a:extLst>
                  <a:ext uri="{FF2B5EF4-FFF2-40B4-BE49-F238E27FC236}">
                    <a16:creationId xmlns:a16="http://schemas.microsoft.com/office/drawing/2014/main" id="{3CABE2FC-1715-F2B3-ACE0-EA1AFC09F9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53601" y="4943475"/>
                <a:ext cx="241300" cy="139700"/>
              </a:xfrm>
              <a:custGeom>
                <a:avLst/>
                <a:gdLst>
                  <a:gd name="T0" fmla="*/ 61 w 64"/>
                  <a:gd name="T1" fmla="*/ 37 h 37"/>
                  <a:gd name="T2" fmla="*/ 3 w 64"/>
                  <a:gd name="T3" fmla="*/ 37 h 37"/>
                  <a:gd name="T4" fmla="*/ 0 w 64"/>
                  <a:gd name="T5" fmla="*/ 33 h 37"/>
                  <a:gd name="T6" fmla="*/ 0 w 64"/>
                  <a:gd name="T7" fmla="*/ 16 h 37"/>
                  <a:gd name="T8" fmla="*/ 16 w 64"/>
                  <a:gd name="T9" fmla="*/ 0 h 37"/>
                  <a:gd name="T10" fmla="*/ 48 w 64"/>
                  <a:gd name="T11" fmla="*/ 0 h 37"/>
                  <a:gd name="T12" fmla="*/ 64 w 64"/>
                  <a:gd name="T13" fmla="*/ 16 h 37"/>
                  <a:gd name="T14" fmla="*/ 64 w 64"/>
                  <a:gd name="T15" fmla="*/ 33 h 37"/>
                  <a:gd name="T16" fmla="*/ 61 w 64"/>
                  <a:gd name="T17" fmla="*/ 37 h 37"/>
                  <a:gd name="T18" fmla="*/ 7 w 64"/>
                  <a:gd name="T19" fmla="*/ 30 h 37"/>
                  <a:gd name="T20" fmla="*/ 57 w 64"/>
                  <a:gd name="T21" fmla="*/ 30 h 37"/>
                  <a:gd name="T22" fmla="*/ 57 w 64"/>
                  <a:gd name="T23" fmla="*/ 16 h 37"/>
                  <a:gd name="T24" fmla="*/ 48 w 64"/>
                  <a:gd name="T25" fmla="*/ 7 h 37"/>
                  <a:gd name="T26" fmla="*/ 16 w 64"/>
                  <a:gd name="T27" fmla="*/ 7 h 37"/>
                  <a:gd name="T28" fmla="*/ 7 w 64"/>
                  <a:gd name="T29" fmla="*/ 16 h 37"/>
                  <a:gd name="T30" fmla="*/ 7 w 64"/>
                  <a:gd name="T3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7">
                    <a:moveTo>
                      <a:pt x="61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" y="37"/>
                      <a:pt x="0" y="35"/>
                      <a:pt x="0" y="3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7" y="0"/>
                      <a:pt x="64" y="7"/>
                      <a:pt x="64" y="16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5"/>
                      <a:pt x="63" y="37"/>
                      <a:pt x="61" y="37"/>
                    </a:cubicBezTo>
                    <a:close/>
                    <a:moveTo>
                      <a:pt x="7" y="30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1"/>
                      <a:pt x="53" y="7"/>
                      <a:pt x="48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7"/>
                      <a:pt x="7" y="11"/>
                      <a:pt x="7" y="16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14">
                <a:extLst>
                  <a:ext uri="{FF2B5EF4-FFF2-40B4-BE49-F238E27FC236}">
                    <a16:creationId xmlns:a16="http://schemas.microsoft.com/office/drawing/2014/main" id="{7C1562AD-E61A-CDFB-624E-2800888FD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9788" y="5056188"/>
                <a:ext cx="392113" cy="26987"/>
              </a:xfrm>
              <a:custGeom>
                <a:avLst/>
                <a:gdLst>
                  <a:gd name="T0" fmla="*/ 100 w 104"/>
                  <a:gd name="T1" fmla="*/ 7 h 7"/>
                  <a:gd name="T2" fmla="*/ 3 w 104"/>
                  <a:gd name="T3" fmla="*/ 7 h 7"/>
                  <a:gd name="T4" fmla="*/ 0 w 104"/>
                  <a:gd name="T5" fmla="*/ 3 h 7"/>
                  <a:gd name="T6" fmla="*/ 3 w 104"/>
                  <a:gd name="T7" fmla="*/ 0 h 7"/>
                  <a:gd name="T8" fmla="*/ 100 w 104"/>
                  <a:gd name="T9" fmla="*/ 0 h 7"/>
                  <a:gd name="T10" fmla="*/ 104 w 104"/>
                  <a:gd name="T11" fmla="*/ 3 h 7"/>
                  <a:gd name="T12" fmla="*/ 100 w 10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7">
                    <a:moveTo>
                      <a:pt x="10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4" y="1"/>
                      <a:pt x="104" y="3"/>
                    </a:cubicBezTo>
                    <a:cubicBezTo>
                      <a:pt x="104" y="5"/>
                      <a:pt x="102" y="7"/>
                      <a:pt x="100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15">
                <a:extLst>
                  <a:ext uri="{FF2B5EF4-FFF2-40B4-BE49-F238E27FC236}">
                    <a16:creationId xmlns:a16="http://schemas.microsoft.com/office/drawing/2014/main" id="{E8262D4F-D8F0-963B-8C64-2DB7F3702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463" y="4324350"/>
                <a:ext cx="612775" cy="614362"/>
              </a:xfrm>
              <a:custGeom>
                <a:avLst/>
                <a:gdLst>
                  <a:gd name="T0" fmla="*/ 82 w 163"/>
                  <a:gd name="T1" fmla="*/ 163 h 163"/>
                  <a:gd name="T2" fmla="*/ 27 w 163"/>
                  <a:gd name="T3" fmla="*/ 142 h 163"/>
                  <a:gd name="T4" fmla="*/ 9 w 163"/>
                  <a:gd name="T5" fmla="*/ 139 h 163"/>
                  <a:gd name="T6" fmla="*/ 6 w 163"/>
                  <a:gd name="T7" fmla="*/ 137 h 163"/>
                  <a:gd name="T8" fmla="*/ 7 w 163"/>
                  <a:gd name="T9" fmla="*/ 133 h 163"/>
                  <a:gd name="T10" fmla="*/ 14 w 163"/>
                  <a:gd name="T11" fmla="*/ 127 h 163"/>
                  <a:gd name="T12" fmla="*/ 0 w 163"/>
                  <a:gd name="T13" fmla="*/ 82 h 163"/>
                  <a:gd name="T14" fmla="*/ 82 w 163"/>
                  <a:gd name="T15" fmla="*/ 0 h 163"/>
                  <a:gd name="T16" fmla="*/ 163 w 163"/>
                  <a:gd name="T17" fmla="*/ 82 h 163"/>
                  <a:gd name="T18" fmla="*/ 139 w 163"/>
                  <a:gd name="T19" fmla="*/ 139 h 163"/>
                  <a:gd name="T20" fmla="*/ 134 w 163"/>
                  <a:gd name="T21" fmla="*/ 139 h 163"/>
                  <a:gd name="T22" fmla="*/ 134 w 163"/>
                  <a:gd name="T23" fmla="*/ 134 h 163"/>
                  <a:gd name="T24" fmla="*/ 156 w 163"/>
                  <a:gd name="T25" fmla="*/ 82 h 163"/>
                  <a:gd name="T26" fmla="*/ 82 w 163"/>
                  <a:gd name="T27" fmla="*/ 8 h 163"/>
                  <a:gd name="T28" fmla="*/ 8 w 163"/>
                  <a:gd name="T29" fmla="*/ 82 h 163"/>
                  <a:gd name="T30" fmla="*/ 21 w 163"/>
                  <a:gd name="T31" fmla="*/ 125 h 163"/>
                  <a:gd name="T32" fmla="*/ 21 w 163"/>
                  <a:gd name="T33" fmla="*/ 129 h 163"/>
                  <a:gd name="T34" fmla="*/ 17 w 163"/>
                  <a:gd name="T35" fmla="*/ 133 h 163"/>
                  <a:gd name="T36" fmla="*/ 29 w 163"/>
                  <a:gd name="T37" fmla="*/ 135 h 163"/>
                  <a:gd name="T38" fmla="*/ 31 w 163"/>
                  <a:gd name="T39" fmla="*/ 136 h 163"/>
                  <a:gd name="T40" fmla="*/ 82 w 163"/>
                  <a:gd name="T41" fmla="*/ 156 h 163"/>
                  <a:gd name="T42" fmla="*/ 88 w 163"/>
                  <a:gd name="T43" fmla="*/ 156 h 163"/>
                  <a:gd name="T44" fmla="*/ 92 w 163"/>
                  <a:gd name="T45" fmla="*/ 159 h 163"/>
                  <a:gd name="T46" fmla="*/ 89 w 163"/>
                  <a:gd name="T47" fmla="*/ 163 h 163"/>
                  <a:gd name="T48" fmla="*/ 82 w 163"/>
                  <a:gd name="T4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63">
                    <a:moveTo>
                      <a:pt x="82" y="163"/>
                    </a:moveTo>
                    <a:cubicBezTo>
                      <a:pt x="61" y="163"/>
                      <a:pt x="42" y="156"/>
                      <a:pt x="27" y="142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8" y="139"/>
                      <a:pt x="7" y="138"/>
                      <a:pt x="6" y="137"/>
                    </a:cubicBezTo>
                    <a:cubicBezTo>
                      <a:pt x="6" y="136"/>
                      <a:pt x="6" y="134"/>
                      <a:pt x="7" y="133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5" y="113"/>
                      <a:pt x="0" y="98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7" y="0"/>
                      <a:pt x="163" y="37"/>
                      <a:pt x="163" y="82"/>
                    </a:cubicBezTo>
                    <a:cubicBezTo>
                      <a:pt x="163" y="103"/>
                      <a:pt x="155" y="124"/>
                      <a:pt x="139" y="139"/>
                    </a:cubicBezTo>
                    <a:cubicBezTo>
                      <a:pt x="138" y="140"/>
                      <a:pt x="136" y="140"/>
                      <a:pt x="134" y="139"/>
                    </a:cubicBezTo>
                    <a:cubicBezTo>
                      <a:pt x="133" y="138"/>
                      <a:pt x="133" y="135"/>
                      <a:pt x="134" y="134"/>
                    </a:cubicBezTo>
                    <a:cubicBezTo>
                      <a:pt x="148" y="120"/>
                      <a:pt x="156" y="101"/>
                      <a:pt x="156" y="82"/>
                    </a:cubicBezTo>
                    <a:cubicBezTo>
                      <a:pt x="156" y="41"/>
                      <a:pt x="123" y="8"/>
                      <a:pt x="82" y="8"/>
                    </a:cubicBezTo>
                    <a:cubicBezTo>
                      <a:pt x="41" y="8"/>
                      <a:pt x="8" y="41"/>
                      <a:pt x="8" y="82"/>
                    </a:cubicBezTo>
                    <a:cubicBezTo>
                      <a:pt x="8" y="97"/>
                      <a:pt x="12" y="112"/>
                      <a:pt x="21" y="125"/>
                    </a:cubicBezTo>
                    <a:cubicBezTo>
                      <a:pt x="23" y="126"/>
                      <a:pt x="22" y="128"/>
                      <a:pt x="21" y="129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29" y="135"/>
                      <a:pt x="29" y="135"/>
                      <a:pt x="29" y="135"/>
                    </a:cubicBezTo>
                    <a:cubicBezTo>
                      <a:pt x="30" y="135"/>
                      <a:pt x="30" y="135"/>
                      <a:pt x="31" y="136"/>
                    </a:cubicBezTo>
                    <a:cubicBezTo>
                      <a:pt x="45" y="149"/>
                      <a:pt x="63" y="156"/>
                      <a:pt x="82" y="156"/>
                    </a:cubicBezTo>
                    <a:cubicBezTo>
                      <a:pt x="84" y="156"/>
                      <a:pt x="86" y="156"/>
                      <a:pt x="88" y="156"/>
                    </a:cubicBezTo>
                    <a:cubicBezTo>
                      <a:pt x="90" y="155"/>
                      <a:pt x="92" y="157"/>
                      <a:pt x="92" y="159"/>
                    </a:cubicBezTo>
                    <a:cubicBezTo>
                      <a:pt x="93" y="161"/>
                      <a:pt x="91" y="163"/>
                      <a:pt x="89" y="163"/>
                    </a:cubicBezTo>
                    <a:cubicBezTo>
                      <a:pt x="87" y="163"/>
                      <a:pt x="84" y="163"/>
                      <a:pt x="82" y="16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16">
                <a:extLst>
                  <a:ext uri="{FF2B5EF4-FFF2-40B4-BE49-F238E27FC236}">
                    <a16:creationId xmlns:a16="http://schemas.microsoft.com/office/drawing/2014/main" id="{42A145EC-F40F-ACFB-EE54-03393221F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551" y="4905375"/>
                <a:ext cx="52388" cy="33337"/>
              </a:xfrm>
              <a:custGeom>
                <a:avLst/>
                <a:gdLst>
                  <a:gd name="T0" fmla="*/ 4 w 14"/>
                  <a:gd name="T1" fmla="*/ 9 h 9"/>
                  <a:gd name="T2" fmla="*/ 0 w 14"/>
                  <a:gd name="T3" fmla="*/ 5 h 9"/>
                  <a:gd name="T4" fmla="*/ 3 w 14"/>
                  <a:gd name="T5" fmla="*/ 2 h 9"/>
                  <a:gd name="T6" fmla="*/ 9 w 14"/>
                  <a:gd name="T7" fmla="*/ 1 h 9"/>
                  <a:gd name="T8" fmla="*/ 13 w 14"/>
                  <a:gd name="T9" fmla="*/ 4 h 9"/>
                  <a:gd name="T10" fmla="*/ 10 w 14"/>
                  <a:gd name="T11" fmla="*/ 8 h 9"/>
                  <a:gd name="T12" fmla="*/ 4 w 14"/>
                  <a:gd name="T13" fmla="*/ 9 h 9"/>
                  <a:gd name="T14" fmla="*/ 4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4" y="9"/>
                    </a:moveTo>
                    <a:cubicBezTo>
                      <a:pt x="2" y="9"/>
                      <a:pt x="0" y="7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" y="1"/>
                      <a:pt x="7" y="1"/>
                      <a:pt x="9" y="1"/>
                    </a:cubicBezTo>
                    <a:cubicBezTo>
                      <a:pt x="11" y="0"/>
                      <a:pt x="13" y="2"/>
                      <a:pt x="13" y="4"/>
                    </a:cubicBezTo>
                    <a:cubicBezTo>
                      <a:pt x="14" y="6"/>
                      <a:pt x="12" y="8"/>
                      <a:pt x="10" y="8"/>
                    </a:cubicBezTo>
                    <a:cubicBezTo>
                      <a:pt x="8" y="8"/>
                      <a:pt x="6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17">
                <a:extLst>
                  <a:ext uri="{FF2B5EF4-FFF2-40B4-BE49-F238E27FC236}">
                    <a16:creationId xmlns:a16="http://schemas.microsoft.com/office/drawing/2014/main" id="{59B2D2BD-FA17-4F42-35FC-A92E9168A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5101" y="4875213"/>
                <a:ext cx="60325" cy="41275"/>
              </a:xfrm>
              <a:custGeom>
                <a:avLst/>
                <a:gdLst>
                  <a:gd name="T0" fmla="*/ 4 w 16"/>
                  <a:gd name="T1" fmla="*/ 11 h 11"/>
                  <a:gd name="T2" fmla="*/ 1 w 16"/>
                  <a:gd name="T3" fmla="*/ 9 h 11"/>
                  <a:gd name="T4" fmla="*/ 3 w 16"/>
                  <a:gd name="T5" fmla="*/ 4 h 11"/>
                  <a:gd name="T6" fmla="*/ 10 w 16"/>
                  <a:gd name="T7" fmla="*/ 1 h 11"/>
                  <a:gd name="T8" fmla="*/ 15 w 16"/>
                  <a:gd name="T9" fmla="*/ 2 h 11"/>
                  <a:gd name="T10" fmla="*/ 13 w 16"/>
                  <a:gd name="T11" fmla="*/ 7 h 11"/>
                  <a:gd name="T12" fmla="*/ 5 w 16"/>
                  <a:gd name="T13" fmla="*/ 11 h 11"/>
                  <a:gd name="T14" fmla="*/ 4 w 16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4" y="11"/>
                    </a:moveTo>
                    <a:cubicBezTo>
                      <a:pt x="3" y="11"/>
                      <a:pt x="1" y="11"/>
                      <a:pt x="1" y="9"/>
                    </a:cubicBezTo>
                    <a:cubicBezTo>
                      <a:pt x="0" y="7"/>
                      <a:pt x="1" y="5"/>
                      <a:pt x="3" y="4"/>
                    </a:cubicBezTo>
                    <a:cubicBezTo>
                      <a:pt x="5" y="3"/>
                      <a:pt x="8" y="2"/>
                      <a:pt x="10" y="1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4"/>
                      <a:pt x="15" y="6"/>
                      <a:pt x="13" y="7"/>
                    </a:cubicBezTo>
                    <a:cubicBezTo>
                      <a:pt x="11" y="9"/>
                      <a:pt x="8" y="10"/>
                      <a:pt x="5" y="11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18">
                <a:extLst>
                  <a:ext uri="{FF2B5EF4-FFF2-40B4-BE49-F238E27FC236}">
                    <a16:creationId xmlns:a16="http://schemas.microsoft.com/office/drawing/2014/main" id="{BB9BB62B-AF79-CEE3-3EDC-4BB3CACF5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9238" y="4822825"/>
                <a:ext cx="44450" cy="44450"/>
              </a:xfrm>
              <a:custGeom>
                <a:avLst/>
                <a:gdLst>
                  <a:gd name="T0" fmla="*/ 4 w 12"/>
                  <a:gd name="T1" fmla="*/ 12 h 12"/>
                  <a:gd name="T2" fmla="*/ 1 w 12"/>
                  <a:gd name="T3" fmla="*/ 11 h 12"/>
                  <a:gd name="T4" fmla="*/ 1 w 12"/>
                  <a:gd name="T5" fmla="*/ 6 h 12"/>
                  <a:gd name="T6" fmla="*/ 5 w 12"/>
                  <a:gd name="T7" fmla="*/ 2 h 12"/>
                  <a:gd name="T8" fmla="*/ 10 w 12"/>
                  <a:gd name="T9" fmla="*/ 2 h 12"/>
                  <a:gd name="T10" fmla="*/ 10 w 12"/>
                  <a:gd name="T11" fmla="*/ 7 h 12"/>
                  <a:gd name="T12" fmla="*/ 6 w 12"/>
                  <a:gd name="T13" fmla="*/ 11 h 12"/>
                  <a:gd name="T14" fmla="*/ 4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12" y="3"/>
                      <a:pt x="12" y="6"/>
                      <a:pt x="10" y="7"/>
                    </a:cubicBezTo>
                    <a:cubicBezTo>
                      <a:pt x="9" y="8"/>
                      <a:pt x="8" y="10"/>
                      <a:pt x="6" y="11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219">
                <a:extLst>
                  <a:ext uri="{FF2B5EF4-FFF2-40B4-BE49-F238E27FC236}">
                    <a16:creationId xmlns:a16="http://schemas.microsoft.com/office/drawing/2014/main" id="{3B375001-EB16-B7D2-F957-C26EB7FA2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6" y="4814888"/>
                <a:ext cx="60325" cy="57150"/>
              </a:xfrm>
              <a:custGeom>
                <a:avLst/>
                <a:gdLst>
                  <a:gd name="T0" fmla="*/ 12 w 16"/>
                  <a:gd name="T1" fmla="*/ 15 h 15"/>
                  <a:gd name="T2" fmla="*/ 9 w 16"/>
                  <a:gd name="T3" fmla="*/ 14 h 15"/>
                  <a:gd name="T4" fmla="*/ 2 w 16"/>
                  <a:gd name="T5" fmla="*/ 6 h 15"/>
                  <a:gd name="T6" fmla="*/ 2 w 16"/>
                  <a:gd name="T7" fmla="*/ 1 h 15"/>
                  <a:gd name="T8" fmla="*/ 7 w 16"/>
                  <a:gd name="T9" fmla="*/ 2 h 15"/>
                  <a:gd name="T10" fmla="*/ 14 w 16"/>
                  <a:gd name="T11" fmla="*/ 8 h 15"/>
                  <a:gd name="T12" fmla="*/ 15 w 16"/>
                  <a:gd name="T13" fmla="*/ 14 h 15"/>
                  <a:gd name="T14" fmla="*/ 12 w 1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cubicBezTo>
                      <a:pt x="11" y="15"/>
                      <a:pt x="10" y="15"/>
                      <a:pt x="9" y="14"/>
                    </a:cubicBezTo>
                    <a:cubicBezTo>
                      <a:pt x="7" y="12"/>
                      <a:pt x="4" y="9"/>
                      <a:pt x="2" y="6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9" y="4"/>
                      <a:pt x="12" y="6"/>
                      <a:pt x="14" y="8"/>
                    </a:cubicBezTo>
                    <a:cubicBezTo>
                      <a:pt x="16" y="10"/>
                      <a:pt x="16" y="12"/>
                      <a:pt x="15" y="14"/>
                    </a:cubicBezTo>
                    <a:cubicBezTo>
                      <a:pt x="14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20">
                <a:extLst>
                  <a:ext uri="{FF2B5EF4-FFF2-40B4-BE49-F238E27FC236}">
                    <a16:creationId xmlns:a16="http://schemas.microsoft.com/office/drawing/2014/main" id="{6A929516-E99C-22F8-3AD1-D4EA01084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41825"/>
                <a:ext cx="200025" cy="293687"/>
              </a:xfrm>
              <a:custGeom>
                <a:avLst/>
                <a:gdLst>
                  <a:gd name="T0" fmla="*/ 27 w 53"/>
                  <a:gd name="T1" fmla="*/ 78 h 78"/>
                  <a:gd name="T2" fmla="*/ 23 w 53"/>
                  <a:gd name="T3" fmla="*/ 74 h 78"/>
                  <a:gd name="T4" fmla="*/ 23 w 53"/>
                  <a:gd name="T5" fmla="*/ 74 h 78"/>
                  <a:gd name="T6" fmla="*/ 39 w 53"/>
                  <a:gd name="T7" fmla="*/ 41 h 78"/>
                  <a:gd name="T8" fmla="*/ 46 w 53"/>
                  <a:gd name="T9" fmla="*/ 26 h 78"/>
                  <a:gd name="T10" fmla="*/ 27 w 53"/>
                  <a:gd name="T11" fmla="*/ 7 h 78"/>
                  <a:gd name="T12" fmla="*/ 13 w 53"/>
                  <a:gd name="T13" fmla="*/ 13 h 78"/>
                  <a:gd name="T14" fmla="*/ 8 w 53"/>
                  <a:gd name="T15" fmla="*/ 26 h 78"/>
                  <a:gd name="T16" fmla="*/ 4 w 53"/>
                  <a:gd name="T17" fmla="*/ 30 h 78"/>
                  <a:gd name="T18" fmla="*/ 0 w 53"/>
                  <a:gd name="T19" fmla="*/ 26 h 78"/>
                  <a:gd name="T20" fmla="*/ 8 w 53"/>
                  <a:gd name="T21" fmla="*/ 7 h 78"/>
                  <a:gd name="T22" fmla="*/ 28 w 53"/>
                  <a:gd name="T23" fmla="*/ 0 h 78"/>
                  <a:gd name="T24" fmla="*/ 53 w 53"/>
                  <a:gd name="T25" fmla="*/ 25 h 78"/>
                  <a:gd name="T26" fmla="*/ 44 w 53"/>
                  <a:gd name="T27" fmla="*/ 46 h 78"/>
                  <a:gd name="T28" fmla="*/ 30 w 53"/>
                  <a:gd name="T29" fmla="*/ 74 h 78"/>
                  <a:gd name="T30" fmla="*/ 30 w 53"/>
                  <a:gd name="T31" fmla="*/ 74 h 78"/>
                  <a:gd name="T32" fmla="*/ 27 w 53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78">
                    <a:moveTo>
                      <a:pt x="27" y="78"/>
                    </a:moveTo>
                    <a:cubicBezTo>
                      <a:pt x="25" y="78"/>
                      <a:pt x="23" y="76"/>
                      <a:pt x="23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2"/>
                      <a:pt x="29" y="49"/>
                      <a:pt x="39" y="41"/>
                    </a:cubicBezTo>
                    <a:cubicBezTo>
                      <a:pt x="44" y="37"/>
                      <a:pt x="46" y="32"/>
                      <a:pt x="46" y="26"/>
                    </a:cubicBezTo>
                    <a:cubicBezTo>
                      <a:pt x="45" y="16"/>
                      <a:pt x="37" y="8"/>
                      <a:pt x="27" y="7"/>
                    </a:cubicBezTo>
                    <a:cubicBezTo>
                      <a:pt x="22" y="7"/>
                      <a:pt x="17" y="9"/>
                      <a:pt x="13" y="13"/>
                    </a:cubicBezTo>
                    <a:cubicBezTo>
                      <a:pt x="10" y="16"/>
                      <a:pt x="8" y="21"/>
                      <a:pt x="8" y="26"/>
                    </a:cubicBezTo>
                    <a:cubicBezTo>
                      <a:pt x="8" y="28"/>
                      <a:pt x="6" y="30"/>
                      <a:pt x="4" y="30"/>
                    </a:cubicBezTo>
                    <a:cubicBezTo>
                      <a:pt x="2" y="30"/>
                      <a:pt x="0" y="28"/>
                      <a:pt x="0" y="26"/>
                    </a:cubicBezTo>
                    <a:cubicBezTo>
                      <a:pt x="0" y="19"/>
                      <a:pt x="3" y="12"/>
                      <a:pt x="8" y="7"/>
                    </a:cubicBezTo>
                    <a:cubicBezTo>
                      <a:pt x="14" y="2"/>
                      <a:pt x="20" y="0"/>
                      <a:pt x="28" y="0"/>
                    </a:cubicBezTo>
                    <a:cubicBezTo>
                      <a:pt x="41" y="1"/>
                      <a:pt x="53" y="12"/>
                      <a:pt x="53" y="25"/>
                    </a:cubicBezTo>
                    <a:cubicBezTo>
                      <a:pt x="53" y="34"/>
                      <a:pt x="50" y="41"/>
                      <a:pt x="44" y="46"/>
                    </a:cubicBezTo>
                    <a:cubicBezTo>
                      <a:pt x="35" y="54"/>
                      <a:pt x="30" y="6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6"/>
                      <a:pt x="29" y="78"/>
                      <a:pt x="27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21">
                <a:extLst>
                  <a:ext uri="{FF2B5EF4-FFF2-40B4-BE49-F238E27FC236}">
                    <a16:creationId xmlns:a16="http://schemas.microsoft.com/office/drawing/2014/main" id="{BCFC9926-F4EB-A39A-3F43-33F2095409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0163" y="4743450"/>
                <a:ext cx="79375" cy="82550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1 h 22"/>
                  <a:gd name="T4" fmla="*/ 11 w 21"/>
                  <a:gd name="T5" fmla="*/ 0 h 22"/>
                  <a:gd name="T6" fmla="*/ 21 w 21"/>
                  <a:gd name="T7" fmla="*/ 11 h 22"/>
                  <a:gd name="T8" fmla="*/ 11 w 21"/>
                  <a:gd name="T9" fmla="*/ 22 h 22"/>
                  <a:gd name="T10" fmla="*/ 11 w 21"/>
                  <a:gd name="T11" fmla="*/ 7 h 22"/>
                  <a:gd name="T12" fmla="*/ 7 w 21"/>
                  <a:gd name="T13" fmla="*/ 11 h 22"/>
                  <a:gd name="T14" fmla="*/ 11 w 21"/>
                  <a:gd name="T15" fmla="*/ 14 h 22"/>
                  <a:gd name="T16" fmla="*/ 14 w 21"/>
                  <a:gd name="T17" fmla="*/ 11 h 22"/>
                  <a:gd name="T18" fmla="*/ 11 w 21"/>
                  <a:gd name="T1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7"/>
                      <a:pt x="17" y="22"/>
                      <a:pt x="11" y="22"/>
                    </a:cubicBezTo>
                    <a:close/>
                    <a:moveTo>
                      <a:pt x="11" y="7"/>
                    </a:moveTo>
                    <a:cubicBezTo>
                      <a:pt x="9" y="7"/>
                      <a:pt x="7" y="9"/>
                      <a:pt x="7" y="11"/>
                    </a:cubicBezTo>
                    <a:cubicBezTo>
                      <a:pt x="7" y="13"/>
                      <a:pt x="9" y="14"/>
                      <a:pt x="11" y="14"/>
                    </a:cubicBezTo>
                    <a:cubicBezTo>
                      <a:pt x="13" y="14"/>
                      <a:pt x="14" y="13"/>
                      <a:pt x="14" y="11"/>
                    </a:cubicBezTo>
                    <a:cubicBezTo>
                      <a:pt x="14" y="9"/>
                      <a:pt x="13" y="7"/>
                      <a:pt x="11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8B2121A-0D0A-3053-425C-2B1AC4AB2B2B}"/>
              </a:ext>
            </a:extLst>
          </p:cNvPr>
          <p:cNvSpPr/>
          <p:nvPr/>
        </p:nvSpPr>
        <p:spPr>
          <a:xfrm>
            <a:off x="1301698" y="2697694"/>
            <a:ext cx="1473026" cy="934463"/>
          </a:xfrm>
          <a:prstGeom prst="rect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= v.t </a:t>
            </a:r>
            <a:endParaRPr lang="en-US" sz="32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CBCDBDC-0065-F776-5D9D-DC47F9EF229F}"/>
                  </a:ext>
                </a:extLst>
              </p:cNvPr>
              <p:cNvSpPr/>
              <p:nvPr/>
            </p:nvSpPr>
            <p:spPr>
              <a:xfrm>
                <a:off x="5841710" y="2699000"/>
                <a:ext cx="1964034" cy="934463"/>
              </a:xfrm>
              <a:prstGeom prst="rect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tabLst>
                    <a:tab pos="180340" algn="l"/>
                    <a:tab pos="540385" algn="l"/>
                  </a:tabLst>
                </a:pPr>
                <a:r>
                  <a:rPr lang="en-US" sz="3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CBCDBDC-0065-F776-5D9D-DC47F9EF2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710" y="2699000"/>
                <a:ext cx="1964034" cy="934463"/>
              </a:xfrm>
              <a:prstGeom prst="rect">
                <a:avLst/>
              </a:prstGeom>
              <a:blipFill>
                <a:blip r:embed="rId3"/>
                <a:stretch>
                  <a:fillRect b="-3797"/>
                </a:stretch>
              </a:blipFill>
              <a:ln w="28575">
                <a:solidFill>
                  <a:schemeClr val="accent2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50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52401"/>
            <a:ext cx="8763000" cy="102288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VÍ DỤ VỀ CHUYỂN ĐỘNG NHANH CHẬM</a:t>
            </a:r>
            <a:endParaRPr lang="en-US" sz="32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sain Bolt vào bán kết nội dung chạy 200m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0218"/>
            <a:ext cx="2508953" cy="22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0095" y="1321885"/>
            <a:ext cx="34907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Usain Bolt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Jamaica (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100m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9,58s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Báo Cheetah: chạy 112km/h trong 3 giây và tăng tốc từ 0-80 km/h chỉ sau 3  bước - Tapi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2743"/>
            <a:ext cx="2617997" cy="261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7601" y="40386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Gê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km/h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ách đối phó với sự xâm nhập của ốc sên vào nhà | Clean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79" y="1752600"/>
            <a:ext cx="2798698" cy="248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53200" y="4522553"/>
                <a:ext cx="255513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ốc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5.10</m:t>
                        </m:r>
                      </m:e>
                      <m:sup>
                        <m: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(km/h)</a:t>
                </a:r>
                <a:endPara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522553"/>
                <a:ext cx="2555132" cy="1477328"/>
              </a:xfrm>
              <a:prstGeom prst="rect">
                <a:avLst/>
              </a:prstGeom>
              <a:blipFill rotWithShape="1">
                <a:blip r:embed="rId5"/>
                <a:stretch>
                  <a:fillRect l="-3819" t="-5372" r="-4057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1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286000" y="304800"/>
            <a:ext cx="6400800" cy="1905000"/>
          </a:xfrm>
          <a:prstGeom prst="wedgeEllipseCallout">
            <a:avLst>
              <a:gd name="adj1" fmla="val -45756"/>
              <a:gd name="adj2" fmla="val 7362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35s.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140m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40s. Ai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ardrop 1"/>
              <p:cNvSpPr/>
              <p:nvPr/>
            </p:nvSpPr>
            <p:spPr>
              <a:xfrm>
                <a:off x="0" y="2895601"/>
                <a:ext cx="9144000" cy="3429000"/>
              </a:xfrm>
              <a:prstGeom prst="teardrop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 </a:t>
                </a:r>
                <a:r>
                  <a:rPr lang="en-US" sz="32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3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32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prstClr val="white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≃3,43(m/s)</a:t>
                </a:r>
                <a:r>
                  <a:rPr lang="en-US" sz="3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3200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B:</a:t>
                </a:r>
                <a:endPara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≃ </a:t>
                </a:r>
                <a:r>
                  <a:rPr lang="en-US" sz="3200" dirty="0" smtClean="0">
                    <a:solidFill>
                      <a:prstClr val="white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3,5 </a:t>
                </a:r>
                <a:r>
                  <a:rPr lang="en-US" sz="3200" dirty="0">
                    <a:solidFill>
                      <a:prstClr val="white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(m/s</a:t>
                </a:r>
                <a:r>
                  <a:rPr lang="en-US" sz="3200" dirty="0" smtClean="0">
                    <a:solidFill>
                      <a:prstClr val="white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</a:t>
                </a:r>
              </a:p>
              <a:p>
                <a:pPr algn="ctr"/>
                <a:r>
                  <a:rPr lang="en-US" sz="3200" dirty="0" smtClean="0">
                    <a:solidFill>
                      <a:prstClr val="white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  <a:sym typeface="Wingdings" panose="05000000000000000000" pitchFamily="2" charset="2"/>
                  </a:rPr>
                  <a:t></a:t>
                </a:r>
                <a:r>
                  <a:rPr lang="vi-VN" sz="3200" dirty="0" smtClean="0">
                    <a:solidFill>
                      <a:srgbClr val="000000"/>
                    </a:solidFill>
                    <a:latin typeface="Times New Roman" pitchFamily="18" charset="0"/>
                    <a:ea typeface="Microsoft Sans Serif" panose="020B0604020202020204" pitchFamily="34" charset="0"/>
                    <a:cs typeface="Times New Roman" pitchFamily="18" charset="0"/>
                  </a:rPr>
                  <a:t>Vì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ea typeface="Microsoft Sans Serif" panose="020B0604020202020204" pitchFamily="34" charset="0"/>
                    <a:cs typeface="Times New Roman" pitchFamily="18" charset="0"/>
                  </a:rPr>
                  <a:t>v</a:t>
                </a:r>
                <a:r>
                  <a:rPr lang="vi-VN" sz="3200" baseline="-25000" dirty="0" smtClean="0">
                    <a:solidFill>
                      <a:srgbClr val="000000"/>
                    </a:solidFill>
                    <a:latin typeface="Times New Roman" pitchFamily="18" charset="0"/>
                    <a:ea typeface="Microsoft Sans Serif" panose="020B0604020202020204" pitchFamily="34" charset="0"/>
                    <a:cs typeface="Times New Roman" pitchFamily="18" charset="0"/>
                  </a:rPr>
                  <a:t>A</a:t>
                </a:r>
                <a:r>
                  <a:rPr lang="vi-VN" sz="3200" dirty="0" smtClean="0">
                    <a:solidFill>
                      <a:srgbClr val="000000"/>
                    </a:solidFill>
                    <a:latin typeface="Times New Roman" pitchFamily="18" charset="0"/>
                    <a:ea typeface="Microsoft Sans Serif" panose="020B0604020202020204" pitchFamily="34" charset="0"/>
                    <a:cs typeface="Times New Roman" pitchFamily="18" charset="0"/>
                  </a:rPr>
                  <a:t>&lt;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itchFamily="18" charset="0"/>
                    <a:ea typeface="Microsoft Sans Serif" panose="020B0604020202020204" pitchFamily="34" charset="0"/>
                    <a:cs typeface="Times New Roman" pitchFamily="18" charset="0"/>
                  </a:rPr>
                  <a:t>v</a:t>
                </a:r>
                <a:r>
                  <a:rPr lang="vi-VN" sz="3200" baseline="-25000" dirty="0" smtClean="0">
                    <a:solidFill>
                      <a:srgbClr val="000000"/>
                    </a:solidFill>
                    <a:latin typeface="Times New Roman" pitchFamily="18" charset="0"/>
                    <a:ea typeface="Microsoft Sans Serif" panose="020B0604020202020204" pitchFamily="34" charset="0"/>
                    <a:cs typeface="Times New Roman" pitchFamily="18" charset="0"/>
                  </a:rPr>
                  <a:t>B</a:t>
                </a:r>
                <a:r>
                  <a:rPr lang="vi-VN" sz="3200" dirty="0" smtClean="0">
                    <a:solidFill>
                      <a:srgbClr val="000000"/>
                    </a:solidFill>
                    <a:latin typeface="Times New Roman" pitchFamily="18" charset="0"/>
                    <a:ea typeface="Microsoft Sans Serif" panose="020B0604020202020204" pitchFamily="34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solidFill>
                      <a:srgbClr val="000000"/>
                    </a:solidFill>
                    <a:latin typeface="Times New Roman" pitchFamily="18" charset="0"/>
                    <a:ea typeface="Microsoft Sans Serif" panose="020B0604020202020204" pitchFamily="34" charset="0"/>
                    <a:cs typeface="Times New Roman" pitchFamily="18" charset="0"/>
                  </a:rPr>
                  <a:t>nên bạn B chạy nhanh </a:t>
                </a:r>
                <a:r>
                  <a:rPr lang="vi-VN" sz="3200" dirty="0" smtClean="0">
                    <a:solidFill>
                      <a:srgbClr val="000000"/>
                    </a:solidFill>
                    <a:latin typeface="Times New Roman" pitchFamily="18" charset="0"/>
                    <a:ea typeface="Microsoft Sans Serif" panose="020B0604020202020204" pitchFamily="34" charset="0"/>
                    <a:cs typeface="Times New Roman" pitchFamily="18" charset="0"/>
                  </a:rPr>
                  <a:t>hơn</a:t>
                </a:r>
                <a:endParaRPr 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ardro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5601"/>
                <a:ext cx="9144000" cy="3429000"/>
              </a:xfrm>
              <a:prstGeom prst="teardrop">
                <a:avLst/>
              </a:prstGeom>
              <a:blipFill rotWithShape="1">
                <a:blip r:embed="rId2"/>
                <a:stretch>
                  <a:fillRect t="-2832" b="-5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2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305800" cy="537556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04011" y="169359"/>
            <a:ext cx="4953790" cy="3640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ĐO TỐC ĐỘ</a:t>
            </a:r>
            <a:endParaRPr lang="en-US" sz="32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800600"/>
            <a:ext cx="9906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Km/h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4800600"/>
            <a:ext cx="9144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m/min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826913"/>
            <a:ext cx="9144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876800"/>
            <a:ext cx="9144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Cm/s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464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3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011" y="169359"/>
            <a:ext cx="4953790" cy="668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ĐO TỐC ĐỘ</a:t>
            </a:r>
            <a:endParaRPr lang="en-US" sz="32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81982"/>
              </p:ext>
            </p:extLst>
          </p:nvPr>
        </p:nvGraphicFramePr>
        <p:xfrm>
          <a:off x="457200" y="2057400"/>
          <a:ext cx="8305800" cy="28037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85441">
                  <a:extLst>
                    <a:ext uri="{9D8B030D-6E8A-4147-A177-3AD203B41FA5}">
                      <a16:colId xmlns:a16="http://schemas.microsoft.com/office/drawing/2014/main" val="2556607861"/>
                    </a:ext>
                  </a:extLst>
                </a:gridCol>
                <a:gridCol w="2729878">
                  <a:extLst>
                    <a:ext uri="{9D8B030D-6E8A-4147-A177-3AD203B41FA5}">
                      <a16:colId xmlns:a16="http://schemas.microsoft.com/office/drawing/2014/main" val="627484661"/>
                    </a:ext>
                  </a:extLst>
                </a:gridCol>
                <a:gridCol w="2590481">
                  <a:extLst>
                    <a:ext uri="{9D8B030D-6E8A-4147-A177-3AD203B41FA5}">
                      <a16:colId xmlns:a16="http://schemas.microsoft.com/office/drawing/2014/main" val="3810776483"/>
                    </a:ext>
                  </a:extLst>
                </a:gridCol>
              </a:tblGrid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lômét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807621545"/>
                  </a:ext>
                </a:extLst>
              </a:tr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ây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846264586"/>
                  </a:ext>
                </a:extLst>
              </a:tr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lômét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(km/h)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73481276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1143000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8.1.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04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4014" y="1662983"/>
                <a:ext cx="8112035" cy="2977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lường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ta,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m/s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km/h.</a:t>
                </a:r>
              </a:p>
              <a:p>
                <a:endParaRPr lang="vi-VN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vi-VN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thực tế chuyển động của một vật thường thay đổi nên đại lượng 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vi-VN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còn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đầy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đủ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endPara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4" y="1662983"/>
                <a:ext cx="8112035" cy="2977162"/>
              </a:xfrm>
              <a:prstGeom prst="rect">
                <a:avLst/>
              </a:prstGeom>
              <a:blipFill>
                <a:blip r:embed="rId2"/>
                <a:stretch>
                  <a:fillRect l="-1728" t="-2664" r="-150" b="-5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57200" y="533400"/>
            <a:ext cx="464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131618"/>
            <a:ext cx="8991600" cy="6705600"/>
          </a:xfrm>
        </p:spPr>
      </p:pic>
      <p:sp>
        <p:nvSpPr>
          <p:cNvPr id="5" name="TextBox 4"/>
          <p:cNvSpPr txBox="1"/>
          <p:nvPr/>
        </p:nvSpPr>
        <p:spPr>
          <a:xfrm>
            <a:off x="6096000" y="1383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55082" y="141790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3600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56564" y="194933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1000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29300" y="252416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3600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26532" y="2117248"/>
                <a:ext cx="666750" cy="794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3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3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3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3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532" y="2117248"/>
                <a:ext cx="666750" cy="794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81000" y="3409146"/>
            <a:ext cx="2514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1m</a:t>
            </a:r>
            <a:r>
              <a:rPr lang="en-US" sz="2500" dirty="0" smtClean="0"/>
              <a:t> = </a:t>
            </a:r>
            <a:r>
              <a:rPr lang="en-US" sz="2500" b="1" dirty="0" smtClean="0"/>
              <a:t>0,001km</a:t>
            </a:r>
            <a:endParaRPr lang="en-US" sz="2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29000" y="3386562"/>
                <a:ext cx="4800600" cy="652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1m/s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𝟎𝟎𝟏</m:t>
                        </m:r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𝒌𝒎</m:t>
                        </m:r>
                      </m:num>
                      <m:den/>
                    </m:f>
                  </m:oMath>
                </a14:m>
                <a:r>
                  <a:rPr lang="en-US" sz="2500" b="1" dirty="0" smtClean="0"/>
                  <a:t> = 3.6 km/h</a:t>
                </a:r>
                <a:endParaRPr lang="en-US" sz="25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386562"/>
                <a:ext cx="4800600" cy="652038"/>
              </a:xfrm>
              <a:prstGeom prst="rect">
                <a:avLst/>
              </a:prstGeom>
              <a:blipFill>
                <a:blip r:embed="rId4"/>
                <a:stretch>
                  <a:fillRect l="-2160" b="-10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3861011"/>
                <a:ext cx="10287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𝟑𝟔𝟎𝟎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61011"/>
                <a:ext cx="1028700" cy="634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900" y="3861011"/>
                <a:ext cx="2514600" cy="759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𝟑𝟔𝟎𝟎</m:t>
                        </m:r>
                      </m:den>
                    </m:f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861011"/>
                <a:ext cx="2514600" cy="759247"/>
              </a:xfrm>
              <a:prstGeom prst="rect">
                <a:avLst/>
              </a:prstGeom>
              <a:blipFill>
                <a:blip r:embed="rId6"/>
                <a:stretch>
                  <a:fillRect l="-5569" b="-1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65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8AA6D9-FA75-0625-AA9F-F50EE1091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23" y="2452255"/>
            <a:ext cx="3215150" cy="371765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9B7B8B9-F9E1-4A1C-77F3-8D4A24CAA634}"/>
              </a:ext>
            </a:extLst>
          </p:cNvPr>
          <p:cNvSpPr/>
          <p:nvPr/>
        </p:nvSpPr>
        <p:spPr>
          <a:xfrm>
            <a:off x="0" y="152400"/>
            <a:ext cx="7010400" cy="4158683"/>
          </a:xfrm>
          <a:prstGeom prst="wedgeEllipseCallout">
            <a:avLst>
              <a:gd name="adj1" fmla="val 57059"/>
              <a:gd name="adj2" fmla="val 28375"/>
            </a:avLst>
          </a:prstGeom>
          <a:solidFill>
            <a:srgbClr val="FFB85F"/>
          </a:solidFill>
          <a:ln>
            <a:solidFill>
              <a:srgbClr val="FFB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A9CBDC1-B506-8EB4-A121-086F16BC1DA1}"/>
                  </a:ext>
                </a:extLst>
              </p:cNvPr>
              <p:cNvSpPr/>
              <p:nvPr/>
            </p:nvSpPr>
            <p:spPr>
              <a:xfrm>
                <a:off x="1263033" y="4455067"/>
                <a:ext cx="3447512" cy="157166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A9CBDC1-B506-8EB4-A121-086F16BC1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75" y="4455067"/>
                <a:ext cx="2585634" cy="1571660"/>
              </a:xfrm>
              <a:prstGeom prst="roundRect">
                <a:avLst/>
              </a:prstGeom>
              <a:blipFill>
                <a:blip r:embed="rId3"/>
                <a:stretch>
                  <a:fillRect b="-54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9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68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881" y="1880175"/>
            <a:ext cx="8482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54 km/h = ?     m/s ;     10 m/s  = ?     km/h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873176"/>
            <a:ext cx="685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1882712"/>
            <a:ext cx="64045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3F335C-6E11-F6A1-C533-2FAE13D79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80216"/>
            <a:ext cx="8991600" cy="3976881"/>
          </a:xfrm>
          <a:prstGeom prst="rect">
            <a:avLst/>
          </a:prstGeom>
        </p:spPr>
      </p:pic>
      <p:pic>
        <p:nvPicPr>
          <p:cNvPr id="14" name="Picture 2" descr="Mai rùa – Wikipedia tiếng Việt">
            <a:extLst>
              <a:ext uri="{FF2B5EF4-FFF2-40B4-BE49-F238E27FC236}">
                <a16:creationId xmlns:a16="http://schemas.microsoft.com/office/drawing/2014/main" id="{C860026A-46CB-33DC-9FF6-C9ACDB81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87" y="4343400"/>
            <a:ext cx="733163" cy="6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7878E-0906-CCF1-0D21-68589AD91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105399"/>
            <a:ext cx="420008" cy="6246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6D1156-ECEB-4E26-51BF-9A8D642AE9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699217"/>
            <a:ext cx="600888" cy="776147"/>
          </a:xfrm>
          <a:prstGeom prst="rect">
            <a:avLst/>
          </a:prstGeom>
        </p:spPr>
      </p:pic>
      <p:pic>
        <p:nvPicPr>
          <p:cNvPr id="19" name="Picture 10" descr="Xe máy điện VinFast Archives - VinFast Sài Gòn">
            <a:extLst>
              <a:ext uri="{FF2B5EF4-FFF2-40B4-BE49-F238E27FC236}">
                <a16:creationId xmlns:a16="http://schemas.microsoft.com/office/drawing/2014/main" id="{FBAC5EC1-A5E5-9AC1-B879-AED343E51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960" y="4419600"/>
            <a:ext cx="554168" cy="5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Mua Bán Ô Tô Giá Rẻ Tháng 06/2022 - Chợ Tốt Xe">
            <a:extLst>
              <a:ext uri="{FF2B5EF4-FFF2-40B4-BE49-F238E27FC236}">
                <a16:creationId xmlns:a16="http://schemas.microsoft.com/office/drawing/2014/main" id="{CEBDBE84-E617-B81D-DAA7-B01E69F2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33" y="5105399"/>
            <a:ext cx="733163" cy="6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ị trừng phạt do tấn công Ukraine, Nga sẽ dùng máy bay gì thay thế Boeing  và Airbus? | VOV.VN">
            <a:extLst>
              <a:ext uri="{FF2B5EF4-FFF2-40B4-BE49-F238E27FC236}">
                <a16:creationId xmlns:a16="http://schemas.microsoft.com/office/drawing/2014/main" id="{C41820B3-AC4C-4B70-4E05-80A28CFD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50" y="5812284"/>
            <a:ext cx="661878" cy="5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594" y="823440"/>
                <a:ext cx="7971663" cy="1256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1km/h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m/s              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1m/s = 3,6 km/h</a:t>
                </a:r>
              </a:p>
              <a:p>
                <a:endPara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94" y="823440"/>
                <a:ext cx="7971663" cy="1256562"/>
              </a:xfrm>
              <a:prstGeom prst="rect">
                <a:avLst/>
              </a:prstGeom>
              <a:blipFill>
                <a:blip r:embed="rId10"/>
                <a:stretch>
                  <a:fillRect l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5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CB81FD-DB95-1C9C-D580-03B93F4FD930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228600"/>
            <a:ext cx="690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645" y="3305219"/>
            <a:ext cx="14125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09800" y="3814494"/>
            <a:ext cx="17145" cy="28303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37260" y="3108031"/>
            <a:ext cx="8418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838200"/>
            <a:ext cx="8915400" cy="235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nữ vận động viên Việt Nam – Lê Tú Chinh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oạt Huy chương Vàng S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 G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ames 2019 chạy 100 m hết 11,54 s. Tính tốc độ của vận động viên này.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970" y="4062645"/>
            <a:ext cx="169164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100 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11,54 s</a:t>
            </a:r>
          </a:p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? m/s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472801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8,67 m/s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8400" y="39624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v= s/t = 100/11,54 = 8,7(m/s)</a:t>
            </a:r>
          </a:p>
        </p:txBody>
      </p:sp>
    </p:spTree>
    <p:extLst>
      <p:ext uri="{BB962C8B-B14F-4D97-AF65-F5344CB8AC3E}">
        <p14:creationId xmlns:p14="http://schemas.microsoft.com/office/powerpoint/2010/main" val="20771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2" grpId="0"/>
      <p:bldP spid="16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1020" y="914400"/>
            <a:ext cx="860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6h45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7h15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5km.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km/h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m/s.</a:t>
            </a:r>
          </a:p>
        </p:txBody>
      </p:sp>
    </p:spTree>
    <p:extLst>
      <p:ext uri="{BB962C8B-B14F-4D97-AF65-F5344CB8AC3E}">
        <p14:creationId xmlns:p14="http://schemas.microsoft.com/office/powerpoint/2010/main" val="35896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ình nền đẹp cho file trình chiế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22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52800" y="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76962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5 km</a:t>
            </a: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7 h 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- 6h 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? km/h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= ? m/s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3048000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10000"/>
            <a:ext cx="6096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419600"/>
            <a:ext cx="4862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vi-VN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s/t = 5/0,5 = 10(km/h)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029200"/>
            <a:ext cx="8828058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10km/h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0,28m/s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153975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0,5h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3429000"/>
            <a:ext cx="1905000" cy="542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21726" y="4410670"/>
            <a:ext cx="236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2,8(m/s)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2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639013" y="1712824"/>
            <a:ext cx="1507881" cy="1805856"/>
          </a:xfrm>
          <a:custGeom>
            <a:avLst/>
            <a:gdLst>
              <a:gd name="connsiteX0" fmla="*/ 0 w 1371600"/>
              <a:gd name="connsiteY0" fmla="*/ 0 h 1371600"/>
              <a:gd name="connsiteX1" fmla="*/ 1371600 w 1371600"/>
              <a:gd name="connsiteY1" fmla="*/ 1371600 h 1371600"/>
              <a:gd name="connsiteX2" fmla="*/ 0 w 1371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371600">
                <a:moveTo>
                  <a:pt x="0" y="0"/>
                </a:moveTo>
                <a:cubicBezTo>
                  <a:pt x="757514" y="0"/>
                  <a:pt x="1371600" y="614086"/>
                  <a:pt x="1371600" y="1371600"/>
                </a:cubicBezTo>
                <a:lnTo>
                  <a:pt x="0" y="1371600"/>
                </a:ln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5400000">
            <a:off x="1490024" y="3668087"/>
            <a:ext cx="1805856" cy="1507881"/>
          </a:xfrm>
          <a:custGeom>
            <a:avLst/>
            <a:gdLst>
              <a:gd name="connsiteX0" fmla="*/ 0 w 1371600"/>
              <a:gd name="connsiteY0" fmla="*/ 0 h 1371600"/>
              <a:gd name="connsiteX1" fmla="*/ 1371600 w 1371600"/>
              <a:gd name="connsiteY1" fmla="*/ 1371600 h 1371600"/>
              <a:gd name="connsiteX2" fmla="*/ 0 w 1371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371600">
                <a:moveTo>
                  <a:pt x="0" y="0"/>
                </a:moveTo>
                <a:cubicBezTo>
                  <a:pt x="757514" y="0"/>
                  <a:pt x="1371600" y="614086"/>
                  <a:pt x="1371600" y="1371600"/>
                </a:cubicBezTo>
                <a:lnTo>
                  <a:pt x="0" y="13716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2103119"/>
            <a:ext cx="2306181" cy="2743200"/>
          </a:xfrm>
          <a:prstGeom prst="ellipse">
            <a:avLst/>
          </a:prstGeom>
          <a:solidFill>
            <a:schemeClr val="bg1"/>
          </a:solidFill>
          <a:ln/>
          <a:effectLst>
            <a:outerShdw blurRad="127000" dist="38100" sx="99000" sy="99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3400" b="1" dirty="0">
              <a:solidFill>
                <a:prstClr val="black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351353" y="1101211"/>
            <a:ext cx="3147647" cy="4719544"/>
          </a:xfrm>
          <a:prstGeom prst="arc">
            <a:avLst>
              <a:gd name="adj1" fmla="val 16200000"/>
              <a:gd name="adj2" fmla="val 5442440"/>
            </a:avLst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1880799" y="1000391"/>
            <a:ext cx="1143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3404065" y="3429861"/>
            <a:ext cx="1143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828044" y="5733671"/>
            <a:ext cx="1143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003890" y="1101211"/>
            <a:ext cx="25673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38148" y="3527387"/>
            <a:ext cx="110783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9" idx="2"/>
          </p:cNvCxnSpPr>
          <p:nvPr/>
        </p:nvCxnSpPr>
        <p:spPr>
          <a:xfrm>
            <a:off x="1937950" y="5821594"/>
            <a:ext cx="2708030" cy="367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922930" y="304377"/>
            <a:ext cx="3992469" cy="15936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TỐC ĐỘ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22928" y="2563506"/>
            <a:ext cx="3840071" cy="16646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TỐC ĐỘ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5692" y="4846320"/>
            <a:ext cx="4015908" cy="17078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 CÔNG THỨC TÍNH TỐC ĐỘ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45980" y="5628211"/>
            <a:ext cx="334108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45980" y="3298072"/>
            <a:ext cx="334108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80034" y="853308"/>
            <a:ext cx="334108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1673"/>
            <a:ext cx="8229600" cy="2819400"/>
          </a:xfrm>
        </p:spPr>
        <p:txBody>
          <a:bodyPr>
            <a:normAutofit/>
          </a:bodyPr>
          <a:lstStyle/>
          <a:p>
            <a:r>
              <a:rPr lang="vi-VN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VẬN DỤNG CÔNG THỨC TÍNH TỐC ĐỘ</a:t>
            </a:r>
            <a:b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080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8" y="4100513"/>
            <a:ext cx="14827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" y="3690946"/>
            <a:ext cx="14351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2849563"/>
            <a:ext cx="22955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351088"/>
            <a:ext cx="1619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" y="2132869"/>
            <a:ext cx="1633538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7731"/>
            <a:ext cx="16954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111375"/>
            <a:ext cx="25082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66" y="3840163"/>
            <a:ext cx="31019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66" y="3444880"/>
            <a:ext cx="30892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239" y="2843220"/>
            <a:ext cx="2822575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2058256"/>
            <a:ext cx="310991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255" y="1982056"/>
            <a:ext cx="24050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41" y="2159856"/>
            <a:ext cx="18319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7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FCA236-A1E4-B992-9CE9-6F48FC1A2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152400"/>
            <a:ext cx="9802091" cy="746222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71DD8B-0A0B-8220-9DAD-A1938236F6F5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304800"/>
            <a:ext cx="690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593" y="2634123"/>
            <a:ext cx="147187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708910" y="2953197"/>
            <a:ext cx="17145" cy="2438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05400" y="2592526"/>
            <a:ext cx="8418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838200"/>
            <a:ext cx="86313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 đi xe đạp từ nhà đến trường với tốc độ 12 km/h hết </a:t>
            </a:r>
            <a:r>
              <a:rPr lang="vi-V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min.Tính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từ nhà bạn B đến trường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400" y="3345697"/>
                <a:ext cx="2556510" cy="1653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= 12 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km/h                                            t 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20 min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= ? km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45697"/>
                <a:ext cx="2556510" cy="1653401"/>
              </a:xfrm>
              <a:prstGeom prst="rect">
                <a:avLst/>
              </a:prstGeom>
              <a:blipFill>
                <a:blip r:embed="rId3"/>
                <a:stretch>
                  <a:fillRect l="-4773" t="-4059" r="-132936" b="-8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19401" y="3276600"/>
                <a:ext cx="6116782" cy="1699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=&gt; s =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𝐯</m:t>
                    </m:r>
                    <m:r>
                      <a:rPr lang="en-US" sz="28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𝐭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4 (km)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1" y="3276600"/>
                <a:ext cx="6116782" cy="1699568"/>
              </a:xfrm>
              <a:prstGeom prst="rect">
                <a:avLst/>
              </a:prstGeom>
              <a:blipFill>
                <a:blip r:embed="rId4"/>
                <a:stretch>
                  <a:fillRect l="-2592" t="-5036" b="-3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819401" y="5105400"/>
            <a:ext cx="6012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km</a:t>
            </a:r>
          </a:p>
        </p:txBody>
      </p:sp>
    </p:spTree>
    <p:extLst>
      <p:ext uri="{BB962C8B-B14F-4D97-AF65-F5344CB8AC3E}">
        <p14:creationId xmlns:p14="http://schemas.microsoft.com/office/powerpoint/2010/main" val="8142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2" grpId="0"/>
      <p:bldP spid="3" grpId="0" animBg="1"/>
      <p:bldP spid="7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3528C4-CCF9-71C2-AF61-D6CE00FFC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0"/>
            <a:ext cx="10363200" cy="776860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E8E6BA-466F-E042-A19B-52013CCF2978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304800"/>
            <a:ext cx="690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388" y="2917288"/>
            <a:ext cx="158569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644566" y="3090008"/>
            <a:ext cx="17145" cy="28303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35071" y="2720100"/>
            <a:ext cx="747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596667"/>
            <a:ext cx="243311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2,4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km                      v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4,8 km/h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đến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818" y="951131"/>
            <a:ext cx="8936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spc="-1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</a:t>
            </a:r>
            <a:r>
              <a:rPr lang="vi-VN" sz="3200" b="1" spc="-1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8h30 </a:t>
            </a:r>
            <a:r>
              <a:rPr lang="en-US" sz="3200" b="1" spc="-1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vi-VN" sz="3200" b="1" spc="-1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spc="-1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A đi bộ từ nhà đến siêu thị với tốc độ 4,8km/h. Biết quãng đường từ nhà bạn A đến siêu thị dài 2,4km. Hỏi bạn A đến siêu thị lúc mấy giờ?</a:t>
            </a:r>
            <a:endParaRPr lang="en-US" sz="3200" b="1" spc="-1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1555" y="5439925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82321" y="3377822"/>
                <a:ext cx="5943600" cy="2309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Thời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siêu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vi-VN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2,4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4,8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0,5(h)= 30(min)</a:t>
                </a:r>
                <a:endParaRPr lang="vi-VN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siêu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8h 30 min + 30 min = 9 h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321" y="3377822"/>
                <a:ext cx="5943600" cy="2309671"/>
              </a:xfrm>
              <a:prstGeom prst="rect">
                <a:avLst/>
              </a:prstGeom>
              <a:blipFill>
                <a:blip r:embed="rId3"/>
                <a:stretch>
                  <a:fillRect l="-308" t="-3694" r="-410" b="-7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4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6" grpId="0"/>
      <p:bldP spid="10" grpId="0"/>
      <p:bldP spid="13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3528C4-CCF9-71C2-AF61-D6CE00FFC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228600"/>
            <a:ext cx="10363200" cy="776860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E8E6BA-466F-E042-A19B-52013CCF2978}"/>
              </a:ext>
            </a:extLst>
          </p:cNvPr>
          <p:cNvCxnSpPr>
            <a:cxnSpLocks/>
          </p:cNvCxnSpPr>
          <p:nvPr/>
        </p:nvCxnSpPr>
        <p:spPr>
          <a:xfrm>
            <a:off x="207818" y="5957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76200"/>
            <a:ext cx="690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388" y="2688688"/>
            <a:ext cx="158569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743826" y="3039074"/>
            <a:ext cx="38495" cy="42464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35071" y="2491500"/>
            <a:ext cx="747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45" y="3595487"/>
                <a:ext cx="2892955" cy="2730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pc="-12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spc="-12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800" b="1" i="1" spc="-12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spc="-12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spc="-12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6</a:t>
                </a:r>
                <a:r>
                  <a:rPr lang="en-US" sz="2800" b="1" spc="-12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km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pc="-12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spc="-12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pc="-12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pc="-12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pc="-12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2800" b="1" i="1" spc="-12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pc="-12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𝒎𝒊𝒏</m:t>
                    </m:r>
                  </m:oMath>
                </a14:m>
                <a:r>
                  <a:rPr lang="en-US" sz="2800" b="1" spc="-12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pc="-12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pc="-12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pc="-12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spc="-12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pc="-12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spc="-12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800" b="1" i="1" spc="-12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spc="-12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spc="-12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</a:t>
                </a:r>
                <a:r>
                  <a:rPr lang="en-US" sz="2800" b="1" spc="-12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km </a:t>
                </a:r>
                <a:endParaRPr lang="en-US" sz="2800" b="1" spc="-12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2800" b="1" spc="-12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pc="-12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spc="-12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pc="-12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spc="-12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spc="-12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 km/h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 b="1" spc="-12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𝒕𝒃</m:t>
                        </m:r>
                      </m:sub>
                    </m:sSub>
                  </m:oMath>
                </a14:m>
                <a:r>
                  <a:rPr lang="en-US" sz="2800" b="1" spc="-12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=?</a:t>
                </a:r>
                <a:endParaRPr lang="en-US" sz="2800" b="1" spc="-12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" y="3595487"/>
                <a:ext cx="2892955" cy="2730619"/>
              </a:xfrm>
              <a:prstGeom prst="rect">
                <a:avLst/>
              </a:prstGeom>
              <a:blipFill>
                <a:blip r:embed="rId3"/>
                <a:stretch>
                  <a:fillRect t="-2455" r="-13684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07818" y="722531"/>
            <a:ext cx="8936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spc="-1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Linh đi xe đạp từ nhà đến trường. Trong 20 phút đầu, bạn đi được 6 km. Đoạn đường còn lại dài 8 km được đi với tốc độ 12 km/h. Tính vận tốc trung bình của bạn Linh trên cả quãng đường từ nhà đến trường.</a:t>
            </a:r>
            <a:endParaRPr lang="en-US" sz="3000" b="1" spc="-1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5447" y="6071282"/>
            <a:ext cx="68467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14km/h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82320" y="3149222"/>
                <a:ext cx="6742679" cy="1267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000" spc="-1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Thời </a:t>
                </a:r>
                <a:r>
                  <a:rPr lang="en-US" sz="3000" spc="-1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3000" spc="-1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spc="-1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Linh</a:t>
                </a:r>
                <a:r>
                  <a:rPr lang="en-US" sz="3000" spc="-1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spc="-1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3000" spc="-1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spc="-1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3000" spc="-1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spc="-1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quãng</a:t>
                </a:r>
                <a:r>
                  <a:rPr lang="en-US" sz="3000" spc="-1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spc="-1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000" spc="-1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8km </a:t>
                </a:r>
                <a:r>
                  <a:rPr lang="en-US" sz="3000" spc="-1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spc="-1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3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vi-VN" sz="3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3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vi-VN" sz="3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320" y="3149222"/>
                <a:ext cx="6742679" cy="1267078"/>
              </a:xfrm>
              <a:prstGeom prst="rect">
                <a:avLst/>
              </a:prstGeom>
              <a:blipFill>
                <a:blip r:embed="rId4"/>
                <a:stretch>
                  <a:fillRect t="-6280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26741" y="4310385"/>
                <a:ext cx="6558638" cy="2311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Linh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dirty="0" smtClean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 b="0" i="0" dirty="0" smtClean="0">
                            <a:latin typeface="Cambria Math" panose="02040503050406030204" pitchFamily="18" charset="0"/>
                          </a:rPr>
                          <m:t>tb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6+8</m:t>
                        </m:r>
                      </m:num>
                      <m:den>
                        <m:f>
                          <m:fPr>
                            <m:ctrlPr>
                              <a:rPr lang="en-US" sz="30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1</m:t>
                            </m:r>
                          </m:num>
                          <m:den>
                            <m:r>
                              <a:rPr lang="en-US" sz="3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3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 lang="en-US" sz="3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14(km/h)</a:t>
                </a:r>
              </a:p>
              <a:p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741" y="4310385"/>
                <a:ext cx="6558638" cy="2311851"/>
              </a:xfrm>
              <a:prstGeom prst="rect">
                <a:avLst/>
              </a:prstGeom>
              <a:blipFill>
                <a:blip r:embed="rId5"/>
                <a:stretch>
                  <a:fillRect l="-2233" t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5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6" grpId="0"/>
      <p:bldP spid="10" grpId="0"/>
      <p:bldP spid="13" grpId="0"/>
      <p:bldP spid="1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2554" y="1136467"/>
                <a:ext cx="2517866" cy="11464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6" y="1136467"/>
                <a:ext cx="3357154" cy="1146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3581400" y="436041"/>
                <a:ext cx="5187045" cy="2965268"/>
              </a:xfrm>
              <a:prstGeom prst="cloud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36041"/>
                <a:ext cx="5187045" cy="2965268"/>
              </a:xfrm>
              <a:prstGeom prst="cloudCallou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06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tô chuyển động trên đoạn đường đầu với tốc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20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phút, sau đó tiếp tục chuyển động trên đoạn đường kế tiếp với tốc độ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km/h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phút. Tổng quãng đường ô tô đi được trong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 kể từ lúc bắt đầu chuyển động là bao nhiêu?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62" y="2520254"/>
            <a:ext cx="2295525" cy="205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74" y="1905248"/>
            <a:ext cx="2508250" cy="152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2601691"/>
            <a:ext cx="2822575" cy="167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41" y="1736161"/>
            <a:ext cx="2405063" cy="169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27" y="1751011"/>
            <a:ext cx="1831975" cy="239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02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28" y="709417"/>
            <a:ext cx="778136" cy="2781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63" y="502464"/>
            <a:ext cx="1464678" cy="971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82" y="3006693"/>
            <a:ext cx="2129238" cy="7728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98" y="3732456"/>
            <a:ext cx="1709636" cy="45162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373" y="5675794"/>
            <a:ext cx="2041974" cy="724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99" y="2968029"/>
            <a:ext cx="997519" cy="1248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82713" y="5023980"/>
            <a:ext cx="2208299" cy="28246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77400" y="6045200"/>
            <a:ext cx="6096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3584"/>
            <a:ext cx="5410200" cy="226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3461" y="343615"/>
            <a:ext cx="35012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GIẢI CỨU</a:t>
            </a:r>
          </a:p>
          <a:p>
            <a:pPr algn="ctr"/>
            <a:r>
              <a:rPr lang="en-US" sz="4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00449"/>
            <a:ext cx="1069648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537" y="4726891"/>
            <a:ext cx="1159877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229" y="3869149"/>
            <a:ext cx="210668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76200"/>
            <a:ext cx="7244183" cy="1906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844928" y="675583"/>
            <a:ext cx="5725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52400" y="2362200"/>
                <a:ext cx="22860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362200"/>
                <a:ext cx="2286000" cy="914400"/>
              </a:xfrm>
              <a:prstGeom prst="roundRect">
                <a:avLst/>
              </a:prstGeom>
              <a:blipFill rotWithShape="1">
                <a:blip r:embed="rId11"/>
                <a:stretch>
                  <a:fillRect l="-4509" b="-197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149626" y="3756781"/>
                <a:ext cx="215501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626" y="3756781"/>
                <a:ext cx="2155013" cy="914400"/>
              </a:xfrm>
              <a:prstGeom prst="roundRect">
                <a:avLst/>
              </a:prstGeom>
              <a:blipFill rotWithShape="1">
                <a:blip r:embed="rId12"/>
                <a:stretch>
                  <a:fillRect l="-5070" b="-328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4690978" y="2362200"/>
                <a:ext cx="2074277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</a:t>
                </a:r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978" y="2362200"/>
                <a:ext cx="2074277" cy="914400"/>
              </a:xfrm>
              <a:prstGeom prst="roundRect">
                <a:avLst/>
              </a:prstGeom>
              <a:blipFill rotWithShape="1">
                <a:blip r:embed="rId13"/>
                <a:stretch>
                  <a:fillRect l="-5263" b="-658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5867400" y="3561149"/>
                <a:ext cx="19812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D.</a:t>
                </a:r>
                <a:r>
                  <a:rPr lang="en-US" sz="2667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561149"/>
                <a:ext cx="1981200" cy="914400"/>
              </a:xfrm>
              <a:prstGeom prst="roundRect">
                <a:avLst/>
              </a:prstGeom>
              <a:blipFill rotWithShape="1">
                <a:blip r:embed="rId14"/>
                <a:stretch>
                  <a:fillRect l="-5505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30" y="5054601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7" y="19052"/>
            <a:ext cx="9149047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05" y="5219701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7" y="2463079"/>
            <a:ext cx="5301759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797525"/>
            <a:ext cx="2482850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8229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1369291" y="457200"/>
            <a:ext cx="6642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 = ….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2743200"/>
            <a:ext cx="2209800" cy="695327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A.72 km/h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68510" y="3858381"/>
            <a:ext cx="248489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20 km/h`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90554" y="2744858"/>
            <a:ext cx="2276887" cy="76034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C. 45 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km/h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23844" y="3747736"/>
            <a:ext cx="2209956" cy="74806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667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km/h</a:t>
            </a: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1332211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-1473200"/>
            <a:ext cx="9143999" cy="8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86" y="3232869"/>
            <a:ext cx="6055949" cy="36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642709" y="3156353"/>
            <a:ext cx="2797535" cy="70202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259,2 m/s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3414" y="4404709"/>
            <a:ext cx="2222186" cy="70069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15 m/s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28882" y="4567338"/>
            <a:ext cx="2193953" cy="75177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40 m/s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932976" y="3191077"/>
            <a:ext cx="2077424" cy="77132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 m/s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839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TextBox 29"/>
          <p:cNvSpPr txBox="1"/>
          <p:nvPr/>
        </p:nvSpPr>
        <p:spPr>
          <a:xfrm>
            <a:off x="381000" y="461188"/>
            <a:ext cx="84582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km/h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….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733" dirty="0">
              <a:solidFill>
                <a:srgbClr val="0033CC"/>
              </a:solidFill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979" y="5219701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1332159"/>
            <a:ext cx="67794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51" name="Explosion 2 50"/>
          <p:cNvSpPr/>
          <p:nvPr/>
        </p:nvSpPr>
        <p:spPr>
          <a:xfrm>
            <a:off x="914400" y="5319109"/>
            <a:ext cx="23622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5325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7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6850"/>
            <a:ext cx="9144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5" y="4070240"/>
            <a:ext cx="1268787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228600" y="2773893"/>
            <a:ext cx="3581400" cy="731307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1" y="4343400"/>
            <a:ext cx="7200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786000" y="3800734"/>
            <a:ext cx="3216237" cy="717377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2" y="3688293"/>
            <a:ext cx="1939131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630" y="4737760"/>
            <a:ext cx="1123633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3962400" y="5766463"/>
            <a:ext cx="4533900" cy="710537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D.Cả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971595" y="4770273"/>
            <a:ext cx="2355761" cy="68108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382000" cy="2203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" name="TextBox 40"/>
          <p:cNvSpPr txBox="1"/>
          <p:nvPr/>
        </p:nvSpPr>
        <p:spPr>
          <a:xfrm>
            <a:off x="762000" y="5334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 lượng nào sau đây cho biết mức độ nhanh hay chậm của chuyển động? 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1875 L -0.06354 0.02709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1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5276851" y="3543601"/>
            <a:ext cx="2413802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499445" y="2824436"/>
            <a:ext cx="3444803" cy="4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080906" y="3101434"/>
            <a:ext cx="2005694" cy="88658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64 km</a:t>
            </a:r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29" y="4343400"/>
            <a:ext cx="289557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0,0165 km</a:t>
            </a:r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80935" y="4380837"/>
            <a:ext cx="200566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5 km</a:t>
            </a:r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29" y="3115677"/>
            <a:ext cx="1981171" cy="87233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A. 8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km</a:t>
            </a:r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6" y="74875"/>
            <a:ext cx="849933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TextBox 21"/>
          <p:cNvSpPr txBox="1"/>
          <p:nvPr/>
        </p:nvSpPr>
        <p:spPr>
          <a:xfrm>
            <a:off x="685800" y="415423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người đi xe đạp với tốc độ 16 km/h từ nhà đến nơi làm việc. Thời gian chuyển động của người này khi đi hết quãng đường là 0,5 h. Quãng đường từ nhà đến trường 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31" y="5116750"/>
            <a:ext cx="136150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2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28" y="709417"/>
            <a:ext cx="778136" cy="2781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63" y="502464"/>
            <a:ext cx="1464678" cy="971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341" y="0"/>
            <a:ext cx="6290400" cy="1658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82" y="3006693"/>
            <a:ext cx="2129238" cy="772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757" y="2391836"/>
            <a:ext cx="400326" cy="693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4106" y="1542883"/>
            <a:ext cx="3094750" cy="803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8069" y="2313984"/>
            <a:ext cx="3015792" cy="5845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4083" y="3855887"/>
            <a:ext cx="2421695" cy="14884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098" y="3732456"/>
            <a:ext cx="1709636" cy="45162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0373" y="5675794"/>
            <a:ext cx="2041974" cy="7247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7711" y="5562600"/>
            <a:ext cx="3919271" cy="10448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2400" y="5149321"/>
            <a:ext cx="1371600" cy="1676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34792" y="3507376"/>
            <a:ext cx="1871181" cy="770108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4106" y="2831441"/>
            <a:ext cx="4762940" cy="7224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89951" y="2280150"/>
            <a:ext cx="1063785" cy="689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6119" y="2911461"/>
            <a:ext cx="1277988" cy="91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199" y="2968029"/>
            <a:ext cx="997519" cy="1248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82713" y="5023980"/>
            <a:ext cx="2208299" cy="28246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729" y="2521132"/>
            <a:ext cx="7436032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8: TỐC ĐỘ CHUYỂN ĐỘNG</a:t>
            </a:r>
            <a:endParaRPr lang="en-US" sz="6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928311"/>
            <a:ext cx="746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TỐC ĐỘ</a:t>
            </a:r>
            <a:endParaRPr lang="en-US" sz="4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8FF0C1-41D5-DE2A-6630-A2C2EFC5F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9F67B-8AF2-DD93-C1A8-EC06BF15853B}"/>
              </a:ext>
            </a:extLst>
          </p:cNvPr>
          <p:cNvSpPr txBox="1"/>
          <p:nvPr/>
        </p:nvSpPr>
        <p:spPr>
          <a:xfrm>
            <a:off x="1524000" y="609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32D7FA4-2A95-F65A-3061-322962A62A5C}"/>
              </a:ext>
            </a:extLst>
          </p:cNvPr>
          <p:cNvGrpSpPr/>
          <p:nvPr/>
        </p:nvGrpSpPr>
        <p:grpSpPr>
          <a:xfrm>
            <a:off x="0" y="914400"/>
            <a:ext cx="8991600" cy="5105400"/>
            <a:chOff x="500456" y="1063230"/>
            <a:chExt cx="7815960" cy="2952328"/>
          </a:xfrm>
        </p:grpSpPr>
        <p:pic>
          <p:nvPicPr>
            <p:cNvPr id="8" name="Picture 2" descr="F:\1-原创素材\1_mm1102\PPT\PPT_014\materaials\pageimg_g16.png">
              <a:extLst>
                <a:ext uri="{FF2B5EF4-FFF2-40B4-BE49-F238E27FC236}">
                  <a16:creationId xmlns:a16="http://schemas.microsoft.com/office/drawing/2014/main" id="{3DE444DE-C565-ABD3-97E6-50CD8004D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56" y="1063230"/>
              <a:ext cx="7815960" cy="295232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B73FFDC2-276F-C268-8B02-CC6475BA072E}"/>
                </a:ext>
              </a:extLst>
            </p:cNvPr>
            <p:cNvSpPr/>
            <p:nvPr/>
          </p:nvSpPr>
          <p:spPr>
            <a:xfrm>
              <a:off x="1767745" y="2187924"/>
              <a:ext cx="612068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0099FF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CEC539-6B44-01CB-9718-01B270793157}"/>
              </a:ext>
            </a:extLst>
          </p:cNvPr>
          <p:cNvSpPr txBox="1"/>
          <p:nvPr/>
        </p:nvSpPr>
        <p:spPr>
          <a:xfrm>
            <a:off x="993251" y="3484510"/>
            <a:ext cx="7086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AFBC6-0AB4-9082-8198-5530FCD6A59B}"/>
              </a:ext>
            </a:extLst>
          </p:cNvPr>
          <p:cNvSpPr txBox="1"/>
          <p:nvPr/>
        </p:nvSpPr>
        <p:spPr>
          <a:xfrm>
            <a:off x="993251" y="2616065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7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spc="-17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7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spc="-17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7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spc="-17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7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spc="-17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7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spc="-17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SBT. </a:t>
            </a:r>
            <a:r>
              <a:rPr lang="en-US" sz="3600" b="1" spc="-17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spc="-17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7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spc="-17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7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spc="-17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17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spc="-17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6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639013" y="1712824"/>
            <a:ext cx="1507881" cy="1805856"/>
          </a:xfrm>
          <a:custGeom>
            <a:avLst/>
            <a:gdLst>
              <a:gd name="connsiteX0" fmla="*/ 0 w 1371600"/>
              <a:gd name="connsiteY0" fmla="*/ 0 h 1371600"/>
              <a:gd name="connsiteX1" fmla="*/ 1371600 w 1371600"/>
              <a:gd name="connsiteY1" fmla="*/ 1371600 h 1371600"/>
              <a:gd name="connsiteX2" fmla="*/ 0 w 1371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371600">
                <a:moveTo>
                  <a:pt x="0" y="0"/>
                </a:moveTo>
                <a:cubicBezTo>
                  <a:pt x="757514" y="0"/>
                  <a:pt x="1371600" y="614086"/>
                  <a:pt x="1371600" y="1371600"/>
                </a:cubicBezTo>
                <a:lnTo>
                  <a:pt x="0" y="1371600"/>
                </a:ln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5400000">
            <a:off x="1490024" y="3668087"/>
            <a:ext cx="1805856" cy="1507881"/>
          </a:xfrm>
          <a:custGeom>
            <a:avLst/>
            <a:gdLst>
              <a:gd name="connsiteX0" fmla="*/ 0 w 1371600"/>
              <a:gd name="connsiteY0" fmla="*/ 0 h 1371600"/>
              <a:gd name="connsiteX1" fmla="*/ 1371600 w 1371600"/>
              <a:gd name="connsiteY1" fmla="*/ 1371600 h 1371600"/>
              <a:gd name="connsiteX2" fmla="*/ 0 w 1371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371600">
                <a:moveTo>
                  <a:pt x="0" y="0"/>
                </a:moveTo>
                <a:cubicBezTo>
                  <a:pt x="757514" y="0"/>
                  <a:pt x="1371600" y="614086"/>
                  <a:pt x="1371600" y="1371600"/>
                </a:cubicBezTo>
                <a:lnTo>
                  <a:pt x="0" y="13716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2103119"/>
            <a:ext cx="2306181" cy="2743200"/>
          </a:xfrm>
          <a:prstGeom prst="ellipse">
            <a:avLst/>
          </a:prstGeom>
          <a:solidFill>
            <a:schemeClr val="bg1"/>
          </a:solidFill>
          <a:ln/>
          <a:effectLst>
            <a:outerShdw blurRad="127000" dist="38100" sx="99000" sy="99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3400" b="1" dirty="0">
              <a:solidFill>
                <a:prstClr val="black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351353" y="1101211"/>
            <a:ext cx="3147647" cy="4719544"/>
          </a:xfrm>
          <a:prstGeom prst="arc">
            <a:avLst>
              <a:gd name="adj1" fmla="val 16200000"/>
              <a:gd name="adj2" fmla="val 5442440"/>
            </a:avLst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1880799" y="1000391"/>
            <a:ext cx="1143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3404065" y="3429861"/>
            <a:ext cx="1143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828044" y="5733671"/>
            <a:ext cx="1143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003890" y="1101211"/>
            <a:ext cx="25673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38148" y="3527387"/>
            <a:ext cx="110783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9" idx="2"/>
          </p:cNvCxnSpPr>
          <p:nvPr/>
        </p:nvCxnSpPr>
        <p:spPr>
          <a:xfrm>
            <a:off x="1937950" y="5821594"/>
            <a:ext cx="2708030" cy="367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922930" y="304377"/>
            <a:ext cx="3992469" cy="15936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TỐC ĐỘ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22928" y="2563506"/>
            <a:ext cx="3840071" cy="16646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TỐC ĐỘ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5692" y="4846320"/>
            <a:ext cx="4015908" cy="17078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 CÔNG THỨC TÍNH TỐC ĐỘ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45980" y="5628211"/>
            <a:ext cx="334108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45980" y="3298072"/>
            <a:ext cx="334108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80034" y="853308"/>
            <a:ext cx="334108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3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8641" y="301275"/>
            <a:ext cx="7671164" cy="6131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4" y="1381161"/>
            <a:ext cx="1766532" cy="1998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5" y="4063023"/>
            <a:ext cx="1764506" cy="194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8829" y="3402890"/>
            <a:ext cx="320098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10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10km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791612"/>
            <a:ext cx="328267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B:10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20km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11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1849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70964 0.003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626" y="1773229"/>
            <a:ext cx="236786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A:10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10km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903228"/>
            <a:ext cx="2367863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10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20km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29000" y="1234456"/>
            <a:ext cx="5257800" cy="33375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234" y="132482"/>
            <a:ext cx="2506436" cy="3043646"/>
            <a:chOff x="511630" y="1685109"/>
            <a:chExt cx="3341914" cy="30436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30" y="1685109"/>
              <a:ext cx="3341914" cy="30436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08316" y="1699346"/>
              <a:ext cx="11625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endPara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86299" y="1699346"/>
              <a:ext cx="11625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endPara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" name="Elbow Connector 12"/>
          <p:cNvCxnSpPr/>
          <p:nvPr/>
        </p:nvCxnSpPr>
        <p:spPr>
          <a:xfrm>
            <a:off x="2709108" y="1066800"/>
            <a:ext cx="2091492" cy="1295400"/>
          </a:xfrm>
          <a:prstGeom prst="bentConnector3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ardrop 14"/>
          <p:cNvSpPr/>
          <p:nvPr/>
        </p:nvSpPr>
        <p:spPr>
          <a:xfrm>
            <a:off x="4419600" y="0"/>
            <a:ext cx="4343399" cy="304800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120m, Lan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35s,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30s.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93" y="3962400"/>
            <a:ext cx="255377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Lan: 120m, 35s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467" y="4648200"/>
            <a:ext cx="258620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120m, 30s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52800" y="3502648"/>
            <a:ext cx="5410199" cy="2821952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120m,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Huy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433017-E3EB-34F4-5BC7-BB29515600EB}"/>
              </a:ext>
            </a:extLst>
          </p:cNvPr>
          <p:cNvSpPr txBox="1"/>
          <p:nvPr/>
        </p:nvSpPr>
        <p:spPr>
          <a:xfrm>
            <a:off x="228600" y="239569"/>
            <a:ext cx="8915400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tabLst>
                <a:tab pos="180340" algn="l"/>
                <a:tab pos="540385" algn="l"/>
              </a:tabLs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064CC3-9F77-D0FD-D0F3-2908849E52F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89910" y="990601"/>
            <a:ext cx="2379518" cy="76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5B7160-562B-7F13-1995-209C96E89139}"/>
              </a:ext>
            </a:extLst>
          </p:cNvPr>
          <p:cNvCxnSpPr>
            <a:cxnSpLocks/>
          </p:cNvCxnSpPr>
          <p:nvPr/>
        </p:nvCxnSpPr>
        <p:spPr>
          <a:xfrm>
            <a:off x="4800600" y="990600"/>
            <a:ext cx="2047009" cy="79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E3DF46-F0E4-56B0-75B0-4E5C7E6C0450}"/>
              </a:ext>
            </a:extLst>
          </p:cNvPr>
          <p:cNvSpPr txBox="1"/>
          <p:nvPr/>
        </p:nvSpPr>
        <p:spPr>
          <a:xfrm>
            <a:off x="228600" y="1828800"/>
            <a:ext cx="4267200" cy="230832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4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066593-E228-18AB-FE7C-F860E1DBCB4F}"/>
              </a:ext>
            </a:extLst>
          </p:cNvPr>
          <p:cNvSpPr txBox="1"/>
          <p:nvPr/>
        </p:nvSpPr>
        <p:spPr>
          <a:xfrm>
            <a:off x="4953000" y="1752600"/>
            <a:ext cx="3962400" cy="230832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4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317EF6-CBCB-A524-2814-AF287D1E4745}"/>
              </a:ext>
            </a:extLst>
          </p:cNvPr>
          <p:cNvCxnSpPr>
            <a:cxnSpLocks/>
          </p:cNvCxnSpPr>
          <p:nvPr/>
        </p:nvCxnSpPr>
        <p:spPr>
          <a:xfrm>
            <a:off x="2088574" y="4481257"/>
            <a:ext cx="0" cy="623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53DA75-9314-AAF7-4854-C9B579266985}"/>
              </a:ext>
            </a:extLst>
          </p:cNvPr>
          <p:cNvCxnSpPr>
            <a:cxnSpLocks/>
          </p:cNvCxnSpPr>
          <p:nvPr/>
        </p:nvCxnSpPr>
        <p:spPr>
          <a:xfrm>
            <a:off x="6660568" y="4479329"/>
            <a:ext cx="0" cy="668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DF00245-B4C6-E772-42B1-42C76E051DDD}"/>
              </a:ext>
            </a:extLst>
          </p:cNvPr>
          <p:cNvSpPr txBox="1"/>
          <p:nvPr/>
        </p:nvSpPr>
        <p:spPr>
          <a:xfrm>
            <a:off x="2133600" y="4267200"/>
            <a:ext cx="1675534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65E8B1-75D7-D13B-38EC-247C7A0B355A}"/>
              </a:ext>
            </a:extLst>
          </p:cNvPr>
          <p:cNvSpPr txBox="1"/>
          <p:nvPr/>
        </p:nvSpPr>
        <p:spPr>
          <a:xfrm rot="20845390">
            <a:off x="2639674" y="837057"/>
            <a:ext cx="1456436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i="1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0AF086-8A00-9A90-974A-6B4F270FABF2}"/>
              </a:ext>
            </a:extLst>
          </p:cNvPr>
          <p:cNvSpPr txBox="1"/>
          <p:nvPr/>
        </p:nvSpPr>
        <p:spPr>
          <a:xfrm rot="876255">
            <a:off x="5681807" y="983866"/>
            <a:ext cx="1517012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2800" i="1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0561BA-45B5-901C-7D67-F3B971B75DF9}"/>
              </a:ext>
            </a:extLst>
          </p:cNvPr>
          <p:cNvSpPr txBox="1"/>
          <p:nvPr/>
        </p:nvSpPr>
        <p:spPr>
          <a:xfrm>
            <a:off x="6553200" y="4038600"/>
            <a:ext cx="1205339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48" name="AutoShape 6" descr="Những công trình nhà ở riêng lẻ nào được miễn giấy phép xây dựng? – VŨ  THIỆN TRƯỜNG">
            <a:extLst>
              <a:ext uri="{FF2B5EF4-FFF2-40B4-BE49-F238E27FC236}">
                <a16:creationId xmlns:a16="http://schemas.microsoft.com/office/drawing/2014/main" id="{A6C47360-AC21-C536-156F-7F616AD5E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CF21903-1677-946F-397C-897E45979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27" y="5663815"/>
            <a:ext cx="854763" cy="854763"/>
          </a:xfrm>
          <a:prstGeom prst="rect">
            <a:avLst/>
          </a:prstGeom>
        </p:spPr>
      </p:pic>
      <p:pic>
        <p:nvPicPr>
          <p:cNvPr id="2056" name="Picture 8" descr="Trường THPT Phan Thiết - Home | Facebook">
            <a:extLst>
              <a:ext uri="{FF2B5EF4-FFF2-40B4-BE49-F238E27FC236}">
                <a16:creationId xmlns:a16="http://schemas.microsoft.com/office/drawing/2014/main" id="{A982552F-C585-EFC6-A837-AA1071D45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267" y="4114801"/>
            <a:ext cx="126822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A3F354C-0A46-638D-2C13-BF7485518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21" y="5021495"/>
            <a:ext cx="497511" cy="1143000"/>
          </a:xfrm>
          <a:prstGeom prst="rect">
            <a:avLst/>
          </a:prstGeom>
        </p:spPr>
      </p:pic>
      <p:cxnSp>
        <p:nvCxnSpPr>
          <p:cNvPr id="58" name="Curved Connector 9">
            <a:extLst>
              <a:ext uri="{FF2B5EF4-FFF2-40B4-BE49-F238E27FC236}">
                <a16:creationId xmlns:a16="http://schemas.microsoft.com/office/drawing/2014/main" id="{FDDF8F12-B5E4-8E5D-5B61-8EBCED5CC68E}"/>
              </a:ext>
            </a:extLst>
          </p:cNvPr>
          <p:cNvCxnSpPr>
            <a:cxnSpLocks/>
          </p:cNvCxnSpPr>
          <p:nvPr/>
        </p:nvCxnSpPr>
        <p:spPr>
          <a:xfrm flipV="1">
            <a:off x="5447681" y="5556087"/>
            <a:ext cx="2361926" cy="914400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7F269DE-88B8-F84E-3ADB-C5D0D719F5AB}"/>
              </a:ext>
            </a:extLst>
          </p:cNvPr>
          <p:cNvSpPr txBox="1"/>
          <p:nvPr/>
        </p:nvSpPr>
        <p:spPr>
          <a:xfrm>
            <a:off x="6799744" y="5965439"/>
            <a:ext cx="754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484573-6CE1-5B06-7DE3-7DE07404B8E7}"/>
              </a:ext>
            </a:extLst>
          </p:cNvPr>
          <p:cNvSpPr txBox="1"/>
          <p:nvPr/>
        </p:nvSpPr>
        <p:spPr>
          <a:xfrm>
            <a:off x="6663319" y="5246181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89D04F6-074C-4826-2DDB-00EE0FDAF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03" y="5513435"/>
            <a:ext cx="382817" cy="87949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95EF5DA-F37C-145D-3E97-F31DAC470022}"/>
              </a:ext>
            </a:extLst>
          </p:cNvPr>
          <p:cNvSpPr txBox="1"/>
          <p:nvPr/>
        </p:nvSpPr>
        <p:spPr>
          <a:xfrm>
            <a:off x="5638800" y="4495800"/>
            <a:ext cx="754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6C277C-79E6-5128-CB22-B069AC2B83F0}"/>
              </a:ext>
            </a:extLst>
          </p:cNvPr>
          <p:cNvSpPr txBox="1"/>
          <p:nvPr/>
        </p:nvSpPr>
        <p:spPr>
          <a:xfrm>
            <a:off x="5334000" y="5105400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D99A3B6B-7265-DDC8-2C59-8AEEE51D58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65724"/>
            <a:ext cx="1822313" cy="269227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C61D8A1-AFF6-4B0A-021E-EAD2F9C0D4F6}"/>
              </a:ext>
            </a:extLst>
          </p:cNvPr>
          <p:cNvSpPr txBox="1"/>
          <p:nvPr/>
        </p:nvSpPr>
        <p:spPr>
          <a:xfrm>
            <a:off x="2809354" y="5961451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 m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0F939B-3F61-21E2-F98D-E317B2FC168A}"/>
              </a:ext>
            </a:extLst>
          </p:cNvPr>
          <p:cNvSpPr txBox="1"/>
          <p:nvPr/>
        </p:nvSpPr>
        <p:spPr>
          <a:xfrm>
            <a:off x="2191854" y="5962643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BCFC14E-7C34-24C4-CB2B-6B4B245C8A12}"/>
              </a:ext>
            </a:extLst>
          </p:cNvPr>
          <p:cNvSpPr txBox="1"/>
          <p:nvPr/>
        </p:nvSpPr>
        <p:spPr>
          <a:xfrm>
            <a:off x="2809354" y="5054556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 m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3A57623-1684-3E44-9300-922CC9ECAA48}"/>
              </a:ext>
            </a:extLst>
          </p:cNvPr>
          <p:cNvSpPr txBox="1"/>
          <p:nvPr/>
        </p:nvSpPr>
        <p:spPr>
          <a:xfrm>
            <a:off x="2189888" y="5072986"/>
            <a:ext cx="754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224626D-0C88-2436-03B6-1580E5387779}"/>
              </a:ext>
            </a:extLst>
          </p:cNvPr>
          <p:cNvSpPr txBox="1"/>
          <p:nvPr/>
        </p:nvSpPr>
        <p:spPr>
          <a:xfrm>
            <a:off x="2102866" y="5409829"/>
            <a:ext cx="178212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180340" algn="l"/>
                <a:tab pos="540385" algn="l"/>
              </a:tabLst>
            </a:pP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14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6" grpId="0" animBg="1"/>
      <p:bldP spid="35" grpId="0"/>
      <p:bldP spid="36" grpId="0"/>
      <p:bldP spid="37" grpId="0"/>
      <p:bldP spid="43" grpId="0"/>
      <p:bldP spid="60" grpId="0"/>
      <p:bldP spid="61" grpId="0"/>
      <p:bldP spid="63" grpId="0"/>
      <p:bldP spid="64" grpId="0"/>
      <p:bldP spid="69" grpId="0"/>
      <p:bldP spid="70" grpId="0"/>
      <p:bldP spid="71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1294</Words>
  <Application>Microsoft Office PowerPoint</Application>
  <PresentationFormat>On-screen Show (4:3)</PresentationFormat>
  <Paragraphs>194</Paragraphs>
  <Slides>40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28</vt:i4>
      </vt:variant>
      <vt:variant>
        <vt:lpstr>Slide Titles</vt:lpstr>
      </vt:variant>
      <vt:variant>
        <vt:i4>40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Microsoft Sans Serif</vt:lpstr>
      <vt:lpstr>Times New Roman</vt:lpstr>
      <vt:lpstr>Wingdings</vt:lpstr>
      <vt:lpstr>方正卡通简体</vt:lpstr>
      <vt:lpstr>1_Office Theme</vt:lpstr>
      <vt:lpstr>Default Design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10_Office Theme</vt:lpstr>
      <vt:lpstr>12_Office Theme</vt:lpstr>
      <vt:lpstr>14_Office Theme</vt:lpstr>
      <vt:lpstr>15_Office Theme</vt:lpstr>
      <vt:lpstr>16_Office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29_Office Theme</vt:lpstr>
      <vt:lpstr>8_Office Theme</vt:lpstr>
      <vt:lpstr>9_Office Theme</vt:lpstr>
      <vt:lpstr>11_Office Theme</vt:lpstr>
      <vt:lpstr>13_Office Theme</vt:lpstr>
      <vt:lpstr>18_Office Theme</vt:lpstr>
      <vt:lpstr>19_Office Theme</vt:lpstr>
      <vt:lpstr>21_Office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2, Cách chuyển đổi đơn vị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BÀI TẬP VẬN DỤNG CÔNG THỨC TÍNH TỐC ĐỘ </vt:lpstr>
      <vt:lpstr>PowerPoint Presentation</vt:lpstr>
      <vt:lpstr>PowerPoint Presentation</vt:lpstr>
      <vt:lpstr>PowerPoint Presentation</vt:lpstr>
      <vt:lpstr>PowerPoint Presentation</vt:lpstr>
      <vt:lpstr>Câu 1: Vẽ sơ đồ tư duy tốc độ củ chuyển động  Câu 2: Một ô tô chuyển động trên đoạn đường đầu với tốc độ 54 km/h trong 20 phút, sau đó tiếp tục chuyển động trên đoạn đường kế tiếp với tốc độ 60 km/h trong 30 phút. Tổng quãng đường ô tô đi được trong 50 phút kể từ lúc bắt đầu chuyển động là bao nhiêu?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56</cp:revision>
  <dcterms:created xsi:type="dcterms:W3CDTF">2024-06-04T06:23:54Z</dcterms:created>
  <dcterms:modified xsi:type="dcterms:W3CDTF">2025-09-24T03:36:55Z</dcterms:modified>
</cp:coreProperties>
</file>