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353" r:id="rId3"/>
    <p:sldId id="354" r:id="rId4"/>
    <p:sldId id="269" r:id="rId5"/>
    <p:sldId id="294" r:id="rId6"/>
    <p:sldId id="355" r:id="rId7"/>
    <p:sldId id="357" r:id="rId8"/>
    <p:sldId id="358" r:id="rId9"/>
    <p:sldId id="359" r:id="rId10"/>
    <p:sldId id="360" r:id="rId11"/>
    <p:sldId id="323" r:id="rId12"/>
    <p:sldId id="370" r:id="rId13"/>
    <p:sldId id="340" r:id="rId14"/>
    <p:sldId id="371" r:id="rId15"/>
    <p:sldId id="276" r:id="rId16"/>
    <p:sldId id="341" r:id="rId1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023" autoAdjust="0"/>
    <p:restoredTop sz="94660"/>
  </p:normalViewPr>
  <p:slideViewPr>
    <p:cSldViewPr snapToGrid="0">
      <p:cViewPr varScale="1">
        <p:scale>
          <a:sx n="85" d="100"/>
          <a:sy n="85" d="100"/>
        </p:scale>
        <p:origin x="96" y="1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10/9/25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10/9/25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10/9/25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10/9/25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10/9/25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10/9/25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10/9/25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10/9/25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10/9/25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10/9/25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10/9/25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10/9/25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10/9/25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10/9/25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10/9/25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10/9/25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10/9/25</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2" r:id="rId12"/>
    <p:sldLayoutId id="2147483663" r:id="rId13"/>
    <p:sldLayoutId id="2147483664" r:id="rId14"/>
    <p:sldLayoutId id="2147483658" r:id="rId15"/>
    <p:sldLayoutId id="2147483659"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7.jpg"/><Relationship Id="rId2" Type="http://schemas.openxmlformats.org/officeDocument/2006/relationships/image" Target="../media/image6.jp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7.jpg"/><Relationship Id="rId2" Type="http://schemas.openxmlformats.org/officeDocument/2006/relationships/image" Target="../media/image6.jp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862668" y="174395"/>
            <a:ext cx="8481402" cy="461665"/>
          </a:xfrm>
          <a:prstGeom prst="rect">
            <a:avLst/>
          </a:prstGeom>
        </p:spPr>
        <p:txBody>
          <a:bodyPr wrap="square">
            <a:spAutoFit/>
          </a:bodyPr>
          <a:lstStyle/>
          <a:p>
            <a:r>
              <a:rPr lang="en-US" sz="2400" b="1">
                <a:solidFill>
                  <a:srgbClr val="FF0000"/>
                </a:solidFill>
                <a:latin typeface="Times New Roman" panose="02020603050405020304" pitchFamily="18" charset="0"/>
                <a:cs typeface="Times New Roman" panose="02020603050405020304" pitchFamily="18" charset="0"/>
              </a:rPr>
              <a:t>TIẾT 10 - </a:t>
            </a:r>
            <a:r>
              <a:rPr lang="vi-VN" sz="2400" b="1">
                <a:solidFill>
                  <a:srgbClr val="FF0000"/>
                </a:solidFill>
                <a:latin typeface="Times New Roman" panose="02020603050405020304" pitchFamily="18" charset="0"/>
                <a:cs typeface="Times New Roman" panose="02020603050405020304" pitchFamily="18" charset="0"/>
              </a:rPr>
              <a:t>BÀI 4. QUY TRÌNH  LỰA CHỌN NGHỀ NGHIỆP</a:t>
            </a:r>
            <a:endParaRPr lang="en-US" sz="2400" b="1">
              <a:solidFill>
                <a:srgbClr val="FF0000"/>
              </a:solidFill>
              <a:latin typeface="Times New Roman" panose="02020603050405020304" pitchFamily="18" charset="0"/>
              <a:cs typeface="Times New Roman" panose="02020603050405020304" pitchFamily="18" charset="0"/>
            </a:endParaRPr>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23877" y="731475"/>
            <a:ext cx="5549763" cy="5891962"/>
          </a:xfrm>
          <a:prstGeom prst="rect">
            <a:avLst/>
          </a:prstGeom>
        </p:spPr>
      </p:pic>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996276" y="731474"/>
            <a:ext cx="5867069" cy="5645471"/>
          </a:xfrm>
          <a:prstGeom prst="rect">
            <a:avLst/>
          </a:prstGeom>
        </p:spPr>
      </p:pic>
    </p:spTree>
    <p:extLst>
      <p:ext uri="{BB962C8B-B14F-4D97-AF65-F5344CB8AC3E}">
        <p14:creationId xmlns:p14="http://schemas.microsoft.com/office/powerpoint/2010/main" val="7705547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86613" y="1092254"/>
            <a:ext cx="4627984" cy="2120883"/>
          </a:xfrm>
          <a:prstGeom prst="rect">
            <a:avLst/>
          </a:prstGeom>
        </p:spPr>
      </p:pic>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8468" y="3760238"/>
            <a:ext cx="4799433" cy="2377129"/>
          </a:xfrm>
          <a:prstGeom prst="rect">
            <a:avLst/>
          </a:prstGeom>
        </p:spPr>
      </p:pic>
      <p:sp>
        <p:nvSpPr>
          <p:cNvPr id="6" name="Rectangle 5"/>
          <p:cNvSpPr/>
          <p:nvPr/>
        </p:nvSpPr>
        <p:spPr>
          <a:xfrm>
            <a:off x="199053" y="167951"/>
            <a:ext cx="11355355" cy="830997"/>
          </a:xfrm>
          <a:prstGeom prst="rect">
            <a:avLst/>
          </a:prstGeom>
        </p:spPr>
        <p:txBody>
          <a:bodyPr wrap="square">
            <a:spAutoFit/>
          </a:bodyPr>
          <a:lstStyle/>
          <a:p>
            <a:pPr>
              <a:spcAft>
                <a:spcPts val="0"/>
              </a:spcAft>
            </a:pPr>
            <a:r>
              <a:rPr lang="en-US" sz="2400" b="1">
                <a:solidFill>
                  <a:srgbClr val="0000FF"/>
                </a:solidFill>
                <a:latin typeface="Times New Roman" panose="02020603050405020304" pitchFamily="18" charset="0"/>
                <a:ea typeface="Times New Roman" panose="02020603050405020304" pitchFamily="18" charset="0"/>
              </a:rPr>
              <a:t>2. Em có biết vì sao với một số ngành nghề, người ta phải tiến hành khám sức khỏe người tham gia dự tuyển?</a:t>
            </a:r>
            <a:endParaRPr lang="en-US" sz="2400" b="1">
              <a:solidFill>
                <a:srgbClr val="0000FF"/>
              </a:solidFill>
              <a:effectLst/>
              <a:latin typeface="Times New Roman" panose="02020603050405020304" pitchFamily="18" charset="0"/>
              <a:ea typeface="Times New Roman" panose="02020603050405020304" pitchFamily="18" charset="0"/>
            </a:endParaRPr>
          </a:p>
        </p:txBody>
      </p:sp>
      <p:sp>
        <p:nvSpPr>
          <p:cNvPr id="7" name="TextBox 6"/>
          <p:cNvSpPr txBox="1"/>
          <p:nvPr/>
        </p:nvSpPr>
        <p:spPr>
          <a:xfrm>
            <a:off x="146181" y="6211669"/>
            <a:ext cx="4708848" cy="646331"/>
          </a:xfrm>
          <a:prstGeom prst="rect">
            <a:avLst/>
          </a:prstGeom>
          <a:noFill/>
        </p:spPr>
        <p:txBody>
          <a:bodyPr wrap="square" rtlCol="0">
            <a:spAutoFit/>
          </a:bodyPr>
          <a:lstStyle/>
          <a:p>
            <a:r>
              <a:rPr lang="vi-VN" b="1" i="1">
                <a:latin typeface="Times New Roman" panose="02020603050405020304" pitchFamily="18" charset="0"/>
                <a:cs typeface="Times New Roman" panose="02020603050405020304" pitchFamily="18" charset="0"/>
              </a:rPr>
              <a:t>Khám sức khỏe cho thí sinh đăng kí thi vào trường công an</a:t>
            </a:r>
            <a:endParaRPr lang="en-US" b="1" i="1">
              <a:latin typeface="Times New Roman" panose="02020603050405020304" pitchFamily="18" charset="0"/>
              <a:cs typeface="Times New Roman" panose="02020603050405020304" pitchFamily="18" charset="0"/>
            </a:endParaRPr>
          </a:p>
        </p:txBody>
      </p:sp>
      <p:sp>
        <p:nvSpPr>
          <p:cNvPr id="8" name="TextBox 7"/>
          <p:cNvSpPr txBox="1"/>
          <p:nvPr/>
        </p:nvSpPr>
        <p:spPr>
          <a:xfrm>
            <a:off x="69007" y="3163522"/>
            <a:ext cx="4878356" cy="646331"/>
          </a:xfrm>
          <a:prstGeom prst="rect">
            <a:avLst/>
          </a:prstGeom>
          <a:noFill/>
        </p:spPr>
        <p:txBody>
          <a:bodyPr wrap="square" rtlCol="0">
            <a:spAutoFit/>
          </a:bodyPr>
          <a:lstStyle/>
          <a:p>
            <a:r>
              <a:rPr lang="vi-VN" b="1" i="1">
                <a:latin typeface="Times New Roman" panose="02020603050405020304" pitchFamily="18" charset="0"/>
                <a:cs typeface="Times New Roman" panose="02020603050405020304" pitchFamily="18" charset="0"/>
              </a:rPr>
              <a:t>Khám sức khỏe cho thí sinh đăng kí thi vào trường quân đội</a:t>
            </a:r>
            <a:endParaRPr lang="en-US" b="1" i="1">
              <a:latin typeface="Times New Roman" panose="02020603050405020304" pitchFamily="18" charset="0"/>
              <a:cs typeface="Times New Roman" panose="02020603050405020304" pitchFamily="18" charset="0"/>
            </a:endParaRPr>
          </a:p>
        </p:txBody>
      </p:sp>
      <p:sp>
        <p:nvSpPr>
          <p:cNvPr id="2" name="Rectangle 1"/>
          <p:cNvSpPr/>
          <p:nvPr/>
        </p:nvSpPr>
        <p:spPr>
          <a:xfrm>
            <a:off x="4907901" y="597389"/>
            <a:ext cx="7361853" cy="6186309"/>
          </a:xfrm>
          <a:prstGeom prst="rect">
            <a:avLst/>
          </a:prstGeom>
        </p:spPr>
        <p:txBody>
          <a:bodyPr wrap="square">
            <a:spAutoFit/>
          </a:bodyPr>
          <a:lstStyle/>
          <a:p>
            <a:pPr>
              <a:spcAft>
                <a:spcPts val="0"/>
              </a:spcAft>
            </a:pPr>
            <a:r>
              <a:rPr lang="en-US">
                <a:solidFill>
                  <a:srgbClr val="FF0000"/>
                </a:solidFill>
                <a:latin typeface="Times New Roman" panose="02020603050405020304" pitchFamily="18" charset="0"/>
                <a:ea typeface="Times New Roman" panose="02020603050405020304" pitchFamily="18" charset="0"/>
              </a:rPr>
              <a:t>Có một số lý do mà một số ngành nghề yêu cầu kiểm tra sức khỏe đặc biệt hoặc khám sức khỏe cho những người tham gia dự tuyển:</a:t>
            </a:r>
            <a:endParaRPr lang="en-US" sz="1600">
              <a:solidFill>
                <a:srgbClr val="FF0000"/>
              </a:solidFill>
              <a:latin typeface="Times New Roman" panose="02020603050405020304" pitchFamily="18" charset="0"/>
              <a:ea typeface="Times New Roman" panose="02020603050405020304" pitchFamily="18" charset="0"/>
            </a:endParaRPr>
          </a:p>
          <a:p>
            <a:pPr>
              <a:spcAft>
                <a:spcPts val="0"/>
              </a:spcAft>
            </a:pPr>
            <a:r>
              <a:rPr lang="en-US">
                <a:solidFill>
                  <a:srgbClr val="FF0000"/>
                </a:solidFill>
                <a:latin typeface="Times New Roman" panose="02020603050405020304" pitchFamily="18" charset="0"/>
                <a:ea typeface="Times New Roman" panose="02020603050405020304" pitchFamily="18" charset="0"/>
              </a:rPr>
              <a:t>- An toàn lao động: Trong một số ngành nghề như xây dựng, công nghiệp, y tế hoặc ngành hàng không, việc kiểm tra sức khỏe đảm bảo rằng những người làm việc có thể đối mặt và hoạt động trong môi trường làm việc có nguy cơ cao một cách an toàn. Điều này giúp giảm thiểu nguy cơ tai nạn hoặc thương tích trong quá trình làm việc.</a:t>
            </a:r>
            <a:endParaRPr lang="en-US" sz="1600">
              <a:solidFill>
                <a:srgbClr val="FF0000"/>
              </a:solidFill>
              <a:latin typeface="Times New Roman" panose="02020603050405020304" pitchFamily="18" charset="0"/>
              <a:ea typeface="Times New Roman" panose="02020603050405020304" pitchFamily="18" charset="0"/>
            </a:endParaRPr>
          </a:p>
          <a:p>
            <a:pPr>
              <a:spcAft>
                <a:spcPts val="0"/>
              </a:spcAft>
            </a:pPr>
            <a:r>
              <a:rPr lang="en-US">
                <a:solidFill>
                  <a:srgbClr val="FF0000"/>
                </a:solidFill>
                <a:latin typeface="Times New Roman" panose="02020603050405020304" pitchFamily="18" charset="0"/>
                <a:ea typeface="Times New Roman" panose="02020603050405020304" pitchFamily="18" charset="0"/>
              </a:rPr>
              <a:t>- Yêu cầu về sức khỏe: Trong một số ngành nghề như y tế, chăm sóc sức khỏe hoặc quân đội, việc kiểm tra sức khỏe là bắt buộc để đảm bảo rằng những người làm việc có khả năng đáp ứng được yêu cầu về sức khỏe cụ thể của ngành nghề đó.</a:t>
            </a:r>
            <a:endParaRPr lang="en-US" sz="1600">
              <a:solidFill>
                <a:srgbClr val="FF0000"/>
              </a:solidFill>
              <a:latin typeface="Times New Roman" panose="02020603050405020304" pitchFamily="18" charset="0"/>
              <a:ea typeface="Times New Roman" panose="02020603050405020304" pitchFamily="18" charset="0"/>
            </a:endParaRPr>
          </a:p>
          <a:p>
            <a:pPr>
              <a:spcAft>
                <a:spcPts val="0"/>
              </a:spcAft>
            </a:pPr>
            <a:r>
              <a:rPr lang="en-US">
                <a:solidFill>
                  <a:srgbClr val="FF0000"/>
                </a:solidFill>
                <a:latin typeface="Times New Roman" panose="02020603050405020304" pitchFamily="18" charset="0"/>
                <a:ea typeface="Times New Roman" panose="02020603050405020304" pitchFamily="18" charset="0"/>
              </a:rPr>
              <a:t>- Chẩn đoán sớm bệnh tật: Việc kiểm tra sức khỏe trước khi tham gia một ngành nghề có thể phát hiện ra các vấn đề sức khỏe tiềm ẩn hoặc bệnh tật trước khi chúng trở nên nghiêm trọng. Điều này giúp người tham gia có thể chăm sóc sức khỏe của mình kịp thời và ngăn ngừa các biến chứng xấu hơn trong tương lai.</a:t>
            </a:r>
            <a:endParaRPr lang="en-US" sz="1600">
              <a:solidFill>
                <a:srgbClr val="FF0000"/>
              </a:solidFill>
              <a:latin typeface="Times New Roman" panose="02020603050405020304" pitchFamily="18" charset="0"/>
              <a:ea typeface="Times New Roman" panose="02020603050405020304" pitchFamily="18" charset="0"/>
            </a:endParaRPr>
          </a:p>
          <a:p>
            <a:pPr>
              <a:spcAft>
                <a:spcPts val="0"/>
              </a:spcAft>
            </a:pPr>
            <a:r>
              <a:rPr lang="en-US">
                <a:solidFill>
                  <a:srgbClr val="FF0000"/>
                </a:solidFill>
                <a:latin typeface="Times New Roman" panose="02020603050405020304" pitchFamily="18" charset="0"/>
                <a:ea typeface="Times New Roman" panose="02020603050405020304" pitchFamily="18" charset="0"/>
              </a:rPr>
              <a:t>- Tuân thủ quy định pháp lý: Trong một số ngành nghề, việc kiểm tra sức khỏe trước khi tham gia dự tuyển có thể là yêu cầu pháp lý để đảm bảo rằng các nhà tuyển dụng tuân thủ các quy định và tiêu chuẩn y tế liên quan.</a:t>
            </a:r>
            <a:endParaRPr lang="en-US" sz="1600">
              <a:solidFill>
                <a:srgbClr val="FF0000"/>
              </a:solidFill>
              <a:latin typeface="Times New Roman" panose="02020603050405020304" pitchFamily="18" charset="0"/>
              <a:ea typeface="Times New Roman" panose="02020603050405020304" pitchFamily="18" charset="0"/>
            </a:endParaRPr>
          </a:p>
          <a:p>
            <a:pPr>
              <a:spcAft>
                <a:spcPts val="0"/>
              </a:spcAft>
            </a:pPr>
            <a:r>
              <a:rPr lang="en-US">
                <a:solidFill>
                  <a:srgbClr val="FF0000"/>
                </a:solidFill>
                <a:latin typeface="Times New Roman" panose="02020603050405020304" pitchFamily="18" charset="0"/>
                <a:ea typeface="Times New Roman" panose="02020603050405020304" pitchFamily="18" charset="0"/>
              </a:rPr>
              <a:t>- Bảo vệ sức khỏe cộng đồng: Việc kiểm tra sức khỏe cũng có thể giúp ngăn chặn việc lây lan các bệnh truyền nhiễm hoặc các vấn đề sức khỏe khác từ người tham gia sang cộng đồng hoặc đối tác làm việc.</a:t>
            </a:r>
            <a:endParaRPr lang="en-US" sz="1600">
              <a:solidFill>
                <a:srgbClr val="FF0000"/>
              </a:solidFill>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1007818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1000"/>
                                        <p:tgtEl>
                                          <p:spTgt spid="2">
                                            <p:txEl>
                                              <p:pRg st="0" end="0"/>
                                            </p:txEl>
                                          </p:spTgt>
                                        </p:tgtEl>
                                      </p:cBhvr>
                                    </p:animEffect>
                                    <p:anim calcmode="lin" valueType="num">
                                      <p:cBhvr>
                                        <p:cTn id="8" dur="1000" fill="hold"/>
                                        <p:tgtEl>
                                          <p:spTgt spid="2">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2">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fade">
                                      <p:cBhvr>
                                        <p:cTn id="12" dur="1000"/>
                                        <p:tgtEl>
                                          <p:spTgt spid="2">
                                            <p:txEl>
                                              <p:pRg st="1" end="1"/>
                                            </p:txEl>
                                          </p:spTgt>
                                        </p:tgtEl>
                                      </p:cBhvr>
                                    </p:animEffect>
                                    <p:anim calcmode="lin" valueType="num">
                                      <p:cBhvr>
                                        <p:cTn id="13" dur="1000" fill="hold"/>
                                        <p:tgtEl>
                                          <p:spTgt spid="2">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2">
                                            <p:txEl>
                                              <p:pRg st="1" end="1"/>
                                            </p:txEl>
                                          </p:spTgt>
                                        </p:tgtEl>
                                        <p:attrNameLst>
                                          <p:attrName>ppt_y</p:attrName>
                                        </p:attrNameLst>
                                      </p:cBhvr>
                                      <p:tavLst>
                                        <p:tav tm="0">
                                          <p:val>
                                            <p:strVal val="#ppt_y+.1"/>
                                          </p:val>
                                        </p:tav>
                                        <p:tav tm="100000">
                                          <p:val>
                                            <p:strVal val="#ppt_y"/>
                                          </p:val>
                                        </p:tav>
                                      </p:tavLst>
                                    </p:anim>
                                  </p:childTnLst>
                                </p:cTn>
                              </p:par>
                              <p:par>
                                <p:cTn id="15" presetID="42" presetClass="entr" presetSubtype="0" fill="hold" nodeType="with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fade">
                                      <p:cBhvr>
                                        <p:cTn id="17" dur="1000"/>
                                        <p:tgtEl>
                                          <p:spTgt spid="2">
                                            <p:txEl>
                                              <p:pRg st="2" end="2"/>
                                            </p:txEl>
                                          </p:spTgt>
                                        </p:tgtEl>
                                      </p:cBhvr>
                                    </p:animEffect>
                                    <p:anim calcmode="lin" valueType="num">
                                      <p:cBhvr>
                                        <p:cTn id="18" dur="1000" fill="hold"/>
                                        <p:tgtEl>
                                          <p:spTgt spid="2">
                                            <p:txEl>
                                              <p:pRg st="2" end="2"/>
                                            </p:txEl>
                                          </p:spTgt>
                                        </p:tgtEl>
                                        <p:attrNameLst>
                                          <p:attrName>ppt_x</p:attrName>
                                        </p:attrNameLst>
                                      </p:cBhvr>
                                      <p:tavLst>
                                        <p:tav tm="0">
                                          <p:val>
                                            <p:strVal val="#ppt_x"/>
                                          </p:val>
                                        </p:tav>
                                        <p:tav tm="100000">
                                          <p:val>
                                            <p:strVal val="#ppt_x"/>
                                          </p:val>
                                        </p:tav>
                                      </p:tavLst>
                                    </p:anim>
                                    <p:anim calcmode="lin" valueType="num">
                                      <p:cBhvr>
                                        <p:cTn id="19" dur="1000" fill="hold"/>
                                        <p:tgtEl>
                                          <p:spTgt spid="2">
                                            <p:txEl>
                                              <p:pRg st="2" end="2"/>
                                            </p:txEl>
                                          </p:spTgt>
                                        </p:tgtEl>
                                        <p:attrNameLst>
                                          <p:attrName>ppt_y</p:attrName>
                                        </p:attrNameLst>
                                      </p:cBhvr>
                                      <p:tavLst>
                                        <p:tav tm="0">
                                          <p:val>
                                            <p:strVal val="#ppt_y+.1"/>
                                          </p:val>
                                        </p:tav>
                                        <p:tav tm="100000">
                                          <p:val>
                                            <p:strVal val="#ppt_y"/>
                                          </p:val>
                                        </p:tav>
                                      </p:tavLst>
                                    </p:anim>
                                  </p:childTnLst>
                                </p:cTn>
                              </p:par>
                              <p:par>
                                <p:cTn id="20" presetID="42" presetClass="entr" presetSubtype="0" fill="hold" nodeType="withEffect">
                                  <p:stCondLst>
                                    <p:cond delay="0"/>
                                  </p:stCondLst>
                                  <p:childTnLst>
                                    <p:set>
                                      <p:cBhvr>
                                        <p:cTn id="21" dur="1" fill="hold">
                                          <p:stCondLst>
                                            <p:cond delay="0"/>
                                          </p:stCondLst>
                                        </p:cTn>
                                        <p:tgtEl>
                                          <p:spTgt spid="2">
                                            <p:txEl>
                                              <p:pRg st="3" end="3"/>
                                            </p:txEl>
                                          </p:spTgt>
                                        </p:tgtEl>
                                        <p:attrNameLst>
                                          <p:attrName>style.visibility</p:attrName>
                                        </p:attrNameLst>
                                      </p:cBhvr>
                                      <p:to>
                                        <p:strVal val="visible"/>
                                      </p:to>
                                    </p:set>
                                    <p:animEffect transition="in" filter="fade">
                                      <p:cBhvr>
                                        <p:cTn id="22" dur="1000"/>
                                        <p:tgtEl>
                                          <p:spTgt spid="2">
                                            <p:txEl>
                                              <p:pRg st="3" end="3"/>
                                            </p:txEl>
                                          </p:spTgt>
                                        </p:tgtEl>
                                      </p:cBhvr>
                                    </p:animEffect>
                                    <p:anim calcmode="lin" valueType="num">
                                      <p:cBhvr>
                                        <p:cTn id="23" dur="1000" fill="hold"/>
                                        <p:tgtEl>
                                          <p:spTgt spid="2">
                                            <p:txEl>
                                              <p:pRg st="3" end="3"/>
                                            </p:txEl>
                                          </p:spTgt>
                                        </p:tgtEl>
                                        <p:attrNameLst>
                                          <p:attrName>ppt_x</p:attrName>
                                        </p:attrNameLst>
                                      </p:cBhvr>
                                      <p:tavLst>
                                        <p:tav tm="0">
                                          <p:val>
                                            <p:strVal val="#ppt_x"/>
                                          </p:val>
                                        </p:tav>
                                        <p:tav tm="100000">
                                          <p:val>
                                            <p:strVal val="#ppt_x"/>
                                          </p:val>
                                        </p:tav>
                                      </p:tavLst>
                                    </p:anim>
                                    <p:anim calcmode="lin" valueType="num">
                                      <p:cBhvr>
                                        <p:cTn id="24" dur="1000" fill="hold"/>
                                        <p:tgtEl>
                                          <p:spTgt spid="2">
                                            <p:txEl>
                                              <p:pRg st="3" end="3"/>
                                            </p:txEl>
                                          </p:spTgt>
                                        </p:tgtEl>
                                        <p:attrNameLst>
                                          <p:attrName>ppt_y</p:attrName>
                                        </p:attrNameLst>
                                      </p:cBhvr>
                                      <p:tavLst>
                                        <p:tav tm="0">
                                          <p:val>
                                            <p:strVal val="#ppt_y+.1"/>
                                          </p:val>
                                        </p:tav>
                                        <p:tav tm="100000">
                                          <p:val>
                                            <p:strVal val="#ppt_y"/>
                                          </p:val>
                                        </p:tav>
                                      </p:tavLst>
                                    </p:anim>
                                  </p:childTnLst>
                                </p:cTn>
                              </p:par>
                              <p:par>
                                <p:cTn id="25" presetID="42" presetClass="entr" presetSubtype="0" fill="hold" nodeType="withEffect">
                                  <p:stCondLst>
                                    <p:cond delay="0"/>
                                  </p:stCondLst>
                                  <p:childTnLst>
                                    <p:set>
                                      <p:cBhvr>
                                        <p:cTn id="26" dur="1" fill="hold">
                                          <p:stCondLst>
                                            <p:cond delay="0"/>
                                          </p:stCondLst>
                                        </p:cTn>
                                        <p:tgtEl>
                                          <p:spTgt spid="2">
                                            <p:txEl>
                                              <p:pRg st="4" end="4"/>
                                            </p:txEl>
                                          </p:spTgt>
                                        </p:tgtEl>
                                        <p:attrNameLst>
                                          <p:attrName>style.visibility</p:attrName>
                                        </p:attrNameLst>
                                      </p:cBhvr>
                                      <p:to>
                                        <p:strVal val="visible"/>
                                      </p:to>
                                    </p:set>
                                    <p:animEffect transition="in" filter="fade">
                                      <p:cBhvr>
                                        <p:cTn id="27" dur="1000"/>
                                        <p:tgtEl>
                                          <p:spTgt spid="2">
                                            <p:txEl>
                                              <p:pRg st="4" end="4"/>
                                            </p:txEl>
                                          </p:spTgt>
                                        </p:tgtEl>
                                      </p:cBhvr>
                                    </p:animEffect>
                                    <p:anim calcmode="lin" valueType="num">
                                      <p:cBhvr>
                                        <p:cTn id="28" dur="1000" fill="hold"/>
                                        <p:tgtEl>
                                          <p:spTgt spid="2">
                                            <p:txEl>
                                              <p:pRg st="4" end="4"/>
                                            </p:txEl>
                                          </p:spTgt>
                                        </p:tgtEl>
                                        <p:attrNameLst>
                                          <p:attrName>ppt_x</p:attrName>
                                        </p:attrNameLst>
                                      </p:cBhvr>
                                      <p:tavLst>
                                        <p:tav tm="0">
                                          <p:val>
                                            <p:strVal val="#ppt_x"/>
                                          </p:val>
                                        </p:tav>
                                        <p:tav tm="100000">
                                          <p:val>
                                            <p:strVal val="#ppt_x"/>
                                          </p:val>
                                        </p:tav>
                                      </p:tavLst>
                                    </p:anim>
                                    <p:anim calcmode="lin" valueType="num">
                                      <p:cBhvr>
                                        <p:cTn id="29" dur="1000" fill="hold"/>
                                        <p:tgtEl>
                                          <p:spTgt spid="2">
                                            <p:txEl>
                                              <p:pRg st="4" end="4"/>
                                            </p:txEl>
                                          </p:spTgt>
                                        </p:tgtEl>
                                        <p:attrNameLst>
                                          <p:attrName>ppt_y</p:attrName>
                                        </p:attrNameLst>
                                      </p:cBhvr>
                                      <p:tavLst>
                                        <p:tav tm="0">
                                          <p:val>
                                            <p:strVal val="#ppt_y+.1"/>
                                          </p:val>
                                        </p:tav>
                                        <p:tav tm="100000">
                                          <p:val>
                                            <p:strVal val="#ppt_y"/>
                                          </p:val>
                                        </p:tav>
                                      </p:tavLst>
                                    </p:anim>
                                  </p:childTnLst>
                                </p:cTn>
                              </p:par>
                              <p:par>
                                <p:cTn id="30" presetID="42" presetClass="entr" presetSubtype="0" fill="hold" nodeType="withEffect">
                                  <p:stCondLst>
                                    <p:cond delay="0"/>
                                  </p:stCondLst>
                                  <p:childTnLst>
                                    <p:set>
                                      <p:cBhvr>
                                        <p:cTn id="31" dur="1" fill="hold">
                                          <p:stCondLst>
                                            <p:cond delay="0"/>
                                          </p:stCondLst>
                                        </p:cTn>
                                        <p:tgtEl>
                                          <p:spTgt spid="2">
                                            <p:txEl>
                                              <p:pRg st="5" end="5"/>
                                            </p:txEl>
                                          </p:spTgt>
                                        </p:tgtEl>
                                        <p:attrNameLst>
                                          <p:attrName>style.visibility</p:attrName>
                                        </p:attrNameLst>
                                      </p:cBhvr>
                                      <p:to>
                                        <p:strVal val="visible"/>
                                      </p:to>
                                    </p:set>
                                    <p:animEffect transition="in" filter="fade">
                                      <p:cBhvr>
                                        <p:cTn id="32" dur="1000"/>
                                        <p:tgtEl>
                                          <p:spTgt spid="2">
                                            <p:txEl>
                                              <p:pRg st="5" end="5"/>
                                            </p:txEl>
                                          </p:spTgt>
                                        </p:tgtEl>
                                      </p:cBhvr>
                                    </p:animEffect>
                                    <p:anim calcmode="lin" valueType="num">
                                      <p:cBhvr>
                                        <p:cTn id="33" dur="1000" fill="hold"/>
                                        <p:tgtEl>
                                          <p:spTgt spid="2">
                                            <p:txEl>
                                              <p:pRg st="5" end="5"/>
                                            </p:txEl>
                                          </p:spTgt>
                                        </p:tgtEl>
                                        <p:attrNameLst>
                                          <p:attrName>ppt_x</p:attrName>
                                        </p:attrNameLst>
                                      </p:cBhvr>
                                      <p:tavLst>
                                        <p:tav tm="0">
                                          <p:val>
                                            <p:strVal val="#ppt_x"/>
                                          </p:val>
                                        </p:tav>
                                        <p:tav tm="100000">
                                          <p:val>
                                            <p:strVal val="#ppt_x"/>
                                          </p:val>
                                        </p:tav>
                                      </p:tavLst>
                                    </p:anim>
                                    <p:anim calcmode="lin" valueType="num">
                                      <p:cBhvr>
                                        <p:cTn id="34" dur="1000" fill="hold"/>
                                        <p:tgtEl>
                                          <p:spTgt spid="2">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p:cNvPicPr>
            <a:picLocks noChangeAspect="1"/>
          </p:cNvPicPr>
          <p:nvPr/>
        </p:nvPicPr>
        <p:blipFill>
          <a:blip r:embed="rId2"/>
          <a:stretch>
            <a:fillRect/>
          </a:stretch>
        </p:blipFill>
        <p:spPr>
          <a:xfrm>
            <a:off x="6095989" y="3428998"/>
            <a:ext cx="21" cy="4"/>
          </a:xfrm>
          <a:prstGeom prst="rect">
            <a:avLst/>
          </a:prstGeom>
        </p:spPr>
      </p:pic>
      <p:sp>
        <p:nvSpPr>
          <p:cNvPr id="3" name="TextBox 2"/>
          <p:cNvSpPr txBox="1"/>
          <p:nvPr/>
        </p:nvSpPr>
        <p:spPr>
          <a:xfrm>
            <a:off x="4729965" y="0"/>
            <a:ext cx="2732048" cy="584775"/>
          </a:xfrm>
          <a:prstGeom prst="rect">
            <a:avLst/>
          </a:prstGeom>
          <a:noFill/>
        </p:spPr>
        <p:txBody>
          <a:bodyPr wrap="square" rtlCol="0">
            <a:spAutoFit/>
          </a:bodyPr>
          <a:lstStyle/>
          <a:p>
            <a:r>
              <a:rPr lang="en-US" sz="3200" b="1">
                <a:solidFill>
                  <a:srgbClr val="FF0000"/>
                </a:solidFill>
                <a:latin typeface="Times New Roman" panose="02020603050405020304" pitchFamily="18" charset="0"/>
                <a:cs typeface="Times New Roman" panose="02020603050405020304" pitchFamily="18" charset="0"/>
              </a:rPr>
              <a:t>LUYỆN TẬP</a:t>
            </a:r>
          </a:p>
        </p:txBody>
      </p:sp>
      <p:sp>
        <p:nvSpPr>
          <p:cNvPr id="4" name="Rectangle 3"/>
          <p:cNvSpPr/>
          <p:nvPr/>
        </p:nvSpPr>
        <p:spPr>
          <a:xfrm>
            <a:off x="164122" y="584775"/>
            <a:ext cx="11594123" cy="1200329"/>
          </a:xfrm>
          <a:prstGeom prst="rect">
            <a:avLst/>
          </a:prstGeom>
        </p:spPr>
        <p:txBody>
          <a:bodyPr wrap="square">
            <a:spAutoFit/>
          </a:bodyPr>
          <a:lstStyle/>
          <a:p>
            <a:r>
              <a:rPr lang="en-US" sz="2400" b="1">
                <a:solidFill>
                  <a:srgbClr val="0000FF"/>
                </a:solidFill>
                <a:latin typeface="Times New Roman" panose="02020603050405020304" pitchFamily="18" charset="0"/>
                <a:cs typeface="Times New Roman" panose="02020603050405020304" pitchFamily="18" charset="0"/>
              </a:rPr>
              <a:t>1. Với quy trình chọn nghề 3 bước, em có thể giải thích tại sao mình phải thực hiện theo từng bước đó hay không?</a:t>
            </a:r>
          </a:p>
          <a:p>
            <a:endParaRPr lang="en-US" sz="2400" b="1">
              <a:solidFill>
                <a:srgbClr val="0000FF"/>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7614682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p:cNvPicPr>
            <a:picLocks noChangeAspect="1"/>
          </p:cNvPicPr>
          <p:nvPr/>
        </p:nvPicPr>
        <p:blipFill>
          <a:blip r:embed="rId2"/>
          <a:stretch>
            <a:fillRect/>
          </a:stretch>
        </p:blipFill>
        <p:spPr>
          <a:xfrm>
            <a:off x="6095989" y="3428998"/>
            <a:ext cx="21" cy="4"/>
          </a:xfrm>
          <a:prstGeom prst="rect">
            <a:avLst/>
          </a:prstGeom>
        </p:spPr>
      </p:pic>
      <p:sp>
        <p:nvSpPr>
          <p:cNvPr id="3" name="TextBox 2"/>
          <p:cNvSpPr txBox="1"/>
          <p:nvPr/>
        </p:nvSpPr>
        <p:spPr>
          <a:xfrm>
            <a:off x="4729965" y="0"/>
            <a:ext cx="2732048" cy="584775"/>
          </a:xfrm>
          <a:prstGeom prst="rect">
            <a:avLst/>
          </a:prstGeom>
          <a:noFill/>
        </p:spPr>
        <p:txBody>
          <a:bodyPr wrap="square" rtlCol="0">
            <a:spAutoFit/>
          </a:bodyPr>
          <a:lstStyle/>
          <a:p>
            <a:r>
              <a:rPr lang="en-US" sz="3200" b="1">
                <a:solidFill>
                  <a:srgbClr val="FF0000"/>
                </a:solidFill>
                <a:latin typeface="Times New Roman" panose="02020603050405020304" pitchFamily="18" charset="0"/>
                <a:cs typeface="Times New Roman" panose="02020603050405020304" pitchFamily="18" charset="0"/>
              </a:rPr>
              <a:t>LUYỆN TẬP</a:t>
            </a:r>
          </a:p>
        </p:txBody>
      </p:sp>
      <p:sp>
        <p:nvSpPr>
          <p:cNvPr id="4" name="Rectangle 3"/>
          <p:cNvSpPr/>
          <p:nvPr/>
        </p:nvSpPr>
        <p:spPr>
          <a:xfrm>
            <a:off x="164122" y="584775"/>
            <a:ext cx="11594123" cy="1200329"/>
          </a:xfrm>
          <a:prstGeom prst="rect">
            <a:avLst/>
          </a:prstGeom>
        </p:spPr>
        <p:txBody>
          <a:bodyPr wrap="square">
            <a:spAutoFit/>
          </a:bodyPr>
          <a:lstStyle/>
          <a:p>
            <a:r>
              <a:rPr lang="en-US" sz="2400" b="1">
                <a:solidFill>
                  <a:srgbClr val="0000FF"/>
                </a:solidFill>
                <a:latin typeface="Times New Roman" panose="02020603050405020304" pitchFamily="18" charset="0"/>
                <a:cs typeface="Times New Roman" panose="02020603050405020304" pitchFamily="18" charset="0"/>
              </a:rPr>
              <a:t>Với quy trình chọn nghề 3 bước, em có thể giải thích tại sao mình phải thực hiện theo từng bước đó hay không?</a:t>
            </a:r>
          </a:p>
          <a:p>
            <a:endParaRPr lang="en-US" sz="2400" b="1">
              <a:solidFill>
                <a:srgbClr val="0000FF"/>
              </a:solidFill>
              <a:latin typeface="Times New Roman" panose="02020603050405020304" pitchFamily="18" charset="0"/>
              <a:cs typeface="Times New Roman" panose="02020603050405020304" pitchFamily="18" charset="0"/>
            </a:endParaRPr>
          </a:p>
        </p:txBody>
      </p:sp>
      <p:sp>
        <p:nvSpPr>
          <p:cNvPr id="2" name="Rectangle 1"/>
          <p:cNvSpPr/>
          <p:nvPr/>
        </p:nvSpPr>
        <p:spPr>
          <a:xfrm>
            <a:off x="1681965" y="1649114"/>
            <a:ext cx="9971970" cy="4524315"/>
          </a:xfrm>
          <a:prstGeom prst="rect">
            <a:avLst/>
          </a:prstGeom>
        </p:spPr>
        <p:txBody>
          <a:bodyPr wrap="square">
            <a:spAutoFit/>
          </a:bodyPr>
          <a:lstStyle/>
          <a:p>
            <a:pPr>
              <a:spcAft>
                <a:spcPts val="0"/>
              </a:spcAft>
            </a:pPr>
            <a:r>
              <a:rPr lang="en-US" sz="2400">
                <a:solidFill>
                  <a:srgbClr val="FF0000"/>
                </a:solidFill>
                <a:latin typeface="Times New Roman" panose="02020603050405020304" pitchFamily="18" charset="0"/>
                <a:ea typeface="Times New Roman" panose="02020603050405020304" pitchFamily="18" charset="0"/>
              </a:rPr>
              <a:t>Theo em, sở thích và năng lực là hai yếu tố gốc quyết định đến sự thành công của bản thân. Làm việc mình thích, làm công việc mình có năng lực sẽ dễ dàng thành công và đạt được kết quả tốt nhất. Do đó, trước khi chọn nghề, mỗi chúng ta cần phải đánh giá được bản thân mình, từ đó mới đưa ra được những danh sách nghề nghiệp phù hợp với bản thân. </a:t>
            </a:r>
          </a:p>
          <a:p>
            <a:pPr>
              <a:spcAft>
                <a:spcPts val="0"/>
              </a:spcAft>
            </a:pPr>
            <a:r>
              <a:rPr lang="en-US" sz="2400">
                <a:solidFill>
                  <a:srgbClr val="FF0000"/>
                </a:solidFill>
                <a:latin typeface="Times New Roman" panose="02020603050405020304" pitchFamily="18" charset="0"/>
                <a:ea typeface="Times New Roman" panose="02020603050405020304" pitchFamily="18" charset="0"/>
              </a:rPr>
              <a:t>Tiếp đến, trong các công việc phù hợp đó, đâu là nghành nghề cần nhiều nhân sự, ngành nghề có cơ hội phát triển ở hiện tại và tương lai, đòi hòi chúng ta bắt buộc phải tìm hiểu thị trường lao động. Khi nắm bắt được các thông số, các thông tin chính xác chúng ta sẽ có cơ sở để đưa ra sự lựa chọn phù hợp để theo đuổi và cống hiến.</a:t>
            </a:r>
          </a:p>
          <a:p>
            <a:pPr>
              <a:spcAft>
                <a:spcPts val="0"/>
              </a:spcAft>
            </a:pPr>
            <a:r>
              <a:rPr lang="en-US" sz="2400">
                <a:solidFill>
                  <a:srgbClr val="FF0000"/>
                </a:solidFill>
                <a:latin typeface="Times New Roman" panose="02020603050405020304" pitchFamily="18" charset="0"/>
                <a:ea typeface="Times New Roman" panose="02020603050405020304" pitchFamily="18" charset="0"/>
              </a:rPr>
              <a:t>=&gt; Việc trải qua các bước trong quy trình chọn nghề sẽ giúp chúng ta tránh được rủi ro trong việc chọn nghề. </a:t>
            </a:r>
            <a:endParaRPr lang="en-US" sz="2400">
              <a:solidFill>
                <a:srgbClr val="FF0000"/>
              </a:solidFill>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6824187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2">
                                            <p:txEl>
                                              <p:pRg st="0" end="0"/>
                                            </p:txEl>
                                          </p:spTgt>
                                        </p:tgtEl>
                                        <p:attrNameLst>
                                          <p:attrName>style.visibility</p:attrName>
                                        </p:attrNameLst>
                                      </p:cBhvr>
                                      <p:to>
                                        <p:strVal val="visible"/>
                                      </p:to>
                                    </p:set>
                                    <p:animEffect transition="in" filter="barn(inVertical)">
                                      <p:cBhvr>
                                        <p:cTn id="12" dur="500"/>
                                        <p:tgtEl>
                                          <p:spTgt spid="2">
                                            <p:txEl>
                                              <p:pRg st="0" end="0"/>
                                            </p:txEl>
                                          </p:spTgt>
                                        </p:tgtEl>
                                      </p:cBhvr>
                                    </p:animEffect>
                                  </p:childTnLst>
                                </p:cTn>
                              </p:par>
                              <p:par>
                                <p:cTn id="13" presetID="16" presetClass="entr" presetSubtype="21" fill="hold" nodeType="withEffect">
                                  <p:stCondLst>
                                    <p:cond delay="0"/>
                                  </p:stCondLst>
                                  <p:childTnLst>
                                    <p:set>
                                      <p:cBhvr>
                                        <p:cTn id="14" dur="1" fill="hold">
                                          <p:stCondLst>
                                            <p:cond delay="0"/>
                                          </p:stCondLst>
                                        </p:cTn>
                                        <p:tgtEl>
                                          <p:spTgt spid="2">
                                            <p:txEl>
                                              <p:pRg st="1" end="1"/>
                                            </p:txEl>
                                          </p:spTgt>
                                        </p:tgtEl>
                                        <p:attrNameLst>
                                          <p:attrName>style.visibility</p:attrName>
                                        </p:attrNameLst>
                                      </p:cBhvr>
                                      <p:to>
                                        <p:strVal val="visible"/>
                                      </p:to>
                                    </p:set>
                                    <p:animEffect transition="in" filter="barn(inVertical)">
                                      <p:cBhvr>
                                        <p:cTn id="15" dur="500"/>
                                        <p:tgtEl>
                                          <p:spTgt spid="2">
                                            <p:txEl>
                                              <p:pRg st="1" end="1"/>
                                            </p:txEl>
                                          </p:spTgt>
                                        </p:tgtEl>
                                      </p:cBhvr>
                                    </p:animEffect>
                                  </p:childTnLst>
                                </p:cTn>
                              </p:par>
                              <p:par>
                                <p:cTn id="16" presetID="16" presetClass="entr" presetSubtype="21" fill="hold" nodeType="withEffect">
                                  <p:stCondLst>
                                    <p:cond delay="0"/>
                                  </p:stCondLst>
                                  <p:childTnLst>
                                    <p:set>
                                      <p:cBhvr>
                                        <p:cTn id="17" dur="1" fill="hold">
                                          <p:stCondLst>
                                            <p:cond delay="0"/>
                                          </p:stCondLst>
                                        </p:cTn>
                                        <p:tgtEl>
                                          <p:spTgt spid="2">
                                            <p:txEl>
                                              <p:pRg st="2" end="2"/>
                                            </p:txEl>
                                          </p:spTgt>
                                        </p:tgtEl>
                                        <p:attrNameLst>
                                          <p:attrName>style.visibility</p:attrName>
                                        </p:attrNameLst>
                                      </p:cBhvr>
                                      <p:to>
                                        <p:strVal val="visible"/>
                                      </p:to>
                                    </p:set>
                                    <p:animEffect transition="in" filter="barn(inVertical)">
                                      <p:cBhvr>
                                        <p:cTn id="18" dur="500"/>
                                        <p:tgtEl>
                                          <p:spTgt spid="2">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p:cNvPicPr>
            <a:picLocks noChangeAspect="1"/>
          </p:cNvPicPr>
          <p:nvPr/>
        </p:nvPicPr>
        <p:blipFill>
          <a:blip r:embed="rId2"/>
          <a:stretch>
            <a:fillRect/>
          </a:stretch>
        </p:blipFill>
        <p:spPr>
          <a:xfrm>
            <a:off x="6095989" y="3428998"/>
            <a:ext cx="21" cy="4"/>
          </a:xfrm>
          <a:prstGeom prst="rect">
            <a:avLst/>
          </a:prstGeom>
        </p:spPr>
      </p:pic>
      <p:sp>
        <p:nvSpPr>
          <p:cNvPr id="3" name="TextBox 2"/>
          <p:cNvSpPr txBox="1"/>
          <p:nvPr/>
        </p:nvSpPr>
        <p:spPr>
          <a:xfrm>
            <a:off x="4729965" y="0"/>
            <a:ext cx="2732048" cy="584775"/>
          </a:xfrm>
          <a:prstGeom prst="rect">
            <a:avLst/>
          </a:prstGeom>
          <a:noFill/>
        </p:spPr>
        <p:txBody>
          <a:bodyPr wrap="square" rtlCol="0">
            <a:spAutoFit/>
          </a:bodyPr>
          <a:lstStyle/>
          <a:p>
            <a:r>
              <a:rPr lang="en-US" sz="3200" b="1">
                <a:solidFill>
                  <a:srgbClr val="FF0000"/>
                </a:solidFill>
                <a:latin typeface="Times New Roman" panose="02020603050405020304" pitchFamily="18" charset="0"/>
                <a:cs typeface="Times New Roman" panose="02020603050405020304" pitchFamily="18" charset="0"/>
              </a:rPr>
              <a:t>LUYỆN TẬP</a:t>
            </a:r>
          </a:p>
        </p:txBody>
      </p:sp>
      <p:sp>
        <p:nvSpPr>
          <p:cNvPr id="4" name="Rectangle 3"/>
          <p:cNvSpPr/>
          <p:nvPr/>
        </p:nvSpPr>
        <p:spPr>
          <a:xfrm>
            <a:off x="164122" y="584775"/>
            <a:ext cx="11594123" cy="1569660"/>
          </a:xfrm>
          <a:prstGeom prst="rect">
            <a:avLst/>
          </a:prstGeom>
        </p:spPr>
        <p:txBody>
          <a:bodyPr wrap="square">
            <a:spAutoFit/>
          </a:bodyPr>
          <a:lstStyle/>
          <a:p>
            <a:r>
              <a:rPr lang="en-US" sz="2400" b="1">
                <a:solidFill>
                  <a:srgbClr val="0000FF"/>
                </a:solidFill>
                <a:latin typeface="Times New Roman" panose="02020603050405020304" pitchFamily="18" charset="0"/>
                <a:cs typeface="Times New Roman" panose="02020603050405020304" pitchFamily="18" charset="0"/>
              </a:rPr>
              <a:t>2</a:t>
            </a:r>
            <a:r>
              <a:rPr lang="vi-VN" sz="2400" b="1">
                <a:solidFill>
                  <a:srgbClr val="0000FF"/>
                </a:solidFill>
                <a:latin typeface="Times New Roman" panose="02020603050405020304" pitchFamily="18" charset="0"/>
                <a:cs typeface="Times New Roman" panose="02020603050405020304" pitchFamily="18" charset="0"/>
              </a:rPr>
              <a:t>. </a:t>
            </a:r>
            <a:r>
              <a:rPr lang="en-US" sz="2400" b="1">
                <a:solidFill>
                  <a:srgbClr val="0000FF"/>
                </a:solidFill>
                <a:latin typeface="Times New Roman" panose="02020603050405020304" pitchFamily="18" charset="0"/>
                <a:cs typeface="Times New Roman" panose="02020603050405020304" pitchFamily="18" charset="0"/>
              </a:rPr>
              <a:t>Cùng với 2 hoặc 3 bạn trong lớp, tiến hành thảo luận về những lí do bản thân đã quyết định lựa chọn hoặc không lựa chọn nghề nghiệp trong lĩnh vực kĩ thuật, công nghệ. Giải thích tại sao đưa ra quyết định đó của mình.</a:t>
            </a:r>
          </a:p>
          <a:p>
            <a:endParaRPr lang="en-US" sz="2400" b="1">
              <a:solidFill>
                <a:srgbClr val="0000FF"/>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2452448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barn(inVertical)">
                                      <p:cBhvr>
                                        <p:cTn id="7" dur="500"/>
                                        <p:tgtEl>
                                          <p:spTgt spid="4">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p:cNvPicPr>
            <a:picLocks noChangeAspect="1"/>
          </p:cNvPicPr>
          <p:nvPr/>
        </p:nvPicPr>
        <p:blipFill>
          <a:blip r:embed="rId2"/>
          <a:stretch>
            <a:fillRect/>
          </a:stretch>
        </p:blipFill>
        <p:spPr>
          <a:xfrm>
            <a:off x="6095989" y="3428998"/>
            <a:ext cx="21" cy="4"/>
          </a:xfrm>
          <a:prstGeom prst="rect">
            <a:avLst/>
          </a:prstGeom>
        </p:spPr>
      </p:pic>
      <p:sp>
        <p:nvSpPr>
          <p:cNvPr id="3" name="TextBox 2"/>
          <p:cNvSpPr txBox="1"/>
          <p:nvPr/>
        </p:nvSpPr>
        <p:spPr>
          <a:xfrm>
            <a:off x="4729965" y="0"/>
            <a:ext cx="2732048" cy="584775"/>
          </a:xfrm>
          <a:prstGeom prst="rect">
            <a:avLst/>
          </a:prstGeom>
          <a:noFill/>
        </p:spPr>
        <p:txBody>
          <a:bodyPr wrap="square" rtlCol="0">
            <a:spAutoFit/>
          </a:bodyPr>
          <a:lstStyle/>
          <a:p>
            <a:r>
              <a:rPr lang="en-US" sz="3200" b="1">
                <a:solidFill>
                  <a:srgbClr val="FF0000"/>
                </a:solidFill>
                <a:latin typeface="Times New Roman" panose="02020603050405020304" pitchFamily="18" charset="0"/>
                <a:cs typeface="Times New Roman" panose="02020603050405020304" pitchFamily="18" charset="0"/>
              </a:rPr>
              <a:t>LUYỆN TẬP</a:t>
            </a:r>
          </a:p>
        </p:txBody>
      </p:sp>
      <p:sp>
        <p:nvSpPr>
          <p:cNvPr id="4" name="Rectangle 3"/>
          <p:cNvSpPr/>
          <p:nvPr/>
        </p:nvSpPr>
        <p:spPr>
          <a:xfrm>
            <a:off x="164122" y="584775"/>
            <a:ext cx="11594123" cy="1569660"/>
          </a:xfrm>
          <a:prstGeom prst="rect">
            <a:avLst/>
          </a:prstGeom>
        </p:spPr>
        <p:txBody>
          <a:bodyPr wrap="square">
            <a:spAutoFit/>
          </a:bodyPr>
          <a:lstStyle/>
          <a:p>
            <a:r>
              <a:rPr lang="en-US" sz="2400" b="1">
                <a:solidFill>
                  <a:srgbClr val="0000FF"/>
                </a:solidFill>
                <a:latin typeface="Times New Roman" panose="02020603050405020304" pitchFamily="18" charset="0"/>
                <a:cs typeface="Times New Roman" panose="02020603050405020304" pitchFamily="18" charset="0"/>
              </a:rPr>
              <a:t>Cùng với 2 hoặc 3 bạn trong lớp, tiến hành thảo luận về những lí do bản thân đã quyết định lựa chọn hoặc không lựa chọn nghề nghiệp trong lĩnh vực kĩ thuật, công nghệ. Giải thích tại sao đưa ra quyết định đó của mình.</a:t>
            </a:r>
          </a:p>
          <a:p>
            <a:endParaRPr lang="en-US" sz="2400" b="1">
              <a:solidFill>
                <a:srgbClr val="0000FF"/>
              </a:solidFill>
              <a:latin typeface="Times New Roman" panose="02020603050405020304" pitchFamily="18" charset="0"/>
              <a:cs typeface="Times New Roman" panose="02020603050405020304" pitchFamily="18" charset="0"/>
            </a:endParaRPr>
          </a:p>
        </p:txBody>
      </p:sp>
      <p:sp>
        <p:nvSpPr>
          <p:cNvPr id="2" name="Rectangle 1"/>
          <p:cNvSpPr/>
          <p:nvPr/>
        </p:nvSpPr>
        <p:spPr>
          <a:xfrm>
            <a:off x="1681964" y="1882952"/>
            <a:ext cx="9570753" cy="2677656"/>
          </a:xfrm>
          <a:prstGeom prst="rect">
            <a:avLst/>
          </a:prstGeom>
        </p:spPr>
        <p:txBody>
          <a:bodyPr wrap="square">
            <a:spAutoFit/>
          </a:bodyPr>
          <a:lstStyle/>
          <a:p>
            <a:pPr>
              <a:spcAft>
                <a:spcPts val="0"/>
              </a:spcAft>
            </a:pPr>
            <a:r>
              <a:rPr lang="en-US" sz="2400">
                <a:solidFill>
                  <a:srgbClr val="FF0000"/>
                </a:solidFill>
                <a:latin typeface="Times New Roman" panose="02020603050405020304" pitchFamily="18" charset="0"/>
                <a:ea typeface="Times New Roman" panose="02020603050405020304" pitchFamily="18" charset="0"/>
              </a:rPr>
              <a:t>- Ví dụ: Thảo luận về lí do bản thân đã không lựa chọn nghề nghiệp trong lĩnh vực kĩ thuật, công nghệ:</a:t>
            </a:r>
          </a:p>
          <a:p>
            <a:pPr>
              <a:spcAft>
                <a:spcPts val="0"/>
              </a:spcAft>
            </a:pPr>
            <a:r>
              <a:rPr lang="en-US" sz="2400">
                <a:solidFill>
                  <a:srgbClr val="FF0000"/>
                </a:solidFill>
                <a:latin typeface="Times New Roman" panose="02020603050405020304" pitchFamily="18" charset="0"/>
                <a:ea typeface="Times New Roman" panose="02020603050405020304" pitchFamily="18" charset="0"/>
              </a:rPr>
              <a:t>+ Về năng lực: Sức khỏe kém, bị mắc bệnh hen suyễn, học yếu các môn tự nhiên.</a:t>
            </a:r>
          </a:p>
          <a:p>
            <a:pPr>
              <a:spcAft>
                <a:spcPts val="0"/>
              </a:spcAft>
            </a:pPr>
            <a:r>
              <a:rPr lang="en-US" sz="2400">
                <a:solidFill>
                  <a:srgbClr val="FF0000"/>
                </a:solidFill>
                <a:latin typeface="Times New Roman" panose="02020603050405020304" pitchFamily="18" charset="0"/>
                <a:ea typeface="Times New Roman" panose="02020603050405020304" pitchFamily="18" charset="0"/>
              </a:rPr>
              <a:t>+ Về sở thích: Không thích khám phá, sử dụng máy móc.</a:t>
            </a:r>
          </a:p>
          <a:p>
            <a:pPr>
              <a:spcAft>
                <a:spcPts val="0"/>
              </a:spcAft>
            </a:pPr>
            <a:r>
              <a:rPr lang="en-US" sz="2400">
                <a:solidFill>
                  <a:srgbClr val="FF0000"/>
                </a:solidFill>
                <a:latin typeface="Times New Roman" panose="02020603050405020304" pitchFamily="18" charset="0"/>
                <a:ea typeface="Times New Roman" panose="02020603050405020304" pitchFamily="18" charset="0"/>
              </a:rPr>
              <a:t>+ Về cá tính: không trầm tĩnh, điềm đạm, ít nói.</a:t>
            </a:r>
          </a:p>
          <a:p>
            <a:pPr>
              <a:spcAft>
                <a:spcPts val="0"/>
              </a:spcAft>
            </a:pPr>
            <a:r>
              <a:rPr lang="en-US" sz="2400" b="1">
                <a:solidFill>
                  <a:srgbClr val="FF0000"/>
                </a:solidFill>
                <a:latin typeface="Times New Roman" panose="02020603050405020304" pitchFamily="18" charset="0"/>
                <a:ea typeface="Times New Roman" panose="02020603050405020304" pitchFamily="18" charset="0"/>
              </a:rPr>
              <a:t>=&gt; </a:t>
            </a:r>
            <a:r>
              <a:rPr lang="en-US" sz="2400">
                <a:solidFill>
                  <a:srgbClr val="FF0000"/>
                </a:solidFill>
                <a:latin typeface="Times New Roman" panose="02020603050405020304" pitchFamily="18" charset="0"/>
                <a:ea typeface="Times New Roman" panose="02020603050405020304" pitchFamily="18" charset="0"/>
              </a:rPr>
              <a:t>Không phù hợp với những nghề trong lĩnh vực kĩ thuật, công nghệ.</a:t>
            </a:r>
            <a:endParaRPr lang="en-US" sz="2400">
              <a:solidFill>
                <a:srgbClr val="FF0000"/>
              </a:solidFill>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6461867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barn(inVertical)">
                                      <p:cBhvr>
                                        <p:cTn id="7" dur="500"/>
                                        <p:tgtEl>
                                          <p:spTgt spid="2">
                                            <p:txEl>
                                              <p:pRg st="0" end="0"/>
                                            </p:txEl>
                                          </p:spTgt>
                                        </p:tgtEl>
                                      </p:cBhvr>
                                    </p:animEffect>
                                  </p:childTnLst>
                                </p:cTn>
                              </p:par>
                              <p:par>
                                <p:cTn id="8" presetID="16" presetClass="entr" presetSubtype="21" fill="hold" nodeType="withEffect">
                                  <p:stCondLst>
                                    <p:cond delay="0"/>
                                  </p:stCondLst>
                                  <p:childTnLst>
                                    <p:set>
                                      <p:cBhvr>
                                        <p:cTn id="9" dur="1" fill="hold">
                                          <p:stCondLst>
                                            <p:cond delay="0"/>
                                          </p:stCondLst>
                                        </p:cTn>
                                        <p:tgtEl>
                                          <p:spTgt spid="2">
                                            <p:txEl>
                                              <p:pRg st="1" end="1"/>
                                            </p:txEl>
                                          </p:spTgt>
                                        </p:tgtEl>
                                        <p:attrNameLst>
                                          <p:attrName>style.visibility</p:attrName>
                                        </p:attrNameLst>
                                      </p:cBhvr>
                                      <p:to>
                                        <p:strVal val="visible"/>
                                      </p:to>
                                    </p:set>
                                    <p:animEffect transition="in" filter="barn(inVertical)">
                                      <p:cBhvr>
                                        <p:cTn id="10" dur="500"/>
                                        <p:tgtEl>
                                          <p:spTgt spid="2">
                                            <p:txEl>
                                              <p:pRg st="1" end="1"/>
                                            </p:txEl>
                                          </p:spTgt>
                                        </p:tgtEl>
                                      </p:cBhvr>
                                    </p:animEffect>
                                  </p:childTnLst>
                                </p:cTn>
                              </p:par>
                              <p:par>
                                <p:cTn id="11" presetID="16" presetClass="entr" presetSubtype="21" fill="hold" nodeType="with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Effect transition="in" filter="barn(inVertical)">
                                      <p:cBhvr>
                                        <p:cTn id="13" dur="500"/>
                                        <p:tgtEl>
                                          <p:spTgt spid="2">
                                            <p:txEl>
                                              <p:pRg st="2" end="2"/>
                                            </p:txEl>
                                          </p:spTgt>
                                        </p:tgtEl>
                                      </p:cBhvr>
                                    </p:animEffect>
                                  </p:childTnLst>
                                </p:cTn>
                              </p:par>
                              <p:par>
                                <p:cTn id="14" presetID="16" presetClass="entr" presetSubtype="21" fill="hold" nodeType="withEffect">
                                  <p:stCondLst>
                                    <p:cond delay="0"/>
                                  </p:stCondLst>
                                  <p:childTnLst>
                                    <p:set>
                                      <p:cBhvr>
                                        <p:cTn id="15" dur="1" fill="hold">
                                          <p:stCondLst>
                                            <p:cond delay="0"/>
                                          </p:stCondLst>
                                        </p:cTn>
                                        <p:tgtEl>
                                          <p:spTgt spid="2">
                                            <p:txEl>
                                              <p:pRg st="3" end="3"/>
                                            </p:txEl>
                                          </p:spTgt>
                                        </p:tgtEl>
                                        <p:attrNameLst>
                                          <p:attrName>style.visibility</p:attrName>
                                        </p:attrNameLst>
                                      </p:cBhvr>
                                      <p:to>
                                        <p:strVal val="visible"/>
                                      </p:to>
                                    </p:set>
                                    <p:animEffect transition="in" filter="barn(inVertical)">
                                      <p:cBhvr>
                                        <p:cTn id="16" dur="500"/>
                                        <p:tgtEl>
                                          <p:spTgt spid="2">
                                            <p:txEl>
                                              <p:pRg st="3" end="3"/>
                                            </p:txEl>
                                          </p:spTgt>
                                        </p:tgtEl>
                                      </p:cBhvr>
                                    </p:animEffect>
                                  </p:childTnLst>
                                </p:cTn>
                              </p:par>
                              <p:par>
                                <p:cTn id="17" presetID="16" presetClass="entr" presetSubtype="21" fill="hold" nodeType="withEffect">
                                  <p:stCondLst>
                                    <p:cond delay="0"/>
                                  </p:stCondLst>
                                  <p:childTnLst>
                                    <p:set>
                                      <p:cBhvr>
                                        <p:cTn id="18" dur="1" fill="hold">
                                          <p:stCondLst>
                                            <p:cond delay="0"/>
                                          </p:stCondLst>
                                        </p:cTn>
                                        <p:tgtEl>
                                          <p:spTgt spid="2">
                                            <p:txEl>
                                              <p:pRg st="4" end="4"/>
                                            </p:txEl>
                                          </p:spTgt>
                                        </p:tgtEl>
                                        <p:attrNameLst>
                                          <p:attrName>style.visibility</p:attrName>
                                        </p:attrNameLst>
                                      </p:cBhvr>
                                      <p:to>
                                        <p:strVal val="visible"/>
                                      </p:to>
                                    </p:set>
                                    <p:animEffect transition="in" filter="barn(inVertical)">
                                      <p:cBhvr>
                                        <p:cTn id="19" dur="500"/>
                                        <p:tgtEl>
                                          <p:spTgt spid="2">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p:cNvPicPr>
            <a:picLocks noChangeAspect="1"/>
          </p:cNvPicPr>
          <p:nvPr/>
        </p:nvPicPr>
        <p:blipFill>
          <a:blip r:embed="rId2"/>
          <a:stretch>
            <a:fillRect/>
          </a:stretch>
        </p:blipFill>
        <p:spPr>
          <a:xfrm>
            <a:off x="6095989" y="3428998"/>
            <a:ext cx="21" cy="4"/>
          </a:xfrm>
          <a:prstGeom prst="rect">
            <a:avLst/>
          </a:prstGeom>
        </p:spPr>
      </p:pic>
      <p:sp>
        <p:nvSpPr>
          <p:cNvPr id="3" name="TextBox 2"/>
          <p:cNvSpPr txBox="1"/>
          <p:nvPr/>
        </p:nvSpPr>
        <p:spPr>
          <a:xfrm>
            <a:off x="5096107" y="0"/>
            <a:ext cx="2732048" cy="584775"/>
          </a:xfrm>
          <a:prstGeom prst="rect">
            <a:avLst/>
          </a:prstGeom>
          <a:noFill/>
        </p:spPr>
        <p:txBody>
          <a:bodyPr wrap="square" rtlCol="0">
            <a:spAutoFit/>
          </a:bodyPr>
          <a:lstStyle/>
          <a:p>
            <a:r>
              <a:rPr lang="en-US" sz="3200" b="1">
                <a:solidFill>
                  <a:srgbClr val="FF0000"/>
                </a:solidFill>
                <a:latin typeface="Times New Roman" panose="02020603050405020304" pitchFamily="18" charset="0"/>
                <a:cs typeface="Times New Roman" panose="02020603050405020304" pitchFamily="18" charset="0"/>
              </a:rPr>
              <a:t>VẬN DỤNG</a:t>
            </a:r>
          </a:p>
        </p:txBody>
      </p:sp>
      <p:sp>
        <p:nvSpPr>
          <p:cNvPr id="8" name="Rectangle 7"/>
          <p:cNvSpPr/>
          <p:nvPr/>
        </p:nvSpPr>
        <p:spPr>
          <a:xfrm>
            <a:off x="460916" y="584775"/>
            <a:ext cx="11537795" cy="830997"/>
          </a:xfrm>
          <a:prstGeom prst="rect">
            <a:avLst/>
          </a:prstGeom>
        </p:spPr>
        <p:txBody>
          <a:bodyPr wrap="square">
            <a:spAutoFit/>
          </a:bodyPr>
          <a:lstStyle/>
          <a:p>
            <a:r>
              <a:rPr lang="en-US" sz="2400" b="1">
                <a:solidFill>
                  <a:srgbClr val="0000FF"/>
                </a:solidFill>
                <a:latin typeface="Times New Roman" panose="02020603050405020304" pitchFamily="18" charset="0"/>
                <a:cs typeface="Times New Roman" panose="02020603050405020304" pitchFamily="18" charset="0"/>
              </a:rPr>
              <a:t>Dựa vào lí thuyết mật mã Holland, em hãy tự xác định nhóm tính cách của bản thân và kể tên một số công việc phù hợp với nhóm tính cách đó. Báo cáo kết quả với thầy cô. </a:t>
            </a:r>
          </a:p>
        </p:txBody>
      </p:sp>
    </p:spTree>
    <p:extLst>
      <p:ext uri="{BB962C8B-B14F-4D97-AF65-F5344CB8AC3E}">
        <p14:creationId xmlns:p14="http://schemas.microsoft.com/office/powerpoint/2010/main" val="8338839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wheel(1)">
                                      <p:cBhvr>
                                        <p:cTn id="7" dur="20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p:cNvPicPr>
            <a:picLocks noChangeAspect="1"/>
          </p:cNvPicPr>
          <p:nvPr/>
        </p:nvPicPr>
        <p:blipFill>
          <a:blip r:embed="rId2"/>
          <a:stretch>
            <a:fillRect/>
          </a:stretch>
        </p:blipFill>
        <p:spPr>
          <a:xfrm>
            <a:off x="6095989" y="3428998"/>
            <a:ext cx="21" cy="4"/>
          </a:xfrm>
          <a:prstGeom prst="rect">
            <a:avLst/>
          </a:prstGeom>
        </p:spPr>
      </p:pic>
      <p:sp>
        <p:nvSpPr>
          <p:cNvPr id="3" name="TextBox 2"/>
          <p:cNvSpPr txBox="1"/>
          <p:nvPr/>
        </p:nvSpPr>
        <p:spPr>
          <a:xfrm>
            <a:off x="5096107" y="0"/>
            <a:ext cx="2732048" cy="584775"/>
          </a:xfrm>
          <a:prstGeom prst="rect">
            <a:avLst/>
          </a:prstGeom>
          <a:noFill/>
        </p:spPr>
        <p:txBody>
          <a:bodyPr wrap="square" rtlCol="0">
            <a:spAutoFit/>
          </a:bodyPr>
          <a:lstStyle/>
          <a:p>
            <a:r>
              <a:rPr lang="en-US" sz="3200" b="1">
                <a:solidFill>
                  <a:srgbClr val="FF0000"/>
                </a:solidFill>
                <a:latin typeface="Times New Roman" panose="02020603050405020304" pitchFamily="18" charset="0"/>
                <a:cs typeface="Times New Roman" panose="02020603050405020304" pitchFamily="18" charset="0"/>
              </a:rPr>
              <a:t>VẬN DỤNG</a:t>
            </a:r>
          </a:p>
        </p:txBody>
      </p:sp>
      <p:sp>
        <p:nvSpPr>
          <p:cNvPr id="8" name="Rectangle 7"/>
          <p:cNvSpPr/>
          <p:nvPr/>
        </p:nvSpPr>
        <p:spPr>
          <a:xfrm>
            <a:off x="460916" y="584775"/>
            <a:ext cx="11537795" cy="830997"/>
          </a:xfrm>
          <a:prstGeom prst="rect">
            <a:avLst/>
          </a:prstGeom>
        </p:spPr>
        <p:txBody>
          <a:bodyPr wrap="square">
            <a:spAutoFit/>
          </a:bodyPr>
          <a:lstStyle/>
          <a:p>
            <a:r>
              <a:rPr lang="en-US" sz="2400" b="1">
                <a:solidFill>
                  <a:srgbClr val="0000FF"/>
                </a:solidFill>
                <a:latin typeface="Times New Roman" panose="02020603050405020304" pitchFamily="18" charset="0"/>
                <a:cs typeface="Times New Roman" panose="02020603050405020304" pitchFamily="18" charset="0"/>
              </a:rPr>
              <a:t>Dựa vào lí thuyết mật mã Holland, em hãy tự xác định nhóm tính cách của bản thân và kể tên một số công việc phù hợp với nhóm tính cách đó. Báo cáo kết quả với thầy cô. </a:t>
            </a:r>
          </a:p>
        </p:txBody>
      </p:sp>
      <p:sp>
        <p:nvSpPr>
          <p:cNvPr id="2" name="Rectangle 1"/>
          <p:cNvSpPr/>
          <p:nvPr/>
        </p:nvSpPr>
        <p:spPr>
          <a:xfrm>
            <a:off x="2099387" y="1531623"/>
            <a:ext cx="9685175" cy="5324535"/>
          </a:xfrm>
          <a:prstGeom prst="rect">
            <a:avLst/>
          </a:prstGeom>
        </p:spPr>
        <p:txBody>
          <a:bodyPr wrap="square">
            <a:spAutoFit/>
          </a:bodyPr>
          <a:lstStyle/>
          <a:p>
            <a:pPr>
              <a:spcAft>
                <a:spcPts val="0"/>
              </a:spcAft>
            </a:pPr>
            <a:r>
              <a:rPr lang="en-US" sz="2000">
                <a:solidFill>
                  <a:srgbClr val="FF0000"/>
                </a:solidFill>
                <a:latin typeface="Times New Roman" panose="02020603050405020304" pitchFamily="18" charset="0"/>
                <a:ea typeface="Times New Roman" panose="02020603050405020304" pitchFamily="18" charset="0"/>
              </a:rPr>
              <a:t>Dưới đây là một số câu hỏi bạn có thể sử dụng để tự xác định tính cách của mình dựa trên lý thuyết mật mã của Holland:</a:t>
            </a:r>
          </a:p>
          <a:p>
            <a:pPr>
              <a:spcAft>
                <a:spcPts val="0"/>
              </a:spcAft>
            </a:pPr>
            <a:r>
              <a:rPr lang="en-US" sz="2000">
                <a:solidFill>
                  <a:srgbClr val="FF0000"/>
                </a:solidFill>
                <a:latin typeface="Times New Roman" panose="02020603050405020304" pitchFamily="18" charset="0"/>
                <a:ea typeface="Times New Roman" panose="02020603050405020304" pitchFamily="18" charset="0"/>
              </a:rPr>
              <a:t>- Bạn thích làm gì trong thời gian rảnh rỗi của mình?</a:t>
            </a:r>
          </a:p>
          <a:p>
            <a:pPr>
              <a:spcAft>
                <a:spcPts val="0"/>
              </a:spcAft>
            </a:pPr>
            <a:r>
              <a:rPr lang="en-US" sz="2000">
                <a:solidFill>
                  <a:srgbClr val="FF0000"/>
                </a:solidFill>
                <a:latin typeface="Times New Roman" panose="02020603050405020304" pitchFamily="18" charset="0"/>
                <a:ea typeface="Times New Roman" panose="02020603050405020304" pitchFamily="18" charset="0"/>
              </a:rPr>
              <a:t>- Trong các hoạt động nhóm, bạn thường đảm nhận vai trò gì?</a:t>
            </a:r>
          </a:p>
          <a:p>
            <a:pPr>
              <a:spcAft>
                <a:spcPts val="0"/>
              </a:spcAft>
            </a:pPr>
            <a:r>
              <a:rPr lang="en-US" sz="2000">
                <a:solidFill>
                  <a:srgbClr val="FF0000"/>
                </a:solidFill>
                <a:latin typeface="Times New Roman" panose="02020603050405020304" pitchFamily="18" charset="0"/>
                <a:ea typeface="Times New Roman" panose="02020603050405020304" pitchFamily="18" charset="0"/>
              </a:rPr>
              <a:t>- Bạn có thích tham gia vào các cuộc thảo luận, phân tích vấn đề hoặc tìm kiếm  giải pháp cho các vấn đề phức tạp không?</a:t>
            </a:r>
          </a:p>
          <a:p>
            <a:pPr>
              <a:spcAft>
                <a:spcPts val="0"/>
              </a:spcAft>
            </a:pPr>
            <a:r>
              <a:rPr lang="en-US" sz="2000">
                <a:solidFill>
                  <a:srgbClr val="FF0000"/>
                </a:solidFill>
                <a:latin typeface="Times New Roman" panose="02020603050405020304" pitchFamily="18" charset="0"/>
                <a:ea typeface="Times New Roman" panose="02020603050405020304" pitchFamily="18" charset="0"/>
              </a:rPr>
              <a:t>- Bạn thích sáng tạo qua việc vẽ, hát, viết lách hoặc các hoạt động nghệ thuật khác không?</a:t>
            </a:r>
          </a:p>
          <a:p>
            <a:pPr>
              <a:spcAft>
                <a:spcPts val="0"/>
              </a:spcAft>
            </a:pPr>
            <a:r>
              <a:rPr lang="en-US" sz="2000">
                <a:solidFill>
                  <a:srgbClr val="FF0000"/>
                </a:solidFill>
                <a:latin typeface="Times New Roman" panose="02020603050405020304" pitchFamily="18" charset="0"/>
                <a:ea typeface="Times New Roman" panose="02020603050405020304" pitchFamily="18" charset="0"/>
              </a:rPr>
              <a:t>- Khi bạn đối mặt với một tình huống khó khăn, bạn thường làm gì đầu tiên?</a:t>
            </a:r>
          </a:p>
          <a:p>
            <a:pPr>
              <a:spcAft>
                <a:spcPts val="0"/>
              </a:spcAft>
            </a:pPr>
            <a:r>
              <a:rPr lang="en-US" sz="2000">
                <a:solidFill>
                  <a:srgbClr val="FF0000"/>
                </a:solidFill>
                <a:latin typeface="Times New Roman" panose="02020603050405020304" pitchFamily="18" charset="0"/>
                <a:ea typeface="Times New Roman" panose="02020603050405020304" pitchFamily="18" charset="0"/>
              </a:rPr>
              <a:t>- Bạn cảm thấy thoải mái khi làm việc một mình, hay bạn thích làm việc trong môi trường tập thể?</a:t>
            </a:r>
          </a:p>
          <a:p>
            <a:pPr>
              <a:spcAft>
                <a:spcPts val="0"/>
              </a:spcAft>
            </a:pPr>
            <a:r>
              <a:rPr lang="en-US" sz="2000">
                <a:solidFill>
                  <a:srgbClr val="FF0000"/>
                </a:solidFill>
                <a:latin typeface="Times New Roman" panose="02020603050405020304" pitchFamily="18" charset="0"/>
                <a:ea typeface="Times New Roman" panose="02020603050405020304" pitchFamily="18" charset="0"/>
              </a:rPr>
              <a:t>- Bạn thích tương tác với người khác và giúp đỡ họ trong các tình huống khó khăn không?</a:t>
            </a:r>
          </a:p>
          <a:p>
            <a:pPr>
              <a:spcAft>
                <a:spcPts val="0"/>
              </a:spcAft>
            </a:pPr>
            <a:r>
              <a:rPr lang="en-US" sz="2000">
                <a:solidFill>
                  <a:srgbClr val="FF0000"/>
                </a:solidFill>
                <a:latin typeface="Times New Roman" panose="02020603050405020304" pitchFamily="18" charset="0"/>
                <a:ea typeface="Times New Roman" panose="02020603050405020304" pitchFamily="18" charset="0"/>
              </a:rPr>
              <a:t>- Bạn có thích thử thách và làm việc theo nhóm trong môi trường cạnh tranh không?</a:t>
            </a:r>
          </a:p>
          <a:p>
            <a:pPr>
              <a:spcAft>
                <a:spcPts val="0"/>
              </a:spcAft>
            </a:pPr>
            <a:r>
              <a:rPr lang="en-US" sz="2000">
                <a:solidFill>
                  <a:srgbClr val="FF0000"/>
                </a:solidFill>
                <a:latin typeface="Times New Roman" panose="02020603050405020304" pitchFamily="18" charset="0"/>
                <a:ea typeface="Times New Roman" panose="02020603050405020304" pitchFamily="18" charset="0"/>
              </a:rPr>
              <a:t>- Bạn cảm thấy hạnh phúc khi giải quyết các vấn đề hoặc sắp xếp thông tin và dữ liệu theo một cách cụ thể không?</a:t>
            </a:r>
          </a:p>
          <a:p>
            <a:pPr>
              <a:spcAft>
                <a:spcPts val="0"/>
              </a:spcAft>
            </a:pPr>
            <a:r>
              <a:rPr lang="en-US" sz="2000">
                <a:solidFill>
                  <a:srgbClr val="FF0000"/>
                </a:solidFill>
                <a:latin typeface="Times New Roman" panose="02020603050405020304" pitchFamily="18" charset="0"/>
                <a:ea typeface="Times New Roman" panose="02020603050405020304" pitchFamily="18" charset="0"/>
              </a:rPr>
              <a:t>- Bạn có thích làm việc với công cụ, máy móc hoặc vật liệu thô không?</a:t>
            </a:r>
          </a:p>
          <a:p>
            <a:r>
              <a:rPr lang="en-US" sz="2000">
                <a:solidFill>
                  <a:srgbClr val="FF0000"/>
                </a:solidFill>
                <a:latin typeface="Times New Roman" panose="02020603050405020304" pitchFamily="18" charset="0"/>
                <a:ea typeface="Times New Roman" panose="02020603050405020304" pitchFamily="18" charset="0"/>
              </a:rPr>
              <a:t>Những câu hỏi này sẽ giúp bạn hiểu rõ hơn về bản thân và tính cách của mình, từ đó giúp bạn xác định được nhóm tính cách mà bạn có thể thuộc vào theo lý thuyết Holland.</a:t>
            </a:r>
            <a:endParaRPr lang="en-US" sz="2000">
              <a:solidFill>
                <a:srgbClr val="FF0000"/>
              </a:solidFill>
            </a:endParaRPr>
          </a:p>
        </p:txBody>
      </p:sp>
    </p:spTree>
    <p:extLst>
      <p:ext uri="{BB962C8B-B14F-4D97-AF65-F5344CB8AC3E}">
        <p14:creationId xmlns:p14="http://schemas.microsoft.com/office/powerpoint/2010/main" val="2553677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barn(inVertical)">
                                      <p:cBhvr>
                                        <p:cTn id="7" dur="500"/>
                                        <p:tgtEl>
                                          <p:spTgt spid="2">
                                            <p:txEl>
                                              <p:pRg st="0" end="0"/>
                                            </p:txEl>
                                          </p:spTgt>
                                        </p:tgtEl>
                                      </p:cBhvr>
                                    </p:animEffect>
                                  </p:childTnLst>
                                </p:cTn>
                              </p:par>
                              <p:par>
                                <p:cTn id="8" presetID="16" presetClass="entr" presetSubtype="21" fill="hold" nodeType="withEffect">
                                  <p:stCondLst>
                                    <p:cond delay="0"/>
                                  </p:stCondLst>
                                  <p:childTnLst>
                                    <p:set>
                                      <p:cBhvr>
                                        <p:cTn id="9" dur="1" fill="hold">
                                          <p:stCondLst>
                                            <p:cond delay="0"/>
                                          </p:stCondLst>
                                        </p:cTn>
                                        <p:tgtEl>
                                          <p:spTgt spid="2">
                                            <p:txEl>
                                              <p:pRg st="1" end="1"/>
                                            </p:txEl>
                                          </p:spTgt>
                                        </p:tgtEl>
                                        <p:attrNameLst>
                                          <p:attrName>style.visibility</p:attrName>
                                        </p:attrNameLst>
                                      </p:cBhvr>
                                      <p:to>
                                        <p:strVal val="visible"/>
                                      </p:to>
                                    </p:set>
                                    <p:animEffect transition="in" filter="barn(inVertical)">
                                      <p:cBhvr>
                                        <p:cTn id="10" dur="500"/>
                                        <p:tgtEl>
                                          <p:spTgt spid="2">
                                            <p:txEl>
                                              <p:pRg st="1" end="1"/>
                                            </p:txEl>
                                          </p:spTgt>
                                        </p:tgtEl>
                                      </p:cBhvr>
                                    </p:animEffect>
                                  </p:childTnLst>
                                </p:cTn>
                              </p:par>
                              <p:par>
                                <p:cTn id="11" presetID="16" presetClass="entr" presetSubtype="21" fill="hold" nodeType="with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Effect transition="in" filter="barn(inVertical)">
                                      <p:cBhvr>
                                        <p:cTn id="13" dur="500"/>
                                        <p:tgtEl>
                                          <p:spTgt spid="2">
                                            <p:txEl>
                                              <p:pRg st="2" end="2"/>
                                            </p:txEl>
                                          </p:spTgt>
                                        </p:tgtEl>
                                      </p:cBhvr>
                                    </p:animEffect>
                                  </p:childTnLst>
                                </p:cTn>
                              </p:par>
                              <p:par>
                                <p:cTn id="14" presetID="16" presetClass="entr" presetSubtype="21" fill="hold" nodeType="withEffect">
                                  <p:stCondLst>
                                    <p:cond delay="0"/>
                                  </p:stCondLst>
                                  <p:childTnLst>
                                    <p:set>
                                      <p:cBhvr>
                                        <p:cTn id="15" dur="1" fill="hold">
                                          <p:stCondLst>
                                            <p:cond delay="0"/>
                                          </p:stCondLst>
                                        </p:cTn>
                                        <p:tgtEl>
                                          <p:spTgt spid="2">
                                            <p:txEl>
                                              <p:pRg st="3" end="3"/>
                                            </p:txEl>
                                          </p:spTgt>
                                        </p:tgtEl>
                                        <p:attrNameLst>
                                          <p:attrName>style.visibility</p:attrName>
                                        </p:attrNameLst>
                                      </p:cBhvr>
                                      <p:to>
                                        <p:strVal val="visible"/>
                                      </p:to>
                                    </p:set>
                                    <p:animEffect transition="in" filter="barn(inVertical)">
                                      <p:cBhvr>
                                        <p:cTn id="16" dur="500"/>
                                        <p:tgtEl>
                                          <p:spTgt spid="2">
                                            <p:txEl>
                                              <p:pRg st="3" end="3"/>
                                            </p:txEl>
                                          </p:spTgt>
                                        </p:tgtEl>
                                      </p:cBhvr>
                                    </p:animEffect>
                                  </p:childTnLst>
                                </p:cTn>
                              </p:par>
                              <p:par>
                                <p:cTn id="17" presetID="16" presetClass="entr" presetSubtype="21" fill="hold" nodeType="withEffect">
                                  <p:stCondLst>
                                    <p:cond delay="0"/>
                                  </p:stCondLst>
                                  <p:childTnLst>
                                    <p:set>
                                      <p:cBhvr>
                                        <p:cTn id="18" dur="1" fill="hold">
                                          <p:stCondLst>
                                            <p:cond delay="0"/>
                                          </p:stCondLst>
                                        </p:cTn>
                                        <p:tgtEl>
                                          <p:spTgt spid="2">
                                            <p:txEl>
                                              <p:pRg st="4" end="4"/>
                                            </p:txEl>
                                          </p:spTgt>
                                        </p:tgtEl>
                                        <p:attrNameLst>
                                          <p:attrName>style.visibility</p:attrName>
                                        </p:attrNameLst>
                                      </p:cBhvr>
                                      <p:to>
                                        <p:strVal val="visible"/>
                                      </p:to>
                                    </p:set>
                                    <p:animEffect transition="in" filter="barn(inVertical)">
                                      <p:cBhvr>
                                        <p:cTn id="19" dur="500"/>
                                        <p:tgtEl>
                                          <p:spTgt spid="2">
                                            <p:txEl>
                                              <p:pRg st="4" end="4"/>
                                            </p:txEl>
                                          </p:spTgt>
                                        </p:tgtEl>
                                      </p:cBhvr>
                                    </p:animEffect>
                                  </p:childTnLst>
                                </p:cTn>
                              </p:par>
                              <p:par>
                                <p:cTn id="20" presetID="16" presetClass="entr" presetSubtype="21" fill="hold" nodeType="withEffect">
                                  <p:stCondLst>
                                    <p:cond delay="0"/>
                                  </p:stCondLst>
                                  <p:childTnLst>
                                    <p:set>
                                      <p:cBhvr>
                                        <p:cTn id="21" dur="1" fill="hold">
                                          <p:stCondLst>
                                            <p:cond delay="0"/>
                                          </p:stCondLst>
                                        </p:cTn>
                                        <p:tgtEl>
                                          <p:spTgt spid="2">
                                            <p:txEl>
                                              <p:pRg st="5" end="5"/>
                                            </p:txEl>
                                          </p:spTgt>
                                        </p:tgtEl>
                                        <p:attrNameLst>
                                          <p:attrName>style.visibility</p:attrName>
                                        </p:attrNameLst>
                                      </p:cBhvr>
                                      <p:to>
                                        <p:strVal val="visible"/>
                                      </p:to>
                                    </p:set>
                                    <p:animEffect transition="in" filter="barn(inVertical)">
                                      <p:cBhvr>
                                        <p:cTn id="22" dur="500"/>
                                        <p:tgtEl>
                                          <p:spTgt spid="2">
                                            <p:txEl>
                                              <p:pRg st="5" end="5"/>
                                            </p:txEl>
                                          </p:spTgt>
                                        </p:tgtEl>
                                      </p:cBhvr>
                                    </p:animEffect>
                                  </p:childTnLst>
                                </p:cTn>
                              </p:par>
                              <p:par>
                                <p:cTn id="23" presetID="16" presetClass="entr" presetSubtype="21" fill="hold" nodeType="withEffect">
                                  <p:stCondLst>
                                    <p:cond delay="0"/>
                                  </p:stCondLst>
                                  <p:childTnLst>
                                    <p:set>
                                      <p:cBhvr>
                                        <p:cTn id="24" dur="1" fill="hold">
                                          <p:stCondLst>
                                            <p:cond delay="0"/>
                                          </p:stCondLst>
                                        </p:cTn>
                                        <p:tgtEl>
                                          <p:spTgt spid="2">
                                            <p:txEl>
                                              <p:pRg st="6" end="6"/>
                                            </p:txEl>
                                          </p:spTgt>
                                        </p:tgtEl>
                                        <p:attrNameLst>
                                          <p:attrName>style.visibility</p:attrName>
                                        </p:attrNameLst>
                                      </p:cBhvr>
                                      <p:to>
                                        <p:strVal val="visible"/>
                                      </p:to>
                                    </p:set>
                                    <p:animEffect transition="in" filter="barn(inVertical)">
                                      <p:cBhvr>
                                        <p:cTn id="25" dur="500"/>
                                        <p:tgtEl>
                                          <p:spTgt spid="2">
                                            <p:txEl>
                                              <p:pRg st="6" end="6"/>
                                            </p:txEl>
                                          </p:spTgt>
                                        </p:tgtEl>
                                      </p:cBhvr>
                                    </p:animEffect>
                                  </p:childTnLst>
                                </p:cTn>
                              </p:par>
                              <p:par>
                                <p:cTn id="26" presetID="16" presetClass="entr" presetSubtype="21" fill="hold" nodeType="withEffect">
                                  <p:stCondLst>
                                    <p:cond delay="0"/>
                                  </p:stCondLst>
                                  <p:childTnLst>
                                    <p:set>
                                      <p:cBhvr>
                                        <p:cTn id="27" dur="1" fill="hold">
                                          <p:stCondLst>
                                            <p:cond delay="0"/>
                                          </p:stCondLst>
                                        </p:cTn>
                                        <p:tgtEl>
                                          <p:spTgt spid="2">
                                            <p:txEl>
                                              <p:pRg st="7" end="7"/>
                                            </p:txEl>
                                          </p:spTgt>
                                        </p:tgtEl>
                                        <p:attrNameLst>
                                          <p:attrName>style.visibility</p:attrName>
                                        </p:attrNameLst>
                                      </p:cBhvr>
                                      <p:to>
                                        <p:strVal val="visible"/>
                                      </p:to>
                                    </p:set>
                                    <p:animEffect transition="in" filter="barn(inVertical)">
                                      <p:cBhvr>
                                        <p:cTn id="28" dur="500"/>
                                        <p:tgtEl>
                                          <p:spTgt spid="2">
                                            <p:txEl>
                                              <p:pRg st="7" end="7"/>
                                            </p:txEl>
                                          </p:spTgt>
                                        </p:tgtEl>
                                      </p:cBhvr>
                                    </p:animEffect>
                                  </p:childTnLst>
                                </p:cTn>
                              </p:par>
                              <p:par>
                                <p:cTn id="29" presetID="16" presetClass="entr" presetSubtype="21" fill="hold" nodeType="withEffect">
                                  <p:stCondLst>
                                    <p:cond delay="0"/>
                                  </p:stCondLst>
                                  <p:childTnLst>
                                    <p:set>
                                      <p:cBhvr>
                                        <p:cTn id="30" dur="1" fill="hold">
                                          <p:stCondLst>
                                            <p:cond delay="0"/>
                                          </p:stCondLst>
                                        </p:cTn>
                                        <p:tgtEl>
                                          <p:spTgt spid="2">
                                            <p:txEl>
                                              <p:pRg st="8" end="8"/>
                                            </p:txEl>
                                          </p:spTgt>
                                        </p:tgtEl>
                                        <p:attrNameLst>
                                          <p:attrName>style.visibility</p:attrName>
                                        </p:attrNameLst>
                                      </p:cBhvr>
                                      <p:to>
                                        <p:strVal val="visible"/>
                                      </p:to>
                                    </p:set>
                                    <p:animEffect transition="in" filter="barn(inVertical)">
                                      <p:cBhvr>
                                        <p:cTn id="31" dur="500"/>
                                        <p:tgtEl>
                                          <p:spTgt spid="2">
                                            <p:txEl>
                                              <p:pRg st="8" end="8"/>
                                            </p:txEl>
                                          </p:spTgt>
                                        </p:tgtEl>
                                      </p:cBhvr>
                                    </p:animEffect>
                                  </p:childTnLst>
                                </p:cTn>
                              </p:par>
                              <p:par>
                                <p:cTn id="32" presetID="16" presetClass="entr" presetSubtype="21" fill="hold" nodeType="withEffect">
                                  <p:stCondLst>
                                    <p:cond delay="0"/>
                                  </p:stCondLst>
                                  <p:childTnLst>
                                    <p:set>
                                      <p:cBhvr>
                                        <p:cTn id="33" dur="1" fill="hold">
                                          <p:stCondLst>
                                            <p:cond delay="0"/>
                                          </p:stCondLst>
                                        </p:cTn>
                                        <p:tgtEl>
                                          <p:spTgt spid="2">
                                            <p:txEl>
                                              <p:pRg st="9" end="9"/>
                                            </p:txEl>
                                          </p:spTgt>
                                        </p:tgtEl>
                                        <p:attrNameLst>
                                          <p:attrName>style.visibility</p:attrName>
                                        </p:attrNameLst>
                                      </p:cBhvr>
                                      <p:to>
                                        <p:strVal val="visible"/>
                                      </p:to>
                                    </p:set>
                                    <p:animEffect transition="in" filter="barn(inVertical)">
                                      <p:cBhvr>
                                        <p:cTn id="34" dur="500"/>
                                        <p:tgtEl>
                                          <p:spTgt spid="2">
                                            <p:txEl>
                                              <p:pRg st="9" end="9"/>
                                            </p:txEl>
                                          </p:spTgt>
                                        </p:tgtEl>
                                      </p:cBhvr>
                                    </p:animEffect>
                                  </p:childTnLst>
                                </p:cTn>
                              </p:par>
                              <p:par>
                                <p:cTn id="35" presetID="16" presetClass="entr" presetSubtype="21" fill="hold" nodeType="withEffect">
                                  <p:stCondLst>
                                    <p:cond delay="0"/>
                                  </p:stCondLst>
                                  <p:childTnLst>
                                    <p:set>
                                      <p:cBhvr>
                                        <p:cTn id="36" dur="1" fill="hold">
                                          <p:stCondLst>
                                            <p:cond delay="0"/>
                                          </p:stCondLst>
                                        </p:cTn>
                                        <p:tgtEl>
                                          <p:spTgt spid="2">
                                            <p:txEl>
                                              <p:pRg st="10" end="10"/>
                                            </p:txEl>
                                          </p:spTgt>
                                        </p:tgtEl>
                                        <p:attrNameLst>
                                          <p:attrName>style.visibility</p:attrName>
                                        </p:attrNameLst>
                                      </p:cBhvr>
                                      <p:to>
                                        <p:strVal val="visible"/>
                                      </p:to>
                                    </p:set>
                                    <p:animEffect transition="in" filter="barn(inVertical)">
                                      <p:cBhvr>
                                        <p:cTn id="37" dur="500"/>
                                        <p:tgtEl>
                                          <p:spTgt spid="2">
                                            <p:txEl>
                                              <p:pRg st="10" end="10"/>
                                            </p:txEl>
                                          </p:spTgt>
                                        </p:tgtEl>
                                      </p:cBhvr>
                                    </p:animEffect>
                                  </p:childTnLst>
                                </p:cTn>
                              </p:par>
                              <p:par>
                                <p:cTn id="38" presetID="16" presetClass="entr" presetSubtype="21" fill="hold" nodeType="withEffect">
                                  <p:stCondLst>
                                    <p:cond delay="0"/>
                                  </p:stCondLst>
                                  <p:childTnLst>
                                    <p:set>
                                      <p:cBhvr>
                                        <p:cTn id="39" dur="1" fill="hold">
                                          <p:stCondLst>
                                            <p:cond delay="0"/>
                                          </p:stCondLst>
                                        </p:cTn>
                                        <p:tgtEl>
                                          <p:spTgt spid="2">
                                            <p:txEl>
                                              <p:pRg st="11" end="11"/>
                                            </p:txEl>
                                          </p:spTgt>
                                        </p:tgtEl>
                                        <p:attrNameLst>
                                          <p:attrName>style.visibility</p:attrName>
                                        </p:attrNameLst>
                                      </p:cBhvr>
                                      <p:to>
                                        <p:strVal val="visible"/>
                                      </p:to>
                                    </p:set>
                                    <p:animEffect transition="in" filter="barn(inVertical)">
                                      <p:cBhvr>
                                        <p:cTn id="40" dur="500"/>
                                        <p:tgtEl>
                                          <p:spTgt spid="2">
                                            <p:txEl>
                                              <p:pRg st="11" end="1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0825" y="176022"/>
            <a:ext cx="6096000" cy="830997"/>
          </a:xfrm>
          <a:prstGeom prst="rect">
            <a:avLst/>
          </a:prstGeom>
        </p:spPr>
        <p:txBody>
          <a:bodyPr>
            <a:spAutoFit/>
          </a:bodyPr>
          <a:lstStyle/>
          <a:p>
            <a:pPr>
              <a:spcAft>
                <a:spcPts val="0"/>
              </a:spcAft>
            </a:pPr>
            <a:r>
              <a:rPr lang="en-US" sz="2400" b="1">
                <a:solidFill>
                  <a:srgbClr val="0000FF"/>
                </a:solidFill>
                <a:latin typeface="Times New Roman" panose="02020603050405020304" pitchFamily="18" charset="0"/>
                <a:ea typeface="Times New Roman" panose="02020603050405020304" pitchFamily="18" charset="0"/>
              </a:rPr>
              <a:t>Quan sát hình 4.5 và cho biết: Để chọn nghề, học sinh cần tìm hiểu những thông tin gì?</a:t>
            </a:r>
            <a:endParaRPr lang="en-US" sz="2400" b="1">
              <a:solidFill>
                <a:srgbClr val="0000FF"/>
              </a:solidFill>
              <a:effectLst/>
              <a:latin typeface="Times New Roman" panose="02020603050405020304" pitchFamily="18" charset="0"/>
              <a:ea typeface="Times New Roman" panose="02020603050405020304" pitchFamily="18" charset="0"/>
            </a:endParaRPr>
          </a:p>
        </p:txBody>
      </p:sp>
      <p:pic>
        <p:nvPicPr>
          <p:cNvPr id="4" name="Picture 3"/>
          <p:cNvPicPr>
            <a:picLocks noChangeAspect="1"/>
          </p:cNvPicPr>
          <p:nvPr/>
        </p:nvPicPr>
        <p:blipFill>
          <a:blip r:embed="rId2"/>
          <a:stretch>
            <a:fillRect/>
          </a:stretch>
        </p:blipFill>
        <p:spPr>
          <a:xfrm>
            <a:off x="351861" y="1266348"/>
            <a:ext cx="5638393" cy="5237089"/>
          </a:xfrm>
          <a:prstGeom prst="rect">
            <a:avLst/>
          </a:prstGeom>
        </p:spPr>
      </p:pic>
    </p:spTree>
    <p:extLst>
      <p:ext uri="{BB962C8B-B14F-4D97-AF65-F5344CB8AC3E}">
        <p14:creationId xmlns:p14="http://schemas.microsoft.com/office/powerpoint/2010/main" val="634038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par>
                                <p:cTn id="8" presetID="16" presetClass="entr" presetSubtype="21" fill="hold" nodeType="withEffect">
                                  <p:stCondLst>
                                    <p:cond delay="0"/>
                                  </p:stCondLst>
                                  <p:childTnLst>
                                    <p:set>
                                      <p:cBhvr>
                                        <p:cTn id="9" dur="1" fill="hold">
                                          <p:stCondLst>
                                            <p:cond delay="0"/>
                                          </p:stCondLst>
                                        </p:cTn>
                                        <p:tgtEl>
                                          <p:spTgt spid="4"/>
                                        </p:tgtEl>
                                        <p:attrNameLst>
                                          <p:attrName>style.visibility</p:attrName>
                                        </p:attrNameLst>
                                      </p:cBhvr>
                                      <p:to>
                                        <p:strVal val="visible"/>
                                      </p:to>
                                    </p:set>
                                    <p:animEffect transition="in" filter="barn(inVertical)">
                                      <p:cBhvr>
                                        <p:cTn id="10"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0825" y="176022"/>
            <a:ext cx="6096000" cy="830997"/>
          </a:xfrm>
          <a:prstGeom prst="rect">
            <a:avLst/>
          </a:prstGeom>
        </p:spPr>
        <p:txBody>
          <a:bodyPr>
            <a:spAutoFit/>
          </a:bodyPr>
          <a:lstStyle/>
          <a:p>
            <a:pPr>
              <a:spcAft>
                <a:spcPts val="0"/>
              </a:spcAft>
            </a:pPr>
            <a:r>
              <a:rPr lang="en-US" sz="2400" b="1">
                <a:solidFill>
                  <a:srgbClr val="0000FF"/>
                </a:solidFill>
                <a:latin typeface="Times New Roman" panose="02020603050405020304" pitchFamily="18" charset="0"/>
                <a:ea typeface="Times New Roman" panose="02020603050405020304" pitchFamily="18" charset="0"/>
              </a:rPr>
              <a:t>Quan sát hình 4.5 và cho biết: Để chọn nghề, học sinh cần tìm hiểu những thông tin gì?</a:t>
            </a:r>
            <a:endParaRPr lang="en-US" sz="2400" b="1">
              <a:solidFill>
                <a:srgbClr val="0000FF"/>
              </a:solidFill>
              <a:effectLst/>
              <a:latin typeface="Times New Roman" panose="02020603050405020304" pitchFamily="18" charset="0"/>
              <a:ea typeface="Times New Roman" panose="02020603050405020304" pitchFamily="18" charset="0"/>
            </a:endParaRPr>
          </a:p>
        </p:txBody>
      </p:sp>
      <p:pic>
        <p:nvPicPr>
          <p:cNvPr id="4" name="Picture 3"/>
          <p:cNvPicPr>
            <a:picLocks noChangeAspect="1"/>
          </p:cNvPicPr>
          <p:nvPr/>
        </p:nvPicPr>
        <p:blipFill>
          <a:blip r:embed="rId2"/>
          <a:stretch>
            <a:fillRect/>
          </a:stretch>
        </p:blipFill>
        <p:spPr>
          <a:xfrm>
            <a:off x="351861" y="1266348"/>
            <a:ext cx="5638393" cy="5237089"/>
          </a:xfrm>
          <a:prstGeom prst="rect">
            <a:avLst/>
          </a:prstGeom>
        </p:spPr>
      </p:pic>
      <p:sp>
        <p:nvSpPr>
          <p:cNvPr id="3" name="Rectangle 2"/>
          <p:cNvSpPr/>
          <p:nvPr/>
        </p:nvSpPr>
        <p:spPr>
          <a:xfrm>
            <a:off x="6627845" y="1391921"/>
            <a:ext cx="4270310" cy="1938992"/>
          </a:xfrm>
          <a:prstGeom prst="rect">
            <a:avLst/>
          </a:prstGeom>
        </p:spPr>
        <p:txBody>
          <a:bodyPr wrap="square">
            <a:spAutoFit/>
          </a:bodyPr>
          <a:lstStyle/>
          <a:p>
            <a:pPr>
              <a:spcAft>
                <a:spcPts val="0"/>
              </a:spcAft>
            </a:pPr>
            <a:r>
              <a:rPr lang="en-US" sz="2400">
                <a:solidFill>
                  <a:srgbClr val="FF0000"/>
                </a:solidFill>
                <a:latin typeface="Times New Roman" panose="02020603050405020304" pitchFamily="18" charset="0"/>
                <a:ea typeface="Times New Roman" panose="02020603050405020304" pitchFamily="18" charset="0"/>
              </a:rPr>
              <a:t>Để chọn nghề, học sinh cần tìm hiểu những thông tin:</a:t>
            </a:r>
          </a:p>
          <a:p>
            <a:pPr>
              <a:spcAft>
                <a:spcPts val="0"/>
              </a:spcAft>
            </a:pPr>
            <a:r>
              <a:rPr lang="en-US" sz="2400">
                <a:solidFill>
                  <a:srgbClr val="FF0000"/>
                </a:solidFill>
                <a:latin typeface="Times New Roman" panose="02020603050405020304" pitchFamily="18" charset="0"/>
                <a:ea typeface="Times New Roman" panose="02020603050405020304" pitchFamily="18" charset="0"/>
              </a:rPr>
              <a:t>+ Sở thích của bản thân</a:t>
            </a:r>
          </a:p>
          <a:p>
            <a:pPr>
              <a:spcAft>
                <a:spcPts val="0"/>
              </a:spcAft>
            </a:pPr>
            <a:r>
              <a:rPr lang="en-US" sz="2400">
                <a:solidFill>
                  <a:srgbClr val="FF0000"/>
                </a:solidFill>
                <a:latin typeface="Times New Roman" panose="02020603050405020304" pitchFamily="18" charset="0"/>
                <a:ea typeface="Times New Roman" panose="02020603050405020304" pitchFamily="18" charset="0"/>
              </a:rPr>
              <a:t>+ Năng lực của bản thân</a:t>
            </a:r>
          </a:p>
          <a:p>
            <a:pPr>
              <a:spcAft>
                <a:spcPts val="0"/>
              </a:spcAft>
            </a:pPr>
            <a:r>
              <a:rPr lang="en-US" sz="2400">
                <a:solidFill>
                  <a:srgbClr val="FF0000"/>
                </a:solidFill>
                <a:latin typeface="Times New Roman" panose="02020603050405020304" pitchFamily="18" charset="0"/>
                <a:ea typeface="Times New Roman" panose="02020603050405020304" pitchFamily="18" charset="0"/>
              </a:rPr>
              <a:t>+ Nhu cầu thị trường lao động</a:t>
            </a:r>
            <a:endParaRPr lang="en-US" sz="2400">
              <a:solidFill>
                <a:srgbClr val="FF0000"/>
              </a:solidFill>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3207678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p:cNvPicPr>
            <a:picLocks noChangeAspect="1"/>
          </p:cNvPicPr>
          <p:nvPr/>
        </p:nvPicPr>
        <p:blipFill>
          <a:blip r:embed="rId2"/>
          <a:stretch>
            <a:fillRect/>
          </a:stretch>
        </p:blipFill>
        <p:spPr>
          <a:xfrm>
            <a:off x="6095989" y="3428998"/>
            <a:ext cx="21" cy="4"/>
          </a:xfrm>
          <a:prstGeom prst="rect">
            <a:avLst/>
          </a:prstGeom>
        </p:spPr>
      </p:pic>
      <p:sp>
        <p:nvSpPr>
          <p:cNvPr id="3" name="Rectangle 2"/>
          <p:cNvSpPr/>
          <p:nvPr/>
        </p:nvSpPr>
        <p:spPr>
          <a:xfrm>
            <a:off x="5188075" y="86856"/>
            <a:ext cx="2802820" cy="400110"/>
          </a:xfrm>
          <a:prstGeom prst="rect">
            <a:avLst/>
          </a:prstGeom>
        </p:spPr>
        <p:txBody>
          <a:bodyPr wrap="none">
            <a:spAutoFit/>
          </a:bodyPr>
          <a:lstStyle/>
          <a:p>
            <a:pPr algn="ctr">
              <a:spcAft>
                <a:spcPts val="0"/>
              </a:spcAft>
            </a:pPr>
            <a:r>
              <a:rPr lang="vi-VN" sz="2000" b="1">
                <a:solidFill>
                  <a:srgbClr val="000000"/>
                </a:solidFill>
                <a:latin typeface="Times New Roman" panose="02020603050405020304" pitchFamily="18" charset="0"/>
                <a:ea typeface="Times New Roman" panose="02020603050405020304" pitchFamily="18" charset="0"/>
              </a:rPr>
              <a:t>PHIẾU HỌC TẬP SỐ 1</a:t>
            </a:r>
            <a:endParaRPr lang="en-US" sz="2000" b="1">
              <a:effectLst/>
              <a:latin typeface="Times New Roman" panose="02020603050405020304" pitchFamily="18" charset="0"/>
              <a:ea typeface="Times New Roman" panose="02020603050405020304" pitchFamily="18" charset="0"/>
            </a:endParaRPr>
          </a:p>
        </p:txBody>
      </p:sp>
      <p:graphicFrame>
        <p:nvGraphicFramePr>
          <p:cNvPr id="4" name="Table 3"/>
          <p:cNvGraphicFramePr>
            <a:graphicFrameLocks noGrp="1"/>
          </p:cNvGraphicFramePr>
          <p:nvPr>
            <p:extLst>
              <p:ext uri="{D42A27DB-BD31-4B8C-83A1-F6EECF244321}">
                <p14:modId xmlns:p14="http://schemas.microsoft.com/office/powerpoint/2010/main" val="279496990"/>
              </p:ext>
            </p:extLst>
          </p:nvPr>
        </p:nvGraphicFramePr>
        <p:xfrm>
          <a:off x="1410491" y="718154"/>
          <a:ext cx="10392733" cy="3142091"/>
        </p:xfrm>
        <a:graphic>
          <a:graphicData uri="http://schemas.openxmlformats.org/drawingml/2006/table">
            <a:tbl>
              <a:tblPr firstRow="1" firstCol="1" bandRow="1"/>
              <a:tblGrid>
                <a:gridCol w="6582293">
                  <a:extLst>
                    <a:ext uri="{9D8B030D-6E8A-4147-A177-3AD203B41FA5}">
                      <a16:colId xmlns:a16="http://schemas.microsoft.com/office/drawing/2014/main" val="859767699"/>
                    </a:ext>
                  </a:extLst>
                </a:gridCol>
                <a:gridCol w="3810440">
                  <a:extLst>
                    <a:ext uri="{9D8B030D-6E8A-4147-A177-3AD203B41FA5}">
                      <a16:colId xmlns:a16="http://schemas.microsoft.com/office/drawing/2014/main" val="2319472762"/>
                    </a:ext>
                  </a:extLst>
                </a:gridCol>
              </a:tblGrid>
              <a:tr h="342795">
                <a:tc gridSpan="2">
                  <a:txBody>
                    <a:bodyPr/>
                    <a:lstStyle/>
                    <a:p>
                      <a:pPr>
                        <a:spcAft>
                          <a:spcPts val="0"/>
                        </a:spcAft>
                      </a:pPr>
                      <a:r>
                        <a:rPr lang="vi-VN" sz="24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Nhóm:.........................................................</a:t>
                      </a:r>
                      <a:endParaRPr lang="en-US"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6653" marR="36653" marT="0" marB="0">
                    <a:lnL w="12700" cap="flat" cmpd="sng" algn="ctr">
                      <a:solidFill>
                        <a:srgbClr val="000000"/>
                      </a:solidFill>
                      <a:prstDash val="solid"/>
                      <a:round/>
                      <a:headEnd type="none" w="med" len="med"/>
                      <a:tailEnd type="none" w="med" len="med"/>
                    </a:lnL>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sz="2400">
                        <a:latin typeface="Times New Roman" panose="02020603050405020304" pitchFamily="18" charset="0"/>
                        <a:cs typeface="Times New Roman" panose="02020603050405020304" pitchFamily="18" charset="0"/>
                      </a:endParaRPr>
                    </a:p>
                  </a:txBody>
                  <a:tcPr marL="48870" marR="48870" marT="24435" marB="24435">
                    <a:lnL w="12700" cap="flat" cmpd="sng" algn="ctr">
                      <a:solidFill>
                        <a:srgbClr val="000000"/>
                      </a:solidFill>
                      <a:prstDash val="solid"/>
                      <a:round/>
                      <a:headEnd type="none" w="med" len="med"/>
                      <a:tailEnd type="none" w="med" len="med"/>
                    </a:lnL>
                  </a:tcPr>
                </a:tc>
                <a:extLst>
                  <a:ext uri="{0D108BD9-81ED-4DB2-BD59-A6C34878D82A}">
                    <a16:rowId xmlns:a16="http://schemas.microsoft.com/office/drawing/2014/main" val="3734384322"/>
                  </a:ext>
                </a:extLst>
              </a:tr>
              <a:tr h="691798">
                <a:tc gridSpan="2">
                  <a:txBody>
                    <a:bodyPr/>
                    <a:lstStyle/>
                    <a:p>
                      <a:pPr>
                        <a:spcAft>
                          <a:spcPts val="0"/>
                        </a:spcAft>
                      </a:pPr>
                      <a:r>
                        <a:rPr lang="vi-VN" sz="24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Em hãy đọc thông tin trong SGK và hoàn thành nội dung quy trình lựa chọn nghề nghiệp</a:t>
                      </a:r>
                      <a:endParaRPr lang="en-US"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6653" marR="36653" marT="0" marB="0">
                    <a:lnL w="12700" cap="flat" cmpd="sng" algn="ctr">
                      <a:solidFill>
                        <a:srgbClr val="000000"/>
                      </a:solidFill>
                      <a:prstDash val="solid"/>
                      <a:round/>
                      <a:headEnd type="none" w="med" len="med"/>
                      <a:tailEnd type="none" w="med" len="med"/>
                    </a:lnL>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sz="2400">
                        <a:latin typeface="Times New Roman" panose="02020603050405020304" pitchFamily="18" charset="0"/>
                        <a:cs typeface="Times New Roman" panose="02020603050405020304" pitchFamily="18" charset="0"/>
                      </a:endParaRPr>
                    </a:p>
                  </a:txBody>
                  <a:tcPr marL="48870" marR="48870" marT="24435" marB="24435">
                    <a:lnL w="12700" cap="flat" cmpd="sng" algn="ctr">
                      <a:solidFill>
                        <a:srgbClr val="000000"/>
                      </a:solidFill>
                      <a:prstDash val="solid"/>
                      <a:round/>
                      <a:headEnd type="none" w="med" len="med"/>
                      <a:tailEnd type="none" w="med" len="med"/>
                    </a:lnL>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743802421"/>
                  </a:ext>
                </a:extLst>
              </a:tr>
              <a:tr h="408578">
                <a:tc gridSpan="2">
                  <a:txBody>
                    <a:bodyPr/>
                    <a:lstStyle/>
                    <a:p>
                      <a:pPr algn="ctr">
                        <a:spcAft>
                          <a:spcPts val="0"/>
                        </a:spcAft>
                      </a:pPr>
                      <a:r>
                        <a:rPr lang="vi-VN" sz="2400" b="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Quy trình lựa chọn nghề nghiệp</a:t>
                      </a:r>
                      <a:endParaRPr lang="en-US"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6653" marR="3665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extLst>
                  <a:ext uri="{0D108BD9-81ED-4DB2-BD59-A6C34878D82A}">
                    <a16:rowId xmlns:a16="http://schemas.microsoft.com/office/drawing/2014/main" val="3286121855"/>
                  </a:ext>
                </a:extLst>
              </a:tr>
              <a:tr h="428494">
                <a:tc>
                  <a:txBody>
                    <a:bodyPr/>
                    <a:lstStyle/>
                    <a:p>
                      <a:pPr>
                        <a:spcAft>
                          <a:spcPts val="0"/>
                        </a:spcAft>
                      </a:pPr>
                      <a:r>
                        <a:rPr lang="en-US" sz="24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Bước 1: </a:t>
                      </a:r>
                      <a:r>
                        <a:rPr lang="vi-VN" sz="24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Đánh giá bản thân</a:t>
                      </a:r>
                      <a:endParaRPr lang="en-US"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6653" marR="3665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vi-VN" sz="24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6653" marR="3665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396531309"/>
                  </a:ext>
                </a:extLst>
              </a:tr>
              <a:tr h="515941">
                <a:tc>
                  <a:txBody>
                    <a:bodyPr/>
                    <a:lstStyle/>
                    <a:p>
                      <a:pPr>
                        <a:spcAft>
                          <a:spcPts val="0"/>
                        </a:spcAft>
                      </a:pPr>
                      <a:r>
                        <a:rPr lang="en-US" sz="24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Bước 2: </a:t>
                      </a:r>
                      <a:r>
                        <a:rPr lang="vi-VN" sz="24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Tìm hiểu thị trường lao động</a:t>
                      </a:r>
                      <a:endParaRPr lang="en-US"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6653" marR="3665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vi-VN" sz="24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6653" marR="3665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60255256"/>
                  </a:ext>
                </a:extLst>
              </a:tr>
              <a:tr h="691798">
                <a:tc>
                  <a:txBody>
                    <a:bodyPr/>
                    <a:lstStyle/>
                    <a:p>
                      <a:pPr>
                        <a:spcAft>
                          <a:spcPts val="0"/>
                        </a:spcAft>
                      </a:pPr>
                      <a:r>
                        <a:rPr lang="en-US" sz="24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Bước 3: </a:t>
                      </a:r>
                      <a:r>
                        <a:rPr lang="vi-VN" sz="24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Ra quyết định</a:t>
                      </a:r>
                      <a:endParaRPr lang="en-US"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6653" marR="3665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vi-VN" sz="24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6653" marR="3665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330216921"/>
                  </a:ext>
                </a:extLst>
              </a:tr>
            </a:tbl>
          </a:graphicData>
        </a:graphic>
      </p:graphicFrame>
    </p:spTree>
    <p:extLst>
      <p:ext uri="{BB962C8B-B14F-4D97-AF65-F5344CB8AC3E}">
        <p14:creationId xmlns:p14="http://schemas.microsoft.com/office/powerpoint/2010/main" val="15968788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arn(inVertical)">
                                      <p:cBhvr>
                                        <p:cTn id="7" dur="500"/>
                                        <p:tgtEl>
                                          <p:spTgt spid="7"/>
                                        </p:tgtEl>
                                      </p:cBhvr>
                                    </p:animEffect>
                                  </p:childTnLst>
                                </p:cTn>
                              </p:par>
                              <p:par>
                                <p:cTn id="8" presetID="16" presetClass="entr" presetSubtype="21" fill="hold" grpId="0" nodeType="withEffect">
                                  <p:stCondLst>
                                    <p:cond delay="0"/>
                                  </p:stCondLst>
                                  <p:childTnLst>
                                    <p:set>
                                      <p:cBhvr>
                                        <p:cTn id="9" dur="1" fill="hold">
                                          <p:stCondLst>
                                            <p:cond delay="0"/>
                                          </p:stCondLst>
                                        </p:cTn>
                                        <p:tgtEl>
                                          <p:spTgt spid="3"/>
                                        </p:tgtEl>
                                        <p:attrNameLst>
                                          <p:attrName>style.visibility</p:attrName>
                                        </p:attrNameLst>
                                      </p:cBhvr>
                                      <p:to>
                                        <p:strVal val="visible"/>
                                      </p:to>
                                    </p:set>
                                    <p:animEffect transition="in" filter="barn(inVertical)">
                                      <p:cBhvr>
                                        <p:cTn id="10" dur="500"/>
                                        <p:tgtEl>
                                          <p:spTgt spid="3"/>
                                        </p:tgtEl>
                                      </p:cBhvr>
                                    </p:animEffect>
                                  </p:childTnLst>
                                </p:cTn>
                              </p:par>
                              <p:par>
                                <p:cTn id="11" presetID="16" presetClass="entr" presetSubtype="21" fill="hold" nodeType="withEffect">
                                  <p:stCondLst>
                                    <p:cond delay="0"/>
                                  </p:stCondLst>
                                  <p:childTnLst>
                                    <p:set>
                                      <p:cBhvr>
                                        <p:cTn id="12" dur="1" fill="hold">
                                          <p:stCondLst>
                                            <p:cond delay="0"/>
                                          </p:stCondLst>
                                        </p:cTn>
                                        <p:tgtEl>
                                          <p:spTgt spid="4"/>
                                        </p:tgtEl>
                                        <p:attrNameLst>
                                          <p:attrName>style.visibility</p:attrName>
                                        </p:attrNameLst>
                                      </p:cBhvr>
                                      <p:to>
                                        <p:strVal val="visible"/>
                                      </p:to>
                                    </p:set>
                                    <p:animEffect transition="in" filter="barn(inVertical)">
                                      <p:cBhvr>
                                        <p:cTn id="13"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2833396" y="176023"/>
            <a:ext cx="6096000" cy="646331"/>
          </a:xfrm>
          <a:prstGeom prst="rect">
            <a:avLst/>
          </a:prstGeom>
        </p:spPr>
        <p:txBody>
          <a:bodyPr>
            <a:spAutoFit/>
          </a:bodyPr>
          <a:lstStyle/>
          <a:p>
            <a:pPr algn="ctr">
              <a:spcAft>
                <a:spcPts val="0"/>
              </a:spcAft>
            </a:pPr>
            <a:r>
              <a:rPr lang="vi-VN">
                <a:solidFill>
                  <a:srgbClr val="000000"/>
                </a:solidFill>
                <a:latin typeface="Times New Roman" panose="02020603050405020304" pitchFamily="18" charset="0"/>
                <a:ea typeface="Times New Roman" panose="02020603050405020304" pitchFamily="18" charset="0"/>
              </a:rPr>
              <a:t>HƯỚNG DẪN CHẤM PHIẾU HỌC TẬP</a:t>
            </a:r>
            <a:endParaRPr lang="en-US" sz="1600">
              <a:latin typeface="Times New Roman" panose="02020603050405020304" pitchFamily="18" charset="0"/>
              <a:ea typeface="Times New Roman" panose="02020603050405020304" pitchFamily="18" charset="0"/>
            </a:endParaRPr>
          </a:p>
          <a:p>
            <a:pPr algn="ctr">
              <a:spcAft>
                <a:spcPts val="0"/>
              </a:spcAft>
            </a:pPr>
            <a:r>
              <a:rPr lang="vi-VN">
                <a:solidFill>
                  <a:srgbClr val="000000"/>
                </a:solidFill>
                <a:latin typeface="Times New Roman" panose="02020603050405020304" pitchFamily="18" charset="0"/>
                <a:ea typeface="Times New Roman" panose="02020603050405020304" pitchFamily="18" charset="0"/>
              </a:rPr>
              <a:t>PHIẾU HỌC TẬP SỐ 1</a:t>
            </a:r>
            <a:endParaRPr lang="en-US" sz="1600">
              <a:effectLst/>
              <a:latin typeface="Times New Roman" panose="02020603050405020304" pitchFamily="18" charset="0"/>
              <a:ea typeface="Times New Roman" panose="02020603050405020304" pitchFamily="18" charset="0"/>
            </a:endParaRPr>
          </a:p>
        </p:txBody>
      </p:sp>
      <p:graphicFrame>
        <p:nvGraphicFramePr>
          <p:cNvPr id="2" name="Table 1"/>
          <p:cNvGraphicFramePr>
            <a:graphicFrameLocks noGrp="1"/>
          </p:cNvGraphicFramePr>
          <p:nvPr>
            <p:extLst>
              <p:ext uri="{D42A27DB-BD31-4B8C-83A1-F6EECF244321}">
                <p14:modId xmlns:p14="http://schemas.microsoft.com/office/powerpoint/2010/main" val="1451523682"/>
              </p:ext>
            </p:extLst>
          </p:nvPr>
        </p:nvGraphicFramePr>
        <p:xfrm>
          <a:off x="1688841" y="927056"/>
          <a:ext cx="9171991" cy="4552905"/>
        </p:xfrm>
        <a:graphic>
          <a:graphicData uri="http://schemas.openxmlformats.org/drawingml/2006/table">
            <a:tbl>
              <a:tblPr firstRow="1" firstCol="1" bandRow="1"/>
              <a:tblGrid>
                <a:gridCol w="3573624">
                  <a:extLst>
                    <a:ext uri="{9D8B030D-6E8A-4147-A177-3AD203B41FA5}">
                      <a16:colId xmlns:a16="http://schemas.microsoft.com/office/drawing/2014/main" val="2527571787"/>
                    </a:ext>
                  </a:extLst>
                </a:gridCol>
                <a:gridCol w="5598367">
                  <a:extLst>
                    <a:ext uri="{9D8B030D-6E8A-4147-A177-3AD203B41FA5}">
                      <a16:colId xmlns:a16="http://schemas.microsoft.com/office/drawing/2014/main" val="1424599061"/>
                    </a:ext>
                  </a:extLst>
                </a:gridCol>
              </a:tblGrid>
              <a:tr h="195481">
                <a:tc gridSpan="2">
                  <a:txBody>
                    <a:bodyPr/>
                    <a:lstStyle/>
                    <a:p>
                      <a:pPr>
                        <a:spcAft>
                          <a:spcPts val="0"/>
                        </a:spcAft>
                      </a:pPr>
                      <a:r>
                        <a:rPr lang="vi-VN" sz="24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Nhóm:.........................................................</a:t>
                      </a:r>
                      <a:endParaRPr lang="en-US"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6653" marR="36653" marT="0" marB="0">
                    <a:lnL w="12700" cap="flat" cmpd="sng" algn="ctr">
                      <a:solidFill>
                        <a:srgbClr val="000000"/>
                      </a:solidFill>
                      <a:prstDash val="solid"/>
                      <a:round/>
                      <a:headEnd type="none" w="med" len="med"/>
                      <a:tailEnd type="none" w="med" len="med"/>
                    </a:lnL>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extLst>
                  <a:ext uri="{0D108BD9-81ED-4DB2-BD59-A6C34878D82A}">
                    <a16:rowId xmlns:a16="http://schemas.microsoft.com/office/drawing/2014/main" val="2952375347"/>
                  </a:ext>
                </a:extLst>
              </a:tr>
              <a:tr h="738144">
                <a:tc gridSpan="2">
                  <a:txBody>
                    <a:bodyPr/>
                    <a:lstStyle/>
                    <a:p>
                      <a:pPr>
                        <a:spcAft>
                          <a:spcPts val="0"/>
                        </a:spcAft>
                      </a:pPr>
                      <a:r>
                        <a:rPr lang="vi-VN" sz="24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Em hãy đọc thông tin trong SGK và hoàn thành nội dung quy trình lựa chọn nghề nghiệp</a:t>
                      </a:r>
                      <a:endParaRPr lang="en-US"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6653" marR="36653" marT="0" marB="0">
                    <a:lnL w="12700" cap="flat" cmpd="sng" algn="ctr">
                      <a:solidFill>
                        <a:srgbClr val="000000"/>
                      </a:solidFill>
                      <a:prstDash val="solid"/>
                      <a:round/>
                      <a:headEnd type="none" w="med" len="med"/>
                      <a:tailEnd type="none" w="med" len="med"/>
                    </a:lnL>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extLst>
                  <a:ext uri="{0D108BD9-81ED-4DB2-BD59-A6C34878D82A}">
                    <a16:rowId xmlns:a16="http://schemas.microsoft.com/office/drawing/2014/main" val="273430796"/>
                  </a:ext>
                </a:extLst>
              </a:tr>
              <a:tr h="516297">
                <a:tc gridSpan="2">
                  <a:txBody>
                    <a:bodyPr/>
                    <a:lstStyle/>
                    <a:p>
                      <a:pPr algn="ctr">
                        <a:spcAft>
                          <a:spcPts val="0"/>
                        </a:spcAft>
                      </a:pPr>
                      <a:r>
                        <a:rPr lang="vi-VN" sz="2400" b="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Quy trình lựa chọn nghề nghiệp</a:t>
                      </a:r>
                      <a:endParaRPr lang="en-US"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6653" marR="3665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extLst>
                  <a:ext uri="{0D108BD9-81ED-4DB2-BD59-A6C34878D82A}">
                    <a16:rowId xmlns:a16="http://schemas.microsoft.com/office/drawing/2014/main" val="2129566871"/>
                  </a:ext>
                </a:extLst>
              </a:tr>
              <a:tr h="738144">
                <a:tc>
                  <a:txBody>
                    <a:bodyPr/>
                    <a:lstStyle/>
                    <a:p>
                      <a:pPr>
                        <a:spcAft>
                          <a:spcPts val="0"/>
                        </a:spcAft>
                      </a:pPr>
                      <a:r>
                        <a:rPr lang="en-US" sz="24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Bước 1: </a:t>
                      </a:r>
                      <a:r>
                        <a:rPr lang="vi-VN" sz="24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Đánh giá bản thân</a:t>
                      </a:r>
                      <a:endParaRPr lang="en-US"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6653" marR="3665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vi-VN" sz="24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Xem xét năng lực, sở thích, tính cách, sức khỏe của mình; bối cảnh gia đình và những mong muốn về nghề nghiệp.</a:t>
                      </a:r>
                      <a:endParaRPr lang="en-US"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6653" marR="3665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37886437"/>
                  </a:ext>
                </a:extLst>
              </a:tr>
              <a:tr h="738144">
                <a:tc>
                  <a:txBody>
                    <a:bodyPr/>
                    <a:lstStyle/>
                    <a:p>
                      <a:pPr>
                        <a:spcAft>
                          <a:spcPts val="0"/>
                        </a:spcAft>
                      </a:pPr>
                      <a:r>
                        <a:rPr lang="en-US" sz="24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Bước 2: </a:t>
                      </a:r>
                      <a:r>
                        <a:rPr lang="vi-VN" sz="24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Tìm hiểu thị trường lao động</a:t>
                      </a:r>
                      <a:endParaRPr lang="en-US"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6653" marR="3665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vi-VN" sz="24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Lập danh sách những nghề mình quan tâm, thông quan internet, sách báo...tìm hiểu nhu cầu xã hội đối nghề đó</a:t>
                      </a:r>
                      <a:endParaRPr lang="en-US"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6653" marR="3665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070758626"/>
                  </a:ext>
                </a:extLst>
              </a:tr>
              <a:tr h="738144">
                <a:tc>
                  <a:txBody>
                    <a:bodyPr/>
                    <a:lstStyle/>
                    <a:p>
                      <a:pPr>
                        <a:spcAft>
                          <a:spcPts val="0"/>
                        </a:spcAft>
                      </a:pPr>
                      <a:r>
                        <a:rPr lang="en-US" sz="24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Bước 3: </a:t>
                      </a:r>
                      <a:r>
                        <a:rPr lang="vi-VN" sz="24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Ra quyết định</a:t>
                      </a:r>
                      <a:endParaRPr lang="en-US"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6653" marR="3665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vi-VN" sz="24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Quyết định lựa chọn nghề nghiệp của bản thân</a:t>
                      </a:r>
                      <a:endParaRPr lang="en-US"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6653" marR="3665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833766623"/>
                  </a:ext>
                </a:extLst>
              </a:tr>
            </a:tbl>
          </a:graphicData>
        </a:graphic>
      </p:graphicFrame>
    </p:spTree>
    <p:extLst>
      <p:ext uri="{BB962C8B-B14F-4D97-AF65-F5344CB8AC3E}">
        <p14:creationId xmlns:p14="http://schemas.microsoft.com/office/powerpoint/2010/main" val="7490899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fade">
                                      <p:cBhvr>
                                        <p:cTn id="12" dur="1000"/>
                                        <p:tgtEl>
                                          <p:spTgt spid="2"/>
                                        </p:tgtEl>
                                      </p:cBhvr>
                                    </p:animEffect>
                                    <p:anim calcmode="lin" valueType="num">
                                      <p:cBhvr>
                                        <p:cTn id="13" dur="1000" fill="hold"/>
                                        <p:tgtEl>
                                          <p:spTgt spid="2"/>
                                        </p:tgtEl>
                                        <p:attrNameLst>
                                          <p:attrName>ppt_x</p:attrName>
                                        </p:attrNameLst>
                                      </p:cBhvr>
                                      <p:tavLst>
                                        <p:tav tm="0">
                                          <p:val>
                                            <p:strVal val="#ppt_x"/>
                                          </p:val>
                                        </p:tav>
                                        <p:tav tm="100000">
                                          <p:val>
                                            <p:strVal val="#ppt_x"/>
                                          </p:val>
                                        </p:tav>
                                      </p:tavLst>
                                    </p:anim>
                                    <p:anim calcmode="lin" valueType="num">
                                      <p:cBhvr>
                                        <p:cTn id="14" dur="1000" fill="hold"/>
                                        <p:tgtEl>
                                          <p:spTgt spid="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449994" y="174395"/>
            <a:ext cx="7092564" cy="461665"/>
          </a:xfrm>
          <a:prstGeom prst="rect">
            <a:avLst/>
          </a:prstGeom>
        </p:spPr>
        <p:txBody>
          <a:bodyPr wrap="square">
            <a:spAutoFit/>
          </a:bodyPr>
          <a:lstStyle/>
          <a:p>
            <a:r>
              <a:rPr lang="vi-VN" sz="2400" b="1">
                <a:solidFill>
                  <a:srgbClr val="FF0000"/>
                </a:solidFill>
                <a:latin typeface="Times New Roman" panose="02020603050405020304" pitchFamily="18" charset="0"/>
                <a:cs typeface="Times New Roman" panose="02020603050405020304" pitchFamily="18" charset="0"/>
              </a:rPr>
              <a:t>BÀI 4. QUY TRÌNH  LỰA CHỌN NGHỀ NGHIỆP</a:t>
            </a:r>
            <a:endParaRPr lang="en-US" sz="2400" b="1">
              <a:solidFill>
                <a:srgbClr val="FF0000"/>
              </a:solidFill>
              <a:latin typeface="Times New Roman" panose="02020603050405020304" pitchFamily="18" charset="0"/>
              <a:cs typeface="Times New Roman" panose="02020603050405020304" pitchFamily="18" charset="0"/>
            </a:endParaRPr>
          </a:p>
        </p:txBody>
      </p:sp>
      <p:sp>
        <p:nvSpPr>
          <p:cNvPr id="2" name="Rectangle 1"/>
          <p:cNvSpPr/>
          <p:nvPr/>
        </p:nvSpPr>
        <p:spPr>
          <a:xfrm>
            <a:off x="379444" y="801489"/>
            <a:ext cx="10770638" cy="1569660"/>
          </a:xfrm>
          <a:prstGeom prst="rect">
            <a:avLst/>
          </a:prstGeom>
        </p:spPr>
        <p:txBody>
          <a:bodyPr wrap="square">
            <a:spAutoFit/>
          </a:bodyPr>
          <a:lstStyle/>
          <a:p>
            <a:r>
              <a:rPr lang="vi-VN" sz="2400" b="1">
                <a:latin typeface="Times New Roman" panose="02020603050405020304" pitchFamily="18" charset="0"/>
                <a:cs typeface="Times New Roman" panose="02020603050405020304" pitchFamily="18" charset="0"/>
              </a:rPr>
              <a:t>II</a:t>
            </a:r>
            <a:r>
              <a:rPr lang="en-US" sz="2400" b="1">
                <a:latin typeface="Times New Roman" panose="02020603050405020304" pitchFamily="18" charset="0"/>
                <a:cs typeface="Times New Roman" panose="02020603050405020304" pitchFamily="18" charset="0"/>
              </a:rPr>
              <a:t>. </a:t>
            </a:r>
            <a:r>
              <a:rPr lang="vi-VN" sz="2400" b="1">
                <a:latin typeface="Times New Roman" panose="02020603050405020304" pitchFamily="18" charset="0"/>
                <a:cs typeface="Times New Roman" panose="02020603050405020304" pitchFamily="18" charset="0"/>
              </a:rPr>
              <a:t>Quy trình lựa chọn nghề nghiệp</a:t>
            </a:r>
            <a:endParaRPr lang="en-US" sz="2400" b="1">
              <a:latin typeface="Times New Roman" panose="02020603050405020304" pitchFamily="18" charset="0"/>
              <a:cs typeface="Times New Roman" panose="02020603050405020304" pitchFamily="18" charset="0"/>
            </a:endParaRPr>
          </a:p>
          <a:p>
            <a:r>
              <a:rPr lang="vi-VN" sz="2400">
                <a:latin typeface="Times New Roman" panose="02020603050405020304" pitchFamily="18" charset="0"/>
                <a:cs typeface="Times New Roman" panose="02020603050405020304" pitchFamily="18" charset="0"/>
              </a:rPr>
              <a:t>Bước 1. Đánh giá bản thân</a:t>
            </a:r>
            <a:endParaRPr lang="en-US" sz="2400">
              <a:latin typeface="Times New Roman" panose="02020603050405020304" pitchFamily="18" charset="0"/>
              <a:cs typeface="Times New Roman" panose="02020603050405020304" pitchFamily="18" charset="0"/>
            </a:endParaRPr>
          </a:p>
          <a:p>
            <a:r>
              <a:rPr lang="vi-VN" sz="2400">
                <a:latin typeface="Times New Roman" panose="02020603050405020304" pitchFamily="18" charset="0"/>
                <a:cs typeface="Times New Roman" panose="02020603050405020304" pitchFamily="18" charset="0"/>
              </a:rPr>
              <a:t>Bước 2. Tìm hiểu thị trường lao động</a:t>
            </a:r>
            <a:endParaRPr lang="en-US" sz="2400">
              <a:latin typeface="Times New Roman" panose="02020603050405020304" pitchFamily="18" charset="0"/>
              <a:cs typeface="Times New Roman" panose="02020603050405020304" pitchFamily="18" charset="0"/>
            </a:endParaRPr>
          </a:p>
          <a:p>
            <a:r>
              <a:rPr lang="vi-VN" sz="2400">
                <a:latin typeface="Times New Roman" panose="02020603050405020304" pitchFamily="18" charset="0"/>
                <a:cs typeface="Times New Roman" panose="02020603050405020304" pitchFamily="18" charset="0"/>
              </a:rPr>
              <a:t>Bước 3. Ra quyết định</a:t>
            </a:r>
            <a:endParaRPr lang="en-US" sz="240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1731085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wipe(down)">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wipe(down)">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wipe(down)">
                                      <p:cBhvr>
                                        <p:cTn id="17" dur="500"/>
                                        <p:tgtEl>
                                          <p:spTgt spid="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nodeType="clickEffect">
                                  <p:stCondLst>
                                    <p:cond delay="0"/>
                                  </p:stCondLst>
                                  <p:childTnLst>
                                    <p:set>
                                      <p:cBhvr>
                                        <p:cTn id="21" dur="1" fill="hold">
                                          <p:stCondLst>
                                            <p:cond delay="0"/>
                                          </p:stCondLst>
                                        </p:cTn>
                                        <p:tgtEl>
                                          <p:spTgt spid="2">
                                            <p:txEl>
                                              <p:pRg st="3" end="3"/>
                                            </p:txEl>
                                          </p:spTgt>
                                        </p:tgtEl>
                                        <p:attrNameLst>
                                          <p:attrName>style.visibility</p:attrName>
                                        </p:attrNameLst>
                                      </p:cBhvr>
                                      <p:to>
                                        <p:strVal val="visible"/>
                                      </p:to>
                                    </p:set>
                                    <p:animEffect transition="in" filter="wipe(down)">
                                      <p:cBhvr>
                                        <p:cTn id="22" dur="500"/>
                                        <p:tgtEl>
                                          <p:spTgt spid="2">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22910" y="944880"/>
            <a:ext cx="10390864" cy="5694460"/>
          </a:xfrm>
          <a:prstGeom prst="rect">
            <a:avLst/>
          </a:prstGeom>
        </p:spPr>
      </p:pic>
      <p:sp>
        <p:nvSpPr>
          <p:cNvPr id="3" name="Rectangle 2"/>
          <p:cNvSpPr/>
          <p:nvPr/>
        </p:nvSpPr>
        <p:spPr>
          <a:xfrm>
            <a:off x="535387" y="203609"/>
            <a:ext cx="11312056" cy="830997"/>
          </a:xfrm>
          <a:prstGeom prst="rect">
            <a:avLst/>
          </a:prstGeom>
        </p:spPr>
        <p:txBody>
          <a:bodyPr wrap="square">
            <a:spAutoFit/>
          </a:bodyPr>
          <a:lstStyle/>
          <a:p>
            <a:pPr>
              <a:spcAft>
                <a:spcPts val="0"/>
              </a:spcAft>
            </a:pPr>
            <a:r>
              <a:rPr lang="en-US" sz="2400" b="1">
                <a:solidFill>
                  <a:srgbClr val="0000FF"/>
                </a:solidFill>
                <a:latin typeface="Times New Roman" panose="02020603050405020304" pitchFamily="18" charset="0"/>
                <a:ea typeface="Times New Roman" panose="02020603050405020304" pitchFamily="18" charset="0"/>
              </a:rPr>
              <a:t>1. Vì sao nên chọn nghề nghiệp phù hợp với năng lực, sở thích và tính cách của bản thân?</a:t>
            </a:r>
            <a:endParaRPr lang="en-US" sz="2400" b="1">
              <a:solidFill>
                <a:srgbClr val="0000FF"/>
              </a:solidFill>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3155351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par>
                                <p:cTn id="8" presetID="16" presetClass="entr" presetSubtype="21" fill="hold" grpId="0" nodeType="withEffect">
                                  <p:stCondLst>
                                    <p:cond delay="0"/>
                                  </p:stCondLst>
                                  <p:childTnLst>
                                    <p:set>
                                      <p:cBhvr>
                                        <p:cTn id="9" dur="1" fill="hold">
                                          <p:stCondLst>
                                            <p:cond delay="0"/>
                                          </p:stCondLst>
                                        </p:cTn>
                                        <p:tgtEl>
                                          <p:spTgt spid="3"/>
                                        </p:tgtEl>
                                        <p:attrNameLst>
                                          <p:attrName>style.visibility</p:attrName>
                                        </p:attrNameLst>
                                      </p:cBhvr>
                                      <p:to>
                                        <p:strVal val="visible"/>
                                      </p:to>
                                    </p:set>
                                    <p:animEffect transition="in" filter="barn(inVertical)">
                                      <p:cBhvr>
                                        <p:cTn id="10"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64289" y="1034606"/>
            <a:ext cx="4018461" cy="5694460"/>
          </a:xfrm>
          <a:prstGeom prst="rect">
            <a:avLst/>
          </a:prstGeom>
        </p:spPr>
      </p:pic>
      <p:sp>
        <p:nvSpPr>
          <p:cNvPr id="3" name="Rectangle 2"/>
          <p:cNvSpPr/>
          <p:nvPr/>
        </p:nvSpPr>
        <p:spPr>
          <a:xfrm>
            <a:off x="535387" y="203609"/>
            <a:ext cx="11312056" cy="830997"/>
          </a:xfrm>
          <a:prstGeom prst="rect">
            <a:avLst/>
          </a:prstGeom>
        </p:spPr>
        <p:txBody>
          <a:bodyPr wrap="square">
            <a:spAutoFit/>
          </a:bodyPr>
          <a:lstStyle/>
          <a:p>
            <a:pPr>
              <a:spcAft>
                <a:spcPts val="0"/>
              </a:spcAft>
            </a:pPr>
            <a:r>
              <a:rPr lang="en-US" sz="2400" b="1">
                <a:solidFill>
                  <a:srgbClr val="0000FF"/>
                </a:solidFill>
                <a:latin typeface="Times New Roman" panose="02020603050405020304" pitchFamily="18" charset="0"/>
                <a:ea typeface="Times New Roman" panose="02020603050405020304" pitchFamily="18" charset="0"/>
              </a:rPr>
              <a:t>1. Vì sao nên chọn nghề nghiệp phù hợp với năng lực, sở thích và tính cách của bản thân?</a:t>
            </a:r>
            <a:endParaRPr lang="en-US" sz="2400" b="1">
              <a:solidFill>
                <a:srgbClr val="0000FF"/>
              </a:solidFill>
              <a:effectLst/>
              <a:latin typeface="Times New Roman" panose="02020603050405020304" pitchFamily="18" charset="0"/>
              <a:ea typeface="Times New Roman" panose="02020603050405020304" pitchFamily="18" charset="0"/>
            </a:endParaRPr>
          </a:p>
        </p:txBody>
      </p:sp>
      <p:sp>
        <p:nvSpPr>
          <p:cNvPr id="4" name="Rectangle 3"/>
          <p:cNvSpPr/>
          <p:nvPr/>
        </p:nvSpPr>
        <p:spPr>
          <a:xfrm>
            <a:off x="4282750" y="733571"/>
            <a:ext cx="7763070" cy="5909310"/>
          </a:xfrm>
          <a:prstGeom prst="rect">
            <a:avLst/>
          </a:prstGeom>
        </p:spPr>
        <p:txBody>
          <a:bodyPr wrap="square">
            <a:spAutoFit/>
          </a:bodyPr>
          <a:lstStyle/>
          <a:p>
            <a:pPr>
              <a:spcAft>
                <a:spcPts val="0"/>
              </a:spcAft>
            </a:pPr>
            <a:r>
              <a:rPr lang="en-US">
                <a:solidFill>
                  <a:srgbClr val="FF0000"/>
                </a:solidFill>
                <a:latin typeface="Times New Roman" panose="02020603050405020304" pitchFamily="18" charset="0"/>
                <a:ea typeface="Times New Roman" panose="02020603050405020304" pitchFamily="18" charset="0"/>
              </a:rPr>
              <a:t>Việc chọn nghề nghiệp phù hợp với năng lực, sở thích và tính cách của bản thân có nhiều lợi ích quan trọng, bao gồm:</a:t>
            </a:r>
            <a:endParaRPr lang="en-US" sz="1600">
              <a:solidFill>
                <a:srgbClr val="FF0000"/>
              </a:solidFill>
              <a:latin typeface="Times New Roman" panose="02020603050405020304" pitchFamily="18" charset="0"/>
              <a:ea typeface="Times New Roman" panose="02020603050405020304" pitchFamily="18" charset="0"/>
            </a:endParaRPr>
          </a:p>
          <a:p>
            <a:pPr>
              <a:spcAft>
                <a:spcPts val="0"/>
              </a:spcAft>
            </a:pPr>
            <a:r>
              <a:rPr lang="en-US">
                <a:solidFill>
                  <a:srgbClr val="FF0000"/>
                </a:solidFill>
                <a:latin typeface="Times New Roman" panose="02020603050405020304" pitchFamily="18" charset="0"/>
                <a:ea typeface="Times New Roman" panose="02020603050405020304" pitchFamily="18" charset="0"/>
              </a:rPr>
              <a:t>- Tăng cảm giác hạnh phúc và hài lòng: Khi bạn làm việc trong lĩnh vực phù hợp với năng lực và sở thích của mình, bạn có xu hướng cảm thấy hạnh phúc và hài lòng hơn với công việc của mình. Điều này giúp bạn tránh được cảm giác căng thẳng và không hài lòng khi làm việc.</a:t>
            </a:r>
            <a:endParaRPr lang="en-US" sz="1600">
              <a:solidFill>
                <a:srgbClr val="FF0000"/>
              </a:solidFill>
              <a:latin typeface="Times New Roman" panose="02020603050405020304" pitchFamily="18" charset="0"/>
              <a:ea typeface="Times New Roman" panose="02020603050405020304" pitchFamily="18" charset="0"/>
            </a:endParaRPr>
          </a:p>
          <a:p>
            <a:pPr>
              <a:spcAft>
                <a:spcPts val="0"/>
              </a:spcAft>
            </a:pPr>
            <a:r>
              <a:rPr lang="en-US">
                <a:solidFill>
                  <a:srgbClr val="FF0000"/>
                </a:solidFill>
                <a:latin typeface="Times New Roman" panose="02020603050405020304" pitchFamily="18" charset="0"/>
                <a:ea typeface="Times New Roman" panose="02020603050405020304" pitchFamily="18" charset="0"/>
              </a:rPr>
              <a:t>- Tối ưu hóa hiệu suất làm việc: Khi bạn làm việc trong lĩnh vực mà bạn yêu thích và có kỹ năng, bạn có xu hướng làm việc với hiệu suất cao hơn. Sự tương thích giữa công việc và tính cách của bạn cũng giúp bạn làm việc một cách tự nhiên và hiệu quả hơn.</a:t>
            </a:r>
            <a:endParaRPr lang="en-US" sz="1600">
              <a:solidFill>
                <a:srgbClr val="FF0000"/>
              </a:solidFill>
              <a:latin typeface="Times New Roman" panose="02020603050405020304" pitchFamily="18" charset="0"/>
              <a:ea typeface="Times New Roman" panose="02020603050405020304" pitchFamily="18" charset="0"/>
            </a:endParaRPr>
          </a:p>
          <a:p>
            <a:pPr>
              <a:spcAft>
                <a:spcPts val="0"/>
              </a:spcAft>
            </a:pPr>
            <a:r>
              <a:rPr lang="en-US">
                <a:solidFill>
                  <a:srgbClr val="FF0000"/>
                </a:solidFill>
                <a:latin typeface="Times New Roman" panose="02020603050405020304" pitchFamily="18" charset="0"/>
                <a:ea typeface="Times New Roman" panose="02020603050405020304" pitchFamily="18" charset="0"/>
              </a:rPr>
              <a:t>- Phát triển nghề nghiệp bền vững: Chọn nghề nghiệp phù hợp với bản thân giúp bạn xây dựng một nền tảng nghề nghiệp bền vững. Bạn có thể dễ dàng tiếp tục phát triển và tiến bộ trong lĩnh vực mà bạn yêu thích và có kỹ năng.</a:t>
            </a:r>
            <a:endParaRPr lang="en-US" sz="1600">
              <a:solidFill>
                <a:srgbClr val="FF0000"/>
              </a:solidFill>
              <a:latin typeface="Times New Roman" panose="02020603050405020304" pitchFamily="18" charset="0"/>
              <a:ea typeface="Times New Roman" panose="02020603050405020304" pitchFamily="18" charset="0"/>
            </a:endParaRPr>
          </a:p>
          <a:p>
            <a:pPr>
              <a:spcAft>
                <a:spcPts val="0"/>
              </a:spcAft>
            </a:pPr>
            <a:r>
              <a:rPr lang="en-US">
                <a:solidFill>
                  <a:srgbClr val="FF0000"/>
                </a:solidFill>
                <a:latin typeface="Times New Roman" panose="02020603050405020304" pitchFamily="18" charset="0"/>
                <a:ea typeface="Times New Roman" panose="02020603050405020304" pitchFamily="18" charset="0"/>
              </a:rPr>
              <a:t>- Giảm stress và cảm giác bỏ cuộc: Khi bạn làm việc trong lĩnh vực phù hợp với tính cách và sở thích của mình, bạn có xu hướng trải qua ít stress hơn và ít khả năng gặp phải cảm giác bỏ cuộc. Điều này làm tăng cơ hội duy trì sự nghiệp lâu dài và thành công.</a:t>
            </a:r>
            <a:endParaRPr lang="en-US" sz="1600">
              <a:solidFill>
                <a:srgbClr val="FF0000"/>
              </a:solidFill>
              <a:latin typeface="Times New Roman" panose="02020603050405020304" pitchFamily="18" charset="0"/>
              <a:ea typeface="Times New Roman" panose="02020603050405020304" pitchFamily="18" charset="0"/>
            </a:endParaRPr>
          </a:p>
          <a:p>
            <a:pPr>
              <a:spcAft>
                <a:spcPts val="0"/>
              </a:spcAft>
            </a:pPr>
            <a:r>
              <a:rPr lang="en-US">
                <a:solidFill>
                  <a:srgbClr val="FF0000"/>
                </a:solidFill>
                <a:latin typeface="Times New Roman" panose="02020603050405020304" pitchFamily="18" charset="0"/>
                <a:ea typeface="Times New Roman" panose="02020603050405020304" pitchFamily="18" charset="0"/>
              </a:rPr>
              <a:t>- Tạo ra động lực và cam kết: Khi bạn làm việc trong lĩnh vực mà bạn yêu thích và có kỹ năng, bạn có xu hướng cảm thấy động viên và cam kết hơn với công việc của mình. Điều này giúp bạn duy trì động lực và tinh thần làm việc cao trong suốt sự nghiệp của mình.</a:t>
            </a:r>
            <a:endParaRPr lang="en-US" sz="1600">
              <a:solidFill>
                <a:srgbClr val="FF0000"/>
              </a:solidFill>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7922124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barn(inVertical)">
                                      <p:cBhvr>
                                        <p:cTn id="7" dur="500"/>
                                        <p:tgtEl>
                                          <p:spTgt spid="4">
                                            <p:txEl>
                                              <p:pRg st="0" end="0"/>
                                            </p:txEl>
                                          </p:spTgt>
                                        </p:tgtEl>
                                      </p:cBhvr>
                                    </p:animEffect>
                                  </p:childTnLst>
                                </p:cTn>
                              </p:par>
                              <p:par>
                                <p:cTn id="8" presetID="16" presetClass="entr" presetSubtype="21" fill="hold" nodeType="withEffect">
                                  <p:stCondLst>
                                    <p:cond delay="0"/>
                                  </p:stCondLst>
                                  <p:childTnLst>
                                    <p:set>
                                      <p:cBhvr>
                                        <p:cTn id="9" dur="1" fill="hold">
                                          <p:stCondLst>
                                            <p:cond delay="0"/>
                                          </p:stCondLst>
                                        </p:cTn>
                                        <p:tgtEl>
                                          <p:spTgt spid="4">
                                            <p:txEl>
                                              <p:pRg st="1" end="1"/>
                                            </p:txEl>
                                          </p:spTgt>
                                        </p:tgtEl>
                                        <p:attrNameLst>
                                          <p:attrName>style.visibility</p:attrName>
                                        </p:attrNameLst>
                                      </p:cBhvr>
                                      <p:to>
                                        <p:strVal val="visible"/>
                                      </p:to>
                                    </p:set>
                                    <p:animEffect transition="in" filter="barn(inVertical)">
                                      <p:cBhvr>
                                        <p:cTn id="10" dur="500"/>
                                        <p:tgtEl>
                                          <p:spTgt spid="4">
                                            <p:txEl>
                                              <p:pRg st="1" end="1"/>
                                            </p:txEl>
                                          </p:spTgt>
                                        </p:tgtEl>
                                      </p:cBhvr>
                                    </p:animEffect>
                                  </p:childTnLst>
                                </p:cTn>
                              </p:par>
                              <p:par>
                                <p:cTn id="11" presetID="16" presetClass="entr" presetSubtype="21" fill="hold" nodeType="withEffect">
                                  <p:stCondLst>
                                    <p:cond delay="0"/>
                                  </p:stCondLst>
                                  <p:childTnLst>
                                    <p:set>
                                      <p:cBhvr>
                                        <p:cTn id="12" dur="1" fill="hold">
                                          <p:stCondLst>
                                            <p:cond delay="0"/>
                                          </p:stCondLst>
                                        </p:cTn>
                                        <p:tgtEl>
                                          <p:spTgt spid="4">
                                            <p:txEl>
                                              <p:pRg st="2" end="2"/>
                                            </p:txEl>
                                          </p:spTgt>
                                        </p:tgtEl>
                                        <p:attrNameLst>
                                          <p:attrName>style.visibility</p:attrName>
                                        </p:attrNameLst>
                                      </p:cBhvr>
                                      <p:to>
                                        <p:strVal val="visible"/>
                                      </p:to>
                                    </p:set>
                                    <p:animEffect transition="in" filter="barn(inVertical)">
                                      <p:cBhvr>
                                        <p:cTn id="13" dur="500"/>
                                        <p:tgtEl>
                                          <p:spTgt spid="4">
                                            <p:txEl>
                                              <p:pRg st="2" end="2"/>
                                            </p:txEl>
                                          </p:spTgt>
                                        </p:tgtEl>
                                      </p:cBhvr>
                                    </p:animEffect>
                                  </p:childTnLst>
                                </p:cTn>
                              </p:par>
                              <p:par>
                                <p:cTn id="14" presetID="16" presetClass="entr" presetSubtype="21" fill="hold" nodeType="withEffect">
                                  <p:stCondLst>
                                    <p:cond delay="0"/>
                                  </p:stCondLst>
                                  <p:childTnLst>
                                    <p:set>
                                      <p:cBhvr>
                                        <p:cTn id="15" dur="1" fill="hold">
                                          <p:stCondLst>
                                            <p:cond delay="0"/>
                                          </p:stCondLst>
                                        </p:cTn>
                                        <p:tgtEl>
                                          <p:spTgt spid="4">
                                            <p:txEl>
                                              <p:pRg st="3" end="3"/>
                                            </p:txEl>
                                          </p:spTgt>
                                        </p:tgtEl>
                                        <p:attrNameLst>
                                          <p:attrName>style.visibility</p:attrName>
                                        </p:attrNameLst>
                                      </p:cBhvr>
                                      <p:to>
                                        <p:strVal val="visible"/>
                                      </p:to>
                                    </p:set>
                                    <p:animEffect transition="in" filter="barn(inVertical)">
                                      <p:cBhvr>
                                        <p:cTn id="16" dur="500"/>
                                        <p:tgtEl>
                                          <p:spTgt spid="4">
                                            <p:txEl>
                                              <p:pRg st="3" end="3"/>
                                            </p:txEl>
                                          </p:spTgt>
                                        </p:tgtEl>
                                      </p:cBhvr>
                                    </p:animEffect>
                                  </p:childTnLst>
                                </p:cTn>
                              </p:par>
                              <p:par>
                                <p:cTn id="17" presetID="16" presetClass="entr" presetSubtype="21" fill="hold" nodeType="withEffect">
                                  <p:stCondLst>
                                    <p:cond delay="0"/>
                                  </p:stCondLst>
                                  <p:childTnLst>
                                    <p:set>
                                      <p:cBhvr>
                                        <p:cTn id="18" dur="1" fill="hold">
                                          <p:stCondLst>
                                            <p:cond delay="0"/>
                                          </p:stCondLst>
                                        </p:cTn>
                                        <p:tgtEl>
                                          <p:spTgt spid="4">
                                            <p:txEl>
                                              <p:pRg st="4" end="4"/>
                                            </p:txEl>
                                          </p:spTgt>
                                        </p:tgtEl>
                                        <p:attrNameLst>
                                          <p:attrName>style.visibility</p:attrName>
                                        </p:attrNameLst>
                                      </p:cBhvr>
                                      <p:to>
                                        <p:strVal val="visible"/>
                                      </p:to>
                                    </p:set>
                                    <p:animEffect transition="in" filter="barn(inVertical)">
                                      <p:cBhvr>
                                        <p:cTn id="19" dur="500"/>
                                        <p:tgtEl>
                                          <p:spTgt spid="4">
                                            <p:txEl>
                                              <p:pRg st="4" end="4"/>
                                            </p:txEl>
                                          </p:spTgt>
                                        </p:tgtEl>
                                      </p:cBhvr>
                                    </p:animEffect>
                                  </p:childTnLst>
                                </p:cTn>
                              </p:par>
                              <p:par>
                                <p:cTn id="20" presetID="16" presetClass="entr" presetSubtype="21" fill="hold" nodeType="withEffect">
                                  <p:stCondLst>
                                    <p:cond delay="0"/>
                                  </p:stCondLst>
                                  <p:childTnLst>
                                    <p:set>
                                      <p:cBhvr>
                                        <p:cTn id="21" dur="1" fill="hold">
                                          <p:stCondLst>
                                            <p:cond delay="0"/>
                                          </p:stCondLst>
                                        </p:cTn>
                                        <p:tgtEl>
                                          <p:spTgt spid="4">
                                            <p:txEl>
                                              <p:pRg st="5" end="5"/>
                                            </p:txEl>
                                          </p:spTgt>
                                        </p:tgtEl>
                                        <p:attrNameLst>
                                          <p:attrName>style.visibility</p:attrName>
                                        </p:attrNameLst>
                                      </p:cBhvr>
                                      <p:to>
                                        <p:strVal val="visible"/>
                                      </p:to>
                                    </p:set>
                                    <p:animEffect transition="in" filter="barn(inVertical)">
                                      <p:cBhvr>
                                        <p:cTn id="22" dur="500"/>
                                        <p:tgtEl>
                                          <p:spTgt spid="4">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86612" y="1092254"/>
            <a:ext cx="5775649" cy="5131264"/>
          </a:xfrm>
          <a:prstGeom prst="rect">
            <a:avLst/>
          </a:prstGeom>
        </p:spPr>
      </p:pic>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158204" y="1092254"/>
            <a:ext cx="5945543" cy="5131264"/>
          </a:xfrm>
          <a:prstGeom prst="rect">
            <a:avLst/>
          </a:prstGeom>
        </p:spPr>
      </p:pic>
      <p:sp>
        <p:nvSpPr>
          <p:cNvPr id="6" name="Rectangle 5"/>
          <p:cNvSpPr/>
          <p:nvPr/>
        </p:nvSpPr>
        <p:spPr>
          <a:xfrm>
            <a:off x="199053" y="167951"/>
            <a:ext cx="11355355" cy="830997"/>
          </a:xfrm>
          <a:prstGeom prst="rect">
            <a:avLst/>
          </a:prstGeom>
        </p:spPr>
        <p:txBody>
          <a:bodyPr wrap="square">
            <a:spAutoFit/>
          </a:bodyPr>
          <a:lstStyle/>
          <a:p>
            <a:pPr>
              <a:spcAft>
                <a:spcPts val="0"/>
              </a:spcAft>
            </a:pPr>
            <a:r>
              <a:rPr lang="en-US" sz="2400" b="1">
                <a:solidFill>
                  <a:srgbClr val="0000FF"/>
                </a:solidFill>
                <a:latin typeface="Times New Roman" panose="02020603050405020304" pitchFamily="18" charset="0"/>
                <a:ea typeface="Times New Roman" panose="02020603050405020304" pitchFamily="18" charset="0"/>
              </a:rPr>
              <a:t>2. Em có biết vì sao với một số ngành nghề, người ta phải tiến hành khám sức khỏe người tham gia dự tuyển?</a:t>
            </a:r>
            <a:endParaRPr lang="en-US" sz="2400" b="1">
              <a:solidFill>
                <a:srgbClr val="0000FF"/>
              </a:solidFill>
              <a:effectLst/>
              <a:latin typeface="Times New Roman" panose="02020603050405020304" pitchFamily="18" charset="0"/>
              <a:ea typeface="Times New Roman" panose="02020603050405020304" pitchFamily="18" charset="0"/>
            </a:endParaRPr>
          </a:p>
        </p:txBody>
      </p:sp>
      <p:sp>
        <p:nvSpPr>
          <p:cNvPr id="7" name="TextBox 6"/>
          <p:cNvSpPr txBox="1"/>
          <p:nvPr/>
        </p:nvSpPr>
        <p:spPr>
          <a:xfrm>
            <a:off x="6232849" y="6316824"/>
            <a:ext cx="5959151" cy="369332"/>
          </a:xfrm>
          <a:prstGeom prst="rect">
            <a:avLst/>
          </a:prstGeom>
          <a:noFill/>
        </p:spPr>
        <p:txBody>
          <a:bodyPr wrap="square" rtlCol="0">
            <a:spAutoFit/>
          </a:bodyPr>
          <a:lstStyle/>
          <a:p>
            <a:r>
              <a:rPr lang="vi-VN" b="1" i="1">
                <a:latin typeface="Times New Roman" panose="02020603050405020304" pitchFamily="18" charset="0"/>
                <a:cs typeface="Times New Roman" panose="02020603050405020304" pitchFamily="18" charset="0"/>
              </a:rPr>
              <a:t>Khám sức khỏe cho thí sinh đăng kí thi vào trường công an</a:t>
            </a:r>
            <a:endParaRPr lang="en-US" b="1" i="1">
              <a:latin typeface="Times New Roman" panose="02020603050405020304" pitchFamily="18" charset="0"/>
              <a:cs typeface="Times New Roman" panose="02020603050405020304" pitchFamily="18" charset="0"/>
            </a:endParaRPr>
          </a:p>
        </p:txBody>
      </p:sp>
      <p:sp>
        <p:nvSpPr>
          <p:cNvPr id="8" name="TextBox 7"/>
          <p:cNvSpPr txBox="1"/>
          <p:nvPr/>
        </p:nvSpPr>
        <p:spPr>
          <a:xfrm>
            <a:off x="199053" y="6316824"/>
            <a:ext cx="5959151" cy="369332"/>
          </a:xfrm>
          <a:prstGeom prst="rect">
            <a:avLst/>
          </a:prstGeom>
          <a:noFill/>
        </p:spPr>
        <p:txBody>
          <a:bodyPr wrap="square" rtlCol="0">
            <a:spAutoFit/>
          </a:bodyPr>
          <a:lstStyle/>
          <a:p>
            <a:r>
              <a:rPr lang="vi-VN" b="1" i="1">
                <a:latin typeface="Times New Roman" panose="02020603050405020304" pitchFamily="18" charset="0"/>
                <a:cs typeface="Times New Roman" panose="02020603050405020304" pitchFamily="18" charset="0"/>
              </a:rPr>
              <a:t>Khám sức khỏe cho thí sinh đăng kí thi vào trường quân đội</a:t>
            </a:r>
            <a:endParaRPr lang="en-US" b="1" i="1">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0587138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ipe(down)">
                                      <p:cBhvr>
                                        <p:cTn id="7" dur="500"/>
                                        <p:tgtEl>
                                          <p:spTgt spid="3"/>
                                        </p:tgtEl>
                                      </p:cBhvr>
                                    </p:animEffect>
                                  </p:childTnLst>
                                </p:cTn>
                              </p:par>
                              <p:par>
                                <p:cTn id="8" presetID="22" presetClass="entr" presetSubtype="4" fill="hold" nodeType="withEffect">
                                  <p:stCondLst>
                                    <p:cond delay="0"/>
                                  </p:stCondLst>
                                  <p:childTnLst>
                                    <p:set>
                                      <p:cBhvr>
                                        <p:cTn id="9" dur="1" fill="hold">
                                          <p:stCondLst>
                                            <p:cond delay="0"/>
                                          </p:stCondLst>
                                        </p:cTn>
                                        <p:tgtEl>
                                          <p:spTgt spid="5"/>
                                        </p:tgtEl>
                                        <p:attrNameLst>
                                          <p:attrName>style.visibility</p:attrName>
                                        </p:attrNameLst>
                                      </p:cBhvr>
                                      <p:to>
                                        <p:strVal val="visible"/>
                                      </p:to>
                                    </p:set>
                                    <p:animEffect transition="in" filter="wipe(down)">
                                      <p:cBhvr>
                                        <p:cTn id="10" dur="500"/>
                                        <p:tgtEl>
                                          <p:spTgt spid="5"/>
                                        </p:tgtEl>
                                      </p:cBhvr>
                                    </p:animEffect>
                                  </p:childTnLst>
                                </p:cTn>
                              </p:par>
                              <p:par>
                                <p:cTn id="11" presetID="22" presetClass="entr" presetSubtype="4" fill="hold" grpId="0" nodeType="withEffect">
                                  <p:stCondLst>
                                    <p:cond delay="0"/>
                                  </p:stCondLst>
                                  <p:childTnLst>
                                    <p:set>
                                      <p:cBhvr>
                                        <p:cTn id="12" dur="1" fill="hold">
                                          <p:stCondLst>
                                            <p:cond delay="0"/>
                                          </p:stCondLst>
                                        </p:cTn>
                                        <p:tgtEl>
                                          <p:spTgt spid="6"/>
                                        </p:tgtEl>
                                        <p:attrNameLst>
                                          <p:attrName>style.visibility</p:attrName>
                                        </p:attrNameLst>
                                      </p:cBhvr>
                                      <p:to>
                                        <p:strVal val="visible"/>
                                      </p:to>
                                    </p:set>
                                    <p:animEffect transition="in" filter="wipe(down)">
                                      <p:cBhvr>
                                        <p:cTn id="13" dur="500"/>
                                        <p:tgtEl>
                                          <p:spTgt spid="6"/>
                                        </p:tgtEl>
                                      </p:cBhvr>
                                    </p:animEffect>
                                  </p:childTnLst>
                                </p:cTn>
                              </p:par>
                              <p:par>
                                <p:cTn id="14" presetID="22" presetClass="entr" presetSubtype="4" fill="hold" grpId="0" nodeType="withEffect">
                                  <p:stCondLst>
                                    <p:cond delay="0"/>
                                  </p:stCondLst>
                                  <p:childTnLst>
                                    <p:set>
                                      <p:cBhvr>
                                        <p:cTn id="15" dur="1" fill="hold">
                                          <p:stCondLst>
                                            <p:cond delay="0"/>
                                          </p:stCondLst>
                                        </p:cTn>
                                        <p:tgtEl>
                                          <p:spTgt spid="7"/>
                                        </p:tgtEl>
                                        <p:attrNameLst>
                                          <p:attrName>style.visibility</p:attrName>
                                        </p:attrNameLst>
                                      </p:cBhvr>
                                      <p:to>
                                        <p:strVal val="visible"/>
                                      </p:to>
                                    </p:set>
                                    <p:animEffect transition="in" filter="wipe(down)">
                                      <p:cBhvr>
                                        <p:cTn id="16" dur="500"/>
                                        <p:tgtEl>
                                          <p:spTgt spid="7"/>
                                        </p:tgtEl>
                                      </p:cBhvr>
                                    </p:animEffect>
                                  </p:childTnLst>
                                </p:cTn>
                              </p:par>
                              <p:par>
                                <p:cTn id="17" presetID="22" presetClass="entr" presetSubtype="4" fill="hold" grpId="0" nodeType="withEffect">
                                  <p:stCondLst>
                                    <p:cond delay="0"/>
                                  </p:stCondLst>
                                  <p:childTnLst>
                                    <p:set>
                                      <p:cBhvr>
                                        <p:cTn id="18" dur="1" fill="hold">
                                          <p:stCondLst>
                                            <p:cond delay="0"/>
                                          </p:stCondLst>
                                        </p:cTn>
                                        <p:tgtEl>
                                          <p:spTgt spid="8"/>
                                        </p:tgtEl>
                                        <p:attrNameLst>
                                          <p:attrName>style.visibility</p:attrName>
                                        </p:attrNameLst>
                                      </p:cBhvr>
                                      <p:to>
                                        <p:strVal val="visible"/>
                                      </p:to>
                                    </p:set>
                                    <p:animEffect transition="in" filter="wipe(down)">
                                      <p:cBhvr>
                                        <p:cTn id="19"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P spid="8" grpId="0"/>
    </p:bldLst>
  </p:timing>
</p:sld>
</file>

<file path=ppt/theme/theme1.xml><?xml version="1.0" encoding="utf-8"?>
<a:theme xmlns:a="http://schemas.openxmlformats.org/drawingml/2006/main" name="Wisp">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307</TotalTime>
  <Words>1939</Words>
  <Application>Microsoft Office PowerPoint</Application>
  <PresentationFormat>Widescreen</PresentationFormat>
  <Paragraphs>85</Paragraphs>
  <Slides>16</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16</vt:i4>
      </vt:variant>
    </vt:vector>
  </HeadingPairs>
  <TitlesOfParts>
    <vt:vector size="21" baseType="lpstr">
      <vt:lpstr>Arial</vt:lpstr>
      <vt:lpstr>Century Gothic</vt:lpstr>
      <vt:lpstr>Times New Roman</vt:lpstr>
      <vt:lpstr>Wingdings 3</vt:lpstr>
      <vt:lpstr>Wisp</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DELL</dc:creator>
  <cp:lastModifiedBy>Admin</cp:lastModifiedBy>
  <cp:revision>95</cp:revision>
  <dcterms:created xsi:type="dcterms:W3CDTF">2023-06-21T22:05:51Z</dcterms:created>
  <dcterms:modified xsi:type="dcterms:W3CDTF">2025-10-09T01:56:20Z</dcterms:modified>
</cp:coreProperties>
</file>