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9" r:id="rId4"/>
    <p:sldId id="269" r:id="rId5"/>
    <p:sldId id="294" r:id="rId6"/>
    <p:sldId id="330" r:id="rId7"/>
    <p:sldId id="313" r:id="rId8"/>
    <p:sldId id="331" r:id="rId9"/>
    <p:sldId id="332" r:id="rId10"/>
    <p:sldId id="314" r:id="rId11"/>
    <p:sldId id="316" r:id="rId12"/>
    <p:sldId id="304" r:id="rId13"/>
    <p:sldId id="334" r:id="rId14"/>
    <p:sldId id="333" r:id="rId15"/>
    <p:sldId id="335" r:id="rId16"/>
    <p:sldId id="317" r:id="rId17"/>
    <p:sldId id="318" r:id="rId18"/>
    <p:sldId id="291" r:id="rId19"/>
    <p:sldId id="336" r:id="rId20"/>
    <p:sldId id="321" r:id="rId21"/>
    <p:sldId id="305" r:id="rId22"/>
    <p:sldId id="337" r:id="rId23"/>
    <p:sldId id="271" r:id="rId24"/>
    <p:sldId id="338" r:id="rId25"/>
    <p:sldId id="339" r:id="rId26"/>
    <p:sldId id="340" r:id="rId27"/>
    <p:sldId id="276" r:id="rId28"/>
    <p:sldId id="32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85" d="100"/>
          <a:sy n="85"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9/25/25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dubaonhanluchcmc.gov.vn/"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ilo.org/global/lang--en/index.htm" TargetMode="External"/><Relationship Id="rId4" Type="http://schemas.openxmlformats.org/officeDocument/2006/relationships/hyperlink" Target="https://molisa.gov.v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8" y="1081378"/>
            <a:ext cx="11791785" cy="562066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7128932" y="1073259"/>
            <a:ext cx="3708400" cy="4832092"/>
          </a:xfrm>
          <a:prstGeom prst="rect">
            <a:avLst/>
          </a:prstGeom>
        </p:spPr>
        <p:txBody>
          <a:bodyPr wrap="square">
            <a:spAutoFit/>
          </a:bodyPr>
          <a:lstStyle/>
          <a:p>
            <a:pPr>
              <a:spcAft>
                <a:spcPts val="0"/>
              </a:spcAft>
            </a:pPr>
            <a:r>
              <a:rPr lang="en-US" sz="2200" b="1">
                <a:solidFill>
                  <a:srgbClr val="FF0000"/>
                </a:solidFill>
                <a:latin typeface="Times New Roman" panose="02020603050405020304" pitchFamily="18" charset="0"/>
                <a:ea typeface="Times New Roman" panose="02020603050405020304" pitchFamily="18" charset="0"/>
              </a:rPr>
              <a:t>1. Các yếu tố ảnh hưởng đến thị trường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Sự tiến bộ của khoa học, kĩ thuật và công nghệ</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Chuyển dịch cơ cấu</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Nhu cầu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Nguồn cung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2. Thị trường lao động có sự chuyển dịch cơ cấu theo hướng tăng tỉ lệ người lao động trong lĩnh vực công nghiệp, dịch vụ: giảm tỉ lệ người lao động trong lĩnh vực nông nghiệp.</a:t>
            </a:r>
            <a:endParaRPr lang="en-US" sz="22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12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0693400"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I.Thị trường lao động</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2.Các yếu tố ảnh hưởng tới thị trường lao động </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Sự tiến bộ của khoa học, kĩ thuật và công nghệ</a:t>
            </a:r>
          </a:p>
          <a:p>
            <a:r>
              <a:rPr lang="en-US" sz="2400">
                <a:latin typeface="Times New Roman" panose="02020603050405020304" pitchFamily="18" charset="0"/>
                <a:cs typeface="Times New Roman" panose="02020603050405020304" pitchFamily="18" charset="0"/>
              </a:rPr>
              <a:t>- Chuyển dịch cơ cấu</a:t>
            </a:r>
          </a:p>
          <a:p>
            <a:r>
              <a:rPr lang="en-US" sz="2400">
                <a:latin typeface="Times New Roman" panose="02020603050405020304" pitchFamily="18" charset="0"/>
                <a:cs typeface="Times New Roman" panose="02020603050405020304" pitchFamily="18" charset="0"/>
              </a:rPr>
              <a:t>- Nhu cầu lao động</a:t>
            </a:r>
          </a:p>
          <a:p>
            <a:r>
              <a:rPr lang="en-US" sz="2400">
                <a:latin typeface="Times New Roman" panose="02020603050405020304" pitchFamily="18" charset="0"/>
                <a:cs typeface="Times New Roman" panose="02020603050405020304" pitchFamily="18" charset="0"/>
              </a:rPr>
              <a:t>- Nguồn cung lao động</a:t>
            </a:r>
          </a:p>
        </p:txBody>
      </p:sp>
    </p:spTree>
    <p:extLst>
      <p:ext uri="{BB962C8B-B14F-4D97-AF65-F5344CB8AC3E}">
        <p14:creationId xmlns:p14="http://schemas.microsoft.com/office/powerpoint/2010/main" val="5531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4343" y="1018565"/>
            <a:ext cx="11088963" cy="5755459"/>
          </a:xfrm>
          <a:prstGeom prst="rect">
            <a:avLst/>
          </a:prstGeom>
        </p:spPr>
      </p:pic>
    </p:spTree>
    <p:extLst>
      <p:ext uri="{BB962C8B-B14F-4D97-AF65-F5344CB8AC3E}">
        <p14:creationId xmlns:p14="http://schemas.microsoft.com/office/powerpoint/2010/main" val="1649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9630" y="1018565"/>
            <a:ext cx="5767276" cy="5755459"/>
          </a:xfrm>
          <a:prstGeom prst="rect">
            <a:avLst/>
          </a:prstGeom>
        </p:spPr>
      </p:pic>
      <p:sp>
        <p:nvSpPr>
          <p:cNvPr id="3" name="Rectangle 2"/>
          <p:cNvSpPr/>
          <p:nvPr/>
        </p:nvSpPr>
        <p:spPr>
          <a:xfrm>
            <a:off x="6130212" y="1018565"/>
            <a:ext cx="5987925" cy="5909310"/>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Sau khi tốt nghiệp trung học cơ sở, học sinh có thể lựa chọn những hướng đi liên quan tới nghề nghiệp trong lĩnh vực kĩ thuật, công nghệ sau:</a:t>
            </a:r>
          </a:p>
          <a:p>
            <a:r>
              <a:rPr lang="en-US" sz="2000">
                <a:solidFill>
                  <a:srgbClr val="FF0000"/>
                </a:solidFill>
                <a:latin typeface="Times New Roman" panose="02020603050405020304" pitchFamily="18" charset="0"/>
                <a:cs typeface="Times New Roman" panose="02020603050405020304" pitchFamily="18" charset="0"/>
              </a:rPr>
              <a:t>Thị trường lao động có vai trò quan trọng trong việc định hướng nghề nghiệp thuộc lĩnh vực kĩ thuật, công nghệ. Cụ thể:</a:t>
            </a:r>
          </a:p>
          <a:p>
            <a:r>
              <a:rPr lang="en-US" sz="2000">
                <a:solidFill>
                  <a:srgbClr val="FF0000"/>
                </a:solidFill>
                <a:latin typeface="Times New Roman" panose="02020603050405020304" pitchFamily="18" charset="0"/>
                <a:cs typeface="Times New Roman" panose="02020603050405020304" pitchFamily="18" charset="0"/>
              </a:rPr>
              <a:t>- Giúp người học định hướng lựa chọn ngành nghề. trình độ đào tạo phù hợp với năng lực, sở thích, điều kiện của cá nhân, qua đó làm tăng cơ hội có việc làm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cơ sở đào tạo định hướng và phát triển chương trình đào tạo các ngành nghề, nhằm tạo nguồn nhân lực đáp ứng nhu cầu của thị trường lao động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người lao động có cơ hội được tuyển dụng vào vị trí việc làm phù hợp năng lực, sở thích. nguyện vọng và giúp người sử dụng lao động tuyển dụng được người lao động phù hợp.</a:t>
            </a:r>
          </a:p>
          <a:p>
            <a:pPr>
              <a:spcAft>
                <a:spcPts val="0"/>
              </a:spcAft>
              <a:tabLst>
                <a:tab pos="2181225" algn="l"/>
              </a:tabLs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277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693319"/>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Thị trường lao động</a:t>
            </a:r>
            <a:endParaRPr lang="en-US" sz="2400" b="1">
              <a:latin typeface="Times New Roman" panose="02020603050405020304" pitchFamily="18" charset="0"/>
              <a:ea typeface="Times New Roman" panose="02020603050405020304" pitchFamily="18" charset="0"/>
            </a:endParaRPr>
          </a:p>
          <a:p>
            <a:r>
              <a:rPr lang="vi-VN"/>
              <a:t>3</a:t>
            </a:r>
            <a:r>
              <a:rPr lang="vi-VN" sz="2400">
                <a:latin typeface="Times New Roman" panose="02020603050405020304" pitchFamily="18" charset="0"/>
                <a:cs typeface="Times New Roman" panose="02020603050405020304" pitchFamily="18" charset="0"/>
              </a:rPr>
              <a:t>. Vai trò của thị trường lao động trong việc định hướng nghề nghiệp thuộc lĩnh vực kĩ thuật, công nghệ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Phát triển kinh tế xã hội, đồng thời định hướng nghề nghiệp cho mỗi người.</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Giúp cơ sở đào tạo định hướng và phát triển chương trình đào tạo </a:t>
            </a:r>
            <a:r>
              <a:rPr lang="vi-VN" sz="2400">
                <a:latin typeface="Times New Roman" panose="02020603050405020304" pitchFamily="18" charset="0"/>
                <a:cs typeface="Times New Roman" panose="02020603050405020304" pitchFamily="18" charset="0"/>
              </a:rPr>
              <a:t>đáp ứng nhu cầu xã hội; người sử dụng lao động tuyển được người lao động phù hợp với nhu cầu của mình.</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Giúp người lao động có cơ hội được tuyển dụng vào vị trí việc làm phù hợp năng lực, sở thích. nguyện vọng và giúp người sử dụng lao động tuyển dụng được người lao động phù hợp.</a:t>
            </a:r>
          </a:p>
          <a:p>
            <a:r>
              <a:rPr lang="vi-VN"/>
              <a:t> </a:t>
            </a:r>
            <a:endParaRPr lang="en-US"/>
          </a:p>
        </p:txBody>
      </p:sp>
    </p:spTree>
    <p:extLst>
      <p:ext uri="{BB962C8B-B14F-4D97-AF65-F5344CB8AC3E}">
        <p14:creationId xmlns:p14="http://schemas.microsoft.com/office/powerpoint/2010/main" val="26472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Tree>
    <p:extLst>
      <p:ext uri="{BB962C8B-B14F-4D97-AF65-F5344CB8AC3E}">
        <p14:creationId xmlns:p14="http://schemas.microsoft.com/office/powerpoint/2010/main" val="413626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
        <p:nvSpPr>
          <p:cNvPr id="3" name="Rectangle 2"/>
          <p:cNvSpPr/>
          <p:nvPr/>
        </p:nvSpPr>
        <p:spPr>
          <a:xfrm>
            <a:off x="6096000" y="856585"/>
            <a:ext cx="5753878" cy="341632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Sau khi tốt nghiệp trung học cơ sở, học sinh có thể lựa chọn những hướng đi liên quan tới nghề nghiệp trong lĩnh vực kĩ thuật, công nghệ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cung lớn hơn cầu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tuyển dụng người lao động được đào tạo, có kinh nghiệm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Chất lượng lao động còn thấp, phân bổ nguồn lao động không đồng đều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95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II.Những vấn đề cơ bản của thị trường lao động tại Việt Nam </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Xu hướng cung </a:t>
            </a:r>
            <a:r>
              <a:rPr lang="vi-VN" sz="2400">
                <a:latin typeface="Times New Roman" panose="02020603050405020304" pitchFamily="18" charset="0"/>
                <a:cs typeface="Times New Roman" panose="02020603050405020304" pitchFamily="18" charset="0"/>
              </a:rPr>
              <a:t>lao động </a:t>
            </a:r>
            <a:r>
              <a:rPr lang="en-US" sz="2400">
                <a:latin typeface="Times New Roman" panose="02020603050405020304" pitchFamily="18" charset="0"/>
                <a:cs typeface="Times New Roman" panose="02020603050405020304" pitchFamily="18" charset="0"/>
              </a:rPr>
              <a:t>lớn hơn cầu</a:t>
            </a:r>
            <a:r>
              <a:rPr lang="vi-VN" sz="2400">
                <a:latin typeface="Times New Roman" panose="02020603050405020304" pitchFamily="18" charset="0"/>
                <a:cs typeface="Times New Roman" panose="02020603050405020304" pitchFamily="18" charset="0"/>
              </a:rPr>
              <a:t> lao động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Xu hướng tuyển dụng người lao động được đào tạo, có kinh nghiệm</a:t>
            </a:r>
          </a:p>
          <a:p>
            <a:r>
              <a:rPr lang="en-US" sz="2400">
                <a:latin typeface="Times New Roman" panose="02020603050405020304" pitchFamily="18" charset="0"/>
                <a:cs typeface="Times New Roman" panose="02020603050405020304" pitchFamily="18" charset="0"/>
              </a:rPr>
              <a:t>- Chất lượng lao động còn thấp, phân bổ nguồn lao động không đồng đều</a:t>
            </a:r>
          </a:p>
        </p:txBody>
      </p:sp>
    </p:spTree>
    <p:extLst>
      <p:ext uri="{BB962C8B-B14F-4D97-AF65-F5344CB8AC3E}">
        <p14:creationId xmlns:p14="http://schemas.microsoft.com/office/powerpoint/2010/main" val="179791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52726" y="1724390"/>
            <a:ext cx="5374434" cy="452431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Thông tin về thị trường lao động trong lĩnh vực kĩ thuật, công nghệ có thể được tìm kiếm từ những nguồn: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trung tâm dự báo nhu cầu nhân lực (</a:t>
            </a:r>
            <a:r>
              <a:rPr lang="en-US">
                <a:solidFill>
                  <a:srgbClr val="FF0000"/>
                </a:solidFill>
                <a:latin typeface="Times New Roman" panose="02020603050405020304" pitchFamily="18" charset="0"/>
                <a:ea typeface="Times New Roman" panose="02020603050405020304" pitchFamily="18" charset="0"/>
                <a:hlinkClick r:id="rId3"/>
              </a:rPr>
              <a:t>http://www.dubaonhanluchcmc.gov.vn/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Bản tin thị trường lao động của bộ Lao động – thương binh xã hội (</a:t>
            </a:r>
            <a:r>
              <a:rPr lang="en-US">
                <a:solidFill>
                  <a:srgbClr val="FF0000"/>
                </a:solidFill>
                <a:latin typeface="Times New Roman" panose="02020603050405020304" pitchFamily="18" charset="0"/>
                <a:ea typeface="Times New Roman" panose="02020603050405020304" pitchFamily="18" charset="0"/>
                <a:hlinkClick r:id="rId4"/>
              </a:rPr>
              <a:t>https://molisa.gov.vn/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Báo cáo thị trường tuyển dụng</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của tổ chức lao động quốc tế (</a:t>
            </a:r>
            <a:r>
              <a:rPr lang="en-US">
                <a:solidFill>
                  <a:srgbClr val="FF0000"/>
                </a:solidFill>
                <a:latin typeface="Times New Roman" panose="02020603050405020304" pitchFamily="18" charset="0"/>
                <a:ea typeface="Times New Roman" panose="02020603050405020304" pitchFamily="18" charset="0"/>
                <a:hlinkClick r:id="rId5"/>
              </a:rPr>
              <a:t>https://www.ilo.org/global/lang--en/index.htm</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Để tìm những thông tin về thị trường lao động trong lĩnh vực kĩ thuật, công nghệ ta thực hiện như sau: (1) Xác định nhu cầu thông tin của bản thân -&gt; (2) Xác định các nguồn thông tin về thị trường lao động trong lĩnh vực kĩ thuật, công nghệ -&gt; (3) Xác định công cụ tìm kiếm (chrome, Bing, ChatGPT…) -&gt; (4) tiến hành tìm kiếm thông tin bản thân đang có nhu cầu muốn biết.</a:t>
            </a:r>
            <a:endParaRPr lang="en-US">
              <a:solidFill>
                <a:srgbClr val="FF0000"/>
              </a:solidFill>
            </a:endParaRPr>
          </a:p>
        </p:txBody>
      </p:sp>
    </p:spTree>
    <p:extLst>
      <p:ext uri="{BB962C8B-B14F-4D97-AF65-F5344CB8AC3E}">
        <p14:creationId xmlns:p14="http://schemas.microsoft.com/office/powerpoint/2010/main" val="296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800230" y="390293"/>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953677" y="949200"/>
            <a:ext cx="5009801" cy="499837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2</a:t>
            </a:r>
            <a:endParaRPr lang="en-US" sz="2000" b="1">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53942777"/>
              </p:ext>
            </p:extLst>
          </p:nvPr>
        </p:nvGraphicFramePr>
        <p:xfrm>
          <a:off x="559644" y="469444"/>
          <a:ext cx="10846910" cy="5505827"/>
        </p:xfrm>
        <a:graphic>
          <a:graphicData uri="http://schemas.openxmlformats.org/drawingml/2006/table">
            <a:tbl>
              <a:tblPr firstRow="1" firstCol="1" bandRow="1"/>
              <a:tblGrid>
                <a:gridCol w="6040448">
                  <a:extLst>
                    <a:ext uri="{9D8B030D-6E8A-4147-A177-3AD203B41FA5}">
                      <a16:colId xmlns:a16="http://schemas.microsoft.com/office/drawing/2014/main" val="1581519562"/>
                    </a:ext>
                  </a:extLst>
                </a:gridCol>
                <a:gridCol w="4806462">
                  <a:extLst>
                    <a:ext uri="{9D8B030D-6E8A-4147-A177-3AD203B41FA5}">
                      <a16:colId xmlns:a16="http://schemas.microsoft.com/office/drawing/2014/main" val="2469498353"/>
                    </a:ext>
                  </a:extLst>
                </a:gridCol>
              </a:tblGrid>
              <a:tr h="395086">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43901268"/>
                  </a:ext>
                </a:extLst>
              </a:tr>
              <a:tr h="1102897">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535099"/>
                  </a:ext>
                </a:extLst>
              </a:tr>
              <a:tr h="1102897">
                <a:tc grid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16871645"/>
                  </a:ext>
                </a:extLst>
              </a:tr>
              <a:tr h="1102897">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654325"/>
                  </a:ext>
                </a:extLst>
              </a:tr>
              <a:tr h="75304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189580"/>
                  </a:ext>
                </a:extLst>
              </a:tr>
              <a:tr h="65392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7833"/>
                  </a:ext>
                </a:extLst>
              </a:tr>
              <a:tr h="395086">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120533"/>
                  </a:ext>
                </a:extLst>
              </a:tr>
            </a:tbl>
          </a:graphicData>
        </a:graphic>
      </p:graphicFrame>
    </p:spTree>
    <p:extLst>
      <p:ext uri="{BB962C8B-B14F-4D97-AF65-F5344CB8AC3E}">
        <p14:creationId xmlns:p14="http://schemas.microsoft.com/office/powerpoint/2010/main" val="17444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2</a:t>
            </a:r>
            <a:endParaRPr lang="en-US" sz="16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859613"/>
              </p:ext>
            </p:extLst>
          </p:nvPr>
        </p:nvGraphicFramePr>
        <p:xfrm>
          <a:off x="283829" y="822354"/>
          <a:ext cx="11462694" cy="5937561"/>
        </p:xfrm>
        <a:graphic>
          <a:graphicData uri="http://schemas.openxmlformats.org/drawingml/2006/table">
            <a:tbl>
              <a:tblPr firstRow="1" firstCol="1" bandRow="1"/>
              <a:tblGrid>
                <a:gridCol w="2857956">
                  <a:extLst>
                    <a:ext uri="{9D8B030D-6E8A-4147-A177-3AD203B41FA5}">
                      <a16:colId xmlns:a16="http://schemas.microsoft.com/office/drawing/2014/main" val="3514746628"/>
                    </a:ext>
                  </a:extLst>
                </a:gridCol>
                <a:gridCol w="4402002">
                  <a:extLst>
                    <a:ext uri="{9D8B030D-6E8A-4147-A177-3AD203B41FA5}">
                      <a16:colId xmlns:a16="http://schemas.microsoft.com/office/drawing/2014/main" val="4118326999"/>
                    </a:ext>
                  </a:extLst>
                </a:gridCol>
                <a:gridCol w="4202736">
                  <a:extLst>
                    <a:ext uri="{9D8B030D-6E8A-4147-A177-3AD203B41FA5}">
                      <a16:colId xmlns:a16="http://schemas.microsoft.com/office/drawing/2014/main" val="1060495411"/>
                    </a:ext>
                  </a:extLst>
                </a:gridCol>
              </a:tblGrid>
              <a:tr h="22680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78923979"/>
                  </a:ext>
                </a:extLst>
              </a:tr>
              <a:tr h="856437">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41403"/>
                  </a:ext>
                </a:extLst>
              </a:tr>
              <a:tr h="473113">
                <a:tc gridSpan="3">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5192512"/>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828150"/>
                  </a:ext>
                </a:extLst>
              </a:tr>
              <a:tr h="92613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website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các đơn vị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Mạng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Tuyển dụng nội bộ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kiện tuyển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tuyển dụng trên báo, đài, kênh phát thanh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713151"/>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kiếm thông tin trên Internet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đại chúng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qua tư vấn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206705"/>
                  </a:ext>
                </a:extLst>
              </a:tr>
              <a:tr h="66152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27574"/>
                  </a:ext>
                </a:extLst>
              </a:tr>
            </a:tbl>
          </a:graphicData>
        </a:graphic>
      </p:graphicFrame>
    </p:spTree>
    <p:extLst>
      <p:ext uri="{BB962C8B-B14F-4D97-AF65-F5344CB8AC3E}">
        <p14:creationId xmlns:p14="http://schemas.microsoft.com/office/powerpoint/2010/main" val="23808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Tìm kiếm được các thông tin về thị trường lao động trong lĩnh vực kĩ thuật và công nghệ</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Bước 1: Xác định mục tiêu tìm kiếm</a:t>
            </a:r>
          </a:p>
          <a:p>
            <a:r>
              <a:rPr lang="en-US" sz="2400">
                <a:latin typeface="Times New Roman" panose="02020603050405020304" pitchFamily="18" charset="0"/>
                <a:cs typeface="Times New Roman" panose="02020603050405020304" pitchFamily="18" charset="0"/>
              </a:rPr>
              <a:t>Bước 2: Xác định nguồn thông tin để tìm kiếm</a:t>
            </a:r>
          </a:p>
          <a:p>
            <a:r>
              <a:rPr lang="en-US" sz="2400">
                <a:latin typeface="Times New Roman" panose="02020603050405020304" pitchFamily="18" charset="0"/>
                <a:cs typeface="Times New Roman" panose="02020603050405020304" pitchFamily="18" charset="0"/>
              </a:rPr>
              <a:t>Bước 3: Xác định công cụ tìm kiếm</a:t>
            </a:r>
          </a:p>
          <a:p>
            <a:r>
              <a:rPr lang="en-US" sz="2400">
                <a:latin typeface="Times New Roman" panose="02020603050405020304" pitchFamily="18" charset="0"/>
                <a:cs typeface="Times New Roman" panose="02020603050405020304" pitchFamily="18" charset="0"/>
              </a:rPr>
              <a:t>Bước 4: Tiến hành tìm kiếm thông tin</a:t>
            </a:r>
          </a:p>
        </p:txBody>
      </p:sp>
    </p:spTree>
    <p:extLst>
      <p:ext uri="{BB962C8B-B14F-4D97-AF65-F5344CB8AC3E}">
        <p14:creationId xmlns:p14="http://schemas.microsoft.com/office/powerpoint/2010/main" val="19927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
        <p:nvSpPr>
          <p:cNvPr id="2" name="Rectangle 1"/>
          <p:cNvSpPr/>
          <p:nvPr/>
        </p:nvSpPr>
        <p:spPr>
          <a:xfrm>
            <a:off x="606491" y="1691798"/>
            <a:ext cx="11467322" cy="526297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Sự chuyển dịch cơ cấu kinh tế từ khu vực nông nghiệp, lâm nghiệp và thủy sản sang các khu vực công nghiệp và xây dựng, dịch vụ đã làm thao đổi: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lao động: Khu vực nông nghiệp, lâm nghiệp và thủy sản giảm số lượng việc làm và giảm cả nhân lực. Khu vực công nghiệp, xây dựng, dịch vụ đa dạng ngành nghề, thu hút nguồn nhân lực dồi dào.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Cơ cấu lao động: Giảm tỉ trọng lao động trong lĩnh vực nông nghiệp, lâm nghiệp, thủy sản và tăng tỉ trọng lao động trong lĩnh vực công nghiệp, xây dựng, dịch vụ.</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98583"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Em hãy lựa chọn một ngành nghề thuộc lĩnh vực kĩ thuật, công nghệ và tìm kiếm thông tin thị trường lao động của ngành nghề đó. Báo cáo kết quả tìm kiếm được</a:t>
            </a:r>
          </a:p>
        </p:txBody>
      </p:sp>
      <p:sp>
        <p:nvSpPr>
          <p:cNvPr id="6" name="Rectangle 5"/>
          <p:cNvSpPr/>
          <p:nvPr/>
        </p:nvSpPr>
        <p:spPr>
          <a:xfrm>
            <a:off x="606491" y="1691798"/>
            <a:ext cx="11467322"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3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Nhóm ngành nghề kĩ thuật, công nghệ nào có xu hướng phát triển trong thị trường lao động ở địa phương </a:t>
            </a:r>
            <a:r>
              <a:rPr lang="vi-VN" sz="2400" b="1">
                <a:solidFill>
                  <a:srgbClr val="0000FF"/>
                </a:solidFill>
                <a:latin typeface="Times New Roman" panose="02020603050405020304" pitchFamily="18" charset="0"/>
                <a:cs typeface="Times New Roman" panose="02020603050405020304" pitchFamily="18" charset="0"/>
              </a:rPr>
              <a:t>em</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
        <p:nvSpPr>
          <p:cNvPr id="2" name="Rectangle 1"/>
          <p:cNvSpPr/>
          <p:nvPr/>
        </p:nvSpPr>
        <p:spPr>
          <a:xfrm>
            <a:off x="366131" y="1785104"/>
            <a:ext cx="11310054" cy="4708981"/>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Kênh tìm kiếm: TopCV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Tên nghề: Lập trình viên.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Số lượng tuyển dụng: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Hà Nội: 1.176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Thành phố Hồ Chí Minh: 465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Đà Nẵng: 51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Yêu cầu đối với người được tuyển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Tốt nghiệp Đại học chuyên ngành CNTT hoặc chuyên ngành liên quan.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Có kinh nghiệm xử lý Excel với C#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về cơ sở dữ liệu: SQL Server, MySQL, NoSQL, MongoDB</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Đam mê lập trình, có tính cần cù, chủ động, sáng tạo trong công việc.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sâu sắc về các nguyên tắc lập trình hướng đối tượng và thiết kế phần mềm.</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Tiếng anh đọc, hiểu, viết tài liệu tốt.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Khả năng làm việc độc lập và trong môi trường đội nhóm.</a:t>
            </a:r>
          </a:p>
          <a:p>
            <a:r>
              <a:rPr lang="en-US" sz="2000">
                <a:solidFill>
                  <a:srgbClr val="FF0000"/>
                </a:solidFill>
                <a:latin typeface="Times New Roman" panose="02020603050405020304" pitchFamily="18" charset="0"/>
                <a:ea typeface="Times New Roman" panose="02020603050405020304" pitchFamily="18" charset="0"/>
              </a:rPr>
              <a:t>- Tiền lương: 10 - 25 triệu.</a:t>
            </a:r>
            <a:endParaRPr lang="en-US" sz="2000">
              <a:solidFill>
                <a:srgbClr val="FF0000"/>
              </a:solidFill>
            </a:endParaRPr>
          </a:p>
        </p:txBody>
      </p:sp>
    </p:spTree>
    <p:extLst>
      <p:ext uri="{BB962C8B-B14F-4D97-AF65-F5344CB8AC3E}">
        <p14:creationId xmlns:p14="http://schemas.microsoft.com/office/powerpoint/2010/main" val="30226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wipe(down)">
                                      <p:cBhvr>
                                        <p:cTn id="46" dur="500"/>
                                        <p:tgtEl>
                                          <p:spTgt spid="2">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wipe(down)">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935" y="162021"/>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476599" y="162021"/>
            <a:ext cx="5009801" cy="4290709"/>
          </a:xfrm>
          <a:prstGeom prst="rect">
            <a:avLst/>
          </a:prstGeom>
        </p:spPr>
      </p:pic>
      <p:sp>
        <p:nvSpPr>
          <p:cNvPr id="4" name="Rectangle 3"/>
          <p:cNvSpPr/>
          <p:nvPr/>
        </p:nvSpPr>
        <p:spPr>
          <a:xfrm>
            <a:off x="1648570" y="4759912"/>
            <a:ext cx="6485614" cy="193899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Quan sát hình 3.1 ta thấy, nhu cầu tuyển dụng của các ngành nghề không giống nhau.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Hiện nay, với sự bùng nổ của mạng internet, người lao động có thể tìm thông tin trên các trang web, hội nhóm, mạng xã hội…để lựa chọn ngành nghề phù hợp với nhu cầu xã hội. Ngoài ra, chúng ta có thể đọc sách, báo, tạp chí…</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434641"/>
              </p:ext>
            </p:extLst>
          </p:nvPr>
        </p:nvGraphicFramePr>
        <p:xfrm>
          <a:off x="366607" y="535939"/>
          <a:ext cx="10546926" cy="5974927"/>
        </p:xfrm>
        <a:graphic>
          <a:graphicData uri="http://schemas.openxmlformats.org/drawingml/2006/table">
            <a:tbl>
              <a:tblPr firstRow="1" firstCol="1" bandRow="1"/>
              <a:tblGrid>
                <a:gridCol w="10546926">
                  <a:extLst>
                    <a:ext uri="{9D8B030D-6E8A-4147-A177-3AD203B41FA5}">
                      <a16:colId xmlns:a16="http://schemas.microsoft.com/office/drawing/2014/main" val="1275542654"/>
                    </a:ext>
                  </a:extLst>
                </a:gridCol>
              </a:tblGrid>
              <a:tr h="351466">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640481"/>
                  </a:ext>
                </a:extLst>
              </a:tr>
              <a:tr h="5623461">
                <a:tc>
                  <a:txBody>
                    <a:bodyPr/>
                    <a:lstStyle/>
                    <a:p>
                      <a:r>
                        <a:rPr lang="vi-VN" sz="2400" kern="120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a:solidFill>
                            <a:schemeClr val="tx1"/>
                          </a:solidFill>
                          <a:effectLst/>
                          <a:latin typeface="Times New Roman" panose="02020603050405020304" pitchFamily="18" charset="0"/>
                          <a:ea typeface="+mn-ea"/>
                          <a:cs typeface="Times New Roman" panose="02020603050405020304" pitchFamily="18" charset="0"/>
                        </a:rPr>
                        <a:t>....(1...) </a:t>
                      </a:r>
                      <a:r>
                        <a:rPr lang="en-US" sz="2400" kern="120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a:solidFill>
                            <a:schemeClr val="tx1"/>
                          </a:solidFill>
                          <a:effectLst/>
                          <a:latin typeface="Times New Roman" panose="02020603050405020304" pitchFamily="18" charset="0"/>
                          <a:ea typeface="+mn-ea"/>
                          <a:cs typeface="Times New Roman" panose="02020603050405020304" pitchFamily="18" charset="0"/>
                        </a:rPr>
                        <a:t>  ...(2)....</a:t>
                      </a:r>
                      <a:r>
                        <a:rPr lang="en-US" sz="2400" kern="120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a:solidFill>
                            <a:schemeClr val="tx1"/>
                          </a:solidFill>
                          <a:effectLst/>
                          <a:latin typeface="Times New Roman" panose="02020603050405020304" pitchFamily="18" charset="0"/>
                          <a:ea typeface="+mn-ea"/>
                          <a:cs typeface="Times New Roman" panose="02020603050405020304" pitchFamily="18" charset="0"/>
                        </a:rPr>
                        <a:t>....(3).....</a:t>
                      </a:r>
                      <a:r>
                        <a:rPr lang="en-US" sz="2400" kern="120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3.......(5)......</a:t>
                      </a:r>
                      <a:r>
                        <a:rPr lang="en-US" sz="2400" kern="120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2.</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4.</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872277"/>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6641677"/>
              </p:ext>
            </p:extLst>
          </p:nvPr>
        </p:nvGraphicFramePr>
        <p:xfrm>
          <a:off x="459740" y="916940"/>
          <a:ext cx="10377593" cy="5821680"/>
        </p:xfrm>
        <a:graphic>
          <a:graphicData uri="http://schemas.openxmlformats.org/drawingml/2006/table">
            <a:tbl>
              <a:tblPr firstRow="1" firstCol="1" bandRow="1"/>
              <a:tblGrid>
                <a:gridCol w="10377593">
                  <a:extLst>
                    <a:ext uri="{9D8B030D-6E8A-4147-A177-3AD203B41FA5}">
                      <a16:colId xmlns:a16="http://schemas.microsoft.com/office/drawing/2014/main" val="1669101774"/>
                    </a:ext>
                  </a:extLst>
                </a:gridCol>
              </a:tblGrid>
              <a:tr h="0">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450041"/>
                  </a:ext>
                </a:extLst>
              </a:tr>
              <a:tr h="624205">
                <a:tc>
                  <a:txBody>
                    <a:bodyPr/>
                    <a:lstStyle/>
                    <a:p>
                      <a:r>
                        <a:rPr lang="vi-VN" sz="2400" kern="120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a:solidFill>
                            <a:schemeClr val="tx1"/>
                          </a:solidFill>
                          <a:effectLst/>
                          <a:latin typeface="Times New Roman" panose="02020603050405020304" pitchFamily="18" charset="0"/>
                          <a:ea typeface="+mn-ea"/>
                          <a:cs typeface="Times New Roman" panose="02020603050405020304" pitchFamily="18" charset="0"/>
                        </a:rPr>
                        <a:t>....(1...) </a:t>
                      </a:r>
                      <a:r>
                        <a:rPr lang="en-US" sz="2400" kern="120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a:solidFill>
                            <a:schemeClr val="tx1"/>
                          </a:solidFill>
                          <a:effectLst/>
                          <a:latin typeface="Times New Roman" panose="02020603050405020304" pitchFamily="18" charset="0"/>
                          <a:ea typeface="+mn-ea"/>
                          <a:cs typeface="Times New Roman" panose="02020603050405020304" pitchFamily="18" charset="0"/>
                        </a:rPr>
                        <a:t>  ...(2)....</a:t>
                      </a:r>
                      <a:r>
                        <a:rPr lang="en-US" sz="2400" kern="120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a:solidFill>
                            <a:schemeClr val="tx1"/>
                          </a:solidFill>
                          <a:effectLst/>
                          <a:latin typeface="Times New Roman" panose="02020603050405020304" pitchFamily="18" charset="0"/>
                          <a:ea typeface="+mn-ea"/>
                          <a:cs typeface="Times New Roman" panose="02020603050405020304" pitchFamily="18" charset="0"/>
                        </a:rPr>
                        <a:t>....(3).....</a:t>
                      </a:r>
                      <a:r>
                        <a:rPr lang="en-US" sz="2400" kern="120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3.......(5)......</a:t>
                      </a:r>
                      <a:r>
                        <a:rPr lang="en-US" sz="2400" kern="120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 hàng hóa</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2. tuyển dụng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 tiền lương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4. người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5. người sử dụng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076042"/>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046988"/>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Thị trường lao động</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Khái niệm</a:t>
            </a:r>
            <a:endParaRPr lang="en-US" sz="2400" b="1">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Thị trường lao động là nơi diễn ra sự trao đổi hàng hoá “sức lao động” giữa người lao động và người sử dụng lao động thông qua các hoạt động tuyển dụng, thoả thuận về tiền lương và các điều kiện ràng buộc khác. Trong đó:</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Người lao động </a:t>
            </a:r>
            <a:r>
              <a:rPr lang="vi-VN" sz="2400">
                <a:solidFill>
                  <a:srgbClr val="000000"/>
                </a:solidFill>
                <a:latin typeface="Times New Roman" panose="02020603050405020304" pitchFamily="18" charset="0"/>
                <a:ea typeface="Times New Roman" panose="02020603050405020304" pitchFamily="18" charset="0"/>
              </a:rPr>
              <a:t>bên bán</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Người sử dụng lao động thuộc bên </a:t>
            </a:r>
            <a:r>
              <a:rPr lang="vi-VN" sz="2400">
                <a:solidFill>
                  <a:srgbClr val="000000"/>
                </a:solidFill>
                <a:latin typeface="Times New Roman" panose="02020603050405020304" pitchFamily="18" charset="0"/>
                <a:ea typeface="Times New Roman" panose="02020603050405020304" pitchFamily="18" charset="0"/>
              </a:rPr>
              <a:t>mua, hàng hóa sức lao động là toàn bộ thể lực và trí tuệ của con người được vận dụng trong quá trình lao động.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76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Tree>
    <p:extLst>
      <p:ext uri="{BB962C8B-B14F-4D97-AF65-F5344CB8AC3E}">
        <p14:creationId xmlns:p14="http://schemas.microsoft.com/office/powerpoint/2010/main" val="25249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
        <p:nvSpPr>
          <p:cNvPr id="2" name="Rectangle 1"/>
          <p:cNvSpPr/>
          <p:nvPr/>
        </p:nvSpPr>
        <p:spPr>
          <a:xfrm>
            <a:off x="355599" y="1142914"/>
            <a:ext cx="11083732"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Một số loại hàng hóa, dịch vụ mà em biết: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Hàng hóa: đồ da dụng, đồ điện tử, đồ chơi, lương thực, thực phẩm…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Dịch vụ: vận tải, du lịch, bưu chính viễn thông…</a:t>
            </a:r>
          </a:p>
          <a:p>
            <a:r>
              <a:rPr lang="en-US" sz="2400">
                <a:solidFill>
                  <a:srgbClr val="FF0000"/>
                </a:solidFill>
                <a:latin typeface="Times New Roman" panose="02020603050405020304" pitchFamily="18" charset="0"/>
                <a:ea typeface="Times New Roman" panose="02020603050405020304" pitchFamily="18" charset="0"/>
              </a:rPr>
              <a:t>- Nơi diễn ra hoạt động mua, bán hàng hóa hoặc dịch vụ là thị trường lao động.</a:t>
            </a:r>
            <a:endParaRPr lang="en-US" sz="2400">
              <a:solidFill>
                <a:srgbClr val="FF0000"/>
              </a:solidFill>
            </a:endParaRPr>
          </a:p>
        </p:txBody>
      </p:sp>
    </p:spTree>
    <p:extLst>
      <p:ext uri="{BB962C8B-B14F-4D97-AF65-F5344CB8AC3E}">
        <p14:creationId xmlns:p14="http://schemas.microsoft.com/office/powerpoint/2010/main" val="33438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03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433</TotalTime>
  <Words>3031</Words>
  <Application>Microsoft Office PowerPoint</Application>
  <PresentationFormat>Widescreen</PresentationFormat>
  <Paragraphs>170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82</cp:revision>
  <dcterms:created xsi:type="dcterms:W3CDTF">2023-06-21T22:05:51Z</dcterms:created>
  <dcterms:modified xsi:type="dcterms:W3CDTF">2025-09-25T03:45:59Z</dcterms:modified>
</cp:coreProperties>
</file>