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14" r:id="rId2"/>
    <p:sldId id="317" r:id="rId3"/>
    <p:sldId id="318" r:id="rId4"/>
    <p:sldId id="312" r:id="rId5"/>
    <p:sldId id="315" r:id="rId6"/>
    <p:sldId id="316" r:id="rId7"/>
    <p:sldId id="319" r:id="rId8"/>
    <p:sldId id="320" r:id="rId9"/>
    <p:sldId id="321" r:id="rId10"/>
    <p:sldId id="322" r:id="rId11"/>
    <p:sldId id="324" r:id="rId12"/>
    <p:sldId id="323" r:id="rId13"/>
    <p:sldId id="325" r:id="rId14"/>
    <p:sldId id="326" r:id="rId15"/>
    <p:sldId id="327" r:id="rId16"/>
    <p:sldId id="328" r:id="rId17"/>
    <p:sldId id="330" r:id="rId18"/>
    <p:sldId id="331" r:id="rId19"/>
    <p:sldId id="332" r:id="rId20"/>
    <p:sldId id="333" r:id="rId21"/>
    <p:sldId id="334" r:id="rId22"/>
    <p:sldId id="336" r:id="rId23"/>
    <p:sldId id="337" r:id="rId24"/>
    <p:sldId id="335" r:id="rId25"/>
    <p:sldId id="338" r:id="rId26"/>
    <p:sldId id="360"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61" r:id="rId40"/>
    <p:sldId id="351" r:id="rId41"/>
    <p:sldId id="352" r:id="rId42"/>
    <p:sldId id="353" r:id="rId43"/>
    <p:sldId id="354" r:id="rId44"/>
    <p:sldId id="355" r:id="rId45"/>
    <p:sldId id="356" r:id="rId46"/>
    <p:sldId id="357" r:id="rId47"/>
    <p:sldId id="359" r:id="rId48"/>
  </p:sldIdLst>
  <p:sldSz cx="18288000" cy="10287000"/>
  <p:notesSz cx="6858000" cy="9144000"/>
  <p:embeddedFontLst>
    <p:embeddedFont>
      <p:font typeface="Calibri" panose="020F050202020403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A277DAB-E069-43C2-BD90-EA6D878218D3}">
          <p14:sldIdLst>
            <p14:sldId id="314"/>
            <p14:sldId id="317"/>
            <p14:sldId id="318"/>
            <p14:sldId id="312"/>
            <p14:sldId id="315"/>
            <p14:sldId id="316"/>
            <p14:sldId id="319"/>
            <p14:sldId id="320"/>
            <p14:sldId id="321"/>
            <p14:sldId id="322"/>
            <p14:sldId id="324"/>
            <p14:sldId id="323"/>
            <p14:sldId id="325"/>
            <p14:sldId id="326"/>
            <p14:sldId id="327"/>
            <p14:sldId id="328"/>
            <p14:sldId id="330"/>
            <p14:sldId id="331"/>
            <p14:sldId id="332"/>
            <p14:sldId id="333"/>
            <p14:sldId id="334"/>
            <p14:sldId id="336"/>
            <p14:sldId id="337"/>
            <p14:sldId id="335"/>
            <p14:sldId id="338"/>
            <p14:sldId id="360"/>
            <p14:sldId id="339"/>
            <p14:sldId id="340"/>
            <p14:sldId id="341"/>
            <p14:sldId id="342"/>
            <p14:sldId id="343"/>
            <p14:sldId id="344"/>
            <p14:sldId id="345"/>
            <p14:sldId id="346"/>
            <p14:sldId id="347"/>
            <p14:sldId id="348"/>
            <p14:sldId id="349"/>
            <p14:sldId id="350"/>
            <p14:sldId id="361"/>
            <p14:sldId id="351"/>
            <p14:sldId id="352"/>
            <p14:sldId id="353"/>
            <p14:sldId id="354"/>
            <p14:sldId id="355"/>
            <p14:sldId id="356"/>
            <p14:sldId id="357"/>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A3"/>
    <a:srgbClr val="F3F0A3"/>
    <a:srgbClr val="F6EFEB"/>
    <a:srgbClr val="C2EAF2"/>
    <a:srgbClr val="F7EA4E"/>
    <a:srgbClr val="B42925"/>
    <a:srgbClr val="FCE0EF"/>
    <a:srgbClr val="D8BAEC"/>
    <a:srgbClr val="FFAF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6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86617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170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49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26594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22595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1041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194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323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188924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59151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5.png"/><Relationship Id="rId7"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31.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9.png"/><Relationship Id="rId7"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sv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5.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18.sv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24.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2611981"/>
            <a:ext cx="13787425"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XIN CHÀO MỪNG CÁC EM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ĐẾN VỚI TIẾT HỌC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NGÀY HÔM NAY!</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840421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F39542CD-CD28-B5F2-61C8-6E4FDC81C20D}"/>
              </a:ext>
            </a:extLst>
          </p:cNvPr>
          <p:cNvSpPr/>
          <p:nvPr/>
        </p:nvSpPr>
        <p:spPr>
          <a:xfrm rot="1136945" flipH="1">
            <a:off x="-480846" y="7185570"/>
            <a:ext cx="3425144" cy="4253512"/>
          </a:xfrm>
          <a:custGeom>
            <a:avLst/>
            <a:gdLst/>
            <a:ahLst/>
            <a:cxnLst/>
            <a:rect l="l" t="t" r="r" b="b"/>
            <a:pathLst>
              <a:path w="3425144" h="4253512">
                <a:moveTo>
                  <a:pt x="3425144" y="0"/>
                </a:moveTo>
                <a:lnTo>
                  <a:pt x="0" y="0"/>
                </a:lnTo>
                <a:lnTo>
                  <a:pt x="0" y="4253512"/>
                </a:lnTo>
                <a:lnTo>
                  <a:pt x="3425144" y="4253512"/>
                </a:lnTo>
                <a:lnTo>
                  <a:pt x="3425144" y="0"/>
                </a:lnTo>
                <a:close/>
              </a:path>
            </a:pathLst>
          </a:custGeom>
          <a:blipFill>
            <a:blip r:embed="rId2"/>
            <a:stretch>
              <a:fillRect l="-1" r="-1"/>
            </a:stretch>
          </a:blipFill>
        </p:spPr>
      </p:sp>
      <p:sp>
        <p:nvSpPr>
          <p:cNvPr id="11" name="Freeform 5">
            <a:extLst>
              <a:ext uri="{FF2B5EF4-FFF2-40B4-BE49-F238E27FC236}">
                <a16:creationId xmlns:a16="http://schemas.microsoft.com/office/drawing/2014/main" id="{6D566712-A2F9-6AB2-EAD7-1E91375F301C}"/>
              </a:ext>
            </a:extLst>
          </p:cNvPr>
          <p:cNvSpPr/>
          <p:nvPr/>
        </p:nvSpPr>
        <p:spPr>
          <a:xfrm flipH="1">
            <a:off x="2361520" y="7263674"/>
            <a:ext cx="1789200" cy="5105528"/>
          </a:xfrm>
          <a:custGeom>
            <a:avLst/>
            <a:gdLst/>
            <a:ahLst/>
            <a:cxnLst/>
            <a:rect l="l" t="t" r="r" b="b"/>
            <a:pathLst>
              <a:path w="1789200" h="5105528">
                <a:moveTo>
                  <a:pt x="1789200" y="0"/>
                </a:moveTo>
                <a:lnTo>
                  <a:pt x="0" y="0"/>
                </a:lnTo>
                <a:lnTo>
                  <a:pt x="0" y="5105528"/>
                </a:lnTo>
                <a:lnTo>
                  <a:pt x="1789200" y="5105528"/>
                </a:lnTo>
                <a:lnTo>
                  <a:pt x="1789200" y="0"/>
                </a:lnTo>
                <a:close/>
              </a:path>
            </a:pathLst>
          </a:custGeom>
          <a:blipFill>
            <a:blip r:embed="rId3"/>
            <a:stretch>
              <a:fillRect t="-1" b="-1"/>
            </a:stretch>
          </a:blipFill>
        </p:spPr>
      </p:sp>
      <p:sp>
        <p:nvSpPr>
          <p:cNvPr id="12" name="Freeform 6">
            <a:extLst>
              <a:ext uri="{FF2B5EF4-FFF2-40B4-BE49-F238E27FC236}">
                <a16:creationId xmlns:a16="http://schemas.microsoft.com/office/drawing/2014/main" id="{6A1642B8-2C45-CDF5-ED44-8266CF424DA4}"/>
              </a:ext>
            </a:extLst>
          </p:cNvPr>
          <p:cNvSpPr/>
          <p:nvPr/>
        </p:nvSpPr>
        <p:spPr>
          <a:xfrm flipH="1">
            <a:off x="4150700" y="9096000"/>
            <a:ext cx="751240" cy="951600"/>
          </a:xfrm>
          <a:custGeom>
            <a:avLst/>
            <a:gdLst/>
            <a:ahLst/>
            <a:cxnLst/>
            <a:rect l="l" t="t" r="r" b="b"/>
            <a:pathLst>
              <a:path w="751240" h="951600">
                <a:moveTo>
                  <a:pt x="751240" y="0"/>
                </a:moveTo>
                <a:lnTo>
                  <a:pt x="0" y="0"/>
                </a:lnTo>
                <a:lnTo>
                  <a:pt x="0" y="951600"/>
                </a:lnTo>
                <a:lnTo>
                  <a:pt x="751240" y="951600"/>
                </a:lnTo>
                <a:lnTo>
                  <a:pt x="751240" y="0"/>
                </a:lnTo>
                <a:close/>
              </a:path>
            </a:pathLst>
          </a:custGeom>
          <a:blipFill>
            <a:blip r:embed="rId4"/>
            <a:stretch>
              <a:fillRect l="-1" r="-1"/>
            </a:stretch>
          </a:blipFill>
        </p:spPr>
      </p:sp>
      <p:sp>
        <p:nvSpPr>
          <p:cNvPr id="15" name="Freeform 15">
            <a:extLst>
              <a:ext uri="{FF2B5EF4-FFF2-40B4-BE49-F238E27FC236}">
                <a16:creationId xmlns:a16="http://schemas.microsoft.com/office/drawing/2014/main" id="{924842A9-91D9-C749-1396-A6A16A740A54}"/>
              </a:ext>
            </a:extLst>
          </p:cNvPr>
          <p:cNvSpPr/>
          <p:nvPr/>
        </p:nvSpPr>
        <p:spPr>
          <a:xfrm rot="-1167304">
            <a:off x="1430114" y="6164588"/>
            <a:ext cx="1113998" cy="2695374"/>
          </a:xfrm>
          <a:custGeom>
            <a:avLst/>
            <a:gdLst/>
            <a:ahLst/>
            <a:cxnLst/>
            <a:rect l="l" t="t" r="r" b="b"/>
            <a:pathLst>
              <a:path w="1113998" h="2695374">
                <a:moveTo>
                  <a:pt x="0" y="0"/>
                </a:moveTo>
                <a:lnTo>
                  <a:pt x="1113998" y="0"/>
                </a:lnTo>
                <a:lnTo>
                  <a:pt x="1113998" y="2695374"/>
                </a:lnTo>
                <a:lnTo>
                  <a:pt x="0" y="2695374"/>
                </a:lnTo>
                <a:lnTo>
                  <a:pt x="0" y="0"/>
                </a:lnTo>
                <a:close/>
              </a:path>
            </a:pathLst>
          </a:custGeom>
          <a:blipFill>
            <a:blip r:embed="rId5"/>
            <a:stretch>
              <a:fillRect t="-1" b="-1"/>
            </a:stretch>
          </a:blipFill>
        </p:spPr>
      </p:sp>
      <p:sp>
        <p:nvSpPr>
          <p:cNvPr id="16" name="Freeform 7">
            <a:extLst>
              <a:ext uri="{FF2B5EF4-FFF2-40B4-BE49-F238E27FC236}">
                <a16:creationId xmlns:a16="http://schemas.microsoft.com/office/drawing/2014/main" id="{D76D9510-AF03-12CF-10DB-AAB110C72E09}"/>
              </a:ext>
            </a:extLst>
          </p:cNvPr>
          <p:cNvSpPr/>
          <p:nvPr/>
        </p:nvSpPr>
        <p:spPr>
          <a:xfrm rot="8999989">
            <a:off x="16650838" y="8717465"/>
            <a:ext cx="767540" cy="972213"/>
          </a:xfrm>
          <a:custGeom>
            <a:avLst/>
            <a:gdLst/>
            <a:ahLst/>
            <a:cxnLst/>
            <a:rect l="l" t="t" r="r" b="b"/>
            <a:pathLst>
              <a:path w="949612" h="1202836">
                <a:moveTo>
                  <a:pt x="0" y="0"/>
                </a:moveTo>
                <a:lnTo>
                  <a:pt x="949612" y="0"/>
                </a:lnTo>
                <a:lnTo>
                  <a:pt x="949612" y="1202836"/>
                </a:lnTo>
                <a:lnTo>
                  <a:pt x="0" y="1202836"/>
                </a:lnTo>
                <a:lnTo>
                  <a:pt x="0" y="0"/>
                </a:lnTo>
                <a:close/>
              </a:path>
            </a:pathLst>
          </a:custGeom>
          <a:blipFill>
            <a:blip r:embed="rId6"/>
            <a:stretch>
              <a:fillRect/>
            </a:stretch>
          </a:blipFill>
        </p:spPr>
      </p:sp>
      <p:sp>
        <p:nvSpPr>
          <p:cNvPr id="17" name="Freeform 14">
            <a:extLst>
              <a:ext uri="{FF2B5EF4-FFF2-40B4-BE49-F238E27FC236}">
                <a16:creationId xmlns:a16="http://schemas.microsoft.com/office/drawing/2014/main" id="{634BD5DE-4FFE-D985-C041-C1FE6CEE8B25}"/>
              </a:ext>
            </a:extLst>
          </p:cNvPr>
          <p:cNvSpPr/>
          <p:nvPr/>
        </p:nvSpPr>
        <p:spPr>
          <a:xfrm rot="1778307">
            <a:off x="16523030" y="5990588"/>
            <a:ext cx="1503849" cy="2053808"/>
          </a:xfrm>
          <a:custGeom>
            <a:avLst/>
            <a:gdLst/>
            <a:ahLst/>
            <a:cxnLst/>
            <a:rect l="l" t="t" r="r" b="b"/>
            <a:pathLst>
              <a:path w="1860582" h="2540998">
                <a:moveTo>
                  <a:pt x="0" y="0"/>
                </a:moveTo>
                <a:lnTo>
                  <a:pt x="1860582" y="0"/>
                </a:lnTo>
                <a:lnTo>
                  <a:pt x="1860582" y="2540998"/>
                </a:lnTo>
                <a:lnTo>
                  <a:pt x="0" y="2540998"/>
                </a:lnTo>
                <a:lnTo>
                  <a:pt x="0" y="0"/>
                </a:lnTo>
                <a:close/>
              </a:path>
            </a:pathLst>
          </a:custGeom>
          <a:blipFill>
            <a:blip r:embed="rId7"/>
            <a:stretch>
              <a:fillRect t="-1" b="-1"/>
            </a:stretch>
          </a:blipFill>
        </p:spPr>
      </p:sp>
      <p:sp>
        <p:nvSpPr>
          <p:cNvPr id="21" name="TextBox 20">
            <a:extLst>
              <a:ext uri="{FF2B5EF4-FFF2-40B4-BE49-F238E27FC236}">
                <a16:creationId xmlns:a16="http://schemas.microsoft.com/office/drawing/2014/main" id="{CD70363E-EE42-7F34-A8F6-0B2F9C3B7ED1}"/>
              </a:ext>
            </a:extLst>
          </p:cNvPr>
          <p:cNvSpPr txBox="1"/>
          <p:nvPr/>
        </p:nvSpPr>
        <p:spPr>
          <a:xfrm>
            <a:off x="458054" y="2477931"/>
            <a:ext cx="17371892" cy="6274025"/>
          </a:xfrm>
          <a:prstGeom prst="rect">
            <a:avLst/>
          </a:prstGeom>
          <a:solidFill>
            <a:srgbClr val="F6EFEB">
              <a:alpha val="88000"/>
            </a:srgbClr>
          </a:solidFill>
        </p:spPr>
        <p:txBody>
          <a:bodyPr wrap="square">
            <a:spAutoFit/>
          </a:bodyPr>
          <a:lstStyle/>
          <a:p>
            <a:pPr algn="ctr">
              <a:lnSpc>
                <a:spcPct val="150000"/>
              </a:lnSpc>
            </a:pPr>
            <a:r>
              <a:rPr lang="vi-VN" sz="3400" b="1"/>
              <a:t>Ngành chế biến thực phẩm tại Việt Nam</a:t>
            </a:r>
          </a:p>
          <a:p>
            <a:pPr marL="457200" indent="-457200" algn="just">
              <a:lnSpc>
                <a:spcPct val="150000"/>
              </a:lnSpc>
              <a:buFont typeface="Arial" panose="020B0604020202020204" pitchFamily="34" charset="0"/>
              <a:buChar char="•"/>
            </a:pPr>
            <a:r>
              <a:rPr lang="vi-VN" sz="3400"/>
              <a:t>Thuận lợi: nguyên liệu phong phú (VN có lợi thế về nguồn nguyên liệu đa dạng, chất lượng đảm bảo từ các loại cây trồng, hải sản đến rau quả,... để sản xuất thực phẩm), văn hoá ẩm thực đa dạng, lao động giá rẻ và trình độ nhân công ngày càng cao,...</a:t>
            </a:r>
          </a:p>
          <a:p>
            <a:pPr marL="457200" indent="-457200" algn="just">
              <a:lnSpc>
                <a:spcPct val="150000"/>
              </a:lnSpc>
              <a:buFont typeface="Arial" panose="020B0604020202020204" pitchFamily="34" charset="0"/>
              <a:buChar char="•"/>
            </a:pPr>
            <a:r>
              <a:rPr lang="vi-VN" sz="3400"/>
              <a:t>Thách thức: tiêu chuẩn và quy định của các thị trường xuất khẩu; sự cạnh tranh ngày một gay gắt trên thị trường nội địa và thị trường quốc tế,....</a:t>
            </a:r>
          </a:p>
          <a:p>
            <a:pPr marL="457200" indent="-457200" algn="just">
              <a:lnSpc>
                <a:spcPct val="150000"/>
              </a:lnSpc>
              <a:buFont typeface="Arial" panose="020B0604020202020204" pitchFamily="34" charset="0"/>
              <a:buChar char="•"/>
            </a:pPr>
            <a:r>
              <a:rPr lang="vi-VN" sz="3400"/>
              <a:t>Cơ hội đầu tư: đầu tư sản xuất và chế biến thực phẩm hữu cơ, thực phẩm sạch; xuất khẩu sản phẩm chế biến thực phẩm (cà phê, gạo, hải sản,...);... ngày càng phát triển.</a:t>
            </a:r>
          </a:p>
        </p:txBody>
      </p:sp>
      <p:grpSp>
        <p:nvGrpSpPr>
          <p:cNvPr id="30" name="Group 29">
            <a:extLst>
              <a:ext uri="{FF2B5EF4-FFF2-40B4-BE49-F238E27FC236}">
                <a16:creationId xmlns:a16="http://schemas.microsoft.com/office/drawing/2014/main" id="{89683661-82C7-6429-82DF-500A77F22018}"/>
              </a:ext>
            </a:extLst>
          </p:cNvPr>
          <p:cNvGrpSpPr/>
          <p:nvPr/>
        </p:nvGrpSpPr>
        <p:grpSpPr>
          <a:xfrm>
            <a:off x="625104" y="391936"/>
            <a:ext cx="7051192" cy="1529911"/>
            <a:chOff x="533400" y="343081"/>
            <a:chExt cx="7051192" cy="1529911"/>
          </a:xfrm>
        </p:grpSpPr>
        <p:sp>
          <p:nvSpPr>
            <p:cNvPr id="29" name="Rectangle 28">
              <a:extLst>
                <a:ext uri="{FF2B5EF4-FFF2-40B4-BE49-F238E27FC236}">
                  <a16:creationId xmlns:a16="http://schemas.microsoft.com/office/drawing/2014/main" id="{D049F16D-776A-67C0-0903-DBDEECFC4200}"/>
                </a:ext>
              </a:extLst>
            </p:cNvPr>
            <p:cNvSpPr/>
            <p:nvPr/>
          </p:nvSpPr>
          <p:spPr>
            <a:xfrm>
              <a:off x="2351995" y="1123821"/>
              <a:ext cx="5232597" cy="310892"/>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5">
              <a:extLst>
                <a:ext uri="{FF2B5EF4-FFF2-40B4-BE49-F238E27FC236}">
                  <a16:creationId xmlns:a16="http://schemas.microsoft.com/office/drawing/2014/main" id="{99B03B1C-7FD8-A65D-B7C5-FDD874EBF4E4}"/>
                </a:ext>
              </a:extLst>
            </p:cNvPr>
            <p:cNvSpPr/>
            <p:nvPr/>
          </p:nvSpPr>
          <p:spPr>
            <a:xfrm rot="1309152">
              <a:off x="533400" y="343081"/>
              <a:ext cx="1625403" cy="1529911"/>
            </a:xfrm>
            <a:custGeom>
              <a:avLst/>
              <a:gdLst/>
              <a:ahLst/>
              <a:cxnLst/>
              <a:rect l="l" t="t" r="r" b="b"/>
              <a:pathLst>
                <a:path w="3189673" h="3002280">
                  <a:moveTo>
                    <a:pt x="0" y="0"/>
                  </a:moveTo>
                  <a:lnTo>
                    <a:pt x="3189673" y="0"/>
                  </a:lnTo>
                  <a:lnTo>
                    <a:pt x="3189673" y="3002280"/>
                  </a:lnTo>
                  <a:lnTo>
                    <a:pt x="0" y="3002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8" name="TextBox 27">
              <a:extLst>
                <a:ext uri="{FF2B5EF4-FFF2-40B4-BE49-F238E27FC236}">
                  <a16:creationId xmlns:a16="http://schemas.microsoft.com/office/drawing/2014/main" id="{E4A71F93-B609-4409-2AC4-43B1DD59B0CC}"/>
                </a:ext>
              </a:extLst>
            </p:cNvPr>
            <p:cNvSpPr txBox="1"/>
            <p:nvPr/>
          </p:nvSpPr>
          <p:spPr>
            <a:xfrm>
              <a:off x="2290404" y="649883"/>
              <a:ext cx="5223072"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Thông tin bổ sung </a:t>
              </a:r>
            </a:p>
          </p:txBody>
        </p:sp>
      </p:grpSp>
    </p:spTree>
    <p:extLst>
      <p:ext uri="{BB962C8B-B14F-4D97-AF65-F5344CB8AC3E}">
        <p14:creationId xmlns:p14="http://schemas.microsoft.com/office/powerpoint/2010/main" val="302306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id="{8A27C305-D41F-D31B-41BD-84061566CE46}"/>
              </a:ext>
            </a:extLst>
          </p:cNvPr>
          <p:cNvGrpSpPr/>
          <p:nvPr/>
        </p:nvGrpSpPr>
        <p:grpSpPr>
          <a:xfrm>
            <a:off x="1416726" y="2019300"/>
            <a:ext cx="15454546" cy="5813492"/>
            <a:chOff x="1416726" y="1809328"/>
            <a:chExt cx="15454546" cy="5813492"/>
          </a:xfrm>
        </p:grpSpPr>
        <p:sp>
          <p:nvSpPr>
            <p:cNvPr id="16" name="TextBox 15">
              <a:extLst>
                <a:ext uri="{FF2B5EF4-FFF2-40B4-BE49-F238E27FC236}">
                  <a16:creationId xmlns:a16="http://schemas.microsoft.com/office/drawing/2014/main" id="{67EDC501-C9DA-5B83-0533-EECADCBFD8B5}"/>
                </a:ext>
              </a:extLst>
            </p:cNvPr>
            <p:cNvSpPr txBox="1"/>
            <p:nvPr/>
          </p:nvSpPr>
          <p:spPr>
            <a:xfrm>
              <a:off x="1416726" y="4498439"/>
              <a:ext cx="15454546"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MỘT SỐ NGÀNH NGHỀ LIÊN QUAN ĐẾN CHẾ BIẾN THỰC PHẨM</a:t>
              </a:r>
            </a:p>
          </p:txBody>
        </p:sp>
        <p:sp>
          <p:nvSpPr>
            <p:cNvPr id="17" name="Oval 16">
              <a:extLst>
                <a:ext uri="{FF2B5EF4-FFF2-40B4-BE49-F238E27FC236}">
                  <a16:creationId xmlns:a16="http://schemas.microsoft.com/office/drawing/2014/main"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II</a:t>
              </a:r>
            </a:p>
          </p:txBody>
        </p:sp>
      </p:grpSp>
    </p:spTree>
    <p:extLst>
      <p:ext uri="{BB962C8B-B14F-4D97-AF65-F5344CB8AC3E}">
        <p14:creationId xmlns:p14="http://schemas.microsoft.com/office/powerpoint/2010/main" val="234430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8205788" cy="784830"/>
          </a:xfrm>
          <a:prstGeom prst="rect">
            <a:avLst/>
          </a:prstGeom>
          <a:noFill/>
        </p:spPr>
        <p:txBody>
          <a:bodyPr wrap="square" rtlCol="0">
            <a:spAutoFit/>
          </a:bodyPr>
          <a:lstStyle/>
          <a:p>
            <a:r>
              <a:rPr lang="en-US" sz="4500" b="1">
                <a:solidFill>
                  <a:srgbClr val="C00000"/>
                </a:solidFill>
                <a:latin typeface="Arial" panose="020B0604020202020204" pitchFamily="34" charset="0"/>
                <a:cs typeface="Arial" panose="020B0604020202020204" pitchFamily="34" charset="0"/>
              </a:rPr>
              <a:t>1. Thợ chế biến thực phẩm </a:t>
            </a:r>
          </a:p>
        </p:txBody>
      </p:sp>
      <p:sp>
        <p:nvSpPr>
          <p:cNvPr id="11" name="Freeform 7">
            <a:extLst>
              <a:ext uri="{FF2B5EF4-FFF2-40B4-BE49-F238E27FC236}">
                <a16:creationId xmlns:a16="http://schemas.microsoft.com/office/drawing/2014/main"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47875" y="19289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grpSp>
        <p:nvGrpSpPr>
          <p:cNvPr id="13" name="Group 12">
            <a:extLst>
              <a:ext uri="{FF2B5EF4-FFF2-40B4-BE49-F238E27FC236}">
                <a16:creationId xmlns:a16="http://schemas.microsoft.com/office/drawing/2014/main" id="{01A40036-5705-5691-2384-3873D95802F1}"/>
              </a:ext>
            </a:extLst>
          </p:cNvPr>
          <p:cNvGrpSpPr/>
          <p:nvPr/>
        </p:nvGrpSpPr>
        <p:grpSpPr>
          <a:xfrm>
            <a:off x="457200" y="3314700"/>
            <a:ext cx="17373600" cy="4038600"/>
            <a:chOff x="457200" y="3314700"/>
            <a:chExt cx="17373600" cy="4038600"/>
          </a:xfrm>
        </p:grpSpPr>
        <p:sp>
          <p:nvSpPr>
            <p:cNvPr id="8" name="Rectangle 7">
              <a:extLst>
                <a:ext uri="{FF2B5EF4-FFF2-40B4-BE49-F238E27FC236}">
                  <a16:creationId xmlns:a16="http://schemas.microsoft.com/office/drawing/2014/main" id="{0FA5DF32-C7BD-66E1-B45B-30962C7EBEF1}"/>
                </a:ext>
              </a:extLst>
            </p:cNvPr>
            <p:cNvSpPr/>
            <p:nvPr/>
          </p:nvSpPr>
          <p:spPr>
            <a:xfrm>
              <a:off x="609600" y="3467099"/>
              <a:ext cx="17221200" cy="3886201"/>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3CD5B3-30F8-C3C2-894C-40FC5926D94D}"/>
                </a:ext>
              </a:extLst>
            </p:cNvPr>
            <p:cNvSpPr/>
            <p:nvPr/>
          </p:nvSpPr>
          <p:spPr>
            <a:xfrm>
              <a:off x="457200" y="3314700"/>
              <a:ext cx="17221200" cy="388620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B32E66-EA7C-D62A-8001-D91C54A2CABE}"/>
                </a:ext>
              </a:extLst>
            </p:cNvPr>
            <p:cNvSpPr txBox="1"/>
            <p:nvPr/>
          </p:nvSpPr>
          <p:spPr>
            <a:xfrm>
              <a:off x="690562" y="3397188"/>
              <a:ext cx="16906875" cy="3492623"/>
            </a:xfrm>
            <a:prstGeom prst="rect">
              <a:avLst/>
            </a:prstGeom>
            <a:noFill/>
          </p:spPr>
          <p:txBody>
            <a:bodyPr wrap="square" rtlCol="0">
              <a:spAutoFit/>
            </a:bodyPr>
            <a:lstStyle/>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Có nhận định cho rằng, thợ chế biến thực phẩm là người nấu ăn. Theo em, nhận định đó đúng hay sai? Tại sao? </a:t>
              </a:r>
            </a:p>
            <a:p>
              <a:pPr marL="742950" indent="-742950" algn="just">
                <a:lnSpc>
                  <a:spcPct val="150000"/>
                </a:lnSpc>
                <a:buFont typeface="+mj-lt"/>
                <a:buAutoNum type="arabicPeriod"/>
              </a:pPr>
              <a:r>
                <a:rPr lang="en-US" sz="3800">
                  <a:latin typeface="Arial" panose="020B0604020202020204" pitchFamily="34" charset="0"/>
                  <a:cs typeface="Arial" panose="020B0604020202020204" pitchFamily="34" charset="0"/>
                </a:rPr>
                <a:t>Để thực hiện tốt công việc của mình, thợ chế biến thực phẩm phải chú trọng phát triển những năng lực và phẩm chất nào? </a:t>
              </a:r>
            </a:p>
          </p:txBody>
        </p:sp>
      </p:grpSp>
      <p:sp>
        <p:nvSpPr>
          <p:cNvPr id="14" name="Freeform 8">
            <a:extLst>
              <a:ext uri="{FF2B5EF4-FFF2-40B4-BE49-F238E27FC236}">
                <a16:creationId xmlns:a16="http://schemas.microsoft.com/office/drawing/2014/main" id="{20CB4E2F-6076-FD5C-8008-068C8D3D5CBF}"/>
              </a:ext>
            </a:extLst>
          </p:cNvPr>
          <p:cNvSpPr/>
          <p:nvPr/>
        </p:nvSpPr>
        <p:spPr>
          <a:xfrm>
            <a:off x="5486399" y="7626096"/>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72126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B0224C-8579-2816-C71C-137871F0037D}"/>
              </a:ext>
            </a:extLst>
          </p:cNvPr>
          <p:cNvSpPr txBox="1"/>
          <p:nvPr/>
        </p:nvSpPr>
        <p:spPr>
          <a:xfrm>
            <a:off x="457200" y="800100"/>
            <a:ext cx="11582400" cy="784830"/>
          </a:xfrm>
          <a:prstGeom prst="rect">
            <a:avLst/>
          </a:prstGeom>
          <a:noFill/>
        </p:spPr>
        <p:txBody>
          <a:bodyPr wrap="square" rtlCol="0">
            <a:spAutoFit/>
          </a:bodyPr>
          <a:lstStyle/>
          <a:p>
            <a:pPr algn="ctr"/>
            <a:r>
              <a:rPr lang="en-US" sz="4500" b="1">
                <a:solidFill>
                  <a:schemeClr val="accent5">
                    <a:lumMod val="50000"/>
                  </a:schemeClr>
                </a:solidFill>
                <a:latin typeface="Arial" panose="020B0604020202020204" pitchFamily="34" charset="0"/>
                <a:cs typeface="Arial" panose="020B0604020202020204" pitchFamily="34" charset="0"/>
              </a:rPr>
              <a:t>CÂU HỎI GỢI Ý </a:t>
            </a:r>
          </a:p>
        </p:txBody>
      </p:sp>
      <p:grpSp>
        <p:nvGrpSpPr>
          <p:cNvPr id="10" name="Group 9">
            <a:extLst>
              <a:ext uri="{FF2B5EF4-FFF2-40B4-BE49-F238E27FC236}">
                <a16:creationId xmlns:a16="http://schemas.microsoft.com/office/drawing/2014/main" id="{62447673-922A-4E07-F98F-970A53647B2F}"/>
              </a:ext>
            </a:extLst>
          </p:cNvPr>
          <p:cNvGrpSpPr/>
          <p:nvPr/>
        </p:nvGrpSpPr>
        <p:grpSpPr>
          <a:xfrm>
            <a:off x="838200" y="2019300"/>
            <a:ext cx="10767060" cy="1752211"/>
            <a:chOff x="1348740" y="2629289"/>
            <a:chExt cx="10767060" cy="1752211"/>
          </a:xfrm>
        </p:grpSpPr>
        <p:sp>
          <p:nvSpPr>
            <p:cNvPr id="4" name="Freeform 9">
              <a:extLst>
                <a:ext uri="{FF2B5EF4-FFF2-40B4-BE49-F238E27FC236}">
                  <a16:creationId xmlns:a16="http://schemas.microsoft.com/office/drawing/2014/main" id="{71B9A4A4-0C88-28EE-9381-B6B8101CA7A8}"/>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6">
              <a:extLst>
                <a:ext uri="{FF2B5EF4-FFF2-40B4-BE49-F238E27FC236}">
                  <a16:creationId xmlns:a16="http://schemas.microsoft.com/office/drawing/2014/main" id="{E7EB5697-06F5-2E76-3416-1A85E35AFF57}"/>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Thợ chế biến thực phẩm là người làm nhiệm vụ gì?</a:t>
              </a:r>
              <a:endParaRPr lang="en-US" sz="3800"/>
            </a:p>
          </p:txBody>
        </p:sp>
      </p:grpSp>
      <p:grpSp>
        <p:nvGrpSpPr>
          <p:cNvPr id="15" name="Group 14">
            <a:extLst>
              <a:ext uri="{FF2B5EF4-FFF2-40B4-BE49-F238E27FC236}">
                <a16:creationId xmlns:a16="http://schemas.microsoft.com/office/drawing/2014/main" id="{F8615C85-C618-DA52-E3E8-2568EE36AAA0}"/>
              </a:ext>
            </a:extLst>
          </p:cNvPr>
          <p:cNvGrpSpPr/>
          <p:nvPr/>
        </p:nvGrpSpPr>
        <p:grpSpPr>
          <a:xfrm>
            <a:off x="838200" y="4297762"/>
            <a:ext cx="10767060" cy="1752211"/>
            <a:chOff x="1348740" y="2629289"/>
            <a:chExt cx="10767060" cy="1752211"/>
          </a:xfrm>
        </p:grpSpPr>
        <p:sp>
          <p:nvSpPr>
            <p:cNvPr id="16" name="Freeform 9">
              <a:extLst>
                <a:ext uri="{FF2B5EF4-FFF2-40B4-BE49-F238E27FC236}">
                  <a16:creationId xmlns:a16="http://schemas.microsoft.com/office/drawing/2014/main" id="{41E2BA2E-696F-F7CF-2865-89AEDCA36A45}"/>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6">
              <a:extLst>
                <a:ext uri="{FF2B5EF4-FFF2-40B4-BE49-F238E27FC236}">
                  <a16:creationId xmlns:a16="http://schemas.microsoft.com/office/drawing/2014/main" id="{2AD6A25C-C255-3931-9999-1A11B678FF58}"/>
                </a:ext>
              </a:extLst>
            </p:cNvPr>
            <p:cNvSpPr txBox="1"/>
            <p:nvPr/>
          </p:nvSpPr>
          <p:spPr>
            <a:xfrm>
              <a:off x="2895600" y="2629289"/>
              <a:ext cx="9220200" cy="1752211"/>
            </a:xfrm>
            <a:prstGeom prst="rect">
              <a:avLst/>
            </a:prstGeom>
            <a:noFill/>
          </p:spPr>
          <p:txBody>
            <a:bodyPr wrap="square">
              <a:spAutoFit/>
            </a:bodyPr>
            <a:lstStyle/>
            <a:p>
              <a:pPr algn="just">
                <a:lnSpc>
                  <a:spcPct val="150000"/>
                </a:lnSpc>
              </a:pPr>
              <a:r>
                <a:rPr lang="vi-VN" sz="3800"/>
                <a:t>Công việc chính của thợ chế biến thực phẩm là gì?</a:t>
              </a:r>
              <a:endParaRPr lang="en-US" sz="3800"/>
            </a:p>
          </p:txBody>
        </p:sp>
      </p:grpSp>
      <p:grpSp>
        <p:nvGrpSpPr>
          <p:cNvPr id="18" name="Group 17">
            <a:extLst>
              <a:ext uri="{FF2B5EF4-FFF2-40B4-BE49-F238E27FC236}">
                <a16:creationId xmlns:a16="http://schemas.microsoft.com/office/drawing/2014/main" id="{B23C507D-F700-991A-EEBD-8E2B5E210AA9}"/>
              </a:ext>
            </a:extLst>
          </p:cNvPr>
          <p:cNvGrpSpPr/>
          <p:nvPr/>
        </p:nvGrpSpPr>
        <p:grpSpPr>
          <a:xfrm>
            <a:off x="838200" y="6506894"/>
            <a:ext cx="10767060" cy="2629374"/>
            <a:chOff x="1348740" y="2324099"/>
            <a:chExt cx="10767060" cy="2629374"/>
          </a:xfrm>
        </p:grpSpPr>
        <p:sp>
          <p:nvSpPr>
            <p:cNvPr id="19" name="Freeform 9">
              <a:extLst>
                <a:ext uri="{FF2B5EF4-FFF2-40B4-BE49-F238E27FC236}">
                  <a16:creationId xmlns:a16="http://schemas.microsoft.com/office/drawing/2014/main" id="{CF5CA28F-9C82-F0C9-1248-A633842D0870}"/>
                </a:ext>
              </a:extLst>
            </p:cNvPr>
            <p:cNvSpPr/>
            <p:nvPr/>
          </p:nvSpPr>
          <p:spPr>
            <a:xfrm>
              <a:off x="1348740" y="3009900"/>
              <a:ext cx="1165860" cy="121920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TextBox 19">
              <a:extLst>
                <a:ext uri="{FF2B5EF4-FFF2-40B4-BE49-F238E27FC236}">
                  <a16:creationId xmlns:a16="http://schemas.microsoft.com/office/drawing/2014/main" id="{013F50F5-9FE1-87A7-D464-F875E26FD471}"/>
                </a:ext>
              </a:extLst>
            </p:cNvPr>
            <p:cNvSpPr txBox="1"/>
            <p:nvPr/>
          </p:nvSpPr>
          <p:spPr>
            <a:xfrm>
              <a:off x="2895600" y="2324099"/>
              <a:ext cx="9220200" cy="2629374"/>
            </a:xfrm>
            <a:prstGeom prst="rect">
              <a:avLst/>
            </a:prstGeom>
            <a:noFill/>
          </p:spPr>
          <p:txBody>
            <a:bodyPr wrap="square">
              <a:spAutoFit/>
            </a:bodyPr>
            <a:lstStyle/>
            <a:p>
              <a:pPr algn="just">
                <a:lnSpc>
                  <a:spcPct val="150000"/>
                </a:lnSpc>
              </a:pPr>
              <a:r>
                <a:rPr lang="vi-VN" sz="3800"/>
                <a:t>Người lao động cần những kiến thức, năng lực, phẩm chất gì để đáp ứng với yêu cầu nghề nghiệp?</a:t>
              </a:r>
              <a:endParaRPr lang="en-US" sz="3800"/>
            </a:p>
          </p:txBody>
        </p:sp>
      </p:grpSp>
      <p:sp>
        <p:nvSpPr>
          <p:cNvPr id="21" name="Freeform 12">
            <a:extLst>
              <a:ext uri="{FF2B5EF4-FFF2-40B4-BE49-F238E27FC236}">
                <a16:creationId xmlns:a16="http://schemas.microsoft.com/office/drawing/2014/main" id="{9F52E7D3-988C-6AE2-062B-72B53DE587D7}"/>
              </a:ext>
            </a:extLst>
          </p:cNvPr>
          <p:cNvSpPr/>
          <p:nvPr/>
        </p:nvSpPr>
        <p:spPr>
          <a:xfrm>
            <a:off x="12115800" y="801149"/>
            <a:ext cx="6199682" cy="8912911"/>
          </a:xfrm>
          <a:custGeom>
            <a:avLst/>
            <a:gdLst/>
            <a:ahLst/>
            <a:cxnLst/>
            <a:rect l="l" t="t" r="r" b="b"/>
            <a:pathLst>
              <a:path w="6513000" h="6513000">
                <a:moveTo>
                  <a:pt x="0" y="0"/>
                </a:moveTo>
                <a:lnTo>
                  <a:pt x="6513000" y="0"/>
                </a:lnTo>
                <a:lnTo>
                  <a:pt x="6513000" y="6513000"/>
                </a:lnTo>
                <a:lnTo>
                  <a:pt x="0" y="6513000"/>
                </a:lnTo>
                <a:lnTo>
                  <a:pt x="0" y="0"/>
                </a:lnTo>
                <a:close/>
              </a:path>
            </a:pathLst>
          </a:custGeom>
          <a:blipFill>
            <a:blip r:embed="rId4"/>
            <a:stretch>
              <a:fillRect l="-43764" t="-16319" b="-23668"/>
            </a:stretch>
          </a:blipFill>
        </p:spPr>
      </p:sp>
    </p:spTree>
    <p:extLst>
      <p:ext uri="{BB962C8B-B14F-4D97-AF65-F5344CB8AC3E}">
        <p14:creationId xmlns:p14="http://schemas.microsoft.com/office/powerpoint/2010/main" val="341662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3B71B9-A406-AEE3-3F03-F669A7CA20E6}"/>
              </a:ext>
            </a:extLst>
          </p:cNvPr>
          <p:cNvGrpSpPr/>
          <p:nvPr/>
        </p:nvGrpSpPr>
        <p:grpSpPr>
          <a:xfrm>
            <a:off x="4038600" y="271879"/>
            <a:ext cx="10210800" cy="2142292"/>
            <a:chOff x="4038600" y="181808"/>
            <a:chExt cx="10210800" cy="2142292"/>
          </a:xfrm>
        </p:grpSpPr>
        <p:sp>
          <p:nvSpPr>
            <p:cNvPr id="2" name="Rectangle 1">
              <a:extLst>
                <a:ext uri="{FF2B5EF4-FFF2-40B4-BE49-F238E27FC236}">
                  <a16:creationId xmlns:a16="http://schemas.microsoft.com/office/drawing/2014/main" id="{E86BC7A3-7950-44D3-F636-F072CA473ADC}"/>
                </a:ext>
              </a:extLst>
            </p:cNvPr>
            <p:cNvSpPr/>
            <p:nvPr/>
          </p:nvSpPr>
          <p:spPr>
            <a:xfrm>
              <a:off x="4038600" y="647700"/>
              <a:ext cx="10210800" cy="16764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01E9F-905C-C44F-523E-2C73C43673D4}"/>
                </a:ext>
              </a:extLst>
            </p:cNvPr>
            <p:cNvSpPr txBox="1"/>
            <p:nvPr/>
          </p:nvSpPr>
          <p:spPr>
            <a:xfrm>
              <a:off x="4114800" y="1257300"/>
              <a:ext cx="10058400" cy="677108"/>
            </a:xfrm>
            <a:prstGeom prst="rect">
              <a:avLst/>
            </a:prstGeom>
            <a:noFill/>
          </p:spPr>
          <p:txBody>
            <a:bodyPr wrap="square">
              <a:spAutoFit/>
            </a:bodyPr>
            <a:lstStyle/>
            <a:p>
              <a:pPr algn="ct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thợ chế biến thực phẩm là người nấu ăn</a:t>
              </a:r>
              <a:endParaRPr lang="en-US"/>
            </a:p>
          </p:txBody>
        </p:sp>
        <p:sp>
          <p:nvSpPr>
            <p:cNvPr id="8" name="TextBox 7">
              <a:extLst>
                <a:ext uri="{FF2B5EF4-FFF2-40B4-BE49-F238E27FC236}">
                  <a16:creationId xmlns:a16="http://schemas.microsoft.com/office/drawing/2014/main" id="{F154111B-2B11-8F44-420D-D42138E415B4}"/>
                </a:ext>
              </a:extLst>
            </p:cNvPr>
            <p:cNvSpPr txBox="1"/>
            <p:nvPr/>
          </p:nvSpPr>
          <p:spPr>
            <a:xfrm>
              <a:off x="8572500" y="181808"/>
              <a:ext cx="1143000" cy="1477328"/>
            </a:xfrm>
            <a:prstGeom prst="rect">
              <a:avLst/>
            </a:prstGeom>
            <a:noFill/>
          </p:spPr>
          <p:txBody>
            <a:bodyPr wrap="square" rtlCol="0">
              <a:spAutoFit/>
            </a:bodyPr>
            <a:lstStyle/>
            <a:p>
              <a:pPr algn="ctr"/>
              <a:r>
                <a:rPr lang="en-US" sz="9000" b="1">
                  <a:solidFill>
                    <a:schemeClr val="accent2">
                      <a:lumMod val="75000"/>
                    </a:schemeClr>
                  </a:solidFill>
                  <a:latin typeface="Arial" panose="020B0604020202020204" pitchFamily="34" charset="0"/>
                  <a:cs typeface="Arial" panose="020B0604020202020204" pitchFamily="34" charset="0"/>
                </a:rPr>
                <a:t>“</a:t>
              </a:r>
            </a:p>
          </p:txBody>
        </p:sp>
      </p:grpSp>
      <p:sp>
        <p:nvSpPr>
          <p:cNvPr id="11" name="Arrow: Down 10">
            <a:extLst>
              <a:ext uri="{FF2B5EF4-FFF2-40B4-BE49-F238E27FC236}">
                <a16:creationId xmlns:a16="http://schemas.microsoft.com/office/drawing/2014/main" id="{FA6DE223-9D5E-FEE9-00F9-757B467882D1}"/>
              </a:ext>
            </a:extLst>
          </p:cNvPr>
          <p:cNvSpPr/>
          <p:nvPr/>
        </p:nvSpPr>
        <p:spPr>
          <a:xfrm>
            <a:off x="8896350" y="2490371"/>
            <a:ext cx="495300" cy="38969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125797B-57DE-0632-9F5B-D6CA77DC9D55}"/>
              </a:ext>
            </a:extLst>
          </p:cNvPr>
          <p:cNvSpPr txBox="1"/>
          <p:nvPr/>
        </p:nvSpPr>
        <p:spPr>
          <a:xfrm>
            <a:off x="5638800" y="3047583"/>
            <a:ext cx="7010400" cy="677108"/>
          </a:xfrm>
          <a:prstGeom prst="rect">
            <a:avLst/>
          </a:prstGeom>
          <a:noFill/>
        </p:spPr>
        <p:txBody>
          <a:bodyPr wrap="square" rtlCol="0">
            <a:spAutoFit/>
          </a:bodyPr>
          <a:lstStyle/>
          <a:p>
            <a:pPr algn="ctr"/>
            <a:r>
              <a:rPr lang="en-US" sz="3800" i="1">
                <a:solidFill>
                  <a:srgbClr val="C00000"/>
                </a:solidFill>
                <a:latin typeface="Arial" panose="020B0604020202020204" pitchFamily="34" charset="0"/>
                <a:cs typeface="Arial" panose="020B0604020202020204" pitchFamily="34" charset="0"/>
              </a:rPr>
              <a:t>Quan điểm sai lầm </a:t>
            </a:r>
          </a:p>
        </p:txBody>
      </p:sp>
      <p:grpSp>
        <p:nvGrpSpPr>
          <p:cNvPr id="25" name="Group 24">
            <a:extLst>
              <a:ext uri="{FF2B5EF4-FFF2-40B4-BE49-F238E27FC236}">
                <a16:creationId xmlns:a16="http://schemas.microsoft.com/office/drawing/2014/main" id="{8EB65972-ACDF-09F6-D2EE-073E0108EE52}"/>
              </a:ext>
            </a:extLst>
          </p:cNvPr>
          <p:cNvGrpSpPr/>
          <p:nvPr/>
        </p:nvGrpSpPr>
        <p:grpSpPr>
          <a:xfrm>
            <a:off x="404813" y="4229904"/>
            <a:ext cx="5287202" cy="5713279"/>
            <a:chOff x="404813" y="4306104"/>
            <a:chExt cx="5287202" cy="5713279"/>
          </a:xfrm>
        </p:grpSpPr>
        <p:pic>
          <p:nvPicPr>
            <p:cNvPr id="3076" name="Picture 4" descr="10 nguyên tắc chế biến thực phẩm an toàn trong hè nắng nóng - Tuổi Trẻ  Online">
              <a:extLst>
                <a:ext uri="{FF2B5EF4-FFF2-40B4-BE49-F238E27FC236}">
                  <a16:creationId xmlns:a16="http://schemas.microsoft.com/office/drawing/2014/main" id="{8164D387-234F-B9EB-42AB-1D6C825834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84"/>
            <a:stretch/>
          </p:blipFill>
          <p:spPr bwMode="auto">
            <a:xfrm>
              <a:off x="404813" y="4306104"/>
              <a:ext cx="5287202" cy="40663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46EA685-E21B-5AFE-C731-346B4C4B015F}"/>
                </a:ext>
              </a:extLst>
            </p:cNvPr>
            <p:cNvSpPr txBox="1"/>
            <p:nvPr/>
          </p:nvSpPr>
          <p:spPr>
            <a:xfrm>
              <a:off x="812420"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chế biến, bảo quản trái cây </a:t>
              </a:r>
            </a:p>
          </p:txBody>
        </p:sp>
      </p:grpSp>
      <p:grpSp>
        <p:nvGrpSpPr>
          <p:cNvPr id="24" name="Group 23">
            <a:extLst>
              <a:ext uri="{FF2B5EF4-FFF2-40B4-BE49-F238E27FC236}">
                <a16:creationId xmlns:a16="http://schemas.microsoft.com/office/drawing/2014/main" id="{897557F7-9C2A-1B06-CF5B-86F054F8BAC0}"/>
              </a:ext>
            </a:extLst>
          </p:cNvPr>
          <p:cNvGrpSpPr/>
          <p:nvPr/>
        </p:nvGrpSpPr>
        <p:grpSpPr>
          <a:xfrm>
            <a:off x="5822776" y="4229101"/>
            <a:ext cx="6194773" cy="5714082"/>
            <a:chOff x="5822776" y="4305301"/>
            <a:chExt cx="6194773" cy="5714082"/>
          </a:xfrm>
        </p:grpSpPr>
        <p:pic>
          <p:nvPicPr>
            <p:cNvPr id="3078" name="Picture 6" descr="Chế biến thực phẩm là gì? 5 Yêu Cầu Của Nhân Viên Chế Biến">
              <a:extLst>
                <a:ext uri="{FF2B5EF4-FFF2-40B4-BE49-F238E27FC236}">
                  <a16:creationId xmlns:a16="http://schemas.microsoft.com/office/drawing/2014/main" id="{21BF986C-0279-3FCF-F80C-B42C763F91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1" r="11689" b="8667"/>
            <a:stretch/>
          </p:blipFill>
          <p:spPr bwMode="auto">
            <a:xfrm>
              <a:off x="5822776" y="4305301"/>
              <a:ext cx="6194773" cy="40671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D1956B-774E-78CC-DEC8-72B1E4938BBD}"/>
                </a:ext>
              </a:extLst>
            </p:cNvPr>
            <p:cNvSpPr txBox="1"/>
            <p:nvPr/>
          </p:nvSpPr>
          <p:spPr>
            <a:xfrm>
              <a:off x="6742713" y="8367712"/>
              <a:ext cx="4471987" cy="1651671"/>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Chuẩn bị, chế biến thịt, cá</a:t>
              </a:r>
            </a:p>
          </p:txBody>
        </p:sp>
      </p:grpSp>
      <p:grpSp>
        <p:nvGrpSpPr>
          <p:cNvPr id="23" name="Group 22">
            <a:extLst>
              <a:ext uri="{FF2B5EF4-FFF2-40B4-BE49-F238E27FC236}">
                <a16:creationId xmlns:a16="http://schemas.microsoft.com/office/drawing/2014/main" id="{021752C9-0214-9FA6-D914-0C2390877F01}"/>
              </a:ext>
            </a:extLst>
          </p:cNvPr>
          <p:cNvGrpSpPr/>
          <p:nvPr/>
        </p:nvGrpSpPr>
        <p:grpSpPr>
          <a:xfrm>
            <a:off x="12198723" y="4229100"/>
            <a:ext cx="5708277" cy="4883086"/>
            <a:chOff x="12198723" y="4305300"/>
            <a:chExt cx="5708277" cy="4883086"/>
          </a:xfrm>
        </p:grpSpPr>
        <p:pic>
          <p:nvPicPr>
            <p:cNvPr id="3080" name="Picture 8" descr="Hướng Dẫn Cách Làm Cá Sống Nguyên Con Đơn Giản | Cooky.vn">
              <a:extLst>
                <a:ext uri="{FF2B5EF4-FFF2-40B4-BE49-F238E27FC236}">
                  <a16:creationId xmlns:a16="http://schemas.microsoft.com/office/drawing/2014/main" id="{6517192F-BDBF-D42C-DA6C-B9AD128358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76" r="4806"/>
            <a:stretch/>
          </p:blipFill>
          <p:spPr bwMode="auto">
            <a:xfrm>
              <a:off x="12198723" y="4305300"/>
              <a:ext cx="5708277" cy="406717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10ADE2E-7A30-2D1F-7139-A5D326AC3349}"/>
                </a:ext>
              </a:extLst>
            </p:cNvPr>
            <p:cNvSpPr txBox="1"/>
            <p:nvPr/>
          </p:nvSpPr>
          <p:spPr>
            <a:xfrm>
              <a:off x="12965493" y="8367712"/>
              <a:ext cx="4471987" cy="820674"/>
            </a:xfrm>
            <a:prstGeom prst="rect">
              <a:avLst/>
            </a:prstGeom>
            <a:noFill/>
          </p:spPr>
          <p:txBody>
            <a:bodyPr wrap="square" rtlCol="0">
              <a:spAutoFit/>
            </a:bodyPr>
            <a:lstStyle/>
            <a:p>
              <a:pPr algn="ctr">
                <a:lnSpc>
                  <a:spcPct val="150000"/>
                </a:lnSpc>
              </a:pPr>
              <a:r>
                <a:rPr lang="en-US" sz="3600">
                  <a:latin typeface="Arial" panose="020B0604020202020204" pitchFamily="34" charset="0"/>
                  <a:cs typeface="Arial" panose="020B0604020202020204" pitchFamily="34" charset="0"/>
                </a:rPr>
                <a:t>Giết mổ động vật </a:t>
              </a:r>
            </a:p>
          </p:txBody>
        </p:sp>
      </p:grpSp>
    </p:spTree>
    <p:extLst>
      <p:ext uri="{BB962C8B-B14F-4D97-AF65-F5344CB8AC3E}">
        <p14:creationId xmlns:p14="http://schemas.microsoft.com/office/powerpoint/2010/main" val="3357374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par>
                                <p:cTn id="24" presetID="14" presetClass="entr" presetSubtype="1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DF053BA-1F5E-B07B-809B-47C714AFAD74}"/>
              </a:ext>
            </a:extLst>
          </p:cNvPr>
          <p:cNvSpPr/>
          <p:nvPr/>
        </p:nvSpPr>
        <p:spPr>
          <a:xfrm flipH="1">
            <a:off x="6667663" y="22988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7" name="Rectangle: Rounded Corners 6">
            <a:extLst>
              <a:ext uri="{FF2B5EF4-FFF2-40B4-BE49-F238E27FC236}">
                <a16:creationId xmlns:a16="http://schemas.microsoft.com/office/drawing/2014/main" id="{84E932F6-3980-BEA2-D1BC-226B15009D03}"/>
              </a:ext>
            </a:extLst>
          </p:cNvPr>
          <p:cNvSpPr/>
          <p:nvPr/>
        </p:nvSpPr>
        <p:spPr>
          <a:xfrm>
            <a:off x="5524500" y="571500"/>
            <a:ext cx="72390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Thợ chế biến thực phẩm </a:t>
            </a:r>
          </a:p>
        </p:txBody>
      </p:sp>
      <p:grpSp>
        <p:nvGrpSpPr>
          <p:cNvPr id="16" name="Group 15">
            <a:extLst>
              <a:ext uri="{FF2B5EF4-FFF2-40B4-BE49-F238E27FC236}">
                <a16:creationId xmlns:a16="http://schemas.microsoft.com/office/drawing/2014/main" id="{AECEE441-CB20-1EF9-7707-3588DBBE41A8}"/>
              </a:ext>
            </a:extLst>
          </p:cNvPr>
          <p:cNvGrpSpPr/>
          <p:nvPr/>
        </p:nvGrpSpPr>
        <p:grpSpPr>
          <a:xfrm>
            <a:off x="521325" y="2128902"/>
            <a:ext cx="6412875" cy="2482667"/>
            <a:chOff x="521325" y="2473416"/>
            <a:chExt cx="6412875" cy="2482667"/>
          </a:xfrm>
        </p:grpSpPr>
        <p:sp>
          <p:nvSpPr>
            <p:cNvPr id="5" name="AutoShape 17">
              <a:extLst>
                <a:ext uri="{FF2B5EF4-FFF2-40B4-BE49-F238E27FC236}">
                  <a16:creationId xmlns:a16="http://schemas.microsoft.com/office/drawing/2014/main" id="{C243175A-0EA8-88E2-E305-9C05824C0804}"/>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5" name="TextBox 14">
              <a:extLst>
                <a:ext uri="{FF2B5EF4-FFF2-40B4-BE49-F238E27FC236}">
                  <a16:creationId xmlns:a16="http://schemas.microsoft.com/office/drawing/2014/main" id="{A2F47D64-C075-959B-D272-0F38635EC3A5}"/>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7" name="Group 16">
            <a:extLst>
              <a:ext uri="{FF2B5EF4-FFF2-40B4-BE49-F238E27FC236}">
                <a16:creationId xmlns:a16="http://schemas.microsoft.com/office/drawing/2014/main" id="{A799400A-D3A4-E4CE-105A-34E380A83970}"/>
              </a:ext>
            </a:extLst>
          </p:cNvPr>
          <p:cNvGrpSpPr/>
          <p:nvPr/>
        </p:nvGrpSpPr>
        <p:grpSpPr>
          <a:xfrm>
            <a:off x="521325" y="5251633"/>
            <a:ext cx="6907151" cy="2482667"/>
            <a:chOff x="27049" y="2449815"/>
            <a:chExt cx="6907151" cy="2482667"/>
          </a:xfrm>
        </p:grpSpPr>
        <p:sp>
          <p:nvSpPr>
            <p:cNvPr id="18" name="AutoShape 17">
              <a:extLst>
                <a:ext uri="{FF2B5EF4-FFF2-40B4-BE49-F238E27FC236}">
                  <a16:creationId xmlns:a16="http://schemas.microsoft.com/office/drawing/2014/main" id="{A30CFCCA-78F3-415D-DEB5-FA80B5352AA9}"/>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9" name="TextBox 18">
              <a:extLst>
                <a:ext uri="{FF2B5EF4-FFF2-40B4-BE49-F238E27FC236}">
                  <a16:creationId xmlns:a16="http://schemas.microsoft.com/office/drawing/2014/main" id="{454E29D3-C3A2-8B67-84C6-3E4D257DA257}"/>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27" name="Group 26">
            <a:extLst>
              <a:ext uri="{FF2B5EF4-FFF2-40B4-BE49-F238E27FC236}">
                <a16:creationId xmlns:a16="http://schemas.microsoft.com/office/drawing/2014/main" id="{4E676BEE-C2E0-9ECD-FB32-91FC6FB77C1B}"/>
              </a:ext>
            </a:extLst>
          </p:cNvPr>
          <p:cNvGrpSpPr/>
          <p:nvPr/>
        </p:nvGrpSpPr>
        <p:grpSpPr>
          <a:xfrm>
            <a:off x="10844314" y="1871743"/>
            <a:ext cx="6705499" cy="2482667"/>
            <a:chOff x="10844314" y="2216257"/>
            <a:chExt cx="6705499" cy="2482667"/>
          </a:xfrm>
        </p:grpSpPr>
        <p:sp>
          <p:nvSpPr>
            <p:cNvPr id="21" name="AutoShape 17">
              <a:extLst>
                <a:ext uri="{FF2B5EF4-FFF2-40B4-BE49-F238E27FC236}">
                  <a16:creationId xmlns:a16="http://schemas.microsoft.com/office/drawing/2014/main" id="{1C9F403C-A4E3-2565-197C-BFDB7EA3268B}"/>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6" name="TextBox 25">
              <a:extLst>
                <a:ext uri="{FF2B5EF4-FFF2-40B4-BE49-F238E27FC236}">
                  <a16:creationId xmlns:a16="http://schemas.microsoft.com/office/drawing/2014/main" id="{5BF1F824-253D-573A-C8CC-172B18D08C23}"/>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28" name="Group 27">
            <a:extLst>
              <a:ext uri="{FF2B5EF4-FFF2-40B4-BE49-F238E27FC236}">
                <a16:creationId xmlns:a16="http://schemas.microsoft.com/office/drawing/2014/main" id="{B1AE70F6-3131-62FE-B15C-BD13043D19A8}"/>
              </a:ext>
            </a:extLst>
          </p:cNvPr>
          <p:cNvGrpSpPr/>
          <p:nvPr/>
        </p:nvGrpSpPr>
        <p:grpSpPr>
          <a:xfrm>
            <a:off x="10668000" y="4962729"/>
            <a:ext cx="7098675" cy="2482667"/>
            <a:chOff x="10844314" y="2216257"/>
            <a:chExt cx="7098675" cy="2482667"/>
          </a:xfrm>
        </p:grpSpPr>
        <p:sp>
          <p:nvSpPr>
            <p:cNvPr id="29" name="AutoShape 17">
              <a:extLst>
                <a:ext uri="{FF2B5EF4-FFF2-40B4-BE49-F238E27FC236}">
                  <a16:creationId xmlns:a16="http://schemas.microsoft.com/office/drawing/2014/main" id="{9AD633D1-5EF1-0C53-B349-E30AEA9CC144}"/>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30" name="TextBox 29">
              <a:extLst>
                <a:ext uri="{FF2B5EF4-FFF2-40B4-BE49-F238E27FC236}">
                  <a16:creationId xmlns:a16="http://schemas.microsoft.com/office/drawing/2014/main" id="{6419E0A3-39D0-400C-2E14-FB1A00DE43A1}"/>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grpSp>
        <p:nvGrpSpPr>
          <p:cNvPr id="34" name="Group 33">
            <a:extLst>
              <a:ext uri="{FF2B5EF4-FFF2-40B4-BE49-F238E27FC236}">
                <a16:creationId xmlns:a16="http://schemas.microsoft.com/office/drawing/2014/main" id="{01C492CC-FDD4-06C7-070A-03B5F6708DA4}"/>
              </a:ext>
            </a:extLst>
          </p:cNvPr>
          <p:cNvGrpSpPr/>
          <p:nvPr/>
        </p:nvGrpSpPr>
        <p:grpSpPr>
          <a:xfrm>
            <a:off x="609600" y="8283766"/>
            <a:ext cx="17157075" cy="1533046"/>
            <a:chOff x="521325" y="8335020"/>
            <a:chExt cx="17157075" cy="1533046"/>
          </a:xfrm>
        </p:grpSpPr>
        <p:sp>
          <p:nvSpPr>
            <p:cNvPr id="32" name="Freeform 2">
              <a:extLst>
                <a:ext uri="{FF2B5EF4-FFF2-40B4-BE49-F238E27FC236}">
                  <a16:creationId xmlns:a16="http://schemas.microsoft.com/office/drawing/2014/main" id="{C50404C7-8C1A-6F30-722B-D630FBE33EFB}"/>
                </a:ext>
              </a:extLst>
            </p:cNvPr>
            <p:cNvSpPr/>
            <p:nvPr/>
          </p:nvSpPr>
          <p:spPr>
            <a:xfrm>
              <a:off x="521325" y="8335020"/>
              <a:ext cx="1628734" cy="1533046"/>
            </a:xfrm>
            <a:custGeom>
              <a:avLst/>
              <a:gdLst/>
              <a:ahLst/>
              <a:cxnLst/>
              <a:rect l="l" t="t" r="r" b="b"/>
              <a:pathLst>
                <a:path w="4371633" h="4114800">
                  <a:moveTo>
                    <a:pt x="0" y="0"/>
                  </a:moveTo>
                  <a:lnTo>
                    <a:pt x="4371634" y="0"/>
                  </a:lnTo>
                  <a:lnTo>
                    <a:pt x="43716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3" name="TextBox 32">
              <a:extLst>
                <a:ext uri="{FF2B5EF4-FFF2-40B4-BE49-F238E27FC236}">
                  <a16:creationId xmlns:a16="http://schemas.microsoft.com/office/drawing/2014/main" id="{95D89D8B-8C4A-7FF9-2876-76D3D6889656}"/>
                </a:ext>
              </a:extLst>
            </p:cNvPr>
            <p:cNvSpPr txBox="1"/>
            <p:nvPr/>
          </p:nvSpPr>
          <p:spPr>
            <a:xfrm>
              <a:off x="2209800" y="8774171"/>
              <a:ext cx="15468600" cy="707886"/>
            </a:xfrm>
            <a:prstGeom prst="rect">
              <a:avLst/>
            </a:prstGeom>
            <a:noFill/>
          </p:spPr>
          <p:txBody>
            <a:bodyPr wrap="square" rtlCol="0">
              <a:spAutoFit/>
            </a:bodyPr>
            <a:lstStyle/>
            <a:p>
              <a:r>
                <a:rPr lang="en-US" sz="4000" b="1" i="1">
                  <a:solidFill>
                    <a:srgbClr val="C00000"/>
                  </a:solidFill>
                  <a:latin typeface="Arial" panose="020B0604020202020204" pitchFamily="34" charset="0"/>
                  <a:cs typeface="Arial" panose="020B0604020202020204" pitchFamily="34" charset="0"/>
                </a:rPr>
                <a:t>Công việc của một người thợ chế biến thực phẩm rất đa dạng. </a:t>
              </a:r>
            </a:p>
          </p:txBody>
        </p:sp>
      </p:grpSp>
    </p:spTree>
    <p:extLst>
      <p:ext uri="{BB962C8B-B14F-4D97-AF65-F5344CB8AC3E}">
        <p14:creationId xmlns:p14="http://schemas.microsoft.com/office/powerpoint/2010/main" val="34563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right)">
                                      <p:cBhvr>
                                        <p:cTn id="16" dur="500"/>
                                        <p:tgtEl>
                                          <p:spTgt spid="16"/>
                                        </p:tgtEl>
                                      </p:cBhvr>
                                    </p:animEffect>
                                  </p:childTnLst>
                                </p:cTn>
                              </p:par>
                              <p:par>
                                <p:cTn id="17" presetID="2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F5873425-37D0-8C2F-63CE-D14689F0ABC4}"/>
              </a:ext>
            </a:extLst>
          </p:cNvPr>
          <p:cNvSpPr/>
          <p:nvPr/>
        </p:nvSpPr>
        <p:spPr>
          <a:xfrm>
            <a:off x="-77903" y="2019300"/>
            <a:ext cx="7020929" cy="7542013"/>
          </a:xfrm>
          <a:custGeom>
            <a:avLst/>
            <a:gdLst/>
            <a:ahLst/>
            <a:cxnLst/>
            <a:rect l="l" t="t" r="r" b="b"/>
            <a:pathLst>
              <a:path w="2794850" h="3002280">
                <a:moveTo>
                  <a:pt x="0" y="0"/>
                </a:moveTo>
                <a:lnTo>
                  <a:pt x="2794849" y="0"/>
                </a:lnTo>
                <a:lnTo>
                  <a:pt x="2794849"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DF47209-01FD-D71D-0058-90E2A71F687A}"/>
              </a:ext>
            </a:extLst>
          </p:cNvPr>
          <p:cNvSpPr/>
          <p:nvPr/>
        </p:nvSpPr>
        <p:spPr>
          <a:xfrm>
            <a:off x="-457200" y="176212"/>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2378167"/>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Kiến thức:</a:t>
              </a:r>
              <a:r>
                <a:rPr lang="vi-VN" sz="3600">
                  <a:latin typeface="Arial" panose="020B0604020202020204" pitchFamily="34" charset="0"/>
                  <a:cs typeface="Arial" panose="020B0604020202020204" pitchFamily="34" charset="0"/>
                </a:rPr>
                <a:t> kiến thức cơ bản về các loại thực phẩm, máy móc, dụng cụ liên quan,...;</a:t>
              </a:r>
              <a:r>
                <a:rPr lang="en-US" sz="3600">
                  <a:latin typeface="Arial" panose="020B0604020202020204" pitchFamily="34" charset="0"/>
                  <a:cs typeface="Arial" panose="020B0604020202020204" pitchFamily="34" charset="0"/>
                </a:rPr>
                <a:t> an toàn vệ sinh thực phẩm. </a:t>
              </a: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610177" y="5114488"/>
            <a:ext cx="10915823" cy="1651671"/>
            <a:chOff x="6553200" y="4984221"/>
            <a:chExt cx="10915823" cy="1651671"/>
          </a:xfrm>
        </p:grpSpPr>
        <p:sp>
          <p:nvSpPr>
            <p:cNvPr id="24" name="Freeform 40">
              <a:extLst>
                <a:ext uri="{FF2B5EF4-FFF2-40B4-BE49-F238E27FC236}">
                  <a16:creationId xmlns:a16="http://schemas.microsoft.com/office/drawing/2014/main" id="{023B27D4-B617-581A-117B-FD8E2FDEF486}"/>
                </a:ext>
              </a:extLst>
            </p:cNvPr>
            <p:cNvSpPr/>
            <p:nvPr/>
          </p:nvSpPr>
          <p:spPr>
            <a:xfrm>
              <a:off x="6553200" y="5391609"/>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1651671"/>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Kĩ năng: </a:t>
              </a:r>
              <a:r>
                <a:rPr lang="vi-VN" sz="3600">
                  <a:latin typeface="Arial" panose="020B0604020202020204" pitchFamily="34" charset="0"/>
                  <a:cs typeface="Arial" panose="020B0604020202020204" pitchFamily="34" charset="0"/>
                </a:rPr>
                <a:t>chế biến các loại thực phẩm như thịt, cá, thuỷ sản, thực phẩm đông lạnh,....</a:t>
              </a:r>
              <a:endParaRPr lang="en-US" sz="360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50393" y="7156633"/>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algn="just">
                <a:lnSpc>
                  <a:spcPct val="150000"/>
                </a:lnSpc>
              </a:pPr>
              <a:r>
                <a:rPr lang="vi-VN" sz="3600" b="1">
                  <a:latin typeface="Arial" panose="020B0604020202020204" pitchFamily="34" charset="0"/>
                  <a:cs typeface="Arial" panose="020B0604020202020204" pitchFamily="34" charset="0"/>
                </a:rPr>
                <a:t>Phẩm chất: </a:t>
              </a:r>
              <a:r>
                <a:rPr lang="vi-VN" sz="3600">
                  <a:latin typeface="Arial" panose="020B0604020202020204" pitchFamily="34" charset="0"/>
                  <a:cs typeface="Arial" panose="020B0604020202020204" pitchFamily="34" charset="0"/>
                </a:rPr>
                <a:t>tỉ mỉ, cẩn thận trong quá trình làm việc,...; chịu khó, ham học, cầu tiến trong chuyên môn,...</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1020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2. Thợ vận hành nhà máy sản xuất thực phẩm</a:t>
            </a:r>
          </a:p>
        </p:txBody>
      </p:sp>
      <p:sp>
        <p:nvSpPr>
          <p:cNvPr id="11" name="Freeform 7">
            <a:extLst>
              <a:ext uri="{FF2B5EF4-FFF2-40B4-BE49-F238E27FC236}">
                <a16:creationId xmlns:a16="http://schemas.microsoft.com/office/drawing/2014/main" id="{54B9221F-4191-E51F-9D60-DF2B934A8C8F}"/>
              </a:ext>
            </a:extLst>
          </p:cNvPr>
          <p:cNvSpPr/>
          <p:nvPr/>
        </p:nvSpPr>
        <p:spPr>
          <a:xfrm>
            <a:off x="457200" y="15875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47875" y="19289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sp>
        <p:nvSpPr>
          <p:cNvPr id="5" name="TextBox 4">
            <a:extLst>
              <a:ext uri="{FF2B5EF4-FFF2-40B4-BE49-F238E27FC236}">
                <a16:creationId xmlns:a16="http://schemas.microsoft.com/office/drawing/2014/main" id="{45B32E66-EA7C-D62A-8001-D91C54A2CABE}"/>
              </a:ext>
            </a:extLst>
          </p:cNvPr>
          <p:cNvSpPr txBox="1"/>
          <p:nvPr/>
        </p:nvSpPr>
        <p:spPr>
          <a:xfrm>
            <a:off x="379067" y="3234922"/>
            <a:ext cx="17526000" cy="1738296"/>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n-US" sz="3700">
                <a:solidFill>
                  <a:prstClr val="black"/>
                </a:solidFill>
                <a:latin typeface="Arial" panose="020B0604020202020204" pitchFamily="34" charset="0"/>
                <a:cs typeface="Arial" panose="020B0604020202020204" pitchFamily="34" charset="0"/>
              </a:rPr>
              <a:t>Đọc nội dung mục II.2 và cho biết, vận hành máy sản xuất thực phẩm là gì. Nêu các năng lực và phẩm chất cần có của thợ vận hành máy sản xuất thực phẩm. </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a:extLst>
              <a:ext uri="{FF2B5EF4-FFF2-40B4-BE49-F238E27FC236}">
                <a16:creationId xmlns:a16="http://schemas.microsoft.com/office/drawing/2014/main" id="{A94B4311-962C-00F8-ACC0-A66782B8DD36}"/>
              </a:ext>
            </a:extLst>
          </p:cNvPr>
          <p:cNvGrpSpPr/>
          <p:nvPr/>
        </p:nvGrpSpPr>
        <p:grpSpPr>
          <a:xfrm>
            <a:off x="1141067" y="5257044"/>
            <a:ext cx="16002000" cy="4687056"/>
            <a:chOff x="1141067" y="5201442"/>
            <a:chExt cx="16002000" cy="4687056"/>
          </a:xfrm>
        </p:grpSpPr>
        <p:pic>
          <p:nvPicPr>
            <p:cNvPr id="7" name="Picture 6">
              <a:extLst>
                <a:ext uri="{FF2B5EF4-FFF2-40B4-BE49-F238E27FC236}">
                  <a16:creationId xmlns:a16="http://schemas.microsoft.com/office/drawing/2014/main" id="{071AE6FF-F874-586C-7BAA-3B1BCDE70FE2}"/>
                </a:ext>
              </a:extLst>
            </p:cNvPr>
            <p:cNvPicPr>
              <a:picLocks noChangeAspect="1"/>
            </p:cNvPicPr>
            <p:nvPr/>
          </p:nvPicPr>
          <p:blipFill rotWithShape="1">
            <a:blip r:embed="rId3">
              <a:extLst>
                <a:ext uri="{28A0092B-C50C-407E-A947-70E740481C1C}">
                  <a14:useLocalDpi xmlns:a14="http://schemas.microsoft.com/office/drawing/2010/main" val="0"/>
                </a:ext>
              </a:extLst>
            </a:blip>
            <a:srcRect r="2500" b="15196"/>
            <a:stretch/>
          </p:blipFill>
          <p:spPr>
            <a:xfrm>
              <a:off x="1712567" y="5201442"/>
              <a:ext cx="14859000" cy="3966099"/>
            </a:xfrm>
            <a:prstGeom prst="rect">
              <a:avLst/>
            </a:prstGeom>
          </p:spPr>
        </p:pic>
        <p:sp>
          <p:nvSpPr>
            <p:cNvPr id="10" name="TextBox 9">
              <a:extLst>
                <a:ext uri="{FF2B5EF4-FFF2-40B4-BE49-F238E27FC236}">
                  <a16:creationId xmlns:a16="http://schemas.microsoft.com/office/drawing/2014/main" id="{11F237A0-4766-8168-C57C-4FAAE029451D}"/>
                </a:ext>
              </a:extLst>
            </p:cNvPr>
            <p:cNvSpPr txBox="1"/>
            <p:nvPr/>
          </p:nvSpPr>
          <p:spPr>
            <a:xfrm>
              <a:off x="1141067" y="9334500"/>
              <a:ext cx="16002000"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3.2. </a:t>
              </a:r>
              <a:r>
                <a:rPr lang="en-US" sz="3000">
                  <a:latin typeface="Arial" panose="020B0604020202020204" pitchFamily="34" charset="0"/>
                  <a:cs typeface="Arial" panose="020B0604020202020204" pitchFamily="34" charset="0"/>
                </a:rPr>
                <a:t>Vận hành (a) và thiết lập, giám sát (b) máy sản xuất thực phẩm tại nhà máy</a:t>
              </a:r>
            </a:p>
          </p:txBody>
        </p:sp>
      </p:grpSp>
    </p:spTree>
    <p:extLst>
      <p:ext uri="{BB962C8B-B14F-4D97-AF65-F5344CB8AC3E}">
        <p14:creationId xmlns:p14="http://schemas.microsoft.com/office/powerpoint/2010/main" val="344726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4B6FAC-E9A4-E14B-0855-303C43670552}"/>
              </a:ext>
            </a:extLst>
          </p:cNvPr>
          <p:cNvSpPr/>
          <p:nvPr/>
        </p:nvSpPr>
        <p:spPr>
          <a:xfrm>
            <a:off x="-609600" y="1969770"/>
            <a:ext cx="19507200" cy="914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ây chuyền sản xuất là gì? Vai trò, yếu tố &amp; phân loại">
            <a:extLst>
              <a:ext uri="{FF2B5EF4-FFF2-40B4-BE49-F238E27FC236}">
                <a16:creationId xmlns:a16="http://schemas.microsoft.com/office/drawing/2014/main" id="{FEA3FE36-FD9A-561A-A954-970BABEA7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266700"/>
            <a:ext cx="8229600" cy="43205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ây chuyền sản xuất thực phẩm tự động hóa là gì">
            <a:extLst>
              <a:ext uri="{FF2B5EF4-FFF2-40B4-BE49-F238E27FC236}">
                <a16:creationId xmlns:a16="http://schemas.microsoft.com/office/drawing/2014/main" id="{E7A6C1AA-8207-0CCA-0BC3-0A5C66C53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0800" y="269240"/>
            <a:ext cx="6477000" cy="431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9A396A0-DA2A-69B2-CAC0-15B652ACC605}"/>
              </a:ext>
            </a:extLst>
          </p:cNvPr>
          <p:cNvSpPr/>
          <p:nvPr/>
        </p:nvSpPr>
        <p:spPr>
          <a:xfrm>
            <a:off x="5524500" y="5143500"/>
            <a:ext cx="7239000" cy="1066800"/>
          </a:xfrm>
          <a:prstGeom prst="roundRect">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Nhiệm vụ </a:t>
            </a:r>
          </a:p>
        </p:txBody>
      </p:sp>
      <p:sp>
        <p:nvSpPr>
          <p:cNvPr id="8" name="Rectangle 7">
            <a:extLst>
              <a:ext uri="{FF2B5EF4-FFF2-40B4-BE49-F238E27FC236}">
                <a16:creationId xmlns:a16="http://schemas.microsoft.com/office/drawing/2014/main" id="{1E7A9FB1-BA30-8390-BE54-4EA3F30CA5F3}"/>
              </a:ext>
            </a:extLst>
          </p:cNvPr>
          <p:cNvSpPr/>
          <p:nvPr/>
        </p:nvSpPr>
        <p:spPr>
          <a:xfrm>
            <a:off x="914400" y="7098030"/>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rPr>
              <a:t>Thiết lập, vận hành, giám sát máy móc được dùng để giết mổ động vật, cắt thịt từ xác động vật </a:t>
            </a:r>
            <a:endParaRPr lang="en-US" sz="3600">
              <a:solidFill>
                <a:schemeClr val="tx1"/>
              </a:solidFill>
            </a:endParaRPr>
          </a:p>
        </p:txBody>
      </p:sp>
      <p:sp>
        <p:nvSpPr>
          <p:cNvPr id="9" name="Rectangle 8">
            <a:extLst>
              <a:ext uri="{FF2B5EF4-FFF2-40B4-BE49-F238E27FC236}">
                <a16:creationId xmlns:a16="http://schemas.microsoft.com/office/drawing/2014/main" id="{647D6899-08CB-F596-B7F5-107E750C02F0}"/>
              </a:ext>
            </a:extLst>
          </p:cNvPr>
          <p:cNvSpPr/>
          <p:nvPr/>
        </p:nvSpPr>
        <p:spPr>
          <a:xfrm>
            <a:off x="10287002" y="7102792"/>
            <a:ext cx="7086600" cy="27432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Vận hành máy móc để </a:t>
            </a:r>
            <a:r>
              <a:rPr lang="vi-VN" sz="3600">
                <a:solidFill>
                  <a:schemeClr val="tx1"/>
                </a:solidFill>
                <a:latin typeface="Arial" panose="020B0604020202020204" pitchFamily="34" charset="0"/>
                <a:cs typeface="Arial" panose="020B0604020202020204" pitchFamily="34" charset="0"/>
              </a:rPr>
              <a:t>nướng, nghiền, trộn, hun nhiệt, chế biến các loại thực phẩm,...</a:t>
            </a:r>
            <a:endParaRPr lang="en-US" sz="360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8E64A0AD-0CD4-5A06-A343-C96609DFC372}"/>
              </a:ext>
            </a:extLst>
          </p:cNvPr>
          <p:cNvCxnSpPr>
            <a:stCxn id="4" idx="2"/>
            <a:endCxn id="8" idx="0"/>
          </p:cNvCxnSpPr>
          <p:nvPr/>
        </p:nvCxnSpPr>
        <p:spPr>
          <a:xfrm flipH="1">
            <a:off x="4457700" y="6210300"/>
            <a:ext cx="4686300" cy="8877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23D7B2E-0B65-9DA8-4518-63974B587C2E}"/>
              </a:ext>
            </a:extLst>
          </p:cNvPr>
          <p:cNvCxnSpPr>
            <a:cxnSpLocks/>
            <a:stCxn id="4" idx="2"/>
            <a:endCxn id="9" idx="0"/>
          </p:cNvCxnSpPr>
          <p:nvPr/>
        </p:nvCxnSpPr>
        <p:spPr>
          <a:xfrm>
            <a:off x="9144000" y="6210300"/>
            <a:ext cx="4686302" cy="8924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839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am hiểu về nhiều thiết bị, máy móc; kiến thức về đặc điểm của từng loại thực phẩm cho các thiết bị, máy móc,...</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sử dụng các loại thiết bị, máy móc; khả năng lên kế hoạch, sắp xếp thời gian,... đề tận dụng đạt hiệu quả sản xuất tối đa;...</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tập trung, cẩn thận và tỉ mỉ trong quá trình làm việc,...; chịu khó, chăm chỉ, nỗ lực nâng cao chuyên môn,...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Freeform 8">
            <a:extLst>
              <a:ext uri="{FF2B5EF4-FFF2-40B4-BE49-F238E27FC236}">
                <a16:creationId xmlns:a16="http://schemas.microsoft.com/office/drawing/2014/main" id="{07AEE71A-EE45-F301-1D12-D2B77A1B4E72}"/>
              </a:ext>
            </a:extLst>
          </p:cNvPr>
          <p:cNvSpPr/>
          <p:nvPr/>
        </p:nvSpPr>
        <p:spPr>
          <a:xfrm>
            <a:off x="0" y="3831351"/>
            <a:ext cx="6381786" cy="4687712"/>
          </a:xfrm>
          <a:custGeom>
            <a:avLst/>
            <a:gdLst/>
            <a:ahLst/>
            <a:cxnLst/>
            <a:rect l="l" t="t" r="r" b="b"/>
            <a:pathLst>
              <a:path w="3581400" h="2630701">
                <a:moveTo>
                  <a:pt x="0" y="0"/>
                </a:moveTo>
                <a:lnTo>
                  <a:pt x="3581400" y="0"/>
                </a:lnTo>
                <a:lnTo>
                  <a:pt x="3581400" y="2630701"/>
                </a:lnTo>
                <a:lnTo>
                  <a:pt x="0" y="26307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1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B6128A64-6E67-1EE7-0604-85DC7C8F76FC}"/>
              </a:ext>
            </a:extLst>
          </p:cNvPr>
          <p:cNvSpPr txBox="1"/>
          <p:nvPr/>
        </p:nvSpPr>
        <p:spPr>
          <a:xfrm>
            <a:off x="4876800" y="342900"/>
            <a:ext cx="8534400" cy="1169551"/>
          </a:xfrm>
          <a:prstGeom prst="rect">
            <a:avLst/>
          </a:prstGeom>
          <a:noFill/>
        </p:spPr>
        <p:txBody>
          <a:bodyPr wrap="square" rtlCol="0">
            <a:spAutoFit/>
          </a:bodyPr>
          <a:lstStyle/>
          <a:p>
            <a:pPr algn="ctr"/>
            <a:r>
              <a:rPr lang="en-US" sz="7000" b="1">
                <a:solidFill>
                  <a:schemeClr val="accent6">
                    <a:lumMod val="50000"/>
                  </a:schemeClr>
                </a:solidFill>
                <a:latin typeface="Arial" panose="020B0604020202020204" pitchFamily="34" charset="0"/>
                <a:cs typeface="Arial" panose="020B0604020202020204" pitchFamily="34" charset="0"/>
              </a:rPr>
              <a:t>KHỞI ĐỘNG </a:t>
            </a:r>
          </a:p>
        </p:txBody>
      </p:sp>
      <p:grpSp>
        <p:nvGrpSpPr>
          <p:cNvPr id="25" name="Group 24">
            <a:extLst>
              <a:ext uri="{FF2B5EF4-FFF2-40B4-BE49-F238E27FC236}">
                <a16:creationId xmlns:a16="http://schemas.microsoft.com/office/drawing/2014/main" id="{5CE08CE9-9881-07A3-8F4B-F42026CA1E41}"/>
              </a:ext>
            </a:extLst>
          </p:cNvPr>
          <p:cNvGrpSpPr/>
          <p:nvPr/>
        </p:nvGrpSpPr>
        <p:grpSpPr>
          <a:xfrm>
            <a:off x="1828800" y="4103343"/>
            <a:ext cx="14478000" cy="5840757"/>
            <a:chOff x="1905000" y="4381178"/>
            <a:chExt cx="14478000" cy="5840757"/>
          </a:xfrm>
        </p:grpSpPr>
        <p:pic>
          <p:nvPicPr>
            <p:cNvPr id="23" name="Picture 22">
              <a:extLst>
                <a:ext uri="{FF2B5EF4-FFF2-40B4-BE49-F238E27FC236}">
                  <a16:creationId xmlns:a16="http://schemas.microsoft.com/office/drawing/2014/main"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b="10130"/>
            <a:stretch/>
          </p:blipFill>
          <p:spPr>
            <a:xfrm>
              <a:off x="2819400" y="4381178"/>
              <a:ext cx="12649200" cy="5307357"/>
            </a:xfrm>
            <a:prstGeom prst="rect">
              <a:avLst/>
            </a:prstGeom>
          </p:spPr>
        </p:pic>
        <p:sp>
          <p:nvSpPr>
            <p:cNvPr id="24" name="TextBox 23">
              <a:extLst>
                <a:ext uri="{FF2B5EF4-FFF2-40B4-BE49-F238E27FC236}">
                  <a16:creationId xmlns:a16="http://schemas.microsoft.com/office/drawing/2014/main" id="{6E2240E2-8A07-9001-AACA-706C9072EF03}"/>
                </a:ext>
              </a:extLst>
            </p:cNvPr>
            <p:cNvSpPr txBox="1"/>
            <p:nvPr/>
          </p:nvSpPr>
          <p:spPr>
            <a:xfrm>
              <a:off x="1905000" y="9563100"/>
              <a:ext cx="14478000" cy="658835"/>
            </a:xfrm>
            <a:prstGeom prst="rect">
              <a:avLst/>
            </a:prstGeom>
            <a:noFill/>
          </p:spPr>
          <p:txBody>
            <a:bodyPr wrap="square" rtlCol="0">
              <a:spAutoFit/>
            </a:bodyPr>
            <a:lstStyle/>
            <a:p>
              <a:pPr algn="ctr">
                <a:lnSpc>
                  <a:spcPct val="150000"/>
                </a:lnSpc>
              </a:pPr>
              <a:r>
                <a:rPr lang="en-US" sz="2800" b="1" i="1">
                  <a:latin typeface="Arial" panose="020B0604020202020204" pitchFamily="34" charset="0"/>
                  <a:cs typeface="Arial" panose="020B0604020202020204" pitchFamily="34" charset="0"/>
                </a:rPr>
                <a:t>Hình 3.1. </a:t>
              </a:r>
              <a:r>
                <a:rPr lang="en-US" sz="2800" i="1">
                  <a:latin typeface="Arial" panose="020B0604020202020204" pitchFamily="34" charset="0"/>
                  <a:cs typeface="Arial" panose="020B0604020202020204" pitchFamily="34" charset="0"/>
                </a:rPr>
                <a:t>Công việc chính của một số ngành nghề liên quan đến chế biến thực phẩm</a:t>
              </a:r>
            </a:p>
          </p:txBody>
        </p:sp>
      </p:grpSp>
      <p:sp>
        <p:nvSpPr>
          <p:cNvPr id="27" name="TextBox 26">
            <a:extLst>
              <a:ext uri="{FF2B5EF4-FFF2-40B4-BE49-F238E27FC236}">
                <a16:creationId xmlns:a16="http://schemas.microsoft.com/office/drawing/2014/main" id="{6774D120-8A81-0EDF-81FB-0940673FFF83}"/>
              </a:ext>
            </a:extLst>
          </p:cNvPr>
          <p:cNvSpPr txBox="1"/>
          <p:nvPr/>
        </p:nvSpPr>
        <p:spPr>
          <a:xfrm>
            <a:off x="762000" y="1559959"/>
            <a:ext cx="17068800" cy="2495876"/>
          </a:xfrm>
          <a:prstGeom prst="rect">
            <a:avLst/>
          </a:prstGeom>
          <a:noFill/>
        </p:spPr>
        <p:txBody>
          <a:bodyPr wrap="square">
            <a:spAutoFit/>
          </a:bodyPr>
          <a:lstStyle/>
          <a:p>
            <a:pPr algn="just">
              <a:lnSpc>
                <a:spcPct val="150000"/>
              </a:lnSpc>
            </a:pPr>
            <a:r>
              <a:rPr lang="vi-VN" sz="3600"/>
              <a:t>Hãy quan sát Hình 3.1 và cho biết, các công việc trong hình tương ứng với tên gọi nào sau đây: </a:t>
            </a:r>
            <a:r>
              <a:rPr lang="vi-VN" sz="3600" i="1">
                <a:solidFill>
                  <a:srgbClr val="C00000"/>
                </a:solidFill>
              </a:rPr>
              <a:t>vận hành sản xuất tự động tại nhà máy thực phẩm; sơ chế, chế biến thực phẩm; chuẩn bị đồ ăn nhanh.</a:t>
            </a:r>
            <a:endParaRPr lang="en-US" sz="3600" i="1">
              <a:solidFill>
                <a:srgbClr val="C00000"/>
              </a:solidFill>
            </a:endParaRPr>
          </a:p>
        </p:txBody>
      </p:sp>
      <p:sp>
        <p:nvSpPr>
          <p:cNvPr id="28" name="Freeform 11">
            <a:extLst>
              <a:ext uri="{FF2B5EF4-FFF2-40B4-BE49-F238E27FC236}">
                <a16:creationId xmlns:a16="http://schemas.microsoft.com/office/drawing/2014/main" id="{336834D8-692F-A9AA-C1F0-D44A8814622D}"/>
              </a:ext>
            </a:extLst>
          </p:cNvPr>
          <p:cNvSpPr/>
          <p:nvPr/>
        </p:nvSpPr>
        <p:spPr>
          <a:xfrm>
            <a:off x="-292011" y="8047756"/>
            <a:ext cx="2244636" cy="1867769"/>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4"/>
            <a:stretch>
              <a:fillRect/>
            </a:stretch>
          </a:blipFill>
        </p:spPr>
      </p:sp>
      <p:sp>
        <p:nvSpPr>
          <p:cNvPr id="29" name="Freeform 4">
            <a:extLst>
              <a:ext uri="{FF2B5EF4-FFF2-40B4-BE49-F238E27FC236}">
                <a16:creationId xmlns:a16="http://schemas.microsoft.com/office/drawing/2014/main" id="{7C036550-060A-3F1C-8A3F-A15CD189FB85}"/>
              </a:ext>
            </a:extLst>
          </p:cNvPr>
          <p:cNvSpPr/>
          <p:nvPr/>
        </p:nvSpPr>
        <p:spPr>
          <a:xfrm rot="-1136944">
            <a:off x="15640857" y="7661851"/>
            <a:ext cx="3079004" cy="382365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5"/>
            <a:stretch>
              <a:fillRect l="-1" r="-1"/>
            </a:stretch>
          </a:blipFill>
        </p:spPr>
      </p:sp>
      <p:sp>
        <p:nvSpPr>
          <p:cNvPr id="30" name="Freeform 16">
            <a:extLst>
              <a:ext uri="{FF2B5EF4-FFF2-40B4-BE49-F238E27FC236}">
                <a16:creationId xmlns:a16="http://schemas.microsoft.com/office/drawing/2014/main" id="{BDCDCB44-E66A-8F53-C5F8-585C53AA97DD}"/>
              </a:ext>
            </a:extLst>
          </p:cNvPr>
          <p:cNvSpPr/>
          <p:nvPr/>
        </p:nvSpPr>
        <p:spPr>
          <a:xfrm rot="1167304" flipH="1">
            <a:off x="15961867" y="6166471"/>
            <a:ext cx="1113998" cy="2695374"/>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00076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par>
                                <p:cTn id="12" presetID="14"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randombar(horizontal)">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Đầu bếp trưởng</a:t>
            </a:r>
          </a:p>
        </p:txBody>
      </p:sp>
      <p:sp>
        <p:nvSpPr>
          <p:cNvPr id="11" name="Freeform 7">
            <a:extLst>
              <a:ext uri="{FF2B5EF4-FFF2-40B4-BE49-F238E27FC236}">
                <a16:creationId xmlns:a16="http://schemas.microsoft.com/office/drawing/2014/main" id="{54B9221F-4191-E51F-9D60-DF2B934A8C8F}"/>
              </a:ext>
            </a:extLst>
          </p:cNvPr>
          <p:cNvSpPr/>
          <p:nvPr/>
        </p:nvSpPr>
        <p:spPr>
          <a:xfrm>
            <a:off x="476250" y="17907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2066925" y="2132119"/>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id="{58E8E1CB-211D-3B91-B566-302812B56C26}"/>
              </a:ext>
            </a:extLst>
          </p:cNvPr>
          <p:cNvGrpSpPr/>
          <p:nvPr/>
        </p:nvGrpSpPr>
        <p:grpSpPr>
          <a:xfrm>
            <a:off x="457200" y="3572616"/>
            <a:ext cx="17373600" cy="3141768"/>
            <a:chOff x="457199" y="3754333"/>
            <a:chExt cx="17373600" cy="3141768"/>
          </a:xfrm>
        </p:grpSpPr>
        <p:grpSp>
          <p:nvGrpSpPr>
            <p:cNvPr id="6" name="Group 5">
              <a:extLst>
                <a:ext uri="{FF2B5EF4-FFF2-40B4-BE49-F238E27FC236}">
                  <a16:creationId xmlns:a16="http://schemas.microsoft.com/office/drawing/2014/main" id="{512EB52E-EF47-AEF7-E627-C79BC145584A}"/>
                </a:ext>
              </a:extLst>
            </p:cNvPr>
            <p:cNvGrpSpPr/>
            <p:nvPr/>
          </p:nvGrpSpPr>
          <p:grpSpPr>
            <a:xfrm>
              <a:off x="457199" y="3754333"/>
              <a:ext cx="17373600" cy="3141768"/>
              <a:chOff x="457200" y="3314700"/>
              <a:chExt cx="17373600" cy="3141768"/>
            </a:xfrm>
          </p:grpSpPr>
          <p:sp>
            <p:nvSpPr>
              <p:cNvPr id="8" name="Rectangle 7">
                <a:extLst>
                  <a:ext uri="{FF2B5EF4-FFF2-40B4-BE49-F238E27FC236}">
                    <a16:creationId xmlns:a16="http://schemas.microsoft.com/office/drawing/2014/main" id="{6C88CAC2-C104-DA5D-CB23-DE3A3B15D9EC}"/>
                  </a:ext>
                </a:extLst>
              </p:cNvPr>
              <p:cNvSpPr/>
              <p:nvPr/>
            </p:nvSpPr>
            <p:spPr>
              <a:xfrm>
                <a:off x="609600" y="3467100"/>
                <a:ext cx="17221200" cy="2989368"/>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86653F-ED58-2A5D-A682-95784F7B736E}"/>
                  </a:ext>
                </a:extLst>
              </p:cNvPr>
              <p:cNvSpPr/>
              <p:nvPr/>
            </p:nvSpPr>
            <p:spPr>
              <a:xfrm>
                <a:off x="457200" y="3314700"/>
                <a:ext cx="17221200" cy="298936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45B32E66-EA7C-D62A-8001-D91C54A2CABE}"/>
                </a:ext>
              </a:extLst>
            </p:cNvPr>
            <p:cNvSpPr txBox="1"/>
            <p:nvPr/>
          </p:nvSpPr>
          <p:spPr>
            <a:xfrm>
              <a:off x="648665" y="3966069"/>
              <a:ext cx="16838268" cy="254903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Có thể coi đầu bếp trưởng là người chỉ huy, chịu trách nhiệm toàn bộ khu bếp tại nơi làm việc của mình. Theo em, người đầu bếp trưởng cần có phẩm chất và hiểu biết những kiến thức gì để đáp ứng yêu cầu nghề nghiệp của mình? </a:t>
              </a:r>
            </a:p>
          </p:txBody>
        </p:sp>
      </p:grpSp>
      <p:sp>
        <p:nvSpPr>
          <p:cNvPr id="16" name="Freeform 8">
            <a:extLst>
              <a:ext uri="{FF2B5EF4-FFF2-40B4-BE49-F238E27FC236}">
                <a16:creationId xmlns:a16="http://schemas.microsoft.com/office/drawing/2014/main" id="{2672FB1A-F118-5B7D-5D90-E3911A24B223}"/>
              </a:ext>
            </a:extLst>
          </p:cNvPr>
          <p:cNvSpPr/>
          <p:nvPr/>
        </p:nvSpPr>
        <p:spPr>
          <a:xfrm>
            <a:off x="5034903" y="7288107"/>
            <a:ext cx="8218194" cy="298936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125216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p:cNvSpPr/>
          <p:nvPr/>
        </p:nvSpPr>
        <p:spPr>
          <a:xfrm>
            <a:off x="533400" y="2933700"/>
            <a:ext cx="5715000" cy="7326923"/>
          </a:xfrm>
          <a:custGeom>
            <a:avLst/>
            <a:gdLst/>
            <a:ahLst/>
            <a:cxnLst/>
            <a:rect l="l" t="t" r="r" b="b"/>
            <a:pathLst>
              <a:path w="6419088" h="8229600">
                <a:moveTo>
                  <a:pt x="0" y="0"/>
                </a:moveTo>
                <a:lnTo>
                  <a:pt x="6419088" y="0"/>
                </a:lnTo>
                <a:lnTo>
                  <a:pt x="6419088" y="8229600"/>
                </a:lnTo>
                <a:lnTo>
                  <a:pt x="0" y="8229600"/>
                </a:lnTo>
                <a:lnTo>
                  <a:pt x="0" y="0"/>
                </a:lnTo>
                <a:close/>
              </a:path>
            </a:pathLst>
          </a:custGeom>
          <a:blipFill>
            <a:blip r:embed="rId2"/>
            <a:stretch>
              <a:fillRect/>
            </a:stretch>
          </a:blipFill>
        </p:spPr>
      </p:sp>
      <p:sp>
        <p:nvSpPr>
          <p:cNvPr id="7" name="Freeform 5">
            <a:extLst>
              <a:ext uri="{FF2B5EF4-FFF2-40B4-BE49-F238E27FC236}">
                <a16:creationId xmlns:a16="http://schemas.microsoft.com/office/drawing/2014/main" id="{DE30743D-6D06-BB3C-AC4F-47750646E604}"/>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52F04DA-3EA2-D522-E144-DCB0DC3546BB}"/>
              </a:ext>
            </a:extLst>
          </p:cNvPr>
          <p:cNvSpPr/>
          <p:nvPr/>
        </p:nvSpPr>
        <p:spPr>
          <a:xfrm rot="2023080">
            <a:off x="16780100" y="1939218"/>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4"/>
            <a:stretch>
              <a:fillRect/>
            </a:stretch>
          </a:blipFill>
        </p:spPr>
      </p:sp>
      <p:sp>
        <p:nvSpPr>
          <p:cNvPr id="13" name="Freeform 7">
            <a:extLst>
              <a:ext uri="{FF2B5EF4-FFF2-40B4-BE49-F238E27FC236}">
                <a16:creationId xmlns:a16="http://schemas.microsoft.com/office/drawing/2014/main" id="{54638C57-053C-E9B3-016D-C47CDB06BC49}"/>
              </a:ext>
            </a:extLst>
          </p:cNvPr>
          <p:cNvSpPr/>
          <p:nvPr/>
        </p:nvSpPr>
        <p:spPr>
          <a:xfrm rot="2268241">
            <a:off x="702032" y="9133020"/>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5"/>
            <a:stretch>
              <a:fillRect/>
            </a:stretch>
          </a:blipFill>
        </p:spPr>
      </p:sp>
      <p:sp>
        <p:nvSpPr>
          <p:cNvPr id="15" name="Freeform 8">
            <a:extLst>
              <a:ext uri="{FF2B5EF4-FFF2-40B4-BE49-F238E27FC236}">
                <a16:creationId xmlns:a16="http://schemas.microsoft.com/office/drawing/2014/main" id="{BEEA82B8-AED1-00C6-DFC0-9031EA7FF209}"/>
              </a:ext>
            </a:extLst>
          </p:cNvPr>
          <p:cNvSpPr/>
          <p:nvPr/>
        </p:nvSpPr>
        <p:spPr>
          <a:xfrm rot="317342" flipH="1">
            <a:off x="-158026" y="7122110"/>
            <a:ext cx="1114000" cy="2695374"/>
          </a:xfrm>
          <a:custGeom>
            <a:avLst/>
            <a:gdLst/>
            <a:ahLst/>
            <a:cxnLst/>
            <a:rect l="l" t="t" r="r" b="b"/>
            <a:pathLst>
              <a:path w="1114000" h="2695374">
                <a:moveTo>
                  <a:pt x="1114000" y="0"/>
                </a:moveTo>
                <a:lnTo>
                  <a:pt x="0" y="0"/>
                </a:lnTo>
                <a:lnTo>
                  <a:pt x="0" y="2695374"/>
                </a:lnTo>
                <a:lnTo>
                  <a:pt x="1114000" y="2695374"/>
                </a:lnTo>
                <a:lnTo>
                  <a:pt x="1114000" y="0"/>
                </a:lnTo>
                <a:close/>
              </a:path>
            </a:pathLst>
          </a:custGeom>
          <a:blipFill>
            <a:blip r:embed="rId6"/>
            <a:stretch>
              <a:fillRect t="-1" b="-1"/>
            </a:stretch>
          </a:blipFill>
        </p:spPr>
      </p:sp>
      <p:sp>
        <p:nvSpPr>
          <p:cNvPr id="17" name="Freeform 13">
            <a:extLst>
              <a:ext uri="{FF2B5EF4-FFF2-40B4-BE49-F238E27FC236}">
                <a16:creationId xmlns:a16="http://schemas.microsoft.com/office/drawing/2014/main" id="{FF403CEE-0A95-63F9-23D1-340AAF82F98A}"/>
              </a:ext>
            </a:extLst>
          </p:cNvPr>
          <p:cNvSpPr/>
          <p:nvPr/>
        </p:nvSpPr>
        <p:spPr>
          <a:xfrm rot="4530993">
            <a:off x="-496725" y="77307"/>
            <a:ext cx="2846986" cy="3540006"/>
          </a:xfrm>
          <a:custGeom>
            <a:avLst/>
            <a:gdLst/>
            <a:ahLst/>
            <a:cxnLst/>
            <a:rect l="l" t="t" r="r" b="b"/>
            <a:pathLst>
              <a:path w="2846986" h="3540006">
                <a:moveTo>
                  <a:pt x="0" y="0"/>
                </a:moveTo>
                <a:lnTo>
                  <a:pt x="2846986" y="0"/>
                </a:lnTo>
                <a:lnTo>
                  <a:pt x="2846986" y="3540006"/>
                </a:lnTo>
                <a:lnTo>
                  <a:pt x="0" y="3540006"/>
                </a:lnTo>
                <a:lnTo>
                  <a:pt x="0" y="0"/>
                </a:lnTo>
                <a:close/>
              </a:path>
            </a:pathLst>
          </a:custGeom>
          <a:blipFill>
            <a:blip r:embed="rId7"/>
            <a:stretch>
              <a:fillRect/>
            </a:stretch>
          </a:blipFill>
        </p:spPr>
      </p:sp>
      <p:sp>
        <p:nvSpPr>
          <p:cNvPr id="18" name="Freeform 20">
            <a:extLst>
              <a:ext uri="{FF2B5EF4-FFF2-40B4-BE49-F238E27FC236}">
                <a16:creationId xmlns:a16="http://schemas.microsoft.com/office/drawing/2014/main" id="{4802FE9D-9A13-DFC0-3330-C85315AC509E}"/>
              </a:ext>
            </a:extLst>
          </p:cNvPr>
          <p:cNvSpPr/>
          <p:nvPr/>
        </p:nvSpPr>
        <p:spPr>
          <a:xfrm rot="1751367">
            <a:off x="16293768" y="8678018"/>
            <a:ext cx="1795699" cy="1664074"/>
          </a:xfrm>
          <a:custGeom>
            <a:avLst/>
            <a:gdLst/>
            <a:ahLst/>
            <a:cxnLst/>
            <a:rect l="l" t="t" r="r" b="b"/>
            <a:pathLst>
              <a:path w="2297398" h="2128998">
                <a:moveTo>
                  <a:pt x="0" y="0"/>
                </a:moveTo>
                <a:lnTo>
                  <a:pt x="2297398" y="0"/>
                </a:lnTo>
                <a:lnTo>
                  <a:pt x="2297398" y="2128998"/>
                </a:lnTo>
                <a:lnTo>
                  <a:pt x="0" y="2128998"/>
                </a:lnTo>
                <a:lnTo>
                  <a:pt x="0" y="0"/>
                </a:lnTo>
                <a:close/>
              </a:path>
            </a:pathLst>
          </a:custGeom>
          <a:blipFill>
            <a:blip r:embed="rId8"/>
            <a:stretch>
              <a:fillRect/>
            </a:stretch>
          </a:blipFill>
        </p:spPr>
      </p:sp>
      <p:sp>
        <p:nvSpPr>
          <p:cNvPr id="21" name="Rectangle: Rounded Corners 20">
            <a:extLst>
              <a:ext uri="{FF2B5EF4-FFF2-40B4-BE49-F238E27FC236}">
                <a16:creationId xmlns:a16="http://schemas.microsoft.com/office/drawing/2014/main" id="{A920D596-1B03-DF9F-B78F-2B1D4DFC8209}"/>
              </a:ext>
            </a:extLst>
          </p:cNvPr>
          <p:cNvSpPr/>
          <p:nvPr/>
        </p:nvSpPr>
        <p:spPr>
          <a:xfrm>
            <a:off x="9105900" y="1181100"/>
            <a:ext cx="4648200" cy="1066800"/>
          </a:xfrm>
          <a:prstGeom prst="roundRect">
            <a:avLst/>
          </a:prstGeom>
          <a:solidFill>
            <a:srgbClr val="B4292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Nhiệm vụ </a:t>
            </a:r>
          </a:p>
        </p:txBody>
      </p:sp>
      <p:sp>
        <p:nvSpPr>
          <p:cNvPr id="22" name="TextBox 21">
            <a:extLst>
              <a:ext uri="{FF2B5EF4-FFF2-40B4-BE49-F238E27FC236}">
                <a16:creationId xmlns:a16="http://schemas.microsoft.com/office/drawing/2014/main" id="{D38B48D8-ECC3-C911-3DA0-C546E871AF68}"/>
              </a:ext>
            </a:extLst>
          </p:cNvPr>
          <p:cNvSpPr txBox="1"/>
          <p:nvPr/>
        </p:nvSpPr>
        <p:spPr>
          <a:xfrm>
            <a:off x="6324600" y="2659390"/>
            <a:ext cx="10210800" cy="6637651"/>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Lập kế hoạch, phát triển các công thức nấu ăn và thực đơn. </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Ư</a:t>
            </a:r>
            <a:r>
              <a:rPr lang="en-US" sz="3600">
                <a:latin typeface="Arial" panose="020B0604020202020204" pitchFamily="34" charset="0"/>
                <a:cs typeface="Arial" panose="020B0604020202020204" pitchFamily="34" charset="0"/>
              </a:rPr>
              <a:t>ớc lượng sản phẩm, chi phí lao động và đặt hàng cung cấp thực phẩm.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Giám sát chất lượng món ăn ở mọi giai đoạn chuẩn bị và trình bày. </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Hướng dẫn đầu bếp và nhân viên khác trong việc chuẩn bị, nấu ăn, trang trí và trình bày,…</a:t>
            </a:r>
          </a:p>
        </p:txBody>
      </p:sp>
    </p:spTree>
    <p:extLst>
      <p:ext uri="{BB962C8B-B14F-4D97-AF65-F5344CB8AC3E}">
        <p14:creationId xmlns:p14="http://schemas.microsoft.com/office/powerpoint/2010/main" val="4138820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647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1970542"/>
            <a:ext cx="10915823" cy="2495876"/>
            <a:chOff x="6610178" y="2639504"/>
            <a:chExt cx="10915823" cy="2495876"/>
          </a:xfrm>
        </p:grpSpPr>
        <p:sp>
          <p:nvSpPr>
            <p:cNvPr id="14" name="Freeform 40">
              <a:extLst>
                <a:ext uri="{FF2B5EF4-FFF2-40B4-BE49-F238E27FC236}">
                  <a16:creationId xmlns:a16="http://schemas.microsoft.com/office/drawing/2014/main" id="{BE72F1CF-FF16-6264-8D41-FE8EC9F9DAC4}"/>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36" name="Group 35">
            <a:extLst>
              <a:ext uri="{FF2B5EF4-FFF2-40B4-BE49-F238E27FC236}">
                <a16:creationId xmlns:a16="http://schemas.microsoft.com/office/drawing/2014/main" id="{308C0BCF-79F4-63C5-52BE-B597EBA94475}"/>
              </a:ext>
            </a:extLst>
          </p:cNvPr>
          <p:cNvGrpSpPr/>
          <p:nvPr/>
        </p:nvGrpSpPr>
        <p:grpSpPr>
          <a:xfrm>
            <a:off x="6547164" y="4625069"/>
            <a:ext cx="10915823" cy="2482667"/>
            <a:chOff x="6553200" y="4984221"/>
            <a:chExt cx="10915823" cy="2482667"/>
          </a:xfrm>
        </p:grpSpPr>
        <p:sp>
          <p:nvSpPr>
            <p:cNvPr id="24" name="Freeform 40">
              <a:extLst>
                <a:ext uri="{FF2B5EF4-FFF2-40B4-BE49-F238E27FC236}">
                  <a16:creationId xmlns:a16="http://schemas.microsoft.com/office/drawing/2014/main" id="{023B27D4-B617-581A-117B-FD8E2FDEF486}"/>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4">
              <a:extLst>
                <a:ext uri="{FF2B5EF4-FFF2-40B4-BE49-F238E27FC236}">
                  <a16:creationId xmlns:a16="http://schemas.microsoft.com/office/drawing/2014/main" id="{CDA22203-2D22-0671-27F7-64735BF27B25}"/>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7" name="Group 36">
            <a:extLst>
              <a:ext uri="{FF2B5EF4-FFF2-40B4-BE49-F238E27FC236}">
                <a16:creationId xmlns:a16="http://schemas.microsoft.com/office/drawing/2014/main" id="{AEB74226-EA52-03C7-30BD-8777DCF296AF}"/>
              </a:ext>
            </a:extLst>
          </p:cNvPr>
          <p:cNvGrpSpPr/>
          <p:nvPr/>
        </p:nvGrpSpPr>
        <p:grpSpPr>
          <a:xfrm>
            <a:off x="6600651" y="7277729"/>
            <a:ext cx="10875606" cy="2482667"/>
            <a:chOff x="6593416" y="7026366"/>
            <a:chExt cx="10875606" cy="2482667"/>
          </a:xfrm>
        </p:grpSpPr>
        <p:sp>
          <p:nvSpPr>
            <p:cNvPr id="31" name="Freeform 40">
              <a:extLst>
                <a:ext uri="{FF2B5EF4-FFF2-40B4-BE49-F238E27FC236}">
                  <a16:creationId xmlns:a16="http://schemas.microsoft.com/office/drawing/2014/main" id="{3185D572-0E74-2FBF-F566-D600424C20FA}"/>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34">
              <a:extLst>
                <a:ext uri="{FF2B5EF4-FFF2-40B4-BE49-F238E27FC236}">
                  <a16:creationId xmlns:a16="http://schemas.microsoft.com/office/drawing/2014/main" id="{89FC5253-4855-1347-37CE-E64BC3CB5CEB}"/>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sp>
        <p:nvSpPr>
          <p:cNvPr id="2" name="Freeform 7">
            <a:extLst>
              <a:ext uri="{FF2B5EF4-FFF2-40B4-BE49-F238E27FC236}">
                <a16:creationId xmlns:a16="http://schemas.microsoft.com/office/drawing/2014/main" id="{AFBFD481-8656-37B9-A26E-C9A5BA097B44}"/>
              </a:ext>
            </a:extLst>
          </p:cNvPr>
          <p:cNvSpPr/>
          <p:nvPr/>
        </p:nvSpPr>
        <p:spPr>
          <a:xfrm>
            <a:off x="100088" y="2913633"/>
            <a:ext cx="6258782" cy="7369621"/>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spTree>
    <p:extLst>
      <p:ext uri="{BB962C8B-B14F-4D97-AF65-F5344CB8AC3E}">
        <p14:creationId xmlns:p14="http://schemas.microsoft.com/office/powerpoint/2010/main" val="4173489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par>
                                <p:cTn id="8" presetID="22" presetClass="entr" presetSubtype="2"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right)">
                                      <p:cBhvr>
                                        <p:cTn id="10" dur="500"/>
                                        <p:tgtEl>
                                          <p:spTgt spid="36"/>
                                        </p:tgtEl>
                                      </p:cBhvr>
                                    </p:animEffect>
                                  </p:childTnLst>
                                </p:cTn>
                              </p:par>
                              <p:par>
                                <p:cTn id="11" presetID="22" presetClass="entr" presetSubtype="2"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CCA2C8-EF9B-B26A-A557-706A4625F9D2}"/>
              </a:ext>
            </a:extLst>
          </p:cNvPr>
          <p:cNvSpPr txBox="1"/>
          <p:nvPr/>
        </p:nvSpPr>
        <p:spPr>
          <a:xfrm>
            <a:off x="457200" y="580104"/>
            <a:ext cx="1348740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4. Người chuẩn bị đồ ăn nhanh</a:t>
            </a:r>
            <a:endParaRPr kumimoji="0" lang="en-US" sz="4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1" name="Freeform 7">
            <a:extLst>
              <a:ext uri="{FF2B5EF4-FFF2-40B4-BE49-F238E27FC236}">
                <a16:creationId xmlns:a16="http://schemas.microsoft.com/office/drawing/2014/main" id="{54B9221F-4191-E51F-9D60-DF2B934A8C8F}"/>
              </a:ext>
            </a:extLst>
          </p:cNvPr>
          <p:cNvSpPr/>
          <p:nvPr/>
        </p:nvSpPr>
        <p:spPr>
          <a:xfrm>
            <a:off x="476250" y="1628553"/>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12" name="TextBox 11">
            <a:extLst>
              <a:ext uri="{FF2B5EF4-FFF2-40B4-BE49-F238E27FC236}">
                <a16:creationId xmlns:a16="http://schemas.microsoft.com/office/drawing/2014/main" id="{51875D4C-1777-01DD-DECF-55412415134A}"/>
              </a:ext>
            </a:extLst>
          </p:cNvPr>
          <p:cNvSpPr txBox="1"/>
          <p:nvPr/>
        </p:nvSpPr>
        <p:spPr>
          <a:xfrm>
            <a:off x="1872561" y="2091558"/>
            <a:ext cx="32766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KHÁM PHÁ </a:t>
            </a:r>
          </a:p>
        </p:txBody>
      </p:sp>
      <p:grpSp>
        <p:nvGrpSpPr>
          <p:cNvPr id="14" name="Group 13">
            <a:extLst>
              <a:ext uri="{FF2B5EF4-FFF2-40B4-BE49-F238E27FC236}">
                <a16:creationId xmlns:a16="http://schemas.microsoft.com/office/drawing/2014/main" id="{58E8E1CB-211D-3B91-B566-302812B56C26}"/>
              </a:ext>
            </a:extLst>
          </p:cNvPr>
          <p:cNvGrpSpPr/>
          <p:nvPr/>
        </p:nvGrpSpPr>
        <p:grpSpPr>
          <a:xfrm>
            <a:off x="513596" y="3282897"/>
            <a:ext cx="8458199" cy="6342977"/>
            <a:chOff x="457201" y="3711526"/>
            <a:chExt cx="16070578" cy="6342977"/>
          </a:xfrm>
        </p:grpSpPr>
        <p:grpSp>
          <p:nvGrpSpPr>
            <p:cNvPr id="6" name="Group 5">
              <a:extLst>
                <a:ext uri="{FF2B5EF4-FFF2-40B4-BE49-F238E27FC236}">
                  <a16:creationId xmlns:a16="http://schemas.microsoft.com/office/drawing/2014/main" id="{512EB52E-EF47-AEF7-E627-C79BC145584A}"/>
                </a:ext>
              </a:extLst>
            </p:cNvPr>
            <p:cNvGrpSpPr/>
            <p:nvPr/>
          </p:nvGrpSpPr>
          <p:grpSpPr>
            <a:xfrm>
              <a:off x="457201" y="3711526"/>
              <a:ext cx="16070578" cy="6342977"/>
              <a:chOff x="457202" y="3271893"/>
              <a:chExt cx="16070578" cy="6342977"/>
            </a:xfrm>
          </p:grpSpPr>
          <p:sp>
            <p:nvSpPr>
              <p:cNvPr id="8" name="Rectangle 7">
                <a:extLst>
                  <a:ext uri="{FF2B5EF4-FFF2-40B4-BE49-F238E27FC236}">
                    <a16:creationId xmlns:a16="http://schemas.microsoft.com/office/drawing/2014/main" id="{6C88CAC2-C104-DA5D-CB23-DE3A3B15D9EC}"/>
                  </a:ext>
                </a:extLst>
              </p:cNvPr>
              <p:cNvSpPr/>
              <p:nvPr/>
            </p:nvSpPr>
            <p:spPr>
              <a:xfrm>
                <a:off x="609599" y="3437784"/>
                <a:ext cx="15918181" cy="6177086"/>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3886653F-ED58-2A5D-A682-95784F7B736E}"/>
                  </a:ext>
                </a:extLst>
              </p:cNvPr>
              <p:cNvSpPr/>
              <p:nvPr/>
            </p:nvSpPr>
            <p:spPr>
              <a:xfrm>
                <a:off x="457202" y="3271893"/>
                <a:ext cx="15781020" cy="6177087"/>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45B32E66-EA7C-D62A-8001-D91C54A2CABE}"/>
                </a:ext>
              </a:extLst>
            </p:cNvPr>
            <p:cNvSpPr txBox="1"/>
            <p:nvPr/>
          </p:nvSpPr>
          <p:spPr>
            <a:xfrm>
              <a:off x="770104" y="3877417"/>
              <a:ext cx="15155213" cy="596535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Từ nội dung mục II.4, kết hợp với hiểu biết cá nhân, hãy nêu những đặc điểm nghề nghiệp của người chuẩn bị đồ ăn nhanh. Để thực hiện tốt công việc của mình, người chuẩn bị đồ ăn nhanh cần phát triển những năng lực và phẩm chất gì?</a:t>
              </a:r>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75B941C6-73AB-15AA-E866-0375E2919426}"/>
              </a:ext>
            </a:extLst>
          </p:cNvPr>
          <p:cNvGrpSpPr/>
          <p:nvPr/>
        </p:nvGrpSpPr>
        <p:grpSpPr>
          <a:xfrm>
            <a:off x="9144000" y="3467838"/>
            <a:ext cx="8819394" cy="6289286"/>
            <a:chOff x="9134475" y="3744667"/>
            <a:chExt cx="8819394" cy="6289286"/>
          </a:xfrm>
        </p:grpSpPr>
        <p:pic>
          <p:nvPicPr>
            <p:cNvPr id="3" name="Picture 2">
              <a:extLst>
                <a:ext uri="{FF2B5EF4-FFF2-40B4-BE49-F238E27FC236}">
                  <a16:creationId xmlns:a16="http://schemas.microsoft.com/office/drawing/2014/main" id="{CA34F122-6619-C306-AE70-44FD800F1E57}"/>
                </a:ext>
              </a:extLst>
            </p:cNvPr>
            <p:cNvPicPr>
              <a:picLocks noChangeAspect="1"/>
            </p:cNvPicPr>
            <p:nvPr/>
          </p:nvPicPr>
          <p:blipFill>
            <a:blip r:embed="rId3"/>
            <a:stretch>
              <a:fillRect/>
            </a:stretch>
          </p:blipFill>
          <p:spPr>
            <a:xfrm>
              <a:off x="9396414" y="3744667"/>
              <a:ext cx="8377990" cy="5585327"/>
            </a:xfrm>
            <a:prstGeom prst="rect">
              <a:avLst/>
            </a:prstGeom>
          </p:spPr>
        </p:pic>
        <p:sp>
          <p:nvSpPr>
            <p:cNvPr id="10" name="TextBox 9">
              <a:extLst>
                <a:ext uri="{FF2B5EF4-FFF2-40B4-BE49-F238E27FC236}">
                  <a16:creationId xmlns:a16="http://schemas.microsoft.com/office/drawing/2014/main" id="{A891093F-38B3-27BD-C19D-07020DEA59B7}"/>
                </a:ext>
              </a:extLst>
            </p:cNvPr>
            <p:cNvSpPr txBox="1"/>
            <p:nvPr/>
          </p:nvSpPr>
          <p:spPr>
            <a:xfrm>
              <a:off x="9134475" y="9479955"/>
              <a:ext cx="8819394" cy="553998"/>
            </a:xfrm>
            <a:prstGeom prst="rect">
              <a:avLst/>
            </a:prstGeom>
            <a:noFill/>
          </p:spPr>
          <p:txBody>
            <a:bodyPr wrap="square" rtlCol="0">
              <a:spAutoFit/>
            </a:bodyPr>
            <a:lstStyle/>
            <a:p>
              <a:pPr algn="ctr"/>
              <a:r>
                <a:rPr lang="en-US" sz="3000" b="1" i="1">
                  <a:latin typeface="Arial" panose="020B0604020202020204" pitchFamily="34" charset="0"/>
                  <a:cs typeface="Arial" panose="020B0604020202020204" pitchFamily="34" charset="0"/>
                </a:rPr>
                <a:t>Hình 3.3. </a:t>
              </a:r>
              <a:r>
                <a:rPr lang="en-US" sz="3000" i="1">
                  <a:latin typeface="Arial" panose="020B0604020202020204" pitchFamily="34" charset="0"/>
                  <a:cs typeface="Arial" panose="020B0604020202020204" pitchFamily="34" charset="0"/>
                </a:rPr>
                <a:t>Người bán đồ ăn nhanh trên đường phố </a:t>
              </a:r>
            </a:p>
          </p:txBody>
        </p:sp>
      </p:grpSp>
      <p:sp>
        <p:nvSpPr>
          <p:cNvPr id="15" name="Freeform 6">
            <a:extLst>
              <a:ext uri="{FF2B5EF4-FFF2-40B4-BE49-F238E27FC236}">
                <a16:creationId xmlns:a16="http://schemas.microsoft.com/office/drawing/2014/main" id="{0E4257A9-3AB3-2173-9C9C-95D83A221B0E}"/>
              </a:ext>
            </a:extLst>
          </p:cNvPr>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4"/>
            <a:stretch>
              <a:fillRect/>
            </a:stretch>
          </a:blipFill>
        </p:spPr>
      </p:sp>
      <p:sp>
        <p:nvSpPr>
          <p:cNvPr id="17" name="Freeform 9">
            <a:extLst>
              <a:ext uri="{FF2B5EF4-FFF2-40B4-BE49-F238E27FC236}">
                <a16:creationId xmlns:a16="http://schemas.microsoft.com/office/drawing/2014/main" id="{E3BA250E-22F3-D1CB-076E-B05A60C1F742}"/>
              </a:ext>
            </a:extLst>
          </p:cNvPr>
          <p:cNvSpPr/>
          <p:nvPr/>
        </p:nvSpPr>
        <p:spPr>
          <a:xfrm flipH="1">
            <a:off x="16848000" y="3048854"/>
            <a:ext cx="2229202" cy="5012894"/>
          </a:xfrm>
          <a:custGeom>
            <a:avLst/>
            <a:gdLst/>
            <a:ahLst/>
            <a:cxnLst/>
            <a:rect l="l" t="t" r="r" b="b"/>
            <a:pathLst>
              <a:path w="2229202" h="5012894">
                <a:moveTo>
                  <a:pt x="2229202" y="0"/>
                </a:moveTo>
                <a:lnTo>
                  <a:pt x="0" y="0"/>
                </a:lnTo>
                <a:lnTo>
                  <a:pt x="0" y="5012894"/>
                </a:lnTo>
                <a:lnTo>
                  <a:pt x="2229202" y="5012894"/>
                </a:lnTo>
                <a:lnTo>
                  <a:pt x="2229202" y="0"/>
                </a:lnTo>
                <a:close/>
              </a:path>
            </a:pathLst>
          </a:custGeom>
          <a:blipFill>
            <a:blip r:embed="rId5"/>
            <a:stretch>
              <a:fillRect/>
            </a:stretch>
          </a:blipFill>
        </p:spPr>
      </p:sp>
    </p:spTree>
    <p:extLst>
      <p:ext uri="{BB962C8B-B14F-4D97-AF65-F5344CB8AC3E}">
        <p14:creationId xmlns:p14="http://schemas.microsoft.com/office/powerpoint/2010/main" val="1904074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1E0F311-8CE1-325A-C38C-EEDF6DA7285B}"/>
              </a:ext>
            </a:extLst>
          </p:cNvPr>
          <p:cNvSpPr/>
          <p:nvPr/>
        </p:nvSpPr>
        <p:spPr>
          <a:xfrm>
            <a:off x="6920079" y="190500"/>
            <a:ext cx="4181142" cy="3271278"/>
          </a:xfrm>
          <a:custGeom>
            <a:avLst/>
            <a:gdLst/>
            <a:ahLst/>
            <a:cxnLst/>
            <a:rect l="l" t="t" r="r" b="b"/>
            <a:pathLst>
              <a:path w="3581400" h="2802047">
                <a:moveTo>
                  <a:pt x="0" y="0"/>
                </a:moveTo>
                <a:lnTo>
                  <a:pt x="3581400" y="0"/>
                </a:lnTo>
                <a:lnTo>
                  <a:pt x="3581400" y="2802046"/>
                </a:lnTo>
                <a:lnTo>
                  <a:pt x="0" y="2802046"/>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
        <p:nvSpPr>
          <p:cNvPr id="12" name="Rectangle: Rounded Corners 11">
            <a:extLst>
              <a:ext uri="{FF2B5EF4-FFF2-40B4-BE49-F238E27FC236}">
                <a16:creationId xmlns:a16="http://schemas.microsoft.com/office/drawing/2014/main" id="{B79CE4D2-FFB3-B422-5A7C-1E0DE12D237F}"/>
              </a:ext>
            </a:extLst>
          </p:cNvPr>
          <p:cNvSpPr/>
          <p:nvPr/>
        </p:nvSpPr>
        <p:spPr>
          <a:xfrm>
            <a:off x="4991100" y="3636264"/>
            <a:ext cx="8039100" cy="1066800"/>
          </a:xfrm>
          <a:prstGeom prst="roundRect">
            <a:avLst/>
          </a:prstGeom>
          <a:solidFill>
            <a:srgbClr val="FFD7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Người chuẩn bị đồ ăn nhanh </a:t>
            </a:r>
          </a:p>
        </p:txBody>
      </p:sp>
      <p:sp>
        <p:nvSpPr>
          <p:cNvPr id="14" name="Rectangle: Rounded Corners 13">
            <a:extLst>
              <a:ext uri="{FF2B5EF4-FFF2-40B4-BE49-F238E27FC236}">
                <a16:creationId xmlns:a16="http://schemas.microsoft.com/office/drawing/2014/main" id="{926CB21C-ACE9-BC4F-E830-028AEDEA2D06}"/>
              </a:ext>
            </a:extLst>
          </p:cNvPr>
          <p:cNvSpPr/>
          <p:nvPr/>
        </p:nvSpPr>
        <p:spPr>
          <a:xfrm>
            <a:off x="1219201" y="5846064"/>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latin typeface="Arial" panose="020B0604020202020204" pitchFamily="34" charset="0"/>
                <a:cs typeface="Arial" panose="020B0604020202020204" pitchFamily="34" charset="0"/>
              </a:rPr>
              <a:t>Luôn phải ưu tiên "tốc độ phục vụ" </a:t>
            </a:r>
            <a:endParaRPr lang="en-US" sz="3800">
              <a:solidFill>
                <a:schemeClr val="tx1"/>
              </a:solidFill>
              <a:latin typeface="Arial" panose="020B0604020202020204" pitchFamily="34" charset="0"/>
              <a:cs typeface="Arial" panose="020B0604020202020204" pitchFamily="34" charset="0"/>
            </a:endParaRPr>
          </a:p>
          <a:p>
            <a:pPr algn="just">
              <a:lnSpc>
                <a:spcPct val="150000"/>
              </a:lnSpc>
            </a:pPr>
            <a:r>
              <a:rPr lang="en-US" sz="3800">
                <a:solidFill>
                  <a:schemeClr val="tx1"/>
                </a:solidFill>
                <a:latin typeface="Arial" panose="020B0604020202020204" pitchFamily="34" charset="0"/>
                <a:cs typeface="Arial" panose="020B0604020202020204" pitchFamily="34" charset="0"/>
                <a:sym typeface="Wingdings" panose="05000000000000000000" pitchFamily="2" charset="2"/>
              </a:rPr>
              <a:t> Cần chuẩn bị trước thực phẩm,…quy trình nhanh gọn </a:t>
            </a:r>
            <a:endParaRPr lang="en-US" sz="3800">
              <a:solidFill>
                <a:schemeClr val="tx1"/>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1ACA3491-7D79-9BA2-299B-3BFE17A85C32}"/>
              </a:ext>
            </a:extLst>
          </p:cNvPr>
          <p:cNvSpPr/>
          <p:nvPr/>
        </p:nvSpPr>
        <p:spPr>
          <a:xfrm>
            <a:off x="10287001" y="5841301"/>
            <a:ext cx="6781800" cy="3962400"/>
          </a:xfrm>
          <a:prstGeom prst="roundRect">
            <a:avLst>
              <a:gd name="adj" fmla="val 6544"/>
            </a:avLst>
          </a:prstGeom>
          <a:solidFill>
            <a:srgbClr val="C2EA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Địa điểm làm việc linh hoạt. </a:t>
            </a:r>
          </a:p>
          <a:p>
            <a:pPr marL="571500" indent="-571500" algn="just">
              <a:lnSpc>
                <a:spcPct val="150000"/>
              </a:lnSpc>
              <a:buFont typeface="Arial" panose="020B0604020202020204" pitchFamily="34" charset="0"/>
              <a:buChar char="•"/>
            </a:pPr>
            <a:r>
              <a:rPr lang="en-US" sz="3800">
                <a:solidFill>
                  <a:schemeClr val="tx1"/>
                </a:solidFill>
                <a:latin typeface="Arial" panose="020B0604020202020204" pitchFamily="34" charset="0"/>
                <a:cs typeface="Arial" panose="020B0604020202020204" pitchFamily="34" charset="0"/>
              </a:rPr>
              <a:t>Mô hình kinh doanh: xe đẩy, ở ki-ốt nhà hàng. </a:t>
            </a:r>
          </a:p>
        </p:txBody>
      </p:sp>
      <p:cxnSp>
        <p:nvCxnSpPr>
          <p:cNvPr id="23" name="Straight Connector 22">
            <a:extLst>
              <a:ext uri="{FF2B5EF4-FFF2-40B4-BE49-F238E27FC236}">
                <a16:creationId xmlns:a16="http://schemas.microsoft.com/office/drawing/2014/main" id="{464C74CD-0FBE-BE16-9B08-590E61767180}"/>
              </a:ext>
            </a:extLst>
          </p:cNvPr>
          <p:cNvCxnSpPr>
            <a:stCxn id="12" idx="2"/>
            <a:endCxn id="14" idx="0"/>
          </p:cNvCxnSpPr>
          <p:nvPr/>
        </p:nvCxnSpPr>
        <p:spPr>
          <a:xfrm rot="5400000">
            <a:off x="6238876" y="3074290"/>
            <a:ext cx="1143000" cy="4400549"/>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87E8FA4-6FEE-0835-0085-3EDE14977E90}"/>
              </a:ext>
            </a:extLst>
          </p:cNvPr>
          <p:cNvCxnSpPr>
            <a:cxnSpLocks/>
            <a:stCxn id="12" idx="2"/>
            <a:endCxn id="16" idx="0"/>
          </p:cNvCxnSpPr>
          <p:nvPr/>
        </p:nvCxnSpPr>
        <p:spPr>
          <a:xfrm rot="16200000" flipH="1">
            <a:off x="10775157" y="2938556"/>
            <a:ext cx="1138237" cy="4667251"/>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985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4">
            <a:extLst>
              <a:ext uri="{FF2B5EF4-FFF2-40B4-BE49-F238E27FC236}">
                <a16:creationId xmlns:a16="http://schemas.microsoft.com/office/drawing/2014/main" id="{4C32D7F7-C926-747E-A52B-676A3E7EF133}"/>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sp>
        <p:nvSpPr>
          <p:cNvPr id="6" name="Oval 5">
            <a:extLst>
              <a:ext uri="{FF2B5EF4-FFF2-40B4-BE49-F238E27FC236}">
                <a16:creationId xmlns:a16="http://schemas.microsoft.com/office/drawing/2014/main" id="{856BF5C5-AC7F-0319-1076-0B03B59F6F08}"/>
              </a:ext>
            </a:extLst>
          </p:cNvPr>
          <p:cNvSpPr/>
          <p:nvPr/>
        </p:nvSpPr>
        <p:spPr>
          <a:xfrm>
            <a:off x="6262500" y="8267700"/>
            <a:ext cx="2228850" cy="222885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730DD843-3A72-F90B-4A0D-546557CAD50C}"/>
              </a:ext>
            </a:extLst>
          </p:cNvPr>
          <p:cNvSpPr/>
          <p:nvPr/>
        </p:nvSpPr>
        <p:spPr>
          <a:xfrm>
            <a:off x="-914400" y="9105900"/>
            <a:ext cx="2057400" cy="2057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A76CD135-EC85-F70E-8DA2-4AC88D2E27B2}"/>
              </a:ext>
            </a:extLst>
          </p:cNvPr>
          <p:cNvGrpSpPr/>
          <p:nvPr/>
        </p:nvGrpSpPr>
        <p:grpSpPr>
          <a:xfrm>
            <a:off x="9144000" y="1028700"/>
            <a:ext cx="9525000" cy="1219200"/>
            <a:chOff x="9144000" y="647700"/>
            <a:chExt cx="9525000" cy="1219200"/>
          </a:xfrm>
        </p:grpSpPr>
        <p:sp>
          <p:nvSpPr>
            <p:cNvPr id="10" name="Rectangle 9">
              <a:extLst>
                <a:ext uri="{FF2B5EF4-FFF2-40B4-BE49-F238E27FC236}">
                  <a16:creationId xmlns:a16="http://schemas.microsoft.com/office/drawing/2014/main" id="{B7523544-2430-AFD4-5B86-BE3A75C477C6}"/>
                </a:ext>
              </a:extLst>
            </p:cNvPr>
            <p:cNvSpPr/>
            <p:nvPr/>
          </p:nvSpPr>
          <p:spPr>
            <a:xfrm>
              <a:off x="9144000" y="647700"/>
              <a:ext cx="8142871" cy="12192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Yêu cầu nghề nghiệp </a:t>
              </a:r>
            </a:p>
          </p:txBody>
        </p:sp>
        <p:cxnSp>
          <p:nvCxnSpPr>
            <p:cNvPr id="12" name="Straight Connector 11">
              <a:extLst>
                <a:ext uri="{FF2B5EF4-FFF2-40B4-BE49-F238E27FC236}">
                  <a16:creationId xmlns:a16="http://schemas.microsoft.com/office/drawing/2014/main" id="{2878CD98-E4FB-DE4A-C9BB-ECAE2D1A3F24}"/>
                </a:ext>
              </a:extLst>
            </p:cNvPr>
            <p:cNvCxnSpPr>
              <a:stCxn id="10" idx="3"/>
            </p:cNvCxnSpPr>
            <p:nvPr/>
          </p:nvCxnSpPr>
          <p:spPr>
            <a:xfrm>
              <a:off x="17286871" y="1257300"/>
              <a:ext cx="1382129" cy="0"/>
            </a:xfrm>
            <a:prstGeom prst="line">
              <a:avLst/>
            </a:prstGeom>
            <a:ln w="57150">
              <a:solidFill>
                <a:schemeClr val="accent5">
                  <a:lumMod val="50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C13CD0B2-9986-71AF-A300-18742E235DC8}"/>
              </a:ext>
            </a:extLst>
          </p:cNvPr>
          <p:cNvGrpSpPr/>
          <p:nvPr/>
        </p:nvGrpSpPr>
        <p:grpSpPr>
          <a:xfrm>
            <a:off x="6610177" y="2948392"/>
            <a:ext cx="10915823" cy="1651671"/>
            <a:chOff x="6610178" y="2639504"/>
            <a:chExt cx="10915823" cy="1651671"/>
          </a:xfrm>
        </p:grpSpPr>
        <p:sp>
          <p:nvSpPr>
            <p:cNvPr id="14" name="Freeform 40">
              <a:extLst>
                <a:ext uri="{FF2B5EF4-FFF2-40B4-BE49-F238E27FC236}">
                  <a16:creationId xmlns:a16="http://schemas.microsoft.com/office/drawing/2014/main" id="{BE72F1CF-FF16-6264-8D41-FE8EC9F9DAC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1">
              <a:extLst>
                <a:ext uri="{FF2B5EF4-FFF2-40B4-BE49-F238E27FC236}">
                  <a16:creationId xmlns:a16="http://schemas.microsoft.com/office/drawing/2014/main" id="{59E0378A-0AE4-D5F2-C588-FE4845BE5F49}"/>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sp>
        <p:nvSpPr>
          <p:cNvPr id="8" name="Oval 7">
            <a:extLst>
              <a:ext uri="{FF2B5EF4-FFF2-40B4-BE49-F238E27FC236}">
                <a16:creationId xmlns:a16="http://schemas.microsoft.com/office/drawing/2014/main" id="{ADF47209-01FD-D71D-0058-90E2A71F687A}"/>
              </a:ext>
            </a:extLst>
          </p:cNvPr>
          <p:cNvSpPr/>
          <p:nvPr/>
        </p:nvSpPr>
        <p:spPr>
          <a:xfrm>
            <a:off x="-408571" y="1271587"/>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3A674DF9-4F97-A1A2-ECC4-9D64056933E2}"/>
              </a:ext>
            </a:extLst>
          </p:cNvPr>
          <p:cNvGrpSpPr/>
          <p:nvPr/>
        </p:nvGrpSpPr>
        <p:grpSpPr>
          <a:xfrm>
            <a:off x="6610177" y="5108428"/>
            <a:ext cx="10915823" cy="1651671"/>
            <a:chOff x="6610178" y="2639504"/>
            <a:chExt cx="10915823" cy="1651671"/>
          </a:xfrm>
        </p:grpSpPr>
        <p:sp>
          <p:nvSpPr>
            <p:cNvPr id="11" name="Freeform 40">
              <a:extLst>
                <a:ext uri="{FF2B5EF4-FFF2-40B4-BE49-F238E27FC236}">
                  <a16:creationId xmlns:a16="http://schemas.microsoft.com/office/drawing/2014/main" id="{4997A08E-E93D-7FC5-921C-4C3AF4271E06}"/>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4">
              <a:extLst>
                <a:ext uri="{FF2B5EF4-FFF2-40B4-BE49-F238E27FC236}">
                  <a16:creationId xmlns:a16="http://schemas.microsoft.com/office/drawing/2014/main" id="{ED4C720E-0EF4-EB6F-13E1-1BC045FA8EB0}"/>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6" name="Group 15">
            <a:extLst>
              <a:ext uri="{FF2B5EF4-FFF2-40B4-BE49-F238E27FC236}">
                <a16:creationId xmlns:a16="http://schemas.microsoft.com/office/drawing/2014/main" id="{768F33E9-B7B1-B5E6-EC39-F46E17EE3F6B}"/>
              </a:ext>
            </a:extLst>
          </p:cNvPr>
          <p:cNvGrpSpPr/>
          <p:nvPr/>
        </p:nvGrpSpPr>
        <p:grpSpPr>
          <a:xfrm>
            <a:off x="6610177" y="7149429"/>
            <a:ext cx="10915823" cy="1651671"/>
            <a:chOff x="6610178" y="2639504"/>
            <a:chExt cx="10915823" cy="1651671"/>
          </a:xfrm>
        </p:grpSpPr>
        <p:sp>
          <p:nvSpPr>
            <p:cNvPr id="17" name="Freeform 40">
              <a:extLst>
                <a:ext uri="{FF2B5EF4-FFF2-40B4-BE49-F238E27FC236}">
                  <a16:creationId xmlns:a16="http://schemas.microsoft.com/office/drawing/2014/main" id="{9F65BD46-6AB1-1F2D-DDF5-71FAB542A42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7">
              <a:extLst>
                <a:ext uri="{FF2B5EF4-FFF2-40B4-BE49-F238E27FC236}">
                  <a16:creationId xmlns:a16="http://schemas.microsoft.com/office/drawing/2014/main" id="{A7128E29-8630-CA93-9B44-E25C3EB25E0C}"/>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spTree>
    <p:extLst>
      <p:ext uri="{BB962C8B-B14F-4D97-AF65-F5344CB8AC3E}">
        <p14:creationId xmlns:p14="http://schemas.microsoft.com/office/powerpoint/2010/main" val="1653877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prstClr val="black"/>
                </a:solidFill>
                <a:latin typeface="Arial" panose="020B0604020202020204" pitchFamily="34" charset="0"/>
                <a:cs typeface="Arial" panose="020B0604020202020204" pitchFamily="34" charset="0"/>
              </a:rPr>
              <a:t>LUYỆN TẬP </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537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1: </a:t>
            </a:r>
            <a:r>
              <a:rPr lang="vi-VN" sz="4000"/>
              <a:t>Công việc chính của đầu bếp trưởng là</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Nhận đơn hàng của khách hàng và phục vụ tại quầy hoặc bàn.</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Bảo quản thực phẩm chưa sử dụng, phân loại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Trộn, nghiền, tách thực phẩm và chất lỏng với các thiết bị khuấy, ép, sàng, lọc.</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28637"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Lập kế hoạch, phát triển các công thức nấu ăn và thực đơn.</a:t>
            </a:r>
            <a:endParaRPr lang="en-US" sz="3800">
              <a:solidFill>
                <a:schemeClr val="tx1"/>
              </a:solidFill>
            </a:endParaRPr>
          </a:p>
        </p:txBody>
      </p:sp>
    </p:spTree>
    <p:extLst>
      <p:ext uri="{BB962C8B-B14F-4D97-AF65-F5344CB8AC3E}">
        <p14:creationId xmlns:p14="http://schemas.microsoft.com/office/powerpoint/2010/main" val="89060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638300"/>
            <a:ext cx="15468600" cy="707886"/>
          </a:xfrm>
          <a:prstGeom prst="rect">
            <a:avLst/>
          </a:prstGeom>
          <a:noFill/>
        </p:spPr>
        <p:txBody>
          <a:bodyPr wrap="square">
            <a:spAutoFit/>
          </a:bodyPr>
          <a:lstStyle/>
          <a:p>
            <a:pPr algn="ct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2</a:t>
            </a:r>
            <a:r>
              <a:rPr lang="vi-VN" sz="4000" b="1" i="1">
                <a:solidFill>
                  <a:srgbClr val="C00000"/>
                </a:solidFill>
              </a:rPr>
              <a:t>: </a:t>
            </a:r>
            <a:r>
              <a:rPr lang="vi-VN" sz="4000"/>
              <a:t>Phẩm chất cần có của người chuẩn bị đồ ăn nhanh là</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Có sự tỉ mỉ, kiên trì, khéo léo và sáng tạo trong công việc.</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009900"/>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Biết cách sử dụng nhiều thiết bị,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416814"/>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Khéo tay, sạch sẽ, nhanh nhẹn, có mắt thẩm mĩ tốt, nhạy cảm với mùi vị.</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47689" y="6416814"/>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Yêu thích công việc nấu nướng, cẩn thận, kiên trì, tỉ mỉ trong công việc.</a:t>
            </a:r>
            <a:endParaRPr lang="en-US" sz="3800">
              <a:solidFill>
                <a:schemeClr val="tx1"/>
              </a:solidFill>
            </a:endParaRPr>
          </a:p>
        </p:txBody>
      </p:sp>
    </p:spTree>
    <p:extLst>
      <p:ext uri="{BB962C8B-B14F-4D97-AF65-F5344CB8AC3E}">
        <p14:creationId xmlns:p14="http://schemas.microsoft.com/office/powerpoint/2010/main" val="3856750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402615"/>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3</a:t>
            </a:r>
            <a:r>
              <a:rPr lang="vi-VN" sz="4000" b="1" i="1">
                <a:solidFill>
                  <a:srgbClr val="C00000"/>
                </a:solidFill>
              </a:rPr>
              <a:t>: </a:t>
            </a:r>
            <a:r>
              <a:rPr lang="vi-VN" sz="4000"/>
              <a:t>Nội dung nào dưới đây không đúng khi nói ngành chế biến thực phẩm?</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Nghiên cứu cách chế biến sản phẩm từ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Là ngành nghiên cứu về cách chế biến và bảo quản các loại thực phẩm, các loại nông sản. </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Vận hành dây chuyền chế biến và bảo quản thực phẩm đạt tiêu chuẩn quốc tế.</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50595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Kiểm tra và đánh giá chất lượng nông phẩm trong quá trình chế biến.</a:t>
            </a:r>
            <a:endParaRPr lang="en-US" sz="3800">
              <a:solidFill>
                <a:schemeClr val="tx1"/>
              </a:solidFill>
            </a:endParaRPr>
          </a:p>
        </p:txBody>
      </p:sp>
    </p:spTree>
    <p:extLst>
      <p:ext uri="{BB962C8B-B14F-4D97-AF65-F5344CB8AC3E}">
        <p14:creationId xmlns:p14="http://schemas.microsoft.com/office/powerpoint/2010/main" val="163184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A625C9-B816-0193-2BD4-5897D6564486}"/>
              </a:ext>
            </a:extLst>
          </p:cNvPr>
          <p:cNvPicPr>
            <a:picLocks noChangeAspect="1"/>
          </p:cNvPicPr>
          <p:nvPr/>
        </p:nvPicPr>
        <p:blipFill rotWithShape="1">
          <a:blip r:embed="rId3">
            <a:extLst>
              <a:ext uri="{28A0092B-C50C-407E-A947-70E740481C1C}">
                <a14:useLocalDpi xmlns:a14="http://schemas.microsoft.com/office/drawing/2010/main" val="0"/>
              </a:ext>
            </a:extLst>
          </a:blip>
          <a:srcRect r="66867" b="54839"/>
          <a:stretch/>
        </p:blipFill>
        <p:spPr>
          <a:xfrm>
            <a:off x="457200" y="495300"/>
            <a:ext cx="4430486" cy="2819400"/>
          </a:xfrm>
          <a:prstGeom prst="rect">
            <a:avLst/>
          </a:prstGeom>
        </p:spPr>
      </p:pic>
      <p:pic>
        <p:nvPicPr>
          <p:cNvPr id="2" name="Picture 1">
            <a:extLst>
              <a:ext uri="{FF2B5EF4-FFF2-40B4-BE49-F238E27FC236}">
                <a16:creationId xmlns:a16="http://schemas.microsoft.com/office/drawing/2014/main" id="{26F89A8E-8F1F-7DAF-F39B-88E98E1686BE}"/>
              </a:ext>
            </a:extLst>
          </p:cNvPr>
          <p:cNvPicPr>
            <a:picLocks noChangeAspect="1"/>
          </p:cNvPicPr>
          <p:nvPr/>
        </p:nvPicPr>
        <p:blipFill rotWithShape="1">
          <a:blip r:embed="rId3">
            <a:extLst>
              <a:ext uri="{28A0092B-C50C-407E-A947-70E740481C1C}">
                <a14:useLocalDpi xmlns:a14="http://schemas.microsoft.com/office/drawing/2010/main" val="0"/>
              </a:ext>
            </a:extLst>
          </a:blip>
          <a:srcRect l="32934" t="-621" r="33933" b="55460"/>
          <a:stretch/>
        </p:blipFill>
        <p:spPr>
          <a:xfrm>
            <a:off x="467193" y="3728705"/>
            <a:ext cx="4430486" cy="2819400"/>
          </a:xfrm>
          <a:prstGeom prst="rect">
            <a:avLst/>
          </a:prstGeom>
        </p:spPr>
      </p:pic>
      <p:pic>
        <p:nvPicPr>
          <p:cNvPr id="3" name="Picture 2">
            <a:extLst>
              <a:ext uri="{FF2B5EF4-FFF2-40B4-BE49-F238E27FC236}">
                <a16:creationId xmlns:a16="http://schemas.microsoft.com/office/drawing/2014/main" id="{5177D379-023A-617C-2A12-2227DE8C149D}"/>
              </a:ext>
            </a:extLst>
          </p:cNvPr>
          <p:cNvPicPr>
            <a:picLocks noChangeAspect="1"/>
          </p:cNvPicPr>
          <p:nvPr/>
        </p:nvPicPr>
        <p:blipFill rotWithShape="1">
          <a:blip r:embed="rId3">
            <a:extLst>
              <a:ext uri="{28A0092B-C50C-407E-A947-70E740481C1C}">
                <a14:useLocalDpi xmlns:a14="http://schemas.microsoft.com/office/drawing/2010/main" val="0"/>
              </a:ext>
            </a:extLst>
          </a:blip>
          <a:srcRect l="65374" r="1493" b="54839"/>
          <a:stretch/>
        </p:blipFill>
        <p:spPr>
          <a:xfrm>
            <a:off x="447207" y="6972300"/>
            <a:ext cx="4430486" cy="2819400"/>
          </a:xfrm>
          <a:prstGeom prst="rect">
            <a:avLst/>
          </a:prstGeom>
        </p:spPr>
      </p:pic>
      <p:pic>
        <p:nvPicPr>
          <p:cNvPr id="4" name="Picture 3">
            <a:extLst>
              <a:ext uri="{FF2B5EF4-FFF2-40B4-BE49-F238E27FC236}">
                <a16:creationId xmlns:a16="http://schemas.microsoft.com/office/drawing/2014/main" id="{1B3BFF76-C6B9-C393-9085-92CE4456C2FF}"/>
              </a:ext>
            </a:extLst>
          </p:cNvPr>
          <p:cNvPicPr>
            <a:picLocks noChangeAspect="1"/>
          </p:cNvPicPr>
          <p:nvPr/>
        </p:nvPicPr>
        <p:blipFill rotWithShape="1">
          <a:blip r:embed="rId3">
            <a:extLst>
              <a:ext uri="{28A0092B-C50C-407E-A947-70E740481C1C}">
                <a14:useLocalDpi xmlns:a14="http://schemas.microsoft.com/office/drawing/2010/main" val="0"/>
              </a:ext>
            </a:extLst>
          </a:blip>
          <a:srcRect l="570" t="45728" r="66948" b="9111"/>
          <a:stretch/>
        </p:blipFill>
        <p:spPr>
          <a:xfrm>
            <a:off x="4931407" y="3869531"/>
            <a:ext cx="4343400" cy="2819400"/>
          </a:xfrm>
          <a:prstGeom prst="rect">
            <a:avLst/>
          </a:prstGeom>
        </p:spPr>
      </p:pic>
      <p:pic>
        <p:nvPicPr>
          <p:cNvPr id="5" name="Picture 4">
            <a:extLst>
              <a:ext uri="{FF2B5EF4-FFF2-40B4-BE49-F238E27FC236}">
                <a16:creationId xmlns:a16="http://schemas.microsoft.com/office/drawing/2014/main" id="{D67B0CB9-CC04-B469-40A1-8597D8CCC385}"/>
              </a:ext>
            </a:extLst>
          </p:cNvPr>
          <p:cNvPicPr>
            <a:picLocks noChangeAspect="1"/>
          </p:cNvPicPr>
          <p:nvPr/>
        </p:nvPicPr>
        <p:blipFill rotWithShape="1">
          <a:blip r:embed="rId3">
            <a:extLst>
              <a:ext uri="{28A0092B-C50C-407E-A947-70E740481C1C}">
                <a14:useLocalDpi xmlns:a14="http://schemas.microsoft.com/office/drawing/2010/main" val="0"/>
              </a:ext>
            </a:extLst>
          </a:blip>
          <a:srcRect l="33051" t="45647" r="34468" b="11214"/>
          <a:stretch/>
        </p:blipFill>
        <p:spPr>
          <a:xfrm>
            <a:off x="4931407" y="7090387"/>
            <a:ext cx="4343400" cy="2693193"/>
          </a:xfrm>
          <a:prstGeom prst="rect">
            <a:avLst/>
          </a:prstGeom>
        </p:spPr>
      </p:pic>
      <p:pic>
        <p:nvPicPr>
          <p:cNvPr id="6" name="Picture 5">
            <a:extLst>
              <a:ext uri="{FF2B5EF4-FFF2-40B4-BE49-F238E27FC236}">
                <a16:creationId xmlns:a16="http://schemas.microsoft.com/office/drawing/2014/main" id="{4310A022-35A4-450D-9AAB-F7D69DC55364}"/>
              </a:ext>
            </a:extLst>
          </p:cNvPr>
          <p:cNvPicPr>
            <a:picLocks noChangeAspect="1"/>
          </p:cNvPicPr>
          <p:nvPr/>
        </p:nvPicPr>
        <p:blipFill rotWithShape="1">
          <a:blip r:embed="rId3">
            <a:extLst>
              <a:ext uri="{28A0092B-C50C-407E-A947-70E740481C1C}">
                <a14:useLocalDpi xmlns:a14="http://schemas.microsoft.com/office/drawing/2010/main" val="0"/>
              </a:ext>
            </a:extLst>
          </a:blip>
          <a:srcRect l="65755" t="45074" r="1763" b="9765"/>
          <a:stretch/>
        </p:blipFill>
        <p:spPr>
          <a:xfrm>
            <a:off x="9372600" y="3869531"/>
            <a:ext cx="4343400" cy="2819400"/>
          </a:xfrm>
          <a:prstGeom prst="rect">
            <a:avLst/>
          </a:prstGeom>
        </p:spPr>
      </p:pic>
      <p:grpSp>
        <p:nvGrpSpPr>
          <p:cNvPr id="10" name="Group 9">
            <a:extLst>
              <a:ext uri="{FF2B5EF4-FFF2-40B4-BE49-F238E27FC236}">
                <a16:creationId xmlns:a16="http://schemas.microsoft.com/office/drawing/2014/main" id="{C78BB1B5-D5F9-6DEE-DB77-6151F5E5DC0A}"/>
              </a:ext>
            </a:extLst>
          </p:cNvPr>
          <p:cNvGrpSpPr/>
          <p:nvPr/>
        </p:nvGrpSpPr>
        <p:grpSpPr>
          <a:xfrm>
            <a:off x="5254398" y="835124"/>
            <a:ext cx="7681912" cy="2139752"/>
            <a:chOff x="5254398" y="835124"/>
            <a:chExt cx="7681912" cy="2139752"/>
          </a:xfrm>
        </p:grpSpPr>
        <p:grpSp>
          <p:nvGrpSpPr>
            <p:cNvPr id="8" name="Group 7">
              <a:extLst>
                <a:ext uri="{FF2B5EF4-FFF2-40B4-BE49-F238E27FC236}">
                  <a16:creationId xmlns:a16="http://schemas.microsoft.com/office/drawing/2014/main" id="{326E5076-6EC4-B6B2-AE02-0ECEA10533A2}"/>
                </a:ext>
              </a:extLst>
            </p:cNvPr>
            <p:cNvGrpSpPr/>
            <p:nvPr/>
          </p:nvGrpSpPr>
          <p:grpSpPr>
            <a:xfrm>
              <a:off x="6154510" y="835124"/>
              <a:ext cx="6781800" cy="2139752"/>
              <a:chOff x="7543800" y="459175"/>
              <a:chExt cx="6781800" cy="2139752"/>
            </a:xfrm>
          </p:grpSpPr>
          <p:sp>
            <p:nvSpPr>
              <p:cNvPr id="7" name="Rectangle: Rounded Corners 6">
                <a:extLst>
                  <a:ext uri="{FF2B5EF4-FFF2-40B4-BE49-F238E27FC236}">
                    <a16:creationId xmlns:a16="http://schemas.microsoft.com/office/drawing/2014/main" id="{D3F97057-E4EF-E97F-D4AD-CC142AB92245}"/>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E2240E2-8A07-9001-AACA-706C9072EF03}"/>
                  </a:ext>
                </a:extLst>
              </p:cNvPr>
              <p:cNvSpPr txBox="1"/>
              <p:nvPr/>
            </p:nvSpPr>
            <p:spPr>
              <a:xfrm>
                <a:off x="7886700" y="659903"/>
                <a:ext cx="6096000" cy="1738296"/>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Vận hành sản xuất tự động tại nhà máy thực phẩm</a:t>
                </a:r>
              </a:p>
            </p:txBody>
          </p:sp>
        </p:grpSp>
        <p:sp>
          <p:nvSpPr>
            <p:cNvPr id="9" name="Arrow: Right 8">
              <a:extLst>
                <a:ext uri="{FF2B5EF4-FFF2-40B4-BE49-F238E27FC236}">
                  <a16:creationId xmlns:a16="http://schemas.microsoft.com/office/drawing/2014/main" id="{D344E7BF-A874-2913-ADD4-C65FA0BF38CA}"/>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8D88A09-DB3E-EA61-E34B-BFED2971D073}"/>
              </a:ext>
            </a:extLst>
          </p:cNvPr>
          <p:cNvGrpSpPr/>
          <p:nvPr/>
        </p:nvGrpSpPr>
        <p:grpSpPr>
          <a:xfrm>
            <a:off x="12936310" y="4209355"/>
            <a:ext cx="4925446" cy="2139752"/>
            <a:chOff x="5254398" y="835124"/>
            <a:chExt cx="4925446" cy="2139752"/>
          </a:xfrm>
        </p:grpSpPr>
        <p:grpSp>
          <p:nvGrpSpPr>
            <p:cNvPr id="12" name="Group 11">
              <a:extLst>
                <a:ext uri="{FF2B5EF4-FFF2-40B4-BE49-F238E27FC236}">
                  <a16:creationId xmlns:a16="http://schemas.microsoft.com/office/drawing/2014/main" id="{47D119DE-905A-F964-8802-FA800782AFBC}"/>
                </a:ext>
              </a:extLst>
            </p:cNvPr>
            <p:cNvGrpSpPr/>
            <p:nvPr/>
          </p:nvGrpSpPr>
          <p:grpSpPr>
            <a:xfrm>
              <a:off x="6154510" y="835124"/>
              <a:ext cx="4025334" cy="2139752"/>
              <a:chOff x="7543800" y="459175"/>
              <a:chExt cx="4025334" cy="2139752"/>
            </a:xfrm>
          </p:grpSpPr>
          <p:sp>
            <p:nvSpPr>
              <p:cNvPr id="14" name="Rectangle: Rounded Corners 13">
                <a:extLst>
                  <a:ext uri="{FF2B5EF4-FFF2-40B4-BE49-F238E27FC236}">
                    <a16:creationId xmlns:a16="http://schemas.microsoft.com/office/drawing/2014/main" id="{4BFA1195-CD35-E7E1-E0A4-2D5762F98C7D}"/>
                  </a:ext>
                </a:extLst>
              </p:cNvPr>
              <p:cNvSpPr/>
              <p:nvPr/>
            </p:nvSpPr>
            <p:spPr>
              <a:xfrm>
                <a:off x="7543800" y="459175"/>
                <a:ext cx="4025334"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C4ABD93-281B-7456-69EC-92E6106FA7C4}"/>
                  </a:ext>
                </a:extLst>
              </p:cNvPr>
              <p:cNvSpPr txBox="1"/>
              <p:nvPr/>
            </p:nvSpPr>
            <p:spPr>
              <a:xfrm>
                <a:off x="7886700" y="659903"/>
                <a:ext cx="3606234" cy="1738296"/>
              </a:xfrm>
              <a:prstGeom prst="rect">
                <a:avLst/>
              </a:prstGeom>
              <a:noFill/>
            </p:spPr>
            <p:txBody>
              <a:bodyPr wrap="square" rtlCol="0">
                <a:spAutoFit/>
              </a:bodyPr>
              <a:lstStyle/>
              <a:p>
                <a:pPr algn="just">
                  <a:lnSpc>
                    <a:spcPct val="150000"/>
                  </a:lnSpc>
                </a:pPr>
                <a:r>
                  <a:rPr lang="vi-VN" sz="3800">
                    <a:latin typeface="Arial" panose="020B0604020202020204" pitchFamily="34" charset="0"/>
                    <a:cs typeface="Arial" panose="020B0604020202020204" pitchFamily="34" charset="0"/>
                  </a:rPr>
                  <a:t>Sơ chế, chế biến thực phẩm</a:t>
                </a:r>
                <a:endParaRPr lang="en-US" sz="3800">
                  <a:latin typeface="Arial" panose="020B0604020202020204" pitchFamily="34" charset="0"/>
                  <a:cs typeface="Arial" panose="020B0604020202020204" pitchFamily="34" charset="0"/>
                </a:endParaRPr>
              </a:p>
            </p:txBody>
          </p:sp>
        </p:grpSp>
        <p:sp>
          <p:nvSpPr>
            <p:cNvPr id="13" name="Arrow: Right 12">
              <a:extLst>
                <a:ext uri="{FF2B5EF4-FFF2-40B4-BE49-F238E27FC236}">
                  <a16:creationId xmlns:a16="http://schemas.microsoft.com/office/drawing/2014/main" id="{7CEF68BF-AB2C-C233-FC42-774A2364EA6F}"/>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4D3B222-FD4E-5303-AB14-F709326AC915}"/>
              </a:ext>
            </a:extLst>
          </p:cNvPr>
          <p:cNvGrpSpPr/>
          <p:nvPr/>
        </p:nvGrpSpPr>
        <p:grpSpPr>
          <a:xfrm>
            <a:off x="9628754" y="7308337"/>
            <a:ext cx="7681912" cy="2139752"/>
            <a:chOff x="5254398" y="835124"/>
            <a:chExt cx="7681912" cy="2139752"/>
          </a:xfrm>
        </p:grpSpPr>
        <p:grpSp>
          <p:nvGrpSpPr>
            <p:cNvPr id="17" name="Group 16">
              <a:extLst>
                <a:ext uri="{FF2B5EF4-FFF2-40B4-BE49-F238E27FC236}">
                  <a16:creationId xmlns:a16="http://schemas.microsoft.com/office/drawing/2014/main" id="{C1AC0D5D-229B-9E22-7699-9258BD7019AE}"/>
                </a:ext>
              </a:extLst>
            </p:cNvPr>
            <p:cNvGrpSpPr/>
            <p:nvPr/>
          </p:nvGrpSpPr>
          <p:grpSpPr>
            <a:xfrm>
              <a:off x="6154510" y="835124"/>
              <a:ext cx="6781800" cy="2139752"/>
              <a:chOff x="7543800" y="459175"/>
              <a:chExt cx="6781800" cy="2139752"/>
            </a:xfrm>
          </p:grpSpPr>
          <p:sp>
            <p:nvSpPr>
              <p:cNvPr id="19" name="Rectangle: Rounded Corners 18">
                <a:extLst>
                  <a:ext uri="{FF2B5EF4-FFF2-40B4-BE49-F238E27FC236}">
                    <a16:creationId xmlns:a16="http://schemas.microsoft.com/office/drawing/2014/main" id="{0FEDFC52-D715-A0B8-4FD6-C0845AFE59DD}"/>
                  </a:ext>
                </a:extLst>
              </p:cNvPr>
              <p:cNvSpPr/>
              <p:nvPr/>
            </p:nvSpPr>
            <p:spPr>
              <a:xfrm>
                <a:off x="7543800" y="459175"/>
                <a:ext cx="6781800" cy="2139752"/>
              </a:xfrm>
              <a:prstGeom prst="roundRect">
                <a:avLst>
                  <a:gd name="adj" fmla="val 9356"/>
                </a:avLst>
              </a:prstGeom>
              <a:solidFill>
                <a:schemeClr val="bg1">
                  <a:lumMod val="95000"/>
                </a:schemeClr>
              </a:solidFill>
              <a:ln w="38100">
                <a:solidFill>
                  <a:schemeClr val="accent6">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54CB670-2F37-AE97-BDDE-F4D072435A53}"/>
                  </a:ext>
                </a:extLst>
              </p:cNvPr>
              <p:cNvSpPr txBox="1"/>
              <p:nvPr/>
            </p:nvSpPr>
            <p:spPr>
              <a:xfrm>
                <a:off x="7886700" y="1090805"/>
                <a:ext cx="6096000" cy="861133"/>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chuẩn bị đồ ăn nhanh</a:t>
                </a:r>
              </a:p>
            </p:txBody>
          </p:sp>
        </p:grpSp>
        <p:sp>
          <p:nvSpPr>
            <p:cNvPr id="18" name="Arrow: Right 17">
              <a:extLst>
                <a:ext uri="{FF2B5EF4-FFF2-40B4-BE49-F238E27FC236}">
                  <a16:creationId xmlns:a16="http://schemas.microsoft.com/office/drawing/2014/main" id="{D8F592BA-36BA-E4EE-314C-206BDBE92284}"/>
                </a:ext>
              </a:extLst>
            </p:cNvPr>
            <p:cNvSpPr/>
            <p:nvPr/>
          </p:nvSpPr>
          <p:spPr>
            <a:xfrm>
              <a:off x="5254398" y="1695450"/>
              <a:ext cx="533400" cy="419100"/>
            </a:xfrm>
            <a:prstGeom prst="rightArrow">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Freeform 8">
            <a:extLst>
              <a:ext uri="{FF2B5EF4-FFF2-40B4-BE49-F238E27FC236}">
                <a16:creationId xmlns:a16="http://schemas.microsoft.com/office/drawing/2014/main" id="{5CC9BBB8-B456-1871-90C5-94DF2A02A1C4}"/>
              </a:ext>
            </a:extLst>
          </p:cNvPr>
          <p:cNvSpPr/>
          <p:nvPr/>
        </p:nvSpPr>
        <p:spPr>
          <a:xfrm rot="-8100333" flipH="1">
            <a:off x="15340696" y="9192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4"/>
            <a:stretch>
              <a:fillRect/>
            </a:stretch>
          </a:blipFill>
        </p:spPr>
      </p:sp>
      <p:sp>
        <p:nvSpPr>
          <p:cNvPr id="31" name="Freeform 6">
            <a:extLst>
              <a:ext uri="{FF2B5EF4-FFF2-40B4-BE49-F238E27FC236}">
                <a16:creationId xmlns:a16="http://schemas.microsoft.com/office/drawing/2014/main" id="{9EC52109-C71C-B01E-0B0B-47D4EF9E285C}"/>
              </a:ext>
            </a:extLst>
          </p:cNvPr>
          <p:cNvSpPr/>
          <p:nvPr/>
        </p:nvSpPr>
        <p:spPr>
          <a:xfrm rot="2023080">
            <a:off x="16494066" y="761903"/>
            <a:ext cx="1500502" cy="2049262"/>
          </a:xfrm>
          <a:custGeom>
            <a:avLst/>
            <a:gdLst/>
            <a:ahLst/>
            <a:cxnLst/>
            <a:rect l="l" t="t" r="r" b="b"/>
            <a:pathLst>
              <a:path w="1500502" h="2049262">
                <a:moveTo>
                  <a:pt x="0" y="0"/>
                </a:moveTo>
                <a:lnTo>
                  <a:pt x="1500502" y="0"/>
                </a:lnTo>
                <a:lnTo>
                  <a:pt x="1500502" y="2049262"/>
                </a:lnTo>
                <a:lnTo>
                  <a:pt x="0" y="2049262"/>
                </a:lnTo>
                <a:lnTo>
                  <a:pt x="0" y="0"/>
                </a:lnTo>
                <a:close/>
              </a:path>
            </a:pathLst>
          </a:custGeom>
          <a:blipFill>
            <a:blip r:embed="rId5"/>
            <a:stretch>
              <a:fillRect/>
            </a:stretch>
          </a:blipFill>
        </p:spPr>
      </p:sp>
    </p:spTree>
    <p:extLst>
      <p:ext uri="{BB962C8B-B14F-4D97-AF65-F5344CB8AC3E}">
        <p14:creationId xmlns:p14="http://schemas.microsoft.com/office/powerpoint/2010/main" val="28042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par>
                                <p:cTn id="32" presetID="22" presetClass="entr" presetSubtype="4"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4</a:t>
            </a:r>
            <a:r>
              <a:rPr lang="vi-VN" sz="4000" b="1" i="1">
                <a:solidFill>
                  <a:srgbClr val="C00000"/>
                </a:solidFill>
              </a:rPr>
              <a:t>: </a:t>
            </a:r>
            <a:r>
              <a:rPr lang="vi-VN" sz="4000"/>
              <a:t>Để thực hiện tốt công việc của một thợ chế biến thực phẩm cần phải chú trọng phát triển những năng lực nào?</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Kĩ năng vận hành máy móc.</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Kĩ năng quản lí đầu bếp và nhân viên.</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Kĩ năng giám sát máy sản xuất thực phẩm tại nhà máy.</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52451"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Kĩ năng chế biến các loại thực phẩm như thịt, cá, thủy sản, thực phẩm đông lạnh,...</a:t>
            </a:r>
            <a:endParaRPr lang="en-US" sz="3800">
              <a:solidFill>
                <a:schemeClr val="tx1"/>
              </a:solidFill>
            </a:endParaRPr>
          </a:p>
        </p:txBody>
      </p:sp>
    </p:spTree>
    <p:extLst>
      <p:ext uri="{BB962C8B-B14F-4D97-AF65-F5344CB8AC3E}">
        <p14:creationId xmlns:p14="http://schemas.microsoft.com/office/powerpoint/2010/main" val="3969818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31E54272-CC4F-F018-1F0D-56DFB4E03853}"/>
              </a:ext>
            </a:extLst>
          </p:cNvPr>
          <p:cNvSpPr txBox="1"/>
          <p:nvPr/>
        </p:nvSpPr>
        <p:spPr>
          <a:xfrm>
            <a:off x="457200" y="876300"/>
            <a:ext cx="8972550" cy="2762936"/>
          </a:xfrm>
          <a:prstGeom prst="rect">
            <a:avLst/>
          </a:prstGeom>
          <a:noFill/>
        </p:spPr>
        <p:txBody>
          <a:bodyPr wrap="square">
            <a:spAutoFit/>
          </a:bodyPr>
          <a:lstStyle/>
          <a:p>
            <a:pPr algn="just">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5</a:t>
            </a:r>
            <a:r>
              <a:rPr lang="vi-VN" sz="4000" b="1" i="1">
                <a:solidFill>
                  <a:srgbClr val="C00000"/>
                </a:solidFill>
              </a:rPr>
              <a:t>: </a:t>
            </a:r>
            <a:r>
              <a:rPr lang="vi-VN" sz="4000"/>
              <a:t>Hình ảnh dưới đây thể hiện ngành nghề nào liên quan đến chế biến thực phẩm?</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9696450" y="131054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Thợ chế biến thực phẩm.</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696450" y="3537092"/>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Thợ vận hành máy sản xuất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9696450" y="5565821"/>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Đầu bếp trưởng.</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696450" y="7594550"/>
            <a:ext cx="8229600" cy="166375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696450" y="7594550"/>
            <a:ext cx="8229600" cy="166375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Người chuẩn bị đồ ăn nhanh.</a:t>
            </a:r>
            <a:endParaRPr lang="en-US" sz="3800">
              <a:solidFill>
                <a:schemeClr val="tx1"/>
              </a:solidFill>
            </a:endParaRPr>
          </a:p>
        </p:txBody>
      </p:sp>
      <p:pic>
        <p:nvPicPr>
          <p:cNvPr id="7170" name="Picture 2" descr="russia-moscow-mcdonalds-successor-open">
            <a:extLst>
              <a:ext uri="{FF2B5EF4-FFF2-40B4-BE49-F238E27FC236}">
                <a16:creationId xmlns:a16="http://schemas.microsoft.com/office/drawing/2014/main" id="{252E57FD-97FD-9E72-046B-C979F798D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145" y="3924300"/>
            <a:ext cx="8252659" cy="550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025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wipe(up)">
                                      <p:cBhvr>
                                        <p:cTn id="11" dur="500"/>
                                        <p:tgtEl>
                                          <p:spTgt spid="717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up)">
                                      <p:cBhvr>
                                        <p:cTn id="18" dur="500"/>
                                        <p:tgtEl>
                                          <p:spTgt spid="21"/>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6</a:t>
            </a:r>
            <a:r>
              <a:rPr lang="vi-VN" sz="4000" b="1" i="1">
                <a:solidFill>
                  <a:srgbClr val="C00000"/>
                </a:solidFill>
              </a:rPr>
              <a:t>: </a:t>
            </a:r>
            <a:r>
              <a:rPr lang="vi-VN" sz="4000"/>
              <a:t>Tiềm năng, cơ hội việc làm của ngành nghề thực phẩm hiện nay và trong tương lai là</a:t>
            </a:r>
            <a:r>
              <a:rPr lang="en-US" sz="4000"/>
              <a:t>:</a:t>
            </a:r>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Việc làm không phổ biến.</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Việc làm khan hiếm.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Việc làm chỉ có tại một số nhà hàng.</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9505950" y="6980992"/>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Việc làm đa dạng.</a:t>
            </a:r>
            <a:endParaRPr lang="en-US" sz="3800">
              <a:solidFill>
                <a:schemeClr val="tx1"/>
              </a:solidFill>
            </a:endParaRPr>
          </a:p>
        </p:txBody>
      </p:sp>
    </p:spTree>
    <p:extLst>
      <p:ext uri="{BB962C8B-B14F-4D97-AF65-F5344CB8AC3E}">
        <p14:creationId xmlns:p14="http://schemas.microsoft.com/office/powerpoint/2010/main" val="336706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AD1B59-E2E1-5BEB-CFF0-6358A74E60D8}"/>
              </a:ext>
            </a:extLst>
          </p:cNvPr>
          <p:cNvSpPr txBox="1"/>
          <p:nvPr/>
        </p:nvSpPr>
        <p:spPr>
          <a:xfrm>
            <a:off x="533400" y="495300"/>
            <a:ext cx="12496800" cy="677108"/>
          </a:xfrm>
          <a:prstGeom prst="rect">
            <a:avLst/>
          </a:prstGeom>
          <a:noFill/>
        </p:spPr>
        <p:txBody>
          <a:bodyPr wrap="square">
            <a:spAutoFit/>
          </a:bodyPr>
          <a:lstStyle/>
          <a:p>
            <a:r>
              <a:rPr lang="vi-VN" sz="3800" i="1">
                <a:solidFill>
                  <a:schemeClr val="bg2">
                    <a:lumMod val="25000"/>
                  </a:schemeClr>
                </a:solidFill>
                <a:latin typeface="Arial" panose="020B0604020202020204" pitchFamily="34" charset="0"/>
                <a:cs typeface="Arial" panose="020B0604020202020204" pitchFamily="34" charset="0"/>
              </a:rPr>
              <a:t>Khoanh tròn vào đáp án đặt trước câu trả lời đúng</a:t>
            </a:r>
            <a:r>
              <a:rPr lang="en-US" sz="3800" i="1">
                <a:solidFill>
                  <a:schemeClr val="bg2">
                    <a:lumMod val="25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31E54272-CC4F-F018-1F0D-56DFB4E03853}"/>
              </a:ext>
            </a:extLst>
          </p:cNvPr>
          <p:cNvSpPr txBox="1"/>
          <p:nvPr/>
        </p:nvSpPr>
        <p:spPr>
          <a:xfrm>
            <a:off x="1409700" y="1333500"/>
            <a:ext cx="15468600" cy="1839606"/>
          </a:xfrm>
          <a:prstGeom prst="rect">
            <a:avLst/>
          </a:prstGeom>
          <a:noFill/>
        </p:spPr>
        <p:txBody>
          <a:bodyPr wrap="square">
            <a:spAutoFit/>
          </a:bodyPr>
          <a:lstStyle/>
          <a:p>
            <a:pPr algn="ctr">
              <a:lnSpc>
                <a:spcPct val="150000"/>
              </a:lnSpc>
            </a:pPr>
            <a:r>
              <a:rPr lang="vi-VN" sz="4000" b="1" i="1">
                <a:solidFill>
                  <a:srgbClr val="C00000"/>
                </a:solidFill>
              </a:rPr>
              <a:t>Câu </a:t>
            </a:r>
            <a:r>
              <a:rPr lang="en-US" sz="4000" b="1" i="1">
                <a:solidFill>
                  <a:srgbClr val="C00000"/>
                </a:solidFill>
                <a:latin typeface="Arial" panose="020B0604020202020204" pitchFamily="34" charset="0"/>
                <a:cs typeface="Arial" panose="020B0604020202020204" pitchFamily="34" charset="0"/>
              </a:rPr>
              <a:t>7</a:t>
            </a:r>
            <a:r>
              <a:rPr lang="vi-VN" sz="4000" b="1" i="1">
                <a:solidFill>
                  <a:srgbClr val="C00000"/>
                </a:solidFill>
              </a:rPr>
              <a:t>: </a:t>
            </a:r>
            <a:r>
              <a:rPr lang="vi-VN" sz="4000"/>
              <a:t>Tại sao người thợ chế biến thực phẩm phải vô cùng tỉ mỉ, cẩn thận trong quá trình làm việc?</a:t>
            </a:r>
            <a:endParaRPr lang="en-US" sz="4000"/>
          </a:p>
        </p:txBody>
      </p:sp>
      <p:sp>
        <p:nvSpPr>
          <p:cNvPr id="20" name="Rectangle: Rounded Corners 19">
            <a:extLst>
              <a:ext uri="{FF2B5EF4-FFF2-40B4-BE49-F238E27FC236}">
                <a16:creationId xmlns:a16="http://schemas.microsoft.com/office/drawing/2014/main" id="{DA4E8E60-8BE1-0E09-87A9-E6CCF0DBF5BC}"/>
              </a:ext>
            </a:extLst>
          </p:cNvPr>
          <p:cNvSpPr/>
          <p:nvPr/>
        </p:nvSpPr>
        <p:spPr>
          <a:xfrm>
            <a:off x="53340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
        <p:nvSpPr>
          <p:cNvPr id="21" name="Rectangle: Rounded Corners 20">
            <a:extLst>
              <a:ext uri="{FF2B5EF4-FFF2-40B4-BE49-F238E27FC236}">
                <a16:creationId xmlns:a16="http://schemas.microsoft.com/office/drawing/2014/main" id="{9338DE91-B200-1A92-EEF0-938AA52AE1A8}"/>
              </a:ext>
            </a:extLst>
          </p:cNvPr>
          <p:cNvSpPr/>
          <p:nvPr/>
        </p:nvSpPr>
        <p:spPr>
          <a:xfrm>
            <a:off x="9505950" y="3574078"/>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B. Vì để đảm bảo chất lượng an toàn thực phẩm.</a:t>
            </a:r>
            <a:endParaRPr lang="en-US" sz="3800">
              <a:solidFill>
                <a:schemeClr val="tx1"/>
              </a:solidFill>
            </a:endParaRPr>
          </a:p>
        </p:txBody>
      </p:sp>
      <p:sp>
        <p:nvSpPr>
          <p:cNvPr id="24" name="Rectangle: Rounded Corners 23">
            <a:extLst>
              <a:ext uri="{FF2B5EF4-FFF2-40B4-BE49-F238E27FC236}">
                <a16:creationId xmlns:a16="http://schemas.microsoft.com/office/drawing/2014/main" id="{7F42E420-BF9E-8885-FB2C-5188ECE534EA}"/>
              </a:ext>
            </a:extLst>
          </p:cNvPr>
          <p:cNvSpPr/>
          <p:nvPr/>
        </p:nvSpPr>
        <p:spPr>
          <a:xfrm>
            <a:off x="53816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C. Vì ảnh hưởng đến quá trình vận hành, giám sát sản xuất thực phẩm.</a:t>
            </a:r>
            <a:endParaRPr lang="en-US" sz="3800">
              <a:solidFill>
                <a:schemeClr val="tx1"/>
              </a:solidFill>
            </a:endParaRPr>
          </a:p>
        </p:txBody>
      </p:sp>
      <p:sp>
        <p:nvSpPr>
          <p:cNvPr id="25" name="Rectangle: Rounded Corners 24">
            <a:extLst>
              <a:ext uri="{FF2B5EF4-FFF2-40B4-BE49-F238E27FC236}">
                <a16:creationId xmlns:a16="http://schemas.microsoft.com/office/drawing/2014/main" id="{D763C6D5-C71E-09E0-9D7B-51A9CF72B532}"/>
              </a:ext>
            </a:extLst>
          </p:cNvPr>
          <p:cNvSpPr/>
          <p:nvPr/>
        </p:nvSpPr>
        <p:spPr>
          <a:xfrm>
            <a:off x="9510712" y="6980992"/>
            <a:ext cx="8229600" cy="2743200"/>
          </a:xfrm>
          <a:prstGeom prst="roundRect">
            <a:avLst>
              <a:gd name="adj" fmla="val 9792"/>
            </a:avLst>
          </a:prstGeom>
          <a:solidFill>
            <a:srgbClr val="F6EF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D. Vì ảnh hưởng đến chất lượng thực phẩm sau khi chế biến.</a:t>
            </a:r>
            <a:endParaRPr lang="en-US" sz="3800">
              <a:solidFill>
                <a:schemeClr val="tx1"/>
              </a:solidFill>
            </a:endParaRPr>
          </a:p>
        </p:txBody>
      </p:sp>
      <p:sp>
        <p:nvSpPr>
          <p:cNvPr id="26" name="Rectangle: Rounded Corners 25">
            <a:extLst>
              <a:ext uri="{FF2B5EF4-FFF2-40B4-BE49-F238E27FC236}">
                <a16:creationId xmlns:a16="http://schemas.microsoft.com/office/drawing/2014/main" id="{7127DCD9-E2B6-C50C-D2F1-EC636BCF8A67}"/>
              </a:ext>
            </a:extLst>
          </p:cNvPr>
          <p:cNvSpPr/>
          <p:nvPr/>
        </p:nvSpPr>
        <p:spPr>
          <a:xfrm>
            <a:off x="533400" y="3574078"/>
            <a:ext cx="8229600" cy="2743200"/>
          </a:xfrm>
          <a:prstGeom prst="roundRect">
            <a:avLst>
              <a:gd name="adj" fmla="val 9792"/>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800">
                <a:solidFill>
                  <a:schemeClr val="tx1"/>
                </a:solidFill>
              </a:rPr>
              <a:t>A. Vì liên quan, ảnh hưởng trực tiếp đến sức khỏe người tiêu dùng.</a:t>
            </a:r>
            <a:endParaRPr lang="en-US" sz="3800">
              <a:solidFill>
                <a:schemeClr val="tx1"/>
              </a:solidFill>
            </a:endParaRPr>
          </a:p>
        </p:txBody>
      </p:sp>
    </p:spTree>
    <p:extLst>
      <p:ext uri="{BB962C8B-B14F-4D97-AF65-F5344CB8AC3E}">
        <p14:creationId xmlns:p14="http://schemas.microsoft.com/office/powerpoint/2010/main" val="152003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up)">
                                      <p:cBhvr>
                                        <p:cTn id="14" dur="500"/>
                                        <p:tgtEl>
                                          <p:spTgt spid="2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up)">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C318985-A164-B31B-6913-FD7C4F5EFE6C}"/>
              </a:ext>
            </a:extLst>
          </p:cNvPr>
          <p:cNvSpPr/>
          <p:nvPr/>
        </p:nvSpPr>
        <p:spPr>
          <a:xfrm>
            <a:off x="4914900" y="1028700"/>
            <a:ext cx="8458200" cy="1066800"/>
          </a:xfrm>
          <a:prstGeom prst="roundRect">
            <a:avLst/>
          </a:prstGeom>
          <a:solidFill>
            <a:srgbClr val="FFD7A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Trả lời các câu hỏi sau đây </a:t>
            </a:r>
          </a:p>
        </p:txBody>
      </p:sp>
      <p:grpSp>
        <p:nvGrpSpPr>
          <p:cNvPr id="7" name="Group 6">
            <a:extLst>
              <a:ext uri="{FF2B5EF4-FFF2-40B4-BE49-F238E27FC236}">
                <a16:creationId xmlns:a16="http://schemas.microsoft.com/office/drawing/2014/main" id="{43F3BE04-7939-05AB-E571-057908FF952C}"/>
              </a:ext>
            </a:extLst>
          </p:cNvPr>
          <p:cNvGrpSpPr/>
          <p:nvPr/>
        </p:nvGrpSpPr>
        <p:grpSpPr>
          <a:xfrm>
            <a:off x="647700" y="2705100"/>
            <a:ext cx="16992600" cy="4495800"/>
            <a:chOff x="647700" y="2445391"/>
            <a:chExt cx="16992600" cy="4495800"/>
          </a:xfrm>
        </p:grpSpPr>
        <p:sp>
          <p:nvSpPr>
            <p:cNvPr id="6" name="Rectangle: Rounded Corners 5">
              <a:extLst>
                <a:ext uri="{FF2B5EF4-FFF2-40B4-BE49-F238E27FC236}">
                  <a16:creationId xmlns:a16="http://schemas.microsoft.com/office/drawing/2014/main" id="{2DFDEF9A-592F-A410-E059-70D3F721AC81}"/>
                </a:ext>
              </a:extLst>
            </p:cNvPr>
            <p:cNvSpPr/>
            <p:nvPr/>
          </p:nvSpPr>
          <p:spPr>
            <a:xfrm>
              <a:off x="647700" y="2445391"/>
              <a:ext cx="16992600" cy="4495800"/>
            </a:xfrm>
            <a:prstGeom prst="roundRect">
              <a:avLst>
                <a:gd name="adj" fmla="val 7133"/>
              </a:avLst>
            </a:prstGeom>
            <a:solidFill>
              <a:schemeClr val="accent5">
                <a:lumMod val="20000"/>
                <a:lumOff val="80000"/>
              </a:schemeClr>
            </a:solidFill>
            <a:ln w="38100">
              <a:solidFill>
                <a:schemeClr val="accent5">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C931967-70D4-2117-1568-A0039FCDEA11}"/>
                </a:ext>
              </a:extLst>
            </p:cNvPr>
            <p:cNvSpPr txBox="1"/>
            <p:nvPr/>
          </p:nvSpPr>
          <p:spPr>
            <a:xfrm>
              <a:off x="914400" y="2857499"/>
              <a:ext cx="16459200" cy="3671583"/>
            </a:xfrm>
            <a:prstGeom prst="rect">
              <a:avLst/>
            </a:prstGeom>
            <a:noFill/>
          </p:spPr>
          <p:txBody>
            <a:bodyPr wrap="square">
              <a:spAutoFit/>
            </a:bodyPr>
            <a:lstStyle/>
            <a:p>
              <a:pPr marL="742950" indent="-742950" algn="just">
                <a:lnSpc>
                  <a:spcPct val="150000"/>
                </a:lnSpc>
                <a:buFont typeface="+mj-lt"/>
                <a:buAutoNum type="arabicPeriod"/>
              </a:pPr>
              <a:r>
                <a:rPr lang="vi-VN" sz="4000"/>
                <a:t>Phân biệt công việc chính của thợ chế biến thực phẩm và thợ vận hành máy sản xuất thực phẩm.</a:t>
              </a:r>
            </a:p>
            <a:p>
              <a:pPr marL="742950" indent="-742950" algn="just">
                <a:lnSpc>
                  <a:spcPct val="150000"/>
                </a:lnSpc>
                <a:buFont typeface="+mj-lt"/>
                <a:buAutoNum type="arabicPeriod"/>
              </a:pPr>
              <a:r>
                <a:rPr lang="vi-VN" sz="4000"/>
                <a:t>Phân tích những phẩm chất cần có của đầu bếp trưởng và của người chuẩn bị đồ ăn nhanh.</a:t>
              </a:r>
            </a:p>
          </p:txBody>
        </p:sp>
      </p:grpSp>
      <p:sp>
        <p:nvSpPr>
          <p:cNvPr id="8" name="Freeform 8">
            <a:extLst>
              <a:ext uri="{FF2B5EF4-FFF2-40B4-BE49-F238E27FC236}">
                <a16:creationId xmlns:a16="http://schemas.microsoft.com/office/drawing/2014/main" id="{4C26A8B7-A89B-6EC1-5DE1-0EDC785B7ECE}"/>
              </a:ext>
            </a:extLst>
          </p:cNvPr>
          <p:cNvSpPr/>
          <p:nvPr/>
        </p:nvSpPr>
        <p:spPr>
          <a:xfrm>
            <a:off x="5486400" y="7581900"/>
            <a:ext cx="7315200" cy="266090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97502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05F6878-1E6C-2736-8B7D-6C9EF16A7ECF}"/>
              </a:ext>
            </a:extLst>
          </p:cNvPr>
          <p:cNvSpPr/>
          <p:nvPr/>
        </p:nvSpPr>
        <p:spPr>
          <a:xfrm flipH="1">
            <a:off x="6667663" y="3975211"/>
            <a:ext cx="4952674" cy="5146585"/>
          </a:xfrm>
          <a:custGeom>
            <a:avLst/>
            <a:gdLst/>
            <a:ahLst/>
            <a:cxnLst/>
            <a:rect l="l" t="t" r="r" b="b"/>
            <a:pathLst>
              <a:path w="7822720" h="8129002">
                <a:moveTo>
                  <a:pt x="7822720" y="0"/>
                </a:moveTo>
                <a:lnTo>
                  <a:pt x="0" y="0"/>
                </a:lnTo>
                <a:lnTo>
                  <a:pt x="0" y="8129002"/>
                </a:lnTo>
                <a:lnTo>
                  <a:pt x="7822720" y="8129002"/>
                </a:lnTo>
                <a:lnTo>
                  <a:pt x="7822720" y="0"/>
                </a:lnTo>
                <a:close/>
              </a:path>
            </a:pathLst>
          </a:custGeom>
          <a:blipFill>
            <a:blip r:embed="rId2"/>
            <a:stretch>
              <a:fillRect/>
            </a:stretch>
          </a:blipFill>
        </p:spPr>
      </p:sp>
      <p:sp>
        <p:nvSpPr>
          <p:cNvPr id="4" name="Rectangle: Rounded Corners 3">
            <a:extLst>
              <a:ext uri="{FF2B5EF4-FFF2-40B4-BE49-F238E27FC236}">
                <a16:creationId xmlns:a16="http://schemas.microsoft.com/office/drawing/2014/main" id="{B24D923F-14C4-98B2-241C-1B14A101080B}"/>
              </a:ext>
            </a:extLst>
          </p:cNvPr>
          <p:cNvSpPr/>
          <p:nvPr/>
        </p:nvSpPr>
        <p:spPr>
          <a:xfrm>
            <a:off x="3676650" y="2405128"/>
            <a:ext cx="1093470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chế biến thực phẩm </a:t>
            </a:r>
          </a:p>
        </p:txBody>
      </p:sp>
      <p:grpSp>
        <p:nvGrpSpPr>
          <p:cNvPr id="9" name="Group 8">
            <a:extLst>
              <a:ext uri="{FF2B5EF4-FFF2-40B4-BE49-F238E27FC236}">
                <a16:creationId xmlns:a16="http://schemas.microsoft.com/office/drawing/2014/main" id="{F66A9126-2180-BEB4-788A-30F4331DD1CF}"/>
              </a:ext>
            </a:extLst>
          </p:cNvPr>
          <p:cNvGrpSpPr/>
          <p:nvPr/>
        </p:nvGrpSpPr>
        <p:grpSpPr>
          <a:xfrm>
            <a:off x="521325" y="3805302"/>
            <a:ext cx="6412875" cy="2482667"/>
            <a:chOff x="521325" y="2473416"/>
            <a:chExt cx="6412875" cy="2482667"/>
          </a:xfrm>
        </p:grpSpPr>
        <p:sp>
          <p:nvSpPr>
            <p:cNvPr id="10" name="AutoShape 17">
              <a:extLst>
                <a:ext uri="{FF2B5EF4-FFF2-40B4-BE49-F238E27FC236}">
                  <a16:creationId xmlns:a16="http://schemas.microsoft.com/office/drawing/2014/main" id="{40BA5461-830A-6FB9-CA6E-C569AC62234E}"/>
                </a:ext>
              </a:extLst>
            </p:cNvPr>
            <p:cNvSpPr/>
            <p:nvPr/>
          </p:nvSpPr>
          <p:spPr>
            <a:xfrm>
              <a:off x="5181600" y="3695699"/>
              <a:ext cx="1752600" cy="20293"/>
            </a:xfrm>
            <a:prstGeom prst="line">
              <a:avLst/>
            </a:prstGeom>
            <a:ln w="28575" cap="rnd">
              <a:solidFill>
                <a:srgbClr val="E44C40"/>
              </a:solidFill>
              <a:prstDash val="solid"/>
              <a:headEnd type="oval" w="lg" len="lg"/>
              <a:tailEnd type="none" w="sm" len="sm"/>
            </a:ln>
          </p:spPr>
        </p:sp>
        <p:sp>
          <p:nvSpPr>
            <p:cNvPr id="11" name="TextBox 10">
              <a:extLst>
                <a:ext uri="{FF2B5EF4-FFF2-40B4-BE49-F238E27FC236}">
                  <a16:creationId xmlns:a16="http://schemas.microsoft.com/office/drawing/2014/main" id="{C20AEE48-840D-C4EA-BB4A-2BADBE80DFA9}"/>
                </a:ext>
              </a:extLst>
            </p:cNvPr>
            <p:cNvSpPr txBox="1"/>
            <p:nvPr/>
          </p:nvSpPr>
          <p:spPr>
            <a:xfrm>
              <a:off x="521325" y="2473416"/>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giết mổ động vật; chuẩn bị, chế biến thịt, cá </a:t>
              </a:r>
            </a:p>
          </p:txBody>
        </p:sp>
      </p:grpSp>
      <p:grpSp>
        <p:nvGrpSpPr>
          <p:cNvPr id="12" name="Group 11">
            <a:extLst>
              <a:ext uri="{FF2B5EF4-FFF2-40B4-BE49-F238E27FC236}">
                <a16:creationId xmlns:a16="http://schemas.microsoft.com/office/drawing/2014/main" id="{2B8E9AE0-D38E-92CF-ED40-A224E0B64886}"/>
              </a:ext>
            </a:extLst>
          </p:cNvPr>
          <p:cNvGrpSpPr/>
          <p:nvPr/>
        </p:nvGrpSpPr>
        <p:grpSpPr>
          <a:xfrm>
            <a:off x="521325" y="6928033"/>
            <a:ext cx="6907151" cy="2482667"/>
            <a:chOff x="27049" y="2449815"/>
            <a:chExt cx="6907151" cy="2482667"/>
          </a:xfrm>
        </p:grpSpPr>
        <p:sp>
          <p:nvSpPr>
            <p:cNvPr id="13" name="AutoShape 17">
              <a:extLst>
                <a:ext uri="{FF2B5EF4-FFF2-40B4-BE49-F238E27FC236}">
                  <a16:creationId xmlns:a16="http://schemas.microsoft.com/office/drawing/2014/main" id="{2352DCCF-DCCF-C2C3-1FDF-F2D067757307}"/>
                </a:ext>
              </a:extLst>
            </p:cNvPr>
            <p:cNvSpPr/>
            <p:nvPr/>
          </p:nvSpPr>
          <p:spPr>
            <a:xfrm>
              <a:off x="4788525" y="3691149"/>
              <a:ext cx="2145675" cy="24844"/>
            </a:xfrm>
            <a:prstGeom prst="line">
              <a:avLst/>
            </a:prstGeom>
            <a:ln w="28575" cap="rnd">
              <a:solidFill>
                <a:srgbClr val="E44C40"/>
              </a:solidFill>
              <a:prstDash val="solid"/>
              <a:headEnd type="oval" w="lg" len="lg"/>
              <a:tailEnd type="none" w="sm" len="sm"/>
            </a:ln>
          </p:spPr>
        </p:sp>
        <p:sp>
          <p:nvSpPr>
            <p:cNvPr id="14" name="TextBox 13">
              <a:extLst>
                <a:ext uri="{FF2B5EF4-FFF2-40B4-BE49-F238E27FC236}">
                  <a16:creationId xmlns:a16="http://schemas.microsoft.com/office/drawing/2014/main" id="{07557EB6-ACB7-D177-AD21-0BD06675952E}"/>
                </a:ext>
              </a:extLst>
            </p:cNvPr>
            <p:cNvSpPr txBox="1"/>
            <p:nvPr/>
          </p:nvSpPr>
          <p:spPr>
            <a:xfrm>
              <a:off x="27049" y="2449815"/>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làm các loại bánh mì, bánh ngọt và các sản phẩm bột mì</a:t>
              </a:r>
            </a:p>
          </p:txBody>
        </p:sp>
      </p:grpSp>
      <p:grpSp>
        <p:nvGrpSpPr>
          <p:cNvPr id="15" name="Group 14">
            <a:extLst>
              <a:ext uri="{FF2B5EF4-FFF2-40B4-BE49-F238E27FC236}">
                <a16:creationId xmlns:a16="http://schemas.microsoft.com/office/drawing/2014/main" id="{59C2DCD0-6D6C-C2C3-E017-88B37CC33FA1}"/>
              </a:ext>
            </a:extLst>
          </p:cNvPr>
          <p:cNvGrpSpPr/>
          <p:nvPr/>
        </p:nvGrpSpPr>
        <p:grpSpPr>
          <a:xfrm>
            <a:off x="10844314" y="3548143"/>
            <a:ext cx="6705499" cy="2482667"/>
            <a:chOff x="10844314" y="2216257"/>
            <a:chExt cx="6705499" cy="2482667"/>
          </a:xfrm>
        </p:grpSpPr>
        <p:sp>
          <p:nvSpPr>
            <p:cNvPr id="16" name="AutoShape 17">
              <a:extLst>
                <a:ext uri="{FF2B5EF4-FFF2-40B4-BE49-F238E27FC236}">
                  <a16:creationId xmlns:a16="http://schemas.microsoft.com/office/drawing/2014/main" id="{0B74097C-1231-BE80-1E55-65F95425CFA9}"/>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17" name="TextBox 16">
              <a:extLst>
                <a:ext uri="{FF2B5EF4-FFF2-40B4-BE49-F238E27FC236}">
                  <a16:creationId xmlns:a16="http://schemas.microsoft.com/office/drawing/2014/main" id="{4CB5B3E9-54FB-6D56-FEE0-836A730EE020}"/>
                </a:ext>
              </a:extLst>
            </p:cNvPr>
            <p:cNvSpPr txBox="1"/>
            <p:nvPr/>
          </p:nvSpPr>
          <p:spPr>
            <a:xfrm>
              <a:off x="13106400" y="2216257"/>
              <a:ext cx="4443413"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chế biến, bảo quản trái cây, rau, củ và các thực phẩm </a:t>
              </a:r>
            </a:p>
          </p:txBody>
        </p:sp>
      </p:grpSp>
      <p:grpSp>
        <p:nvGrpSpPr>
          <p:cNvPr id="18" name="Group 17">
            <a:extLst>
              <a:ext uri="{FF2B5EF4-FFF2-40B4-BE49-F238E27FC236}">
                <a16:creationId xmlns:a16="http://schemas.microsoft.com/office/drawing/2014/main" id="{480FE687-D270-BB2A-BA67-768FB2CA5E3A}"/>
              </a:ext>
            </a:extLst>
          </p:cNvPr>
          <p:cNvGrpSpPr/>
          <p:nvPr/>
        </p:nvGrpSpPr>
        <p:grpSpPr>
          <a:xfrm>
            <a:off x="10668000" y="6639129"/>
            <a:ext cx="7098675" cy="2482667"/>
            <a:chOff x="10844314" y="2216257"/>
            <a:chExt cx="7098675" cy="2482667"/>
          </a:xfrm>
        </p:grpSpPr>
        <p:sp>
          <p:nvSpPr>
            <p:cNvPr id="19" name="AutoShape 17">
              <a:extLst>
                <a:ext uri="{FF2B5EF4-FFF2-40B4-BE49-F238E27FC236}">
                  <a16:creationId xmlns:a16="http://schemas.microsoft.com/office/drawing/2014/main" id="{76EB2BFB-197E-5B3E-E00D-19F7DA7552E3}"/>
                </a:ext>
              </a:extLst>
            </p:cNvPr>
            <p:cNvSpPr/>
            <p:nvPr/>
          </p:nvSpPr>
          <p:spPr>
            <a:xfrm flipH="1">
              <a:off x="10844314" y="3408546"/>
              <a:ext cx="2133763" cy="49045"/>
            </a:xfrm>
            <a:prstGeom prst="line">
              <a:avLst/>
            </a:prstGeom>
            <a:ln w="28575" cap="rnd">
              <a:solidFill>
                <a:srgbClr val="E44C40"/>
              </a:solidFill>
              <a:prstDash val="solid"/>
              <a:headEnd type="oval" w="lg" len="lg"/>
              <a:tailEnd type="none" w="sm" len="sm"/>
            </a:ln>
          </p:spPr>
        </p:sp>
        <p:sp>
          <p:nvSpPr>
            <p:cNvPr id="20" name="TextBox 19">
              <a:extLst>
                <a:ext uri="{FF2B5EF4-FFF2-40B4-BE49-F238E27FC236}">
                  <a16:creationId xmlns:a16="http://schemas.microsoft.com/office/drawing/2014/main" id="{00BCED64-8BB0-61B6-AC4D-A4E5D5E92CB0}"/>
                </a:ext>
              </a:extLst>
            </p:cNvPr>
            <p:cNvSpPr txBox="1"/>
            <p:nvPr/>
          </p:nvSpPr>
          <p:spPr>
            <a:xfrm>
              <a:off x="13106400" y="2216257"/>
              <a:ext cx="4836589" cy="2482667"/>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nêm và phân loại các sản phẩm là đồ ăn, đồ uống khác nhau.</a:t>
              </a:r>
            </a:p>
          </p:txBody>
        </p:sp>
      </p:grpSp>
      <p:sp>
        <p:nvSpPr>
          <p:cNvPr id="25" name="TextBox 24">
            <a:extLst>
              <a:ext uri="{FF2B5EF4-FFF2-40B4-BE49-F238E27FC236}">
                <a16:creationId xmlns:a16="http://schemas.microsoft.com/office/drawing/2014/main" id="{08E95667-E9BA-6290-B6CD-6845F5FD05CB}"/>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1.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biệt công việc chính của thợ chế biến thực phẩm và thợ vận hành máy sản xuất thực phẩm.</a:t>
            </a:r>
          </a:p>
        </p:txBody>
      </p:sp>
    </p:spTree>
    <p:extLst>
      <p:ext uri="{BB962C8B-B14F-4D97-AF65-F5344CB8AC3E}">
        <p14:creationId xmlns:p14="http://schemas.microsoft.com/office/powerpoint/2010/main" val="346947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right)">
                                      <p:cBhvr>
                                        <p:cTn id="20" dur="500"/>
                                        <p:tgtEl>
                                          <p:spTgt spid="9"/>
                                        </p:tgtEl>
                                      </p:cBhvr>
                                    </p:animEffect>
                                  </p:childTnLst>
                                </p:cTn>
                              </p:par>
                              <p:par>
                                <p:cTn id="21" presetID="22" presetClass="entr" presetSubtype="2"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500"/>
                                        <p:tgtEl>
                                          <p:spTgt spid="12"/>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2D8F2EBF-6341-3C9D-EEA9-08081EB1C73E}"/>
              </a:ext>
            </a:extLst>
          </p:cNvPr>
          <p:cNvSpPr/>
          <p:nvPr/>
        </p:nvSpPr>
        <p:spPr>
          <a:xfrm>
            <a:off x="1" y="3467100"/>
            <a:ext cx="6477000" cy="6347460"/>
          </a:xfrm>
          <a:custGeom>
            <a:avLst/>
            <a:gdLst/>
            <a:ahLst/>
            <a:cxnLst/>
            <a:rect l="l" t="t" r="r" b="b"/>
            <a:pathLst>
              <a:path w="3063551" h="3002280">
                <a:moveTo>
                  <a:pt x="0" y="0"/>
                </a:moveTo>
                <a:lnTo>
                  <a:pt x="3063551" y="0"/>
                </a:lnTo>
                <a:lnTo>
                  <a:pt x="3063551"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Rectangle: Rounded Corners 2">
            <a:extLst>
              <a:ext uri="{FF2B5EF4-FFF2-40B4-BE49-F238E27FC236}">
                <a16:creationId xmlns:a16="http://schemas.microsoft.com/office/drawing/2014/main" id="{C10CCD18-65BE-C031-D1E2-97A4851B6DAF}"/>
              </a:ext>
            </a:extLst>
          </p:cNvPr>
          <p:cNvSpPr/>
          <p:nvPr/>
        </p:nvSpPr>
        <p:spPr>
          <a:xfrm>
            <a:off x="2181225" y="1028700"/>
            <a:ext cx="13925550" cy="1066800"/>
          </a:xfrm>
          <a:prstGeom prst="roundRect">
            <a:avLst/>
          </a:prstGeom>
          <a:solidFill>
            <a:srgbClr val="FC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Công việc của thợ vận hành máy sản xuất thực phẩm</a:t>
            </a:r>
          </a:p>
        </p:txBody>
      </p:sp>
      <p:grpSp>
        <p:nvGrpSpPr>
          <p:cNvPr id="7" name="Group 6">
            <a:extLst>
              <a:ext uri="{FF2B5EF4-FFF2-40B4-BE49-F238E27FC236}">
                <a16:creationId xmlns:a16="http://schemas.microsoft.com/office/drawing/2014/main" id="{AFBE2DF0-7DB4-00A6-933F-C61EAC9DFB0B}"/>
              </a:ext>
            </a:extLst>
          </p:cNvPr>
          <p:cNvGrpSpPr/>
          <p:nvPr/>
        </p:nvGrpSpPr>
        <p:grpSpPr>
          <a:xfrm>
            <a:off x="6781800" y="2628900"/>
            <a:ext cx="10515599" cy="3200400"/>
            <a:chOff x="6443663" y="2857500"/>
            <a:chExt cx="10515599" cy="3200400"/>
          </a:xfrm>
        </p:grpSpPr>
        <p:sp>
          <p:nvSpPr>
            <p:cNvPr id="4" name="Freeform 3">
              <a:extLst>
                <a:ext uri="{FF2B5EF4-FFF2-40B4-BE49-F238E27FC236}">
                  <a16:creationId xmlns:a16="http://schemas.microsoft.com/office/drawing/2014/main" id="{F00894F9-5DB5-E2DE-6657-52FEF8A198FC}"/>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extBox 5">
              <a:extLst>
                <a:ext uri="{FF2B5EF4-FFF2-40B4-BE49-F238E27FC236}">
                  <a16:creationId xmlns:a16="http://schemas.microsoft.com/office/drawing/2014/main" id="{52AB0C18-B7C8-8DCC-C15A-EFA6DB619343}"/>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được dùng để giết mổ động vật, cắt thịt từ xác động</a:t>
              </a:r>
              <a:r>
                <a:rPr lang="en-US" sz="3800">
                  <a:latin typeface="Arial" panose="020B0604020202020204" pitchFamily="34" charset="0"/>
                  <a:cs typeface="Arial" panose="020B0604020202020204" pitchFamily="34" charset="0"/>
                </a:rPr>
                <a:t>.</a:t>
              </a:r>
            </a:p>
          </p:txBody>
        </p:sp>
      </p:grpSp>
      <p:grpSp>
        <p:nvGrpSpPr>
          <p:cNvPr id="8" name="Group 7">
            <a:extLst>
              <a:ext uri="{FF2B5EF4-FFF2-40B4-BE49-F238E27FC236}">
                <a16:creationId xmlns:a16="http://schemas.microsoft.com/office/drawing/2014/main" id="{15DDA064-DCE8-90CA-3A0E-AE1353B253E1}"/>
              </a:ext>
            </a:extLst>
          </p:cNvPr>
          <p:cNvGrpSpPr/>
          <p:nvPr/>
        </p:nvGrpSpPr>
        <p:grpSpPr>
          <a:xfrm>
            <a:off x="6781799" y="6210300"/>
            <a:ext cx="10515599" cy="3200400"/>
            <a:chOff x="6443663" y="2857500"/>
            <a:chExt cx="10515599" cy="3200400"/>
          </a:xfrm>
        </p:grpSpPr>
        <p:sp>
          <p:nvSpPr>
            <p:cNvPr id="9" name="Freeform 3">
              <a:extLst>
                <a:ext uri="{FF2B5EF4-FFF2-40B4-BE49-F238E27FC236}">
                  <a16:creationId xmlns:a16="http://schemas.microsoft.com/office/drawing/2014/main" id="{9B27099A-3AF7-BF4B-1674-CBE18FCEDA93}"/>
                </a:ext>
              </a:extLst>
            </p:cNvPr>
            <p:cNvSpPr/>
            <p:nvPr/>
          </p:nvSpPr>
          <p:spPr>
            <a:xfrm flipH="1">
              <a:off x="6443663" y="2857500"/>
              <a:ext cx="10515599" cy="3200400"/>
            </a:xfrm>
            <a:custGeom>
              <a:avLst/>
              <a:gdLst/>
              <a:ahLst/>
              <a:cxnLst/>
              <a:rect l="l" t="t" r="r" b="b"/>
              <a:pathLst>
                <a:path w="7315200" h="2362822">
                  <a:moveTo>
                    <a:pt x="0" y="0"/>
                  </a:moveTo>
                  <a:lnTo>
                    <a:pt x="7315200" y="0"/>
                  </a:lnTo>
                  <a:lnTo>
                    <a:pt x="7315200" y="2362822"/>
                  </a:lnTo>
                  <a:lnTo>
                    <a:pt x="0" y="2362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a:extLst>
                <a:ext uri="{FF2B5EF4-FFF2-40B4-BE49-F238E27FC236}">
                  <a16:creationId xmlns:a16="http://schemas.microsoft.com/office/drawing/2014/main" id="{50418971-72C3-7723-00F2-7EEEAB5C6749}"/>
                </a:ext>
              </a:extLst>
            </p:cNvPr>
            <p:cNvSpPr txBox="1"/>
            <p:nvPr/>
          </p:nvSpPr>
          <p:spPr>
            <a:xfrm>
              <a:off x="7620000" y="3143013"/>
              <a:ext cx="9144000" cy="2629374"/>
            </a:xfrm>
            <a:prstGeom prst="rect">
              <a:avLst/>
            </a:prstGeom>
            <a:noFill/>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Thiết lập, vận hành, giám sát máy móc </a:t>
              </a:r>
              <a:r>
                <a:rPr lang="en-US" sz="3800">
                  <a:latin typeface="Arial" panose="020B0604020202020204" pitchFamily="34" charset="0"/>
                  <a:cs typeface="Arial" panose="020B0604020202020204" pitchFamily="34" charset="0"/>
                </a:rPr>
                <a:t>để </a:t>
              </a:r>
              <a:r>
                <a:rPr lang="vi-VN" sz="3800">
                  <a:latin typeface="Arial" panose="020B0604020202020204" pitchFamily="34" charset="0"/>
                  <a:cs typeface="Arial" panose="020B0604020202020204" pitchFamily="34" charset="0"/>
                </a:rPr>
                <a:t>nướng, nghiền, trộn, hun nhiệt, chế biến các loại thực phẩm,...</a:t>
              </a:r>
              <a:endParaRPr lang="en-US" sz="3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6245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par>
                                <p:cTn id="17" presetID="2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8194CC-EFD7-1AAA-1CDC-E8E161F21260}"/>
              </a:ext>
            </a:extLst>
          </p:cNvPr>
          <p:cNvSpPr txBox="1"/>
          <p:nvPr/>
        </p:nvSpPr>
        <p:spPr>
          <a:xfrm>
            <a:off x="685800" y="260173"/>
            <a:ext cx="16764000" cy="1824923"/>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4000" b="1" i="1" u="none" strike="noStrike" kern="1200" cap="none" spc="0" normalizeH="0" baseline="0" noProof="0">
                <a:ln>
                  <a:noFill/>
                </a:ln>
                <a:solidFill>
                  <a:srgbClr val="C00000"/>
                </a:solidFill>
                <a:effectLst/>
                <a:uLnTx/>
                <a:uFillTx/>
                <a:latin typeface="Arial" panose="020B0604020202020204" pitchFamily="34" charset="0"/>
                <a:ea typeface="+mn-ea"/>
                <a:cs typeface="+mn-cs"/>
              </a:rPr>
              <a:t>Câu 2.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Phân tích những phẩm chất cần có của đầu bếp trưởng và của người chuẩn bị đồ ăn nhanh.</a:t>
            </a:r>
          </a:p>
        </p:txBody>
      </p:sp>
      <p:grpSp>
        <p:nvGrpSpPr>
          <p:cNvPr id="11" name="Group 10">
            <a:extLst>
              <a:ext uri="{FF2B5EF4-FFF2-40B4-BE49-F238E27FC236}">
                <a16:creationId xmlns:a16="http://schemas.microsoft.com/office/drawing/2014/main" id="{5629ECF8-490E-8882-F342-7C30D8E38AE0}"/>
              </a:ext>
            </a:extLst>
          </p:cNvPr>
          <p:cNvGrpSpPr/>
          <p:nvPr/>
        </p:nvGrpSpPr>
        <p:grpSpPr>
          <a:xfrm>
            <a:off x="6610177" y="1970542"/>
            <a:ext cx="10915823" cy="2495876"/>
            <a:chOff x="6610178" y="2639504"/>
            <a:chExt cx="10915823" cy="2495876"/>
          </a:xfrm>
        </p:grpSpPr>
        <p:sp>
          <p:nvSpPr>
            <p:cNvPr id="12" name="Freeform 40">
              <a:extLst>
                <a:ext uri="{FF2B5EF4-FFF2-40B4-BE49-F238E27FC236}">
                  <a16:creationId xmlns:a16="http://schemas.microsoft.com/office/drawing/2014/main" id="{83F17481-6811-0ECF-2602-0E92861989BA}"/>
                </a:ext>
              </a:extLst>
            </p:cNvPr>
            <p:cNvSpPr/>
            <p:nvPr/>
          </p:nvSpPr>
          <p:spPr>
            <a:xfrm>
              <a:off x="6610178" y="3437278"/>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a:extLst>
                <a:ext uri="{FF2B5EF4-FFF2-40B4-BE49-F238E27FC236}">
                  <a16:creationId xmlns:a16="http://schemas.microsoft.com/office/drawing/2014/main" id="{83AA2A65-AFFD-D736-99A4-E380789D2BCB}"/>
                </a:ext>
              </a:extLst>
            </p:cNvPr>
            <p:cNvSpPr txBox="1"/>
            <p:nvPr/>
          </p:nvSpPr>
          <p:spPr>
            <a:xfrm>
              <a:off x="7924801" y="2639504"/>
              <a:ext cx="9601200" cy="249587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Kiến thức:</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hiểu biết những kiến thức về lập kế hoạch, phát triển các công thức nấu ăn và thực đơn</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tính toán chi phí.</a:t>
              </a:r>
            </a:p>
          </p:txBody>
        </p:sp>
      </p:grpSp>
      <p:grpSp>
        <p:nvGrpSpPr>
          <p:cNvPr id="14" name="Group 13">
            <a:extLst>
              <a:ext uri="{FF2B5EF4-FFF2-40B4-BE49-F238E27FC236}">
                <a16:creationId xmlns:a16="http://schemas.microsoft.com/office/drawing/2014/main" id="{3C244476-82C2-0070-57E9-566FDCCCCD91}"/>
              </a:ext>
            </a:extLst>
          </p:cNvPr>
          <p:cNvGrpSpPr/>
          <p:nvPr/>
        </p:nvGrpSpPr>
        <p:grpSpPr>
          <a:xfrm>
            <a:off x="6547164" y="4625069"/>
            <a:ext cx="10915823" cy="2482667"/>
            <a:chOff x="6553200" y="4984221"/>
            <a:chExt cx="10915823" cy="2482667"/>
          </a:xfrm>
        </p:grpSpPr>
        <p:sp>
          <p:nvSpPr>
            <p:cNvPr id="15" name="Freeform 40">
              <a:extLst>
                <a:ext uri="{FF2B5EF4-FFF2-40B4-BE49-F238E27FC236}">
                  <a16:creationId xmlns:a16="http://schemas.microsoft.com/office/drawing/2014/main" id="{64D6A9D1-5D3A-4900-977C-26CD9F767405}"/>
                </a:ext>
              </a:extLst>
            </p:cNvPr>
            <p:cNvSpPr/>
            <p:nvPr/>
          </p:nvSpPr>
          <p:spPr>
            <a:xfrm>
              <a:off x="6553200" y="5652273"/>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TextBox 15">
              <a:extLst>
                <a:ext uri="{FF2B5EF4-FFF2-40B4-BE49-F238E27FC236}">
                  <a16:creationId xmlns:a16="http://schemas.microsoft.com/office/drawing/2014/main" id="{96810C06-371F-9CDB-5624-84ACBB7AC0B1}"/>
                </a:ext>
              </a:extLst>
            </p:cNvPr>
            <p:cNvSpPr txBox="1"/>
            <p:nvPr/>
          </p:nvSpPr>
          <p:spPr>
            <a:xfrm>
              <a:off x="7867823" y="4984221"/>
              <a:ext cx="9601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Kĩ năng: </a:t>
              </a:r>
              <a:r>
                <a:rPr lang="en-US" sz="3600">
                  <a:solidFill>
                    <a:prstClr val="black"/>
                  </a:solidFill>
                  <a:latin typeface="Arial" panose="020B0604020202020204" pitchFamily="34" charset="0"/>
                  <a:cs typeface="Arial" panose="020B0604020202020204" pitchFamily="34" charset="0"/>
                </a:rPr>
                <a:t>khả năng giám sát các khâu nấu ăn, đảm bảo chất lượng món ăn; thực hiện trang trí, trình bày món ăn,…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7" name="Group 16">
            <a:extLst>
              <a:ext uri="{FF2B5EF4-FFF2-40B4-BE49-F238E27FC236}">
                <a16:creationId xmlns:a16="http://schemas.microsoft.com/office/drawing/2014/main" id="{AE435DF6-3773-6828-DC78-73249D23B61C}"/>
              </a:ext>
            </a:extLst>
          </p:cNvPr>
          <p:cNvGrpSpPr/>
          <p:nvPr/>
        </p:nvGrpSpPr>
        <p:grpSpPr>
          <a:xfrm>
            <a:off x="6600651" y="7277729"/>
            <a:ext cx="10875606" cy="2482667"/>
            <a:chOff x="6593416" y="7026366"/>
            <a:chExt cx="10875606" cy="2482667"/>
          </a:xfrm>
        </p:grpSpPr>
        <p:sp>
          <p:nvSpPr>
            <p:cNvPr id="18" name="Freeform 40">
              <a:extLst>
                <a:ext uri="{FF2B5EF4-FFF2-40B4-BE49-F238E27FC236}">
                  <a16:creationId xmlns:a16="http://schemas.microsoft.com/office/drawing/2014/main" id="{40A9BC4F-EAE7-B2DB-47D5-8CC3329A7662}"/>
                </a:ext>
              </a:extLst>
            </p:cNvPr>
            <p:cNvSpPr/>
            <p:nvPr/>
          </p:nvSpPr>
          <p:spPr>
            <a:xfrm>
              <a:off x="6593416" y="7533271"/>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8">
              <a:extLst>
                <a:ext uri="{FF2B5EF4-FFF2-40B4-BE49-F238E27FC236}">
                  <a16:creationId xmlns:a16="http://schemas.microsoft.com/office/drawing/2014/main" id="{2ACD0454-8C48-1F9A-F1AD-6CCC9FACE126}"/>
                </a:ext>
              </a:extLst>
            </p:cNvPr>
            <p:cNvSpPr txBox="1"/>
            <p:nvPr/>
          </p:nvSpPr>
          <p:spPr>
            <a:xfrm>
              <a:off x="8000999" y="7026366"/>
              <a:ext cx="946802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Phẩm chất: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khéo tay, sạch sẽ, nhanh nhẹn, có mắt thẩm mĩ, có nhạy cảm với mùi; tỉ mỉ, kiên trì, sáng tạo trong công việc,…</a:t>
              </a:r>
            </a:p>
          </p:txBody>
        </p:sp>
      </p:grpSp>
      <p:sp>
        <p:nvSpPr>
          <p:cNvPr id="20" name="Freeform 7">
            <a:extLst>
              <a:ext uri="{FF2B5EF4-FFF2-40B4-BE49-F238E27FC236}">
                <a16:creationId xmlns:a16="http://schemas.microsoft.com/office/drawing/2014/main" id="{CA64A8F5-AB72-B61B-2A1C-AFF4186C2D18}"/>
              </a:ext>
            </a:extLst>
          </p:cNvPr>
          <p:cNvSpPr/>
          <p:nvPr/>
        </p:nvSpPr>
        <p:spPr>
          <a:xfrm>
            <a:off x="592759" y="4658872"/>
            <a:ext cx="4751475" cy="5594790"/>
          </a:xfrm>
          <a:custGeom>
            <a:avLst/>
            <a:gdLst/>
            <a:ahLst/>
            <a:cxnLst/>
            <a:rect l="l" t="t" r="r" b="b"/>
            <a:pathLst>
              <a:path w="5099480" h="6004560">
                <a:moveTo>
                  <a:pt x="0" y="0"/>
                </a:moveTo>
                <a:lnTo>
                  <a:pt x="5099480" y="0"/>
                </a:lnTo>
                <a:lnTo>
                  <a:pt x="5099480" y="6004560"/>
                </a:lnTo>
                <a:lnTo>
                  <a:pt x="0" y="6004560"/>
                </a:lnTo>
                <a:lnTo>
                  <a:pt x="0" y="0"/>
                </a:lnTo>
                <a:close/>
              </a:path>
            </a:pathLst>
          </a:custGeom>
          <a:blipFill>
            <a:blip r:embed="rId4"/>
            <a:stretch>
              <a:fillRect/>
            </a:stretch>
          </a:blipFill>
        </p:spPr>
      </p:sp>
      <p:grpSp>
        <p:nvGrpSpPr>
          <p:cNvPr id="23" name="Group 22">
            <a:extLst>
              <a:ext uri="{FF2B5EF4-FFF2-40B4-BE49-F238E27FC236}">
                <a16:creationId xmlns:a16="http://schemas.microsoft.com/office/drawing/2014/main" id="{E75F0E4E-236A-2D0A-81A2-70A0B10C0AEB}"/>
              </a:ext>
            </a:extLst>
          </p:cNvPr>
          <p:cNvGrpSpPr/>
          <p:nvPr/>
        </p:nvGrpSpPr>
        <p:grpSpPr>
          <a:xfrm>
            <a:off x="-838200" y="2821682"/>
            <a:ext cx="6019800" cy="1066800"/>
            <a:chOff x="-1032555" y="3042684"/>
            <a:chExt cx="6019800" cy="1066800"/>
          </a:xfrm>
        </p:grpSpPr>
        <p:sp>
          <p:nvSpPr>
            <p:cNvPr id="21" name="Rectangle 20">
              <a:extLst>
                <a:ext uri="{FF2B5EF4-FFF2-40B4-BE49-F238E27FC236}">
                  <a16:creationId xmlns:a16="http://schemas.microsoft.com/office/drawing/2014/main" id="{043B3BF6-8E9C-321D-C391-9759433EDE8E}"/>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1AEE0D8-AFBC-8A8C-93DE-A3F0A32CEAF7}"/>
                </a:ext>
              </a:extLst>
            </p:cNvPr>
            <p:cNvSpPr txBox="1"/>
            <p:nvPr/>
          </p:nvSpPr>
          <p:spPr>
            <a:xfrm>
              <a:off x="381000" y="3237530"/>
              <a:ext cx="4297936"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Đầu bếp trưởng </a:t>
              </a:r>
            </a:p>
          </p:txBody>
        </p:sp>
      </p:grpSp>
    </p:spTree>
    <p:extLst>
      <p:ext uri="{BB962C8B-B14F-4D97-AF65-F5344CB8AC3E}">
        <p14:creationId xmlns:p14="http://schemas.microsoft.com/office/powerpoint/2010/main" val="929401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par>
                                <p:cTn id="13" presetID="22" presetClass="entr" presetSubtype="8"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0C510057-5EAC-F52F-7B73-C4B489E40F97}"/>
              </a:ext>
            </a:extLst>
          </p:cNvPr>
          <p:cNvSpPr/>
          <p:nvPr/>
        </p:nvSpPr>
        <p:spPr>
          <a:xfrm flipH="1">
            <a:off x="-167606" y="3668644"/>
            <a:ext cx="8135183" cy="6707467"/>
          </a:xfrm>
          <a:custGeom>
            <a:avLst/>
            <a:gdLst/>
            <a:ahLst/>
            <a:cxnLst/>
            <a:rect l="l" t="t" r="r" b="b"/>
            <a:pathLst>
              <a:path w="7452360" h="5524062">
                <a:moveTo>
                  <a:pt x="0" y="0"/>
                </a:moveTo>
                <a:lnTo>
                  <a:pt x="7452360" y="0"/>
                </a:lnTo>
                <a:lnTo>
                  <a:pt x="7452360" y="5524062"/>
                </a:lnTo>
                <a:lnTo>
                  <a:pt x="0" y="5524062"/>
                </a:lnTo>
                <a:lnTo>
                  <a:pt x="0" y="0"/>
                </a:lnTo>
                <a:close/>
              </a:path>
            </a:pathLst>
          </a:custGeom>
          <a:blipFill>
            <a:blip r:embed="rId2"/>
            <a:stretch>
              <a:fillRect/>
            </a:stretch>
          </a:blipFill>
        </p:spPr>
      </p:sp>
      <p:grpSp>
        <p:nvGrpSpPr>
          <p:cNvPr id="3" name="Group 2">
            <a:extLst>
              <a:ext uri="{FF2B5EF4-FFF2-40B4-BE49-F238E27FC236}">
                <a16:creationId xmlns:a16="http://schemas.microsoft.com/office/drawing/2014/main" id="{73EFF2BB-4FA5-B30C-E47C-2E6F72166BA3}"/>
              </a:ext>
            </a:extLst>
          </p:cNvPr>
          <p:cNvGrpSpPr/>
          <p:nvPr/>
        </p:nvGrpSpPr>
        <p:grpSpPr>
          <a:xfrm>
            <a:off x="6629400" y="2171700"/>
            <a:ext cx="10915823" cy="1651671"/>
            <a:chOff x="6610178" y="2639504"/>
            <a:chExt cx="10915823" cy="1651671"/>
          </a:xfrm>
        </p:grpSpPr>
        <p:sp>
          <p:nvSpPr>
            <p:cNvPr id="4" name="Freeform 40">
              <a:extLst>
                <a:ext uri="{FF2B5EF4-FFF2-40B4-BE49-F238E27FC236}">
                  <a16:creationId xmlns:a16="http://schemas.microsoft.com/office/drawing/2014/main" id="{9BB4DD1C-E576-4C24-AB8B-F8D2BA95FB5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5">
              <a:extLst>
                <a:ext uri="{FF2B5EF4-FFF2-40B4-BE49-F238E27FC236}">
                  <a16:creationId xmlns:a16="http://schemas.microsoft.com/office/drawing/2014/main" id="{82724861-3D16-6BCA-2600-7ED9E6F74968}"/>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người yêu công việc nấu nướng, đam mê bán hàng. </a:t>
              </a:r>
            </a:p>
          </p:txBody>
        </p:sp>
      </p:grpSp>
      <p:grpSp>
        <p:nvGrpSpPr>
          <p:cNvPr id="7" name="Group 6">
            <a:extLst>
              <a:ext uri="{FF2B5EF4-FFF2-40B4-BE49-F238E27FC236}">
                <a16:creationId xmlns:a16="http://schemas.microsoft.com/office/drawing/2014/main" id="{118BE1FE-18F9-0E1D-496B-F9A66CE26623}"/>
              </a:ext>
            </a:extLst>
          </p:cNvPr>
          <p:cNvGrpSpPr/>
          <p:nvPr/>
        </p:nvGrpSpPr>
        <p:grpSpPr>
          <a:xfrm>
            <a:off x="6629400" y="4331736"/>
            <a:ext cx="10915823" cy="1651671"/>
            <a:chOff x="6610178" y="2639504"/>
            <a:chExt cx="10915823" cy="1651671"/>
          </a:xfrm>
        </p:grpSpPr>
        <p:sp>
          <p:nvSpPr>
            <p:cNvPr id="8" name="Freeform 40">
              <a:extLst>
                <a:ext uri="{FF2B5EF4-FFF2-40B4-BE49-F238E27FC236}">
                  <a16:creationId xmlns:a16="http://schemas.microsoft.com/office/drawing/2014/main" id="{D208F8D5-4922-3DD5-6728-E767D7A0730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8">
              <a:extLst>
                <a:ext uri="{FF2B5EF4-FFF2-40B4-BE49-F238E27FC236}">
                  <a16:creationId xmlns:a16="http://schemas.microsoft.com/office/drawing/2014/main" id="{5EC8F035-D45B-F399-BA5B-34E7814CB73B}"/>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Là một người cẩn thận, kiên trì, tỉ mỉ trong công việc.</a:t>
              </a:r>
            </a:p>
          </p:txBody>
        </p:sp>
      </p:grpSp>
      <p:grpSp>
        <p:nvGrpSpPr>
          <p:cNvPr id="10" name="Group 9">
            <a:extLst>
              <a:ext uri="{FF2B5EF4-FFF2-40B4-BE49-F238E27FC236}">
                <a16:creationId xmlns:a16="http://schemas.microsoft.com/office/drawing/2014/main" id="{2C703D9F-4FA3-E13E-77DC-741FCBC8A85F}"/>
              </a:ext>
            </a:extLst>
          </p:cNvPr>
          <p:cNvGrpSpPr/>
          <p:nvPr/>
        </p:nvGrpSpPr>
        <p:grpSpPr>
          <a:xfrm>
            <a:off x="6629400" y="6372737"/>
            <a:ext cx="10915823" cy="1651671"/>
            <a:chOff x="6610178" y="2639504"/>
            <a:chExt cx="10915823" cy="1651671"/>
          </a:xfrm>
        </p:grpSpPr>
        <p:sp>
          <p:nvSpPr>
            <p:cNvPr id="24" name="Freeform 40">
              <a:extLst>
                <a:ext uri="{FF2B5EF4-FFF2-40B4-BE49-F238E27FC236}">
                  <a16:creationId xmlns:a16="http://schemas.microsoft.com/office/drawing/2014/main" id="{34BA2AB1-2472-1B5A-6271-41DEE5F163B4}"/>
                </a:ext>
              </a:extLst>
            </p:cNvPr>
            <p:cNvSpPr/>
            <p:nvPr/>
          </p:nvSpPr>
          <p:spPr>
            <a:xfrm>
              <a:off x="6610178" y="3020504"/>
              <a:ext cx="812008" cy="900328"/>
            </a:xfrm>
            <a:custGeom>
              <a:avLst/>
              <a:gdLst/>
              <a:ahLst/>
              <a:cxnLst/>
              <a:rect l="l" t="t" r="r" b="b"/>
              <a:pathLst>
                <a:path w="610772" h="677204">
                  <a:moveTo>
                    <a:pt x="0" y="0"/>
                  </a:moveTo>
                  <a:lnTo>
                    <a:pt x="610772" y="0"/>
                  </a:lnTo>
                  <a:lnTo>
                    <a:pt x="610772" y="677204"/>
                  </a:lnTo>
                  <a:lnTo>
                    <a:pt x="0" y="6772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a:extLst>
                <a:ext uri="{FF2B5EF4-FFF2-40B4-BE49-F238E27FC236}">
                  <a16:creationId xmlns:a16="http://schemas.microsoft.com/office/drawing/2014/main" id="{F8A2AE84-4164-6D3C-438F-1F0BD692D6DE}"/>
                </a:ext>
              </a:extLst>
            </p:cNvPr>
            <p:cNvSpPr txBox="1"/>
            <p:nvPr/>
          </p:nvSpPr>
          <p:spPr>
            <a:xfrm>
              <a:off x="7924801" y="2639504"/>
              <a:ext cx="9601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Nhanh nhẹn, tháo vát trong các thao tác chuẩn bị</a:t>
              </a:r>
            </a:p>
          </p:txBody>
        </p:sp>
      </p:grpSp>
      <p:grpSp>
        <p:nvGrpSpPr>
          <p:cNvPr id="26" name="Group 25">
            <a:extLst>
              <a:ext uri="{FF2B5EF4-FFF2-40B4-BE49-F238E27FC236}">
                <a16:creationId xmlns:a16="http://schemas.microsoft.com/office/drawing/2014/main" id="{7B96B92C-AC31-D3A2-BA7D-976F6FF41BD1}"/>
              </a:ext>
            </a:extLst>
          </p:cNvPr>
          <p:cNvGrpSpPr/>
          <p:nvPr/>
        </p:nvGrpSpPr>
        <p:grpSpPr>
          <a:xfrm>
            <a:off x="-838200" y="713863"/>
            <a:ext cx="9144000" cy="1066800"/>
            <a:chOff x="-1032555" y="3042684"/>
            <a:chExt cx="6019800" cy="1066800"/>
          </a:xfrm>
        </p:grpSpPr>
        <p:sp>
          <p:nvSpPr>
            <p:cNvPr id="27" name="Rectangle 26">
              <a:extLst>
                <a:ext uri="{FF2B5EF4-FFF2-40B4-BE49-F238E27FC236}">
                  <a16:creationId xmlns:a16="http://schemas.microsoft.com/office/drawing/2014/main" id="{C5BEEE9A-8A7E-619F-293E-CD87F3405CFC}"/>
                </a:ext>
              </a:extLst>
            </p:cNvPr>
            <p:cNvSpPr/>
            <p:nvPr/>
          </p:nvSpPr>
          <p:spPr>
            <a:xfrm>
              <a:off x="-1032555" y="3042684"/>
              <a:ext cx="6019800" cy="10668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3078265-A356-B1AF-D004-21A315AA2FC7}"/>
                </a:ext>
              </a:extLst>
            </p:cNvPr>
            <p:cNvSpPr txBox="1"/>
            <p:nvPr/>
          </p:nvSpPr>
          <p:spPr>
            <a:xfrm>
              <a:off x="-224891" y="3200594"/>
              <a:ext cx="4808521" cy="677108"/>
            </a:xfrm>
            <a:prstGeom prst="rect">
              <a:avLst/>
            </a:prstGeom>
            <a:noFill/>
          </p:spPr>
          <p:txBody>
            <a:bodyPr wrap="square" rtlCol="0">
              <a:spAutoFit/>
            </a:bodyPr>
            <a:lstStyle/>
            <a:p>
              <a:pPr algn="ctr"/>
              <a:r>
                <a:rPr lang="en-US" sz="3800" b="1">
                  <a:latin typeface="Arial" panose="020B0604020202020204" pitchFamily="34" charset="0"/>
                  <a:cs typeface="Arial" panose="020B0604020202020204" pitchFamily="34" charset="0"/>
                </a:rPr>
                <a:t>Người chuẩn bị đồ ăn nhanh</a:t>
              </a:r>
            </a:p>
          </p:txBody>
        </p:sp>
      </p:grpSp>
    </p:spTree>
    <p:extLst>
      <p:ext uri="{BB962C8B-B14F-4D97-AF65-F5344CB8AC3E}">
        <p14:creationId xmlns:p14="http://schemas.microsoft.com/office/powerpoint/2010/main" val="78493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sp>
        <p:nvSpPr>
          <p:cNvPr id="16" name="TextBox 15">
            <a:extLst>
              <a:ext uri="{FF2B5EF4-FFF2-40B4-BE49-F238E27FC236}">
                <a16:creationId xmlns:a16="http://schemas.microsoft.com/office/drawing/2014/main" id="{67EDC501-C9DA-5B83-0533-EECADCBFD8B5}"/>
              </a:ext>
            </a:extLst>
          </p:cNvPr>
          <p:cNvSpPr txBox="1"/>
          <p:nvPr/>
        </p:nvSpPr>
        <p:spPr>
          <a:xfrm>
            <a:off x="1416726" y="3705710"/>
            <a:ext cx="15454546" cy="150855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 </a:t>
            </a:r>
          </a:p>
        </p:txBody>
      </p:sp>
    </p:spTree>
    <p:extLst>
      <p:ext uri="{BB962C8B-B14F-4D97-AF65-F5344CB8AC3E}">
        <p14:creationId xmlns:p14="http://schemas.microsoft.com/office/powerpoint/2010/main" val="42858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721956"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29884" y="810188"/>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4078026" flipH="1">
            <a:off x="2663126" y="7354266"/>
            <a:ext cx="1559586" cy="3773668"/>
          </a:xfrm>
          <a:custGeom>
            <a:avLst/>
            <a:gdLst/>
            <a:ahLst/>
            <a:cxnLst/>
            <a:rect l="l" t="t" r="r" b="b"/>
            <a:pathLst>
              <a:path w="1559586" h="3773668">
                <a:moveTo>
                  <a:pt x="1559586" y="0"/>
                </a:moveTo>
                <a:lnTo>
                  <a:pt x="0" y="0"/>
                </a:lnTo>
                <a:lnTo>
                  <a:pt x="0" y="3773668"/>
                </a:lnTo>
                <a:lnTo>
                  <a:pt x="1559586" y="3773668"/>
                </a:lnTo>
                <a:lnTo>
                  <a:pt x="1559586" y="0"/>
                </a:lnTo>
                <a:close/>
              </a:path>
            </a:pathLst>
          </a:custGeom>
          <a:blipFill>
            <a:blip r:embed="rId5"/>
            <a:stretch>
              <a:fillRect l="-1" r="-1"/>
            </a:stretch>
          </a:blipFill>
        </p:spPr>
      </p:sp>
      <p:sp>
        <p:nvSpPr>
          <p:cNvPr id="5" name="Freeform 5"/>
          <p:cNvSpPr/>
          <p:nvPr/>
        </p:nvSpPr>
        <p:spPr>
          <a:xfrm rot="4524976">
            <a:off x="560882" y="359024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6"/>
            <a:stretch>
              <a:fillRect l="-1" r="-1"/>
            </a:stretch>
          </a:blipFill>
        </p:spPr>
      </p:sp>
      <p:sp>
        <p:nvSpPr>
          <p:cNvPr id="6" name="Freeform 6"/>
          <p:cNvSpPr/>
          <p:nvPr/>
        </p:nvSpPr>
        <p:spPr>
          <a:xfrm rot="-1396901">
            <a:off x="15355065" y="-414463"/>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7"/>
            <a:stretch>
              <a:fillRect/>
            </a:stretch>
          </a:blipFill>
        </p:spPr>
      </p:sp>
      <p:sp>
        <p:nvSpPr>
          <p:cNvPr id="8" name="Freeform 8"/>
          <p:cNvSpPr/>
          <p:nvPr/>
        </p:nvSpPr>
        <p:spPr>
          <a:xfrm rot="-8100333" flipH="1">
            <a:off x="16773825" y="2541691"/>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8"/>
            <a:stretch>
              <a:fillRect/>
            </a:stretch>
          </a:blipFill>
        </p:spPr>
      </p:sp>
      <p:sp>
        <p:nvSpPr>
          <p:cNvPr id="9" name="TextBox 9"/>
          <p:cNvSpPr txBox="1"/>
          <p:nvPr/>
        </p:nvSpPr>
        <p:spPr>
          <a:xfrm>
            <a:off x="4636178" y="1564251"/>
            <a:ext cx="12067728" cy="7158498"/>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BÀI 3: MỘT SỐ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NGÀNH NGHỀ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LIÊN QUAN ĐẾN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cs typeface="Arial" panose="020B0604020202020204" pitchFamily="34" charset="0"/>
              </a:rPr>
              <a:t>CHẾ BIẾN THỰC PHẨM</a:t>
            </a:r>
          </a:p>
        </p:txBody>
      </p:sp>
      <p:sp>
        <p:nvSpPr>
          <p:cNvPr id="15" name="Freeform 15"/>
          <p:cNvSpPr/>
          <p:nvPr/>
        </p:nvSpPr>
        <p:spPr>
          <a:xfrm>
            <a:off x="1070764" y="558310"/>
            <a:ext cx="2243500" cy="7896188"/>
          </a:xfrm>
          <a:custGeom>
            <a:avLst/>
            <a:gdLst/>
            <a:ahLst/>
            <a:cxnLst/>
            <a:rect l="l" t="t" r="r" b="b"/>
            <a:pathLst>
              <a:path w="2243500" h="7896188">
                <a:moveTo>
                  <a:pt x="0" y="0"/>
                </a:moveTo>
                <a:lnTo>
                  <a:pt x="2243500" y="0"/>
                </a:lnTo>
                <a:lnTo>
                  <a:pt x="2243500" y="7896188"/>
                </a:lnTo>
                <a:lnTo>
                  <a:pt x="0" y="7896188"/>
                </a:lnTo>
                <a:lnTo>
                  <a:pt x="0" y="0"/>
                </a:lnTo>
                <a:close/>
              </a:path>
            </a:pathLst>
          </a:custGeom>
          <a:blipFill>
            <a:blip r:embed="rId9"/>
            <a:stretch>
              <a:fillRect l="-1" r="-1"/>
            </a:stretch>
          </a:blipFill>
        </p:spPr>
      </p:sp>
      <p:sp>
        <p:nvSpPr>
          <p:cNvPr id="16" name="Freeform 16"/>
          <p:cNvSpPr/>
          <p:nvPr/>
        </p:nvSpPr>
        <p:spPr>
          <a:xfrm>
            <a:off x="1499692" y="1905000"/>
            <a:ext cx="2795852" cy="6287102"/>
          </a:xfrm>
          <a:custGeom>
            <a:avLst/>
            <a:gdLst/>
            <a:ahLst/>
            <a:cxnLst/>
            <a:rect l="l" t="t" r="r" b="b"/>
            <a:pathLst>
              <a:path w="2795852" h="6287102">
                <a:moveTo>
                  <a:pt x="0" y="0"/>
                </a:moveTo>
                <a:lnTo>
                  <a:pt x="2795852" y="0"/>
                </a:lnTo>
                <a:lnTo>
                  <a:pt x="2795852" y="6287102"/>
                </a:lnTo>
                <a:lnTo>
                  <a:pt x="0" y="6287102"/>
                </a:lnTo>
                <a:lnTo>
                  <a:pt x="0" y="0"/>
                </a:lnTo>
                <a:close/>
              </a:path>
            </a:pathLst>
          </a:custGeom>
          <a:blipFill>
            <a:blip r:embed="rId10"/>
            <a:stretch>
              <a:fillRect/>
            </a:stretch>
          </a:blipFill>
        </p:spPr>
      </p:sp>
      <p:sp>
        <p:nvSpPr>
          <p:cNvPr id="17" name="Freeform 17"/>
          <p:cNvSpPr/>
          <p:nvPr/>
        </p:nvSpPr>
        <p:spPr>
          <a:xfrm>
            <a:off x="-2404508" y="4491572"/>
            <a:ext cx="5486500" cy="5677778"/>
          </a:xfrm>
          <a:custGeom>
            <a:avLst/>
            <a:gdLst/>
            <a:ahLst/>
            <a:cxnLst/>
            <a:rect l="l" t="t" r="r" b="b"/>
            <a:pathLst>
              <a:path w="5486500" h="5677778">
                <a:moveTo>
                  <a:pt x="0" y="0"/>
                </a:moveTo>
                <a:lnTo>
                  <a:pt x="5486500" y="0"/>
                </a:lnTo>
                <a:lnTo>
                  <a:pt x="5486500" y="5677778"/>
                </a:lnTo>
                <a:lnTo>
                  <a:pt x="0" y="5677778"/>
                </a:lnTo>
                <a:lnTo>
                  <a:pt x="0" y="0"/>
                </a:lnTo>
                <a:close/>
              </a:path>
            </a:pathLst>
          </a:custGeom>
          <a:blipFill>
            <a:blip r:embed="rId11"/>
            <a:stretch>
              <a:fillRect/>
            </a:stretch>
          </a:blipFill>
        </p:spPr>
      </p:sp>
    </p:spTree>
    <p:extLst>
      <p:ext uri="{BB962C8B-B14F-4D97-AF65-F5344CB8AC3E}">
        <p14:creationId xmlns:p14="http://schemas.microsoft.com/office/powerpoint/2010/main" val="2951040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D7A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D199894-4449-99C9-A11A-22B8D94E5F0D}"/>
              </a:ext>
            </a:extLst>
          </p:cNvPr>
          <p:cNvSpPr txBox="1"/>
          <p:nvPr/>
        </p:nvSpPr>
        <p:spPr>
          <a:xfrm>
            <a:off x="9861936" y="1790700"/>
            <a:ext cx="8426064"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KẾT NỐI NGHỀ NGHIỆP </a:t>
            </a:r>
          </a:p>
        </p:txBody>
      </p:sp>
      <p:grpSp>
        <p:nvGrpSpPr>
          <p:cNvPr id="19" name="Group 18">
            <a:extLst>
              <a:ext uri="{FF2B5EF4-FFF2-40B4-BE49-F238E27FC236}">
                <a16:creationId xmlns:a16="http://schemas.microsoft.com/office/drawing/2014/main" id="{6463B817-EA6E-05EA-4D3D-CCC91C6E8D5A}"/>
              </a:ext>
            </a:extLst>
          </p:cNvPr>
          <p:cNvGrpSpPr/>
          <p:nvPr/>
        </p:nvGrpSpPr>
        <p:grpSpPr>
          <a:xfrm>
            <a:off x="685800" y="800100"/>
            <a:ext cx="9023738" cy="8686800"/>
            <a:chOff x="729862" y="1104900"/>
            <a:chExt cx="9023738" cy="8686800"/>
          </a:xfrm>
        </p:grpSpPr>
        <p:sp>
          <p:nvSpPr>
            <p:cNvPr id="15" name="Rectangle: Rounded Corners 14">
              <a:extLst>
                <a:ext uri="{FF2B5EF4-FFF2-40B4-BE49-F238E27FC236}">
                  <a16:creationId xmlns:a16="http://schemas.microsoft.com/office/drawing/2014/main" id="{623BEBCB-939A-E623-6851-50F2BE43E875}"/>
                </a:ext>
              </a:extLst>
            </p:cNvPr>
            <p:cNvSpPr/>
            <p:nvPr/>
          </p:nvSpPr>
          <p:spPr>
            <a:xfrm rot="21276212">
              <a:off x="729862" y="1104900"/>
              <a:ext cx="8991600" cy="8686800"/>
            </a:xfrm>
            <a:prstGeom prst="roundRect">
              <a:avLst>
                <a:gd name="adj" fmla="val 4454"/>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C87F61D-D741-1428-153F-6C0520C65F4B}"/>
                </a:ext>
              </a:extLst>
            </p:cNvPr>
            <p:cNvSpPr/>
            <p:nvPr/>
          </p:nvSpPr>
          <p:spPr>
            <a:xfrm>
              <a:off x="762000" y="1104900"/>
              <a:ext cx="8991600" cy="8686800"/>
            </a:xfrm>
            <a:prstGeom prst="roundRect">
              <a:avLst>
                <a:gd name="adj" fmla="val 445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B9BA52-D9DC-7F6A-90FC-F717BA21E883}"/>
                </a:ext>
              </a:extLst>
            </p:cNvPr>
            <p:cNvSpPr txBox="1"/>
            <p:nvPr/>
          </p:nvSpPr>
          <p:spPr>
            <a:xfrm>
              <a:off x="926324" y="1739570"/>
              <a:ext cx="8598675" cy="7878439"/>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Chế biến thực phẩm là ngành nghề quan trọng, gắn liền với cuộc sống của con người. Vì vậy, các ngành nghề liên quan đến chế biến thực phẩm sẽ ngày càng phát triển. Hãy đánh giá khả năng và sở thích của bản thân đối với một số ngành nghề liên quan đến chế biến thực phẩm. Có thể đánh giá dựa trên các tiêu chí như Bảng 3.1. </a:t>
              </a:r>
            </a:p>
          </p:txBody>
        </p:sp>
        <p:sp>
          <p:nvSpPr>
            <p:cNvPr id="16" name="Oval 15">
              <a:extLst>
                <a:ext uri="{FF2B5EF4-FFF2-40B4-BE49-F238E27FC236}">
                  <a16:creationId xmlns:a16="http://schemas.microsoft.com/office/drawing/2014/main" id="{CDEE9736-2449-EF0A-ADEC-3C36AE689936}"/>
                </a:ext>
              </a:extLst>
            </p:cNvPr>
            <p:cNvSpPr/>
            <p:nvPr/>
          </p:nvSpPr>
          <p:spPr>
            <a:xfrm>
              <a:off x="1143000" y="1385387"/>
              <a:ext cx="304800" cy="304800"/>
            </a:xfrm>
            <a:prstGeom prst="ellipse">
              <a:avLst/>
            </a:prstGeom>
            <a:solidFill>
              <a:srgbClr val="F7EA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8531581-5047-608B-975A-D6E150C7CAD8}"/>
                </a:ext>
              </a:extLst>
            </p:cNvPr>
            <p:cNvSpPr/>
            <p:nvPr/>
          </p:nvSpPr>
          <p:spPr>
            <a:xfrm>
              <a:off x="1676400" y="1385387"/>
              <a:ext cx="304800" cy="304800"/>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0941C13-7B2E-5217-9BE0-E5C44D149CE8}"/>
                </a:ext>
              </a:extLst>
            </p:cNvPr>
            <p:cNvSpPr/>
            <p:nvPr/>
          </p:nvSpPr>
          <p:spPr>
            <a:xfrm>
              <a:off x="2209800" y="1385387"/>
              <a:ext cx="304800" cy="304800"/>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4">
            <a:extLst>
              <a:ext uri="{FF2B5EF4-FFF2-40B4-BE49-F238E27FC236}">
                <a16:creationId xmlns:a16="http://schemas.microsoft.com/office/drawing/2014/main" id="{6051500F-367A-F1F9-2810-EDB5B990B5E4}"/>
              </a:ext>
            </a:extLst>
          </p:cNvPr>
          <p:cNvSpPr/>
          <p:nvPr/>
        </p:nvSpPr>
        <p:spPr>
          <a:xfrm>
            <a:off x="10668000" y="3357562"/>
            <a:ext cx="6269181" cy="6896100"/>
          </a:xfrm>
          <a:custGeom>
            <a:avLst/>
            <a:gdLst/>
            <a:ahLst/>
            <a:cxnLst/>
            <a:rect l="l" t="t" r="r" b="b"/>
            <a:pathLst>
              <a:path w="2729345" h="3002280">
                <a:moveTo>
                  <a:pt x="0" y="0"/>
                </a:moveTo>
                <a:lnTo>
                  <a:pt x="2729345" y="0"/>
                </a:lnTo>
                <a:lnTo>
                  <a:pt x="2729345" y="3002280"/>
                </a:lnTo>
                <a:lnTo>
                  <a:pt x="0" y="300228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2750774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2005298863"/>
              </p:ext>
            </p:extLst>
          </p:nvPr>
        </p:nvGraphicFramePr>
        <p:xfrm>
          <a:off x="304800" y="2095500"/>
          <a:ext cx="17678399" cy="38230032"/>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4117585">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393707870"/>
                  </a:ext>
                </a:extLst>
              </a:tr>
              <a:tr h="4528717">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2887809109"/>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
        <p:nvSpPr>
          <p:cNvPr id="5" name="TextBox 4">
            <a:extLst>
              <a:ext uri="{FF2B5EF4-FFF2-40B4-BE49-F238E27FC236}">
                <a16:creationId xmlns:a16="http://schemas.microsoft.com/office/drawing/2014/main" id="{0B8FEF1A-CB84-5DE9-4399-F4A16C25EE7C}"/>
              </a:ext>
            </a:extLst>
          </p:cNvPr>
          <p:cNvSpPr txBox="1"/>
          <p:nvPr/>
        </p:nvSpPr>
        <p:spPr>
          <a:xfrm>
            <a:off x="2286000" y="342900"/>
            <a:ext cx="13941712" cy="1391728"/>
          </a:xfrm>
          <a:prstGeom prst="rect">
            <a:avLst/>
          </a:prstGeom>
          <a:noFill/>
        </p:spPr>
        <p:txBody>
          <a:bodyPr wrap="square" rtlCol="0">
            <a:spAutoFit/>
          </a:bodyPr>
          <a:lstStyle/>
          <a:p>
            <a:pPr algn="ctr">
              <a:lnSpc>
                <a:spcPct val="150000"/>
              </a:lnSpc>
            </a:pPr>
            <a:r>
              <a:rPr lang="en-US" sz="3000" b="1" i="1">
                <a:solidFill>
                  <a:schemeClr val="accent5">
                    <a:lumMod val="75000"/>
                  </a:schemeClr>
                </a:solidFill>
                <a:latin typeface="Arial" panose="020B0604020202020204" pitchFamily="34" charset="0"/>
                <a:cs typeface="Arial" panose="020B0604020202020204" pitchFamily="34" charset="0"/>
              </a:rPr>
              <a:t>Bảng 3.1. </a:t>
            </a:r>
            <a:r>
              <a:rPr lang="en-US" sz="3000" i="1">
                <a:solidFill>
                  <a:schemeClr val="accent5">
                    <a:lumMod val="75000"/>
                  </a:schemeClr>
                </a:solidFill>
                <a:latin typeface="Arial" panose="020B0604020202020204" pitchFamily="34" charset="0"/>
                <a:cs typeface="Arial" panose="020B0604020202020204" pitchFamily="34" charset="0"/>
              </a:rPr>
              <a:t>Bảng tiêu chí đánh giá khả năng và sở thích của bản thân đối với một số ngành nghề liên quan đến chế biến thực phẩm </a:t>
            </a:r>
          </a:p>
        </p:txBody>
      </p:sp>
    </p:spTree>
    <p:extLst>
      <p:ext uri="{BB962C8B-B14F-4D97-AF65-F5344CB8AC3E}">
        <p14:creationId xmlns:p14="http://schemas.microsoft.com/office/powerpoint/2010/main" val="2394213903"/>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2292648301"/>
              </p:ext>
            </p:extLst>
          </p:nvPr>
        </p:nvGraphicFramePr>
        <p:xfrm>
          <a:off x="304800" y="266700"/>
          <a:ext cx="17678399" cy="33641966"/>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37857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chế biến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chế biến, bảo quản và phân loại các thực phẩm như thịt, cá, thủy sản, thực phẩm đông lạnh,...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393707870"/>
                  </a:ext>
                </a:extLst>
              </a:tr>
              <a:tr h="3342744">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vận hành máy móc.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thực phẩm; cẩn thận, kiên trì, tỉ mỉ trong quá trình làm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5148813">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511534193"/>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2493505111"/>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1344056063"/>
              </p:ext>
            </p:extLst>
          </p:nvPr>
        </p:nvGraphicFramePr>
        <p:xfrm>
          <a:off x="304800" y="266700"/>
          <a:ext cx="17678399" cy="26935321"/>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5843148">
                <a:tc>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Thợ vận hành máy sản xuất thực phẩm</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sử dụng nhiều thiết bị máy móc; có khả năng lên kế hoạch để sử dụng các thiết bị, máy móc đạt hiệu quả tối đa.</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679014881"/>
                  </a:ext>
                </a:extLst>
              </a:tr>
              <a:tr h="6017146">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5185741">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108878701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741283238"/>
              </p:ext>
            </p:extLst>
          </p:nvPr>
        </p:nvGraphicFramePr>
        <p:xfrm>
          <a:off x="304800" y="266700"/>
          <a:ext cx="17678399" cy="17637434"/>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2971800">
                  <a:extLst>
                    <a:ext uri="{9D8B030D-6E8A-4147-A177-3AD203B41FA5}">
                      <a16:colId xmlns:a16="http://schemas.microsoft.com/office/drawing/2014/main" val="1155498383"/>
                    </a:ext>
                  </a:extLst>
                </a:gridCol>
                <a:gridCol w="1905000">
                  <a:extLst>
                    <a:ext uri="{9D8B030D-6E8A-4147-A177-3AD203B41FA5}">
                      <a16:colId xmlns:a16="http://schemas.microsoft.com/office/drawing/2014/main" val="1417240908"/>
                    </a:ext>
                  </a:extLst>
                </a:gridCol>
                <a:gridCol w="3657600">
                  <a:extLst>
                    <a:ext uri="{9D8B030D-6E8A-4147-A177-3AD203B41FA5}">
                      <a16:colId xmlns:a16="http://schemas.microsoft.com/office/drawing/2014/main" val="3048545425"/>
                    </a:ext>
                  </a:extLst>
                </a:gridCol>
                <a:gridCol w="4952999">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4242948">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đầu bếp trưởng.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khéo tay, có mắt thẩm mĩ, nhạy cảm với mùi vị; có sự tỉ mỉ, kiên trì và sáng tạo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62029882"/>
                  </a:ext>
                </a:extLst>
              </a:tr>
              <a:tr h="3505200">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thiết kế thực đơn, tạo ra các món ăn; giám sát việc lập kế hoạch, tổ chức, chuẩn bị và nấu các bữa ăn.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977622185"/>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382942167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3DC51D6-DBD6-48B5-A3C4-E5B9CD0A8E17}"/>
              </a:ext>
            </a:extLst>
          </p:cNvPr>
          <p:cNvGraphicFramePr>
            <a:graphicFrameLocks noGrp="1"/>
          </p:cNvGraphicFramePr>
          <p:nvPr>
            <p:extLst>
              <p:ext uri="{D42A27DB-BD31-4B8C-83A1-F6EECF244321}">
                <p14:modId xmlns:p14="http://schemas.microsoft.com/office/powerpoint/2010/main" val="3507154340"/>
              </p:ext>
            </p:extLst>
          </p:nvPr>
        </p:nvGraphicFramePr>
        <p:xfrm>
          <a:off x="304800" y="266700"/>
          <a:ext cx="17678399" cy="9889286"/>
        </p:xfrm>
        <a:graphic>
          <a:graphicData uri="http://schemas.openxmlformats.org/drawingml/2006/table">
            <a:tbl>
              <a:tblPr/>
              <a:tblGrid>
                <a:gridCol w="1447800">
                  <a:extLst>
                    <a:ext uri="{9D8B030D-6E8A-4147-A177-3AD203B41FA5}">
                      <a16:colId xmlns:a16="http://schemas.microsoft.com/office/drawing/2014/main" val="1870322389"/>
                    </a:ext>
                  </a:extLst>
                </a:gridCol>
                <a:gridCol w="2743200">
                  <a:extLst>
                    <a:ext uri="{9D8B030D-6E8A-4147-A177-3AD203B41FA5}">
                      <a16:colId xmlns:a16="http://schemas.microsoft.com/office/drawing/2014/main" val="1371729908"/>
                    </a:ext>
                  </a:extLst>
                </a:gridCol>
                <a:gridCol w="3352800">
                  <a:extLst>
                    <a:ext uri="{9D8B030D-6E8A-4147-A177-3AD203B41FA5}">
                      <a16:colId xmlns:a16="http://schemas.microsoft.com/office/drawing/2014/main" val="1155498383"/>
                    </a:ext>
                  </a:extLst>
                </a:gridCol>
                <a:gridCol w="3048000">
                  <a:extLst>
                    <a:ext uri="{9D8B030D-6E8A-4147-A177-3AD203B41FA5}">
                      <a16:colId xmlns:a16="http://schemas.microsoft.com/office/drawing/2014/main" val="1417240908"/>
                    </a:ext>
                  </a:extLst>
                </a:gridCol>
                <a:gridCol w="3726996">
                  <a:extLst>
                    <a:ext uri="{9D8B030D-6E8A-4147-A177-3AD203B41FA5}">
                      <a16:colId xmlns:a16="http://schemas.microsoft.com/office/drawing/2014/main" val="3048545425"/>
                    </a:ext>
                  </a:extLst>
                </a:gridCol>
                <a:gridCol w="3359603">
                  <a:extLst>
                    <a:ext uri="{9D8B030D-6E8A-4147-A177-3AD203B41FA5}">
                      <a16:colId xmlns:a16="http://schemas.microsoft.com/office/drawing/2014/main" val="4138696035"/>
                    </a:ext>
                  </a:extLst>
                </a:gridCol>
              </a:tblGrid>
              <a:tr h="1066800">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STT</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Ngành nghề</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rowSpan="2">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Tiêu chí </a:t>
                      </a:r>
                      <a:endParaRPr lang="en-US" sz="3000">
                        <a:effectLst/>
                        <a:latin typeface="+mn-lt"/>
                        <a:ea typeface="Calibri" panose="020F0502020204030204" pitchFamily="34" charset="0"/>
                      </a:endParaRPr>
                    </a:p>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gridSpan="3">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Thang điểm đánh giá</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58346702"/>
                  </a:ext>
                </a:extLst>
              </a:tr>
              <a:tr h="938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1</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2</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tc>
                  <a:txBody>
                    <a:bodyPr/>
                    <a:lstStyle/>
                    <a:p>
                      <a:pPr marL="0" marR="0" algn="ctr">
                        <a:lnSpc>
                          <a:spcPct val="150000"/>
                        </a:lnSpc>
                        <a:spcBef>
                          <a:spcPts val="0"/>
                        </a:spcBef>
                        <a:spcAft>
                          <a:spcPts val="0"/>
                        </a:spcAft>
                      </a:pPr>
                      <a:r>
                        <a:rPr lang="vi-VN" sz="3000" b="1">
                          <a:solidFill>
                            <a:srgbClr val="000000"/>
                          </a:solidFill>
                          <a:effectLst/>
                          <a:latin typeface="+mn-lt"/>
                          <a:ea typeface="Times New Roman" panose="02020603050405020304" pitchFamily="18" charset="0"/>
                        </a:rPr>
                        <a:t>3</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rgbClr val="FBEDD6"/>
                    </a:solidFill>
                  </a:tcPr>
                </a:tc>
                <a:extLst>
                  <a:ext uri="{0D108BD9-81ED-4DB2-BD59-A6C34878D82A}">
                    <a16:rowId xmlns:a16="http://schemas.microsoft.com/office/drawing/2014/main" val="2759449238"/>
                  </a:ext>
                </a:extLst>
              </a:tr>
              <a:tr h="3771169">
                <a:tc rowSpan="2">
                  <a:txBody>
                    <a:bodyPr/>
                    <a:lstStyle/>
                    <a:p>
                      <a:pPr marL="0" marR="0" algn="ctr">
                        <a:lnSpc>
                          <a:spcPct val="150000"/>
                        </a:lnSpc>
                        <a:spcBef>
                          <a:spcPts val="0"/>
                        </a:spcBef>
                        <a:spcAft>
                          <a:spcPts val="0"/>
                        </a:spcAft>
                      </a:pPr>
                      <a:r>
                        <a:rPr lang="vi-VN" sz="3000">
                          <a:effectLst/>
                          <a:latin typeface="+mn-lt"/>
                          <a:ea typeface="Times New Roman" panose="02020603050405020304" pitchFamily="18" charset="0"/>
                        </a:rPr>
                        <a:t>4</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rowSpan="2">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Sở thích và phẩm chất cá nhân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thích nấu nướng</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tìm hiểu về công việc của người chuẩn bị đồ ăn nhanh.</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Yêu thích công việc nấu nướng; cẩn thận; kiên trì, tỉ mỉ trong công việc.</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1055398161"/>
                  </a:ext>
                </a:extLst>
              </a:tr>
              <a:tr h="4112665">
                <a:tc vMerge="1">
                  <a:txBody>
                    <a:bodyPr/>
                    <a:lstStyle/>
                    <a:p>
                      <a:endParaRPr lang="en-US"/>
                    </a:p>
                  </a:txBody>
                  <a:tcPr/>
                </a:tc>
                <a:tc vMerge="1">
                  <a:txBody>
                    <a:bodyPr/>
                    <a:lstStyle/>
                    <a:p>
                      <a:endParaRPr lang="en-US"/>
                    </a:p>
                  </a:txBody>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Khả năng và năng lực của bản thân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Không thể làm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Muốn học để làm được các công việc liên quan.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r>
                        <a:rPr lang="vi-VN" sz="3000">
                          <a:effectLst/>
                          <a:latin typeface="+mn-lt"/>
                          <a:ea typeface="Times New Roman" panose="02020603050405020304" pitchFamily="18" charset="0"/>
                        </a:rPr>
                        <a:t>Có thể chuẩn bị một số ít nguyên liệu; nấu và pha chế thức ăn, đồ uống đơn giản.</a:t>
                      </a:r>
                      <a:endParaRPr lang="en-US" sz="3000">
                        <a:effectLst/>
                        <a:latin typeface="+mn-lt"/>
                        <a:ea typeface="Calibri" panose="020F0502020204030204" pitchFamily="34" charset="0"/>
                      </a:endParaRPr>
                    </a:p>
                  </a:txBody>
                  <a:tcPr marL="8643" marR="8643" marT="8643" marB="8643" anchor="ctr">
                    <a:lnL w="12700" cap="flat" cmpd="sng" algn="ctr">
                      <a:solidFill>
                        <a:srgbClr val="EE9631"/>
                      </a:solidFill>
                      <a:prstDash val="solid"/>
                      <a:round/>
                      <a:headEnd type="none" w="med" len="med"/>
                      <a:tailEnd type="none" w="med" len="med"/>
                    </a:lnL>
                    <a:lnR w="12700" cap="flat" cmpd="sng" algn="ctr">
                      <a:solidFill>
                        <a:srgbClr val="EE9631"/>
                      </a:solidFill>
                      <a:prstDash val="solid"/>
                      <a:round/>
                      <a:headEnd type="none" w="med" len="med"/>
                      <a:tailEnd type="none" w="med" len="med"/>
                    </a:lnR>
                    <a:lnT w="12700" cap="flat" cmpd="sng" algn="ctr">
                      <a:solidFill>
                        <a:srgbClr val="EE9631"/>
                      </a:solidFill>
                      <a:prstDash val="solid"/>
                      <a:round/>
                      <a:headEnd type="none" w="med" len="med"/>
                      <a:tailEnd type="none" w="med" len="med"/>
                    </a:lnT>
                    <a:lnB w="12700" cap="flat" cmpd="sng" algn="ctr">
                      <a:solidFill>
                        <a:srgbClr val="EE9631"/>
                      </a:solidFill>
                      <a:prstDash val="solid"/>
                      <a:round/>
                      <a:headEnd type="none" w="med" len="med"/>
                      <a:tailEnd type="none" w="med" len="med"/>
                    </a:lnB>
                    <a:solidFill>
                      <a:schemeClr val="bg1"/>
                    </a:solidFill>
                  </a:tcPr>
                </a:tc>
                <a:extLst>
                  <a:ext uri="{0D108BD9-81ED-4DB2-BD59-A6C34878D82A}">
                    <a16:rowId xmlns:a16="http://schemas.microsoft.com/office/drawing/2014/main" val="353160530"/>
                  </a:ext>
                </a:extLst>
              </a:tr>
            </a:tbl>
          </a:graphicData>
        </a:graphic>
      </p:graphicFrame>
    </p:spTree>
    <p:extLst>
      <p:ext uri="{BB962C8B-B14F-4D97-AF65-F5344CB8AC3E}">
        <p14:creationId xmlns:p14="http://schemas.microsoft.com/office/powerpoint/2010/main" val="299820045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4ECC22E-32BE-883D-C287-476051C798B9}"/>
              </a:ext>
            </a:extLst>
          </p:cNvPr>
          <p:cNvGrpSpPr/>
          <p:nvPr/>
        </p:nvGrpSpPr>
        <p:grpSpPr>
          <a:xfrm>
            <a:off x="742950" y="2276173"/>
            <a:ext cx="16802100" cy="3086390"/>
            <a:chOff x="742950" y="2209510"/>
            <a:chExt cx="16802100" cy="3086390"/>
          </a:xfrm>
        </p:grpSpPr>
        <p:sp>
          <p:nvSpPr>
            <p:cNvPr id="10" name="Rectangle: Rounded Corners 9">
              <a:extLst>
                <a:ext uri="{FF2B5EF4-FFF2-40B4-BE49-F238E27FC236}">
                  <a16:creationId xmlns:a16="http://schemas.microsoft.com/office/drawing/2014/main" id="{DB3060C7-5C77-856E-A18C-A4C8545E84A7}"/>
                </a:ext>
              </a:extLst>
            </p:cNvPr>
            <p:cNvSpPr/>
            <p:nvPr/>
          </p:nvSpPr>
          <p:spPr>
            <a:xfrm>
              <a:off x="742950" y="2209510"/>
              <a:ext cx="16802100" cy="3086390"/>
            </a:xfrm>
            <a:prstGeom prst="roundRect">
              <a:avLst>
                <a:gd name="adj" fmla="val 11249"/>
              </a:avLst>
            </a:prstGeom>
            <a:solidFill>
              <a:srgbClr val="FFD7A3"/>
            </a:solidFill>
            <a:ln w="381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7BA3E68-0125-5224-A8E1-92FB77B88D38}"/>
                </a:ext>
              </a:extLst>
            </p:cNvPr>
            <p:cNvSpPr txBox="1"/>
            <p:nvPr/>
          </p:nvSpPr>
          <p:spPr>
            <a:xfrm>
              <a:off x="876300" y="2414296"/>
              <a:ext cx="16535400" cy="2748253"/>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Tìm hiểu qua internet, sách, báo,…hãy tìm thông tin của một số ngành nghề khác có liên quan đến chế biến thực phẩm và đánh giá về khả năng, sở thích của bản thân đối với ngành nghề đó. </a:t>
              </a:r>
            </a:p>
          </p:txBody>
        </p:sp>
      </p:grpSp>
      <p:sp>
        <p:nvSpPr>
          <p:cNvPr id="6" name="Oval 5">
            <a:extLst>
              <a:ext uri="{FF2B5EF4-FFF2-40B4-BE49-F238E27FC236}">
                <a16:creationId xmlns:a16="http://schemas.microsoft.com/office/drawing/2014/main" id="{6E037200-EED5-8A86-5720-CFC8201E6A69}"/>
              </a:ext>
            </a:extLst>
          </p:cNvPr>
          <p:cNvSpPr/>
          <p:nvPr/>
        </p:nvSpPr>
        <p:spPr>
          <a:xfrm>
            <a:off x="3429000" y="8877300"/>
            <a:ext cx="2819400" cy="2819400"/>
          </a:xfrm>
          <a:prstGeom prst="ellipse">
            <a:avLst/>
          </a:prstGeom>
          <a:solidFill>
            <a:srgbClr val="FFD7A3">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0CBDEC-6CB3-6B48-C85E-FA4CE3018067}"/>
              </a:ext>
            </a:extLst>
          </p:cNvPr>
          <p:cNvSpPr/>
          <p:nvPr/>
        </p:nvSpPr>
        <p:spPr>
          <a:xfrm>
            <a:off x="-990600" y="0"/>
            <a:ext cx="2819400" cy="2819400"/>
          </a:xfrm>
          <a:prstGeom prst="ellipse">
            <a:avLst/>
          </a:prstGeom>
          <a:solidFill>
            <a:srgbClr val="FFAFBC">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 name="Oval 7">
            <a:extLst>
              <a:ext uri="{FF2B5EF4-FFF2-40B4-BE49-F238E27FC236}">
                <a16:creationId xmlns:a16="http://schemas.microsoft.com/office/drawing/2014/main" id="{58D8C176-85B3-3996-F339-99609969006A}"/>
              </a:ext>
            </a:extLst>
          </p:cNvPr>
          <p:cNvSpPr/>
          <p:nvPr/>
        </p:nvSpPr>
        <p:spPr>
          <a:xfrm>
            <a:off x="16878300" y="5176837"/>
            <a:ext cx="2819400" cy="2819400"/>
          </a:xfrm>
          <a:prstGeom prst="ellipse">
            <a:avLst/>
          </a:prstGeom>
          <a:solidFill>
            <a:srgbClr val="C2EAF2">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 name="TextBox 8">
            <a:extLst>
              <a:ext uri="{FF2B5EF4-FFF2-40B4-BE49-F238E27FC236}">
                <a16:creationId xmlns:a16="http://schemas.microsoft.com/office/drawing/2014/main" id="{AA49DA15-D3C4-AB9D-D8D1-79D9D4AD3BE4}"/>
              </a:ext>
            </a:extLst>
          </p:cNvPr>
          <p:cNvSpPr txBox="1"/>
          <p:nvPr/>
        </p:nvSpPr>
        <p:spPr>
          <a:xfrm>
            <a:off x="6362700" y="801966"/>
            <a:ext cx="5562600" cy="938719"/>
          </a:xfrm>
          <a:prstGeom prst="rect">
            <a:avLst/>
          </a:prstGeom>
          <a:noFill/>
        </p:spPr>
        <p:txBody>
          <a:bodyPr wrap="square" rtlCol="0">
            <a:spAutoFit/>
          </a:bodyPr>
          <a:lstStyle/>
          <a:p>
            <a:pPr algn="ctr"/>
            <a:r>
              <a:rPr lang="en-US" sz="5500" b="1">
                <a:latin typeface="Arial" panose="020B0604020202020204" pitchFamily="34" charset="0"/>
                <a:cs typeface="Arial" panose="020B0604020202020204" pitchFamily="34" charset="0"/>
              </a:rPr>
              <a:t>NHIỆM VỤ </a:t>
            </a:r>
          </a:p>
        </p:txBody>
      </p:sp>
      <p:sp>
        <p:nvSpPr>
          <p:cNvPr id="12" name="Freeform 4">
            <a:extLst>
              <a:ext uri="{FF2B5EF4-FFF2-40B4-BE49-F238E27FC236}">
                <a16:creationId xmlns:a16="http://schemas.microsoft.com/office/drawing/2014/main" id="{B31ABA7B-D0EA-6FFD-79C7-A2D65AF0A6AD}"/>
              </a:ext>
            </a:extLst>
          </p:cNvPr>
          <p:cNvSpPr/>
          <p:nvPr/>
        </p:nvSpPr>
        <p:spPr>
          <a:xfrm rot="-4078026">
            <a:off x="14257729" y="8105263"/>
            <a:ext cx="1202542" cy="2909742"/>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2"/>
            <a:stretch>
              <a:fillRect l="-1" r="-1"/>
            </a:stretch>
          </a:blipFill>
        </p:spPr>
      </p:sp>
      <p:sp>
        <p:nvSpPr>
          <p:cNvPr id="13" name="Freeform 10">
            <a:extLst>
              <a:ext uri="{FF2B5EF4-FFF2-40B4-BE49-F238E27FC236}">
                <a16:creationId xmlns:a16="http://schemas.microsoft.com/office/drawing/2014/main" id="{C6398276-76F8-5064-4AF5-45522952B208}"/>
              </a:ext>
            </a:extLst>
          </p:cNvPr>
          <p:cNvSpPr/>
          <p:nvPr/>
        </p:nvSpPr>
        <p:spPr>
          <a:xfrm flipH="1">
            <a:off x="-457200" y="6984422"/>
            <a:ext cx="4370894" cy="3785753"/>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3"/>
            <a:stretch>
              <a:fillRect/>
            </a:stretch>
          </a:blipFill>
        </p:spPr>
      </p:sp>
      <p:sp>
        <p:nvSpPr>
          <p:cNvPr id="14" name="Freeform 11">
            <a:extLst>
              <a:ext uri="{FF2B5EF4-FFF2-40B4-BE49-F238E27FC236}">
                <a16:creationId xmlns:a16="http://schemas.microsoft.com/office/drawing/2014/main" id="{D015222A-F935-D374-891E-64BC7D784D89}"/>
              </a:ext>
            </a:extLst>
          </p:cNvPr>
          <p:cNvSpPr/>
          <p:nvPr/>
        </p:nvSpPr>
        <p:spPr>
          <a:xfrm flipH="1">
            <a:off x="15705146" y="5140713"/>
            <a:ext cx="1265490" cy="4453998"/>
          </a:xfrm>
          <a:custGeom>
            <a:avLst/>
            <a:gdLst/>
            <a:ahLst/>
            <a:cxnLst/>
            <a:rect l="l" t="t" r="r" b="b"/>
            <a:pathLst>
              <a:path w="2243500" h="7896188">
                <a:moveTo>
                  <a:pt x="2243500" y="0"/>
                </a:moveTo>
                <a:lnTo>
                  <a:pt x="0" y="0"/>
                </a:lnTo>
                <a:lnTo>
                  <a:pt x="0" y="7896188"/>
                </a:lnTo>
                <a:lnTo>
                  <a:pt x="2243500" y="7896188"/>
                </a:lnTo>
                <a:lnTo>
                  <a:pt x="2243500" y="0"/>
                </a:lnTo>
                <a:close/>
              </a:path>
            </a:pathLst>
          </a:custGeom>
          <a:blipFill>
            <a:blip r:embed="rId4"/>
            <a:stretch>
              <a:fillRect l="-1" r="-1"/>
            </a:stretch>
          </a:blipFill>
        </p:spPr>
      </p:sp>
      <p:sp>
        <p:nvSpPr>
          <p:cNvPr id="15" name="Freeform 12">
            <a:extLst>
              <a:ext uri="{FF2B5EF4-FFF2-40B4-BE49-F238E27FC236}">
                <a16:creationId xmlns:a16="http://schemas.microsoft.com/office/drawing/2014/main" id="{BFFBAF2F-5FEE-99DA-2C53-41C30BC69804}"/>
              </a:ext>
            </a:extLst>
          </p:cNvPr>
          <p:cNvSpPr/>
          <p:nvPr/>
        </p:nvSpPr>
        <p:spPr>
          <a:xfrm flipH="1">
            <a:off x="14719542" y="6046557"/>
            <a:ext cx="1507978" cy="3391028"/>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5"/>
            <a:stretch>
              <a:fillRect/>
            </a:stretch>
          </a:blipFill>
        </p:spPr>
      </p:sp>
      <p:sp>
        <p:nvSpPr>
          <p:cNvPr id="16" name="Freeform 13">
            <a:extLst>
              <a:ext uri="{FF2B5EF4-FFF2-40B4-BE49-F238E27FC236}">
                <a16:creationId xmlns:a16="http://schemas.microsoft.com/office/drawing/2014/main" id="{24F8A48F-3E29-B9FF-FC5D-AD5D432FFDC3}"/>
              </a:ext>
            </a:extLst>
          </p:cNvPr>
          <p:cNvSpPr/>
          <p:nvPr/>
        </p:nvSpPr>
        <p:spPr>
          <a:xfrm flipH="1">
            <a:off x="2385112" y="6103494"/>
            <a:ext cx="1087608" cy="1485347"/>
          </a:xfrm>
          <a:custGeom>
            <a:avLst/>
            <a:gdLst/>
            <a:ahLst/>
            <a:cxnLst/>
            <a:rect l="l" t="t" r="r" b="b"/>
            <a:pathLst>
              <a:path w="1860582" h="2540998">
                <a:moveTo>
                  <a:pt x="1860582" y="0"/>
                </a:moveTo>
                <a:lnTo>
                  <a:pt x="0" y="0"/>
                </a:lnTo>
                <a:lnTo>
                  <a:pt x="0" y="2540998"/>
                </a:lnTo>
                <a:lnTo>
                  <a:pt x="1860582" y="2540998"/>
                </a:lnTo>
                <a:lnTo>
                  <a:pt x="1860582" y="0"/>
                </a:lnTo>
                <a:close/>
              </a:path>
            </a:pathLst>
          </a:custGeom>
          <a:blipFill>
            <a:blip r:embed="rId6"/>
            <a:stretch>
              <a:fillRect t="-1" b="-1"/>
            </a:stretch>
          </a:blipFill>
        </p:spPr>
      </p:sp>
      <p:sp>
        <p:nvSpPr>
          <p:cNvPr id="17" name="Freeform 16">
            <a:extLst>
              <a:ext uri="{FF2B5EF4-FFF2-40B4-BE49-F238E27FC236}">
                <a16:creationId xmlns:a16="http://schemas.microsoft.com/office/drawing/2014/main" id="{C64F0431-2036-9A2E-4874-ED75966C6CA2}"/>
              </a:ext>
            </a:extLst>
          </p:cNvPr>
          <p:cNvSpPr/>
          <p:nvPr/>
        </p:nvSpPr>
        <p:spPr>
          <a:xfrm flipH="1">
            <a:off x="15632468" y="6919463"/>
            <a:ext cx="3783758" cy="3915673"/>
          </a:xfrm>
          <a:custGeom>
            <a:avLst/>
            <a:gdLst/>
            <a:ahLst/>
            <a:cxnLst/>
            <a:rect l="l" t="t" r="r" b="b"/>
            <a:pathLst>
              <a:path w="5486500" h="5677778">
                <a:moveTo>
                  <a:pt x="5486500" y="0"/>
                </a:moveTo>
                <a:lnTo>
                  <a:pt x="0" y="0"/>
                </a:lnTo>
                <a:lnTo>
                  <a:pt x="0" y="5677778"/>
                </a:lnTo>
                <a:lnTo>
                  <a:pt x="5486500" y="5677778"/>
                </a:lnTo>
                <a:lnTo>
                  <a:pt x="5486500" y="0"/>
                </a:lnTo>
                <a:close/>
              </a:path>
            </a:pathLst>
          </a:custGeom>
          <a:blipFill>
            <a:blip r:embed="rId7"/>
            <a:stretch>
              <a:fillRect/>
            </a:stretch>
          </a:blipFill>
        </p:spPr>
      </p:sp>
      <p:sp>
        <p:nvSpPr>
          <p:cNvPr id="18" name="Freeform 6">
            <a:extLst>
              <a:ext uri="{FF2B5EF4-FFF2-40B4-BE49-F238E27FC236}">
                <a16:creationId xmlns:a16="http://schemas.microsoft.com/office/drawing/2014/main" id="{32A57742-681F-5370-C7B8-88BCBBE49525}"/>
              </a:ext>
            </a:extLst>
          </p:cNvPr>
          <p:cNvSpPr/>
          <p:nvPr/>
        </p:nvSpPr>
        <p:spPr>
          <a:xfrm rot="-1396901">
            <a:off x="16236566" y="108535"/>
            <a:ext cx="1772973" cy="2602329"/>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8"/>
            <a:stretch>
              <a:fillRect/>
            </a:stretch>
          </a:blipFill>
        </p:spPr>
      </p:sp>
    </p:spTree>
    <p:extLst>
      <p:ext uri="{BB962C8B-B14F-4D97-AF65-F5344CB8AC3E}">
        <p14:creationId xmlns:p14="http://schemas.microsoft.com/office/powerpoint/2010/main" val="9618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879498"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2914115">
            <a:off x="388214" y="286887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5" name="Freeform 5"/>
          <p:cNvSpPr/>
          <p:nvPr/>
        </p:nvSpPr>
        <p:spPr>
          <a:xfrm rot="-2700334" flipH="1">
            <a:off x="789356" y="8564038"/>
            <a:ext cx="1016784" cy="1287924"/>
          </a:xfrm>
          <a:custGeom>
            <a:avLst/>
            <a:gdLst/>
            <a:ahLst/>
            <a:cxnLst/>
            <a:rect l="l" t="t" r="r" b="b"/>
            <a:pathLst>
              <a:path w="1016784" h="1287924">
                <a:moveTo>
                  <a:pt x="1016784" y="0"/>
                </a:moveTo>
                <a:lnTo>
                  <a:pt x="0" y="0"/>
                </a:lnTo>
                <a:lnTo>
                  <a:pt x="0" y="1287924"/>
                </a:lnTo>
                <a:lnTo>
                  <a:pt x="1016784" y="1287924"/>
                </a:lnTo>
                <a:lnTo>
                  <a:pt x="1016784" y="0"/>
                </a:lnTo>
                <a:close/>
              </a:path>
            </a:pathLst>
          </a:custGeom>
          <a:blipFill>
            <a:blip r:embed="rId6"/>
            <a:stretch>
              <a:fillRect/>
            </a:stretch>
          </a:blipFill>
        </p:spPr>
      </p:sp>
      <p:sp>
        <p:nvSpPr>
          <p:cNvPr id="6" name="Freeform 6"/>
          <p:cNvSpPr/>
          <p:nvPr/>
        </p:nvSpPr>
        <p:spPr>
          <a:xfrm rot="4524976">
            <a:off x="3381090" y="246592"/>
            <a:ext cx="652022" cy="825914"/>
          </a:xfrm>
          <a:custGeom>
            <a:avLst/>
            <a:gdLst/>
            <a:ahLst/>
            <a:cxnLst/>
            <a:rect l="l" t="t" r="r" b="b"/>
            <a:pathLst>
              <a:path w="652022" h="825914">
                <a:moveTo>
                  <a:pt x="0" y="0"/>
                </a:moveTo>
                <a:lnTo>
                  <a:pt x="652022" y="0"/>
                </a:lnTo>
                <a:lnTo>
                  <a:pt x="652022" y="825914"/>
                </a:lnTo>
                <a:lnTo>
                  <a:pt x="0" y="825914"/>
                </a:lnTo>
                <a:lnTo>
                  <a:pt x="0" y="0"/>
                </a:lnTo>
                <a:close/>
              </a:path>
            </a:pathLst>
          </a:custGeom>
          <a:blipFill>
            <a:blip r:embed="rId7"/>
            <a:stretch>
              <a:fillRect l="-1" r="-1"/>
            </a:stretch>
          </a:blipFill>
        </p:spPr>
      </p:sp>
      <p:sp>
        <p:nvSpPr>
          <p:cNvPr id="7" name="Freeform 7"/>
          <p:cNvSpPr/>
          <p:nvPr/>
        </p:nvSpPr>
        <p:spPr>
          <a:xfrm>
            <a:off x="10290158"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2700000">
            <a:off x="15931242" y="2349650"/>
            <a:ext cx="1860580" cy="2541000"/>
          </a:xfrm>
          <a:custGeom>
            <a:avLst/>
            <a:gdLst/>
            <a:ahLst/>
            <a:cxnLst/>
            <a:rect l="l" t="t" r="r" b="b"/>
            <a:pathLst>
              <a:path w="1860580" h="2541000">
                <a:moveTo>
                  <a:pt x="0" y="0"/>
                </a:moveTo>
                <a:lnTo>
                  <a:pt x="1860580" y="0"/>
                </a:lnTo>
                <a:lnTo>
                  <a:pt x="1860580" y="2541000"/>
                </a:lnTo>
                <a:lnTo>
                  <a:pt x="0" y="2541000"/>
                </a:lnTo>
                <a:lnTo>
                  <a:pt x="0" y="0"/>
                </a:lnTo>
                <a:close/>
              </a:path>
            </a:pathLst>
          </a:custGeom>
          <a:blipFill>
            <a:blip r:embed="rId10"/>
            <a:stretch>
              <a:fillRect/>
            </a:stretch>
          </a:blipFill>
        </p:spPr>
      </p:sp>
      <p:sp>
        <p:nvSpPr>
          <p:cNvPr id="9" name="Freeform 9"/>
          <p:cNvSpPr/>
          <p:nvPr/>
        </p:nvSpPr>
        <p:spPr>
          <a:xfrm rot="-1396901">
            <a:off x="15211748" y="-144992"/>
            <a:ext cx="2294958" cy="3368486"/>
          </a:xfrm>
          <a:custGeom>
            <a:avLst/>
            <a:gdLst/>
            <a:ahLst/>
            <a:cxnLst/>
            <a:rect l="l" t="t" r="r" b="b"/>
            <a:pathLst>
              <a:path w="2294958" h="3368486">
                <a:moveTo>
                  <a:pt x="0" y="0"/>
                </a:moveTo>
                <a:lnTo>
                  <a:pt x="2294958" y="0"/>
                </a:lnTo>
                <a:lnTo>
                  <a:pt x="2294958" y="3368486"/>
                </a:lnTo>
                <a:lnTo>
                  <a:pt x="0" y="3368486"/>
                </a:lnTo>
                <a:lnTo>
                  <a:pt x="0" y="0"/>
                </a:lnTo>
                <a:close/>
              </a:path>
            </a:pathLst>
          </a:custGeom>
          <a:blipFill>
            <a:blip r:embed="rId11"/>
            <a:stretch>
              <a:fillRect/>
            </a:stretch>
          </a:blipFill>
        </p:spPr>
      </p:sp>
      <p:sp>
        <p:nvSpPr>
          <p:cNvPr id="13" name="TextBox 13"/>
          <p:cNvSpPr txBox="1"/>
          <p:nvPr/>
        </p:nvSpPr>
        <p:spPr>
          <a:xfrm>
            <a:off x="2250287" y="3639473"/>
            <a:ext cx="13787425"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CẢM ƠN CÁC EM ĐÃ CHÚ Ý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51271D"/>
                </a:solidFill>
                <a:effectLst/>
                <a:uLnTx/>
                <a:uFillTx/>
                <a:latin typeface="Arial" panose="020B0604020202020204" pitchFamily="34" charset="0"/>
                <a:ea typeface="+mn-ea"/>
                <a:cs typeface="Arial" panose="020B0604020202020204" pitchFamily="34" charset="0"/>
              </a:rPr>
              <a:t>LẮNG NGHE BÀI GIẢNG!</a:t>
            </a:r>
          </a:p>
        </p:txBody>
      </p:sp>
      <p:sp>
        <p:nvSpPr>
          <p:cNvPr id="14" name="Freeform 14"/>
          <p:cNvSpPr/>
          <p:nvPr/>
        </p:nvSpPr>
        <p:spPr>
          <a:xfrm>
            <a:off x="13137700" y="6008100"/>
            <a:ext cx="6836750" cy="5921500"/>
          </a:xfrm>
          <a:custGeom>
            <a:avLst/>
            <a:gdLst/>
            <a:ahLst/>
            <a:cxnLst/>
            <a:rect l="l" t="t" r="r" b="b"/>
            <a:pathLst>
              <a:path w="6836750" h="5921500">
                <a:moveTo>
                  <a:pt x="0" y="0"/>
                </a:moveTo>
                <a:lnTo>
                  <a:pt x="6836750" y="0"/>
                </a:lnTo>
                <a:lnTo>
                  <a:pt x="6836750" y="5921500"/>
                </a:lnTo>
                <a:lnTo>
                  <a:pt x="0" y="5921500"/>
                </a:lnTo>
                <a:lnTo>
                  <a:pt x="0" y="0"/>
                </a:lnTo>
                <a:close/>
              </a:path>
            </a:pathLst>
          </a:custGeom>
          <a:blipFill>
            <a:blip r:embed="rId12"/>
            <a:stretch>
              <a:fillRect/>
            </a:stretch>
          </a:blipFill>
        </p:spPr>
      </p:sp>
      <p:sp>
        <p:nvSpPr>
          <p:cNvPr id="15" name="Freeform 11">
            <a:extLst>
              <a:ext uri="{FF2B5EF4-FFF2-40B4-BE49-F238E27FC236}">
                <a16:creationId xmlns:a16="http://schemas.microsoft.com/office/drawing/2014/main" id="{4A5D857B-2C17-C029-9971-037EA0CEEA14}"/>
              </a:ext>
            </a:extLst>
          </p:cNvPr>
          <p:cNvSpPr/>
          <p:nvPr/>
        </p:nvSpPr>
        <p:spPr>
          <a:xfrm>
            <a:off x="-768486" y="216721"/>
            <a:ext cx="4247399" cy="353427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13"/>
            <a:stretch>
              <a:fillRect/>
            </a:stretch>
          </a:blipFill>
        </p:spPr>
      </p:sp>
    </p:spTree>
    <p:extLst>
      <p:ext uri="{BB962C8B-B14F-4D97-AF65-F5344CB8AC3E}">
        <p14:creationId xmlns:p14="http://schemas.microsoft.com/office/powerpoint/2010/main" val="2909969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3928174" y="434598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98930" y="7069212"/>
            <a:ext cx="1114000" cy="2695374"/>
          </a:xfrm>
          <a:custGeom>
            <a:avLst/>
            <a:gdLst/>
            <a:ahLst/>
            <a:cxnLst/>
            <a:rect l="l" t="t" r="r" b="b"/>
            <a:pathLst>
              <a:path w="1114000" h="2695374">
                <a:moveTo>
                  <a:pt x="0" y="0"/>
                </a:moveTo>
                <a:lnTo>
                  <a:pt x="1114000" y="0"/>
                </a:lnTo>
                <a:lnTo>
                  <a:pt x="1114000" y="2695374"/>
                </a:lnTo>
                <a:lnTo>
                  <a:pt x="0" y="2695374"/>
                </a:lnTo>
                <a:lnTo>
                  <a:pt x="0" y="0"/>
                </a:lnTo>
                <a:close/>
              </a:path>
            </a:pathLst>
          </a:custGeom>
          <a:blipFill>
            <a:blip r:embed="rId5"/>
            <a:stretch>
              <a:fillRect t="-1" b="-1"/>
            </a:stretch>
          </a:blipFill>
        </p:spPr>
      </p:sp>
      <p:sp>
        <p:nvSpPr>
          <p:cNvPr id="4" name="Freeform 4"/>
          <p:cNvSpPr/>
          <p:nvPr/>
        </p:nvSpPr>
        <p:spPr>
          <a:xfrm rot="-2700148" flipH="1">
            <a:off x="1659462" y="9242240"/>
            <a:ext cx="728190" cy="922374"/>
          </a:xfrm>
          <a:custGeom>
            <a:avLst/>
            <a:gdLst/>
            <a:ahLst/>
            <a:cxnLst/>
            <a:rect l="l" t="t" r="r" b="b"/>
            <a:pathLst>
              <a:path w="728190" h="922374">
                <a:moveTo>
                  <a:pt x="728190" y="0"/>
                </a:moveTo>
                <a:lnTo>
                  <a:pt x="0" y="0"/>
                </a:lnTo>
                <a:lnTo>
                  <a:pt x="0" y="922374"/>
                </a:lnTo>
                <a:lnTo>
                  <a:pt x="728190" y="922374"/>
                </a:lnTo>
                <a:lnTo>
                  <a:pt x="728190" y="0"/>
                </a:lnTo>
                <a:close/>
              </a:path>
            </a:pathLst>
          </a:custGeom>
          <a:blipFill>
            <a:blip r:embed="rId6"/>
            <a:stretch>
              <a:fillRect/>
            </a:stretch>
          </a:blipFill>
        </p:spPr>
      </p:sp>
      <p:sp>
        <p:nvSpPr>
          <p:cNvPr id="5" name="Freeform 5"/>
          <p:cNvSpPr/>
          <p:nvPr/>
        </p:nvSpPr>
        <p:spPr>
          <a:xfrm>
            <a:off x="-816250" y="2171554"/>
            <a:ext cx="2229202" cy="5012894"/>
          </a:xfrm>
          <a:custGeom>
            <a:avLst/>
            <a:gdLst/>
            <a:ahLst/>
            <a:cxnLst/>
            <a:rect l="l" t="t" r="r" b="b"/>
            <a:pathLst>
              <a:path w="2229202" h="5012894">
                <a:moveTo>
                  <a:pt x="0" y="0"/>
                </a:moveTo>
                <a:lnTo>
                  <a:pt x="2229202" y="0"/>
                </a:lnTo>
                <a:lnTo>
                  <a:pt x="2229202" y="5012894"/>
                </a:lnTo>
                <a:lnTo>
                  <a:pt x="0" y="5012894"/>
                </a:lnTo>
                <a:lnTo>
                  <a:pt x="0" y="0"/>
                </a:lnTo>
                <a:close/>
              </a:path>
            </a:pathLst>
          </a:custGeom>
          <a:blipFill>
            <a:blip r:embed="rId7"/>
            <a:stretch>
              <a:fillRect/>
            </a:stretch>
          </a:blipFill>
        </p:spPr>
      </p:sp>
      <p:sp>
        <p:nvSpPr>
          <p:cNvPr id="6" name="Freeform 6"/>
          <p:cNvSpPr/>
          <p:nvPr/>
        </p:nvSpPr>
        <p:spPr>
          <a:xfrm>
            <a:off x="14351741" y="-1205209"/>
            <a:ext cx="4754450" cy="7154200"/>
          </a:xfrm>
          <a:custGeom>
            <a:avLst/>
            <a:gdLst/>
            <a:ahLst/>
            <a:cxnLst/>
            <a:rect l="l" t="t" r="r" b="b"/>
            <a:pathLst>
              <a:path w="4754450" h="7154200">
                <a:moveTo>
                  <a:pt x="0" y="0"/>
                </a:moveTo>
                <a:lnTo>
                  <a:pt x="4754450" y="0"/>
                </a:lnTo>
                <a:lnTo>
                  <a:pt x="4754450" y="7154200"/>
                </a:lnTo>
                <a:lnTo>
                  <a:pt x="0" y="71542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4562926">
            <a:off x="16049496" y="-572252"/>
            <a:ext cx="1624106" cy="2383782"/>
          </a:xfrm>
          <a:custGeom>
            <a:avLst/>
            <a:gdLst/>
            <a:ahLst/>
            <a:cxnLst/>
            <a:rect l="l" t="t" r="r" b="b"/>
            <a:pathLst>
              <a:path w="1624106" h="2383782">
                <a:moveTo>
                  <a:pt x="0" y="0"/>
                </a:moveTo>
                <a:lnTo>
                  <a:pt x="1624106" y="0"/>
                </a:lnTo>
                <a:lnTo>
                  <a:pt x="1624106" y="2383782"/>
                </a:lnTo>
                <a:lnTo>
                  <a:pt x="0" y="2383782"/>
                </a:lnTo>
                <a:lnTo>
                  <a:pt x="0" y="0"/>
                </a:lnTo>
                <a:close/>
              </a:path>
            </a:pathLst>
          </a:custGeom>
          <a:blipFill>
            <a:blip r:embed="rId10"/>
            <a:stretch>
              <a:fillRect/>
            </a:stretch>
          </a:blipFill>
        </p:spPr>
      </p:sp>
      <p:sp>
        <p:nvSpPr>
          <p:cNvPr id="8" name="Freeform 8"/>
          <p:cNvSpPr/>
          <p:nvPr/>
        </p:nvSpPr>
        <p:spPr>
          <a:xfrm rot="2268240">
            <a:off x="16644208" y="8598178"/>
            <a:ext cx="962884" cy="1219642"/>
          </a:xfrm>
          <a:custGeom>
            <a:avLst/>
            <a:gdLst/>
            <a:ahLst/>
            <a:cxnLst/>
            <a:rect l="l" t="t" r="r" b="b"/>
            <a:pathLst>
              <a:path w="962884" h="1219642">
                <a:moveTo>
                  <a:pt x="0" y="0"/>
                </a:moveTo>
                <a:lnTo>
                  <a:pt x="962884" y="0"/>
                </a:lnTo>
                <a:lnTo>
                  <a:pt x="962884" y="1219642"/>
                </a:lnTo>
                <a:lnTo>
                  <a:pt x="0" y="1219642"/>
                </a:lnTo>
                <a:lnTo>
                  <a:pt x="0" y="0"/>
                </a:lnTo>
                <a:close/>
              </a:path>
            </a:pathLst>
          </a:custGeom>
          <a:blipFill>
            <a:blip r:embed="rId11"/>
            <a:stretch>
              <a:fillRect/>
            </a:stretch>
          </a:blipFill>
        </p:spPr>
      </p:sp>
      <p:sp>
        <p:nvSpPr>
          <p:cNvPr id="9" name="Freeform 9"/>
          <p:cNvSpPr/>
          <p:nvPr/>
        </p:nvSpPr>
        <p:spPr>
          <a:xfrm rot="878763">
            <a:off x="17074648" y="4087674"/>
            <a:ext cx="817100" cy="3794850"/>
          </a:xfrm>
          <a:custGeom>
            <a:avLst/>
            <a:gdLst/>
            <a:ahLst/>
            <a:cxnLst/>
            <a:rect l="l" t="t" r="r" b="b"/>
            <a:pathLst>
              <a:path w="817100" h="3794850">
                <a:moveTo>
                  <a:pt x="0" y="0"/>
                </a:moveTo>
                <a:lnTo>
                  <a:pt x="817100" y="0"/>
                </a:lnTo>
                <a:lnTo>
                  <a:pt x="817100" y="3794850"/>
                </a:lnTo>
                <a:lnTo>
                  <a:pt x="0" y="3794850"/>
                </a:lnTo>
                <a:lnTo>
                  <a:pt x="0" y="0"/>
                </a:lnTo>
                <a:close/>
              </a:path>
            </a:pathLst>
          </a:custGeom>
          <a:blipFill>
            <a:blip r:embed="rId12"/>
            <a:stretch>
              <a:fillRect l="-1" r="-1"/>
            </a:stretch>
          </a:blipFill>
        </p:spPr>
      </p:sp>
      <p:sp>
        <p:nvSpPr>
          <p:cNvPr id="10" name="TextBox 10"/>
          <p:cNvSpPr txBox="1"/>
          <p:nvPr/>
        </p:nvSpPr>
        <p:spPr>
          <a:xfrm>
            <a:off x="1531425" y="1248224"/>
            <a:ext cx="152251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000" b="1" i="0" u="none" strike="noStrike" kern="1200" cap="none" spc="0" normalizeH="0" baseline="0" noProof="0">
                <a:ln>
                  <a:noFill/>
                </a:ln>
                <a:effectLst/>
                <a:uLnTx/>
                <a:uFillTx/>
                <a:latin typeface="Arial" panose="020B0604020202020204" pitchFamily="34" charset="0"/>
                <a:cs typeface="Arial" panose="020B0604020202020204" pitchFamily="34" charset="0"/>
              </a:rPr>
              <a:t>NỘI DUNG BÀI HỌC </a:t>
            </a:r>
          </a:p>
        </p:txBody>
      </p:sp>
      <p:grpSp>
        <p:nvGrpSpPr>
          <p:cNvPr id="32" name="Group 31">
            <a:extLst>
              <a:ext uri="{FF2B5EF4-FFF2-40B4-BE49-F238E27FC236}">
                <a16:creationId xmlns:a16="http://schemas.microsoft.com/office/drawing/2014/main" id="{3FD1A211-3828-D71B-C811-60647CC06A05}"/>
              </a:ext>
            </a:extLst>
          </p:cNvPr>
          <p:cNvGrpSpPr/>
          <p:nvPr/>
        </p:nvGrpSpPr>
        <p:grpSpPr>
          <a:xfrm>
            <a:off x="2423039" y="3114005"/>
            <a:ext cx="12740761" cy="2041456"/>
            <a:chOff x="1905000" y="2362098"/>
            <a:chExt cx="12740761" cy="2041456"/>
          </a:xfrm>
        </p:grpSpPr>
        <p:grpSp>
          <p:nvGrpSpPr>
            <p:cNvPr id="30" name="Group 29">
              <a:extLst>
                <a:ext uri="{FF2B5EF4-FFF2-40B4-BE49-F238E27FC236}">
                  <a16:creationId xmlns:a16="http://schemas.microsoft.com/office/drawing/2014/main" id="{A393D0A1-F3D5-5D74-CA78-0AD7527BA01C}"/>
                </a:ext>
              </a:extLst>
            </p:cNvPr>
            <p:cNvGrpSpPr/>
            <p:nvPr/>
          </p:nvGrpSpPr>
          <p:grpSpPr>
            <a:xfrm>
              <a:off x="1905000" y="2759168"/>
              <a:ext cx="2229232" cy="1482196"/>
              <a:chOff x="1531425" y="2563831"/>
              <a:chExt cx="2229232" cy="1482196"/>
            </a:xfrm>
          </p:grpSpPr>
          <p:sp>
            <p:nvSpPr>
              <p:cNvPr id="21" name="Freeform 21"/>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29" name="TextBox 28">
                <a:extLst>
                  <a:ext uri="{FF2B5EF4-FFF2-40B4-BE49-F238E27FC236}">
                    <a16:creationId xmlns:a16="http://schemas.microsoft.com/office/drawing/2014/main" id="{651B1DA7-9CDA-3FF1-9B75-08257F817CFD}"/>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a:t>
                </a:r>
              </a:p>
            </p:txBody>
          </p:sp>
        </p:grpSp>
        <p:sp>
          <p:nvSpPr>
            <p:cNvPr id="31" name="TextBox 30">
              <a:extLst>
                <a:ext uri="{FF2B5EF4-FFF2-40B4-BE49-F238E27FC236}">
                  <a16:creationId xmlns:a16="http://schemas.microsoft.com/office/drawing/2014/main" id="{BCA66251-9A07-AAAC-78FE-D93E156F8606}"/>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Giới thiệu chung về ngành chế biến thực phẩm </a:t>
              </a:r>
            </a:p>
          </p:txBody>
        </p:sp>
      </p:grpSp>
      <p:grpSp>
        <p:nvGrpSpPr>
          <p:cNvPr id="33" name="Group 32">
            <a:extLst>
              <a:ext uri="{FF2B5EF4-FFF2-40B4-BE49-F238E27FC236}">
                <a16:creationId xmlns:a16="http://schemas.microsoft.com/office/drawing/2014/main" id="{E8F9D54B-B4A7-77C1-9A62-9462FF949FB7}"/>
              </a:ext>
            </a:extLst>
          </p:cNvPr>
          <p:cNvGrpSpPr/>
          <p:nvPr/>
        </p:nvGrpSpPr>
        <p:grpSpPr>
          <a:xfrm>
            <a:off x="2423039" y="6226244"/>
            <a:ext cx="12740761" cy="2041456"/>
            <a:chOff x="1905000" y="2362098"/>
            <a:chExt cx="12740761" cy="2041456"/>
          </a:xfrm>
        </p:grpSpPr>
        <p:grpSp>
          <p:nvGrpSpPr>
            <p:cNvPr id="34" name="Group 33">
              <a:extLst>
                <a:ext uri="{FF2B5EF4-FFF2-40B4-BE49-F238E27FC236}">
                  <a16:creationId xmlns:a16="http://schemas.microsoft.com/office/drawing/2014/main" id="{86EC5E7E-2B7A-D46D-290E-F8D13527EE13}"/>
                </a:ext>
              </a:extLst>
            </p:cNvPr>
            <p:cNvGrpSpPr/>
            <p:nvPr/>
          </p:nvGrpSpPr>
          <p:grpSpPr>
            <a:xfrm>
              <a:off x="1905000" y="2759168"/>
              <a:ext cx="2229232" cy="1482196"/>
              <a:chOff x="1531425" y="2563831"/>
              <a:chExt cx="2229232" cy="1482196"/>
            </a:xfrm>
          </p:grpSpPr>
          <p:sp>
            <p:nvSpPr>
              <p:cNvPr id="36" name="Freeform 21">
                <a:extLst>
                  <a:ext uri="{FF2B5EF4-FFF2-40B4-BE49-F238E27FC236}">
                    <a16:creationId xmlns:a16="http://schemas.microsoft.com/office/drawing/2014/main" id="{06DD6978-3A34-2714-B129-AA8A6FBE580E}"/>
                  </a:ext>
                </a:extLst>
              </p:cNvPr>
              <p:cNvSpPr/>
              <p:nvPr/>
            </p:nvSpPr>
            <p:spPr>
              <a:xfrm>
                <a:off x="1531425" y="2563831"/>
                <a:ext cx="2229232" cy="1482196"/>
              </a:xfrm>
              <a:custGeom>
                <a:avLst/>
                <a:gdLst/>
                <a:ahLst/>
                <a:cxnLst/>
                <a:rect l="l" t="t" r="r" b="b"/>
                <a:pathLst>
                  <a:path w="2229232" h="1482196">
                    <a:moveTo>
                      <a:pt x="0" y="0"/>
                    </a:moveTo>
                    <a:lnTo>
                      <a:pt x="2229232" y="0"/>
                    </a:lnTo>
                    <a:lnTo>
                      <a:pt x="2229232" y="1482196"/>
                    </a:lnTo>
                    <a:lnTo>
                      <a:pt x="0" y="1482196"/>
                    </a:lnTo>
                    <a:lnTo>
                      <a:pt x="0" y="0"/>
                    </a:lnTo>
                    <a:close/>
                  </a:path>
                </a:pathLst>
              </a:custGeom>
              <a:blipFill>
                <a:blip r:embed="rId13"/>
                <a:stretch>
                  <a:fillRect t="-98643" b="-6"/>
                </a:stretch>
              </a:blipFill>
            </p:spPr>
          </p:sp>
          <p:sp>
            <p:nvSpPr>
              <p:cNvPr id="37" name="TextBox 36">
                <a:extLst>
                  <a:ext uri="{FF2B5EF4-FFF2-40B4-BE49-F238E27FC236}">
                    <a16:creationId xmlns:a16="http://schemas.microsoft.com/office/drawing/2014/main" id="{A8CA7CB1-E7D7-D596-EC14-5A5910D40551}"/>
                  </a:ext>
                </a:extLst>
              </p:cNvPr>
              <p:cNvSpPr txBox="1"/>
              <p:nvPr/>
            </p:nvSpPr>
            <p:spPr>
              <a:xfrm>
                <a:off x="2109894" y="2814313"/>
                <a:ext cx="1072293" cy="1015663"/>
              </a:xfrm>
              <a:prstGeom prst="rect">
                <a:avLst/>
              </a:prstGeom>
              <a:noFill/>
            </p:spPr>
            <p:txBody>
              <a:bodyPr wrap="square" rtlCol="0">
                <a:spAutoFit/>
              </a:bodyPr>
              <a:lstStyle/>
              <a:p>
                <a:pPr algn="ctr"/>
                <a:r>
                  <a:rPr lang="en-US" sz="6000" b="1">
                    <a:solidFill>
                      <a:schemeClr val="bg1"/>
                    </a:solidFill>
                    <a:latin typeface="Arial" panose="020B0604020202020204" pitchFamily="34" charset="0"/>
                    <a:cs typeface="Arial" panose="020B0604020202020204" pitchFamily="34" charset="0"/>
                  </a:rPr>
                  <a:t>II</a:t>
                </a:r>
              </a:p>
            </p:txBody>
          </p:sp>
        </p:grpSp>
        <p:sp>
          <p:nvSpPr>
            <p:cNvPr id="35" name="TextBox 34">
              <a:extLst>
                <a:ext uri="{FF2B5EF4-FFF2-40B4-BE49-F238E27FC236}">
                  <a16:creationId xmlns:a16="http://schemas.microsoft.com/office/drawing/2014/main" id="{345FF323-73EA-0C21-0594-BBD875F30022}"/>
                </a:ext>
              </a:extLst>
            </p:cNvPr>
            <p:cNvSpPr txBox="1"/>
            <p:nvPr/>
          </p:nvSpPr>
          <p:spPr>
            <a:xfrm>
              <a:off x="4866020" y="2362098"/>
              <a:ext cx="9779741" cy="2041456"/>
            </a:xfrm>
            <a:prstGeom prst="rect">
              <a:avLst/>
            </a:prstGeom>
            <a:noFill/>
          </p:spPr>
          <p:txBody>
            <a:bodyPr wrap="square" rtlCol="0">
              <a:spAutoFit/>
            </a:bodyPr>
            <a:lstStyle/>
            <a:p>
              <a:pPr algn="just">
                <a:lnSpc>
                  <a:spcPct val="150000"/>
                </a:lnSpc>
              </a:pPr>
              <a:r>
                <a:rPr lang="en-US" sz="4500">
                  <a:latin typeface="Arial" panose="020B0604020202020204" pitchFamily="34" charset="0"/>
                  <a:cs typeface="Arial" panose="020B0604020202020204" pitchFamily="34" charset="0"/>
                </a:rPr>
                <a:t>Một số ngành nghề liên quan đến chế biến thực phẩm</a:t>
              </a:r>
            </a:p>
          </p:txBody>
        </p:sp>
      </p:grpSp>
    </p:spTree>
    <p:extLst>
      <p:ext uri="{BB962C8B-B14F-4D97-AF65-F5344CB8AC3E}">
        <p14:creationId xmlns:p14="http://schemas.microsoft.com/office/powerpoint/2010/main" val="42280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par>
                                <p:cTn id="12" presetID="14" presetClass="entr" presetSubtype="10" fill="hold"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EFEB"/>
        </a:solidFill>
        <a:effectLst/>
      </p:bgPr>
    </p:bg>
    <p:spTree>
      <p:nvGrpSpPr>
        <p:cNvPr id="1" name=""/>
        <p:cNvGrpSpPr/>
        <p:nvPr/>
      </p:nvGrpSpPr>
      <p:grpSpPr>
        <a:xfrm>
          <a:off x="0" y="0"/>
          <a:ext cx="0" cy="0"/>
          <a:chOff x="0" y="0"/>
          <a:chExt cx="0" cy="0"/>
        </a:xfrm>
      </p:grpSpPr>
      <p:sp>
        <p:nvSpPr>
          <p:cNvPr id="2" name="Freeform 2"/>
          <p:cNvSpPr/>
          <p:nvPr/>
        </p:nvSpPr>
        <p:spPr>
          <a:xfrm>
            <a:off x="11632362" y="-2540342"/>
            <a:ext cx="10611894" cy="7559442"/>
          </a:xfrm>
          <a:custGeom>
            <a:avLst/>
            <a:gdLst/>
            <a:ahLst/>
            <a:cxnLst/>
            <a:rect l="l" t="t" r="r" b="b"/>
            <a:pathLst>
              <a:path w="10611894" h="7559442">
                <a:moveTo>
                  <a:pt x="0" y="0"/>
                </a:moveTo>
                <a:lnTo>
                  <a:pt x="10611894" y="0"/>
                </a:lnTo>
                <a:lnTo>
                  <a:pt x="10611894" y="7559442"/>
                </a:lnTo>
                <a:lnTo>
                  <a:pt x="0" y="75594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rot="1396901" flipH="1">
            <a:off x="762481" y="1062615"/>
            <a:ext cx="2039317" cy="2993262"/>
          </a:xfrm>
          <a:custGeom>
            <a:avLst/>
            <a:gdLst/>
            <a:ahLst/>
            <a:cxnLst/>
            <a:rect l="l" t="t" r="r" b="b"/>
            <a:pathLst>
              <a:path w="2294958" h="3368486">
                <a:moveTo>
                  <a:pt x="2294958" y="0"/>
                </a:moveTo>
                <a:lnTo>
                  <a:pt x="0" y="0"/>
                </a:lnTo>
                <a:lnTo>
                  <a:pt x="0" y="3368486"/>
                </a:lnTo>
                <a:lnTo>
                  <a:pt x="2294958" y="3368486"/>
                </a:lnTo>
                <a:lnTo>
                  <a:pt x="2294958" y="0"/>
                </a:lnTo>
                <a:close/>
              </a:path>
            </a:pathLst>
          </a:custGeom>
          <a:blipFill>
            <a:blip r:embed="rId5"/>
            <a:stretch>
              <a:fillRect/>
            </a:stretch>
          </a:blipFill>
        </p:spPr>
      </p:sp>
      <p:sp>
        <p:nvSpPr>
          <p:cNvPr id="4" name="Freeform 4"/>
          <p:cNvSpPr/>
          <p:nvPr/>
        </p:nvSpPr>
        <p:spPr>
          <a:xfrm rot="8100333">
            <a:off x="285200" y="109236"/>
            <a:ext cx="1016784" cy="1287924"/>
          </a:xfrm>
          <a:custGeom>
            <a:avLst/>
            <a:gdLst/>
            <a:ahLst/>
            <a:cxnLst/>
            <a:rect l="l" t="t" r="r" b="b"/>
            <a:pathLst>
              <a:path w="1016784" h="1287924">
                <a:moveTo>
                  <a:pt x="0" y="0"/>
                </a:moveTo>
                <a:lnTo>
                  <a:pt x="1016784" y="0"/>
                </a:lnTo>
                <a:lnTo>
                  <a:pt x="1016784" y="1287924"/>
                </a:lnTo>
                <a:lnTo>
                  <a:pt x="0" y="1287924"/>
                </a:lnTo>
                <a:lnTo>
                  <a:pt x="0" y="0"/>
                </a:lnTo>
                <a:close/>
              </a:path>
            </a:pathLst>
          </a:custGeom>
          <a:blipFill>
            <a:blip r:embed="rId6"/>
            <a:stretch>
              <a:fillRect/>
            </a:stretch>
          </a:blipFill>
        </p:spPr>
      </p:sp>
      <p:sp>
        <p:nvSpPr>
          <p:cNvPr id="5" name="Freeform 5"/>
          <p:cNvSpPr/>
          <p:nvPr/>
        </p:nvSpPr>
        <p:spPr>
          <a:xfrm rot="-4524976" flipH="1">
            <a:off x="16612298" y="826418"/>
            <a:ext cx="652022" cy="825914"/>
          </a:xfrm>
          <a:custGeom>
            <a:avLst/>
            <a:gdLst/>
            <a:ahLst/>
            <a:cxnLst/>
            <a:rect l="l" t="t" r="r" b="b"/>
            <a:pathLst>
              <a:path w="652022" h="825914">
                <a:moveTo>
                  <a:pt x="652022" y="0"/>
                </a:moveTo>
                <a:lnTo>
                  <a:pt x="0" y="0"/>
                </a:lnTo>
                <a:lnTo>
                  <a:pt x="0" y="825914"/>
                </a:lnTo>
                <a:lnTo>
                  <a:pt x="652022" y="825914"/>
                </a:lnTo>
                <a:lnTo>
                  <a:pt x="652022" y="0"/>
                </a:lnTo>
                <a:close/>
              </a:path>
            </a:pathLst>
          </a:custGeom>
          <a:blipFill>
            <a:blip r:embed="rId7"/>
            <a:stretch>
              <a:fillRect l="-1" r="-1"/>
            </a:stretch>
          </a:blipFill>
        </p:spPr>
      </p:sp>
      <p:sp>
        <p:nvSpPr>
          <p:cNvPr id="6" name="Freeform 6"/>
          <p:cNvSpPr/>
          <p:nvPr/>
        </p:nvSpPr>
        <p:spPr>
          <a:xfrm rot="-4078026">
            <a:off x="15534411" y="7577100"/>
            <a:ext cx="1399936" cy="3387370"/>
          </a:xfrm>
          <a:custGeom>
            <a:avLst/>
            <a:gdLst/>
            <a:ahLst/>
            <a:cxnLst/>
            <a:rect l="l" t="t" r="r" b="b"/>
            <a:pathLst>
              <a:path w="1559586" h="3773668">
                <a:moveTo>
                  <a:pt x="0" y="0"/>
                </a:moveTo>
                <a:lnTo>
                  <a:pt x="1559586" y="0"/>
                </a:lnTo>
                <a:lnTo>
                  <a:pt x="1559586" y="3773668"/>
                </a:lnTo>
                <a:lnTo>
                  <a:pt x="0" y="3773668"/>
                </a:lnTo>
                <a:lnTo>
                  <a:pt x="0" y="0"/>
                </a:lnTo>
                <a:close/>
              </a:path>
            </a:pathLst>
          </a:custGeom>
          <a:blipFill>
            <a:blip r:embed="rId8"/>
            <a:stretch>
              <a:fillRect l="-1" r="-1"/>
            </a:stretch>
          </a:blipFill>
        </p:spPr>
      </p:sp>
      <p:sp>
        <p:nvSpPr>
          <p:cNvPr id="9" name="Freeform 9"/>
          <p:cNvSpPr/>
          <p:nvPr/>
        </p:nvSpPr>
        <p:spPr>
          <a:xfrm>
            <a:off x="-5453630" y="4337032"/>
            <a:ext cx="13528232" cy="8990424"/>
          </a:xfrm>
          <a:custGeom>
            <a:avLst/>
            <a:gdLst/>
            <a:ahLst/>
            <a:cxnLst/>
            <a:rect l="l" t="t" r="r" b="b"/>
            <a:pathLst>
              <a:path w="13528232" h="8990424">
                <a:moveTo>
                  <a:pt x="0" y="0"/>
                </a:moveTo>
                <a:lnTo>
                  <a:pt x="13528232" y="0"/>
                </a:lnTo>
                <a:lnTo>
                  <a:pt x="13528232" y="8990424"/>
                </a:lnTo>
                <a:lnTo>
                  <a:pt x="0" y="89904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454163" y="6898088"/>
            <a:ext cx="5007804" cy="4337398"/>
          </a:xfrm>
          <a:custGeom>
            <a:avLst/>
            <a:gdLst/>
            <a:ahLst/>
            <a:cxnLst/>
            <a:rect l="l" t="t" r="r" b="b"/>
            <a:pathLst>
              <a:path w="6836750" h="5921500">
                <a:moveTo>
                  <a:pt x="6836750" y="0"/>
                </a:moveTo>
                <a:lnTo>
                  <a:pt x="0" y="0"/>
                </a:lnTo>
                <a:lnTo>
                  <a:pt x="0" y="5921500"/>
                </a:lnTo>
                <a:lnTo>
                  <a:pt x="6836750" y="5921500"/>
                </a:lnTo>
                <a:lnTo>
                  <a:pt x="6836750" y="0"/>
                </a:lnTo>
                <a:close/>
              </a:path>
            </a:pathLst>
          </a:custGeom>
          <a:blipFill>
            <a:blip r:embed="rId11"/>
            <a:stretch>
              <a:fillRect/>
            </a:stretch>
          </a:blipFill>
        </p:spPr>
      </p:sp>
      <p:sp>
        <p:nvSpPr>
          <p:cNvPr id="12" name="Freeform 12"/>
          <p:cNvSpPr/>
          <p:nvPr/>
        </p:nvSpPr>
        <p:spPr>
          <a:xfrm rot="-8999989" flipH="1">
            <a:off x="5723497" y="8669367"/>
            <a:ext cx="949612" cy="1202836"/>
          </a:xfrm>
          <a:custGeom>
            <a:avLst/>
            <a:gdLst/>
            <a:ahLst/>
            <a:cxnLst/>
            <a:rect l="l" t="t" r="r" b="b"/>
            <a:pathLst>
              <a:path w="949612" h="1202836">
                <a:moveTo>
                  <a:pt x="949612" y="0"/>
                </a:moveTo>
                <a:lnTo>
                  <a:pt x="0" y="0"/>
                </a:lnTo>
                <a:lnTo>
                  <a:pt x="0" y="1202836"/>
                </a:lnTo>
                <a:lnTo>
                  <a:pt x="949612" y="1202836"/>
                </a:lnTo>
                <a:lnTo>
                  <a:pt x="949612" y="0"/>
                </a:lnTo>
                <a:close/>
              </a:path>
            </a:pathLst>
          </a:custGeom>
          <a:blipFill>
            <a:blip r:embed="rId7"/>
            <a:stretch>
              <a:fillRect/>
            </a:stretch>
          </a:blipFill>
        </p:spPr>
      </p:sp>
      <p:grpSp>
        <p:nvGrpSpPr>
          <p:cNvPr id="14" name="Group 13">
            <a:extLst>
              <a:ext uri="{FF2B5EF4-FFF2-40B4-BE49-F238E27FC236}">
                <a16:creationId xmlns:a16="http://schemas.microsoft.com/office/drawing/2014/main" id="{EF7C787E-1DA3-B180-D1C1-71FDA516EABF}"/>
              </a:ext>
            </a:extLst>
          </p:cNvPr>
          <p:cNvGrpSpPr/>
          <p:nvPr/>
        </p:nvGrpSpPr>
        <p:grpSpPr>
          <a:xfrm>
            <a:off x="15656285" y="2645167"/>
            <a:ext cx="2362200" cy="4747849"/>
            <a:chOff x="14903536" y="1930066"/>
            <a:chExt cx="3274664" cy="6581834"/>
          </a:xfrm>
        </p:grpSpPr>
        <p:sp>
          <p:nvSpPr>
            <p:cNvPr id="11" name="Freeform 11"/>
            <p:cNvSpPr/>
            <p:nvPr/>
          </p:nvSpPr>
          <p:spPr>
            <a:xfrm flipH="1">
              <a:off x="14903536" y="1930066"/>
              <a:ext cx="2795852" cy="6287102"/>
            </a:xfrm>
            <a:custGeom>
              <a:avLst/>
              <a:gdLst/>
              <a:ahLst/>
              <a:cxnLst/>
              <a:rect l="l" t="t" r="r" b="b"/>
              <a:pathLst>
                <a:path w="2795852" h="6287102">
                  <a:moveTo>
                    <a:pt x="2795852" y="0"/>
                  </a:moveTo>
                  <a:lnTo>
                    <a:pt x="0" y="0"/>
                  </a:lnTo>
                  <a:lnTo>
                    <a:pt x="0" y="6287102"/>
                  </a:lnTo>
                  <a:lnTo>
                    <a:pt x="2795852" y="6287102"/>
                  </a:lnTo>
                  <a:lnTo>
                    <a:pt x="2795852" y="0"/>
                  </a:lnTo>
                  <a:close/>
                </a:path>
              </a:pathLst>
            </a:custGeom>
            <a:blipFill>
              <a:blip r:embed="rId12"/>
              <a:stretch>
                <a:fillRect/>
              </a:stretch>
            </a:blipFill>
          </p:spPr>
        </p:sp>
        <p:sp>
          <p:nvSpPr>
            <p:cNvPr id="13" name="Freeform 13"/>
            <p:cNvSpPr/>
            <p:nvPr/>
          </p:nvSpPr>
          <p:spPr>
            <a:xfrm flipH="1">
              <a:off x="15884800" y="1967600"/>
              <a:ext cx="2293400" cy="6544300"/>
            </a:xfrm>
            <a:custGeom>
              <a:avLst/>
              <a:gdLst/>
              <a:ahLst/>
              <a:cxnLst/>
              <a:rect l="l" t="t" r="r" b="b"/>
              <a:pathLst>
                <a:path w="2293400" h="6544300">
                  <a:moveTo>
                    <a:pt x="2293400" y="0"/>
                  </a:moveTo>
                  <a:lnTo>
                    <a:pt x="0" y="0"/>
                  </a:lnTo>
                  <a:lnTo>
                    <a:pt x="0" y="6544300"/>
                  </a:lnTo>
                  <a:lnTo>
                    <a:pt x="2293400" y="6544300"/>
                  </a:lnTo>
                  <a:lnTo>
                    <a:pt x="2293400" y="0"/>
                  </a:lnTo>
                  <a:close/>
                </a:path>
              </a:pathLst>
            </a:custGeom>
            <a:blipFill>
              <a:blip r:embed="rId13"/>
              <a:stretch>
                <a:fillRect t="-1" b="-1"/>
              </a:stretch>
            </a:blipFill>
          </p:spPr>
        </p:sp>
      </p:grpSp>
      <p:grpSp>
        <p:nvGrpSpPr>
          <p:cNvPr id="18" name="Group 17">
            <a:extLst>
              <a:ext uri="{FF2B5EF4-FFF2-40B4-BE49-F238E27FC236}">
                <a16:creationId xmlns:a16="http://schemas.microsoft.com/office/drawing/2014/main" id="{8A27C305-D41F-D31B-41BD-84061566CE46}"/>
              </a:ext>
            </a:extLst>
          </p:cNvPr>
          <p:cNvGrpSpPr/>
          <p:nvPr/>
        </p:nvGrpSpPr>
        <p:grpSpPr>
          <a:xfrm>
            <a:off x="2218545" y="2019300"/>
            <a:ext cx="13850910" cy="5813492"/>
            <a:chOff x="2218545" y="1809328"/>
            <a:chExt cx="13850910" cy="5813492"/>
          </a:xfrm>
        </p:grpSpPr>
        <p:sp>
          <p:nvSpPr>
            <p:cNvPr id="16" name="TextBox 15">
              <a:extLst>
                <a:ext uri="{FF2B5EF4-FFF2-40B4-BE49-F238E27FC236}">
                  <a16:creationId xmlns:a16="http://schemas.microsoft.com/office/drawing/2014/main" id="{67EDC501-C9DA-5B83-0533-EECADCBFD8B5}"/>
                </a:ext>
              </a:extLst>
            </p:cNvPr>
            <p:cNvSpPr txBox="1"/>
            <p:nvPr/>
          </p:nvSpPr>
          <p:spPr>
            <a:xfrm>
              <a:off x="2218545" y="4498439"/>
              <a:ext cx="13850910" cy="3124381"/>
            </a:xfrm>
            <a:prstGeom prst="rect">
              <a:avLst/>
            </a:prstGeom>
            <a:noFill/>
          </p:spPr>
          <p:txBody>
            <a:bodyPr wrap="square">
              <a:spAutoFit/>
            </a:bodyPr>
            <a:lstStyle/>
            <a:p>
              <a:pPr algn="ctr">
                <a:lnSpc>
                  <a:spcPct val="150000"/>
                </a:lnSpc>
              </a:pPr>
              <a:r>
                <a:rPr lang="en-US" sz="7000" b="1">
                  <a:latin typeface="Arial" panose="020B0604020202020204" pitchFamily="34" charset="0"/>
                  <a:cs typeface="Arial" panose="020B0604020202020204" pitchFamily="34" charset="0"/>
                </a:rPr>
                <a:t>GIỚI THIỆU CHUNG VỀ NGÀNH CHẾ BIẾN THỰC PHẨM </a:t>
              </a:r>
            </a:p>
          </p:txBody>
        </p:sp>
        <p:sp>
          <p:nvSpPr>
            <p:cNvPr id="17" name="Oval 16">
              <a:extLst>
                <a:ext uri="{FF2B5EF4-FFF2-40B4-BE49-F238E27FC236}">
                  <a16:creationId xmlns:a16="http://schemas.microsoft.com/office/drawing/2014/main" id="{2D892770-0B7A-ADCA-1272-886CA9C530A5}"/>
                </a:ext>
              </a:extLst>
            </p:cNvPr>
            <p:cNvSpPr/>
            <p:nvPr/>
          </p:nvSpPr>
          <p:spPr>
            <a:xfrm>
              <a:off x="8000789" y="1809328"/>
              <a:ext cx="2286421" cy="2286421"/>
            </a:xfrm>
            <a:prstGeom prst="ellipse">
              <a:avLst/>
            </a:prstGeom>
            <a:solidFill>
              <a:srgbClr val="B429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0" b="1">
                  <a:latin typeface="Arial" panose="020B0604020202020204" pitchFamily="34" charset="0"/>
                  <a:cs typeface="Arial" panose="020B0604020202020204" pitchFamily="34" charset="0"/>
                </a:rPr>
                <a:t>I</a:t>
              </a:r>
            </a:p>
          </p:txBody>
        </p:sp>
      </p:grpSp>
    </p:spTree>
    <p:extLst>
      <p:ext uri="{BB962C8B-B14F-4D97-AF65-F5344CB8AC3E}">
        <p14:creationId xmlns:p14="http://schemas.microsoft.com/office/powerpoint/2010/main" val="34595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03E8827-BBE3-395F-14CB-47E7375EBD35}"/>
              </a:ext>
            </a:extLst>
          </p:cNvPr>
          <p:cNvGrpSpPr/>
          <p:nvPr/>
        </p:nvGrpSpPr>
        <p:grpSpPr>
          <a:xfrm>
            <a:off x="457200" y="2222500"/>
            <a:ext cx="17373600" cy="2767860"/>
            <a:chOff x="533400" y="2204190"/>
            <a:chExt cx="17373600" cy="2767860"/>
          </a:xfrm>
        </p:grpSpPr>
        <p:sp>
          <p:nvSpPr>
            <p:cNvPr id="8" name="Rectangle 7">
              <a:extLst>
                <a:ext uri="{FF2B5EF4-FFF2-40B4-BE49-F238E27FC236}">
                  <a16:creationId xmlns:a16="http://schemas.microsoft.com/office/drawing/2014/main" id="{C7952FDE-C63E-9C22-E274-059BDA749AAB}"/>
                </a:ext>
              </a:extLst>
            </p:cNvPr>
            <p:cNvSpPr/>
            <p:nvPr/>
          </p:nvSpPr>
          <p:spPr>
            <a:xfrm>
              <a:off x="685800" y="2356590"/>
              <a:ext cx="17221200" cy="2615460"/>
            </a:xfrm>
            <a:prstGeom prst="rect">
              <a:avLst/>
            </a:prstGeom>
            <a:solidFill>
              <a:schemeClr val="accent4">
                <a:lumMod val="20000"/>
                <a:lumOff val="8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430DA4-19E9-255D-21AB-645595B3BDC0}"/>
                </a:ext>
              </a:extLst>
            </p:cNvPr>
            <p:cNvSpPr/>
            <p:nvPr/>
          </p:nvSpPr>
          <p:spPr>
            <a:xfrm>
              <a:off x="533400" y="2204190"/>
              <a:ext cx="17221200" cy="2615460"/>
            </a:xfrm>
            <a:prstGeom prst="rect">
              <a:avLst/>
            </a:prstGeom>
            <a:solidFill>
              <a:schemeClr val="bg1"/>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1DEE94-D518-993E-9A49-6F7016FE99D3}"/>
                </a:ext>
              </a:extLst>
            </p:cNvPr>
            <p:cNvSpPr txBox="1"/>
            <p:nvPr/>
          </p:nvSpPr>
          <p:spPr>
            <a:xfrm>
              <a:off x="762000" y="2204190"/>
              <a:ext cx="16764000" cy="2615460"/>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Ngành chế biến thực phẩm là gì? Dựa vào nội dung mục I và hiểu biết cá nhân, hãy cho biết tiềm, cơ hội việc làm của ngành chế biến thực phẩm hiện nay và trong tương lai. </a:t>
              </a:r>
            </a:p>
          </p:txBody>
        </p:sp>
      </p:grpSp>
      <p:sp>
        <p:nvSpPr>
          <p:cNvPr id="5" name="Freeform 7">
            <a:extLst>
              <a:ext uri="{FF2B5EF4-FFF2-40B4-BE49-F238E27FC236}">
                <a16:creationId xmlns:a16="http://schemas.microsoft.com/office/drawing/2014/main" id="{F7919D24-3B29-21AE-D8BB-83DA9AB715E5}"/>
              </a:ext>
            </a:extLst>
          </p:cNvPr>
          <p:cNvSpPr/>
          <p:nvPr/>
        </p:nvSpPr>
        <p:spPr>
          <a:xfrm>
            <a:off x="542925" y="495300"/>
            <a:ext cx="1396311" cy="1390725"/>
          </a:xfrm>
          <a:custGeom>
            <a:avLst/>
            <a:gdLst/>
            <a:ahLst/>
            <a:cxnLst/>
            <a:rect l="l" t="t" r="r" b="b"/>
            <a:pathLst>
              <a:path w="8262651" h="8229600">
                <a:moveTo>
                  <a:pt x="0" y="0"/>
                </a:moveTo>
                <a:lnTo>
                  <a:pt x="8262650" y="0"/>
                </a:lnTo>
                <a:lnTo>
                  <a:pt x="8262650" y="8229600"/>
                </a:lnTo>
                <a:lnTo>
                  <a:pt x="0" y="8229600"/>
                </a:lnTo>
                <a:lnTo>
                  <a:pt x="0" y="0"/>
                </a:lnTo>
                <a:close/>
              </a:path>
            </a:pathLst>
          </a:custGeom>
          <a:blipFill>
            <a:blip r:embed="rId2"/>
            <a:stretch>
              <a:fillRect/>
            </a:stretch>
          </a:blipFill>
        </p:spPr>
      </p:sp>
      <p:sp>
        <p:nvSpPr>
          <p:cNvPr id="6" name="TextBox 5">
            <a:extLst>
              <a:ext uri="{FF2B5EF4-FFF2-40B4-BE49-F238E27FC236}">
                <a16:creationId xmlns:a16="http://schemas.microsoft.com/office/drawing/2014/main" id="{BC9552BE-4EE7-42EE-A060-B5B042718CEC}"/>
              </a:ext>
            </a:extLst>
          </p:cNvPr>
          <p:cNvSpPr txBox="1"/>
          <p:nvPr/>
        </p:nvSpPr>
        <p:spPr>
          <a:xfrm>
            <a:off x="2133600" y="836719"/>
            <a:ext cx="3276600" cy="707886"/>
          </a:xfrm>
          <a:prstGeom prst="rect">
            <a:avLst/>
          </a:prstGeom>
          <a:noFill/>
        </p:spPr>
        <p:txBody>
          <a:bodyPr wrap="square" rtlCol="0">
            <a:spAutoFit/>
          </a:bodyPr>
          <a:lstStyle/>
          <a:p>
            <a:r>
              <a:rPr lang="en-US" sz="4000" b="1">
                <a:solidFill>
                  <a:srgbClr val="0070C0"/>
                </a:solidFill>
                <a:latin typeface="Arial" panose="020B0604020202020204" pitchFamily="34" charset="0"/>
                <a:cs typeface="Arial" panose="020B0604020202020204" pitchFamily="34" charset="0"/>
              </a:rPr>
              <a:t>KHÁM PHÁ </a:t>
            </a:r>
          </a:p>
        </p:txBody>
      </p:sp>
      <p:pic>
        <p:nvPicPr>
          <p:cNvPr id="1026" name="Picture 2" descr="Ngành chế biến thực phẩm là gì? Cơ hội việc làm ra sao?">
            <a:extLst>
              <a:ext uri="{FF2B5EF4-FFF2-40B4-BE49-F238E27FC236}">
                <a16:creationId xmlns:a16="http://schemas.microsoft.com/office/drawing/2014/main" id="{101CA1D8-BAAF-F961-8227-16B1F638F5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0" r="8347"/>
          <a:stretch/>
        </p:blipFill>
        <p:spPr bwMode="auto">
          <a:xfrm>
            <a:off x="457200" y="5528719"/>
            <a:ext cx="5562600"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nguyên tắc chế biến thực phẩm an toàn trong hè nắng nóng - Tuổi Trẻ  Online">
            <a:extLst>
              <a:ext uri="{FF2B5EF4-FFF2-40B4-BE49-F238E27FC236}">
                <a16:creationId xmlns:a16="http://schemas.microsoft.com/office/drawing/2014/main" id="{6E856EF7-D382-628C-EDDF-259234928B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528719"/>
            <a:ext cx="6399283" cy="42629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ế biến nông sản thực phẩm-nhóm ngành công nghiệp chủ lực Hà Nội phát  triển sau 3 quý năm 2022">
            <a:extLst>
              <a:ext uri="{FF2B5EF4-FFF2-40B4-BE49-F238E27FC236}">
                <a16:creationId xmlns:a16="http://schemas.microsoft.com/office/drawing/2014/main" id="{44B65B14-15E9-AA16-2671-D0BFB2B02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43" r="13317"/>
          <a:stretch/>
        </p:blipFill>
        <p:spPr bwMode="auto">
          <a:xfrm>
            <a:off x="12876283" y="5528719"/>
            <a:ext cx="5006905" cy="430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78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randombar(horizontal)">
                                      <p:cBhvr>
                                        <p:cTn id="26" dur="500"/>
                                        <p:tgtEl>
                                          <p:spTgt spid="1028"/>
                                        </p:tgtEl>
                                      </p:cBhvr>
                                    </p:animEffect>
                                  </p:childTnLst>
                                </p:cTn>
                              </p:par>
                              <p:par>
                                <p:cTn id="27" presetID="14" presetClass="entr" presetSubtype="1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randombar(horizontal)">
                                      <p:cBhvr>
                                        <p:cTn id="2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gành Công nghệ thực phẩm là học gì? Điểm chuẩn và các trường đào tạo">
            <a:extLst>
              <a:ext uri="{FF2B5EF4-FFF2-40B4-BE49-F238E27FC236}">
                <a16:creationId xmlns:a16="http://schemas.microsoft.com/office/drawing/2014/main" id="{E5AA95A6-A401-A608-03D6-F9A973B57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86000"/>
            <a:ext cx="5724525" cy="3162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4C8F0B4-55C7-5B88-CD20-12885FB70146}"/>
              </a:ext>
            </a:extLst>
          </p:cNvPr>
          <p:cNvSpPr txBox="1"/>
          <p:nvPr/>
        </p:nvSpPr>
        <p:spPr>
          <a:xfrm>
            <a:off x="4572000" y="5524500"/>
            <a:ext cx="9144000" cy="6771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1" u="none" strike="noStrike" kern="1200" cap="none" spc="0" normalizeH="0" baseline="0" noProof="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Nghành chế biến thực phẩm </a:t>
            </a:r>
          </a:p>
        </p:txBody>
      </p:sp>
      <p:sp>
        <p:nvSpPr>
          <p:cNvPr id="11" name="Rectangle: Rounded Corners 10">
            <a:extLst>
              <a:ext uri="{FF2B5EF4-FFF2-40B4-BE49-F238E27FC236}">
                <a16:creationId xmlns:a16="http://schemas.microsoft.com/office/drawing/2014/main" id="{761AE7F7-F5BE-ECA4-E303-D7100F830826}"/>
              </a:ext>
            </a:extLst>
          </p:cNvPr>
          <p:cNvSpPr/>
          <p:nvPr/>
        </p:nvSpPr>
        <p:spPr>
          <a:xfrm>
            <a:off x="609600" y="419100"/>
            <a:ext cx="3810000" cy="1066800"/>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latin typeface="Arial" panose="020B0604020202020204" pitchFamily="34" charset="0"/>
                <a:cs typeface="Arial" panose="020B0604020202020204" pitchFamily="34" charset="0"/>
              </a:rPr>
              <a:t>Khái niệm </a:t>
            </a:r>
          </a:p>
        </p:txBody>
      </p:sp>
      <p:sp>
        <p:nvSpPr>
          <p:cNvPr id="12" name="Rectangle 11">
            <a:extLst>
              <a:ext uri="{FF2B5EF4-FFF2-40B4-BE49-F238E27FC236}">
                <a16:creationId xmlns:a16="http://schemas.microsoft.com/office/drawing/2014/main" id="{BDFAF8F3-91CA-0078-59E5-0CBD41CE36E1}"/>
              </a:ext>
            </a:extLst>
          </p:cNvPr>
          <p:cNvSpPr/>
          <p:nvPr/>
        </p:nvSpPr>
        <p:spPr>
          <a:xfrm>
            <a:off x="457200" y="2971800"/>
            <a:ext cx="4948238" cy="3581400"/>
          </a:xfrm>
          <a:prstGeom prst="rect">
            <a:avLst/>
          </a:prstGeom>
          <a:solidFill>
            <a:srgbClr val="F3F0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về cách chế biến và bảo quản các loại thực phẩm, các loại nông sản.</a:t>
            </a:r>
          </a:p>
        </p:txBody>
      </p:sp>
      <p:sp>
        <p:nvSpPr>
          <p:cNvPr id="14" name="Rectangle 13">
            <a:extLst>
              <a:ext uri="{FF2B5EF4-FFF2-40B4-BE49-F238E27FC236}">
                <a16:creationId xmlns:a16="http://schemas.microsoft.com/office/drawing/2014/main" id="{BDFAF8F3-91CA-0078-59E5-0CBD41CE36E1}"/>
              </a:ext>
            </a:extLst>
          </p:cNvPr>
          <p:cNvSpPr/>
          <p:nvPr/>
        </p:nvSpPr>
        <p:spPr>
          <a:xfrm>
            <a:off x="12882562" y="2971800"/>
            <a:ext cx="4948238" cy="3581400"/>
          </a:xfrm>
          <a:prstGeom prst="rect">
            <a:avLst/>
          </a:prstGeom>
          <a:solidFill>
            <a:srgbClr val="FCE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Kiểm tra và đánh giá chất lượng nông phẩm trong quá trình chế biến</a:t>
            </a:r>
            <a:r>
              <a:rPr lang="en-US" sz="3600">
                <a:solidFill>
                  <a:schemeClr val="tx1"/>
                </a:solidFill>
                <a:latin typeface="Arial" panose="020B0604020202020204" pitchFamily="34" charset="0"/>
                <a:cs typeface="Arial" panose="020B0604020202020204" pitchFamily="34" charset="0"/>
              </a:rPr>
              <a:t>.</a:t>
            </a:r>
          </a:p>
        </p:txBody>
      </p:sp>
      <p:sp>
        <p:nvSpPr>
          <p:cNvPr id="15" name="Rectangle 14">
            <a:extLst>
              <a:ext uri="{FF2B5EF4-FFF2-40B4-BE49-F238E27FC236}">
                <a16:creationId xmlns:a16="http://schemas.microsoft.com/office/drawing/2014/main" id="{BB8876BB-EEE5-4838-0F47-A5B29EAE165D}"/>
              </a:ext>
            </a:extLst>
          </p:cNvPr>
          <p:cNvSpPr/>
          <p:nvPr/>
        </p:nvSpPr>
        <p:spPr>
          <a:xfrm>
            <a:off x="3786187" y="7546359"/>
            <a:ext cx="10715625" cy="2321541"/>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a:solidFill>
                  <a:schemeClr val="tx1"/>
                </a:solidFill>
                <a:latin typeface="Arial" panose="020B0604020202020204" pitchFamily="34" charset="0"/>
                <a:cs typeface="Arial" panose="020B0604020202020204" pitchFamily="34" charset="0"/>
              </a:rPr>
              <a:t>Nghiên cứu cách chế biến sản phẩm từ thực phẩm, vận hành dây chuyền chế biến và bảo quản.</a:t>
            </a:r>
          </a:p>
        </p:txBody>
      </p:sp>
      <p:cxnSp>
        <p:nvCxnSpPr>
          <p:cNvPr id="17" name="Straight Connector 16">
            <a:extLst>
              <a:ext uri="{FF2B5EF4-FFF2-40B4-BE49-F238E27FC236}">
                <a16:creationId xmlns:a16="http://schemas.microsoft.com/office/drawing/2014/main" id="{6489214C-7F97-F9D6-D22A-4A2CF0073FE8}"/>
              </a:ext>
            </a:extLst>
          </p:cNvPr>
          <p:cNvCxnSpPr>
            <a:stCxn id="12" idx="0"/>
            <a:endCxn id="2050" idx="0"/>
          </p:cNvCxnSpPr>
          <p:nvPr/>
        </p:nvCxnSpPr>
        <p:spPr>
          <a:xfrm rot="5400000" flipH="1" flipV="1">
            <a:off x="5601891" y="-384572"/>
            <a:ext cx="685800" cy="6026944"/>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6">
            <a:extLst>
              <a:ext uri="{FF2B5EF4-FFF2-40B4-BE49-F238E27FC236}">
                <a16:creationId xmlns:a16="http://schemas.microsoft.com/office/drawing/2014/main" id="{1D38E45A-F964-2DF7-4E59-AFDDE655539B}"/>
              </a:ext>
            </a:extLst>
          </p:cNvPr>
          <p:cNvCxnSpPr>
            <a:cxnSpLocks/>
            <a:stCxn id="14" idx="0"/>
            <a:endCxn id="2050" idx="0"/>
          </p:cNvCxnSpPr>
          <p:nvPr/>
        </p:nvCxnSpPr>
        <p:spPr>
          <a:xfrm rot="16200000" flipV="1">
            <a:off x="11814572" y="-570309"/>
            <a:ext cx="685800" cy="6398418"/>
          </a:xfrm>
          <a:prstGeom prst="bentConnector3">
            <a:avLst>
              <a:gd name="adj1" fmla="val 133333"/>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16">
            <a:extLst>
              <a:ext uri="{FF2B5EF4-FFF2-40B4-BE49-F238E27FC236}">
                <a16:creationId xmlns:a16="http://schemas.microsoft.com/office/drawing/2014/main" id="{5AAC63E0-1C05-4786-BBD7-2DC7D40DAACC}"/>
              </a:ext>
            </a:extLst>
          </p:cNvPr>
          <p:cNvCxnSpPr>
            <a:cxnSpLocks/>
            <a:stCxn id="15" idx="0"/>
            <a:endCxn id="10" idx="2"/>
          </p:cNvCxnSpPr>
          <p:nvPr/>
        </p:nvCxnSpPr>
        <p:spPr>
          <a:xfrm flipV="1">
            <a:off x="9144000" y="6201608"/>
            <a:ext cx="0" cy="1344751"/>
          </a:xfrm>
          <a:prstGeom prst="straightConnector1">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200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500"/>
                            </p:stCondLst>
                            <p:childTnLst>
                              <p:par>
                                <p:cTn id="31" presetID="22" presetClass="entr" presetSubtype="1"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up)">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022077-9C17-EAF2-21EE-8B2A64DA8C13}"/>
              </a:ext>
            </a:extLst>
          </p:cNvPr>
          <p:cNvSpPr/>
          <p:nvPr/>
        </p:nvSpPr>
        <p:spPr>
          <a:xfrm>
            <a:off x="4419600" y="723900"/>
            <a:ext cx="9448800" cy="1143000"/>
          </a:xfrm>
          <a:prstGeom prst="roundRect">
            <a:avLst>
              <a:gd name="adj" fmla="val 12917"/>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latin typeface="Arial" panose="020B0604020202020204" pitchFamily="34" charset="0"/>
                <a:cs typeface="Arial" panose="020B0604020202020204" pitchFamily="34" charset="0"/>
              </a:rPr>
              <a:t>Tiềm năng và cơ hội việc làm </a:t>
            </a:r>
          </a:p>
        </p:txBody>
      </p:sp>
      <p:sp>
        <p:nvSpPr>
          <p:cNvPr id="3" name="Rectangle: Rounded Corners 2">
            <a:extLst>
              <a:ext uri="{FF2B5EF4-FFF2-40B4-BE49-F238E27FC236}">
                <a16:creationId xmlns:a16="http://schemas.microsoft.com/office/drawing/2014/main" id="{570B7A8B-3921-1E79-8390-CEE10B048101}"/>
              </a:ext>
            </a:extLst>
          </p:cNvPr>
          <p:cNvSpPr/>
          <p:nvPr/>
        </p:nvSpPr>
        <p:spPr>
          <a:xfrm>
            <a:off x="1828800"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rất đa dạng </a:t>
            </a:r>
          </a:p>
        </p:txBody>
      </p:sp>
      <p:sp>
        <p:nvSpPr>
          <p:cNvPr id="4" name="Rectangle: Rounded Corners 3">
            <a:extLst>
              <a:ext uri="{FF2B5EF4-FFF2-40B4-BE49-F238E27FC236}">
                <a16:creationId xmlns:a16="http://schemas.microsoft.com/office/drawing/2014/main" id="{EF03176C-D6AB-966F-856A-7DE520D8ED59}"/>
              </a:ext>
            </a:extLst>
          </p:cNvPr>
          <p:cNvSpPr/>
          <p:nvPr/>
        </p:nvSpPr>
        <p:spPr>
          <a:xfrm>
            <a:off x="11430002" y="3695700"/>
            <a:ext cx="5029200" cy="1676400"/>
          </a:xfrm>
          <a:prstGeom prst="roundRect">
            <a:avLst>
              <a:gd name="adj" fmla="val 13258"/>
            </a:avLst>
          </a:prstGeom>
          <a:solidFill>
            <a:srgbClr val="F3F0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a:solidFill>
                  <a:schemeClr val="tx1"/>
                </a:solidFill>
                <a:latin typeface="Arial" panose="020B0604020202020204" pitchFamily="34" charset="0"/>
                <a:cs typeface="Arial" panose="020B0604020202020204" pitchFamily="34" charset="0"/>
              </a:rPr>
              <a:t>Cơ hội việc làm </a:t>
            </a:r>
          </a:p>
          <a:p>
            <a:pPr algn="ctr">
              <a:lnSpc>
                <a:spcPct val="150000"/>
              </a:lnSpc>
            </a:pPr>
            <a:r>
              <a:rPr lang="en-US" sz="3800">
                <a:solidFill>
                  <a:schemeClr val="tx1"/>
                </a:solidFill>
                <a:latin typeface="Arial" panose="020B0604020202020204" pitchFamily="34" charset="0"/>
                <a:cs typeface="Arial" panose="020B0604020202020204" pitchFamily="34" charset="0"/>
              </a:rPr>
              <a:t>ngày một nhiều hơn</a:t>
            </a:r>
          </a:p>
        </p:txBody>
      </p:sp>
      <p:sp>
        <p:nvSpPr>
          <p:cNvPr id="5" name="Arrow: Down 4">
            <a:extLst>
              <a:ext uri="{FF2B5EF4-FFF2-40B4-BE49-F238E27FC236}">
                <a16:creationId xmlns:a16="http://schemas.microsoft.com/office/drawing/2014/main" id="{A7D1C675-8BD7-1E16-5289-1D793ACC2193}"/>
              </a:ext>
            </a:extLst>
          </p:cNvPr>
          <p:cNvSpPr/>
          <p:nvPr/>
        </p:nvSpPr>
        <p:spPr>
          <a:xfrm>
            <a:off x="3995737" y="5676900"/>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3935D4-99D5-A092-BAB8-48B1CE731F0F}"/>
              </a:ext>
            </a:extLst>
          </p:cNvPr>
          <p:cNvSpPr txBox="1"/>
          <p:nvPr/>
        </p:nvSpPr>
        <p:spPr>
          <a:xfrm>
            <a:off x="1223962" y="6286500"/>
            <a:ext cx="5943600" cy="3313664"/>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Vì tất cả những vấn đề liên quan đến đồ ăn thức uống, an toàn thực phẩm đều liên quan đến ngành này.</a:t>
            </a:r>
          </a:p>
        </p:txBody>
      </p:sp>
      <p:sp>
        <p:nvSpPr>
          <p:cNvPr id="7" name="TextBox 6">
            <a:extLst>
              <a:ext uri="{FF2B5EF4-FFF2-40B4-BE49-F238E27FC236}">
                <a16:creationId xmlns:a16="http://schemas.microsoft.com/office/drawing/2014/main" id="{29505188-C88F-2174-E855-99DBDE1A35E7}"/>
              </a:ext>
            </a:extLst>
          </p:cNvPr>
          <p:cNvSpPr txBox="1"/>
          <p:nvPr/>
        </p:nvSpPr>
        <p:spPr>
          <a:xfrm>
            <a:off x="2709862"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Hiện nay</a:t>
            </a:r>
          </a:p>
        </p:txBody>
      </p:sp>
      <p:sp>
        <p:nvSpPr>
          <p:cNvPr id="8" name="TextBox 7">
            <a:extLst>
              <a:ext uri="{FF2B5EF4-FFF2-40B4-BE49-F238E27FC236}">
                <a16:creationId xmlns:a16="http://schemas.microsoft.com/office/drawing/2014/main" id="{753DA1C1-938D-C145-A1C9-04299E17F8C2}"/>
              </a:ext>
            </a:extLst>
          </p:cNvPr>
          <p:cNvSpPr txBox="1"/>
          <p:nvPr/>
        </p:nvSpPr>
        <p:spPr>
          <a:xfrm>
            <a:off x="12382500" y="2628900"/>
            <a:ext cx="2971800" cy="677108"/>
          </a:xfrm>
          <a:prstGeom prst="rect">
            <a:avLst/>
          </a:prstGeom>
          <a:noFill/>
        </p:spPr>
        <p:txBody>
          <a:bodyPr wrap="square" rtlCol="0">
            <a:spAutoFit/>
          </a:bodyPr>
          <a:lstStyle/>
          <a:p>
            <a:pPr algn="ctr"/>
            <a:r>
              <a:rPr lang="en-US" sz="3800" b="1" i="1">
                <a:solidFill>
                  <a:srgbClr val="002060"/>
                </a:solidFill>
                <a:latin typeface="Arial" panose="020B0604020202020204" pitchFamily="34" charset="0"/>
                <a:cs typeface="Arial" panose="020B0604020202020204" pitchFamily="34" charset="0"/>
              </a:rPr>
              <a:t>Tương lai</a:t>
            </a:r>
          </a:p>
        </p:txBody>
      </p:sp>
      <p:sp>
        <p:nvSpPr>
          <p:cNvPr id="9" name="Arrow: Down 8">
            <a:extLst>
              <a:ext uri="{FF2B5EF4-FFF2-40B4-BE49-F238E27FC236}">
                <a16:creationId xmlns:a16="http://schemas.microsoft.com/office/drawing/2014/main" id="{1537B796-93BE-2C36-AB53-8BFC0C1934A4}"/>
              </a:ext>
            </a:extLst>
          </p:cNvPr>
          <p:cNvSpPr/>
          <p:nvPr/>
        </p:nvSpPr>
        <p:spPr>
          <a:xfrm>
            <a:off x="13877925" y="5673173"/>
            <a:ext cx="400050" cy="6096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809B81E-902A-9AFA-07A0-4D87792500F3}"/>
              </a:ext>
            </a:extLst>
          </p:cNvPr>
          <p:cNvSpPr txBox="1"/>
          <p:nvPr/>
        </p:nvSpPr>
        <p:spPr>
          <a:xfrm>
            <a:off x="11106150" y="6282773"/>
            <a:ext cx="5943600" cy="2482667"/>
          </a:xfrm>
          <a:prstGeom prst="rect">
            <a:avLst/>
          </a:prstGeom>
          <a:noFill/>
        </p:spPr>
        <p:txBody>
          <a:bodyPr wrap="square" rtlCol="0">
            <a:spAutoFit/>
          </a:bodyPr>
          <a:lstStyle/>
          <a:p>
            <a:pPr algn="ctr">
              <a:lnSpc>
                <a:spcPct val="150000"/>
              </a:lnSpc>
            </a:pPr>
            <a:r>
              <a:rPr lang="en-US" sz="3600" i="1">
                <a:solidFill>
                  <a:srgbClr val="C00000"/>
                </a:solidFill>
                <a:latin typeface="Arial" panose="020B0604020202020204" pitchFamily="34" charset="0"/>
                <a:cs typeface="Arial" panose="020B0604020202020204" pitchFamily="34" charset="0"/>
              </a:rPr>
              <a:t>Nhu cầu liên quan đến thực phẩm của con người ngày càng cao.</a:t>
            </a:r>
          </a:p>
        </p:txBody>
      </p:sp>
      <p:cxnSp>
        <p:nvCxnSpPr>
          <p:cNvPr id="19" name="Straight Connector 18">
            <a:extLst>
              <a:ext uri="{FF2B5EF4-FFF2-40B4-BE49-F238E27FC236}">
                <a16:creationId xmlns:a16="http://schemas.microsoft.com/office/drawing/2014/main" id="{D00F5A96-188D-B831-B9FF-E61FC316B723}"/>
              </a:ext>
            </a:extLst>
          </p:cNvPr>
          <p:cNvCxnSpPr>
            <a:stCxn id="7" idx="0"/>
            <a:endCxn id="2" idx="2"/>
          </p:cNvCxnSpPr>
          <p:nvPr/>
        </p:nvCxnSpPr>
        <p:spPr>
          <a:xfrm rot="5400000" flipH="1" flipV="1">
            <a:off x="6288881" y="-226219"/>
            <a:ext cx="762000" cy="4948238"/>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5DF051-8592-19E0-6F5D-655347B3DA94}"/>
              </a:ext>
            </a:extLst>
          </p:cNvPr>
          <p:cNvCxnSpPr>
            <a:cxnSpLocks/>
            <a:stCxn id="8" idx="0"/>
            <a:endCxn id="2" idx="2"/>
          </p:cNvCxnSpPr>
          <p:nvPr/>
        </p:nvCxnSpPr>
        <p:spPr>
          <a:xfrm rot="16200000" flipV="1">
            <a:off x="11125200" y="-114300"/>
            <a:ext cx="762000" cy="4724400"/>
          </a:xfrm>
          <a:prstGeom prst="bentConnector3">
            <a:avLst>
              <a:gd name="adj1"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35818F-8492-D477-AB76-FD5FC19E12D4}"/>
              </a:ext>
            </a:extLst>
          </p:cNvPr>
          <p:cNvCxnSpPr/>
          <p:nvPr/>
        </p:nvCxnSpPr>
        <p:spPr>
          <a:xfrm>
            <a:off x="4195762" y="3306008"/>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D22B5F1-B041-F51F-45A6-215B3D963153}"/>
              </a:ext>
            </a:extLst>
          </p:cNvPr>
          <p:cNvCxnSpPr/>
          <p:nvPr/>
        </p:nvCxnSpPr>
        <p:spPr>
          <a:xfrm>
            <a:off x="13868400" y="33147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a16="http://schemas.microsoft.com/office/drawing/2014/main" id="{CCE57F6E-633A-B0D3-5591-E925DF681FE4}"/>
              </a:ext>
            </a:extLst>
          </p:cNvPr>
          <p:cNvSpPr/>
          <p:nvPr/>
        </p:nvSpPr>
        <p:spPr>
          <a:xfrm rot="2268241">
            <a:off x="538156" y="3137586"/>
            <a:ext cx="595322" cy="754070"/>
          </a:xfrm>
          <a:custGeom>
            <a:avLst/>
            <a:gdLst/>
            <a:ahLst/>
            <a:cxnLst/>
            <a:rect l="l" t="t" r="r" b="b"/>
            <a:pathLst>
              <a:path w="595322" h="754070">
                <a:moveTo>
                  <a:pt x="0" y="0"/>
                </a:moveTo>
                <a:lnTo>
                  <a:pt x="595322" y="0"/>
                </a:lnTo>
                <a:lnTo>
                  <a:pt x="595322" y="754070"/>
                </a:lnTo>
                <a:lnTo>
                  <a:pt x="0" y="754070"/>
                </a:lnTo>
                <a:lnTo>
                  <a:pt x="0" y="0"/>
                </a:lnTo>
                <a:close/>
              </a:path>
            </a:pathLst>
          </a:custGeom>
          <a:blipFill>
            <a:blip r:embed="rId2"/>
            <a:stretch>
              <a:fillRect/>
            </a:stretch>
          </a:blipFill>
        </p:spPr>
      </p:sp>
      <p:sp>
        <p:nvSpPr>
          <p:cNvPr id="29" name="Freeform 11">
            <a:extLst>
              <a:ext uri="{FF2B5EF4-FFF2-40B4-BE49-F238E27FC236}">
                <a16:creationId xmlns:a16="http://schemas.microsoft.com/office/drawing/2014/main" id="{FD6E4898-F90C-75A6-C201-CF2DB1E8FF95}"/>
              </a:ext>
            </a:extLst>
          </p:cNvPr>
          <p:cNvSpPr/>
          <p:nvPr/>
        </p:nvSpPr>
        <p:spPr>
          <a:xfrm>
            <a:off x="-473871" y="642385"/>
            <a:ext cx="2971800" cy="2472844"/>
          </a:xfrm>
          <a:custGeom>
            <a:avLst/>
            <a:gdLst/>
            <a:ahLst/>
            <a:cxnLst/>
            <a:rect l="l" t="t" r="r" b="b"/>
            <a:pathLst>
              <a:path w="5064036" h="4213800">
                <a:moveTo>
                  <a:pt x="0" y="0"/>
                </a:moveTo>
                <a:lnTo>
                  <a:pt x="5064036" y="0"/>
                </a:lnTo>
                <a:lnTo>
                  <a:pt x="5064036" y="4213800"/>
                </a:lnTo>
                <a:lnTo>
                  <a:pt x="0" y="4213800"/>
                </a:lnTo>
                <a:lnTo>
                  <a:pt x="0" y="0"/>
                </a:lnTo>
                <a:close/>
              </a:path>
            </a:pathLst>
          </a:custGeom>
          <a:blipFill>
            <a:blip r:embed="rId3"/>
            <a:stretch>
              <a:fillRect/>
            </a:stretch>
          </a:blipFill>
        </p:spPr>
      </p:sp>
      <p:sp>
        <p:nvSpPr>
          <p:cNvPr id="30" name="Freeform 4">
            <a:extLst>
              <a:ext uri="{FF2B5EF4-FFF2-40B4-BE49-F238E27FC236}">
                <a16:creationId xmlns:a16="http://schemas.microsoft.com/office/drawing/2014/main" id="{A428DF11-C1E7-7DAC-616E-7710DF42E5F3}"/>
              </a:ext>
            </a:extLst>
          </p:cNvPr>
          <p:cNvSpPr/>
          <p:nvPr/>
        </p:nvSpPr>
        <p:spPr>
          <a:xfrm rot="-1136944">
            <a:off x="15804988" y="8591816"/>
            <a:ext cx="2518098" cy="3127098"/>
          </a:xfrm>
          <a:custGeom>
            <a:avLst/>
            <a:gdLst/>
            <a:ahLst/>
            <a:cxnLst/>
            <a:rect l="l" t="t" r="r" b="b"/>
            <a:pathLst>
              <a:path w="3079004" h="3823658">
                <a:moveTo>
                  <a:pt x="0" y="0"/>
                </a:moveTo>
                <a:lnTo>
                  <a:pt x="3079004" y="0"/>
                </a:lnTo>
                <a:lnTo>
                  <a:pt x="3079004" y="3823658"/>
                </a:lnTo>
                <a:lnTo>
                  <a:pt x="0" y="3823658"/>
                </a:lnTo>
                <a:lnTo>
                  <a:pt x="0" y="0"/>
                </a:lnTo>
                <a:close/>
              </a:path>
            </a:pathLst>
          </a:custGeom>
          <a:blipFill>
            <a:blip r:embed="rId4"/>
            <a:stretch>
              <a:fillRect l="-1" r="-1"/>
            </a:stretch>
          </a:blipFill>
        </p:spPr>
      </p:sp>
      <p:sp>
        <p:nvSpPr>
          <p:cNvPr id="31" name="Freeform 15">
            <a:extLst>
              <a:ext uri="{FF2B5EF4-FFF2-40B4-BE49-F238E27FC236}">
                <a16:creationId xmlns:a16="http://schemas.microsoft.com/office/drawing/2014/main" id="{5F16F1B8-00D1-0E15-BECA-01B1C1F76BBD}"/>
              </a:ext>
            </a:extLst>
          </p:cNvPr>
          <p:cNvSpPr/>
          <p:nvPr/>
        </p:nvSpPr>
        <p:spPr>
          <a:xfrm>
            <a:off x="14935200" y="9236866"/>
            <a:ext cx="614386" cy="778246"/>
          </a:xfrm>
          <a:custGeom>
            <a:avLst/>
            <a:gdLst/>
            <a:ahLst/>
            <a:cxnLst/>
            <a:rect l="l" t="t" r="r" b="b"/>
            <a:pathLst>
              <a:path w="751240" h="951600">
                <a:moveTo>
                  <a:pt x="0" y="0"/>
                </a:moveTo>
                <a:lnTo>
                  <a:pt x="751240" y="0"/>
                </a:lnTo>
                <a:lnTo>
                  <a:pt x="751240" y="951600"/>
                </a:lnTo>
                <a:lnTo>
                  <a:pt x="0" y="951600"/>
                </a:lnTo>
                <a:lnTo>
                  <a:pt x="0" y="0"/>
                </a:lnTo>
                <a:close/>
              </a:path>
            </a:pathLst>
          </a:custGeom>
          <a:blipFill>
            <a:blip r:embed="rId5"/>
            <a:stretch>
              <a:fillRect l="-1" r="-1"/>
            </a:stretch>
          </a:blipFill>
        </p:spPr>
      </p:sp>
      <p:sp>
        <p:nvSpPr>
          <p:cNvPr id="32" name="Freeform 16">
            <a:extLst>
              <a:ext uri="{FF2B5EF4-FFF2-40B4-BE49-F238E27FC236}">
                <a16:creationId xmlns:a16="http://schemas.microsoft.com/office/drawing/2014/main" id="{FFE8F54E-DCD7-71CA-E080-D9D97810EACC}"/>
              </a:ext>
            </a:extLst>
          </p:cNvPr>
          <p:cNvSpPr/>
          <p:nvPr/>
        </p:nvSpPr>
        <p:spPr>
          <a:xfrm rot="1167304" flipH="1">
            <a:off x="17183488" y="5658157"/>
            <a:ext cx="911060" cy="2204355"/>
          </a:xfrm>
          <a:custGeom>
            <a:avLst/>
            <a:gdLst/>
            <a:ahLst/>
            <a:cxnLst/>
            <a:rect l="l" t="t" r="r" b="b"/>
            <a:pathLst>
              <a:path w="1113998" h="2695374">
                <a:moveTo>
                  <a:pt x="1113998" y="0"/>
                </a:moveTo>
                <a:lnTo>
                  <a:pt x="0" y="0"/>
                </a:lnTo>
                <a:lnTo>
                  <a:pt x="0" y="2695374"/>
                </a:lnTo>
                <a:lnTo>
                  <a:pt x="1113998" y="2695374"/>
                </a:lnTo>
                <a:lnTo>
                  <a:pt x="1113998" y="0"/>
                </a:lnTo>
                <a:close/>
              </a:path>
            </a:pathLst>
          </a:custGeom>
          <a:blipFill>
            <a:blip r:embed="rId6"/>
            <a:stretch>
              <a:fillRect t="-1" b="-1"/>
            </a:stretch>
          </a:blipFill>
        </p:spPr>
      </p:sp>
    </p:spTree>
    <p:extLst>
      <p:ext uri="{BB962C8B-B14F-4D97-AF65-F5344CB8AC3E}">
        <p14:creationId xmlns:p14="http://schemas.microsoft.com/office/powerpoint/2010/main" val="428136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500"/>
                                        <p:tgtEl>
                                          <p:spTgt spid="3"/>
                                        </p:tgtEl>
                                      </p:cBhvr>
                                    </p:animEffect>
                                  </p:childTnLst>
                                </p:cTn>
                              </p:par>
                              <p:par>
                                <p:cTn id="27" presetID="22" presetClass="entr" presetSubtype="1"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par>
                                <p:cTn id="43" presetID="22" presetClass="entr" presetSubtype="1"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up)">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randombar(horizontal)">
                                      <p:cBhvr>
                                        <p:cTn id="50" dur="500"/>
                                        <p:tgtEl>
                                          <p:spTgt spid="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randombar(horizontal)">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4227</Words>
  <Application>Microsoft Office PowerPoint</Application>
  <PresentationFormat>Custom</PresentationFormat>
  <Paragraphs>373</Paragraphs>
  <Slides>47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2006-08-16T00:00:00Z</dcterms:created>
  <dcterms:modified xsi:type="dcterms:W3CDTF">2025-12-17T11:02:11Z</dcterms:modified>
  <dc:identifier>DAGF6krlHRQ</dc:identifier>
</cp:coreProperties>
</file>