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5" r:id="rId2"/>
    <p:sldId id="349" r:id="rId3"/>
    <p:sldId id="345" r:id="rId4"/>
    <p:sldId id="376" r:id="rId5"/>
    <p:sldId id="294" r:id="rId6"/>
    <p:sldId id="296" r:id="rId7"/>
    <p:sldId id="297" r:id="rId8"/>
    <p:sldId id="264" r:id="rId9"/>
    <p:sldId id="265" r:id="rId10"/>
    <p:sldId id="266" r:id="rId11"/>
    <p:sldId id="267" r:id="rId12"/>
    <p:sldId id="377" r:id="rId13"/>
    <p:sldId id="274" r:id="rId14"/>
    <p:sldId id="375" r:id="rId15"/>
  </p:sldIdLst>
  <p:sldSz cx="18288000" cy="10287000"/>
  <p:notesSz cx="6858000" cy="9144000"/>
  <p:embeddedFontLst>
    <p:embeddedFont>
      <p:font typeface="Abadi" panose="020B0604020104020204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  <p:embeddedFont>
      <p:font typeface="DejaVu Serif" panose="020B0604020202020204" charset="0"/>
      <p:regular r:id="rId26"/>
      <p:bold r:id="rId27"/>
      <p:italic r:id="rId28"/>
      <p:boldItalic r:id="rId29"/>
    </p:embeddedFont>
    <p:embeddedFont>
      <p:font typeface="Modern Love" panose="04090805081005020601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70D95-025E-48C7-993C-2197409312B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46CE2FF-7109-45BB-9A14-F1D7200D2058}">
      <dgm:prSet/>
      <dgm:spPr/>
      <dgm:t>
        <a:bodyPr/>
        <a:lstStyle/>
        <a:p>
          <a:pPr>
            <a:defRPr cap="all"/>
          </a:pPr>
          <a:r>
            <a:rPr lang="en-US" dirty="0"/>
            <a:t>-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Make 2 sentences, use the Present Continuous to talk about your future plans.</a:t>
          </a:r>
        </a:p>
      </dgm:t>
    </dgm:pt>
    <dgm:pt modelId="{1AA86DAA-E6C6-40AC-8931-6F967DF868FB}" type="parTrans" cxnId="{B61BBA28-5CA3-4F5F-96EF-2FC88BBEA616}">
      <dgm:prSet/>
      <dgm:spPr/>
      <dgm:t>
        <a:bodyPr/>
        <a:lstStyle/>
        <a:p>
          <a:endParaRPr lang="en-US"/>
        </a:p>
      </dgm:t>
    </dgm:pt>
    <dgm:pt modelId="{5D781893-AFEA-429E-9904-907B8D9969C7}" type="sibTrans" cxnId="{B61BBA28-5CA3-4F5F-96EF-2FC88BBEA616}">
      <dgm:prSet/>
      <dgm:spPr/>
      <dgm:t>
        <a:bodyPr/>
        <a:lstStyle/>
        <a:p>
          <a:endParaRPr lang="en-US"/>
        </a:p>
      </dgm:t>
    </dgm:pt>
    <dgm:pt modelId="{65B39D19-DD3D-4541-9C80-8411A2F3E1EA}">
      <dgm:prSet/>
      <dgm:spPr/>
      <dgm:t>
        <a:bodyPr/>
        <a:lstStyle/>
        <a:p>
          <a:pPr>
            <a:defRPr cap="all"/>
          </a:pPr>
          <a:r>
            <a:rPr lang="en-US" dirty="0"/>
            <a:t>- Make 2 sentences with prepositions of place.</a:t>
          </a:r>
        </a:p>
      </dgm:t>
    </dgm:pt>
    <dgm:pt modelId="{698CD5E8-D22C-44DC-8E7C-CC03ADDBA369}" type="parTrans" cxnId="{CEF73CB3-888A-46E6-8B60-C1D565463B6E}">
      <dgm:prSet/>
      <dgm:spPr/>
      <dgm:t>
        <a:bodyPr/>
        <a:lstStyle/>
        <a:p>
          <a:endParaRPr lang="en-US"/>
        </a:p>
      </dgm:t>
    </dgm:pt>
    <dgm:pt modelId="{B26B8936-7FD8-4DB0-B84E-5D314BE3F605}" type="sibTrans" cxnId="{CEF73CB3-888A-46E6-8B60-C1D565463B6E}">
      <dgm:prSet/>
      <dgm:spPr/>
      <dgm:t>
        <a:bodyPr/>
        <a:lstStyle/>
        <a:p>
          <a:endParaRPr lang="en-US"/>
        </a:p>
      </dgm:t>
    </dgm:pt>
    <dgm:pt modelId="{2BC5578B-6581-41F2-AB9E-DB3F6969B657}">
      <dgm:prSet/>
      <dgm:spPr/>
      <dgm:t>
        <a:bodyPr/>
        <a:lstStyle/>
        <a:p>
          <a:pPr>
            <a:defRPr cap="all"/>
          </a:pPr>
          <a:r>
            <a:rPr lang="en-US"/>
            <a:t>- Do the exercises in WB: Grammar &amp; Writing (page 5).</a:t>
          </a:r>
        </a:p>
      </dgm:t>
    </dgm:pt>
    <dgm:pt modelId="{D582FE11-90B7-422D-8B93-1F4EA8308FF2}" type="parTrans" cxnId="{ECFE3030-970C-4E15-BA50-72C1A9BB1D53}">
      <dgm:prSet/>
      <dgm:spPr/>
      <dgm:t>
        <a:bodyPr/>
        <a:lstStyle/>
        <a:p>
          <a:endParaRPr lang="en-US"/>
        </a:p>
      </dgm:t>
    </dgm:pt>
    <dgm:pt modelId="{1A8DE9F8-98BA-47D9-B255-E952DF0DF88E}" type="sibTrans" cxnId="{ECFE3030-970C-4E15-BA50-72C1A9BB1D53}">
      <dgm:prSet/>
      <dgm:spPr/>
      <dgm:t>
        <a:bodyPr/>
        <a:lstStyle/>
        <a:p>
          <a:endParaRPr lang="en-US"/>
        </a:p>
      </dgm:t>
    </dgm:pt>
    <dgm:pt modelId="{DF1B2CF9-84AC-4A7A-8002-11CB8CFD2258}" type="pres">
      <dgm:prSet presAssocID="{7A570D95-025E-48C7-993C-2197409312B6}" presName="root" presStyleCnt="0">
        <dgm:presLayoutVars>
          <dgm:dir/>
          <dgm:resizeHandles val="exact"/>
        </dgm:presLayoutVars>
      </dgm:prSet>
      <dgm:spPr/>
    </dgm:pt>
    <dgm:pt modelId="{76075592-794E-48AF-BE31-C5407AD599D4}" type="pres">
      <dgm:prSet presAssocID="{046CE2FF-7109-45BB-9A14-F1D7200D2058}" presName="compNode" presStyleCnt="0"/>
      <dgm:spPr/>
    </dgm:pt>
    <dgm:pt modelId="{4617C671-787A-4F58-BAAA-94F183F48637}" type="pres">
      <dgm:prSet presAssocID="{046CE2FF-7109-45BB-9A14-F1D7200D2058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29127CC-FFD7-4626-8041-40AC77F2F369}" type="pres">
      <dgm:prSet presAssocID="{046CE2FF-7109-45BB-9A14-F1D7200D205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út chì"/>
        </a:ext>
      </dgm:extLst>
    </dgm:pt>
    <dgm:pt modelId="{64FFD49C-E379-4493-A5F2-C9A72E64926E}" type="pres">
      <dgm:prSet presAssocID="{046CE2FF-7109-45BB-9A14-F1D7200D2058}" presName="spaceRect" presStyleCnt="0"/>
      <dgm:spPr/>
    </dgm:pt>
    <dgm:pt modelId="{37ABB28F-CC88-40C1-8C54-37DB40EB0507}" type="pres">
      <dgm:prSet presAssocID="{046CE2FF-7109-45BB-9A14-F1D7200D2058}" presName="textRect" presStyleLbl="revTx" presStyleIdx="0" presStyleCnt="3">
        <dgm:presLayoutVars>
          <dgm:chMax val="1"/>
          <dgm:chPref val="1"/>
        </dgm:presLayoutVars>
      </dgm:prSet>
      <dgm:spPr/>
    </dgm:pt>
    <dgm:pt modelId="{1BE90FE1-009A-4940-9800-E0376C578FFA}" type="pres">
      <dgm:prSet presAssocID="{5D781893-AFEA-429E-9904-907B8D9969C7}" presName="sibTrans" presStyleCnt="0"/>
      <dgm:spPr/>
    </dgm:pt>
    <dgm:pt modelId="{B26AC5B5-6D9F-4BF0-B44F-F34A8F59BC62}" type="pres">
      <dgm:prSet presAssocID="{65B39D19-DD3D-4541-9C80-8411A2F3E1EA}" presName="compNode" presStyleCnt="0"/>
      <dgm:spPr/>
    </dgm:pt>
    <dgm:pt modelId="{0F9E3A2A-CF0B-4AF1-ADFE-98C0C7F0040A}" type="pres">
      <dgm:prSet presAssocID="{65B39D19-DD3D-4541-9C80-8411A2F3E1E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86AB401-4805-46AF-A147-3D022DAD93B8}" type="pres">
      <dgm:prSet presAssocID="{65B39D19-DD3D-4541-9C80-8411A2F3E1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ấu kiểm"/>
        </a:ext>
      </dgm:extLst>
    </dgm:pt>
    <dgm:pt modelId="{A3B14B0C-2C05-4EA2-B8FD-3EA64BFF7581}" type="pres">
      <dgm:prSet presAssocID="{65B39D19-DD3D-4541-9C80-8411A2F3E1EA}" presName="spaceRect" presStyleCnt="0"/>
      <dgm:spPr/>
    </dgm:pt>
    <dgm:pt modelId="{6B566343-8AFE-475D-BBF4-814ED79B5191}" type="pres">
      <dgm:prSet presAssocID="{65B39D19-DD3D-4541-9C80-8411A2F3E1EA}" presName="textRect" presStyleLbl="revTx" presStyleIdx="1" presStyleCnt="3">
        <dgm:presLayoutVars>
          <dgm:chMax val="1"/>
          <dgm:chPref val="1"/>
        </dgm:presLayoutVars>
      </dgm:prSet>
      <dgm:spPr/>
    </dgm:pt>
    <dgm:pt modelId="{FFCD5B84-096B-4A51-80E6-C5B27F775DEB}" type="pres">
      <dgm:prSet presAssocID="{B26B8936-7FD8-4DB0-B84E-5D314BE3F605}" presName="sibTrans" presStyleCnt="0"/>
      <dgm:spPr/>
    </dgm:pt>
    <dgm:pt modelId="{02C3DFE2-F8A4-4767-B2A3-38B32CAFB278}" type="pres">
      <dgm:prSet presAssocID="{2BC5578B-6581-41F2-AB9E-DB3F6969B657}" presName="compNode" presStyleCnt="0"/>
      <dgm:spPr/>
    </dgm:pt>
    <dgm:pt modelId="{AB92E106-3E5F-47C6-BF97-AC58805BE6C2}" type="pres">
      <dgm:prSet presAssocID="{2BC5578B-6581-41F2-AB9E-DB3F6969B6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707C9B3-D16E-487E-9D2C-37B4924BE5C9}" type="pres">
      <dgm:prSet presAssocID="{2BC5578B-6581-41F2-AB9E-DB3F6969B6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ài liệu"/>
        </a:ext>
      </dgm:extLst>
    </dgm:pt>
    <dgm:pt modelId="{184E4DED-3DB8-42DF-B9C2-2FDD3C0BDC12}" type="pres">
      <dgm:prSet presAssocID="{2BC5578B-6581-41F2-AB9E-DB3F6969B657}" presName="spaceRect" presStyleCnt="0"/>
      <dgm:spPr/>
    </dgm:pt>
    <dgm:pt modelId="{01DDA343-909E-4698-805E-3A1EF7535107}" type="pres">
      <dgm:prSet presAssocID="{2BC5578B-6581-41F2-AB9E-DB3F6969B65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61BBA28-5CA3-4F5F-96EF-2FC88BBEA616}" srcId="{7A570D95-025E-48C7-993C-2197409312B6}" destId="{046CE2FF-7109-45BB-9A14-F1D7200D2058}" srcOrd="0" destOrd="0" parTransId="{1AA86DAA-E6C6-40AC-8931-6F967DF868FB}" sibTransId="{5D781893-AFEA-429E-9904-907B8D9969C7}"/>
    <dgm:cxn modelId="{ECFE3030-970C-4E15-BA50-72C1A9BB1D53}" srcId="{7A570D95-025E-48C7-993C-2197409312B6}" destId="{2BC5578B-6581-41F2-AB9E-DB3F6969B657}" srcOrd="2" destOrd="0" parTransId="{D582FE11-90B7-422D-8B93-1F4EA8308FF2}" sibTransId="{1A8DE9F8-98BA-47D9-B255-E952DF0DF88E}"/>
    <dgm:cxn modelId="{4D929F4C-4B50-422F-8916-382151D0A9FA}" type="presOf" srcId="{65B39D19-DD3D-4541-9C80-8411A2F3E1EA}" destId="{6B566343-8AFE-475D-BBF4-814ED79B5191}" srcOrd="0" destOrd="0" presId="urn:microsoft.com/office/officeart/2018/5/layout/IconLeafLabelList"/>
    <dgm:cxn modelId="{7F8DB27F-7B78-4F4D-A940-944B3C41D1B9}" type="presOf" srcId="{2BC5578B-6581-41F2-AB9E-DB3F6969B657}" destId="{01DDA343-909E-4698-805E-3A1EF7535107}" srcOrd="0" destOrd="0" presId="urn:microsoft.com/office/officeart/2018/5/layout/IconLeafLabelList"/>
    <dgm:cxn modelId="{CEF73CB3-888A-46E6-8B60-C1D565463B6E}" srcId="{7A570D95-025E-48C7-993C-2197409312B6}" destId="{65B39D19-DD3D-4541-9C80-8411A2F3E1EA}" srcOrd="1" destOrd="0" parTransId="{698CD5E8-D22C-44DC-8E7C-CC03ADDBA369}" sibTransId="{B26B8936-7FD8-4DB0-B84E-5D314BE3F605}"/>
    <dgm:cxn modelId="{E57C45E2-9634-4467-BDE4-FBD18797E998}" type="presOf" srcId="{046CE2FF-7109-45BB-9A14-F1D7200D2058}" destId="{37ABB28F-CC88-40C1-8C54-37DB40EB0507}" srcOrd="0" destOrd="0" presId="urn:microsoft.com/office/officeart/2018/5/layout/IconLeafLabelList"/>
    <dgm:cxn modelId="{D18959EB-765A-43A5-A05B-2AC61C32CC89}" type="presOf" srcId="{7A570D95-025E-48C7-993C-2197409312B6}" destId="{DF1B2CF9-84AC-4A7A-8002-11CB8CFD2258}" srcOrd="0" destOrd="0" presId="urn:microsoft.com/office/officeart/2018/5/layout/IconLeafLabelList"/>
    <dgm:cxn modelId="{BFCEDDAB-57ED-4645-AE39-A6CCB93607D2}" type="presParOf" srcId="{DF1B2CF9-84AC-4A7A-8002-11CB8CFD2258}" destId="{76075592-794E-48AF-BE31-C5407AD599D4}" srcOrd="0" destOrd="0" presId="urn:microsoft.com/office/officeart/2018/5/layout/IconLeafLabelList"/>
    <dgm:cxn modelId="{BFC9856E-402C-413B-B3D9-951808773EA9}" type="presParOf" srcId="{76075592-794E-48AF-BE31-C5407AD599D4}" destId="{4617C671-787A-4F58-BAAA-94F183F48637}" srcOrd="0" destOrd="0" presId="urn:microsoft.com/office/officeart/2018/5/layout/IconLeafLabelList"/>
    <dgm:cxn modelId="{3C25DB28-6655-49AE-8D3A-E14CDF14DA28}" type="presParOf" srcId="{76075592-794E-48AF-BE31-C5407AD599D4}" destId="{229127CC-FFD7-4626-8041-40AC77F2F369}" srcOrd="1" destOrd="0" presId="urn:microsoft.com/office/officeart/2018/5/layout/IconLeafLabelList"/>
    <dgm:cxn modelId="{EA88B0ED-DD07-4609-9290-6F4AD7B0CCB1}" type="presParOf" srcId="{76075592-794E-48AF-BE31-C5407AD599D4}" destId="{64FFD49C-E379-4493-A5F2-C9A72E64926E}" srcOrd="2" destOrd="0" presId="urn:microsoft.com/office/officeart/2018/5/layout/IconLeafLabelList"/>
    <dgm:cxn modelId="{E8295FF9-D977-4716-99D6-EDEBE9F3858A}" type="presParOf" srcId="{76075592-794E-48AF-BE31-C5407AD599D4}" destId="{37ABB28F-CC88-40C1-8C54-37DB40EB0507}" srcOrd="3" destOrd="0" presId="urn:microsoft.com/office/officeart/2018/5/layout/IconLeafLabelList"/>
    <dgm:cxn modelId="{9ABCC241-5C95-46E4-9BD9-C5C71E7F4330}" type="presParOf" srcId="{DF1B2CF9-84AC-4A7A-8002-11CB8CFD2258}" destId="{1BE90FE1-009A-4940-9800-E0376C578FFA}" srcOrd="1" destOrd="0" presId="urn:microsoft.com/office/officeart/2018/5/layout/IconLeafLabelList"/>
    <dgm:cxn modelId="{5A86F9F8-A7D3-4B03-9C47-3A045DD6A76D}" type="presParOf" srcId="{DF1B2CF9-84AC-4A7A-8002-11CB8CFD2258}" destId="{B26AC5B5-6D9F-4BF0-B44F-F34A8F59BC62}" srcOrd="2" destOrd="0" presId="urn:microsoft.com/office/officeart/2018/5/layout/IconLeafLabelList"/>
    <dgm:cxn modelId="{6DDF2B7D-ACF1-41B5-8C18-2FF2B50D9E5A}" type="presParOf" srcId="{B26AC5B5-6D9F-4BF0-B44F-F34A8F59BC62}" destId="{0F9E3A2A-CF0B-4AF1-ADFE-98C0C7F0040A}" srcOrd="0" destOrd="0" presId="urn:microsoft.com/office/officeart/2018/5/layout/IconLeafLabelList"/>
    <dgm:cxn modelId="{FBBDE0BC-5368-4F1C-8768-E85749C06366}" type="presParOf" srcId="{B26AC5B5-6D9F-4BF0-B44F-F34A8F59BC62}" destId="{086AB401-4805-46AF-A147-3D022DAD93B8}" srcOrd="1" destOrd="0" presId="urn:microsoft.com/office/officeart/2018/5/layout/IconLeafLabelList"/>
    <dgm:cxn modelId="{98642832-CDC2-4369-9A43-89C84AB71112}" type="presParOf" srcId="{B26AC5B5-6D9F-4BF0-B44F-F34A8F59BC62}" destId="{A3B14B0C-2C05-4EA2-B8FD-3EA64BFF7581}" srcOrd="2" destOrd="0" presId="urn:microsoft.com/office/officeart/2018/5/layout/IconLeafLabelList"/>
    <dgm:cxn modelId="{F2F8EE56-A436-49A8-B8A0-1FEC6A74A156}" type="presParOf" srcId="{B26AC5B5-6D9F-4BF0-B44F-F34A8F59BC62}" destId="{6B566343-8AFE-475D-BBF4-814ED79B5191}" srcOrd="3" destOrd="0" presId="urn:microsoft.com/office/officeart/2018/5/layout/IconLeafLabelList"/>
    <dgm:cxn modelId="{608D77DF-2E93-4D0C-BDA2-79AA49650D28}" type="presParOf" srcId="{DF1B2CF9-84AC-4A7A-8002-11CB8CFD2258}" destId="{FFCD5B84-096B-4A51-80E6-C5B27F775DEB}" srcOrd="3" destOrd="0" presId="urn:microsoft.com/office/officeart/2018/5/layout/IconLeafLabelList"/>
    <dgm:cxn modelId="{3A971012-F662-43DF-A400-B40930DFE09B}" type="presParOf" srcId="{DF1B2CF9-84AC-4A7A-8002-11CB8CFD2258}" destId="{02C3DFE2-F8A4-4767-B2A3-38B32CAFB278}" srcOrd="4" destOrd="0" presId="urn:microsoft.com/office/officeart/2018/5/layout/IconLeafLabelList"/>
    <dgm:cxn modelId="{3EE7E477-018C-4559-B90C-D3FA40D2F466}" type="presParOf" srcId="{02C3DFE2-F8A4-4767-B2A3-38B32CAFB278}" destId="{AB92E106-3E5F-47C6-BF97-AC58805BE6C2}" srcOrd="0" destOrd="0" presId="urn:microsoft.com/office/officeart/2018/5/layout/IconLeafLabelList"/>
    <dgm:cxn modelId="{660F0685-E111-48DE-9E92-00F866964C43}" type="presParOf" srcId="{02C3DFE2-F8A4-4767-B2A3-38B32CAFB278}" destId="{4707C9B3-D16E-487E-9D2C-37B4924BE5C9}" srcOrd="1" destOrd="0" presId="urn:microsoft.com/office/officeart/2018/5/layout/IconLeafLabelList"/>
    <dgm:cxn modelId="{7E3423F6-FFC2-445A-BE8E-67912655012B}" type="presParOf" srcId="{02C3DFE2-F8A4-4767-B2A3-38B32CAFB278}" destId="{184E4DED-3DB8-42DF-B9C2-2FDD3C0BDC12}" srcOrd="2" destOrd="0" presId="urn:microsoft.com/office/officeart/2018/5/layout/IconLeafLabelList"/>
    <dgm:cxn modelId="{A6174261-9B19-4C9A-99CA-EC772F972ADA}" type="presParOf" srcId="{02C3DFE2-F8A4-4767-B2A3-38B32CAFB278}" destId="{01DDA343-909E-4698-805E-3A1EF753510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7C671-787A-4F58-BAAA-94F183F48637}">
      <dsp:nvSpPr>
        <dsp:cNvPr id="0" name=""/>
        <dsp:cNvSpPr/>
      </dsp:nvSpPr>
      <dsp:spPr>
        <a:xfrm>
          <a:off x="2558699" y="1463503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127CC-FFD7-4626-8041-40AC77F2F369}">
      <dsp:nvSpPr>
        <dsp:cNvPr id="0" name=""/>
        <dsp:cNvSpPr/>
      </dsp:nvSpPr>
      <dsp:spPr>
        <a:xfrm>
          <a:off x="3026699" y="1931503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BB28F-CC88-40C1-8C54-37DB40EB0507}">
      <dsp:nvSpPr>
        <dsp:cNvPr id="0" name=""/>
        <dsp:cNvSpPr/>
      </dsp:nvSpPr>
      <dsp:spPr>
        <a:xfrm>
          <a:off x="1856699" y="434350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- 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Make 2 sentences, use the Present Continuous to talk about your future plans.</a:t>
          </a:r>
        </a:p>
      </dsp:txBody>
      <dsp:txXfrm>
        <a:off x="1856699" y="4343503"/>
        <a:ext cx="3600000" cy="720000"/>
      </dsp:txXfrm>
    </dsp:sp>
    <dsp:sp modelId="{0F9E3A2A-CF0B-4AF1-ADFE-98C0C7F0040A}">
      <dsp:nvSpPr>
        <dsp:cNvPr id="0" name=""/>
        <dsp:cNvSpPr/>
      </dsp:nvSpPr>
      <dsp:spPr>
        <a:xfrm>
          <a:off x="6788700" y="1463503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AB401-4805-46AF-A147-3D022DAD93B8}">
      <dsp:nvSpPr>
        <dsp:cNvPr id="0" name=""/>
        <dsp:cNvSpPr/>
      </dsp:nvSpPr>
      <dsp:spPr>
        <a:xfrm>
          <a:off x="7256700" y="1931503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66343-8AFE-475D-BBF4-814ED79B5191}">
      <dsp:nvSpPr>
        <dsp:cNvPr id="0" name=""/>
        <dsp:cNvSpPr/>
      </dsp:nvSpPr>
      <dsp:spPr>
        <a:xfrm>
          <a:off x="6086699" y="434350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- Make 2 sentences with prepositions of place.</a:t>
          </a:r>
        </a:p>
      </dsp:txBody>
      <dsp:txXfrm>
        <a:off x="6086699" y="4343503"/>
        <a:ext cx="3600000" cy="720000"/>
      </dsp:txXfrm>
    </dsp:sp>
    <dsp:sp modelId="{AB92E106-3E5F-47C6-BF97-AC58805BE6C2}">
      <dsp:nvSpPr>
        <dsp:cNvPr id="0" name=""/>
        <dsp:cNvSpPr/>
      </dsp:nvSpPr>
      <dsp:spPr>
        <a:xfrm>
          <a:off x="11018700" y="1463503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7C9B3-D16E-487E-9D2C-37B4924BE5C9}">
      <dsp:nvSpPr>
        <dsp:cNvPr id="0" name=""/>
        <dsp:cNvSpPr/>
      </dsp:nvSpPr>
      <dsp:spPr>
        <a:xfrm>
          <a:off x="11486700" y="1931503"/>
          <a:ext cx="1260000" cy="126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DA343-909E-4698-805E-3A1EF7535107}">
      <dsp:nvSpPr>
        <dsp:cNvPr id="0" name=""/>
        <dsp:cNvSpPr/>
      </dsp:nvSpPr>
      <dsp:spPr>
        <a:xfrm>
          <a:off x="10316700" y="434350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- Do the exercises in WB: Grammar &amp; Writing (page 5).</a:t>
          </a:r>
        </a:p>
      </dsp:txBody>
      <dsp:txXfrm>
        <a:off x="10316700" y="4343503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41276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https://pixabay.com/illustrations/sphere-ball-plastic-round-3d-953962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pixabay.com/en/box-cardboard-closed-package-33550/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terial-icon-plus-icon-add-symbol-2155448/" TargetMode="External"/><Relationship Id="rId7" Type="http://schemas.openxmlformats.org/officeDocument/2006/relationships/hyperlink" Target="https://commons.wikimedia.org/wiki/File:Blue_question_mark_icon.sv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://www.pngall.com/minus-png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" y="0"/>
            <a:ext cx="2209800" cy="9928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C205A8D2-9F0B-4FE7-90AC-340DB9323B11}"/>
              </a:ext>
            </a:extLst>
          </p:cNvPr>
          <p:cNvGrpSpPr/>
          <p:nvPr/>
        </p:nvGrpSpPr>
        <p:grpSpPr>
          <a:xfrm>
            <a:off x="872794" y="4006077"/>
            <a:ext cx="15386713" cy="4981103"/>
            <a:chOff x="1293550" y="2781299"/>
            <a:chExt cx="15013250" cy="4820946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D512A4A-623D-4FD9-98A0-98E008873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02" t="34776" r="51407" b="24655"/>
            <a:stretch/>
          </p:blipFill>
          <p:spPr>
            <a:xfrm>
              <a:off x="1293550" y="2781299"/>
              <a:ext cx="7286348" cy="4820946"/>
            </a:xfrm>
            <a:prstGeom prst="rect">
              <a:avLst/>
            </a:prstGeom>
          </p:spPr>
        </p:pic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80BC6B31-4C2A-4AF1-ACBD-C616A9BB1E1F}"/>
                </a:ext>
              </a:extLst>
            </p:cNvPr>
            <p:cNvSpPr/>
            <p:nvPr/>
          </p:nvSpPr>
          <p:spPr>
            <a:xfrm>
              <a:off x="13716000" y="2781300"/>
              <a:ext cx="5334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8CF714EB-233B-43DB-A224-C6EEF7B18E6F}"/>
                </a:ext>
              </a:extLst>
            </p:cNvPr>
            <p:cNvSpPr/>
            <p:nvPr/>
          </p:nvSpPr>
          <p:spPr>
            <a:xfrm>
              <a:off x="15773400" y="4686300"/>
              <a:ext cx="5334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CED67DB-5A52-4F8B-8208-938895AFDFD8}"/>
                </a:ext>
              </a:extLst>
            </p:cNvPr>
            <p:cNvSpPr/>
            <p:nvPr/>
          </p:nvSpPr>
          <p:spPr>
            <a:xfrm>
              <a:off x="12954000" y="6286500"/>
              <a:ext cx="533400" cy="6096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12CD93-7014-49B2-A85B-86D7F37A492D}"/>
              </a:ext>
            </a:extLst>
          </p:cNvPr>
          <p:cNvSpPr txBox="1"/>
          <p:nvPr/>
        </p:nvSpPr>
        <p:spPr>
          <a:xfrm>
            <a:off x="8708978" y="422657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1.When/Jane /go/ ice rink/?</a:t>
            </a:r>
          </a:p>
          <a:p>
            <a:r>
              <a:rPr lang="en-US" sz="3600" dirty="0"/>
              <a:t>________________________________________________________________________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97E435-3601-4D2D-884A-EA6D5F227C45}"/>
              </a:ext>
            </a:extLst>
          </p:cNvPr>
          <p:cNvSpPr txBox="1"/>
          <p:nvPr/>
        </p:nvSpPr>
        <p:spPr>
          <a:xfrm>
            <a:off x="8839293" y="2600502"/>
            <a:ext cx="8413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2.What/Becky/do/Tuesday/?</a:t>
            </a:r>
          </a:p>
          <a:p>
            <a:r>
              <a:rPr lang="en-US" sz="3600" dirty="0"/>
              <a:t>________________________________________________________________________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91DB890-C34E-46EB-AC87-CD506FE68D56}"/>
              </a:ext>
            </a:extLst>
          </p:cNvPr>
          <p:cNvSpPr txBox="1"/>
          <p:nvPr/>
        </p:nvSpPr>
        <p:spPr>
          <a:xfrm>
            <a:off x="8886966" y="4342827"/>
            <a:ext cx="8045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When/Gary and Edward/ play/soccer/?</a:t>
            </a:r>
          </a:p>
          <a:p>
            <a:r>
              <a:rPr lang="en-US" sz="3600" dirty="0"/>
              <a:t>____________________________________________________________________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7838D58-42EC-4808-B610-05D010CD856C}"/>
              </a:ext>
            </a:extLst>
          </p:cNvPr>
          <p:cNvSpPr txBox="1"/>
          <p:nvPr/>
        </p:nvSpPr>
        <p:spPr>
          <a:xfrm>
            <a:off x="9023537" y="6073354"/>
            <a:ext cx="8045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When/Kevin/go/fair/?</a:t>
            </a:r>
          </a:p>
          <a:p>
            <a:r>
              <a:rPr lang="en-US" sz="3600" dirty="0"/>
              <a:t>____________________________________________________________________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78F9CDC-E825-498A-994B-DDB1702CC523}"/>
              </a:ext>
            </a:extLst>
          </p:cNvPr>
          <p:cNvSpPr txBox="1"/>
          <p:nvPr/>
        </p:nvSpPr>
        <p:spPr>
          <a:xfrm>
            <a:off x="9160301" y="8110017"/>
            <a:ext cx="8045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5.What/Gary/do/Wednesday?</a:t>
            </a:r>
          </a:p>
          <a:p>
            <a:r>
              <a:rPr lang="en-US" sz="3600" dirty="0"/>
              <a:t>____________________________________________________________________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DBD5172-859E-431F-9D13-E12CFE90EC8B}"/>
              </a:ext>
            </a:extLst>
          </p:cNvPr>
          <p:cNvSpPr txBox="1"/>
          <p:nvPr/>
        </p:nvSpPr>
        <p:spPr>
          <a:xfrm>
            <a:off x="8750395" y="996242"/>
            <a:ext cx="83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When is Jane going to the ice rink?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7A1427D-6396-460D-A820-084E4193EFE3}"/>
              </a:ext>
            </a:extLst>
          </p:cNvPr>
          <p:cNvSpPr txBox="1"/>
          <p:nvPr/>
        </p:nvSpPr>
        <p:spPr>
          <a:xfrm>
            <a:off x="8799538" y="1605395"/>
            <a:ext cx="83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 is going to the ice rink on Thursday. 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DDE8BFA-D680-43AF-899A-08E209017870}"/>
              </a:ext>
            </a:extLst>
          </p:cNvPr>
          <p:cNvSpPr txBox="1"/>
          <p:nvPr/>
        </p:nvSpPr>
        <p:spPr>
          <a:xfrm>
            <a:off x="842313" y="1051397"/>
            <a:ext cx="7311087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C. Look at next week’s plan. Write questions using the prompts, then answer the questions.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46E1D8-0318-4259-A1B8-91C231821633}"/>
              </a:ext>
            </a:extLst>
          </p:cNvPr>
          <p:cNvSpPr txBox="1"/>
          <p:nvPr/>
        </p:nvSpPr>
        <p:spPr>
          <a:xfrm>
            <a:off x="8887159" y="3175849"/>
            <a:ext cx="83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is Becky doing on Tuesday?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2FA8CC6-C921-43C8-A62B-32CF48227FEC}"/>
              </a:ext>
            </a:extLst>
          </p:cNvPr>
          <p:cNvSpPr txBox="1"/>
          <p:nvPr/>
        </p:nvSpPr>
        <p:spPr>
          <a:xfrm>
            <a:off x="8886966" y="3769810"/>
            <a:ext cx="83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 is watching a movie.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BFB3FE8-0BAE-4257-82BB-CF4EE35AAFDE}"/>
              </a:ext>
            </a:extLst>
          </p:cNvPr>
          <p:cNvSpPr txBox="1"/>
          <p:nvPr/>
        </p:nvSpPr>
        <p:spPr>
          <a:xfrm>
            <a:off x="8886966" y="4927845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When are </a:t>
            </a:r>
            <a:r>
              <a:rPr lang="en-US" sz="3600" dirty="0" err="1">
                <a:solidFill>
                  <a:srgbClr val="FF0000"/>
                </a:solidFill>
              </a:rPr>
              <a:t>Garya</a:t>
            </a:r>
            <a:r>
              <a:rPr lang="en-US" sz="3600" dirty="0">
                <a:solidFill>
                  <a:srgbClr val="FF0000"/>
                </a:solidFill>
              </a:rPr>
              <a:t> and Edward playing soccer?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5A1A494-EB80-4ED7-9BF0-3D0A32E95840}"/>
              </a:ext>
            </a:extLst>
          </p:cNvPr>
          <p:cNvSpPr txBox="1"/>
          <p:nvPr/>
        </p:nvSpPr>
        <p:spPr>
          <a:xfrm>
            <a:off x="8901710" y="5533347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are playing soccer on Friday.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58EC8BD-9F55-4216-9C17-524B489F428D}"/>
              </a:ext>
            </a:extLst>
          </p:cNvPr>
          <p:cNvSpPr txBox="1"/>
          <p:nvPr/>
        </p:nvSpPr>
        <p:spPr>
          <a:xfrm>
            <a:off x="9023537" y="6699057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When is </a:t>
            </a:r>
            <a:r>
              <a:rPr lang="en-US" sz="3600" dirty="0" err="1">
                <a:solidFill>
                  <a:srgbClr val="FF0000"/>
                </a:solidFill>
              </a:rPr>
              <a:t>Kenvin</a:t>
            </a:r>
            <a:r>
              <a:rPr lang="en-US" sz="3600" dirty="0">
                <a:solidFill>
                  <a:srgbClr val="FF0000"/>
                </a:solidFill>
              </a:rPr>
              <a:t> going to the fair?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D2F3266-D40E-40A5-BC68-C01D2A666AD6}"/>
              </a:ext>
            </a:extLst>
          </p:cNvPr>
          <p:cNvSpPr txBox="1"/>
          <p:nvPr/>
        </p:nvSpPr>
        <p:spPr>
          <a:xfrm>
            <a:off x="9023537" y="7263369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 is going to the fair on </a:t>
            </a:r>
            <a:r>
              <a:rPr lang="en-US" sz="3600" dirty="0" err="1">
                <a:solidFill>
                  <a:srgbClr val="FF0000"/>
                </a:solidFill>
              </a:rPr>
              <a:t>Thusday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98C0F3-1A8C-47ED-9B1E-0F834C7CAEA5}"/>
              </a:ext>
            </a:extLst>
          </p:cNvPr>
          <p:cNvSpPr txBox="1"/>
          <p:nvPr/>
        </p:nvSpPr>
        <p:spPr>
          <a:xfrm>
            <a:off x="9222246" y="8681605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is Gary doing on Wednesday?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2F29C95-118C-441F-AE7C-241DF810CB6C}"/>
              </a:ext>
            </a:extLst>
          </p:cNvPr>
          <p:cNvSpPr txBox="1"/>
          <p:nvPr/>
        </p:nvSpPr>
        <p:spPr>
          <a:xfrm>
            <a:off x="9222246" y="9290898"/>
            <a:ext cx="909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 is going to the market. </a:t>
            </a:r>
          </a:p>
        </p:txBody>
      </p:sp>
    </p:spTree>
    <p:extLst>
      <p:ext uri="{BB962C8B-B14F-4D97-AF65-F5344CB8AC3E}">
        <p14:creationId xmlns:p14="http://schemas.microsoft.com/office/powerpoint/2010/main" val="1517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92DDDB8-0719-4D08-A055-6B0E05DF2D9E}"/>
              </a:ext>
            </a:extLst>
          </p:cNvPr>
          <p:cNvSpPr txBox="1"/>
          <p:nvPr/>
        </p:nvSpPr>
        <p:spPr>
          <a:xfrm>
            <a:off x="3433151" y="838885"/>
            <a:ext cx="1035904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d. In pairs: Make a plan to go out with your friend.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5285FF8-F91A-4FFF-81AA-4A8E9DDC06FD}"/>
              </a:ext>
            </a:extLst>
          </p:cNvPr>
          <p:cNvSpPr txBox="1"/>
          <p:nvPr/>
        </p:nvSpPr>
        <p:spPr>
          <a:xfrm>
            <a:off x="1828800" y="3086100"/>
            <a:ext cx="1288195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4400" dirty="0"/>
              <a:t>Are you doing anything </a:t>
            </a:r>
            <a:r>
              <a:rPr lang="en-US" sz="4400" u="sng" dirty="0">
                <a:solidFill>
                  <a:srgbClr val="FF0000"/>
                </a:solidFill>
              </a:rPr>
              <a:t>next week/next Sundays…?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4400" dirty="0"/>
              <a:t>I’m going </a:t>
            </a:r>
            <a:r>
              <a:rPr lang="en-US" sz="4400" dirty="0">
                <a:solidFill>
                  <a:srgbClr val="FF0000"/>
                </a:solidFill>
              </a:rPr>
              <a:t>to the theater. </a:t>
            </a:r>
            <a:r>
              <a:rPr lang="en-US" sz="4400" dirty="0"/>
              <a:t>Do you want to come?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4400" dirty="0"/>
              <a:t>Sure! Where should we meet?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4400" dirty="0"/>
              <a:t>Let’s meet </a:t>
            </a:r>
            <a:r>
              <a:rPr lang="en-US" sz="4400" dirty="0">
                <a:solidFill>
                  <a:srgbClr val="FF0000"/>
                </a:solidFill>
              </a:rPr>
              <a:t>at my house/ in front of the water park…</a:t>
            </a:r>
          </a:p>
          <a:p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48ECCBC-0A26-458B-8BEF-53EB6C6469CA}"/>
              </a:ext>
            </a:extLst>
          </p:cNvPr>
          <p:cNvSpPr txBox="1"/>
          <p:nvPr/>
        </p:nvSpPr>
        <p:spPr>
          <a:xfrm>
            <a:off x="6019800" y="2308443"/>
            <a:ext cx="48006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Sample answer </a:t>
            </a:r>
          </a:p>
        </p:txBody>
      </p:sp>
    </p:spTree>
    <p:extLst>
      <p:ext uri="{BB962C8B-B14F-4D97-AF65-F5344CB8AC3E}">
        <p14:creationId xmlns:p14="http://schemas.microsoft.com/office/powerpoint/2010/main" val="59502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E190098-186C-4C49-99E3-2D27C170D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3" t="16297" r="20416" b="10370"/>
          <a:stretch/>
        </p:blipFill>
        <p:spPr>
          <a:xfrm>
            <a:off x="1066800" y="2518201"/>
            <a:ext cx="8885382" cy="56388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2D4CC79-9FEF-466C-AE7C-0C36A3B68B9F}"/>
              </a:ext>
            </a:extLst>
          </p:cNvPr>
          <p:cNvSpPr txBox="1"/>
          <p:nvPr/>
        </p:nvSpPr>
        <p:spPr>
          <a:xfrm>
            <a:off x="11201400" y="2518201"/>
            <a:ext cx="37338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Online game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7400E1-3D93-44D7-A9A9-219FD6FCB94B}"/>
              </a:ext>
            </a:extLst>
          </p:cNvPr>
          <p:cNvSpPr txBox="1"/>
          <p:nvPr/>
        </p:nvSpPr>
        <p:spPr>
          <a:xfrm>
            <a:off x="1981200" y="495300"/>
            <a:ext cx="1371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Turn the cards and make a sentence using present continuous. </a:t>
            </a:r>
          </a:p>
        </p:txBody>
      </p:sp>
      <p:sp>
        <p:nvSpPr>
          <p:cNvPr id="8" name="Mũi tên: Xuống 7">
            <a:extLst>
              <a:ext uri="{FF2B5EF4-FFF2-40B4-BE49-F238E27FC236}">
                <a16:creationId xmlns:a16="http://schemas.microsoft.com/office/drawing/2014/main" id="{00264394-33C1-497C-AF87-151828D34DFA}"/>
              </a:ext>
            </a:extLst>
          </p:cNvPr>
          <p:cNvSpPr/>
          <p:nvPr/>
        </p:nvSpPr>
        <p:spPr>
          <a:xfrm rot="16200000">
            <a:off x="11163300" y="4133641"/>
            <a:ext cx="9144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A91108-C43E-4DE9-A646-208BB378AD15}"/>
              </a:ext>
            </a:extLst>
          </p:cNvPr>
          <p:cNvSpPr txBox="1"/>
          <p:nvPr/>
        </p:nvSpPr>
        <p:spPr>
          <a:xfrm>
            <a:off x="12649200" y="4449245"/>
            <a:ext cx="3733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Click </a:t>
            </a:r>
            <a:r>
              <a:rPr lang="en-US" sz="4800" dirty="0">
                <a:hlinkClick r:id="rId3"/>
              </a:rPr>
              <a:t>here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0464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062" y="109727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58438" y="952500"/>
            <a:ext cx="16121712" cy="102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1: Free time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Present Continuous 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(+) S + am / is / are + V-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(-) S + am / is / are + not +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(?) Am / Is / Are + S + V-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Usage: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talk about future plans.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Prepositions of place: 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front of, behind, next to, opposite, on, under, 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F7C67B-01C7-481E-9C84-2633562EDD42}"/>
              </a:ext>
            </a:extLst>
          </p:cNvPr>
          <p:cNvSpPr/>
          <p:nvPr/>
        </p:nvSpPr>
        <p:spPr>
          <a:xfrm>
            <a:off x="1257300" y="689794"/>
            <a:ext cx="15773400" cy="15068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44" y="2381955"/>
            <a:ext cx="16549512" cy="715257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Hộp Văn bản 10">
            <a:extLst>
              <a:ext uri="{FF2B5EF4-FFF2-40B4-BE49-F238E27FC236}">
                <a16:creationId xmlns:a16="http://schemas.microsoft.com/office/drawing/2014/main" id="{21BA9916-6296-A89C-12D9-FD3FA2261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436631"/>
              </p:ext>
            </p:extLst>
          </p:nvPr>
        </p:nvGraphicFramePr>
        <p:xfrm>
          <a:off x="1257300" y="2701366"/>
          <a:ext cx="157734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327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4419600" y="4617567"/>
            <a:ext cx="6639090" cy="2026451"/>
            <a:chOff x="10323031" y="4103959"/>
            <a:chExt cx="6639090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0" cy="2026451"/>
              <a:chOff x="10323031" y="4103959"/>
              <a:chExt cx="6639090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59" y="4678601"/>
                <a:ext cx="46329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3743488" y="1794703"/>
            <a:ext cx="8153399" cy="1671113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352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2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1487514" y="623031"/>
            <a:ext cx="138858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739009" y="4077851"/>
            <a:ext cx="9266186" cy="874988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739009" y="5106088"/>
            <a:ext cx="13983305" cy="116988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376400" y="5568384"/>
            <a:ext cx="5261744" cy="5151384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NGÂN HÀNG VPBAK VIÊT NAM THỊNH VƯỢNG CHI NHÁNH HÀ NỘI.</a:t>
              </a:r>
            </a:p>
          </p:txBody>
        </p:sp>
      </p:grpSp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5638144" y="5877179"/>
            <a:ext cx="84318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8D0E3F6-8395-4A22-9795-D1694AE225E1}"/>
              </a:ext>
            </a:extLst>
          </p:cNvPr>
          <p:cNvSpPr/>
          <p:nvPr/>
        </p:nvSpPr>
        <p:spPr>
          <a:xfrm>
            <a:off x="7674851" y="3374357"/>
            <a:ext cx="9398712" cy="529815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ỦNG HỘ CHẤT XÁM CỦA ĐỒNG NGHIỆP LÀ ĐANG TẠO NHÂN QUẢ TỐT CHO BẢN THÂN VÀ GIA ĐÌNH CỦA CHÍNH MÌNH. E-TEACHERS CẢM ƠN VÌ BẠN ĐÃ ĐỒNG HÀNH. 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A5F4E30-687A-4891-B790-B0EC6A61E193}"/>
              </a:ext>
            </a:extLst>
          </p:cNvPr>
          <p:cNvSpPr txBox="1"/>
          <p:nvPr/>
        </p:nvSpPr>
        <p:spPr>
          <a:xfrm>
            <a:off x="1072197" y="4547585"/>
            <a:ext cx="1480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CE3AFEC-053A-4305-AE6A-16E778F315CF}"/>
              </a:ext>
            </a:extLst>
          </p:cNvPr>
          <p:cNvSpPr txBox="1"/>
          <p:nvPr/>
        </p:nvSpPr>
        <p:spPr>
          <a:xfrm>
            <a:off x="4796655" y="4561872"/>
            <a:ext cx="1480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E039DC-A8D0-44D3-BAC3-9D55BFD94929}"/>
              </a:ext>
            </a:extLst>
          </p:cNvPr>
          <p:cNvSpPr txBox="1"/>
          <p:nvPr/>
        </p:nvSpPr>
        <p:spPr>
          <a:xfrm>
            <a:off x="7298145" y="4573007"/>
            <a:ext cx="292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CBEA06-98AE-4152-B9FC-DED93B3C24E7}"/>
              </a:ext>
            </a:extLst>
          </p:cNvPr>
          <p:cNvSpPr txBox="1"/>
          <p:nvPr/>
        </p:nvSpPr>
        <p:spPr>
          <a:xfrm>
            <a:off x="10765260" y="4505883"/>
            <a:ext cx="292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CE652B-F26A-4278-BCBF-7DFDA7703C07}"/>
              </a:ext>
            </a:extLst>
          </p:cNvPr>
          <p:cNvSpPr txBox="1"/>
          <p:nvPr/>
        </p:nvSpPr>
        <p:spPr>
          <a:xfrm>
            <a:off x="14254013" y="4401075"/>
            <a:ext cx="4307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in front of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09CEC1-FFEE-4759-9B49-D37E01B9EB60}"/>
              </a:ext>
            </a:extLst>
          </p:cNvPr>
          <p:cNvSpPr txBox="1"/>
          <p:nvPr/>
        </p:nvSpPr>
        <p:spPr>
          <a:xfrm>
            <a:off x="1844346" y="8968911"/>
            <a:ext cx="3539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71FB9A-A364-4F88-B59B-9357D38AF2AB}"/>
              </a:ext>
            </a:extLst>
          </p:cNvPr>
          <p:cNvSpPr txBox="1"/>
          <p:nvPr/>
        </p:nvSpPr>
        <p:spPr>
          <a:xfrm>
            <a:off x="8249501" y="9148229"/>
            <a:ext cx="284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DB22BE5-25DC-4AB3-94FA-002884FDF5F9}"/>
              </a:ext>
            </a:extLst>
          </p:cNvPr>
          <p:cNvSpPr txBox="1"/>
          <p:nvPr/>
        </p:nvSpPr>
        <p:spPr>
          <a:xfrm>
            <a:off x="13598969" y="9034023"/>
            <a:ext cx="36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CA4AF97-0138-438D-ADF8-C9816E2FFC1A}"/>
              </a:ext>
            </a:extLst>
          </p:cNvPr>
          <p:cNvGrpSpPr/>
          <p:nvPr/>
        </p:nvGrpSpPr>
        <p:grpSpPr>
          <a:xfrm>
            <a:off x="7926645" y="2413535"/>
            <a:ext cx="2063406" cy="1528763"/>
            <a:chOff x="5249217" y="1651125"/>
            <a:chExt cx="1375604" cy="1019175"/>
          </a:xfrm>
        </p:grpSpPr>
        <p:pic>
          <p:nvPicPr>
            <p:cNvPr id="68" name="Picture 67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99A717B6-8111-41DD-81AC-4B48C76B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840998" y="1866780"/>
              <a:ext cx="783823" cy="587867"/>
            </a:xfrm>
            <a:prstGeom prst="rect">
              <a:avLst/>
            </a:prstGeom>
          </p:spPr>
        </p:pic>
        <p:pic>
          <p:nvPicPr>
            <p:cNvPr id="71" name="Picture 7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8C9ACB4-7CB0-4638-BEA3-763436CB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249217" y="1651125"/>
              <a:ext cx="918850" cy="101917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33BD6C-F9CD-4882-8FE1-35B1C8D42056}"/>
              </a:ext>
            </a:extLst>
          </p:cNvPr>
          <p:cNvGrpSpPr/>
          <p:nvPr/>
        </p:nvGrpSpPr>
        <p:grpSpPr>
          <a:xfrm>
            <a:off x="11096701" y="2299043"/>
            <a:ext cx="2301161" cy="1569962"/>
            <a:chOff x="7366934" y="1701939"/>
            <a:chExt cx="1534107" cy="1046641"/>
          </a:xfrm>
        </p:grpSpPr>
        <p:pic>
          <p:nvPicPr>
            <p:cNvPr id="74" name="Picture 7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279FEDF-FFE6-4B9B-A20D-9261B3F92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366934" y="1701939"/>
              <a:ext cx="918850" cy="1019175"/>
            </a:xfrm>
            <a:prstGeom prst="rect">
              <a:avLst/>
            </a:prstGeom>
          </p:spPr>
        </p:pic>
        <p:pic>
          <p:nvPicPr>
            <p:cNvPr id="75" name="Picture 74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E8A1CC77-EF85-40A4-AD98-5FA90B75A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117218" y="2160713"/>
              <a:ext cx="783823" cy="58786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AAF3E51-AFE1-44A2-9EE0-776D0B2D4F08}"/>
              </a:ext>
            </a:extLst>
          </p:cNvPr>
          <p:cNvGrpSpPr/>
          <p:nvPr/>
        </p:nvGrpSpPr>
        <p:grpSpPr>
          <a:xfrm>
            <a:off x="15450751" y="2126836"/>
            <a:ext cx="1554938" cy="2717960"/>
            <a:chOff x="10240450" y="1404092"/>
            <a:chExt cx="1036625" cy="1811973"/>
          </a:xfrm>
        </p:grpSpPr>
        <p:pic>
          <p:nvPicPr>
            <p:cNvPr id="76" name="Picture 7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F0F416D-5CDA-4A0D-B975-AC02F0E07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358225" y="1404092"/>
              <a:ext cx="918850" cy="1019175"/>
            </a:xfrm>
            <a:prstGeom prst="rect">
              <a:avLst/>
            </a:prstGeom>
          </p:spPr>
        </p:pic>
        <p:pic>
          <p:nvPicPr>
            <p:cNvPr id="77" name="Picture 76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7C5CBA44-ABF4-44A0-AE98-7A2F9FF0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0240450" y="2628198"/>
              <a:ext cx="783823" cy="587867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9A130A6-4EE4-494E-B06B-146DCAC5CF03}"/>
              </a:ext>
            </a:extLst>
          </p:cNvPr>
          <p:cNvGrpSpPr/>
          <p:nvPr/>
        </p:nvGrpSpPr>
        <p:grpSpPr>
          <a:xfrm>
            <a:off x="645585" y="7091632"/>
            <a:ext cx="4995419" cy="1619618"/>
            <a:chOff x="328089" y="4827969"/>
            <a:chExt cx="3330279" cy="1079745"/>
          </a:xfrm>
        </p:grpSpPr>
        <p:pic>
          <p:nvPicPr>
            <p:cNvPr id="78" name="Picture 7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BA3F734-6BCB-4ACE-AA0E-1F28C1E9E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28089" y="4888539"/>
              <a:ext cx="918850" cy="1019175"/>
            </a:xfrm>
            <a:prstGeom prst="rect">
              <a:avLst/>
            </a:prstGeom>
          </p:spPr>
        </p:pic>
        <p:pic>
          <p:nvPicPr>
            <p:cNvPr id="79" name="Picture 7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162FBDA-DDA0-46E0-B53D-4395F7139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39518" y="4827969"/>
              <a:ext cx="918850" cy="1019175"/>
            </a:xfrm>
            <a:prstGeom prst="rect">
              <a:avLst/>
            </a:prstGeom>
          </p:spPr>
        </p:pic>
        <p:pic>
          <p:nvPicPr>
            <p:cNvPr id="80" name="Picture 79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A9F4C03E-E26E-469B-ABE6-C1821797E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542816" y="5248288"/>
              <a:ext cx="783823" cy="58786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E9F4FF-86C3-453C-BEC2-643DB829650F}"/>
              </a:ext>
            </a:extLst>
          </p:cNvPr>
          <p:cNvGrpSpPr/>
          <p:nvPr/>
        </p:nvGrpSpPr>
        <p:grpSpPr>
          <a:xfrm>
            <a:off x="4695065" y="2155075"/>
            <a:ext cx="1378275" cy="1850375"/>
            <a:chOff x="3130043" y="1436716"/>
            <a:chExt cx="918850" cy="1233583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F24E967-F640-4359-8EB8-A9762BB33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130043" y="1651124"/>
              <a:ext cx="918850" cy="1019175"/>
            </a:xfrm>
            <a:prstGeom prst="rect">
              <a:avLst/>
            </a:prstGeom>
          </p:spPr>
        </p:pic>
        <p:pic>
          <p:nvPicPr>
            <p:cNvPr id="82" name="Picture 81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5B39E256-0FC7-4921-89EE-730B9530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30043" y="1436716"/>
              <a:ext cx="783823" cy="5878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BE01B2-FF38-4CB6-AD2A-4BA4102DE3A3}"/>
              </a:ext>
            </a:extLst>
          </p:cNvPr>
          <p:cNvGrpSpPr/>
          <p:nvPr/>
        </p:nvGrpSpPr>
        <p:grpSpPr>
          <a:xfrm>
            <a:off x="863309" y="2413535"/>
            <a:ext cx="1378275" cy="1528763"/>
            <a:chOff x="589728" y="1790813"/>
            <a:chExt cx="918850" cy="1019175"/>
          </a:xfrm>
        </p:grpSpPr>
        <p:pic>
          <p:nvPicPr>
            <p:cNvPr id="69" name="Picture 6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678E3C4-25F5-418F-A489-A275269E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89728" y="1790813"/>
              <a:ext cx="918850" cy="1019175"/>
            </a:xfrm>
            <a:prstGeom prst="rect">
              <a:avLst/>
            </a:prstGeom>
          </p:spPr>
        </p:pic>
        <p:pic>
          <p:nvPicPr>
            <p:cNvPr id="83" name="Picture 82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D9C8A387-4B93-4299-B32D-A1B0E9486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7241" y="2126604"/>
              <a:ext cx="783823" cy="587867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C67177A-6D4A-4B32-A10E-2D79E0BDA792}"/>
              </a:ext>
            </a:extLst>
          </p:cNvPr>
          <p:cNvGrpSpPr/>
          <p:nvPr/>
        </p:nvGrpSpPr>
        <p:grpSpPr>
          <a:xfrm>
            <a:off x="8721650" y="6922318"/>
            <a:ext cx="1378275" cy="2394935"/>
            <a:chOff x="5814433" y="4614878"/>
            <a:chExt cx="918850" cy="1596623"/>
          </a:xfrm>
        </p:grpSpPr>
        <p:pic>
          <p:nvPicPr>
            <p:cNvPr id="81" name="Picture 8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80C942A-075B-48FB-B278-51CDEE8F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814433" y="4614878"/>
              <a:ext cx="918850" cy="1019175"/>
            </a:xfrm>
            <a:prstGeom prst="rect">
              <a:avLst/>
            </a:prstGeom>
          </p:spPr>
        </p:pic>
        <p:pic>
          <p:nvPicPr>
            <p:cNvPr id="84" name="Picture 83" descr="A red ball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DC524257-0044-4E3E-A5EF-32E233BD1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939627" y="5623634"/>
              <a:ext cx="783823" cy="587867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002675F-BDC6-4E31-9566-8A8747E31D2D}"/>
              </a:ext>
            </a:extLst>
          </p:cNvPr>
          <p:cNvGrpSpPr/>
          <p:nvPr/>
        </p:nvGrpSpPr>
        <p:grpSpPr>
          <a:xfrm>
            <a:off x="12891591" y="6999952"/>
            <a:ext cx="4750824" cy="1620443"/>
            <a:chOff x="8754276" y="4523046"/>
            <a:chExt cx="3167216" cy="1080295"/>
          </a:xfrm>
        </p:grpSpPr>
        <p:pic>
          <p:nvPicPr>
            <p:cNvPr id="85" name="Picture 8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7CD82D0-29C2-49FD-A40C-55AFAE1C4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002642" y="4523046"/>
              <a:ext cx="918850" cy="1019175"/>
            </a:xfrm>
            <a:prstGeom prst="rect">
              <a:avLst/>
            </a:prstGeom>
          </p:spPr>
        </p:pic>
        <p:pic>
          <p:nvPicPr>
            <p:cNvPr id="88" name="Picture 8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7DCD72D-5FD1-4B86-8C2E-6465F953A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754276" y="4584166"/>
              <a:ext cx="918850" cy="1019175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1FCA10A9-6D2C-4EDD-94A0-D08ADF54650A}"/>
                </a:ext>
              </a:extLst>
            </p:cNvPr>
            <p:cNvSpPr/>
            <p:nvPr/>
          </p:nvSpPr>
          <p:spPr>
            <a:xfrm>
              <a:off x="9930359" y="4946921"/>
              <a:ext cx="790575" cy="30136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39" name="Picture 38" descr="Logo, company name&#10;&#10;Description automatically generated">
            <a:extLst>
              <a:ext uri="{FF2B5EF4-FFF2-40B4-BE49-F238E27FC236}">
                <a16:creationId xmlns:a16="http://schemas.microsoft.com/office/drawing/2014/main" id="{C4E047A1-FF16-4AF6-B03B-472555F479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406A718-3D8B-4FC7-B8A3-916A1105E6E3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369D7AFB-B78A-48D9-BFFE-4B7EC3D5F541}"/>
              </a:ext>
            </a:extLst>
          </p:cNvPr>
          <p:cNvGrpSpPr/>
          <p:nvPr/>
        </p:nvGrpSpPr>
        <p:grpSpPr>
          <a:xfrm>
            <a:off x="5536810" y="215829"/>
            <a:ext cx="5831274" cy="1395742"/>
            <a:chOff x="10323031" y="4103959"/>
            <a:chExt cx="6487274" cy="2026451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2EBC6ED9-CA49-43DC-8AB6-27759C4AA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23031" y="4103959"/>
              <a:ext cx="6487274" cy="2026451"/>
            </a:xfrm>
            <a:prstGeom prst="rect">
              <a:avLst/>
            </a:prstGeom>
          </p:spPr>
        </p:pic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16160BAA-08E6-41BE-9C66-C9269B724DB5}"/>
                </a:ext>
              </a:extLst>
            </p:cNvPr>
            <p:cNvSpPr txBox="1"/>
            <p:nvPr/>
          </p:nvSpPr>
          <p:spPr>
            <a:xfrm>
              <a:off x="12268784" y="4561159"/>
              <a:ext cx="3446455" cy="120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WARM UP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EC3A28C0-84F6-487C-8B29-550F03A59F7E}"/>
              </a:ext>
            </a:extLst>
          </p:cNvPr>
          <p:cNvSpPr txBox="1"/>
          <p:nvPr/>
        </p:nvSpPr>
        <p:spPr>
          <a:xfrm>
            <a:off x="5042417" y="1456373"/>
            <a:ext cx="75438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prepositions of place. </a:t>
            </a:r>
          </a:p>
        </p:txBody>
      </p:sp>
    </p:spTree>
    <p:extLst>
      <p:ext uri="{BB962C8B-B14F-4D97-AF65-F5344CB8AC3E}">
        <p14:creationId xmlns:p14="http://schemas.microsoft.com/office/powerpoint/2010/main" val="429445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1F3F5B-7AE2-4C8B-BB1D-36AA8F8980E3}"/>
              </a:ext>
            </a:extLst>
          </p:cNvPr>
          <p:cNvSpPr txBox="1"/>
          <p:nvPr/>
        </p:nvSpPr>
        <p:spPr>
          <a:xfrm>
            <a:off x="1667893" y="569203"/>
            <a:ext cx="14058902" cy="646331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algn="ctr"/>
            <a:r>
              <a:rPr lang="en-SG" sz="3600" dirty="0">
                <a:solidFill>
                  <a:srgbClr val="348A8C"/>
                </a:solidFill>
                <a:latin typeface="Abadi" panose="020B0604020104020204" pitchFamily="34" charset="0"/>
              </a:rPr>
              <a:t>Watch a video and say the activities that you hear</a:t>
            </a:r>
            <a:r>
              <a:rPr lang="en-SG" sz="3600" dirty="0">
                <a:solidFill>
                  <a:srgbClr val="348A8C"/>
                </a:solidFill>
                <a:latin typeface="Modern Love" panose="04090805081005020601" pitchFamily="82" charset="0"/>
              </a:rPr>
              <a:t>.</a:t>
            </a:r>
            <a:endParaRPr lang="en-US" sz="36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  <p:pic>
        <p:nvPicPr>
          <p:cNvPr id="4" name="Unit 9 What are you doing this weekend">
            <a:hlinkClick r:id="" action="ppaction://media"/>
            <a:extLst>
              <a:ext uri="{FF2B5EF4-FFF2-40B4-BE49-F238E27FC236}">
                <a16:creationId xmlns:a16="http://schemas.microsoft.com/office/drawing/2014/main" id="{BB46F00C-BED4-46E9-B5AE-6B902C730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924" y="1897642"/>
            <a:ext cx="9290483" cy="696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DCFBE-C0FE-4D48-8E96-8DDEB9953AC0}"/>
              </a:ext>
            </a:extLst>
          </p:cNvPr>
          <p:cNvSpPr txBox="1"/>
          <p:nvPr/>
        </p:nvSpPr>
        <p:spPr>
          <a:xfrm>
            <a:off x="10799686" y="2907251"/>
            <a:ext cx="6097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dirty="0">
                <a:solidFill>
                  <a:srgbClr val="348A8C"/>
                </a:solidFill>
                <a:latin typeface="Abadi" panose="020B0604020104020204" pitchFamily="34" charset="0"/>
              </a:rPr>
              <a:t>1. What activities can you hear in the video? </a:t>
            </a:r>
            <a:endParaRPr lang="en-US" sz="36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28B62-0812-4C8E-8600-4408AEC6964F}"/>
              </a:ext>
            </a:extLst>
          </p:cNvPr>
          <p:cNvSpPr txBox="1"/>
          <p:nvPr/>
        </p:nvSpPr>
        <p:spPr>
          <a:xfrm>
            <a:off x="10987783" y="5639499"/>
            <a:ext cx="6097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dirty="0">
                <a:solidFill>
                  <a:srgbClr val="348A8C"/>
                </a:solidFill>
                <a:latin typeface="Abadi" panose="020B0604020104020204" pitchFamily="34" charset="0"/>
              </a:rPr>
              <a:t>2. Which tense do they use to make plans in the future?</a:t>
            </a:r>
            <a:endParaRPr lang="en-US" sz="36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ECD788-13BC-4736-B7DF-7DD41AEE01EE}"/>
              </a:ext>
            </a:extLst>
          </p:cNvPr>
          <p:cNvSpPr/>
          <p:nvPr/>
        </p:nvSpPr>
        <p:spPr>
          <a:xfrm>
            <a:off x="1422296" y="2606249"/>
            <a:ext cx="15438272" cy="718524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100" b="1" dirty="0">
                <a:solidFill>
                  <a:srgbClr val="348A8C"/>
                </a:solidFill>
              </a:rPr>
              <a:t>PRESENT CONTINUOUS TENSE</a:t>
            </a:r>
          </a:p>
          <a:p>
            <a:pPr algn="ctr"/>
            <a:endParaRPr lang="en-SG" sz="7200" dirty="0">
              <a:solidFill>
                <a:srgbClr val="348A8C"/>
              </a:solidFill>
              <a:latin typeface="Modern Love" panose="04090805081005020601" pitchFamily="82" charset="0"/>
            </a:endParaRPr>
          </a:p>
          <a:p>
            <a:pPr algn="ctr"/>
            <a:r>
              <a:rPr lang="en-SG" sz="6600" dirty="0">
                <a:solidFill>
                  <a:srgbClr val="C00000"/>
                </a:solidFill>
              </a:rPr>
              <a:t>FIXED FUTURE PLANS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B90D5-90E2-4F9A-9456-85DE6F5DD1A6}"/>
              </a:ext>
            </a:extLst>
          </p:cNvPr>
          <p:cNvSpPr txBox="1"/>
          <p:nvPr/>
        </p:nvSpPr>
        <p:spPr>
          <a:xfrm>
            <a:off x="892203" y="5407396"/>
            <a:ext cx="8251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Abadi" panose="020B0604020104020204" pitchFamily="34" charset="0"/>
              </a:rPr>
              <a:t>I </a:t>
            </a:r>
            <a:r>
              <a:rPr lang="en-SG" sz="4200" b="1" dirty="0">
                <a:solidFill>
                  <a:srgbClr val="C00000"/>
                </a:solidFill>
                <a:latin typeface="Abadi" panose="020B0604020104020204" pitchFamily="34" charset="0"/>
              </a:rPr>
              <a:t>am watching </a:t>
            </a:r>
            <a:r>
              <a:rPr lang="en-SG" sz="4200" dirty="0">
                <a:latin typeface="Abadi" panose="020B0604020104020204" pitchFamily="34" charset="0"/>
              </a:rPr>
              <a:t>a movie tonight</a:t>
            </a:r>
            <a:r>
              <a:rPr lang="en-SG" sz="2700" dirty="0">
                <a:latin typeface="Abadi" panose="020B0604020104020204" pitchFamily="34" charset="0"/>
              </a:rPr>
              <a:t>.</a:t>
            </a:r>
            <a:endParaRPr lang="en-US" sz="2700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49D32-BB6C-4261-BAA0-544353F65B72}"/>
              </a:ext>
            </a:extLst>
          </p:cNvPr>
          <p:cNvSpPr txBox="1"/>
          <p:nvPr/>
        </p:nvSpPr>
        <p:spPr>
          <a:xfrm>
            <a:off x="892202" y="6681151"/>
            <a:ext cx="8593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Abadi" panose="020B0604020104020204" pitchFamily="34" charset="0"/>
              </a:rPr>
              <a:t>He </a:t>
            </a:r>
            <a:r>
              <a:rPr lang="en-SG" sz="4200" b="1" dirty="0">
                <a:solidFill>
                  <a:srgbClr val="C00000"/>
                </a:solidFill>
                <a:latin typeface="Abadi" panose="020B0604020104020204" pitchFamily="34" charset="0"/>
              </a:rPr>
              <a:t>is making </a:t>
            </a:r>
            <a:r>
              <a:rPr lang="en-SG" sz="4200" dirty="0">
                <a:latin typeface="Abadi" panose="020B0604020104020204" pitchFamily="34" charset="0"/>
              </a:rPr>
              <a:t>a cake tomorrow.</a:t>
            </a:r>
            <a:endParaRPr lang="en-US" sz="42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AE9DB-D734-4B09-8441-D5A505CB8401}"/>
              </a:ext>
            </a:extLst>
          </p:cNvPr>
          <p:cNvSpPr txBox="1"/>
          <p:nvPr/>
        </p:nvSpPr>
        <p:spPr>
          <a:xfrm>
            <a:off x="691072" y="7813693"/>
            <a:ext cx="11891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200" dirty="0">
                <a:latin typeface="Abadi" panose="020B0604020104020204" pitchFamily="34" charset="0"/>
              </a:rPr>
              <a:t>We </a:t>
            </a:r>
            <a:r>
              <a:rPr lang="en-SG" sz="4200" b="1" dirty="0">
                <a:solidFill>
                  <a:srgbClr val="C00000"/>
                </a:solidFill>
                <a:latin typeface="Abadi" panose="020B0604020104020204" pitchFamily="34" charset="0"/>
              </a:rPr>
              <a:t>are visiting </a:t>
            </a:r>
            <a:r>
              <a:rPr lang="en-SG" sz="4200" dirty="0">
                <a:latin typeface="Abadi" panose="020B0604020104020204" pitchFamily="34" charset="0"/>
              </a:rPr>
              <a:t>our grandparents next weekend.</a:t>
            </a:r>
            <a:endParaRPr lang="en-US" sz="42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564EE-0E60-4B96-BED6-CC2F4F513849}"/>
              </a:ext>
            </a:extLst>
          </p:cNvPr>
          <p:cNvSpPr txBox="1"/>
          <p:nvPr/>
        </p:nvSpPr>
        <p:spPr>
          <a:xfrm>
            <a:off x="11804249" y="4883339"/>
            <a:ext cx="5792679" cy="32996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SG" sz="2700" b="1" dirty="0" err="1">
                <a:latin typeface="Abadi" panose="020B0604020104020204" pitchFamily="34" charset="0"/>
              </a:rPr>
              <a:t>Thì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hiện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tại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tiếp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diễn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thường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được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sử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dụng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khi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nói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về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một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kế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hoạch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sẽ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làm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trong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tương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lai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và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đã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có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sắp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xếp</a:t>
            </a:r>
            <a:r>
              <a:rPr lang="en-SG" sz="2700" b="1" dirty="0">
                <a:latin typeface="Abadi" panose="020B0604020104020204" pitchFamily="34" charset="0"/>
              </a:rPr>
              <a:t> , </a:t>
            </a:r>
            <a:r>
              <a:rPr lang="en-SG" sz="2700" b="1" dirty="0" err="1">
                <a:latin typeface="Abadi" panose="020B0604020104020204" pitchFamily="34" charset="0"/>
              </a:rPr>
              <a:t>dự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định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trước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một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cách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chắc</a:t>
            </a:r>
            <a:r>
              <a:rPr lang="en-SG" sz="2700" b="1" dirty="0">
                <a:latin typeface="Abadi" panose="020B0604020104020204" pitchFamily="34" charset="0"/>
              </a:rPr>
              <a:t> </a:t>
            </a:r>
            <a:r>
              <a:rPr lang="en-SG" sz="2700" b="1" dirty="0" err="1">
                <a:latin typeface="Abadi" panose="020B0604020104020204" pitchFamily="34" charset="0"/>
              </a:rPr>
              <a:t>chắn</a:t>
            </a:r>
            <a:endParaRPr lang="en-US" sz="27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7533298-2E3F-4B6B-9CBE-FE63CD245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498" t="4657" r="28317" b="7732"/>
          <a:stretch/>
        </p:blipFill>
        <p:spPr>
          <a:xfrm>
            <a:off x="1360921" y="1860422"/>
            <a:ext cx="1331651" cy="128781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A652E27-E316-4CCE-84E8-D8351039F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0067" y="4923363"/>
            <a:ext cx="1869614" cy="1444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8E2255-9C5D-4A6D-A8D3-03D2BE3D1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60920" y="8071437"/>
            <a:ext cx="1059771" cy="10597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975551-43CC-41F0-8903-AD80C1D71472}"/>
              </a:ext>
            </a:extLst>
          </p:cNvPr>
          <p:cNvSpPr/>
          <p:nvPr/>
        </p:nvSpPr>
        <p:spPr>
          <a:xfrm>
            <a:off x="2889680" y="1479929"/>
            <a:ext cx="8775578" cy="2048796"/>
          </a:xfrm>
          <a:prstGeom prst="roundRect">
            <a:avLst>
              <a:gd name="adj" fmla="val 331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I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am watching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a movie tonight. </a:t>
            </a:r>
          </a:p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He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is making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a cake tomorrow.</a:t>
            </a:r>
          </a:p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They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are playing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soccer on the weekend</a:t>
            </a:r>
            <a:r>
              <a:rPr lang="en-SG" sz="2700" dirty="0">
                <a:solidFill>
                  <a:schemeClr val="tx1"/>
                </a:solidFill>
              </a:rPr>
              <a:t>.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3F02FF-6088-48DA-BB34-EA9AEC3A8C0C}"/>
              </a:ext>
            </a:extLst>
          </p:cNvPr>
          <p:cNvSpPr/>
          <p:nvPr/>
        </p:nvSpPr>
        <p:spPr>
          <a:xfrm>
            <a:off x="2936283" y="4621316"/>
            <a:ext cx="8775579" cy="2048796"/>
          </a:xfrm>
          <a:prstGeom prst="roundRect">
            <a:avLst>
              <a:gd name="adj" fmla="val 331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I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am </a:t>
            </a:r>
            <a:r>
              <a:rPr lang="en-SG" sz="2700" b="1" dirty="0">
                <a:solidFill>
                  <a:srgbClr val="0070C0"/>
                </a:solidFill>
                <a:latin typeface="Abadi" panose="020B0604020104020204" pitchFamily="34" charset="0"/>
              </a:rPr>
              <a:t>not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 watching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a movie tonight. </a:t>
            </a:r>
          </a:p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He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is </a:t>
            </a:r>
            <a:r>
              <a:rPr lang="en-SG" sz="2700" b="1" dirty="0">
                <a:solidFill>
                  <a:srgbClr val="0070C0"/>
                </a:solidFill>
                <a:latin typeface="Abadi" panose="020B0604020104020204" pitchFamily="34" charset="0"/>
              </a:rPr>
              <a:t>not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 making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a cake tomorrow.</a:t>
            </a:r>
          </a:p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They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are </a:t>
            </a:r>
            <a:r>
              <a:rPr lang="en-SG" sz="2700" b="1" dirty="0">
                <a:solidFill>
                  <a:srgbClr val="0070C0"/>
                </a:solidFill>
                <a:latin typeface="Abadi" panose="020B0604020104020204" pitchFamily="34" charset="0"/>
              </a:rPr>
              <a:t>not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playing 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soccer on the weekend</a:t>
            </a:r>
            <a:r>
              <a:rPr lang="en-SG" sz="2700" dirty="0">
                <a:solidFill>
                  <a:schemeClr val="tx1"/>
                </a:solidFill>
              </a:rPr>
              <a:t>.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170772-217D-44DE-A9E0-28170E521E34}"/>
              </a:ext>
            </a:extLst>
          </p:cNvPr>
          <p:cNvSpPr/>
          <p:nvPr/>
        </p:nvSpPr>
        <p:spPr>
          <a:xfrm>
            <a:off x="2889680" y="7576925"/>
            <a:ext cx="8775579" cy="2048796"/>
          </a:xfrm>
          <a:prstGeom prst="roundRect">
            <a:avLst>
              <a:gd name="adj" fmla="val 331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What </a:t>
            </a:r>
            <a:r>
              <a:rPr lang="en-SG" sz="2700" dirty="0">
                <a:solidFill>
                  <a:srgbClr val="C00000"/>
                </a:solidFill>
                <a:latin typeface="Abadi" panose="020B0604020104020204" pitchFamily="34" charset="0"/>
              </a:rPr>
              <a:t>are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you </a:t>
            </a:r>
            <a:r>
              <a:rPr lang="en-SG" sz="2700" dirty="0">
                <a:solidFill>
                  <a:srgbClr val="C00000"/>
                </a:solidFill>
                <a:latin typeface="Abadi" panose="020B0604020104020204" pitchFamily="34" charset="0"/>
              </a:rPr>
              <a:t>doing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SG" sz="2700" u="sng" dirty="0">
                <a:solidFill>
                  <a:schemeClr val="tx1"/>
                </a:solidFill>
                <a:latin typeface="Abadi" panose="020B0604020104020204" pitchFamily="34" charset="0"/>
              </a:rPr>
              <a:t>tomorrow/next week?</a:t>
            </a:r>
          </a:p>
          <a:p>
            <a:pPr lvl="2">
              <a:lnSpc>
                <a:spcPct val="150000"/>
              </a:lnSpc>
            </a:pPr>
            <a:r>
              <a:rPr lang="en-SG" sz="2700" dirty="0">
                <a:solidFill>
                  <a:srgbClr val="C00000"/>
                </a:solidFill>
                <a:latin typeface="Abadi" panose="020B0604020104020204" pitchFamily="34" charset="0"/>
              </a:rPr>
              <a:t>Are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you </a:t>
            </a:r>
            <a:r>
              <a:rPr lang="en-SG" sz="2700" dirty="0">
                <a:solidFill>
                  <a:srgbClr val="C00000"/>
                </a:solidFill>
                <a:latin typeface="Abadi" panose="020B0604020104020204" pitchFamily="34" charset="0"/>
              </a:rPr>
              <a:t>playing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badminton tomorrow?</a:t>
            </a:r>
          </a:p>
          <a:p>
            <a:pPr lvl="2">
              <a:lnSpc>
                <a:spcPct val="150000"/>
              </a:lnSpc>
            </a:pP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Is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she </a:t>
            </a:r>
            <a:r>
              <a:rPr lang="en-SG" sz="2700" b="1" dirty="0">
                <a:solidFill>
                  <a:srgbClr val="C00000"/>
                </a:solidFill>
                <a:latin typeface="Abadi" panose="020B0604020104020204" pitchFamily="34" charset="0"/>
              </a:rPr>
              <a:t>making</a:t>
            </a:r>
            <a:r>
              <a:rPr lang="en-SG" sz="2700" dirty="0">
                <a:solidFill>
                  <a:schemeClr val="tx1"/>
                </a:solidFill>
                <a:latin typeface="Abadi" panose="020B0604020104020204" pitchFamily="34" charset="0"/>
              </a:rPr>
              <a:t> a cake tonight?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5C1CD-D7C2-4711-97D9-F0F11F6BCC9D}"/>
              </a:ext>
            </a:extLst>
          </p:cNvPr>
          <p:cNvSpPr txBox="1"/>
          <p:nvPr/>
        </p:nvSpPr>
        <p:spPr>
          <a:xfrm>
            <a:off x="3149348" y="645520"/>
            <a:ext cx="89753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Abadi" panose="020B0604020104020204" pitchFamily="34" charset="0"/>
              </a:rPr>
              <a:t>Khẳng</a:t>
            </a:r>
            <a:r>
              <a:rPr lang="en-SG" sz="3600" dirty="0">
                <a:latin typeface="Abadi" panose="020B0604020104020204" pitchFamily="34" charset="0"/>
              </a:rPr>
              <a:t> </a:t>
            </a:r>
            <a:r>
              <a:rPr lang="en-SG" sz="3600" dirty="0" err="1">
                <a:latin typeface="Abadi" panose="020B0604020104020204" pitchFamily="34" charset="0"/>
              </a:rPr>
              <a:t>định</a:t>
            </a:r>
            <a:r>
              <a:rPr lang="en-SG" sz="3600" dirty="0">
                <a:latin typeface="Abadi" panose="020B0604020104020204" pitchFamily="34" charset="0"/>
              </a:rPr>
              <a:t>: S + am/is/are + V-</a:t>
            </a:r>
            <a:r>
              <a:rPr lang="en-SG" sz="3600" dirty="0" err="1">
                <a:latin typeface="Abadi" panose="020B0604020104020204" pitchFamily="34" charset="0"/>
              </a:rPr>
              <a:t>ing</a:t>
            </a:r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3B4010-D98A-466A-852A-1869B62A3AFD}"/>
              </a:ext>
            </a:extLst>
          </p:cNvPr>
          <p:cNvSpPr txBox="1"/>
          <p:nvPr/>
        </p:nvSpPr>
        <p:spPr>
          <a:xfrm>
            <a:off x="2889680" y="3786907"/>
            <a:ext cx="89753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Abadi" panose="020B0604020104020204" pitchFamily="34" charset="0"/>
              </a:rPr>
              <a:t>Phủ</a:t>
            </a:r>
            <a:r>
              <a:rPr lang="en-SG" sz="3600" dirty="0">
                <a:latin typeface="Abadi" panose="020B0604020104020204" pitchFamily="34" charset="0"/>
              </a:rPr>
              <a:t> </a:t>
            </a:r>
            <a:r>
              <a:rPr lang="en-SG" sz="3600" dirty="0" err="1">
                <a:latin typeface="Abadi" panose="020B0604020104020204" pitchFamily="34" charset="0"/>
              </a:rPr>
              <a:t>định</a:t>
            </a:r>
            <a:r>
              <a:rPr lang="en-SG" sz="3600" dirty="0">
                <a:latin typeface="Abadi" panose="020B0604020104020204" pitchFamily="34" charset="0"/>
              </a:rPr>
              <a:t>: S + am not /isn’t/aren’t + V-</a:t>
            </a:r>
            <a:r>
              <a:rPr lang="en-SG" sz="3600" dirty="0" err="1">
                <a:latin typeface="Abadi" panose="020B0604020104020204" pitchFamily="34" charset="0"/>
              </a:rPr>
              <a:t>ing</a:t>
            </a:r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55038-C17C-4FA4-A138-438966502C40}"/>
              </a:ext>
            </a:extLst>
          </p:cNvPr>
          <p:cNvSpPr txBox="1"/>
          <p:nvPr/>
        </p:nvSpPr>
        <p:spPr>
          <a:xfrm>
            <a:off x="2836410" y="6777269"/>
            <a:ext cx="89753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Abadi" panose="020B0604020104020204" pitchFamily="34" charset="0"/>
              </a:rPr>
              <a:t>Câu</a:t>
            </a:r>
            <a:r>
              <a:rPr lang="en-SG" sz="3600" dirty="0">
                <a:latin typeface="Abadi" panose="020B0604020104020204" pitchFamily="34" charset="0"/>
              </a:rPr>
              <a:t> </a:t>
            </a:r>
            <a:r>
              <a:rPr lang="en-SG" sz="3600" dirty="0" err="1">
                <a:latin typeface="Abadi" panose="020B0604020104020204" pitchFamily="34" charset="0"/>
              </a:rPr>
              <a:t>hỏi</a:t>
            </a:r>
            <a:r>
              <a:rPr lang="en-SG" sz="3600" dirty="0">
                <a:latin typeface="Abadi" panose="020B0604020104020204" pitchFamily="34" charset="0"/>
              </a:rPr>
              <a:t>:  (</a:t>
            </a:r>
            <a:r>
              <a:rPr lang="en-SG" sz="3600" dirty="0" err="1">
                <a:latin typeface="Abadi" panose="020B0604020104020204" pitchFamily="34" charset="0"/>
              </a:rPr>
              <a:t>Wh</a:t>
            </a:r>
            <a:r>
              <a:rPr lang="en-SG" sz="3600" dirty="0">
                <a:latin typeface="Abadi" panose="020B0604020104020204" pitchFamily="34" charset="0"/>
              </a:rPr>
              <a:t>) Am/Is/Are + S+ V-</a:t>
            </a:r>
            <a:r>
              <a:rPr lang="en-SG" sz="3600" dirty="0" err="1">
                <a:latin typeface="Abadi" panose="020B0604020104020204" pitchFamily="34" charset="0"/>
              </a:rPr>
              <a:t>ing</a:t>
            </a:r>
            <a:r>
              <a:rPr lang="en-SG" sz="3600" dirty="0">
                <a:latin typeface="Abadi" panose="020B0604020104020204" pitchFamily="34" charset="0"/>
              </a:rPr>
              <a:t>?</a:t>
            </a:r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71CCBD-3A42-438F-B353-567236795E50}"/>
              </a:ext>
            </a:extLst>
          </p:cNvPr>
          <p:cNvSpPr/>
          <p:nvPr/>
        </p:nvSpPr>
        <p:spPr>
          <a:xfrm>
            <a:off x="12124673" y="4431116"/>
            <a:ext cx="5433135" cy="1424769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b="1" dirty="0">
                <a:solidFill>
                  <a:srgbClr val="348A8C"/>
                </a:solidFill>
              </a:rPr>
              <a:t>STRUCTURE</a:t>
            </a:r>
            <a:endParaRPr lang="en-US" sz="7200" b="1" dirty="0">
              <a:solidFill>
                <a:srgbClr val="348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17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DCD80A0-9FEE-47EB-AD41-419D3DBBB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3" t="12427" r="17964" b="11787"/>
          <a:stretch/>
        </p:blipFill>
        <p:spPr>
          <a:xfrm>
            <a:off x="609600" y="762000"/>
            <a:ext cx="13812207" cy="8763000"/>
          </a:xfrm>
          <a:prstGeom prst="rect">
            <a:avLst/>
          </a:prstGeom>
        </p:spPr>
      </p:pic>
      <p:pic>
        <p:nvPicPr>
          <p:cNvPr id="2" name="CD1-TRACK 09">
            <a:hlinkClick r:id="" action="ppaction://media"/>
            <a:extLst>
              <a:ext uri="{FF2B5EF4-FFF2-40B4-BE49-F238E27FC236}">
                <a16:creationId xmlns:a16="http://schemas.microsoft.com/office/drawing/2014/main" id="{1AF720BE-BDAE-41CA-9AF6-54A3FF298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0" y="419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77E1FF-035F-41A9-9D84-BE4A29973B1B}"/>
              </a:ext>
            </a:extLst>
          </p:cNvPr>
          <p:cNvSpPr txBox="1"/>
          <p:nvPr/>
        </p:nvSpPr>
        <p:spPr>
          <a:xfrm>
            <a:off x="1066800" y="1565449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I’m watch/I’m watching a movie tonight.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1D5E69-4759-4E4E-9B44-A7E918152CDB}"/>
              </a:ext>
            </a:extLst>
          </p:cNvPr>
          <p:cNvSpPr txBox="1"/>
          <p:nvPr/>
        </p:nvSpPr>
        <p:spPr>
          <a:xfrm>
            <a:off x="1066800" y="2664484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She is going/going bowling on Sunday night.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6070D3B-B805-4501-9A3E-BCAC1D565DBD}"/>
              </a:ext>
            </a:extLst>
          </p:cNvPr>
          <p:cNvSpPr txBox="1"/>
          <p:nvPr/>
        </p:nvSpPr>
        <p:spPr>
          <a:xfrm>
            <a:off x="1066800" y="3763519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Let’s meet in/ on front of the theater.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17D13A0-6B53-4044-B549-B7DA78336B94}"/>
              </a:ext>
            </a:extLst>
          </p:cNvPr>
          <p:cNvSpPr txBox="1"/>
          <p:nvPr/>
        </p:nvSpPr>
        <p:spPr>
          <a:xfrm>
            <a:off x="1066800" y="4862554"/>
            <a:ext cx="1399032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I’m meeting/meeting Sam at the water park tomorrow.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A683EA0-E936-482A-95BE-10D5BED0EEE0}"/>
              </a:ext>
            </a:extLst>
          </p:cNvPr>
          <p:cNvSpPr txBox="1"/>
          <p:nvPr/>
        </p:nvSpPr>
        <p:spPr>
          <a:xfrm>
            <a:off x="1066800" y="5961590"/>
            <a:ext cx="1399032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Is/Are you going shopping this evening?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2D92160-E118-4BE9-9CC6-18B6ACBA8771}"/>
              </a:ext>
            </a:extLst>
          </p:cNvPr>
          <p:cNvSpPr txBox="1"/>
          <p:nvPr/>
        </p:nvSpPr>
        <p:spPr>
          <a:xfrm>
            <a:off x="1066800" y="7060625"/>
            <a:ext cx="1399032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6. We’re meeting next/ opposite the restaurant on Wednesday at 6 </a:t>
            </a:r>
            <a:r>
              <a:rPr lang="en-US" sz="3600" dirty="0" err="1"/>
              <a:t>p.m</a:t>
            </a:r>
            <a:endParaRPr lang="en-US" sz="36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94E9F2-84C8-4B7B-A4BD-EAF404A77281}"/>
              </a:ext>
            </a:extLst>
          </p:cNvPr>
          <p:cNvSpPr txBox="1"/>
          <p:nvPr/>
        </p:nvSpPr>
        <p:spPr>
          <a:xfrm>
            <a:off x="4556760" y="519964"/>
            <a:ext cx="7391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b. Circle the correct words. 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7F92AB9-D2BD-461A-B15C-9E20A33823AA}"/>
              </a:ext>
            </a:extLst>
          </p:cNvPr>
          <p:cNvCxnSpPr>
            <a:cxnSpLocks/>
          </p:cNvCxnSpPr>
          <p:nvPr/>
        </p:nvCxnSpPr>
        <p:spPr>
          <a:xfrm>
            <a:off x="3886200" y="2211780"/>
            <a:ext cx="16611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3A3F333-A40E-4862-B9B2-818FA436FB80}"/>
              </a:ext>
            </a:extLst>
          </p:cNvPr>
          <p:cNvCxnSpPr>
            <a:cxnSpLocks/>
          </p:cNvCxnSpPr>
          <p:nvPr/>
        </p:nvCxnSpPr>
        <p:spPr>
          <a:xfrm>
            <a:off x="2362200" y="3310815"/>
            <a:ext cx="1371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8024620-320D-4EAF-8ED9-F5754B9C3B25}"/>
              </a:ext>
            </a:extLst>
          </p:cNvPr>
          <p:cNvCxnSpPr>
            <a:cxnSpLocks/>
          </p:cNvCxnSpPr>
          <p:nvPr/>
        </p:nvCxnSpPr>
        <p:spPr>
          <a:xfrm>
            <a:off x="3429000" y="4359870"/>
            <a:ext cx="609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2BA52068-54E3-4D91-80E3-30BDC55E3427}"/>
              </a:ext>
            </a:extLst>
          </p:cNvPr>
          <p:cNvCxnSpPr>
            <a:cxnSpLocks/>
          </p:cNvCxnSpPr>
          <p:nvPr/>
        </p:nvCxnSpPr>
        <p:spPr>
          <a:xfrm>
            <a:off x="1828800" y="5470786"/>
            <a:ext cx="190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B1E2267-F7CE-486D-BD6B-76448778F94C}"/>
              </a:ext>
            </a:extLst>
          </p:cNvPr>
          <p:cNvCxnSpPr>
            <a:cxnSpLocks/>
          </p:cNvCxnSpPr>
          <p:nvPr/>
        </p:nvCxnSpPr>
        <p:spPr>
          <a:xfrm>
            <a:off x="1981200" y="6525110"/>
            <a:ext cx="83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DDA6B6AA-B1A6-4CC3-AB42-824DBE2D833F}"/>
              </a:ext>
            </a:extLst>
          </p:cNvPr>
          <p:cNvCxnSpPr>
            <a:cxnSpLocks/>
          </p:cNvCxnSpPr>
          <p:nvPr/>
        </p:nvCxnSpPr>
        <p:spPr>
          <a:xfrm>
            <a:off x="5547360" y="7663627"/>
            <a:ext cx="17678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3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858</Words>
  <Application>Microsoft Office PowerPoint</Application>
  <PresentationFormat>Tùy chỉnh</PresentationFormat>
  <Paragraphs>103</Paragraphs>
  <Slides>14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Contastia</vt:lpstr>
      <vt:lpstr>Constantia</vt:lpstr>
      <vt:lpstr>Calibri</vt:lpstr>
      <vt:lpstr>Modern Love</vt:lpstr>
      <vt:lpstr>Arial</vt:lpstr>
      <vt:lpstr>Abadi</vt:lpstr>
      <vt:lpstr>Times New Roman</vt:lpstr>
      <vt:lpstr>HL Brush 1BK</vt:lpstr>
      <vt:lpstr>DejaVu Serif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user822</cp:lastModifiedBy>
  <cp:revision>18</cp:revision>
  <dcterms:created xsi:type="dcterms:W3CDTF">2006-08-16T00:00:00Z</dcterms:created>
  <dcterms:modified xsi:type="dcterms:W3CDTF">2022-06-30T02:04:41Z</dcterms:modified>
  <dc:identifier>DAFCzLKM10w</dc:identifier>
</cp:coreProperties>
</file>