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Constanti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9IOs5JWN2VB0fEn0jG0GAD4N9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6E751D-3A84-4813-A558-094D14CA3674}">
  <a:tblStyle styleId="{356E751D-3A84-4813-A558-094D14CA367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italic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Constanti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Constanti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nstanti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Relationship Id="rId5" Type="http://schemas.openxmlformats.org/officeDocument/2006/relationships/image" Target="../media/image12.jp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wordwall.net/resource/33948052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240" y="0"/>
            <a:ext cx="2209800" cy="99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31090" l="23906" r="24761" t="17578"/>
          <a:stretch/>
        </p:blipFill>
        <p:spPr>
          <a:xfrm>
            <a:off x="16770830" y="0"/>
            <a:ext cx="1360261" cy="1360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1"/>
          <p:cNvGrpSpPr/>
          <p:nvPr/>
        </p:nvGrpSpPr>
        <p:grpSpPr>
          <a:xfrm>
            <a:off x="60960" y="102473"/>
            <a:ext cx="18257520" cy="9982199"/>
            <a:chOff x="91440" y="91439"/>
            <a:chExt cx="12117250" cy="6711697"/>
          </a:xfrm>
        </p:grpSpPr>
        <p:sp>
          <p:nvSpPr>
            <p:cNvPr id="180" name="Google Shape;180;p11"/>
            <p:cNvSpPr/>
            <p:nvPr/>
          </p:nvSpPr>
          <p:spPr>
            <a:xfrm>
              <a:off x="5486400" y="109728"/>
              <a:ext cx="6675120" cy="6693408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69803"/>
              </a:srgbClr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143020" y="108368"/>
              <a:ext cx="6675120" cy="6693408"/>
            </a:xfrm>
            <a:custGeom>
              <a:rect b="b" l="l" r="r" t="t"/>
              <a:pathLst>
                <a:path extrusionOk="0" h="135030" w="125493">
                  <a:moveTo>
                    <a:pt x="6013" y="13824"/>
                  </a:moveTo>
                  <a:cubicBezTo>
                    <a:pt x="7692" y="13824"/>
                    <a:pt x="9061" y="15193"/>
                    <a:pt x="9061" y="16884"/>
                  </a:cubicBezTo>
                  <a:cubicBezTo>
                    <a:pt x="9061" y="18563"/>
                    <a:pt x="7692" y="19932"/>
                    <a:pt x="6013" y="19932"/>
                  </a:cubicBezTo>
                  <a:cubicBezTo>
                    <a:pt x="4322" y="19932"/>
                    <a:pt x="2953" y="18563"/>
                    <a:pt x="2953" y="16884"/>
                  </a:cubicBezTo>
                  <a:cubicBezTo>
                    <a:pt x="2953" y="15193"/>
                    <a:pt x="4322" y="13824"/>
                    <a:pt x="6013" y="13824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65"/>
                    <a:pt x="7692" y="38434"/>
                    <a:pt x="6013" y="38434"/>
                  </a:cubicBezTo>
                  <a:cubicBezTo>
                    <a:pt x="4322" y="38434"/>
                    <a:pt x="2953" y="37065"/>
                    <a:pt x="2953" y="35374"/>
                  </a:cubicBezTo>
                  <a:cubicBezTo>
                    <a:pt x="2953" y="33695"/>
                    <a:pt x="4322" y="32326"/>
                    <a:pt x="6013" y="32326"/>
                  </a:cubicBezTo>
                  <a:close/>
                  <a:moveTo>
                    <a:pt x="6013" y="52483"/>
                  </a:moveTo>
                  <a:cubicBezTo>
                    <a:pt x="7692" y="52483"/>
                    <a:pt x="9061" y="53853"/>
                    <a:pt x="9061" y="55531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2" y="58579"/>
                    <a:pt x="2953" y="57210"/>
                    <a:pt x="2953" y="55531"/>
                  </a:cubicBezTo>
                  <a:cubicBezTo>
                    <a:pt x="2953" y="53853"/>
                    <a:pt x="4322" y="52483"/>
                    <a:pt x="6013" y="52483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308"/>
                    <a:pt x="7692" y="78677"/>
                    <a:pt x="6013" y="78677"/>
                  </a:cubicBezTo>
                  <a:cubicBezTo>
                    <a:pt x="4322" y="78677"/>
                    <a:pt x="2953" y="77308"/>
                    <a:pt x="2953" y="75617"/>
                  </a:cubicBezTo>
                  <a:cubicBezTo>
                    <a:pt x="2953" y="73938"/>
                    <a:pt x="4322" y="72569"/>
                    <a:pt x="6013" y="72569"/>
                  </a:cubicBezTo>
                  <a:close/>
                  <a:moveTo>
                    <a:pt x="6013" y="92810"/>
                  </a:moveTo>
                  <a:cubicBezTo>
                    <a:pt x="7692" y="92810"/>
                    <a:pt x="9061" y="94179"/>
                    <a:pt x="9061" y="95858"/>
                  </a:cubicBezTo>
                  <a:cubicBezTo>
                    <a:pt x="9061" y="97548"/>
                    <a:pt x="7692" y="98918"/>
                    <a:pt x="6013" y="98918"/>
                  </a:cubicBezTo>
                  <a:cubicBezTo>
                    <a:pt x="4322" y="98918"/>
                    <a:pt x="2953" y="97548"/>
                    <a:pt x="2953" y="95858"/>
                  </a:cubicBezTo>
                  <a:cubicBezTo>
                    <a:pt x="2953" y="94179"/>
                    <a:pt x="4322" y="92810"/>
                    <a:pt x="6013" y="92810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6"/>
                    <a:pt x="7692" y="120587"/>
                    <a:pt x="6013" y="120587"/>
                  </a:cubicBezTo>
                  <a:cubicBezTo>
                    <a:pt x="4322" y="120587"/>
                    <a:pt x="2953" y="119206"/>
                    <a:pt x="2953" y="117527"/>
                  </a:cubicBezTo>
                  <a:cubicBezTo>
                    <a:pt x="2953" y="115848"/>
                    <a:pt x="4322" y="114479"/>
                    <a:pt x="6013" y="114479"/>
                  </a:cubicBezTo>
                  <a:close/>
                  <a:moveTo>
                    <a:pt x="0" y="1"/>
                  </a:moveTo>
                  <a:lnTo>
                    <a:pt x="0" y="135029"/>
                  </a:lnTo>
                  <a:lnTo>
                    <a:pt x="125492" y="135029"/>
                  </a:lnTo>
                  <a:lnTo>
                    <a:pt x="125492" y="1"/>
                  </a:lnTo>
                  <a:close/>
                </a:path>
              </a:pathLst>
            </a:custGeom>
            <a:solidFill>
              <a:srgbClr val="B8A576">
                <a:alpha val="69803"/>
              </a:srgbClr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5533570" y="117512"/>
              <a:ext cx="6675120" cy="6675120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anchorCtr="0" anchor="t" bIns="137125" lIns="137125" spcFirstLastPara="1" rIns="137125" wrap="square" tIns="137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rgbClr val="C82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91440" y="91439"/>
              <a:ext cx="6675120" cy="6675120"/>
            </a:xfrm>
            <a:custGeom>
              <a:rect b="b" l="l" r="r" t="t"/>
              <a:pathLst>
                <a:path extrusionOk="0" h="135029" w="125493">
                  <a:moveTo>
                    <a:pt x="6013" y="13823"/>
                  </a:moveTo>
                  <a:cubicBezTo>
                    <a:pt x="7692" y="13823"/>
                    <a:pt x="9061" y="15193"/>
                    <a:pt x="9061" y="16871"/>
                  </a:cubicBezTo>
                  <a:cubicBezTo>
                    <a:pt x="9061" y="18550"/>
                    <a:pt x="7692" y="19919"/>
                    <a:pt x="6013" y="19919"/>
                  </a:cubicBezTo>
                  <a:cubicBezTo>
                    <a:pt x="4323" y="19919"/>
                    <a:pt x="2953" y="18550"/>
                    <a:pt x="2953" y="16871"/>
                  </a:cubicBezTo>
                  <a:cubicBezTo>
                    <a:pt x="2953" y="15193"/>
                    <a:pt x="4323" y="13823"/>
                    <a:pt x="6013" y="13823"/>
                  </a:cubicBezTo>
                  <a:close/>
                  <a:moveTo>
                    <a:pt x="6013" y="32326"/>
                  </a:moveTo>
                  <a:cubicBezTo>
                    <a:pt x="7692" y="32326"/>
                    <a:pt x="9061" y="33695"/>
                    <a:pt x="9061" y="35374"/>
                  </a:cubicBezTo>
                  <a:cubicBezTo>
                    <a:pt x="9061" y="37052"/>
                    <a:pt x="7692" y="38422"/>
                    <a:pt x="6013" y="38422"/>
                  </a:cubicBezTo>
                  <a:cubicBezTo>
                    <a:pt x="4323" y="38422"/>
                    <a:pt x="2953" y="37052"/>
                    <a:pt x="2953" y="35374"/>
                  </a:cubicBezTo>
                  <a:cubicBezTo>
                    <a:pt x="2953" y="33695"/>
                    <a:pt x="4323" y="32326"/>
                    <a:pt x="6013" y="32326"/>
                  </a:cubicBezTo>
                  <a:close/>
                  <a:moveTo>
                    <a:pt x="6013" y="52471"/>
                  </a:moveTo>
                  <a:cubicBezTo>
                    <a:pt x="7692" y="52471"/>
                    <a:pt x="9061" y="53840"/>
                    <a:pt x="9061" y="55519"/>
                  </a:cubicBezTo>
                  <a:cubicBezTo>
                    <a:pt x="9061" y="57210"/>
                    <a:pt x="7692" y="58579"/>
                    <a:pt x="6013" y="58579"/>
                  </a:cubicBezTo>
                  <a:cubicBezTo>
                    <a:pt x="4323" y="58579"/>
                    <a:pt x="2953" y="57210"/>
                    <a:pt x="2953" y="55519"/>
                  </a:cubicBezTo>
                  <a:cubicBezTo>
                    <a:pt x="2953" y="53840"/>
                    <a:pt x="4323" y="52471"/>
                    <a:pt x="6013" y="52471"/>
                  </a:cubicBezTo>
                  <a:close/>
                  <a:moveTo>
                    <a:pt x="6013" y="72569"/>
                  </a:moveTo>
                  <a:cubicBezTo>
                    <a:pt x="7692" y="72569"/>
                    <a:pt x="9061" y="73938"/>
                    <a:pt x="9061" y="75617"/>
                  </a:cubicBezTo>
                  <a:cubicBezTo>
                    <a:pt x="9061" y="77295"/>
                    <a:pt x="7692" y="78665"/>
                    <a:pt x="6013" y="78665"/>
                  </a:cubicBezTo>
                  <a:cubicBezTo>
                    <a:pt x="4323" y="78665"/>
                    <a:pt x="2953" y="77295"/>
                    <a:pt x="2953" y="75617"/>
                  </a:cubicBezTo>
                  <a:cubicBezTo>
                    <a:pt x="2953" y="73938"/>
                    <a:pt x="4323" y="72569"/>
                    <a:pt x="6013" y="72569"/>
                  </a:cubicBezTo>
                  <a:close/>
                  <a:moveTo>
                    <a:pt x="6013" y="92809"/>
                  </a:moveTo>
                  <a:cubicBezTo>
                    <a:pt x="7692" y="92809"/>
                    <a:pt x="9061" y="94178"/>
                    <a:pt x="9061" y="95857"/>
                  </a:cubicBezTo>
                  <a:cubicBezTo>
                    <a:pt x="9061" y="97536"/>
                    <a:pt x="7692" y="98905"/>
                    <a:pt x="6013" y="98905"/>
                  </a:cubicBezTo>
                  <a:cubicBezTo>
                    <a:pt x="4323" y="98905"/>
                    <a:pt x="2953" y="97536"/>
                    <a:pt x="2953" y="95857"/>
                  </a:cubicBezTo>
                  <a:cubicBezTo>
                    <a:pt x="2953" y="94178"/>
                    <a:pt x="4323" y="92809"/>
                    <a:pt x="6013" y="92809"/>
                  </a:cubicBezTo>
                  <a:close/>
                  <a:moveTo>
                    <a:pt x="6013" y="114479"/>
                  </a:moveTo>
                  <a:cubicBezTo>
                    <a:pt x="7692" y="114479"/>
                    <a:pt x="9061" y="115848"/>
                    <a:pt x="9061" y="117527"/>
                  </a:cubicBezTo>
                  <a:cubicBezTo>
                    <a:pt x="9061" y="119205"/>
                    <a:pt x="7692" y="120575"/>
                    <a:pt x="6013" y="120575"/>
                  </a:cubicBezTo>
                  <a:cubicBezTo>
                    <a:pt x="4323" y="120575"/>
                    <a:pt x="2953" y="119205"/>
                    <a:pt x="2953" y="117527"/>
                  </a:cubicBezTo>
                  <a:cubicBezTo>
                    <a:pt x="2953" y="115848"/>
                    <a:pt x="4323" y="114479"/>
                    <a:pt x="6013" y="114479"/>
                  </a:cubicBezTo>
                  <a:close/>
                  <a:moveTo>
                    <a:pt x="1" y="0"/>
                  </a:moveTo>
                  <a:lnTo>
                    <a:pt x="1" y="135029"/>
                  </a:lnTo>
                  <a:lnTo>
                    <a:pt x="125492" y="135029"/>
                  </a:lnTo>
                  <a:lnTo>
                    <a:pt x="125492" y="0"/>
                  </a:lnTo>
                  <a:close/>
                </a:path>
              </a:pathLst>
            </a:custGeom>
            <a:solidFill>
              <a:srgbClr val="F3EEE3"/>
            </a:solidFill>
            <a:ln>
              <a:noFill/>
            </a:ln>
          </p:spPr>
          <p:txBody>
            <a:bodyPr anchorCtr="0" anchor="t" bIns="137125" lIns="137125" spcFirstLastPara="1" rIns="137125" wrap="square" tIns="137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rgbClr val="C826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731520" y="59436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731520" y="1143000"/>
              <a:ext cx="11247120" cy="18288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731520" y="169164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731520" y="278892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31520" y="3337560"/>
              <a:ext cx="11247120" cy="18288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31520" y="388620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31520" y="4434840"/>
              <a:ext cx="11247120" cy="18288"/>
            </a:xfrm>
            <a:custGeom>
              <a:rect b="b" l="l" r="r" t="t"/>
              <a:pathLst>
                <a:path extrusionOk="0" h="441" w="102537">
                  <a:moveTo>
                    <a:pt x="0" y="0"/>
                  </a:moveTo>
                  <a:lnTo>
                    <a:pt x="0" y="441"/>
                  </a:lnTo>
                  <a:lnTo>
                    <a:pt x="102537" y="441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731520" y="224028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31520" y="498348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731520" y="553212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31520" y="608076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31520" y="6629400"/>
              <a:ext cx="11247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E2DAC6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 rot="5400000">
              <a:off x="-1966284" y="3419855"/>
              <a:ext cx="6675120" cy="18288"/>
            </a:xfrm>
            <a:custGeom>
              <a:rect b="b" l="l" r="r" t="t"/>
              <a:pathLst>
                <a:path extrusionOk="0" h="453" w="102537">
                  <a:moveTo>
                    <a:pt x="0" y="0"/>
                  </a:moveTo>
                  <a:lnTo>
                    <a:pt x="0" y="453"/>
                  </a:lnTo>
                  <a:lnTo>
                    <a:pt x="102537" y="453"/>
                  </a:lnTo>
                  <a:lnTo>
                    <a:pt x="10253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ctr" bIns="137125" lIns="137125" spcFirstLastPara="1" rIns="137125" wrap="square" tIns="137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1"/>
          <p:cNvSpPr/>
          <p:nvPr/>
        </p:nvSpPr>
        <p:spPr>
          <a:xfrm>
            <a:off x="2067000" y="1743569"/>
            <a:ext cx="1587787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Unit 1</a:t>
            </a:r>
            <a:endParaRPr b="1" i="1" sz="5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Free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5400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Lesson 2:</a:t>
            </a:r>
            <a:r>
              <a:rPr b="1" i="1" lang="en-US" sz="54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1" i="1" lang="en-US" sz="5400">
                <a:solidFill>
                  <a:srgbClr val="C00000"/>
                </a:solidFill>
                <a:latin typeface="Constantia"/>
                <a:ea typeface="Constantia"/>
                <a:cs typeface="Constantia"/>
                <a:sym typeface="Constantia"/>
              </a:rPr>
              <a:t>Grammar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5638800" y="452433"/>
            <a:ext cx="7010400" cy="1295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WARP-UP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1738117" y="4447888"/>
            <a:ext cx="16535637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and usage of the Present Simple: 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 u="sng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Form: </a:t>
            </a:r>
            <a:endParaRPr sz="4000" u="sng">
              <a:solidFill>
                <a:srgbClr val="9748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</a:t>
            </a: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	(+) S + am / is / are + …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(-) S + am / is / are + not + …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(?) Am / Is / Are + S + …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 verb</a:t>
            </a: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	(+) S + V </a:t>
            </a:r>
            <a:r>
              <a:rPr baseline="-25000"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s/es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(-) S + don’t / doesn’t + V </a:t>
            </a:r>
            <a:r>
              <a:rPr baseline="-25000"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bare infinitive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(?)Do / Does + S + V </a:t>
            </a:r>
            <a:r>
              <a:rPr baseline="-25000"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bare infinitive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 u="sng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Usage</a:t>
            </a:r>
            <a:r>
              <a:rPr b="1"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talk about habits or things that happen regularly.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/>
          <p:nvPr/>
        </p:nvSpPr>
        <p:spPr>
          <a:xfrm>
            <a:off x="7448145" y="943902"/>
            <a:ext cx="9879736" cy="192924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pic>
        <p:nvPicPr>
          <p:cNvPr descr="Ảnh có chứa thiên nhiên, lam, đám mây, mùa xuân&#10;&#10;Mô tả được tạo tự động" id="205" name="Google Shape;205;p12"/>
          <p:cNvPicPr preferRelativeResize="0"/>
          <p:nvPr/>
        </p:nvPicPr>
        <p:blipFill rotWithShape="1">
          <a:blip r:embed="rId3">
            <a:alphaModFix/>
          </a:blip>
          <a:srcRect b="1" l="21409" r="30769" t="0"/>
          <a:stretch/>
        </p:blipFill>
        <p:spPr>
          <a:xfrm>
            <a:off x="20" y="10"/>
            <a:ext cx="6953366" cy="10286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12"/>
          <p:cNvCxnSpPr/>
          <p:nvPr/>
        </p:nvCxnSpPr>
        <p:spPr>
          <a:xfrm>
            <a:off x="7621401" y="3172675"/>
            <a:ext cx="9464040" cy="0"/>
          </a:xfrm>
          <a:prstGeom prst="straightConnector1">
            <a:avLst/>
          </a:prstGeom>
          <a:noFill/>
          <a:ln cap="flat" cmpd="sng" w="19050">
            <a:solidFill>
              <a:srgbClr val="58A9E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7" name="Google Shape;207;p12"/>
          <p:cNvGrpSpPr/>
          <p:nvPr/>
        </p:nvGrpSpPr>
        <p:grpSpPr>
          <a:xfrm>
            <a:off x="7448917" y="4621058"/>
            <a:ext cx="9878190" cy="3751211"/>
            <a:chOff x="771" y="963458"/>
            <a:chExt cx="9878190" cy="3751211"/>
          </a:xfrm>
        </p:grpSpPr>
        <p:sp>
          <p:nvSpPr>
            <p:cNvPr id="208" name="Google Shape;208;p12"/>
            <p:cNvSpPr/>
            <p:nvPr/>
          </p:nvSpPr>
          <p:spPr>
            <a:xfrm>
              <a:off x="771" y="963458"/>
              <a:ext cx="3126009" cy="3751211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 cap="flat" cmpd="sng" w="9525">
              <a:solidFill>
                <a:srgbClr val="BF504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2"/>
            <p:cNvSpPr txBox="1"/>
            <p:nvPr/>
          </p:nvSpPr>
          <p:spPr>
            <a:xfrm>
              <a:off x="771" y="2463942"/>
              <a:ext cx="3126009" cy="2250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308775" spcFirstLastPara="1" rIns="308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Make 3 sentences, use the Present Simple to talk about your habits.</a:t>
              </a:r>
              <a:endParaRPr/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771" y="963458"/>
              <a:ext cx="3126009" cy="1500484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2"/>
            <p:cNvSpPr txBox="1"/>
            <p:nvPr/>
          </p:nvSpPr>
          <p:spPr>
            <a:xfrm>
              <a:off x="771" y="963458"/>
              <a:ext cx="3126009" cy="1500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308775" spcFirstLastPara="1" rIns="3087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/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3376862" y="963458"/>
              <a:ext cx="3126009" cy="3751211"/>
            </a:xfrm>
            <a:prstGeom prst="rect">
              <a:avLst/>
            </a:prstGeom>
            <a:gradFill>
              <a:gsLst>
                <a:gs pos="0">
                  <a:srgbClr val="947430"/>
                </a:gs>
                <a:gs pos="80000">
                  <a:srgbClr val="C3993F"/>
                </a:gs>
                <a:gs pos="100000">
                  <a:srgbClr val="C69A3D"/>
                </a:gs>
              </a:gsLst>
              <a:lin ang="16200000" scaled="0"/>
            </a:gradFill>
            <a:ln cap="flat" cmpd="sng" w="9525">
              <a:solidFill>
                <a:srgbClr val="BB995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2"/>
            <p:cNvSpPr txBox="1"/>
            <p:nvPr/>
          </p:nvSpPr>
          <p:spPr>
            <a:xfrm>
              <a:off x="3376862" y="2463942"/>
              <a:ext cx="3126009" cy="2250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308775" spcFirstLastPara="1" rIns="308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Do the exercises in WB: Lesson 1 - Grammar (page 5).</a:t>
              </a:r>
              <a:endParaRPr/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3376862" y="963458"/>
              <a:ext cx="3126009" cy="1500484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3376862" y="963458"/>
              <a:ext cx="3126009" cy="1500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308775" spcFirstLastPara="1" rIns="3087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/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6752952" y="963458"/>
              <a:ext cx="3126009" cy="3751211"/>
            </a:xfrm>
            <a:prstGeom prst="rect">
              <a:avLst/>
            </a:prstGeom>
            <a:gradFill>
              <a:gsLst>
                <a:gs pos="0">
                  <a:srgbClr val="739235"/>
                </a:gs>
                <a:gs pos="80000">
                  <a:srgbClr val="98BF47"/>
                </a:gs>
                <a:gs pos="100000">
                  <a:srgbClr val="99C344"/>
                </a:gs>
              </a:gsLst>
              <a:lin ang="16200000" scaled="0"/>
            </a:gradFill>
            <a:ln cap="flat" cmpd="sng" w="9525">
              <a:solidFill>
                <a:srgbClr val="99B95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2"/>
            <p:cNvSpPr txBox="1"/>
            <p:nvPr/>
          </p:nvSpPr>
          <p:spPr>
            <a:xfrm>
              <a:off x="6752952" y="2463942"/>
              <a:ext cx="3126009" cy="2250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308775" spcFirstLastPara="1" rIns="3087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Prepare: Lesson 1 – Pronunciation and Speaking (page 6 – SB)</a:t>
              </a:r>
              <a:endParaRPr/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6752952" y="963458"/>
              <a:ext cx="3126009" cy="1500484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2"/>
            <p:cNvSpPr txBox="1"/>
            <p:nvPr/>
          </p:nvSpPr>
          <p:spPr>
            <a:xfrm>
              <a:off x="6752952" y="963458"/>
              <a:ext cx="3126009" cy="1500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100" lIns="308775" spcFirstLastPara="1" rIns="3087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n-US" sz="6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219201" y="3261361"/>
            <a:ext cx="7746299" cy="3711650"/>
          </a:xfrm>
          <a:prstGeom prst="roundRect">
            <a:avLst>
              <a:gd fmla="val 16667" name="adj"/>
            </a:avLst>
          </a:prstGeom>
          <a:solidFill>
            <a:srgbClr val="244061"/>
          </a:solidFill>
          <a:ln>
            <a:noFill/>
          </a:ln>
        </p:spPr>
        <p:txBody>
          <a:bodyPr anchorCtr="0" anchor="t" bIns="68575" lIns="137150" spcFirstLastPara="1" rIns="137150" wrap="square" tIns="68575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49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74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804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-US" sz="7492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3031" y="4103959"/>
            <a:ext cx="6487274" cy="20264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12329159" y="4678601"/>
            <a:ext cx="46329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5565" l="30662" r="-16918" t="37395"/>
          <a:stretch/>
        </p:blipFill>
        <p:spPr>
          <a:xfrm>
            <a:off x="10688476" y="4470795"/>
            <a:ext cx="1640684" cy="108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232315">
            <a:off x="6107725" y="3232758"/>
            <a:ext cx="3793496" cy="119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99" name="Google Shape;99;p2"/>
          <p:cNvPicPr preferRelativeResize="0"/>
          <p:nvPr/>
        </p:nvPicPr>
        <p:blipFill rotWithShape="1">
          <a:blip r:embed="rId6">
            <a:alphaModFix/>
          </a:blip>
          <a:srcRect b="32407" l="25004" r="24724" t="17747"/>
          <a:stretch/>
        </p:blipFill>
        <p:spPr>
          <a:xfrm>
            <a:off x="-3891167" y="494481"/>
            <a:ext cx="2622687" cy="260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762000" y="1790700"/>
            <a:ext cx="12192000" cy="4704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do / do / free time / What / you / your / in?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2. play / you / Do / soccer?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3. reading / like / comics / I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4. online / He / on / plays / games / Sundays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5. We / on / like / movies / the / watching / weekends.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1752600" y="1334974"/>
            <a:ext cx="13182600" cy="584775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 and reorder the word to make a meaningful sentence. 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632460" y="6164401"/>
            <a:ext cx="17023080" cy="3170099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What do you do in your free time?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2. Do you play soccer?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3. I like reading comics.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4. He plays online games on Sundays.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5. We like watching movies on the weekends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5410200" y="62434"/>
            <a:ext cx="7010400" cy="129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6269" y="540818"/>
            <a:ext cx="4975462" cy="33149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71582" y="533198"/>
            <a:ext cx="4984815" cy="33149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1918" y="495300"/>
            <a:ext cx="5216384" cy="34819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6" name="Google Shape;116;p4"/>
          <p:cNvSpPr txBox="1"/>
          <p:nvPr/>
        </p:nvSpPr>
        <p:spPr>
          <a:xfrm>
            <a:off x="12331749" y="4183796"/>
            <a:ext cx="54990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1.I always watch TV after I finish my exercises.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812280" y="4356435"/>
            <a:ext cx="497546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2.We go to the library every Saturday</a:t>
            </a:r>
            <a:r>
              <a:rPr i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785097" y="4356435"/>
            <a:ext cx="542221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1.My father often has a cup of coffee every morning.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6">
            <a:alphaModFix/>
          </a:blip>
          <a:srcRect b="7610" l="2574" r="1894" t="15082"/>
          <a:stretch/>
        </p:blipFill>
        <p:spPr>
          <a:xfrm>
            <a:off x="785097" y="5934368"/>
            <a:ext cx="9296400" cy="2370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 amt="70000"/>
          </a:blip>
          <a:srcRect b="29368" l="24379" r="20519" t="16285"/>
          <a:stretch/>
        </p:blipFill>
        <p:spPr>
          <a:xfrm>
            <a:off x="16595195" y="361950"/>
            <a:ext cx="1197505" cy="118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5"/>
          <p:cNvGrpSpPr/>
          <p:nvPr/>
        </p:nvGrpSpPr>
        <p:grpSpPr>
          <a:xfrm>
            <a:off x="0" y="0"/>
            <a:ext cx="1832281" cy="723900"/>
            <a:chOff x="1483456" y="962025"/>
            <a:chExt cx="1832281" cy="723900"/>
          </a:xfrm>
        </p:grpSpPr>
        <p:pic>
          <p:nvPicPr>
            <p:cNvPr id="126" name="Google Shape;12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94268" y="962025"/>
              <a:ext cx="821469" cy="72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5"/>
            <p:cNvPicPr preferRelativeResize="0"/>
            <p:nvPr/>
          </p:nvPicPr>
          <p:blipFill rotWithShape="1">
            <a:blip r:embed="rId5">
              <a:alphaModFix/>
            </a:blip>
            <a:srcRect b="6806" l="9780" r="6490" t="7329"/>
            <a:stretch/>
          </p:blipFill>
          <p:spPr>
            <a:xfrm>
              <a:off x="1483456" y="962025"/>
              <a:ext cx="1010812" cy="723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5"/>
          <p:cNvGrpSpPr/>
          <p:nvPr/>
        </p:nvGrpSpPr>
        <p:grpSpPr>
          <a:xfrm>
            <a:off x="609600" y="1469390"/>
            <a:ext cx="16710081" cy="8271510"/>
            <a:chOff x="1097819" y="936356"/>
            <a:chExt cx="15478003" cy="7593734"/>
          </a:xfrm>
        </p:grpSpPr>
        <p:pic>
          <p:nvPicPr>
            <p:cNvPr id="129" name="Google Shape;129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7819" y="999225"/>
              <a:ext cx="7453625" cy="7530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547569" y="936356"/>
              <a:ext cx="8028253" cy="759373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986022" y="380689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813434" y="414338"/>
            <a:ext cx="3400427" cy="791223"/>
          </a:xfrm>
          <a:prstGeom prst="roundRect">
            <a:avLst>
              <a:gd fmla="val 26042" name="adj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133" name="Google Shape;133;p5"/>
          <p:cNvSpPr txBox="1"/>
          <p:nvPr/>
        </p:nvSpPr>
        <p:spPr>
          <a:xfrm>
            <a:off x="4812432" y="515074"/>
            <a:ext cx="4665186" cy="707886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Listen and repeat.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830580" y="2933700"/>
            <a:ext cx="16687800" cy="6019800"/>
          </a:xfrm>
          <a:prstGeom prst="roundRect">
            <a:avLst>
              <a:gd fmla="val 2128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(play)_____________________soccer in my free time.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friends often ( play)___________games online together on the weekends.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brother ( like)_______________ building models.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Lisa and Molly ( read) ____________comics every night.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________you (bake)____________cakes on the weekends?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Lucas ( not make) ______________vlogs about his garden.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AutoNum type="arabicPeriod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_____________Fiona ( watch) ___________fashion show in her free time? </a:t>
            </a:r>
            <a:endParaRPr/>
          </a:p>
          <a:p>
            <a:pPr indent="-1651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990600" y="1517332"/>
            <a:ext cx="10972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Fill in the blanks with the correct form of the verbs</a:t>
            </a: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4587240" y="2847201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play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6553200" y="3633519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play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6263640" y="4513123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likes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6705600" y="5321260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1676400" y="7731680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1661160" y="6152257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5029200" y="6922294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doesn’t make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7696200" y="7780287"/>
            <a:ext cx="2133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watch</a:t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6023610" y="6091297"/>
            <a:ext cx="1676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bake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 b="5128" l="3222" r="1035" t="5128"/>
          <a:stretch/>
        </p:blipFill>
        <p:spPr>
          <a:xfrm>
            <a:off x="779782" y="1746784"/>
            <a:ext cx="16728436" cy="281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4925" l="6908" r="1170" t="5057"/>
          <a:stretch/>
        </p:blipFill>
        <p:spPr>
          <a:xfrm>
            <a:off x="694689" y="5725335"/>
            <a:ext cx="16898619" cy="295694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1600200" y="643181"/>
            <a:ext cx="1295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9748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Write sentences about habits using pictures and prompts. 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914400" y="4610100"/>
            <a:ext cx="43434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collect soccer stickers.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6858000" y="4561665"/>
            <a:ext cx="43434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 Jim bake cakes on Tuesdays? 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12382500" y="4629109"/>
            <a:ext cx="43434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play computer games on the weekends.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960120" y="8786771"/>
            <a:ext cx="43434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Harry doesn’t make models. 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6324600" y="8787682"/>
            <a:ext cx="54102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Does Jane read comics in the morning?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12098018" y="9032992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don’t make vlogs.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 b="1482" l="24166" r="27501" t="14074"/>
          <a:stretch/>
        </p:blipFill>
        <p:spPr>
          <a:xfrm>
            <a:off x="762000" y="978485"/>
            <a:ext cx="7908758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>
            <a:hlinkClick r:id="rId4"/>
          </p:cNvPr>
          <p:cNvSpPr/>
          <p:nvPr/>
        </p:nvSpPr>
        <p:spPr>
          <a:xfrm>
            <a:off x="13840330" y="4018865"/>
            <a:ext cx="1828800" cy="135323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E9D8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9829800" y="4541520"/>
            <a:ext cx="3505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GAME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1676400" y="800100"/>
            <a:ext cx="139827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In pair ask your partner about what they do and don’t in their free time. </a:t>
            </a:r>
            <a:endParaRPr/>
          </a:p>
        </p:txBody>
      </p:sp>
      <p:graphicFrame>
        <p:nvGraphicFramePr>
          <p:cNvPr id="174" name="Google Shape;174;p10"/>
          <p:cNvGraphicFramePr/>
          <p:nvPr/>
        </p:nvGraphicFramePr>
        <p:xfrm>
          <a:off x="628650" y="24003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{356E751D-3A84-4813-A558-094D14CA3674}</a:tableStyleId>
              </a:tblPr>
              <a:tblGrid>
                <a:gridCol w="8515350"/>
                <a:gridCol w="8515350"/>
              </a:tblGrid>
              <a:tr h="112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1"/>
                          </a:solidFill>
                        </a:rPr>
                        <a:t>What do you do in your free time?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dk1"/>
                          </a:solidFill>
                        </a:rPr>
                        <a:t>What don’t you do in your free time?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12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302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  <a:tr h="112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E9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PHUONG</dc:creator>
</cp:coreProperties>
</file>