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9" r:id="rId5"/>
    <p:sldId id="261" r:id="rId6"/>
    <p:sldId id="284" r:id="rId7"/>
    <p:sldId id="285" r:id="rId8"/>
    <p:sldId id="286" r:id="rId9"/>
    <p:sldId id="287" r:id="rId10"/>
    <p:sldId id="259" r:id="rId11"/>
    <p:sldId id="288" r:id="rId12"/>
    <p:sldId id="289" r:id="rId13"/>
    <p:sldId id="290" r:id="rId14"/>
    <p:sldId id="291" r:id="rId15"/>
    <p:sldId id="280" r:id="rId16"/>
    <p:sldId id="283" r:id="rId17"/>
    <p:sldId id="295" r:id="rId18"/>
    <p:sldId id="282" r:id="rId19"/>
    <p:sldId id="297" r:id="rId20"/>
    <p:sldId id="296" r:id="rId21"/>
    <p:sldId id="292" r:id="rId22"/>
    <p:sldId id="342" r:id="rId23"/>
    <p:sldId id="345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4BC9"/>
    <a:srgbClr val="CFAFE7"/>
    <a:srgbClr val="E6E6E6"/>
    <a:srgbClr val="FFFFCC"/>
    <a:srgbClr val="52C4D3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eeseburger.png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hyperlink" Target="https://en.wikipedia.org/wiki/Paella" TargetMode="Externa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aella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://commons.wikimedia.org/wiki/File:Cheeseburger.pn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ordwall.net/resource/21288648/countable-and-uncountable-noun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-56693" y="0"/>
            <a:ext cx="12225337" cy="6924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371725" y="1762125"/>
            <a:ext cx="533400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41639" y="1487488"/>
            <a:ext cx="414337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273260" y="4202969"/>
            <a:ext cx="352425" cy="366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4238626" y="4195970"/>
            <a:ext cx="414338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305779" y="2188992"/>
            <a:ext cx="346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C000"/>
                </a:solidFill>
                <a:latin typeface="VnArial"/>
              </a:rPr>
              <a:t>UNIT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3569561" y="3411909"/>
            <a:ext cx="500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 Black" panose="020B0A04020102020204" pitchFamily="34" charset="0"/>
              </a:rPr>
              <a:t>AROUND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A3853F9-DDD6-4343-8646-8E7FC4FFF2C5}"/>
              </a:ext>
            </a:extLst>
          </p:cNvPr>
          <p:cNvGrpSpPr/>
          <p:nvPr/>
        </p:nvGrpSpPr>
        <p:grpSpPr>
          <a:xfrm>
            <a:off x="460292" y="642937"/>
            <a:ext cx="11271415" cy="4876800"/>
            <a:chOff x="387185" y="442912"/>
            <a:chExt cx="11271415" cy="487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480E90-33DF-4250-AC8A-258203FC6555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173085-8CF1-432F-AED3-8DE2FEE06846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EC3B16A2-5676-41ED-A87C-7AD0AF3776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4714" y="815504"/>
            <a:ext cx="5987336" cy="45316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4DFB2-00AD-4438-B423-CB7F96798606}"/>
              </a:ext>
            </a:extLst>
          </p:cNvPr>
          <p:cNvSpPr txBox="1"/>
          <p:nvPr/>
        </p:nvSpPr>
        <p:spPr>
          <a:xfrm>
            <a:off x="8637474" y="638175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beef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B7BD8-D854-463F-8936-365603340EB9}"/>
              </a:ext>
            </a:extLst>
          </p:cNvPr>
          <p:cNvSpPr txBox="1"/>
          <p:nvPr/>
        </p:nvSpPr>
        <p:spPr>
          <a:xfrm>
            <a:off x="8267700" y="2421144"/>
            <a:ext cx="247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thịt bò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F2260-5FDE-45B1-A001-CDC1D862B1A9}"/>
              </a:ext>
            </a:extLst>
          </p:cNvPr>
          <p:cNvSpPr txBox="1"/>
          <p:nvPr/>
        </p:nvSpPr>
        <p:spPr>
          <a:xfrm>
            <a:off x="6852935" y="3189625"/>
            <a:ext cx="494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Beef is really nutrious food.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82D47C-A4EA-44A8-A22A-2186341621A7}"/>
              </a:ext>
            </a:extLst>
          </p:cNvPr>
          <p:cNvSpPr txBox="1"/>
          <p:nvPr/>
        </p:nvSpPr>
        <p:spPr>
          <a:xfrm>
            <a:off x="6852935" y="408180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Thịt bò là một món ăn rất bổ dưỡng.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12852-2F9B-4F16-85ED-92F73AB4CE07}"/>
              </a:ext>
            </a:extLst>
          </p:cNvPr>
          <p:cNvSpPr txBox="1"/>
          <p:nvPr/>
        </p:nvSpPr>
        <p:spPr>
          <a:xfrm>
            <a:off x="7953473" y="1437033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/biːf/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38240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f-16315055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f-is-really-nutrious-food-1631505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f-is-really-nutrious-food-1631505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f-16315055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f-is-really-nutrious-food-1631505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1" grpId="1"/>
      <p:bldP spid="11" grpId="2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CB6D2F-A943-4EC6-B52A-0FB8EF1F376B}"/>
              </a:ext>
            </a:extLst>
          </p:cNvPr>
          <p:cNvGrpSpPr/>
          <p:nvPr/>
        </p:nvGrpSpPr>
        <p:grpSpPr>
          <a:xfrm>
            <a:off x="460292" y="561976"/>
            <a:ext cx="11271415" cy="4876800"/>
            <a:chOff x="387185" y="442912"/>
            <a:chExt cx="11271415" cy="487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DB5FC4-B8AC-43F1-9C4A-16A234CAC5D7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BC2846-26AC-4424-A9F1-B9BDC14639CB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DC9B1A7B-C4E7-440F-B795-5D232C9F0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69"/>
          <a:stretch>
            <a:fillRect/>
          </a:stretch>
        </p:blipFill>
        <p:spPr>
          <a:xfrm>
            <a:off x="636892" y="1134181"/>
            <a:ext cx="5890982" cy="3494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4999E-22F4-4319-BD74-4FCBDC6D7047}"/>
              </a:ext>
            </a:extLst>
          </p:cNvPr>
          <p:cNvSpPr txBox="1"/>
          <p:nvPr/>
        </p:nvSpPr>
        <p:spPr>
          <a:xfrm>
            <a:off x="8799400" y="561976"/>
            <a:ext cx="176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fry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F45EA-AD14-4702-B9CE-023314079BFC}"/>
              </a:ext>
            </a:extLst>
          </p:cNvPr>
          <p:cNvSpPr txBox="1"/>
          <p:nvPr/>
        </p:nvSpPr>
        <p:spPr>
          <a:xfrm>
            <a:off x="7851616" y="2169379"/>
            <a:ext cx="2867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chiên, rán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B14A5-C638-4933-A3E6-52DC616B8CB6}"/>
              </a:ext>
            </a:extLst>
          </p:cNvPr>
          <p:cNvSpPr txBox="1"/>
          <p:nvPr/>
        </p:nvSpPr>
        <p:spPr>
          <a:xfrm>
            <a:off x="6852935" y="318962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Fried chicken is unhealthy food.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A9986C-334E-4FC1-BDCC-DF1969E6829C}"/>
              </a:ext>
            </a:extLst>
          </p:cNvPr>
          <p:cNvSpPr txBox="1"/>
          <p:nvPr/>
        </p:nvSpPr>
        <p:spPr>
          <a:xfrm>
            <a:off x="6852935" y="408180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Gà chiên là một món đồ không lành mạnh.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8105D-9650-4C50-AD8D-3BCDA2F9B88C}"/>
              </a:ext>
            </a:extLst>
          </p:cNvPr>
          <p:cNvSpPr txBox="1"/>
          <p:nvPr/>
        </p:nvSpPr>
        <p:spPr>
          <a:xfrm>
            <a:off x="8199441" y="1444824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/fraɪ/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604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y-16315055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y-16315055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ied-chicken-is-unhealthy-foo16315056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2" grpId="0"/>
      <p:bldP spid="12" grpId="1"/>
      <p:bldP spid="12" grpId="2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0B2D9A-2686-407D-9B0B-1369EC0DAF35}"/>
              </a:ext>
            </a:extLst>
          </p:cNvPr>
          <p:cNvGrpSpPr/>
          <p:nvPr/>
        </p:nvGrpSpPr>
        <p:grpSpPr>
          <a:xfrm>
            <a:off x="460292" y="542926"/>
            <a:ext cx="11271415" cy="4876800"/>
            <a:chOff x="387185" y="442912"/>
            <a:chExt cx="11271415" cy="487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59F597-BB04-4049-9ADA-D93A876F9873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D9F8D6-AD59-49F8-A951-9FB99BAC3FBA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199FF7-7BAC-44F1-8F5D-2CBC910AFA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7686" y="920046"/>
            <a:ext cx="5781391" cy="3855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8B4018-4DFD-43D9-A346-EBE1AB7754CE}"/>
              </a:ext>
            </a:extLst>
          </p:cNvPr>
          <p:cNvSpPr txBox="1"/>
          <p:nvPr/>
        </p:nvSpPr>
        <p:spPr>
          <a:xfrm>
            <a:off x="8561274" y="548281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pork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CC26A-391F-42DE-9B36-554C3154E75C}"/>
              </a:ext>
            </a:extLst>
          </p:cNvPr>
          <p:cNvSpPr txBox="1"/>
          <p:nvPr/>
        </p:nvSpPr>
        <p:spPr>
          <a:xfrm>
            <a:off x="7743825" y="2144919"/>
            <a:ext cx="247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Thịt lợn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46EC7-F15F-4AFE-B711-42135E1D2F69}"/>
              </a:ext>
            </a:extLst>
          </p:cNvPr>
          <p:cNvSpPr txBox="1"/>
          <p:nvPr/>
        </p:nvSpPr>
        <p:spPr>
          <a:xfrm>
            <a:off x="6852935" y="318962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We shouldn’t eat to much meat pork.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A1EED-B997-4FD0-BFD3-6BDFAE314F46}"/>
              </a:ext>
            </a:extLst>
          </p:cNvPr>
          <p:cNvSpPr txBox="1"/>
          <p:nvPr/>
        </p:nvSpPr>
        <p:spPr>
          <a:xfrm>
            <a:off x="8368808" y="1437033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/pɔːk/</a:t>
            </a:r>
            <a:endParaRPr lang="en-US" sz="8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E2D8D-5E80-4D7D-84BE-2B5CAD6CCD61}"/>
              </a:ext>
            </a:extLst>
          </p:cNvPr>
          <p:cNvSpPr txBox="1"/>
          <p:nvPr/>
        </p:nvSpPr>
        <p:spPr>
          <a:xfrm>
            <a:off x="6852935" y="4288007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Chúng ta không nên ăn quá nhiều thịt lợn.</a:t>
            </a:r>
          </a:p>
        </p:txBody>
      </p:sp>
    </p:spTree>
    <p:extLst>
      <p:ext uri="{BB962C8B-B14F-4D97-AF65-F5344CB8AC3E}">
        <p14:creationId xmlns:p14="http://schemas.microsoft.com/office/powerpoint/2010/main" val="2455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rk-16315056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shouldn’t-eat-to-much-meat-16315056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shouldn’t-eat-to-much-meat-16315056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rk-16315056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shouldn’t-eat-to-much-meat-16315056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1" grpId="1"/>
      <p:bldP spid="11" grpId="2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886091-1625-4D47-A8ED-130BB77EF8D0}"/>
              </a:ext>
            </a:extLst>
          </p:cNvPr>
          <p:cNvGrpSpPr/>
          <p:nvPr/>
        </p:nvGrpSpPr>
        <p:grpSpPr>
          <a:xfrm>
            <a:off x="460292" y="504826"/>
            <a:ext cx="11271415" cy="4876800"/>
            <a:chOff x="387185" y="442912"/>
            <a:chExt cx="11271415" cy="487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C82B85-F7DA-43C6-92B8-93D77300AE9E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B7BB5F-7662-425F-B56D-83B9EADAF4AB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5EC93A6C-F5AD-4A4C-863D-7AC114D3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2294" y="703660"/>
            <a:ext cx="5827556" cy="4370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DFBEF-7B30-404A-92A6-9FA779818245}"/>
              </a:ext>
            </a:extLst>
          </p:cNvPr>
          <p:cNvSpPr txBox="1"/>
          <p:nvPr/>
        </p:nvSpPr>
        <p:spPr>
          <a:xfrm>
            <a:off x="7762477" y="586381"/>
            <a:ext cx="3219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fish sauce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AB0C3-9092-4D8C-BABD-E47680F79C82}"/>
              </a:ext>
            </a:extLst>
          </p:cNvPr>
          <p:cNvSpPr txBox="1"/>
          <p:nvPr/>
        </p:nvSpPr>
        <p:spPr>
          <a:xfrm>
            <a:off x="7743825" y="2144919"/>
            <a:ext cx="339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Nước mắm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E357C-A61D-479B-BA09-C97631CD9A08}"/>
              </a:ext>
            </a:extLst>
          </p:cNvPr>
          <p:cNvSpPr txBox="1"/>
          <p:nvPr/>
        </p:nvSpPr>
        <p:spPr>
          <a:xfrm>
            <a:off x="6852935" y="318962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I need some fish sauce for the food.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7233B-282D-4393-A62A-030C40FB48B1}"/>
              </a:ext>
            </a:extLst>
          </p:cNvPr>
          <p:cNvSpPr txBox="1"/>
          <p:nvPr/>
        </p:nvSpPr>
        <p:spPr>
          <a:xfrm>
            <a:off x="8137168" y="1369477"/>
            <a:ext cx="321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/fɪʃ sɔːs/</a:t>
            </a:r>
            <a:endParaRPr lang="en-US" sz="4000" b="1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4E9FC0-0575-4663-9570-31C89738158F}"/>
              </a:ext>
            </a:extLst>
          </p:cNvPr>
          <p:cNvSpPr txBox="1"/>
          <p:nvPr/>
        </p:nvSpPr>
        <p:spPr>
          <a:xfrm>
            <a:off x="6838551" y="419021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Tôi cần một chút nước mắm cho thức ăn này.</a:t>
            </a:r>
          </a:p>
        </p:txBody>
      </p:sp>
    </p:spTree>
    <p:extLst>
      <p:ext uri="{BB962C8B-B14F-4D97-AF65-F5344CB8AC3E}">
        <p14:creationId xmlns:p14="http://schemas.microsoft.com/office/powerpoint/2010/main" val="42098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-sauce-16315056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need-some-fish-sauce-for-the16315056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need-some-fish-sauce-for-the16315056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-sauce-16315056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need-some-fish-sauce-for-the16315056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1" grpId="1"/>
      <p:bldP spid="11" grpId="2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858C5-9F5C-445F-850B-A0A2F2CE0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1" t="30833" r="14453" b="22639"/>
          <a:stretch/>
        </p:blipFill>
        <p:spPr>
          <a:xfrm>
            <a:off x="211877" y="2152649"/>
            <a:ext cx="11903923" cy="4440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F962B-A35F-44A2-8A52-FAA1A8A59539}"/>
              </a:ext>
            </a:extLst>
          </p:cNvPr>
          <p:cNvSpPr txBox="1"/>
          <p:nvPr/>
        </p:nvSpPr>
        <p:spPr>
          <a:xfrm>
            <a:off x="2633662" y="407455"/>
            <a:ext cx="6519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Fill in the blanks. Listen and repeat.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2B2040-99F6-442F-8894-7C17F08C8CB3}"/>
              </a:ext>
            </a:extLst>
          </p:cNvPr>
          <p:cNvSpPr/>
          <p:nvPr/>
        </p:nvSpPr>
        <p:spPr>
          <a:xfrm>
            <a:off x="400049" y="1247775"/>
            <a:ext cx="11563351" cy="695325"/>
          </a:xfrm>
          <a:custGeom>
            <a:avLst/>
            <a:gdLst>
              <a:gd name="connsiteX0" fmla="*/ 0 w 11563351"/>
              <a:gd name="connsiteY0" fmla="*/ 115890 h 695325"/>
              <a:gd name="connsiteX1" fmla="*/ 115890 w 11563351"/>
              <a:gd name="connsiteY1" fmla="*/ 0 h 695325"/>
              <a:gd name="connsiteX2" fmla="*/ 712288 w 11563351"/>
              <a:gd name="connsiteY2" fmla="*/ 0 h 695325"/>
              <a:gd name="connsiteX3" fmla="*/ 1195371 w 11563351"/>
              <a:gd name="connsiteY3" fmla="*/ 0 h 695325"/>
              <a:gd name="connsiteX4" fmla="*/ 1905085 w 11563351"/>
              <a:gd name="connsiteY4" fmla="*/ 0 h 695325"/>
              <a:gd name="connsiteX5" fmla="*/ 2614800 w 11563351"/>
              <a:gd name="connsiteY5" fmla="*/ 0 h 695325"/>
              <a:gd name="connsiteX6" fmla="*/ 3211198 w 11563351"/>
              <a:gd name="connsiteY6" fmla="*/ 0 h 695325"/>
              <a:gd name="connsiteX7" fmla="*/ 3467649 w 11563351"/>
              <a:gd name="connsiteY7" fmla="*/ 0 h 695325"/>
              <a:gd name="connsiteX8" fmla="*/ 4064048 w 11563351"/>
              <a:gd name="connsiteY8" fmla="*/ 0 h 695325"/>
              <a:gd name="connsiteX9" fmla="*/ 4887078 w 11563351"/>
              <a:gd name="connsiteY9" fmla="*/ 0 h 695325"/>
              <a:gd name="connsiteX10" fmla="*/ 5483476 w 11563351"/>
              <a:gd name="connsiteY10" fmla="*/ 0 h 695325"/>
              <a:gd name="connsiteX11" fmla="*/ 5966559 w 11563351"/>
              <a:gd name="connsiteY11" fmla="*/ 0 h 695325"/>
              <a:gd name="connsiteX12" fmla="*/ 6562958 w 11563351"/>
              <a:gd name="connsiteY12" fmla="*/ 0 h 695325"/>
              <a:gd name="connsiteX13" fmla="*/ 6932725 w 11563351"/>
              <a:gd name="connsiteY13" fmla="*/ 0 h 695325"/>
              <a:gd name="connsiteX14" fmla="*/ 7415807 w 11563351"/>
              <a:gd name="connsiteY14" fmla="*/ 0 h 695325"/>
              <a:gd name="connsiteX15" fmla="*/ 8125522 w 11563351"/>
              <a:gd name="connsiteY15" fmla="*/ 0 h 695325"/>
              <a:gd name="connsiteX16" fmla="*/ 8835236 w 11563351"/>
              <a:gd name="connsiteY16" fmla="*/ 0 h 695325"/>
              <a:gd name="connsiteX17" fmla="*/ 9205003 w 11563351"/>
              <a:gd name="connsiteY17" fmla="*/ 0 h 695325"/>
              <a:gd name="connsiteX18" fmla="*/ 9461454 w 11563351"/>
              <a:gd name="connsiteY18" fmla="*/ 0 h 695325"/>
              <a:gd name="connsiteX19" fmla="*/ 9831221 w 11563351"/>
              <a:gd name="connsiteY19" fmla="*/ 0 h 695325"/>
              <a:gd name="connsiteX20" fmla="*/ 10200988 w 11563351"/>
              <a:gd name="connsiteY20" fmla="*/ 0 h 695325"/>
              <a:gd name="connsiteX21" fmla="*/ 11447461 w 11563351"/>
              <a:gd name="connsiteY21" fmla="*/ 0 h 695325"/>
              <a:gd name="connsiteX22" fmla="*/ 11563351 w 11563351"/>
              <a:gd name="connsiteY22" fmla="*/ 115890 h 695325"/>
              <a:gd name="connsiteX23" fmla="*/ 11563351 w 11563351"/>
              <a:gd name="connsiteY23" fmla="*/ 579435 h 695325"/>
              <a:gd name="connsiteX24" fmla="*/ 11447461 w 11563351"/>
              <a:gd name="connsiteY24" fmla="*/ 695325 h 695325"/>
              <a:gd name="connsiteX25" fmla="*/ 10737747 w 11563351"/>
              <a:gd name="connsiteY25" fmla="*/ 695325 h 695325"/>
              <a:gd name="connsiteX26" fmla="*/ 10481295 w 11563351"/>
              <a:gd name="connsiteY26" fmla="*/ 695325 h 695325"/>
              <a:gd name="connsiteX27" fmla="*/ 10111528 w 11563351"/>
              <a:gd name="connsiteY27" fmla="*/ 695325 h 695325"/>
              <a:gd name="connsiteX28" fmla="*/ 9288499 w 11563351"/>
              <a:gd name="connsiteY28" fmla="*/ 695325 h 695325"/>
              <a:gd name="connsiteX29" fmla="*/ 8918731 w 11563351"/>
              <a:gd name="connsiteY29" fmla="*/ 695325 h 695325"/>
              <a:gd name="connsiteX30" fmla="*/ 8435649 w 11563351"/>
              <a:gd name="connsiteY30" fmla="*/ 695325 h 695325"/>
              <a:gd name="connsiteX31" fmla="*/ 7952566 w 11563351"/>
              <a:gd name="connsiteY31" fmla="*/ 695325 h 695325"/>
              <a:gd name="connsiteX32" fmla="*/ 7469483 w 11563351"/>
              <a:gd name="connsiteY32" fmla="*/ 695325 h 695325"/>
              <a:gd name="connsiteX33" fmla="*/ 7213032 w 11563351"/>
              <a:gd name="connsiteY33" fmla="*/ 695325 h 695325"/>
              <a:gd name="connsiteX34" fmla="*/ 6616633 w 11563351"/>
              <a:gd name="connsiteY34" fmla="*/ 695325 h 695325"/>
              <a:gd name="connsiteX35" fmla="*/ 6020235 w 11563351"/>
              <a:gd name="connsiteY35" fmla="*/ 695325 h 695325"/>
              <a:gd name="connsiteX36" fmla="*/ 5197205 w 11563351"/>
              <a:gd name="connsiteY36" fmla="*/ 695325 h 695325"/>
              <a:gd name="connsiteX37" fmla="*/ 4714122 w 11563351"/>
              <a:gd name="connsiteY37" fmla="*/ 695325 h 695325"/>
              <a:gd name="connsiteX38" fmla="*/ 4231039 w 11563351"/>
              <a:gd name="connsiteY38" fmla="*/ 695325 h 695325"/>
              <a:gd name="connsiteX39" fmla="*/ 3408010 w 11563351"/>
              <a:gd name="connsiteY39" fmla="*/ 695325 h 695325"/>
              <a:gd name="connsiteX40" fmla="*/ 3151558 w 11563351"/>
              <a:gd name="connsiteY40" fmla="*/ 695325 h 695325"/>
              <a:gd name="connsiteX41" fmla="*/ 2328528 w 11563351"/>
              <a:gd name="connsiteY41" fmla="*/ 695325 h 695325"/>
              <a:gd name="connsiteX42" fmla="*/ 2072077 w 11563351"/>
              <a:gd name="connsiteY42" fmla="*/ 695325 h 695325"/>
              <a:gd name="connsiteX43" fmla="*/ 1475679 w 11563351"/>
              <a:gd name="connsiteY43" fmla="*/ 695325 h 695325"/>
              <a:gd name="connsiteX44" fmla="*/ 879280 w 11563351"/>
              <a:gd name="connsiteY44" fmla="*/ 695325 h 695325"/>
              <a:gd name="connsiteX45" fmla="*/ 115890 w 11563351"/>
              <a:gd name="connsiteY45" fmla="*/ 695325 h 695325"/>
              <a:gd name="connsiteX46" fmla="*/ 0 w 11563351"/>
              <a:gd name="connsiteY46" fmla="*/ 579435 h 695325"/>
              <a:gd name="connsiteX47" fmla="*/ 0 w 11563351"/>
              <a:gd name="connsiteY47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63351" h="695325" fill="none" extrusionOk="0">
                <a:moveTo>
                  <a:pt x="0" y="115890"/>
                </a:moveTo>
                <a:cubicBezTo>
                  <a:pt x="-2571" y="49824"/>
                  <a:pt x="35641" y="6659"/>
                  <a:pt x="115890" y="0"/>
                </a:cubicBezTo>
                <a:cubicBezTo>
                  <a:pt x="369868" y="-44580"/>
                  <a:pt x="497196" y="19903"/>
                  <a:pt x="712288" y="0"/>
                </a:cubicBezTo>
                <a:cubicBezTo>
                  <a:pt x="927380" y="-19903"/>
                  <a:pt x="1008381" y="47811"/>
                  <a:pt x="1195371" y="0"/>
                </a:cubicBezTo>
                <a:cubicBezTo>
                  <a:pt x="1382361" y="-47811"/>
                  <a:pt x="1758406" y="76971"/>
                  <a:pt x="1905085" y="0"/>
                </a:cubicBezTo>
                <a:cubicBezTo>
                  <a:pt x="2051764" y="-76971"/>
                  <a:pt x="2287024" y="82369"/>
                  <a:pt x="2614800" y="0"/>
                </a:cubicBezTo>
                <a:cubicBezTo>
                  <a:pt x="2942577" y="-82369"/>
                  <a:pt x="3058801" y="66977"/>
                  <a:pt x="3211198" y="0"/>
                </a:cubicBezTo>
                <a:cubicBezTo>
                  <a:pt x="3363595" y="-66977"/>
                  <a:pt x="3379527" y="10485"/>
                  <a:pt x="3467649" y="0"/>
                </a:cubicBezTo>
                <a:cubicBezTo>
                  <a:pt x="3555771" y="-10485"/>
                  <a:pt x="3935656" y="41959"/>
                  <a:pt x="4064048" y="0"/>
                </a:cubicBezTo>
                <a:cubicBezTo>
                  <a:pt x="4192440" y="-41959"/>
                  <a:pt x="4497677" y="24958"/>
                  <a:pt x="4887078" y="0"/>
                </a:cubicBezTo>
                <a:cubicBezTo>
                  <a:pt x="5276479" y="-24958"/>
                  <a:pt x="5223960" y="37190"/>
                  <a:pt x="5483476" y="0"/>
                </a:cubicBezTo>
                <a:cubicBezTo>
                  <a:pt x="5742992" y="-37190"/>
                  <a:pt x="5792393" y="13666"/>
                  <a:pt x="5966559" y="0"/>
                </a:cubicBezTo>
                <a:cubicBezTo>
                  <a:pt x="6140725" y="-13666"/>
                  <a:pt x="6372623" y="69587"/>
                  <a:pt x="6562958" y="0"/>
                </a:cubicBezTo>
                <a:cubicBezTo>
                  <a:pt x="6753293" y="-69587"/>
                  <a:pt x="6824008" y="11260"/>
                  <a:pt x="6932725" y="0"/>
                </a:cubicBezTo>
                <a:cubicBezTo>
                  <a:pt x="7041442" y="-11260"/>
                  <a:pt x="7192096" y="47674"/>
                  <a:pt x="7415807" y="0"/>
                </a:cubicBezTo>
                <a:cubicBezTo>
                  <a:pt x="7639518" y="-47674"/>
                  <a:pt x="7793258" y="79841"/>
                  <a:pt x="8125522" y="0"/>
                </a:cubicBezTo>
                <a:cubicBezTo>
                  <a:pt x="8457787" y="-79841"/>
                  <a:pt x="8557580" y="54193"/>
                  <a:pt x="8835236" y="0"/>
                </a:cubicBezTo>
                <a:cubicBezTo>
                  <a:pt x="9112892" y="-54193"/>
                  <a:pt x="9108689" y="20797"/>
                  <a:pt x="9205003" y="0"/>
                </a:cubicBezTo>
                <a:cubicBezTo>
                  <a:pt x="9301317" y="-20797"/>
                  <a:pt x="9393336" y="16972"/>
                  <a:pt x="9461454" y="0"/>
                </a:cubicBezTo>
                <a:cubicBezTo>
                  <a:pt x="9529572" y="-16972"/>
                  <a:pt x="9681680" y="29466"/>
                  <a:pt x="9831221" y="0"/>
                </a:cubicBezTo>
                <a:cubicBezTo>
                  <a:pt x="9980762" y="-29466"/>
                  <a:pt x="10043362" y="41612"/>
                  <a:pt x="10200988" y="0"/>
                </a:cubicBezTo>
                <a:cubicBezTo>
                  <a:pt x="10358614" y="-41612"/>
                  <a:pt x="10903086" y="51664"/>
                  <a:pt x="11447461" y="0"/>
                </a:cubicBezTo>
                <a:cubicBezTo>
                  <a:pt x="11515307" y="782"/>
                  <a:pt x="11565997" y="63237"/>
                  <a:pt x="11563351" y="115890"/>
                </a:cubicBezTo>
                <a:cubicBezTo>
                  <a:pt x="11581714" y="305561"/>
                  <a:pt x="11533518" y="461591"/>
                  <a:pt x="11563351" y="579435"/>
                </a:cubicBezTo>
                <a:cubicBezTo>
                  <a:pt x="11547349" y="633723"/>
                  <a:pt x="11500531" y="705451"/>
                  <a:pt x="11447461" y="695325"/>
                </a:cubicBezTo>
                <a:cubicBezTo>
                  <a:pt x="11192269" y="732852"/>
                  <a:pt x="10940613" y="661503"/>
                  <a:pt x="10737747" y="695325"/>
                </a:cubicBezTo>
                <a:cubicBezTo>
                  <a:pt x="10534881" y="729147"/>
                  <a:pt x="10591112" y="671591"/>
                  <a:pt x="10481295" y="695325"/>
                </a:cubicBezTo>
                <a:cubicBezTo>
                  <a:pt x="10371478" y="719059"/>
                  <a:pt x="10229816" y="686906"/>
                  <a:pt x="10111528" y="695325"/>
                </a:cubicBezTo>
                <a:cubicBezTo>
                  <a:pt x="9993240" y="703744"/>
                  <a:pt x="9632952" y="652106"/>
                  <a:pt x="9288499" y="695325"/>
                </a:cubicBezTo>
                <a:cubicBezTo>
                  <a:pt x="8944046" y="738544"/>
                  <a:pt x="9091621" y="658376"/>
                  <a:pt x="8918731" y="695325"/>
                </a:cubicBezTo>
                <a:cubicBezTo>
                  <a:pt x="8745841" y="732274"/>
                  <a:pt x="8568300" y="684176"/>
                  <a:pt x="8435649" y="695325"/>
                </a:cubicBezTo>
                <a:cubicBezTo>
                  <a:pt x="8302998" y="706474"/>
                  <a:pt x="8114215" y="662438"/>
                  <a:pt x="7952566" y="695325"/>
                </a:cubicBezTo>
                <a:cubicBezTo>
                  <a:pt x="7790917" y="728212"/>
                  <a:pt x="7613758" y="662119"/>
                  <a:pt x="7469483" y="695325"/>
                </a:cubicBezTo>
                <a:cubicBezTo>
                  <a:pt x="7325208" y="728531"/>
                  <a:pt x="7330381" y="690799"/>
                  <a:pt x="7213032" y="695325"/>
                </a:cubicBezTo>
                <a:cubicBezTo>
                  <a:pt x="7095683" y="699851"/>
                  <a:pt x="6804641" y="630855"/>
                  <a:pt x="6616633" y="695325"/>
                </a:cubicBezTo>
                <a:cubicBezTo>
                  <a:pt x="6428625" y="759795"/>
                  <a:pt x="6312006" y="673678"/>
                  <a:pt x="6020235" y="695325"/>
                </a:cubicBezTo>
                <a:cubicBezTo>
                  <a:pt x="5728464" y="716972"/>
                  <a:pt x="5364386" y="597034"/>
                  <a:pt x="5197205" y="695325"/>
                </a:cubicBezTo>
                <a:cubicBezTo>
                  <a:pt x="5030024" y="793616"/>
                  <a:pt x="4903869" y="638889"/>
                  <a:pt x="4714122" y="695325"/>
                </a:cubicBezTo>
                <a:cubicBezTo>
                  <a:pt x="4524375" y="751761"/>
                  <a:pt x="4456110" y="675283"/>
                  <a:pt x="4231039" y="695325"/>
                </a:cubicBezTo>
                <a:cubicBezTo>
                  <a:pt x="4005968" y="715367"/>
                  <a:pt x="3777167" y="687588"/>
                  <a:pt x="3408010" y="695325"/>
                </a:cubicBezTo>
                <a:cubicBezTo>
                  <a:pt x="3038853" y="703062"/>
                  <a:pt x="3274777" y="687752"/>
                  <a:pt x="3151558" y="695325"/>
                </a:cubicBezTo>
                <a:cubicBezTo>
                  <a:pt x="3028339" y="702898"/>
                  <a:pt x="2528930" y="686994"/>
                  <a:pt x="2328528" y="695325"/>
                </a:cubicBezTo>
                <a:cubicBezTo>
                  <a:pt x="2128126" y="703656"/>
                  <a:pt x="2185614" y="665040"/>
                  <a:pt x="2072077" y="695325"/>
                </a:cubicBezTo>
                <a:cubicBezTo>
                  <a:pt x="1958540" y="725610"/>
                  <a:pt x="1685993" y="694972"/>
                  <a:pt x="1475679" y="695325"/>
                </a:cubicBezTo>
                <a:cubicBezTo>
                  <a:pt x="1265365" y="695678"/>
                  <a:pt x="1142644" y="688750"/>
                  <a:pt x="879280" y="695325"/>
                </a:cubicBezTo>
                <a:cubicBezTo>
                  <a:pt x="615916" y="701900"/>
                  <a:pt x="496486" y="634032"/>
                  <a:pt x="115890" y="695325"/>
                </a:cubicBezTo>
                <a:cubicBezTo>
                  <a:pt x="47786" y="691761"/>
                  <a:pt x="-12264" y="632343"/>
                  <a:pt x="0" y="579435"/>
                </a:cubicBezTo>
                <a:cubicBezTo>
                  <a:pt x="-1553" y="363669"/>
                  <a:pt x="36327" y="286668"/>
                  <a:pt x="0" y="115890"/>
                </a:cubicBezTo>
                <a:close/>
              </a:path>
              <a:path w="11563351" h="695325" stroke="0" extrusionOk="0">
                <a:moveTo>
                  <a:pt x="0" y="115890"/>
                </a:moveTo>
                <a:cubicBezTo>
                  <a:pt x="14035" y="44450"/>
                  <a:pt x="36770" y="-7528"/>
                  <a:pt x="115890" y="0"/>
                </a:cubicBezTo>
                <a:cubicBezTo>
                  <a:pt x="449584" y="-93722"/>
                  <a:pt x="568837" y="93623"/>
                  <a:pt x="938920" y="0"/>
                </a:cubicBezTo>
                <a:cubicBezTo>
                  <a:pt x="1309003" y="-93623"/>
                  <a:pt x="1323203" y="23868"/>
                  <a:pt x="1648634" y="0"/>
                </a:cubicBezTo>
                <a:cubicBezTo>
                  <a:pt x="1974065" y="-23868"/>
                  <a:pt x="2160028" y="58533"/>
                  <a:pt x="2471664" y="0"/>
                </a:cubicBezTo>
                <a:cubicBezTo>
                  <a:pt x="2783300" y="-58533"/>
                  <a:pt x="2675436" y="2166"/>
                  <a:pt x="2841431" y="0"/>
                </a:cubicBezTo>
                <a:cubicBezTo>
                  <a:pt x="3007426" y="-2166"/>
                  <a:pt x="2970389" y="26179"/>
                  <a:pt x="3097882" y="0"/>
                </a:cubicBezTo>
                <a:cubicBezTo>
                  <a:pt x="3225375" y="-26179"/>
                  <a:pt x="3501727" y="44333"/>
                  <a:pt x="3807597" y="0"/>
                </a:cubicBezTo>
                <a:cubicBezTo>
                  <a:pt x="4113467" y="-44333"/>
                  <a:pt x="4042239" y="29258"/>
                  <a:pt x="4177364" y="0"/>
                </a:cubicBezTo>
                <a:cubicBezTo>
                  <a:pt x="4312489" y="-29258"/>
                  <a:pt x="4724770" y="48790"/>
                  <a:pt x="5000393" y="0"/>
                </a:cubicBezTo>
                <a:cubicBezTo>
                  <a:pt x="5276016" y="-48790"/>
                  <a:pt x="5314766" y="7625"/>
                  <a:pt x="5483476" y="0"/>
                </a:cubicBezTo>
                <a:cubicBezTo>
                  <a:pt x="5652186" y="-7625"/>
                  <a:pt x="5776760" y="52064"/>
                  <a:pt x="5966559" y="0"/>
                </a:cubicBezTo>
                <a:cubicBezTo>
                  <a:pt x="6156358" y="-52064"/>
                  <a:pt x="6228593" y="40636"/>
                  <a:pt x="6336326" y="0"/>
                </a:cubicBezTo>
                <a:cubicBezTo>
                  <a:pt x="6444059" y="-40636"/>
                  <a:pt x="6608876" y="19879"/>
                  <a:pt x="6819409" y="0"/>
                </a:cubicBezTo>
                <a:cubicBezTo>
                  <a:pt x="7029942" y="-19879"/>
                  <a:pt x="7279905" y="48511"/>
                  <a:pt x="7415807" y="0"/>
                </a:cubicBezTo>
                <a:cubicBezTo>
                  <a:pt x="7551709" y="-48511"/>
                  <a:pt x="7683374" y="38802"/>
                  <a:pt x="7785574" y="0"/>
                </a:cubicBezTo>
                <a:cubicBezTo>
                  <a:pt x="7887774" y="-38802"/>
                  <a:pt x="8323146" y="8313"/>
                  <a:pt x="8495289" y="0"/>
                </a:cubicBezTo>
                <a:cubicBezTo>
                  <a:pt x="8667433" y="-8313"/>
                  <a:pt x="9087483" y="13168"/>
                  <a:pt x="9318318" y="0"/>
                </a:cubicBezTo>
                <a:cubicBezTo>
                  <a:pt x="9549153" y="-13168"/>
                  <a:pt x="9808201" y="69226"/>
                  <a:pt x="10028033" y="0"/>
                </a:cubicBezTo>
                <a:cubicBezTo>
                  <a:pt x="10247866" y="-69226"/>
                  <a:pt x="10403629" y="32586"/>
                  <a:pt x="10737747" y="0"/>
                </a:cubicBezTo>
                <a:cubicBezTo>
                  <a:pt x="11071865" y="-32586"/>
                  <a:pt x="11245045" y="58906"/>
                  <a:pt x="11447461" y="0"/>
                </a:cubicBezTo>
                <a:cubicBezTo>
                  <a:pt x="11514355" y="-2450"/>
                  <a:pt x="11573518" y="60748"/>
                  <a:pt x="11563351" y="115890"/>
                </a:cubicBezTo>
                <a:cubicBezTo>
                  <a:pt x="11578801" y="217619"/>
                  <a:pt x="11519130" y="458153"/>
                  <a:pt x="11563351" y="579435"/>
                </a:cubicBezTo>
                <a:cubicBezTo>
                  <a:pt x="11549065" y="638995"/>
                  <a:pt x="11501467" y="695001"/>
                  <a:pt x="11447461" y="695325"/>
                </a:cubicBezTo>
                <a:cubicBezTo>
                  <a:pt x="11328930" y="721447"/>
                  <a:pt x="11292614" y="689411"/>
                  <a:pt x="11191010" y="695325"/>
                </a:cubicBezTo>
                <a:cubicBezTo>
                  <a:pt x="11089406" y="701239"/>
                  <a:pt x="10805517" y="650048"/>
                  <a:pt x="10707927" y="695325"/>
                </a:cubicBezTo>
                <a:cubicBezTo>
                  <a:pt x="10610337" y="740602"/>
                  <a:pt x="10310957" y="645157"/>
                  <a:pt x="10111528" y="695325"/>
                </a:cubicBezTo>
                <a:cubicBezTo>
                  <a:pt x="9912099" y="745493"/>
                  <a:pt x="9853798" y="658692"/>
                  <a:pt x="9741761" y="695325"/>
                </a:cubicBezTo>
                <a:cubicBezTo>
                  <a:pt x="9629724" y="731958"/>
                  <a:pt x="9304896" y="651951"/>
                  <a:pt x="9032047" y="695325"/>
                </a:cubicBezTo>
                <a:cubicBezTo>
                  <a:pt x="8759198" y="738699"/>
                  <a:pt x="8478526" y="615986"/>
                  <a:pt x="8209017" y="695325"/>
                </a:cubicBezTo>
                <a:cubicBezTo>
                  <a:pt x="7939508" y="774664"/>
                  <a:pt x="7692012" y="629911"/>
                  <a:pt x="7385987" y="695325"/>
                </a:cubicBezTo>
                <a:cubicBezTo>
                  <a:pt x="7079962" y="760739"/>
                  <a:pt x="6997999" y="643780"/>
                  <a:pt x="6789589" y="695325"/>
                </a:cubicBezTo>
                <a:cubicBezTo>
                  <a:pt x="6581179" y="746870"/>
                  <a:pt x="6333041" y="659211"/>
                  <a:pt x="6193190" y="695325"/>
                </a:cubicBezTo>
                <a:cubicBezTo>
                  <a:pt x="6053339" y="731439"/>
                  <a:pt x="6022502" y="690766"/>
                  <a:pt x="5936739" y="695325"/>
                </a:cubicBezTo>
                <a:cubicBezTo>
                  <a:pt x="5850976" y="699884"/>
                  <a:pt x="5300031" y="678443"/>
                  <a:pt x="5113709" y="695325"/>
                </a:cubicBezTo>
                <a:cubicBezTo>
                  <a:pt x="4927387" y="712207"/>
                  <a:pt x="4870293" y="666687"/>
                  <a:pt x="4630626" y="695325"/>
                </a:cubicBezTo>
                <a:cubicBezTo>
                  <a:pt x="4390959" y="723963"/>
                  <a:pt x="4270415" y="635972"/>
                  <a:pt x="4034228" y="695325"/>
                </a:cubicBezTo>
                <a:cubicBezTo>
                  <a:pt x="3798041" y="754678"/>
                  <a:pt x="3473856" y="684354"/>
                  <a:pt x="3211198" y="695325"/>
                </a:cubicBezTo>
                <a:cubicBezTo>
                  <a:pt x="2948540" y="706296"/>
                  <a:pt x="2877029" y="683629"/>
                  <a:pt x="2728115" y="695325"/>
                </a:cubicBezTo>
                <a:cubicBezTo>
                  <a:pt x="2579201" y="707021"/>
                  <a:pt x="2247240" y="603199"/>
                  <a:pt x="1905085" y="695325"/>
                </a:cubicBezTo>
                <a:cubicBezTo>
                  <a:pt x="1562930" y="787451"/>
                  <a:pt x="1527598" y="643868"/>
                  <a:pt x="1422003" y="695325"/>
                </a:cubicBezTo>
                <a:cubicBezTo>
                  <a:pt x="1316408" y="746782"/>
                  <a:pt x="1247020" y="683274"/>
                  <a:pt x="1165551" y="695325"/>
                </a:cubicBezTo>
                <a:cubicBezTo>
                  <a:pt x="1084082" y="707376"/>
                  <a:pt x="563639" y="647062"/>
                  <a:pt x="115890" y="695325"/>
                </a:cubicBezTo>
                <a:cubicBezTo>
                  <a:pt x="49563" y="688126"/>
                  <a:pt x="-3850" y="641115"/>
                  <a:pt x="0" y="579435"/>
                </a:cubicBezTo>
                <a:cubicBezTo>
                  <a:pt x="-22931" y="465900"/>
                  <a:pt x="10418" y="210910"/>
                  <a:pt x="0" y="115890"/>
                </a:cubicBezTo>
                <a:close/>
              </a:path>
            </a:pathLst>
          </a:custGeom>
          <a:ln w="57150">
            <a:solidFill>
              <a:srgbClr val="934BC9"/>
            </a:solidFill>
            <a:extLst>
              <a:ext uri="{C807C97D-BFC1-408E-A445-0C87EB9F89A2}">
                <ask:lineSketchStyleProps xmlns:ask="http://schemas.microsoft.com/office/drawing/2018/sketchyshapes" sd="10098563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fish sauce    fry    noodle    grill     beef      seafood     lamb      herbs     pork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A6CE9-9A11-4DD6-B7D0-6D053EA15E03}"/>
              </a:ext>
            </a:extLst>
          </p:cNvPr>
          <p:cNvSpPr txBox="1"/>
          <p:nvPr/>
        </p:nvSpPr>
        <p:spPr>
          <a:xfrm>
            <a:off x="4467225" y="3676649"/>
            <a:ext cx="130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lamb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0ED29-2D21-420C-B23D-2B96121E0EF3}"/>
              </a:ext>
            </a:extLst>
          </p:cNvPr>
          <p:cNvSpPr txBox="1"/>
          <p:nvPr/>
        </p:nvSpPr>
        <p:spPr>
          <a:xfrm>
            <a:off x="7277100" y="3676649"/>
            <a:ext cx="130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grill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D97ED-FCD8-4A6B-A3E2-5C76257C4550}"/>
              </a:ext>
            </a:extLst>
          </p:cNvPr>
          <p:cNvSpPr txBox="1"/>
          <p:nvPr/>
        </p:nvSpPr>
        <p:spPr>
          <a:xfrm>
            <a:off x="10086975" y="3695043"/>
            <a:ext cx="130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herbs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4D16D-7ABA-4928-BBAC-D92619C68D1F}"/>
              </a:ext>
            </a:extLst>
          </p:cNvPr>
          <p:cNvSpPr txBox="1"/>
          <p:nvPr/>
        </p:nvSpPr>
        <p:spPr>
          <a:xfrm>
            <a:off x="657225" y="5847693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seafood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C47BC1-46C6-4195-9795-8D2D11D99712}"/>
              </a:ext>
            </a:extLst>
          </p:cNvPr>
          <p:cNvSpPr txBox="1"/>
          <p:nvPr/>
        </p:nvSpPr>
        <p:spPr>
          <a:xfrm>
            <a:off x="3095625" y="5836856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beef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BCF2F-2687-4748-B88B-437FCB26A993}"/>
              </a:ext>
            </a:extLst>
          </p:cNvPr>
          <p:cNvSpPr txBox="1"/>
          <p:nvPr/>
        </p:nvSpPr>
        <p:spPr>
          <a:xfrm>
            <a:off x="5591174" y="5826019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fry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48CAE-FB50-49DC-BEDC-039F47D64C0B}"/>
              </a:ext>
            </a:extLst>
          </p:cNvPr>
          <p:cNvSpPr txBox="1"/>
          <p:nvPr/>
        </p:nvSpPr>
        <p:spPr>
          <a:xfrm>
            <a:off x="8086723" y="5822083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pork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7FC6E8-87E9-4E8D-99FE-6DE47599907D}"/>
              </a:ext>
            </a:extLst>
          </p:cNvPr>
          <p:cNvSpPr txBox="1"/>
          <p:nvPr/>
        </p:nvSpPr>
        <p:spPr>
          <a:xfrm>
            <a:off x="10287000" y="5836856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</a:rPr>
              <a:t>fish sauce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BA6CE-233B-48DF-8DF9-F27A71D5EF38}"/>
              </a:ext>
            </a:extLst>
          </p:cNvPr>
          <p:cNvSpPr txBox="1"/>
          <p:nvPr/>
        </p:nvSpPr>
        <p:spPr>
          <a:xfrm>
            <a:off x="1595437" y="3676649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noodles</a:t>
            </a:r>
          </a:p>
        </p:txBody>
      </p:sp>
    </p:spTree>
    <p:extLst>
      <p:ext uri="{BB962C8B-B14F-4D97-AF65-F5344CB8AC3E}">
        <p14:creationId xmlns:p14="http://schemas.microsoft.com/office/powerpoint/2010/main" val="32104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1962150" y="2377470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04437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eeseburger with lettuce and cheese&#10;&#10;Description automatically generated with medium confidence">
            <a:extLst>
              <a:ext uri="{FF2B5EF4-FFF2-40B4-BE49-F238E27FC236}">
                <a16:creationId xmlns:a16="http://schemas.microsoft.com/office/drawing/2014/main" id="{56EF640E-D75B-4253-AE43-276D1E688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674" r="8859" b="-2800"/>
          <a:stretch/>
        </p:blipFill>
        <p:spPr>
          <a:xfrm>
            <a:off x="127242" y="1946451"/>
            <a:ext cx="3848639" cy="3160063"/>
          </a:xfrm>
          <a:prstGeom prst="rect">
            <a:avLst/>
          </a:prstGeom>
        </p:spPr>
      </p:pic>
      <p:pic>
        <p:nvPicPr>
          <p:cNvPr id="10" name="Picture 9" descr="A picture containing food, table, plate, indoor&#10;&#10;Description automatically generated">
            <a:extLst>
              <a:ext uri="{FF2B5EF4-FFF2-40B4-BE49-F238E27FC236}">
                <a16:creationId xmlns:a16="http://schemas.microsoft.com/office/drawing/2014/main" id="{B5D4A1E5-2F23-4B53-A4C3-D8477DB9A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74241" y="2107259"/>
            <a:ext cx="3571874" cy="2381249"/>
          </a:xfrm>
          <a:prstGeom prst="rect">
            <a:avLst/>
          </a:prstGeom>
        </p:spPr>
      </p:pic>
      <p:pic>
        <p:nvPicPr>
          <p:cNvPr id="1026" name="Picture 2" descr="Meat Kebab High Res Stock Images | Shutterstock">
            <a:extLst>
              <a:ext uri="{FF2B5EF4-FFF2-40B4-BE49-F238E27FC236}">
                <a16:creationId xmlns:a16="http://schemas.microsoft.com/office/drawing/2014/main" id="{49E5F42F-6B33-42C5-A386-CD6C0BE7C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7" b="10714"/>
          <a:stretch/>
        </p:blipFill>
        <p:spPr bwMode="auto">
          <a:xfrm>
            <a:off x="8216120" y="2107259"/>
            <a:ext cx="3720216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27BACF-08E0-4FD3-995B-0A0F3DC30367}"/>
              </a:ext>
            </a:extLst>
          </p:cNvPr>
          <p:cNvGrpSpPr/>
          <p:nvPr/>
        </p:nvGrpSpPr>
        <p:grpSpPr>
          <a:xfrm>
            <a:off x="560350" y="5099719"/>
            <a:ext cx="3234856" cy="786495"/>
            <a:chOff x="596672" y="2794904"/>
            <a:chExt cx="3234856" cy="786495"/>
          </a:xfrm>
        </p:grpSpPr>
        <p:pic>
          <p:nvPicPr>
            <p:cNvPr id="14" name="Picture 2" descr="Destination - Orange Brush Stroke Png PNG Image | Transparent PNG Free  Download on SeekPNG">
              <a:extLst>
                <a:ext uri="{FF2B5EF4-FFF2-40B4-BE49-F238E27FC236}">
                  <a16:creationId xmlns:a16="http://schemas.microsoft.com/office/drawing/2014/main" id="{EEB99339-C056-4BCB-88A0-1C4A12F0C6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t="28379" r="4097" b="8075"/>
            <a:stretch/>
          </p:blipFill>
          <p:spPr bwMode="auto">
            <a:xfrm>
              <a:off x="596672" y="2794904"/>
              <a:ext cx="3110844" cy="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8AEE41-BD5C-4D37-8AA9-137C72B6DC0D}"/>
                </a:ext>
              </a:extLst>
            </p:cNvPr>
            <p:cNvSpPr txBox="1"/>
            <p:nvPr/>
          </p:nvSpPr>
          <p:spPr>
            <a:xfrm>
              <a:off x="1094036" y="2923815"/>
              <a:ext cx="2737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</a:rPr>
                <a:t>Cheeseburger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6843E8-EDD6-4592-9A7E-58E966C59829}"/>
              </a:ext>
            </a:extLst>
          </p:cNvPr>
          <p:cNvGrpSpPr/>
          <p:nvPr/>
        </p:nvGrpSpPr>
        <p:grpSpPr>
          <a:xfrm>
            <a:off x="8520806" y="4903749"/>
            <a:ext cx="3110844" cy="786495"/>
            <a:chOff x="4424191" y="2794903"/>
            <a:chExt cx="3110844" cy="786495"/>
          </a:xfrm>
        </p:grpSpPr>
        <p:pic>
          <p:nvPicPr>
            <p:cNvPr id="17" name="Picture 2" descr="Destination - Orange Brush Stroke Png PNG Image | Transparent PNG Free  Download on SeekPNG">
              <a:extLst>
                <a:ext uri="{FF2B5EF4-FFF2-40B4-BE49-F238E27FC236}">
                  <a16:creationId xmlns:a16="http://schemas.microsoft.com/office/drawing/2014/main" id="{A686A3B4-780E-438E-A2E9-19A8C3870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t="28379" r="4097" b="8075"/>
            <a:stretch/>
          </p:blipFill>
          <p:spPr bwMode="auto">
            <a:xfrm>
              <a:off x="4424191" y="2794903"/>
              <a:ext cx="3110844" cy="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02DB3C-5A9E-4751-A79A-C13869AF0066}"/>
                </a:ext>
              </a:extLst>
            </p:cNvPr>
            <p:cNvSpPr txBox="1"/>
            <p:nvPr/>
          </p:nvSpPr>
          <p:spPr>
            <a:xfrm>
              <a:off x="5572125" y="2894225"/>
              <a:ext cx="1309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</a:rPr>
                <a:t>kebab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69DA6-DDCB-4CF1-8FE0-8E15FA335442}"/>
              </a:ext>
            </a:extLst>
          </p:cNvPr>
          <p:cNvGrpSpPr/>
          <p:nvPr/>
        </p:nvGrpSpPr>
        <p:grpSpPr>
          <a:xfrm>
            <a:off x="4582551" y="4941941"/>
            <a:ext cx="3110844" cy="786495"/>
            <a:chOff x="8559107" y="2792178"/>
            <a:chExt cx="3110844" cy="786495"/>
          </a:xfrm>
        </p:grpSpPr>
        <p:pic>
          <p:nvPicPr>
            <p:cNvPr id="20" name="Picture 2" descr="Destination - Orange Brush Stroke Png PNG Image | Transparent PNG Free  Download on SeekPNG">
              <a:extLst>
                <a:ext uri="{FF2B5EF4-FFF2-40B4-BE49-F238E27FC236}">
                  <a16:creationId xmlns:a16="http://schemas.microsoft.com/office/drawing/2014/main" id="{DD87E4D9-0D53-4998-8544-3F665E2F3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t="28379" r="4097" b="8075"/>
            <a:stretch/>
          </p:blipFill>
          <p:spPr bwMode="auto">
            <a:xfrm>
              <a:off x="8559107" y="2792178"/>
              <a:ext cx="3110844" cy="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1C0E41-7BBB-4C07-BC14-AB30E8C35FD9}"/>
                </a:ext>
              </a:extLst>
            </p:cNvPr>
            <p:cNvSpPr txBox="1"/>
            <p:nvPr/>
          </p:nvSpPr>
          <p:spPr>
            <a:xfrm>
              <a:off x="9639300" y="2855415"/>
              <a:ext cx="1309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</a:rPr>
                <a:t>paella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D33254-B5A8-43BB-8029-384C55D78315}"/>
              </a:ext>
            </a:extLst>
          </p:cNvPr>
          <p:cNvSpPr txBox="1"/>
          <p:nvPr/>
        </p:nvSpPr>
        <p:spPr>
          <a:xfrm>
            <a:off x="2510407" y="562808"/>
            <a:ext cx="674874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/>
              <a:t>  Do you know the name of the food?</a:t>
            </a:r>
          </a:p>
        </p:txBody>
      </p:sp>
    </p:spTree>
    <p:extLst>
      <p:ext uri="{BB962C8B-B14F-4D97-AF65-F5344CB8AC3E}">
        <p14:creationId xmlns:p14="http://schemas.microsoft.com/office/powerpoint/2010/main" val="160382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87607B-A4EB-416A-AEB3-2C25EED9CA42}"/>
              </a:ext>
            </a:extLst>
          </p:cNvPr>
          <p:cNvSpPr txBox="1"/>
          <p:nvPr/>
        </p:nvSpPr>
        <p:spPr>
          <a:xfrm>
            <a:off x="1670683" y="297180"/>
            <a:ext cx="9168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b="1"/>
              <a:t>Listen to a man taking about popular food from around the world. Who is the speaker?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FFE751-7429-4D64-803A-69CB0671AF59}"/>
              </a:ext>
            </a:extLst>
          </p:cNvPr>
          <p:cNvSpPr/>
          <p:nvPr/>
        </p:nvSpPr>
        <p:spPr>
          <a:xfrm>
            <a:off x="2921837" y="1380198"/>
            <a:ext cx="6610350" cy="567988"/>
          </a:xfrm>
          <a:prstGeom prst="roundRect">
            <a:avLst>
              <a:gd name="adj" fmla="val 36502"/>
            </a:avLst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a student       a customer     a chef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B1DDC-0756-4805-87CF-D222D8751267}"/>
              </a:ext>
            </a:extLst>
          </p:cNvPr>
          <p:cNvSpPr txBox="1"/>
          <p:nvPr/>
        </p:nvSpPr>
        <p:spPr>
          <a:xfrm>
            <a:off x="608985" y="2050872"/>
            <a:ext cx="11583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Now, listen and fill in the blanks, then match with the correct pictures.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13B672-E593-489E-87C7-C381E3009492}"/>
              </a:ext>
            </a:extLst>
          </p:cNvPr>
          <p:cNvGrpSpPr/>
          <p:nvPr/>
        </p:nvGrpSpPr>
        <p:grpSpPr>
          <a:xfrm>
            <a:off x="402233" y="3066158"/>
            <a:ext cx="3617184" cy="3287017"/>
            <a:chOff x="402233" y="3066158"/>
            <a:chExt cx="3617184" cy="28904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7722A8-8618-4C97-B4C1-E376DA4A1EF5}"/>
                </a:ext>
              </a:extLst>
            </p:cNvPr>
            <p:cNvSpPr/>
            <p:nvPr/>
          </p:nvSpPr>
          <p:spPr>
            <a:xfrm>
              <a:off x="520472" y="3079196"/>
              <a:ext cx="3498945" cy="2877441"/>
            </a:xfrm>
            <a:prstGeom prst="rect">
              <a:avLst/>
            </a:prstGeom>
            <a:ln w="28575"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5E7B01-402A-464D-B826-0D9D7FBA48F6}"/>
                </a:ext>
              </a:extLst>
            </p:cNvPr>
            <p:cNvSpPr/>
            <p:nvPr/>
          </p:nvSpPr>
          <p:spPr>
            <a:xfrm>
              <a:off x="402233" y="3066158"/>
              <a:ext cx="3498122" cy="27821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F989B8-0FA2-4888-9A17-0A76C3DDCC39}"/>
              </a:ext>
            </a:extLst>
          </p:cNvPr>
          <p:cNvGrpSpPr/>
          <p:nvPr/>
        </p:nvGrpSpPr>
        <p:grpSpPr>
          <a:xfrm>
            <a:off x="4386503" y="3066158"/>
            <a:ext cx="3617184" cy="3287017"/>
            <a:chOff x="402233" y="3066158"/>
            <a:chExt cx="3617184" cy="28904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3B1236-32D3-4D07-AE8C-4E8EF384AB62}"/>
                </a:ext>
              </a:extLst>
            </p:cNvPr>
            <p:cNvSpPr/>
            <p:nvPr/>
          </p:nvSpPr>
          <p:spPr>
            <a:xfrm>
              <a:off x="520472" y="3079196"/>
              <a:ext cx="3498945" cy="2877441"/>
            </a:xfrm>
            <a:prstGeom prst="rect">
              <a:avLst/>
            </a:prstGeom>
            <a:ln w="28575"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0D89C3-AE00-4A24-B63C-A6E25CFEA262}"/>
                </a:ext>
              </a:extLst>
            </p:cNvPr>
            <p:cNvSpPr/>
            <p:nvPr/>
          </p:nvSpPr>
          <p:spPr>
            <a:xfrm>
              <a:off x="402233" y="3066158"/>
              <a:ext cx="3498122" cy="27821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E6CFB6-807D-41CD-A021-70D3913343BE}"/>
              </a:ext>
            </a:extLst>
          </p:cNvPr>
          <p:cNvGrpSpPr/>
          <p:nvPr/>
        </p:nvGrpSpPr>
        <p:grpSpPr>
          <a:xfrm>
            <a:off x="8251710" y="3021108"/>
            <a:ext cx="3617184" cy="3287017"/>
            <a:chOff x="402233" y="3066158"/>
            <a:chExt cx="3617184" cy="289047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7DC193-4329-442D-B255-44C00B90475F}"/>
                </a:ext>
              </a:extLst>
            </p:cNvPr>
            <p:cNvSpPr/>
            <p:nvPr/>
          </p:nvSpPr>
          <p:spPr>
            <a:xfrm>
              <a:off x="520472" y="3079196"/>
              <a:ext cx="3498945" cy="2877441"/>
            </a:xfrm>
            <a:prstGeom prst="rect">
              <a:avLst/>
            </a:prstGeom>
            <a:ln w="28575"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ADA90F-9F0D-4591-9126-6267E2F8530A}"/>
                </a:ext>
              </a:extLst>
            </p:cNvPr>
            <p:cNvSpPr/>
            <p:nvPr/>
          </p:nvSpPr>
          <p:spPr>
            <a:xfrm>
              <a:off x="402233" y="3066158"/>
              <a:ext cx="3498122" cy="27821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ED6E21-8860-4E7F-BAFB-D1828841FAE4}"/>
              </a:ext>
            </a:extLst>
          </p:cNvPr>
          <p:cNvGrpSpPr/>
          <p:nvPr/>
        </p:nvGrpSpPr>
        <p:grpSpPr>
          <a:xfrm>
            <a:off x="596672" y="2794904"/>
            <a:ext cx="3234856" cy="786495"/>
            <a:chOff x="596672" y="2794904"/>
            <a:chExt cx="3234856" cy="786495"/>
          </a:xfrm>
        </p:grpSpPr>
        <p:pic>
          <p:nvPicPr>
            <p:cNvPr id="2050" name="Picture 2" descr="Destination - Orange Brush Stroke Png PNG Image | Transparent PNG Free  Download on SeekPNG">
              <a:extLst>
                <a:ext uri="{FF2B5EF4-FFF2-40B4-BE49-F238E27FC236}">
                  <a16:creationId xmlns:a16="http://schemas.microsoft.com/office/drawing/2014/main" id="{F499566E-268B-4BE5-B7F5-0ABF73E26A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t="28379" r="4097" b="8075"/>
            <a:stretch/>
          </p:blipFill>
          <p:spPr bwMode="auto">
            <a:xfrm>
              <a:off x="596672" y="2794904"/>
              <a:ext cx="3110844" cy="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018C29-A481-45BB-BECD-D407492CFA99}"/>
                </a:ext>
              </a:extLst>
            </p:cNvPr>
            <p:cNvSpPr txBox="1"/>
            <p:nvPr/>
          </p:nvSpPr>
          <p:spPr>
            <a:xfrm>
              <a:off x="1094036" y="2923815"/>
              <a:ext cx="2737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</a:rPr>
                <a:t>Cheeseburger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D095D9-E9B0-495D-9567-D727BE9FCED8}"/>
              </a:ext>
            </a:extLst>
          </p:cNvPr>
          <p:cNvGrpSpPr/>
          <p:nvPr/>
        </p:nvGrpSpPr>
        <p:grpSpPr>
          <a:xfrm>
            <a:off x="4424191" y="2794903"/>
            <a:ext cx="3110844" cy="786495"/>
            <a:chOff x="4424191" y="2794903"/>
            <a:chExt cx="3110844" cy="786495"/>
          </a:xfrm>
        </p:grpSpPr>
        <p:pic>
          <p:nvPicPr>
            <p:cNvPr id="21" name="Picture 2" descr="Destination - Orange Brush Stroke Png PNG Image | Transparent PNG Free  Download on SeekPNG">
              <a:extLst>
                <a:ext uri="{FF2B5EF4-FFF2-40B4-BE49-F238E27FC236}">
                  <a16:creationId xmlns:a16="http://schemas.microsoft.com/office/drawing/2014/main" id="{8948C298-0F25-4506-A0F9-9C196D94CC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t="28379" r="4097" b="8075"/>
            <a:stretch/>
          </p:blipFill>
          <p:spPr bwMode="auto">
            <a:xfrm>
              <a:off x="4424191" y="2794903"/>
              <a:ext cx="3110844" cy="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D3C40B-9891-43C4-B5E7-5A1D6CDC50E4}"/>
                </a:ext>
              </a:extLst>
            </p:cNvPr>
            <p:cNvSpPr txBox="1"/>
            <p:nvPr/>
          </p:nvSpPr>
          <p:spPr>
            <a:xfrm>
              <a:off x="5572125" y="2894225"/>
              <a:ext cx="1309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</a:rPr>
                <a:t>kebab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BB16C6-D154-40DB-9FFF-F0F2E93FCB14}"/>
              </a:ext>
            </a:extLst>
          </p:cNvPr>
          <p:cNvGrpSpPr/>
          <p:nvPr/>
        </p:nvGrpSpPr>
        <p:grpSpPr>
          <a:xfrm>
            <a:off x="8559107" y="2792178"/>
            <a:ext cx="3110844" cy="786495"/>
            <a:chOff x="8559107" y="2792178"/>
            <a:chExt cx="3110844" cy="786495"/>
          </a:xfrm>
        </p:grpSpPr>
        <p:pic>
          <p:nvPicPr>
            <p:cNvPr id="22" name="Picture 2" descr="Destination - Orange Brush Stroke Png PNG Image | Transparent PNG Free  Download on SeekPNG">
              <a:extLst>
                <a:ext uri="{FF2B5EF4-FFF2-40B4-BE49-F238E27FC236}">
                  <a16:creationId xmlns:a16="http://schemas.microsoft.com/office/drawing/2014/main" id="{233B8879-EF69-4F1C-92F4-5E3D883A5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t="28379" r="4097" b="8075"/>
            <a:stretch/>
          </p:blipFill>
          <p:spPr bwMode="auto">
            <a:xfrm>
              <a:off x="8559107" y="2792178"/>
              <a:ext cx="3110844" cy="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79941F-FE6D-4032-934B-10B1816E2A17}"/>
                </a:ext>
              </a:extLst>
            </p:cNvPr>
            <p:cNvSpPr txBox="1"/>
            <p:nvPr/>
          </p:nvSpPr>
          <p:spPr>
            <a:xfrm>
              <a:off x="9639300" y="2855415"/>
              <a:ext cx="1309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2">
                      <a:lumMod val="50000"/>
                    </a:schemeClr>
                  </a:solidFill>
                </a:rPr>
                <a:t>paella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0F13E7A-ED27-47B0-89E9-DB7C910431F1}"/>
              </a:ext>
            </a:extLst>
          </p:cNvPr>
          <p:cNvSpPr txBox="1"/>
          <p:nvPr/>
        </p:nvSpPr>
        <p:spPr>
          <a:xfrm>
            <a:off x="1050831" y="3689686"/>
            <a:ext cx="28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from_________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D290B1-DFE8-4EF3-8696-5014AB57DBB4}"/>
              </a:ext>
            </a:extLst>
          </p:cNvPr>
          <p:cNvSpPr txBox="1"/>
          <p:nvPr/>
        </p:nvSpPr>
        <p:spPr>
          <a:xfrm>
            <a:off x="907121" y="4290974"/>
            <a:ext cx="28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made with grilled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10206E-B194-4A3A-A340-DBF8F4E0870D}"/>
              </a:ext>
            </a:extLst>
          </p:cNvPr>
          <p:cNvSpPr txBox="1"/>
          <p:nvPr/>
        </p:nvSpPr>
        <p:spPr>
          <a:xfrm>
            <a:off x="753680" y="4821607"/>
            <a:ext cx="339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__________, onions, and cheese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75CC3C-506D-4C01-8DBE-2A7F02E9B113}"/>
              </a:ext>
            </a:extLst>
          </p:cNvPr>
          <p:cNvSpPr txBox="1"/>
          <p:nvPr/>
        </p:nvSpPr>
        <p:spPr>
          <a:xfrm>
            <a:off x="5079526" y="3618099"/>
            <a:ext cx="28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from__________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3C4532-7079-4F26-B0F8-63FAC400F6E9}"/>
              </a:ext>
            </a:extLst>
          </p:cNvPr>
          <p:cNvSpPr txBox="1"/>
          <p:nvPr/>
        </p:nvSpPr>
        <p:spPr>
          <a:xfrm>
            <a:off x="5084230" y="4202876"/>
            <a:ext cx="2800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made with grilled meat on a stick, usually 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1CBBF6-4706-4D26-B0AA-FF697D984A55}"/>
              </a:ext>
            </a:extLst>
          </p:cNvPr>
          <p:cNvSpPr txBox="1"/>
          <p:nvPr/>
        </p:nvSpPr>
        <p:spPr>
          <a:xfrm>
            <a:off x="8714331" y="3618099"/>
            <a:ext cx="28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from </a:t>
            </a:r>
            <a:r>
              <a:rPr lang="en-US" sz="2800" b="1"/>
              <a:t>Spain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5FD46A-2A2F-4E77-8C22-57225F960E46}"/>
              </a:ext>
            </a:extLst>
          </p:cNvPr>
          <p:cNvSpPr txBox="1"/>
          <p:nvPr/>
        </p:nvSpPr>
        <p:spPr>
          <a:xfrm>
            <a:off x="8676785" y="4230362"/>
            <a:ext cx="2800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made with________rice, and ________.</a:t>
            </a:r>
          </a:p>
        </p:txBody>
      </p:sp>
      <p:pic>
        <p:nvPicPr>
          <p:cNvPr id="27" name="CD1-TRACK 65">
            <a:hlinkClick r:id="" action="ppaction://media"/>
            <a:extLst>
              <a:ext uri="{FF2B5EF4-FFF2-40B4-BE49-F238E27FC236}">
                <a16:creationId xmlns:a16="http://schemas.microsoft.com/office/drawing/2014/main" id="{8A957EA0-8D84-4544-B0ED-5556627AD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4846" y="549875"/>
            <a:ext cx="406400" cy="406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922B207-6260-4E86-A999-3593B041CD39}"/>
              </a:ext>
            </a:extLst>
          </p:cNvPr>
          <p:cNvSpPr txBox="1"/>
          <p:nvPr/>
        </p:nvSpPr>
        <p:spPr>
          <a:xfrm>
            <a:off x="2069345" y="3776560"/>
            <a:ext cx="189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the USA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50715B-ABF3-4EA1-9232-831311EBD63D}"/>
              </a:ext>
            </a:extLst>
          </p:cNvPr>
          <p:cNvSpPr txBox="1"/>
          <p:nvPr/>
        </p:nvSpPr>
        <p:spPr>
          <a:xfrm>
            <a:off x="907121" y="4892262"/>
            <a:ext cx="189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beef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5C770A-E006-45E2-AE99-2DD83CD91A66}"/>
              </a:ext>
            </a:extLst>
          </p:cNvPr>
          <p:cNvSpPr txBox="1"/>
          <p:nvPr/>
        </p:nvSpPr>
        <p:spPr>
          <a:xfrm>
            <a:off x="6069931" y="3733797"/>
            <a:ext cx="189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Turkey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D23AC2-F7F5-4382-BE33-55EFC9345548}"/>
              </a:ext>
            </a:extLst>
          </p:cNvPr>
          <p:cNvSpPr txBox="1"/>
          <p:nvPr/>
        </p:nvSpPr>
        <p:spPr>
          <a:xfrm>
            <a:off x="6419982" y="5153692"/>
            <a:ext cx="189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lamb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B33778-8BD3-4361-88FD-68C477A98A38}"/>
              </a:ext>
            </a:extLst>
          </p:cNvPr>
          <p:cNvSpPr txBox="1"/>
          <p:nvPr/>
        </p:nvSpPr>
        <p:spPr>
          <a:xfrm>
            <a:off x="9532187" y="5168519"/>
            <a:ext cx="246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some vegetables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90159D-83EB-4B3C-A9E7-950AB0D6AB32}"/>
              </a:ext>
            </a:extLst>
          </p:cNvPr>
          <p:cNvSpPr txBox="1"/>
          <p:nvPr/>
        </p:nvSpPr>
        <p:spPr>
          <a:xfrm>
            <a:off x="9584846" y="4718144"/>
            <a:ext cx="189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seafood</a:t>
            </a:r>
          </a:p>
        </p:txBody>
      </p:sp>
    </p:spTree>
    <p:extLst>
      <p:ext uri="{BB962C8B-B14F-4D97-AF65-F5344CB8AC3E}">
        <p14:creationId xmlns:p14="http://schemas.microsoft.com/office/powerpoint/2010/main" val="2203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73DCAC-03E4-496C-8747-3564B85A4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3195" r="9843" b="20417"/>
          <a:stretch/>
        </p:blipFill>
        <p:spPr>
          <a:xfrm>
            <a:off x="668377" y="523876"/>
            <a:ext cx="10855246" cy="3533774"/>
          </a:xfrm>
          <a:prstGeom prst="rect">
            <a:avLst/>
          </a:prstGeom>
        </p:spPr>
      </p:pic>
      <p:pic>
        <p:nvPicPr>
          <p:cNvPr id="7" name="Picture 6" descr="A cheeseburger with lettuce and cheese&#10;&#10;Description automatically generated with medium confidence">
            <a:extLst>
              <a:ext uri="{FF2B5EF4-FFF2-40B4-BE49-F238E27FC236}">
                <a16:creationId xmlns:a16="http://schemas.microsoft.com/office/drawing/2014/main" id="{72A0B572-2AA7-4DDA-8150-93A1B4D88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674" r="8859" b="-2800"/>
          <a:stretch/>
        </p:blipFill>
        <p:spPr>
          <a:xfrm>
            <a:off x="5107057" y="4769642"/>
            <a:ext cx="1977885" cy="1624013"/>
          </a:xfrm>
          <a:prstGeom prst="rect">
            <a:avLst/>
          </a:prstGeom>
        </p:spPr>
      </p:pic>
      <p:pic>
        <p:nvPicPr>
          <p:cNvPr id="8" name="Picture 7" descr="A picture containing food, table, plate, indoor&#10;&#10;Description automatically generated">
            <a:extLst>
              <a:ext uri="{FF2B5EF4-FFF2-40B4-BE49-F238E27FC236}">
                <a16:creationId xmlns:a16="http://schemas.microsoft.com/office/drawing/2014/main" id="{3DDAAC28-4369-4E97-A3BE-42AFBF9C7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32621" y="4769642"/>
            <a:ext cx="2571340" cy="1714226"/>
          </a:xfrm>
          <a:prstGeom prst="rect">
            <a:avLst/>
          </a:prstGeom>
        </p:spPr>
      </p:pic>
      <p:pic>
        <p:nvPicPr>
          <p:cNvPr id="9" name="Picture 2" descr="Meat Kebab High Res Stock Images | Shutterstock">
            <a:extLst>
              <a:ext uri="{FF2B5EF4-FFF2-40B4-BE49-F238E27FC236}">
                <a16:creationId xmlns:a16="http://schemas.microsoft.com/office/drawing/2014/main" id="{743B049B-27BC-468A-A2AC-67E7BEAED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7" b="10714"/>
          <a:stretch/>
        </p:blipFill>
        <p:spPr bwMode="auto">
          <a:xfrm>
            <a:off x="988039" y="4769642"/>
            <a:ext cx="23511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CFFF09-6FEA-4FA0-80CD-D535A42D2A7D}"/>
              </a:ext>
            </a:extLst>
          </p:cNvPr>
          <p:cNvCxnSpPr>
            <a:cxnSpLocks/>
          </p:cNvCxnSpPr>
          <p:nvPr/>
        </p:nvCxnSpPr>
        <p:spPr>
          <a:xfrm>
            <a:off x="2293781" y="3954134"/>
            <a:ext cx="3745726" cy="913141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C9C22D-71F7-4C94-B073-936A8474B3B2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2163627" y="4057650"/>
            <a:ext cx="3932373" cy="666886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74B314-1B72-4E0D-B4FD-28D406FB4C68}"/>
              </a:ext>
            </a:extLst>
          </p:cNvPr>
          <p:cNvCxnSpPr>
            <a:cxnSpLocks/>
          </p:cNvCxnSpPr>
          <p:nvPr/>
        </p:nvCxnSpPr>
        <p:spPr>
          <a:xfrm flipV="1">
            <a:off x="9899249" y="3886200"/>
            <a:ext cx="0" cy="83833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9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1895475" y="1567845"/>
            <a:ext cx="8267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   USEFUL</a:t>
            </a:r>
          </a:p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12091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505075" y="2272695"/>
            <a:ext cx="7915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2852940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2F7FCF-A76A-49D0-BBD0-B42B3A5A2BBC}"/>
              </a:ext>
            </a:extLst>
          </p:cNvPr>
          <p:cNvGrpSpPr/>
          <p:nvPr/>
        </p:nvGrpSpPr>
        <p:grpSpPr>
          <a:xfrm>
            <a:off x="2007438" y="402282"/>
            <a:ext cx="3852774" cy="584775"/>
            <a:chOff x="3931488" y="602307"/>
            <a:chExt cx="3852774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3B5F95E-B21D-4E54-9882-6DE26DCF0C7C}"/>
                </a:ext>
              </a:extLst>
            </p:cNvPr>
            <p:cNvSpPr/>
            <p:nvPr/>
          </p:nvSpPr>
          <p:spPr>
            <a:xfrm>
              <a:off x="3931488" y="602307"/>
              <a:ext cx="3591789" cy="584775"/>
            </a:xfrm>
            <a:prstGeom prst="roundRect">
              <a:avLst>
                <a:gd name="adj" fmla="val 31250"/>
              </a:avLst>
            </a:prstGeom>
            <a:solidFill>
              <a:srgbClr val="CFAFE7"/>
            </a:solidFill>
            <a:ln w="5715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3DD200-3AA7-47A8-970A-5346ABFC5215}"/>
                </a:ext>
              </a:extLst>
            </p:cNvPr>
            <p:cNvSpPr txBox="1"/>
            <p:nvPr/>
          </p:nvSpPr>
          <p:spPr>
            <a:xfrm>
              <a:off x="4007688" y="633084"/>
              <a:ext cx="3776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Listen and practice</a:t>
              </a:r>
            </a:p>
          </p:txBody>
        </p:sp>
      </p:grpSp>
      <p:pic>
        <p:nvPicPr>
          <p:cNvPr id="8" name="CD1-TRACK 66">
            <a:hlinkClick r:id="" action="ppaction://media"/>
            <a:extLst>
              <a:ext uri="{FF2B5EF4-FFF2-40B4-BE49-F238E27FC236}">
                <a16:creationId xmlns:a16="http://schemas.microsoft.com/office/drawing/2014/main" id="{3F4800AC-370D-4CBF-BBA9-2FD1DA261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7775" y="199082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0227FB-31F7-4F3C-B6D6-F962542F96D2}"/>
              </a:ext>
            </a:extLst>
          </p:cNvPr>
          <p:cNvSpPr txBox="1"/>
          <p:nvPr/>
        </p:nvSpPr>
        <p:spPr>
          <a:xfrm>
            <a:off x="695325" y="1590674"/>
            <a:ext cx="443865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What is </a:t>
            </a:r>
            <a:r>
              <a:rPr lang="en-US" sz="2400" b="1">
                <a:solidFill>
                  <a:srgbClr val="934BC9"/>
                </a:solidFill>
              </a:rPr>
              <a:t>“ Bún Bò Huế”? </a:t>
            </a:r>
          </a:p>
          <a:p>
            <a:r>
              <a:rPr lang="en-US" sz="2400"/>
              <a:t>What do people make it with?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323504-9D51-4CA6-A47D-E3380A4E8679}"/>
              </a:ext>
            </a:extLst>
          </p:cNvPr>
          <p:cNvSpPr txBox="1"/>
          <p:nvPr/>
        </p:nvSpPr>
        <p:spPr>
          <a:xfrm>
            <a:off x="5981700" y="1590674"/>
            <a:ext cx="478155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It’s a noodle dish from Vietnam. </a:t>
            </a:r>
          </a:p>
          <a:p>
            <a:r>
              <a:rPr lang="en-US" sz="2400"/>
              <a:t>- Noodles, beef, and herbs.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8EDD98-628A-4D95-8BF5-6D62DD0C9B3D}"/>
              </a:ext>
            </a:extLst>
          </p:cNvPr>
          <p:cNvSpPr txBox="1"/>
          <p:nvPr/>
        </p:nvSpPr>
        <p:spPr>
          <a:xfrm>
            <a:off x="3152775" y="2856637"/>
            <a:ext cx="609600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934BC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Suggested conversation</a:t>
            </a:r>
          </a:p>
          <a:p>
            <a:pPr indent="273050">
              <a:lnSpc>
                <a:spcPct val="150000"/>
              </a:lnSpc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A: What’s cheese burger?</a:t>
            </a:r>
          </a:p>
          <a:p>
            <a:pPr indent="273050">
              <a:lnSpc>
                <a:spcPct val="150000"/>
              </a:lnSpc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B: It’s a dish from the USA</a:t>
            </a:r>
          </a:p>
          <a:p>
            <a:pPr indent="273050">
              <a:lnSpc>
                <a:spcPct val="150000"/>
              </a:lnSpc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A: What do people make it with?</a:t>
            </a:r>
          </a:p>
          <a:p>
            <a:pPr indent="273050">
              <a:lnSpc>
                <a:spcPct val="150000"/>
              </a:lnSpc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B: grilled beef / pork, onions and cheese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06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266950" y="729645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94953-9AED-4D25-95A9-6EF219E556DB}"/>
              </a:ext>
            </a:extLst>
          </p:cNvPr>
          <p:cNvSpPr txBox="1"/>
          <p:nvPr/>
        </p:nvSpPr>
        <p:spPr>
          <a:xfrm>
            <a:off x="1733550" y="2717216"/>
            <a:ext cx="916305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Vocabularies about dishes and ingredients 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Structures: 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+ name of the dish?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do people make it with?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260818"/>
              </p:ext>
            </p:extLst>
          </p:nvPr>
        </p:nvGraphicFramePr>
        <p:xfrm>
          <a:off x="391145" y="497375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91145" y="1751896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noodle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370398" y="15611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772165" y="1696142"/>
            <a:ext cx="212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mì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348279" y="23028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70398" y="30475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370398" y="37363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5370398" y="451488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5370398" y="522544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37B07-4733-40A8-ADB5-0040AA556C23}"/>
              </a:ext>
            </a:extLst>
          </p:cNvPr>
          <p:cNvSpPr txBox="1"/>
          <p:nvPr/>
        </p:nvSpPr>
        <p:spPr>
          <a:xfrm>
            <a:off x="5370398" y="595163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391145" y="2435398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lamb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391145" y="3097834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grill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391145" y="3878654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herb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391145" y="4618204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pork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391145" y="535775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beef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5043A8-D0E1-4914-832D-3A8D9ACECAD3}"/>
              </a:ext>
            </a:extLst>
          </p:cNvPr>
          <p:cNvSpPr txBox="1"/>
          <p:nvPr/>
        </p:nvSpPr>
        <p:spPr>
          <a:xfrm>
            <a:off x="391145" y="6043965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seafood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772165" y="2477242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thịt cừu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772165" y="3092795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đồ nướng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772165" y="3834002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rau thơm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772165" y="463120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thịt lợn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772165" y="5400608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thịt bò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B9D4BF-CDF1-4882-A9B4-91C22757A47A}"/>
              </a:ext>
            </a:extLst>
          </p:cNvPr>
          <p:cNvSpPr txBox="1"/>
          <p:nvPr/>
        </p:nvSpPr>
        <p:spPr>
          <a:xfrm>
            <a:off x="6772165" y="6031816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hải sản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59C923-D908-4E47-8759-A4CD680D11A5}"/>
              </a:ext>
            </a:extLst>
          </p:cNvPr>
          <p:cNvSpPr txBox="1"/>
          <p:nvPr/>
        </p:nvSpPr>
        <p:spPr>
          <a:xfrm>
            <a:off x="5370398" y="220644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431140" y="462760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91145" y="1751896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fish sauce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370398" y="15611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772165" y="1696142"/>
            <a:ext cx="212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nước mắm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348279" y="23028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70398" y="30475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391145" y="2435398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fries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391145" y="3097834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onion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772165" y="2477242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Khoai tây chiên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772165" y="3092795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59C923-D908-4E47-8759-A4CD680D11A5}"/>
              </a:ext>
            </a:extLst>
          </p:cNvPr>
          <p:cNvSpPr txBox="1"/>
          <p:nvPr/>
        </p:nvSpPr>
        <p:spPr>
          <a:xfrm>
            <a:off x="5370398" y="220644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887F4-F031-4396-9E55-9E02A9DB30DA}"/>
              </a:ext>
            </a:extLst>
          </p:cNvPr>
          <p:cNvSpPr txBox="1"/>
          <p:nvPr/>
        </p:nvSpPr>
        <p:spPr>
          <a:xfrm>
            <a:off x="431140" y="3899383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cheese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3A49F-8E94-4374-A328-C781972E6EEF}"/>
              </a:ext>
            </a:extLst>
          </p:cNvPr>
          <p:cNvSpPr txBox="1"/>
          <p:nvPr/>
        </p:nvSpPr>
        <p:spPr>
          <a:xfrm>
            <a:off x="5419833" y="380939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6F70E5-9982-476A-B3F2-B015ABF712A0}"/>
              </a:ext>
            </a:extLst>
          </p:cNvPr>
          <p:cNvSpPr txBox="1"/>
          <p:nvPr/>
        </p:nvSpPr>
        <p:spPr>
          <a:xfrm>
            <a:off x="6812160" y="3924538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bơ</a:t>
            </a:r>
          </a:p>
        </p:txBody>
      </p:sp>
    </p:spTree>
    <p:extLst>
      <p:ext uri="{BB962C8B-B14F-4D97-AF65-F5344CB8AC3E}">
        <p14:creationId xmlns:p14="http://schemas.microsoft.com/office/powerpoint/2010/main" val="1822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4" grpId="0"/>
      <p:bldP spid="35" grpId="0"/>
      <p:bldP spid="40" grpId="0"/>
      <p:bldP spid="41" grpId="0"/>
      <p:bldP spid="24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BE5262-D647-4B5C-B387-53F1BDFE8063}"/>
              </a:ext>
            </a:extLst>
          </p:cNvPr>
          <p:cNvSpPr txBox="1"/>
          <p:nvPr/>
        </p:nvSpPr>
        <p:spPr>
          <a:xfrm>
            <a:off x="1857374" y="1539270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6EB88-B981-4CDE-ADF9-7B587B137904}"/>
              </a:ext>
            </a:extLst>
          </p:cNvPr>
          <p:cNvSpPr txBox="1"/>
          <p:nvPr/>
        </p:nvSpPr>
        <p:spPr>
          <a:xfrm>
            <a:off x="2095500" y="3429000"/>
            <a:ext cx="78962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Practice asking and answering about dishes and ingredients.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3 - New words – Listening (page 30). 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3 – Reading, Speaking and Writing (page 45 – SB).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2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743200" y="2476500"/>
            <a:ext cx="747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52C4D3"/>
                </a:solidFill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1495D-58EE-4B98-B8CF-78FE12E59E92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pattFill prst="lg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DEE90-F17F-4C19-9028-7D606A7D7371}"/>
              </a:ext>
            </a:extLst>
          </p:cNvPr>
          <p:cNvSpPr/>
          <p:nvPr/>
        </p:nvSpPr>
        <p:spPr>
          <a:xfrm>
            <a:off x="180975" y="434384"/>
            <a:ext cx="11601450" cy="6278859"/>
          </a:xfrm>
          <a:prstGeom prst="round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https://wordwall.net/resource/21288648/countable-and-uncountable-nouns</a:t>
            </a:r>
          </a:p>
        </p:txBody>
      </p:sp>
      <p:pic>
        <p:nvPicPr>
          <p:cNvPr id="8" name="Picture 7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560A360A-1CCF-4035-8736-5242BA436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80975"/>
            <a:ext cx="2047274" cy="13811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320D42B-A8F6-41A4-9ED4-0F4D53B3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17596" r="24197" b="30197"/>
          <a:stretch/>
        </p:blipFill>
        <p:spPr>
          <a:xfrm>
            <a:off x="10639425" y="405809"/>
            <a:ext cx="1143000" cy="115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45F200-CD89-4AB8-8E04-E5AD822876AC}"/>
              </a:ext>
            </a:extLst>
          </p:cNvPr>
          <p:cNvSpPr txBox="1"/>
          <p:nvPr/>
        </p:nvSpPr>
        <p:spPr>
          <a:xfrm>
            <a:off x="2256824" y="409548"/>
            <a:ext cx="7591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WARM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A4C7F-AE45-47FF-8990-83E6A9421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8" t="28749" r="26719" b="12779"/>
          <a:stretch/>
        </p:blipFill>
        <p:spPr>
          <a:xfrm>
            <a:off x="1485899" y="2004044"/>
            <a:ext cx="7962901" cy="4010052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809924D2-4EE7-4104-9355-2DC10705C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744075" y="4694624"/>
            <a:ext cx="1688889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2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1533525" y="2472720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84224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69E08E-27F2-4FCE-A9B9-9F6F09DA4B4F}"/>
              </a:ext>
            </a:extLst>
          </p:cNvPr>
          <p:cNvGrpSpPr/>
          <p:nvPr/>
        </p:nvGrpSpPr>
        <p:grpSpPr>
          <a:xfrm>
            <a:off x="391322" y="458347"/>
            <a:ext cx="11271415" cy="4876800"/>
            <a:chOff x="387185" y="442912"/>
            <a:chExt cx="11271415" cy="4876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3A253F-CEDE-4087-BD9E-0E34C50C36EB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02B825-4262-47F8-A781-DDEB9ED79C12}"/>
                </a:ext>
              </a:extLst>
            </p:cNvPr>
            <p:cNvSpPr/>
            <p:nvPr/>
          </p:nvSpPr>
          <p:spPr>
            <a:xfrm>
              <a:off x="6765444" y="442912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BE0E7C00-BC9E-4B10-A6E6-193259315C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" y="678759"/>
            <a:ext cx="5993295" cy="3980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AE0FC2-B060-4BEA-8E1E-DE969851213A}"/>
              </a:ext>
            </a:extLst>
          </p:cNvPr>
          <p:cNvSpPr txBox="1"/>
          <p:nvPr/>
        </p:nvSpPr>
        <p:spPr>
          <a:xfrm>
            <a:off x="8104074" y="469271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noodle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8FD92-7386-44E7-BD1C-9DC63492BA65}"/>
              </a:ext>
            </a:extLst>
          </p:cNvPr>
          <p:cNvSpPr txBox="1"/>
          <p:nvPr/>
        </p:nvSpPr>
        <p:spPr>
          <a:xfrm>
            <a:off x="8679738" y="2144919"/>
            <a:ext cx="1540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mì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7EDFA-201C-441C-9C5B-4D6BF2424C78}"/>
              </a:ext>
            </a:extLst>
          </p:cNvPr>
          <p:cNvSpPr txBox="1"/>
          <p:nvPr/>
        </p:nvSpPr>
        <p:spPr>
          <a:xfrm>
            <a:off x="6919610" y="296015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He often eats noodles for breakfast.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7BB31-A955-4D16-9EDD-FBE120FD0677}"/>
              </a:ext>
            </a:extLst>
          </p:cNvPr>
          <p:cNvSpPr txBox="1"/>
          <p:nvPr/>
        </p:nvSpPr>
        <p:spPr>
          <a:xfrm>
            <a:off x="6852935" y="408180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Anh ấy thường ăn mì vào bữa sáng.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0F260-5CB9-4E99-9F59-2AC54BB9FCDE}"/>
              </a:ext>
            </a:extLst>
          </p:cNvPr>
          <p:cNvSpPr txBox="1"/>
          <p:nvPr/>
        </p:nvSpPr>
        <p:spPr>
          <a:xfrm>
            <a:off x="7953473" y="1437033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/ˈɔːdə(r)/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11346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dle-16315053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-often-eats-noodle-for-break163150534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  <p:bldP spid="10" grpId="2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118C0B-0FC6-40DC-8463-638418AEAA94}"/>
              </a:ext>
            </a:extLst>
          </p:cNvPr>
          <p:cNvGrpSpPr/>
          <p:nvPr/>
        </p:nvGrpSpPr>
        <p:grpSpPr>
          <a:xfrm>
            <a:off x="387185" y="442912"/>
            <a:ext cx="11271415" cy="4876800"/>
            <a:chOff x="387185" y="442912"/>
            <a:chExt cx="11271415" cy="4876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DEEFDF-7FDE-4546-9E73-3ABD57864828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040D81-8249-46CD-8F97-C5201D7649CC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33EFD9CB-8782-4C35-BFB4-8E077E8C53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" y="853843"/>
            <a:ext cx="5961135" cy="3975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59885-C137-4295-84FA-78525CE48BEB}"/>
              </a:ext>
            </a:extLst>
          </p:cNvPr>
          <p:cNvSpPr txBox="1"/>
          <p:nvPr/>
        </p:nvSpPr>
        <p:spPr>
          <a:xfrm>
            <a:off x="8104074" y="469271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lamb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6E06B-E76C-477A-87DA-A35623FF7BA2}"/>
              </a:ext>
            </a:extLst>
          </p:cNvPr>
          <p:cNvSpPr txBox="1"/>
          <p:nvPr/>
        </p:nvSpPr>
        <p:spPr>
          <a:xfrm>
            <a:off x="7743825" y="2144919"/>
            <a:ext cx="247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thịt cừu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81F74-C796-4131-9E2D-5B1A7C568165}"/>
              </a:ext>
            </a:extLst>
          </p:cNvPr>
          <p:cNvSpPr txBox="1"/>
          <p:nvPr/>
        </p:nvSpPr>
        <p:spPr>
          <a:xfrm>
            <a:off x="6852935" y="318962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Lamb is popular food in my country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22503-4016-495C-80FA-C5D6DB7503CA}"/>
              </a:ext>
            </a:extLst>
          </p:cNvPr>
          <p:cNvSpPr txBox="1"/>
          <p:nvPr/>
        </p:nvSpPr>
        <p:spPr>
          <a:xfrm>
            <a:off x="6852935" y="408180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Thịt cừu là món ăn phổ biến ở đất nước của tôi.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FE07C-D363-4240-BA7F-FD0FEE534110}"/>
              </a:ext>
            </a:extLst>
          </p:cNvPr>
          <p:cNvSpPr txBox="1"/>
          <p:nvPr/>
        </p:nvSpPr>
        <p:spPr>
          <a:xfrm>
            <a:off x="8104074" y="1448217"/>
            <a:ext cx="2476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/læm/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226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mb-1631505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mb-is-popular-food-in-my-cou16315053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mb-is-popular-food-in-my-cou16315053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mb-1631505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mb-is-popular-food-in-my-cou16315053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2" grpId="0"/>
      <p:bldP spid="12" grpId="1"/>
      <p:bldP spid="12" grpId="2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E1DF9FD-0555-4B41-859D-E5D2455CF579}"/>
              </a:ext>
            </a:extLst>
          </p:cNvPr>
          <p:cNvGrpSpPr/>
          <p:nvPr/>
        </p:nvGrpSpPr>
        <p:grpSpPr>
          <a:xfrm>
            <a:off x="460292" y="585787"/>
            <a:ext cx="11271415" cy="4876800"/>
            <a:chOff x="387185" y="442912"/>
            <a:chExt cx="11271415" cy="48768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F6D2AE-6847-4B70-A57C-EDA32CDDF311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180F2A-92B1-4756-A70D-DC6A25F2A5D6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5">
            <a:extLst>
              <a:ext uri="{FF2B5EF4-FFF2-40B4-BE49-F238E27FC236}">
                <a16:creationId xmlns:a16="http://schemas.microsoft.com/office/drawing/2014/main" id="{276F89F1-4228-4BDE-A7BE-AA0712A5A3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3726" y="923925"/>
            <a:ext cx="5929312" cy="3952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E9DC0-6386-4EB0-9E10-E5056E667DEC}"/>
              </a:ext>
            </a:extLst>
          </p:cNvPr>
          <p:cNvSpPr txBox="1"/>
          <p:nvPr/>
        </p:nvSpPr>
        <p:spPr>
          <a:xfrm>
            <a:off x="8732724" y="585787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grill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017AD-9A6B-44E3-B571-E550A30519AC}"/>
              </a:ext>
            </a:extLst>
          </p:cNvPr>
          <p:cNvSpPr txBox="1"/>
          <p:nvPr/>
        </p:nvSpPr>
        <p:spPr>
          <a:xfrm>
            <a:off x="8020050" y="2598003"/>
            <a:ext cx="2762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đồ nướng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A4D87-B09C-46D2-A588-729DA020D8F4}"/>
              </a:ext>
            </a:extLst>
          </p:cNvPr>
          <p:cNvSpPr txBox="1"/>
          <p:nvPr/>
        </p:nvSpPr>
        <p:spPr>
          <a:xfrm>
            <a:off x="6852935" y="318962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Grilled food is really suitable for cold weather.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4D45E-F90F-4F48-99DE-7695F71B8127}"/>
              </a:ext>
            </a:extLst>
          </p:cNvPr>
          <p:cNvSpPr txBox="1"/>
          <p:nvPr/>
        </p:nvSpPr>
        <p:spPr>
          <a:xfrm>
            <a:off x="6852935" y="408180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Thức ăn nướng rất thích hợp cho thời tiết lạnh.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FEDEF1-3E3B-4521-B2CC-1FF34B1A19F8}"/>
              </a:ext>
            </a:extLst>
          </p:cNvPr>
          <p:cNvSpPr txBox="1"/>
          <p:nvPr/>
        </p:nvSpPr>
        <p:spPr>
          <a:xfrm>
            <a:off x="8540258" y="1394003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/ɡrɪl/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41070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illed-food-is-really-suitabl16315054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illed-food-is-really-suitabl16315054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ill-16315054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illed-food-is-really-suitabl16315054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8" grpId="2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86CD5A-F609-41DC-ADC1-22A707285867}"/>
              </a:ext>
            </a:extLst>
          </p:cNvPr>
          <p:cNvGrpSpPr/>
          <p:nvPr/>
        </p:nvGrpSpPr>
        <p:grpSpPr>
          <a:xfrm>
            <a:off x="460292" y="585787"/>
            <a:ext cx="11271415" cy="4876800"/>
            <a:chOff x="387185" y="442912"/>
            <a:chExt cx="11271415" cy="487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F17B2E-6BC8-44E8-8703-775319DBD7B7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FEBF63-307B-4205-A3D8-401787308439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C7009741-FF1D-49D3-81D9-DF8A28C6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1894" y="957261"/>
            <a:ext cx="5846380" cy="3814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5A6DA-0F6D-44BE-A60B-7614839D791C}"/>
              </a:ext>
            </a:extLst>
          </p:cNvPr>
          <p:cNvSpPr txBox="1"/>
          <p:nvPr/>
        </p:nvSpPr>
        <p:spPr>
          <a:xfrm>
            <a:off x="8338403" y="619125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herb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58858-8E93-4466-8A99-BB8BC0E31786}"/>
              </a:ext>
            </a:extLst>
          </p:cNvPr>
          <p:cNvSpPr txBox="1"/>
          <p:nvPr/>
        </p:nvSpPr>
        <p:spPr>
          <a:xfrm>
            <a:off x="7780178" y="2265846"/>
            <a:ext cx="300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rau thơm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E6250-C5D0-48E5-86BB-7B1DD2FF47CD}"/>
              </a:ext>
            </a:extLst>
          </p:cNvPr>
          <p:cNvSpPr txBox="1"/>
          <p:nvPr/>
        </p:nvSpPr>
        <p:spPr>
          <a:xfrm>
            <a:off x="6901616" y="3050717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This food is served with fish sauce and herbs.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F42AA-E857-4E59-A387-86CF12D9693D}"/>
              </a:ext>
            </a:extLst>
          </p:cNvPr>
          <p:cNvSpPr txBox="1"/>
          <p:nvPr/>
        </p:nvSpPr>
        <p:spPr>
          <a:xfrm>
            <a:off x="6905785" y="3927829"/>
            <a:ext cx="4947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Món ăn này được phục vụ kèm cùng nước mắm và rau thơm.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38170-88B4-4B19-8D55-358E2C6795C6}"/>
              </a:ext>
            </a:extLst>
          </p:cNvPr>
          <p:cNvSpPr txBox="1"/>
          <p:nvPr/>
        </p:nvSpPr>
        <p:spPr>
          <a:xfrm>
            <a:off x="7953473" y="1437033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/hɜːb/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197516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rb-16315055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rb-16315055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-food-is-served-with-fish-16315055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12" grpId="0"/>
      <p:bldP spid="12" grpId="1"/>
      <p:bldP spid="12" grpId="2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9DDDE31-8B61-43B8-8FD5-0E735F92AF36}"/>
              </a:ext>
            </a:extLst>
          </p:cNvPr>
          <p:cNvGrpSpPr/>
          <p:nvPr/>
        </p:nvGrpSpPr>
        <p:grpSpPr>
          <a:xfrm>
            <a:off x="460292" y="414337"/>
            <a:ext cx="11271415" cy="4876800"/>
            <a:chOff x="387185" y="442912"/>
            <a:chExt cx="11271415" cy="4876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A3A538-8547-466C-B367-A447733D2B31}"/>
                </a:ext>
              </a:extLst>
            </p:cNvPr>
            <p:cNvSpPr/>
            <p:nvPr/>
          </p:nvSpPr>
          <p:spPr>
            <a:xfrm>
              <a:off x="387185" y="442912"/>
              <a:ext cx="6236181" cy="4876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5D6879-543D-4505-AF64-7C20A5EAC547}"/>
                </a:ext>
              </a:extLst>
            </p:cNvPr>
            <p:cNvSpPr/>
            <p:nvPr/>
          </p:nvSpPr>
          <p:spPr>
            <a:xfrm>
              <a:off x="6765444" y="476250"/>
              <a:ext cx="4893156" cy="48101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3696C5-DB28-4012-A34E-5B90920BC4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8414" y="974864"/>
            <a:ext cx="5993906" cy="3997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F3F92-FEEB-48FB-9E3D-91534C1FDD50}"/>
              </a:ext>
            </a:extLst>
          </p:cNvPr>
          <p:cNvSpPr txBox="1"/>
          <p:nvPr/>
        </p:nvSpPr>
        <p:spPr>
          <a:xfrm>
            <a:off x="8285049" y="585787"/>
            <a:ext cx="2578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</a:rPr>
              <a:t>seafood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69385-31ED-4089-9055-633711804674}"/>
              </a:ext>
            </a:extLst>
          </p:cNvPr>
          <p:cNvSpPr txBox="1"/>
          <p:nvPr/>
        </p:nvSpPr>
        <p:spPr>
          <a:xfrm>
            <a:off x="6852935" y="3189625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This place is famous for seafood.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FE748-2188-4AEA-86B8-2EA847CBCE95}"/>
              </a:ext>
            </a:extLst>
          </p:cNvPr>
          <p:cNvSpPr txBox="1"/>
          <p:nvPr/>
        </p:nvSpPr>
        <p:spPr>
          <a:xfrm>
            <a:off x="6852935" y="4081809"/>
            <a:ext cx="494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Nơi nay rất nổi tiếng với hải sản.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7A0CD-A12F-427B-A92D-A765BF9A31A8}"/>
              </a:ext>
            </a:extLst>
          </p:cNvPr>
          <p:cNvSpPr txBox="1"/>
          <p:nvPr/>
        </p:nvSpPr>
        <p:spPr>
          <a:xfrm>
            <a:off x="8092583" y="1464707"/>
            <a:ext cx="296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/ˈsiːfuːd/</a:t>
            </a:r>
            <a:endParaRPr lang="en-US" sz="8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1A52F-086C-4511-83F7-9230B29B1A5A}"/>
              </a:ext>
            </a:extLst>
          </p:cNvPr>
          <p:cNvSpPr txBox="1"/>
          <p:nvPr/>
        </p:nvSpPr>
        <p:spPr>
          <a:xfrm>
            <a:off x="8092583" y="2401301"/>
            <a:ext cx="2762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Hải sản</a:t>
            </a:r>
          </a:p>
        </p:txBody>
      </p:sp>
    </p:spTree>
    <p:extLst>
      <p:ext uri="{BB962C8B-B14F-4D97-AF65-F5344CB8AC3E}">
        <p14:creationId xmlns:p14="http://schemas.microsoft.com/office/powerpoint/2010/main" val="5113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afood-16315055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-place-is-famous-for-seafo1631505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-place-is-famous-for-seafo1631505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afood-16315055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s-place-is-famous-for-seafo1631505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8" grpId="2"/>
      <p:bldP spid="10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587</Words>
  <Application>Microsoft Office PowerPoint</Application>
  <PresentationFormat>Widescreen</PresentationFormat>
  <Paragraphs>151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VnArial</vt:lpstr>
      <vt:lpstr>Aachen</vt:lpstr>
      <vt:lpstr>Arial</vt:lpstr>
      <vt:lpstr>Arial Black</vt:lpstr>
      <vt:lpstr>Calibri</vt:lpstr>
      <vt:lpstr>Calibri Light</vt:lpstr>
      <vt:lpstr>Helvetica</vt:lpstr>
      <vt:lpstr>Lucida Sans Unicode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8</cp:revision>
  <dcterms:created xsi:type="dcterms:W3CDTF">2021-09-05T02:15:09Z</dcterms:created>
  <dcterms:modified xsi:type="dcterms:W3CDTF">2021-09-16T14:41:46Z</dcterms:modified>
</cp:coreProperties>
</file>