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4" r:id="rId3"/>
    <p:sldId id="256" r:id="rId4"/>
    <p:sldId id="301" r:id="rId5"/>
    <p:sldId id="279" r:id="rId6"/>
    <p:sldId id="295" r:id="rId7"/>
    <p:sldId id="296" r:id="rId8"/>
    <p:sldId id="297" r:id="rId9"/>
    <p:sldId id="299" r:id="rId10"/>
    <p:sldId id="302" r:id="rId11"/>
    <p:sldId id="300" r:id="rId12"/>
    <p:sldId id="304" r:id="rId13"/>
    <p:sldId id="303" r:id="rId14"/>
    <p:sldId id="292" r:id="rId15"/>
    <p:sldId id="293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822" initials="u" lastIdx="4" clrIdx="0">
    <p:extLst>
      <p:ext uri="{19B8F6BF-5375-455C-9EA6-DF929625EA0E}">
        <p15:presenceInfo xmlns:p15="http://schemas.microsoft.com/office/powerpoint/2012/main" userId="S::user822@sfzcs.onmicrosoft.com::331031e0-aab3-4edc-875c-fe4ab02327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AFE7"/>
    <a:srgbClr val="70E0EC"/>
    <a:srgbClr val="95DAC1"/>
    <a:srgbClr val="E6E6E6"/>
    <a:srgbClr val="FFFFCC"/>
    <a:srgbClr val="52C4D3"/>
    <a:srgbClr val="934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3-A54D-43B2-B702-44E130DA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E5DA-1E3A-4619-B58B-F1D346F6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B4DB1-A43F-47A2-8584-997EE90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8C22-4B52-48DE-810E-28523ED9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7B7-EC56-4EFA-B0D2-48E0240B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7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1CCB-675F-4BEE-A851-B86C722E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1F76F-6680-47EF-A199-97F698AC5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74840-C574-40C0-A7BE-E120229F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AB03A-5425-4A26-B8A0-002725FE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34B1E-AA56-4308-B801-0D1CDEF1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CD6132-7561-42E8-8F23-A77DCB90E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B449C-387F-4644-BE1E-CAF370BA5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E7375-59F9-44DC-8159-1BC830C0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9A8EA-5FD0-4BF8-B814-A1EE6F24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A8DC3-1A81-43E1-A4D9-1A00069A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7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78CE-8352-4C82-A177-B0226527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CA64-25C9-42A9-8B39-89A81743A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A7F1-E08C-48AC-B3E0-07FF3D35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4F896-206F-4C7B-9721-D5F21D5E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E259B-E515-4DFA-8B2D-C24D3707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D23E-878D-40B8-9F2A-636CC341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1E0D4-629A-4174-AF0E-59AE21B7A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B6CB6-311C-4DC4-8878-F352B937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96E9-83F5-49E8-9B52-E3870892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082AC-9C98-42E6-83B6-77BC5636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1DF2-DF9A-453D-A7AA-3CA06071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4A8D3-B516-4404-88C3-99D3632AD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19A11-32EE-4E2F-9597-6FA272204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65FCF-CD9A-438C-8FA8-590FA3F6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33948-256F-4153-87B9-8704BDA2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FC0EE-F6B4-4126-941D-F4B6FB88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23A99-9971-4854-847D-B4B17A13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74497-E014-42D0-A44E-897F667D1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D668F-5D40-417F-AE0A-987A0E04E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27948-5D1A-4686-AC88-57D37CC00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4BAA34-C772-46E6-BD62-2EE032BE5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BE3964-6883-4CE7-A1C0-A6B05A25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6F8C7-AD4A-4B2A-909F-FE72E040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C0D6C-5C48-4BDA-98B7-63C1FA25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7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AA45-F29F-4397-882D-98DFD41D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9CDF5-716C-43C6-A074-51DFC93A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634FD-E639-4A01-998B-432A047A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E3B8F-A6C4-4E45-8AA5-497042FB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89252F-F507-4152-A20B-74615192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311C6-EBA5-49E3-805D-05C849D9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91B90-BBA0-45EB-9B12-6F213063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6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5500-B1FB-4480-8E92-1EACEDAD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12007-7D34-422E-BFE8-7D981CC1E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DB456-9F59-427C-A241-0422B0839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5E22F-37EF-423D-9DAB-5F5F1D8A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1D746-8DF1-4AA6-8D56-4C4432F0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E6FF8-DC19-42EA-929A-F7CFBA9E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1995B-124A-444C-9200-0731C200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5F893A-F854-4BEB-8C60-3A65295F6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F9039-72B2-4767-BE93-FE082BF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981AD-C7C1-486B-A48D-47191CFB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6C608-F2D3-4C94-9D61-7203F23B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8221C-DBE3-4ACE-930B-B8911FAF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9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5ED3C7-AFB3-4036-A850-4D3DED81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F332C-5DA6-4173-81D3-51320268B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1422D-BA40-41C9-BFF4-18A4346F8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6C14-68CA-47AB-BAEC-33F975F8E0CE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0C62-B03F-45D2-970C-3AC67DC56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A1879-DD5A-4BCA-BF96-E00B6D430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DB2F0-36BB-4BA7-A3AF-A5F846F0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1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en.wiktionary.org/wiki/polo_shir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polo_shir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polo_shir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3368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3368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E1A9DE-D07D-4AA7-B101-5701107F60C8}"/>
              </a:ext>
            </a:extLst>
          </p:cNvPr>
          <p:cNvSpPr/>
          <p:nvPr/>
        </p:nvSpPr>
        <p:spPr>
          <a:xfrm>
            <a:off x="-56693" y="0"/>
            <a:ext cx="12225337" cy="69246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CDCABB-0F39-43EA-9E48-A09E4A6F003C}"/>
              </a:ext>
            </a:extLst>
          </p:cNvPr>
          <p:cNvGrpSpPr>
            <a:grpSpLocks/>
          </p:cNvGrpSpPr>
          <p:nvPr/>
        </p:nvGrpSpPr>
        <p:grpSpPr bwMode="auto">
          <a:xfrm>
            <a:off x="1980522" y="1253069"/>
            <a:ext cx="2562225" cy="5019675"/>
            <a:chOff x="2082585" y="800099"/>
            <a:chExt cx="3190398" cy="5786026"/>
          </a:xfrm>
        </p:grpSpPr>
        <p:grpSp>
          <p:nvGrpSpPr>
            <p:cNvPr id="2073" name="Group 29">
              <a:extLst>
                <a:ext uri="{FF2B5EF4-FFF2-40B4-BE49-F238E27FC236}">
                  <a16:creationId xmlns:a16="http://schemas.microsoft.com/office/drawing/2014/main" id="{2A566DDD-52D4-410E-B897-94486601C8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5500" y="800099"/>
              <a:ext cx="3177483" cy="5552109"/>
              <a:chOff x="2095500" y="800099"/>
              <a:chExt cx="3177483" cy="5552109"/>
            </a:xfrm>
          </p:grpSpPr>
          <p:grpSp>
            <p:nvGrpSpPr>
              <p:cNvPr id="2075" name="Group 28">
                <a:extLst>
                  <a:ext uri="{FF2B5EF4-FFF2-40B4-BE49-F238E27FC236}">
                    <a16:creationId xmlns:a16="http://schemas.microsoft.com/office/drawing/2014/main" id="{12A296EC-8D84-40A6-A1F3-3514302808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95500" y="800099"/>
                <a:ext cx="3177483" cy="2918369"/>
                <a:chOff x="2095500" y="800099"/>
                <a:chExt cx="3177483" cy="2918369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905C4510-3E82-445C-AE85-14540C3CD7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96423" y="800099"/>
                  <a:ext cx="2933427" cy="2871054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D228EFDE-0946-4AB5-A4C6-047E52CA7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38039" y="1105686"/>
                  <a:ext cx="2634944" cy="2613044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253A43E-BFF4-4DB1-9B48-91C36596C8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24202" y="3671153"/>
                <a:ext cx="2172397" cy="2680749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A1A0B1C-2455-4214-BCD0-90A7810AF5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82585" y="3614428"/>
              <a:ext cx="2439251" cy="297169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76B1B6B-1055-4672-94DD-DBCC98028670}"/>
              </a:ext>
            </a:extLst>
          </p:cNvPr>
          <p:cNvGrpSpPr>
            <a:grpSpLocks/>
          </p:cNvGrpSpPr>
          <p:nvPr/>
        </p:nvGrpSpPr>
        <p:grpSpPr bwMode="auto">
          <a:xfrm rot="10379860">
            <a:off x="7212755" y="1145615"/>
            <a:ext cx="2471738" cy="4918075"/>
            <a:chOff x="2085848" y="836789"/>
            <a:chExt cx="3170667" cy="5811660"/>
          </a:xfrm>
        </p:grpSpPr>
        <p:grpSp>
          <p:nvGrpSpPr>
            <p:cNvPr id="2067" name="Group 32">
              <a:extLst>
                <a:ext uri="{FF2B5EF4-FFF2-40B4-BE49-F238E27FC236}">
                  <a16:creationId xmlns:a16="http://schemas.microsoft.com/office/drawing/2014/main" id="{A624B446-E365-4FA6-9542-D7B489FBE8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5848" y="836789"/>
              <a:ext cx="3170667" cy="5587342"/>
              <a:chOff x="2085848" y="836789"/>
              <a:chExt cx="3170667" cy="5587342"/>
            </a:xfrm>
          </p:grpSpPr>
          <p:grpSp>
            <p:nvGrpSpPr>
              <p:cNvPr id="2069" name="Group 34">
                <a:extLst>
                  <a:ext uri="{FF2B5EF4-FFF2-40B4-BE49-F238E27FC236}">
                    <a16:creationId xmlns:a16="http://schemas.microsoft.com/office/drawing/2014/main" id="{66BD98A7-52BB-4087-8225-F9361E0878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85848" y="836789"/>
                <a:ext cx="3170667" cy="2912689"/>
                <a:chOff x="2085848" y="836789"/>
                <a:chExt cx="3170667" cy="2912689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7689605-5115-4EEA-8E71-319FA7BC51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89667" y="841157"/>
                  <a:ext cx="2934444" cy="2870187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6C643E5-ABEA-4E05-8B9A-4BDF5FC73B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89790" y="1223466"/>
                  <a:ext cx="2667677" cy="2528766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B2A5777-0265-4E0C-801E-F95F7D8A47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34516" y="3734960"/>
                <a:ext cx="2260398" cy="269009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BE2AE26-E8C3-4D72-8894-014A2D0363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96780" y="3677636"/>
              <a:ext cx="2437564" cy="297148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0B60C378-7A68-4A45-9676-A9EB00801901}"/>
              </a:ext>
            </a:extLst>
          </p:cNvPr>
          <p:cNvSpPr/>
          <p:nvPr/>
        </p:nvSpPr>
        <p:spPr>
          <a:xfrm rot="2749711">
            <a:off x="3899433" y="1695508"/>
            <a:ext cx="3960812" cy="39608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4A2E90D-E836-4B0A-BF2B-C36D316B5562}"/>
              </a:ext>
            </a:extLst>
          </p:cNvPr>
          <p:cNvSpPr/>
          <p:nvPr/>
        </p:nvSpPr>
        <p:spPr>
          <a:xfrm>
            <a:off x="2371725" y="1762125"/>
            <a:ext cx="533400" cy="533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FFAC871-AB64-482A-9225-23CBCD61733B}"/>
              </a:ext>
            </a:extLst>
          </p:cNvPr>
          <p:cNvSpPr/>
          <p:nvPr/>
        </p:nvSpPr>
        <p:spPr>
          <a:xfrm>
            <a:off x="10153650" y="4760913"/>
            <a:ext cx="533400" cy="5318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2F3509C-B7DA-41FE-9534-E5C1E7EAFC98}"/>
              </a:ext>
            </a:extLst>
          </p:cNvPr>
          <p:cNvSpPr/>
          <p:nvPr/>
        </p:nvSpPr>
        <p:spPr>
          <a:xfrm>
            <a:off x="8896350" y="1487488"/>
            <a:ext cx="968375" cy="9683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5580B51-FB04-4E8B-8FD0-BA119BFE7844}"/>
              </a:ext>
            </a:extLst>
          </p:cNvPr>
          <p:cNvSpPr/>
          <p:nvPr/>
        </p:nvSpPr>
        <p:spPr>
          <a:xfrm>
            <a:off x="1168400" y="4997450"/>
            <a:ext cx="966788" cy="9683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E3F127B-7F26-43E9-9B71-F648546306C5}"/>
              </a:ext>
            </a:extLst>
          </p:cNvPr>
          <p:cNvSpPr/>
          <p:nvPr/>
        </p:nvSpPr>
        <p:spPr>
          <a:xfrm>
            <a:off x="5641639" y="1487488"/>
            <a:ext cx="414337" cy="422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D6CB067-B2CF-46E4-80D4-2E962E1EE8DA}"/>
              </a:ext>
            </a:extLst>
          </p:cNvPr>
          <p:cNvSpPr/>
          <p:nvPr/>
        </p:nvSpPr>
        <p:spPr>
          <a:xfrm>
            <a:off x="7273260" y="4202969"/>
            <a:ext cx="352425" cy="3667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1D975B6-0E9E-438F-91EC-AD211E6DD913}"/>
              </a:ext>
            </a:extLst>
          </p:cNvPr>
          <p:cNvSpPr/>
          <p:nvPr/>
        </p:nvSpPr>
        <p:spPr>
          <a:xfrm>
            <a:off x="4238626" y="4195970"/>
            <a:ext cx="414338" cy="4222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61D211-6B05-47D0-8143-36580F59DF61}"/>
              </a:ext>
            </a:extLst>
          </p:cNvPr>
          <p:cNvSpPr txBox="1"/>
          <p:nvPr/>
        </p:nvSpPr>
        <p:spPr>
          <a:xfrm>
            <a:off x="4305779" y="2188992"/>
            <a:ext cx="3465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C000"/>
                </a:solidFill>
                <a:latin typeface="VnArial"/>
              </a:rPr>
              <a:t>UNIT 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E17292-FA7E-4CA9-A88B-F62778CED58D}"/>
              </a:ext>
            </a:extLst>
          </p:cNvPr>
          <p:cNvSpPr txBox="1"/>
          <p:nvPr/>
        </p:nvSpPr>
        <p:spPr>
          <a:xfrm>
            <a:off x="3569561" y="3411909"/>
            <a:ext cx="5007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Arial Black" panose="020B0A04020102020204" pitchFamily="34" charset="0"/>
              </a:rPr>
              <a:t>AROUND TOWN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8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Winter Coloring Sweater Graphic by studioisamu · Creative Fabrica">
            <a:extLst>
              <a:ext uri="{FF2B5EF4-FFF2-40B4-BE49-F238E27FC236}">
                <a16:creationId xmlns:a16="http://schemas.microsoft.com/office/drawing/2014/main" id="{E7C6733C-9E70-4490-B6AB-AD82E6203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15699" b="9260"/>
          <a:stretch/>
        </p:blipFill>
        <p:spPr bwMode="auto">
          <a:xfrm>
            <a:off x="311137" y="353700"/>
            <a:ext cx="3122143" cy="224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quare&#10;&#10;Description automatically generated with low confidence">
            <a:extLst>
              <a:ext uri="{FF2B5EF4-FFF2-40B4-BE49-F238E27FC236}">
                <a16:creationId xmlns:a16="http://schemas.microsoft.com/office/drawing/2014/main" id="{31D0BD93-9540-4834-98BA-1E2A7EA56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8302" y="3603670"/>
            <a:ext cx="3104943" cy="23287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ress coloring page | Free Printable Coloring Pages">
            <a:extLst>
              <a:ext uri="{FF2B5EF4-FFF2-40B4-BE49-F238E27FC236}">
                <a16:creationId xmlns:a16="http://schemas.microsoft.com/office/drawing/2014/main" id="{5E010655-2105-48A4-B2AD-921EFA257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995" y="808170"/>
            <a:ext cx="3252903" cy="405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Jeans Coloring Page - Coloring Pants, HD Png Download , Transparent Png  Image - PNGitem">
            <a:extLst>
              <a:ext uri="{FF2B5EF4-FFF2-40B4-BE49-F238E27FC236}">
                <a16:creationId xmlns:a16="http://schemas.microsoft.com/office/drawing/2014/main" id="{C7032ED2-9722-4845-BF7B-2ECA4DB42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0" t="2635" r="10347" b="11808"/>
          <a:stretch/>
        </p:blipFill>
        <p:spPr bwMode="auto">
          <a:xfrm>
            <a:off x="8404678" y="808170"/>
            <a:ext cx="3252903" cy="43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274CF6-B36C-40F1-89CA-E772F706606C}"/>
              </a:ext>
            </a:extLst>
          </p:cNvPr>
          <p:cNvSpPr txBox="1"/>
          <p:nvPr/>
        </p:nvSpPr>
        <p:spPr>
          <a:xfrm>
            <a:off x="1482340" y="2749710"/>
            <a:ext cx="139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Sweater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B9D90A-6A80-428C-BB3C-9FD183368107}"/>
              </a:ext>
            </a:extLst>
          </p:cNvPr>
          <p:cNvSpPr txBox="1"/>
          <p:nvPr/>
        </p:nvSpPr>
        <p:spPr>
          <a:xfrm>
            <a:off x="1428098" y="5931228"/>
            <a:ext cx="139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shirt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6E2ED-EC28-471D-92CB-EEB21D466DB3}"/>
              </a:ext>
            </a:extLst>
          </p:cNvPr>
          <p:cNvSpPr txBox="1"/>
          <p:nvPr/>
        </p:nvSpPr>
        <p:spPr>
          <a:xfrm>
            <a:off x="5076173" y="5162688"/>
            <a:ext cx="139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Dress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430100-1668-43A0-8CD4-D24DE6E49236}"/>
              </a:ext>
            </a:extLst>
          </p:cNvPr>
          <p:cNvSpPr txBox="1"/>
          <p:nvPr/>
        </p:nvSpPr>
        <p:spPr>
          <a:xfrm>
            <a:off x="9481551" y="5519246"/>
            <a:ext cx="139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jeans</a:t>
            </a:r>
          </a:p>
        </p:txBody>
      </p:sp>
    </p:spTree>
    <p:extLst>
      <p:ext uri="{BB962C8B-B14F-4D97-AF65-F5344CB8AC3E}">
        <p14:creationId xmlns:p14="http://schemas.microsoft.com/office/powerpoint/2010/main" val="206543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quare&#10;&#10;Description automatically generated with low confidence">
            <a:extLst>
              <a:ext uri="{FF2B5EF4-FFF2-40B4-BE49-F238E27FC236}">
                <a16:creationId xmlns:a16="http://schemas.microsoft.com/office/drawing/2014/main" id="{7F65F32D-E5B4-46DA-8BC7-E4F580E129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444" y="1939171"/>
            <a:ext cx="2164064" cy="1623048"/>
          </a:xfrm>
          <a:prstGeom prst="rect">
            <a:avLst/>
          </a:prstGeom>
        </p:spPr>
      </p:pic>
      <p:pic>
        <p:nvPicPr>
          <p:cNvPr id="1026" name="Picture 2" descr="Jeans Coloring Page - Coloring Pants, HD Png Download , Transparent Png  Image - PNGitem">
            <a:extLst>
              <a:ext uri="{FF2B5EF4-FFF2-40B4-BE49-F238E27FC236}">
                <a16:creationId xmlns:a16="http://schemas.microsoft.com/office/drawing/2014/main" id="{7C664E50-044B-4CAE-9242-04025D274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0" t="2635" r="10347" b="11808"/>
          <a:stretch/>
        </p:blipFill>
        <p:spPr bwMode="auto">
          <a:xfrm>
            <a:off x="3398617" y="1862999"/>
            <a:ext cx="1618750" cy="215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ress coloring page | Free Printable Coloring Pages">
            <a:extLst>
              <a:ext uri="{FF2B5EF4-FFF2-40B4-BE49-F238E27FC236}">
                <a16:creationId xmlns:a16="http://schemas.microsoft.com/office/drawing/2014/main" id="{AAF07FF6-8212-43A4-919E-3D3A7FA99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178" y="2008016"/>
            <a:ext cx="1730639" cy="21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ter Coloring Sweater Graphic by studioisamu · Creative Fabrica">
            <a:extLst>
              <a:ext uri="{FF2B5EF4-FFF2-40B4-BE49-F238E27FC236}">
                <a16:creationId xmlns:a16="http://schemas.microsoft.com/office/drawing/2014/main" id="{D17C6162-2B82-4693-AD22-E14656FCA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15699" b="9260"/>
          <a:stretch/>
        </p:blipFill>
        <p:spPr bwMode="auto">
          <a:xfrm>
            <a:off x="8362226" y="1916248"/>
            <a:ext cx="2406323" cy="172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914B04-AA67-4FE0-80ED-CA294A7116C8}"/>
              </a:ext>
            </a:extLst>
          </p:cNvPr>
          <p:cNvSpPr txBox="1"/>
          <p:nvPr/>
        </p:nvSpPr>
        <p:spPr>
          <a:xfrm>
            <a:off x="2134654" y="2379355"/>
            <a:ext cx="111718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________________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BF1CBC-561F-4E0F-BDAD-559DC31924E4}"/>
              </a:ext>
            </a:extLst>
          </p:cNvPr>
          <p:cNvSpPr txBox="1"/>
          <p:nvPr/>
        </p:nvSpPr>
        <p:spPr>
          <a:xfrm>
            <a:off x="4862614" y="2286940"/>
            <a:ext cx="111718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DD84D3-8E2B-4F65-9D6C-5E14599B1908}"/>
              </a:ext>
            </a:extLst>
          </p:cNvPr>
          <p:cNvSpPr txBox="1"/>
          <p:nvPr/>
        </p:nvSpPr>
        <p:spPr>
          <a:xfrm>
            <a:off x="7592150" y="2206487"/>
            <a:ext cx="111718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________________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477774-30D0-410C-9B20-1DD1E4EDBB53}"/>
              </a:ext>
            </a:extLst>
          </p:cNvPr>
          <p:cNvSpPr txBox="1"/>
          <p:nvPr/>
        </p:nvSpPr>
        <p:spPr>
          <a:xfrm>
            <a:off x="10873335" y="2157103"/>
            <a:ext cx="111718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________________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D723D8-9E60-4458-A4A8-C4DC2CD79A28}"/>
              </a:ext>
            </a:extLst>
          </p:cNvPr>
          <p:cNvGrpSpPr/>
          <p:nvPr/>
        </p:nvGrpSpPr>
        <p:grpSpPr>
          <a:xfrm>
            <a:off x="58565" y="56749"/>
            <a:ext cx="2333626" cy="584775"/>
            <a:chOff x="4924424" y="454998"/>
            <a:chExt cx="2333626" cy="58477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720F87A-6213-4AD9-9C24-0F6B7CCE7B20}"/>
                </a:ext>
              </a:extLst>
            </p:cNvPr>
            <p:cNvSpPr/>
            <p:nvPr/>
          </p:nvSpPr>
          <p:spPr>
            <a:xfrm>
              <a:off x="4924424" y="454998"/>
              <a:ext cx="2333626" cy="584775"/>
            </a:xfrm>
            <a:prstGeom prst="roundRect">
              <a:avLst>
                <a:gd name="adj" fmla="val 31250"/>
              </a:avLst>
            </a:prstGeom>
            <a:solidFill>
              <a:srgbClr val="CFAFE7"/>
            </a:solidFill>
            <a:ln w="5715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F28BD0-9091-436B-BB05-F78FD3EB5E01}"/>
                </a:ext>
              </a:extLst>
            </p:cNvPr>
            <p:cNvSpPr txBox="1"/>
            <p:nvPr/>
          </p:nvSpPr>
          <p:spPr>
            <a:xfrm>
              <a:off x="5330190" y="454998"/>
              <a:ext cx="1855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Aachen" panose="02020500000000000000" pitchFamily="18" charset="-93"/>
                  <a:ea typeface="Aachen" panose="02020500000000000000" pitchFamily="18" charset="-93"/>
                  <a:cs typeface="Aachen" panose="02020500000000000000" pitchFamily="18" charset="-93"/>
                </a:rPr>
                <a:t>speaking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86ABC36-2D18-49C1-89AF-056996917852}"/>
              </a:ext>
            </a:extLst>
          </p:cNvPr>
          <p:cNvSpPr txBox="1"/>
          <p:nvPr/>
        </p:nvSpPr>
        <p:spPr>
          <a:xfrm>
            <a:off x="2613552" y="32532"/>
            <a:ext cx="5300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  <a:latin typeface="Bookman Old Style" panose="02050604050505020204" pitchFamily="18" charset="0"/>
              </a:rPr>
              <a:t>clothes shopping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58300-877A-4E29-8E3F-3DF42C6D8A01}"/>
              </a:ext>
            </a:extLst>
          </p:cNvPr>
          <p:cNvSpPr txBox="1"/>
          <p:nvPr/>
        </p:nvSpPr>
        <p:spPr>
          <a:xfrm>
            <a:off x="537663" y="832928"/>
            <a:ext cx="10287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>
                <a:latin typeface="Bookman Old Style" panose="02050604050505020204" pitchFamily="18" charset="0"/>
              </a:rPr>
              <a:t>a. You are shopping for clothes . Work in pairs. Student B </a:t>
            </a:r>
            <a:r>
              <a:rPr lang="en-US" sz="2000" b="1" u="sng">
                <a:solidFill>
                  <a:srgbClr val="C00000"/>
                </a:solidFill>
                <a:latin typeface="Bookman Old Style" panose="02050604050505020204" pitchFamily="18" charset="0"/>
              </a:rPr>
              <a:t>p121. File 4. </a:t>
            </a:r>
            <a:r>
              <a:rPr lang="en-US" sz="2000" b="1">
                <a:latin typeface="Bookman Old Style" panose="02050604050505020204" pitchFamily="18" charset="0"/>
              </a:rPr>
              <a:t>Student A, you’re a customer. Choose three items below and note the size and color you want. Ask the sales assistant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89D567-FB8B-4198-9896-D42B92AE1D73}"/>
              </a:ext>
            </a:extLst>
          </p:cNvPr>
          <p:cNvSpPr txBox="1"/>
          <p:nvPr/>
        </p:nvSpPr>
        <p:spPr>
          <a:xfrm>
            <a:off x="586334" y="4194353"/>
            <a:ext cx="10287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>
                <a:latin typeface="Bookman Old Style" panose="02050604050505020204" pitchFamily="18" charset="0"/>
              </a:rPr>
              <a:t>b.Swap roles and repeat. You’re a sales assistant at a store. You have the clothes below.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0446D6-71E7-4FC7-920C-4F5C113B5E9A}"/>
              </a:ext>
            </a:extLst>
          </p:cNvPr>
          <p:cNvSpPr/>
          <p:nvPr/>
        </p:nvSpPr>
        <p:spPr>
          <a:xfrm>
            <a:off x="586334" y="5133975"/>
            <a:ext cx="2286000" cy="131916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Dress</a:t>
            </a:r>
          </a:p>
          <a:p>
            <a:r>
              <a:rPr lang="en-US">
                <a:solidFill>
                  <a:schemeClr val="tx1"/>
                </a:solidFill>
              </a:rPr>
              <a:t>Price: $ 45</a:t>
            </a:r>
          </a:p>
          <a:p>
            <a:r>
              <a:rPr lang="en-US">
                <a:solidFill>
                  <a:schemeClr val="tx1"/>
                </a:solidFill>
              </a:rPr>
              <a:t>Sizes: S,M,L </a:t>
            </a:r>
          </a:p>
          <a:p>
            <a:r>
              <a:rPr lang="en-US">
                <a:solidFill>
                  <a:schemeClr val="tx1"/>
                </a:solidFill>
              </a:rPr>
              <a:t>Color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9576CB-D542-49D1-ACE8-4EEC05F26950}"/>
              </a:ext>
            </a:extLst>
          </p:cNvPr>
          <p:cNvGrpSpPr/>
          <p:nvPr/>
        </p:nvGrpSpPr>
        <p:grpSpPr>
          <a:xfrm>
            <a:off x="1289665" y="6115501"/>
            <a:ext cx="1454627" cy="287814"/>
            <a:chOff x="1289665" y="6115501"/>
            <a:chExt cx="1454627" cy="28781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92211C-CD88-41AB-A52D-53220D3AEAA3}"/>
                </a:ext>
              </a:extLst>
            </p:cNvPr>
            <p:cNvSpPr/>
            <p:nvPr/>
          </p:nvSpPr>
          <p:spPr>
            <a:xfrm>
              <a:off x="1289665" y="6139842"/>
              <a:ext cx="439669" cy="2634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4F1F1F-3E36-4587-895A-4FB5969189E5}"/>
                </a:ext>
              </a:extLst>
            </p:cNvPr>
            <p:cNvSpPr/>
            <p:nvPr/>
          </p:nvSpPr>
          <p:spPr>
            <a:xfrm>
              <a:off x="1762458" y="6115501"/>
              <a:ext cx="439669" cy="2634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6CAA28F-8897-43C9-9C80-E49413AC0951}"/>
                </a:ext>
              </a:extLst>
            </p:cNvPr>
            <p:cNvSpPr/>
            <p:nvPr/>
          </p:nvSpPr>
          <p:spPr>
            <a:xfrm>
              <a:off x="2304623" y="6115501"/>
              <a:ext cx="439669" cy="263473"/>
            </a:xfrm>
            <a:prstGeom prst="rect">
              <a:avLst/>
            </a:prstGeom>
            <a:solidFill>
              <a:srgbClr val="CFAF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613294C-F42E-4832-A961-AD338E9B275A}"/>
              </a:ext>
            </a:extLst>
          </p:cNvPr>
          <p:cNvSpPr/>
          <p:nvPr/>
        </p:nvSpPr>
        <p:spPr>
          <a:xfrm>
            <a:off x="3228738" y="5095332"/>
            <a:ext cx="2286000" cy="131916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Sweater</a:t>
            </a:r>
          </a:p>
          <a:p>
            <a:r>
              <a:rPr lang="en-US">
                <a:solidFill>
                  <a:schemeClr val="tx1"/>
                </a:solidFill>
              </a:rPr>
              <a:t>Price: $ 25</a:t>
            </a:r>
          </a:p>
          <a:p>
            <a:r>
              <a:rPr lang="en-US">
                <a:solidFill>
                  <a:schemeClr val="tx1"/>
                </a:solidFill>
              </a:rPr>
              <a:t>Sizes: S,M,XL </a:t>
            </a:r>
          </a:p>
          <a:p>
            <a:r>
              <a:rPr lang="en-US">
                <a:solidFill>
                  <a:schemeClr val="tx1"/>
                </a:solidFill>
              </a:rPr>
              <a:t>Color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2139A1-84F5-4E50-BEE6-3602D55CAE05}"/>
              </a:ext>
            </a:extLst>
          </p:cNvPr>
          <p:cNvGrpSpPr/>
          <p:nvPr/>
        </p:nvGrpSpPr>
        <p:grpSpPr>
          <a:xfrm>
            <a:off x="4003838" y="6084680"/>
            <a:ext cx="1426887" cy="270992"/>
            <a:chOff x="1289665" y="6132323"/>
            <a:chExt cx="1426887" cy="27099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1131B9-51CF-4D10-ACEE-13CB26CEE460}"/>
                </a:ext>
              </a:extLst>
            </p:cNvPr>
            <p:cNvSpPr/>
            <p:nvPr/>
          </p:nvSpPr>
          <p:spPr>
            <a:xfrm>
              <a:off x="1289665" y="6139842"/>
              <a:ext cx="439669" cy="26347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7800EF2-907E-4EEE-94AF-71C8F251E95C}"/>
                </a:ext>
              </a:extLst>
            </p:cNvPr>
            <p:cNvSpPr/>
            <p:nvPr/>
          </p:nvSpPr>
          <p:spPr>
            <a:xfrm>
              <a:off x="1753202" y="6133150"/>
              <a:ext cx="439669" cy="2634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3E5D9E5-071B-4B0D-A681-54C5E225CC2D}"/>
                </a:ext>
              </a:extLst>
            </p:cNvPr>
            <p:cNvSpPr/>
            <p:nvPr/>
          </p:nvSpPr>
          <p:spPr>
            <a:xfrm>
              <a:off x="2276883" y="6132323"/>
              <a:ext cx="439669" cy="2634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769606A-995D-4C4A-AC89-F466C1475ABB}"/>
              </a:ext>
            </a:extLst>
          </p:cNvPr>
          <p:cNvSpPr/>
          <p:nvPr/>
        </p:nvSpPr>
        <p:spPr>
          <a:xfrm>
            <a:off x="5703128" y="5095332"/>
            <a:ext cx="2286000" cy="131916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Jeans</a:t>
            </a:r>
          </a:p>
          <a:p>
            <a:r>
              <a:rPr lang="en-US">
                <a:solidFill>
                  <a:schemeClr val="tx1"/>
                </a:solidFill>
              </a:rPr>
              <a:t>Price: $ 35</a:t>
            </a:r>
          </a:p>
          <a:p>
            <a:r>
              <a:rPr lang="en-US">
                <a:solidFill>
                  <a:schemeClr val="tx1"/>
                </a:solidFill>
              </a:rPr>
              <a:t>Sizes: S,M,XL </a:t>
            </a:r>
          </a:p>
          <a:p>
            <a:r>
              <a:rPr lang="en-US">
                <a:solidFill>
                  <a:schemeClr val="tx1"/>
                </a:solidFill>
              </a:rPr>
              <a:t>Color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ABFADD5-295B-4182-A153-EC1B3DCB2E4B}"/>
              </a:ext>
            </a:extLst>
          </p:cNvPr>
          <p:cNvGrpSpPr/>
          <p:nvPr/>
        </p:nvGrpSpPr>
        <p:grpSpPr>
          <a:xfrm>
            <a:off x="6412931" y="6060340"/>
            <a:ext cx="1454627" cy="287814"/>
            <a:chOff x="1289665" y="6115501"/>
            <a:chExt cx="1454627" cy="28781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0390D32-98B5-4252-8AD9-B26F5C6BF54E}"/>
                </a:ext>
              </a:extLst>
            </p:cNvPr>
            <p:cNvSpPr/>
            <p:nvPr/>
          </p:nvSpPr>
          <p:spPr>
            <a:xfrm>
              <a:off x="1289665" y="6139842"/>
              <a:ext cx="439669" cy="2634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FC51C61-5A53-485E-AEB4-EBDE507DC633}"/>
                </a:ext>
              </a:extLst>
            </p:cNvPr>
            <p:cNvSpPr/>
            <p:nvPr/>
          </p:nvSpPr>
          <p:spPr>
            <a:xfrm>
              <a:off x="1762458" y="6115501"/>
              <a:ext cx="439669" cy="2634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167E55A-FB82-413A-A981-8C0C9E520780}"/>
                </a:ext>
              </a:extLst>
            </p:cNvPr>
            <p:cNvSpPr/>
            <p:nvPr/>
          </p:nvSpPr>
          <p:spPr>
            <a:xfrm>
              <a:off x="2304623" y="6115501"/>
              <a:ext cx="439669" cy="2634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63B8534-B392-4839-955F-C7DD0ED8D67D}"/>
              </a:ext>
            </a:extLst>
          </p:cNvPr>
          <p:cNvSpPr/>
          <p:nvPr/>
        </p:nvSpPr>
        <p:spPr>
          <a:xfrm>
            <a:off x="8463908" y="5058196"/>
            <a:ext cx="2286000" cy="131916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Shirt</a:t>
            </a:r>
          </a:p>
          <a:p>
            <a:r>
              <a:rPr lang="en-US">
                <a:solidFill>
                  <a:schemeClr val="tx1"/>
                </a:solidFill>
              </a:rPr>
              <a:t>Price: $ 45</a:t>
            </a:r>
          </a:p>
          <a:p>
            <a:r>
              <a:rPr lang="en-US">
                <a:solidFill>
                  <a:schemeClr val="tx1"/>
                </a:solidFill>
              </a:rPr>
              <a:t>Sizes: S,M,L </a:t>
            </a:r>
          </a:p>
          <a:p>
            <a:r>
              <a:rPr lang="en-US">
                <a:solidFill>
                  <a:schemeClr val="tx1"/>
                </a:solidFill>
              </a:rPr>
              <a:t>Color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3940CD0-E38B-4541-9B24-3BA483FBB580}"/>
              </a:ext>
            </a:extLst>
          </p:cNvPr>
          <p:cNvGrpSpPr/>
          <p:nvPr/>
        </p:nvGrpSpPr>
        <p:grpSpPr>
          <a:xfrm>
            <a:off x="9218323" y="5995935"/>
            <a:ext cx="1454627" cy="287814"/>
            <a:chOff x="1289665" y="6115501"/>
            <a:chExt cx="1454627" cy="28781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3FFF018-F179-4BAB-81F1-8FC648C07843}"/>
                </a:ext>
              </a:extLst>
            </p:cNvPr>
            <p:cNvSpPr/>
            <p:nvPr/>
          </p:nvSpPr>
          <p:spPr>
            <a:xfrm>
              <a:off x="1289665" y="6139842"/>
              <a:ext cx="439669" cy="2634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1D9DD66-9E17-4519-A343-DCF36F5F7376}"/>
                </a:ext>
              </a:extLst>
            </p:cNvPr>
            <p:cNvSpPr/>
            <p:nvPr/>
          </p:nvSpPr>
          <p:spPr>
            <a:xfrm>
              <a:off x="1772447" y="6129753"/>
              <a:ext cx="439669" cy="263473"/>
            </a:xfrm>
            <a:prstGeom prst="rect">
              <a:avLst/>
            </a:prstGeom>
            <a:solidFill>
              <a:srgbClr val="70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2510371-3C1C-48A1-80F2-62F2979654D5}"/>
                </a:ext>
              </a:extLst>
            </p:cNvPr>
            <p:cNvSpPr/>
            <p:nvPr/>
          </p:nvSpPr>
          <p:spPr>
            <a:xfrm>
              <a:off x="2304623" y="6115501"/>
              <a:ext cx="439669" cy="2634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BDB941F-A079-47C9-944A-5B2AB311E2B3}"/>
              </a:ext>
            </a:extLst>
          </p:cNvPr>
          <p:cNvSpPr txBox="1"/>
          <p:nvPr/>
        </p:nvSpPr>
        <p:spPr>
          <a:xfrm>
            <a:off x="9725811" y="75372"/>
            <a:ext cx="1894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STUDENT A</a:t>
            </a:r>
          </a:p>
        </p:txBody>
      </p:sp>
    </p:spTree>
    <p:extLst>
      <p:ext uri="{BB962C8B-B14F-4D97-AF65-F5344CB8AC3E}">
        <p14:creationId xmlns:p14="http://schemas.microsoft.com/office/powerpoint/2010/main" val="2103408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8934BF-AEF7-4475-8268-D657BE24268D}"/>
              </a:ext>
            </a:extLst>
          </p:cNvPr>
          <p:cNvSpPr/>
          <p:nvPr/>
        </p:nvSpPr>
        <p:spPr>
          <a:xfrm>
            <a:off x="1242148" y="624395"/>
            <a:ext cx="9749702" cy="56525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.VnArial" panose="020B7200000000000000" pitchFamily="34" charset="0"/>
              </a:rPr>
              <a:t>Sales assistant 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: Hi, can I help you?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.VnArial" panose="020B7200000000000000" pitchFamily="34" charset="0"/>
              </a:rPr>
              <a:t>Customer: 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Yes, do you have </a:t>
            </a:r>
            <a:r>
              <a:rPr lang="en-US" sz="2400" b="1" u="sng">
                <a:solidFill>
                  <a:srgbClr val="C00000"/>
                </a:solidFill>
                <a:latin typeface=".VnArial" panose="020B7200000000000000" pitchFamily="34" charset="0"/>
              </a:rPr>
              <a:t>this shirt 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in </a:t>
            </a:r>
            <a:r>
              <a:rPr lang="en-US" sz="2400" b="1" u="sng">
                <a:solidFill>
                  <a:srgbClr val="C00000"/>
                </a:solidFill>
                <a:latin typeface=".VnArial" panose="020B7200000000000000" pitchFamily="34" charset="0"/>
              </a:rPr>
              <a:t>blue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.VnArial" panose="020B7200000000000000" pitchFamily="34" charset="0"/>
              </a:rPr>
              <a:t>Sales assistant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: Yes, here you are.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.VnArial" panose="020B7200000000000000" pitchFamily="34" charset="0"/>
              </a:rPr>
              <a:t>Customer: 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Do you have it </a:t>
            </a:r>
            <a:r>
              <a:rPr lang="en-US" sz="2400" b="1" u="sng">
                <a:solidFill>
                  <a:srgbClr val="C00000"/>
                </a:solidFill>
                <a:latin typeface=".VnArial" panose="020B7200000000000000" pitchFamily="34" charset="0"/>
              </a:rPr>
              <a:t>in a medium size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.VnArial" panose="020B7200000000000000" pitchFamily="34" charset="0"/>
              </a:rPr>
              <a:t>Customer: 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Can I try it on?/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.VnArial" panose="020B7200000000000000" pitchFamily="34" charset="0"/>
              </a:rPr>
              <a:t>Sales assistant: 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Yes, the changing rooms over there.....( Later...)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.VnArial" panose="020B7200000000000000" pitchFamily="34" charset="0"/>
              </a:rPr>
              <a:t>Sale assistant: </a:t>
            </a:r>
            <a:r>
              <a:rPr lang="en-US" sz="2400" b="1" u="sng">
                <a:solidFill>
                  <a:srgbClr val="C00000"/>
                </a:solidFill>
                <a:latin typeface=".VnArial" panose="020B7200000000000000" pitchFamily="34" charset="0"/>
              </a:rPr>
              <a:t>Is it 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ok?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.VnArial" panose="020B7200000000000000" pitchFamily="34" charset="0"/>
              </a:rPr>
              <a:t>Customer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: Yes, how much </a:t>
            </a:r>
            <a:r>
              <a:rPr lang="en-US" sz="2400" b="1" u="sng">
                <a:solidFill>
                  <a:srgbClr val="C00000"/>
                </a:solidFill>
                <a:latin typeface=".VnArial" panose="020B7200000000000000" pitchFamily="34" charset="0"/>
              </a:rPr>
              <a:t>is it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.VnArial" panose="020B7200000000000000" pitchFamily="34" charset="0"/>
              </a:rPr>
              <a:t>Sale assistant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: </a:t>
            </a:r>
            <a:r>
              <a:rPr lang="en-US" sz="2400" b="1" u="sng">
                <a:solidFill>
                  <a:srgbClr val="C00000"/>
                </a:solidFill>
                <a:latin typeface=".VnArial" panose="020B7200000000000000" pitchFamily="34" charset="0"/>
              </a:rPr>
              <a:t>It’s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 20 dollars.</a:t>
            </a:r>
            <a:endParaRPr lang="en-US">
              <a:solidFill>
                <a:schemeClr val="tx1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60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quare&#10;&#10;Description automatically generated with low confidence">
            <a:extLst>
              <a:ext uri="{FF2B5EF4-FFF2-40B4-BE49-F238E27FC236}">
                <a16:creationId xmlns:a16="http://schemas.microsoft.com/office/drawing/2014/main" id="{7F65F32D-E5B4-46DA-8BC7-E4F580E129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602" y="2225948"/>
            <a:ext cx="2164064" cy="1623048"/>
          </a:xfrm>
          <a:prstGeom prst="rect">
            <a:avLst/>
          </a:prstGeom>
        </p:spPr>
      </p:pic>
      <p:pic>
        <p:nvPicPr>
          <p:cNvPr id="2" name="Picture 2" descr="Dress coloring page | Free Printable Coloring Pages">
            <a:extLst>
              <a:ext uri="{FF2B5EF4-FFF2-40B4-BE49-F238E27FC236}">
                <a16:creationId xmlns:a16="http://schemas.microsoft.com/office/drawing/2014/main" id="{AAF07FF6-8212-43A4-919E-3D3A7FA99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54" y="2135725"/>
            <a:ext cx="1730639" cy="21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ter Coloring Sweater Graphic by studioisamu · Creative Fabrica">
            <a:extLst>
              <a:ext uri="{FF2B5EF4-FFF2-40B4-BE49-F238E27FC236}">
                <a16:creationId xmlns:a16="http://schemas.microsoft.com/office/drawing/2014/main" id="{D17C6162-2B82-4693-AD22-E14656FCA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15699" b="9260"/>
          <a:stretch/>
        </p:blipFill>
        <p:spPr bwMode="auto">
          <a:xfrm>
            <a:off x="8293809" y="2259099"/>
            <a:ext cx="2406323" cy="172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914B04-AA67-4FE0-80ED-CA294A7116C8}"/>
              </a:ext>
            </a:extLst>
          </p:cNvPr>
          <p:cNvSpPr txBox="1"/>
          <p:nvPr/>
        </p:nvSpPr>
        <p:spPr>
          <a:xfrm>
            <a:off x="2088283" y="2721280"/>
            <a:ext cx="111718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________________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BF1CBC-561F-4E0F-BDAD-559DC31924E4}"/>
              </a:ext>
            </a:extLst>
          </p:cNvPr>
          <p:cNvSpPr txBox="1"/>
          <p:nvPr/>
        </p:nvSpPr>
        <p:spPr>
          <a:xfrm>
            <a:off x="4773663" y="2693461"/>
            <a:ext cx="111718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DD84D3-8E2B-4F65-9D6C-5E14599B1908}"/>
              </a:ext>
            </a:extLst>
          </p:cNvPr>
          <p:cNvSpPr txBox="1"/>
          <p:nvPr/>
        </p:nvSpPr>
        <p:spPr>
          <a:xfrm>
            <a:off x="7589013" y="2594584"/>
            <a:ext cx="111718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________________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477774-30D0-410C-9B20-1DD1E4EDBB53}"/>
              </a:ext>
            </a:extLst>
          </p:cNvPr>
          <p:cNvSpPr txBox="1"/>
          <p:nvPr/>
        </p:nvSpPr>
        <p:spPr>
          <a:xfrm>
            <a:off x="10749908" y="2548631"/>
            <a:ext cx="111718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________________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D723D8-9E60-4458-A4A8-C4DC2CD79A28}"/>
              </a:ext>
            </a:extLst>
          </p:cNvPr>
          <p:cNvGrpSpPr/>
          <p:nvPr/>
        </p:nvGrpSpPr>
        <p:grpSpPr>
          <a:xfrm>
            <a:off x="192683" y="173984"/>
            <a:ext cx="2333626" cy="584775"/>
            <a:chOff x="4924424" y="454998"/>
            <a:chExt cx="2333626" cy="58477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720F87A-6213-4AD9-9C24-0F6B7CCE7B20}"/>
                </a:ext>
              </a:extLst>
            </p:cNvPr>
            <p:cNvSpPr/>
            <p:nvPr/>
          </p:nvSpPr>
          <p:spPr>
            <a:xfrm>
              <a:off x="4924424" y="454998"/>
              <a:ext cx="2333626" cy="584775"/>
            </a:xfrm>
            <a:prstGeom prst="roundRect">
              <a:avLst>
                <a:gd name="adj" fmla="val 31250"/>
              </a:avLst>
            </a:prstGeom>
            <a:solidFill>
              <a:srgbClr val="CFAFE7"/>
            </a:solidFill>
            <a:ln w="5715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F28BD0-9091-436B-BB05-F78FD3EB5E01}"/>
                </a:ext>
              </a:extLst>
            </p:cNvPr>
            <p:cNvSpPr txBox="1"/>
            <p:nvPr/>
          </p:nvSpPr>
          <p:spPr>
            <a:xfrm>
              <a:off x="5330190" y="454998"/>
              <a:ext cx="1855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Aachen" panose="02020500000000000000" pitchFamily="18" charset="-93"/>
                  <a:ea typeface="Aachen" panose="02020500000000000000" pitchFamily="18" charset="-93"/>
                  <a:cs typeface="Aachen" panose="02020500000000000000" pitchFamily="18" charset="-93"/>
                </a:rPr>
                <a:t>speaking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86ABC36-2D18-49C1-89AF-056996917852}"/>
              </a:ext>
            </a:extLst>
          </p:cNvPr>
          <p:cNvSpPr txBox="1"/>
          <p:nvPr/>
        </p:nvSpPr>
        <p:spPr>
          <a:xfrm>
            <a:off x="2613552" y="32532"/>
            <a:ext cx="5300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  <a:latin typeface="Bookman Old Style" panose="02050604050505020204" pitchFamily="18" charset="0"/>
              </a:rPr>
              <a:t>clothes shopping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58300-877A-4E29-8E3F-3DF42C6D8A01}"/>
              </a:ext>
            </a:extLst>
          </p:cNvPr>
          <p:cNvSpPr txBox="1"/>
          <p:nvPr/>
        </p:nvSpPr>
        <p:spPr>
          <a:xfrm>
            <a:off x="747351" y="1202683"/>
            <a:ext cx="10287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>
                <a:latin typeface="Bookman Old Style" panose="02050604050505020204" pitchFamily="18" charset="0"/>
              </a:rPr>
              <a:t>a. You are shopping for clothes . Work in pairs. Student B </a:t>
            </a:r>
            <a:r>
              <a:rPr lang="en-US" sz="2000" b="1" u="sng">
                <a:solidFill>
                  <a:srgbClr val="C00000"/>
                </a:solidFill>
                <a:latin typeface="Bookman Old Style" panose="02050604050505020204" pitchFamily="18" charset="0"/>
              </a:rPr>
              <a:t>p121. File 4. </a:t>
            </a:r>
            <a:r>
              <a:rPr lang="en-US" sz="2000" b="1">
                <a:latin typeface="Bookman Old Style" panose="02050604050505020204" pitchFamily="18" charset="0"/>
              </a:rPr>
              <a:t>Student A, you’re a customer. Choose three items below and note the size and color you want. Ask the sales assistant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89D567-FB8B-4198-9896-D42B92AE1D73}"/>
              </a:ext>
            </a:extLst>
          </p:cNvPr>
          <p:cNvSpPr txBox="1"/>
          <p:nvPr/>
        </p:nvSpPr>
        <p:spPr>
          <a:xfrm>
            <a:off x="586334" y="4194353"/>
            <a:ext cx="10796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>
                <a:latin typeface="Bookman Old Style" panose="02050604050505020204" pitchFamily="18" charset="0"/>
              </a:rPr>
              <a:t>b.Swap roles and repeat. You’re a sales assistant at a store. You have the clothes below.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0446D6-71E7-4FC7-920C-4F5C113B5E9A}"/>
              </a:ext>
            </a:extLst>
          </p:cNvPr>
          <p:cNvSpPr/>
          <p:nvPr/>
        </p:nvSpPr>
        <p:spPr>
          <a:xfrm>
            <a:off x="586334" y="5133975"/>
            <a:ext cx="2286000" cy="131916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Dress</a:t>
            </a:r>
          </a:p>
          <a:p>
            <a:r>
              <a:rPr lang="en-US">
                <a:solidFill>
                  <a:schemeClr val="tx1"/>
                </a:solidFill>
              </a:rPr>
              <a:t>Price: $ 45</a:t>
            </a:r>
          </a:p>
          <a:p>
            <a:r>
              <a:rPr lang="en-US">
                <a:solidFill>
                  <a:schemeClr val="tx1"/>
                </a:solidFill>
              </a:rPr>
              <a:t>Sizes: S,M,L </a:t>
            </a:r>
          </a:p>
          <a:p>
            <a:r>
              <a:rPr lang="en-US">
                <a:solidFill>
                  <a:schemeClr val="tx1"/>
                </a:solidFill>
              </a:rPr>
              <a:t>Color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9576CB-D542-49D1-ACE8-4EEC05F26950}"/>
              </a:ext>
            </a:extLst>
          </p:cNvPr>
          <p:cNvGrpSpPr/>
          <p:nvPr/>
        </p:nvGrpSpPr>
        <p:grpSpPr>
          <a:xfrm>
            <a:off x="1289665" y="6113891"/>
            <a:ext cx="1454627" cy="289424"/>
            <a:chOff x="1289665" y="6113891"/>
            <a:chExt cx="1454627" cy="2894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92211C-CD88-41AB-A52D-53220D3AEAA3}"/>
                </a:ext>
              </a:extLst>
            </p:cNvPr>
            <p:cNvSpPr/>
            <p:nvPr/>
          </p:nvSpPr>
          <p:spPr>
            <a:xfrm>
              <a:off x="1289665" y="6139842"/>
              <a:ext cx="439669" cy="26347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4F1F1F-3E36-4587-895A-4FB5969189E5}"/>
                </a:ext>
              </a:extLst>
            </p:cNvPr>
            <p:cNvSpPr/>
            <p:nvPr/>
          </p:nvSpPr>
          <p:spPr>
            <a:xfrm>
              <a:off x="1799839" y="6113891"/>
              <a:ext cx="439669" cy="26347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6CAA28F-8897-43C9-9C80-E49413AC0951}"/>
                </a:ext>
              </a:extLst>
            </p:cNvPr>
            <p:cNvSpPr/>
            <p:nvPr/>
          </p:nvSpPr>
          <p:spPr>
            <a:xfrm>
              <a:off x="2304623" y="6115501"/>
              <a:ext cx="439669" cy="2634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613294C-F42E-4832-A961-AD338E9B275A}"/>
              </a:ext>
            </a:extLst>
          </p:cNvPr>
          <p:cNvSpPr/>
          <p:nvPr/>
        </p:nvSpPr>
        <p:spPr>
          <a:xfrm>
            <a:off x="3228738" y="5095332"/>
            <a:ext cx="2286000" cy="131916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Sweater</a:t>
            </a:r>
          </a:p>
          <a:p>
            <a:r>
              <a:rPr lang="en-US">
                <a:solidFill>
                  <a:schemeClr val="tx1"/>
                </a:solidFill>
              </a:rPr>
              <a:t>Price: $ 25</a:t>
            </a:r>
          </a:p>
          <a:p>
            <a:r>
              <a:rPr lang="en-US">
                <a:solidFill>
                  <a:schemeClr val="tx1"/>
                </a:solidFill>
              </a:rPr>
              <a:t>Sizes: S,M,XL </a:t>
            </a:r>
          </a:p>
          <a:p>
            <a:r>
              <a:rPr lang="en-US">
                <a:solidFill>
                  <a:schemeClr val="tx1"/>
                </a:solidFill>
              </a:rPr>
              <a:t>Color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2139A1-84F5-4E50-BEE6-3602D55CAE05}"/>
              </a:ext>
            </a:extLst>
          </p:cNvPr>
          <p:cNvGrpSpPr/>
          <p:nvPr/>
        </p:nvGrpSpPr>
        <p:grpSpPr>
          <a:xfrm>
            <a:off x="4003838" y="6084680"/>
            <a:ext cx="1426887" cy="270992"/>
            <a:chOff x="1289665" y="6132323"/>
            <a:chExt cx="1426887" cy="27099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1131B9-51CF-4D10-ACEE-13CB26CEE460}"/>
                </a:ext>
              </a:extLst>
            </p:cNvPr>
            <p:cNvSpPr/>
            <p:nvPr/>
          </p:nvSpPr>
          <p:spPr>
            <a:xfrm>
              <a:off x="1289665" y="6139842"/>
              <a:ext cx="439669" cy="2634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7800EF2-907E-4EEE-94AF-71C8F251E95C}"/>
                </a:ext>
              </a:extLst>
            </p:cNvPr>
            <p:cNvSpPr/>
            <p:nvPr/>
          </p:nvSpPr>
          <p:spPr>
            <a:xfrm>
              <a:off x="1753202" y="6133150"/>
              <a:ext cx="439669" cy="26347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3E5D9E5-071B-4B0D-A681-54C5E225CC2D}"/>
                </a:ext>
              </a:extLst>
            </p:cNvPr>
            <p:cNvSpPr/>
            <p:nvPr/>
          </p:nvSpPr>
          <p:spPr>
            <a:xfrm>
              <a:off x="2276883" y="6132323"/>
              <a:ext cx="439669" cy="26347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769606A-995D-4C4A-AC89-F466C1475ABB}"/>
              </a:ext>
            </a:extLst>
          </p:cNvPr>
          <p:cNvSpPr/>
          <p:nvPr/>
        </p:nvSpPr>
        <p:spPr>
          <a:xfrm>
            <a:off x="5615453" y="5084147"/>
            <a:ext cx="2286000" cy="131916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Pants</a:t>
            </a:r>
          </a:p>
          <a:p>
            <a:r>
              <a:rPr lang="en-US">
                <a:solidFill>
                  <a:schemeClr val="tx1"/>
                </a:solidFill>
              </a:rPr>
              <a:t>Price: $ 35</a:t>
            </a:r>
          </a:p>
          <a:p>
            <a:r>
              <a:rPr lang="en-US">
                <a:solidFill>
                  <a:schemeClr val="tx1"/>
                </a:solidFill>
              </a:rPr>
              <a:t>Sizes: S,M,XL </a:t>
            </a:r>
          </a:p>
          <a:p>
            <a:r>
              <a:rPr lang="en-US">
                <a:solidFill>
                  <a:schemeClr val="tx1"/>
                </a:solidFill>
              </a:rPr>
              <a:t>Color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ABFADD5-295B-4182-A153-EC1B3DCB2E4B}"/>
              </a:ext>
            </a:extLst>
          </p:cNvPr>
          <p:cNvGrpSpPr/>
          <p:nvPr/>
        </p:nvGrpSpPr>
        <p:grpSpPr>
          <a:xfrm>
            <a:off x="6412931" y="6060340"/>
            <a:ext cx="1454627" cy="287814"/>
            <a:chOff x="1289665" y="6115501"/>
            <a:chExt cx="1454627" cy="28781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0390D32-98B5-4252-8AD9-B26F5C6BF54E}"/>
                </a:ext>
              </a:extLst>
            </p:cNvPr>
            <p:cNvSpPr/>
            <p:nvPr/>
          </p:nvSpPr>
          <p:spPr>
            <a:xfrm>
              <a:off x="1289665" y="6139842"/>
              <a:ext cx="439669" cy="263473"/>
            </a:xfrm>
            <a:prstGeom prst="rect">
              <a:avLst/>
            </a:prstGeom>
            <a:solidFill>
              <a:srgbClr val="CFAF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FC51C61-5A53-485E-AEB4-EBDE507DC633}"/>
                </a:ext>
              </a:extLst>
            </p:cNvPr>
            <p:cNvSpPr/>
            <p:nvPr/>
          </p:nvSpPr>
          <p:spPr>
            <a:xfrm>
              <a:off x="1762458" y="6115501"/>
              <a:ext cx="439669" cy="2634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167E55A-FB82-413A-A981-8C0C9E520780}"/>
                </a:ext>
              </a:extLst>
            </p:cNvPr>
            <p:cNvSpPr/>
            <p:nvPr/>
          </p:nvSpPr>
          <p:spPr>
            <a:xfrm>
              <a:off x="2304623" y="6115501"/>
              <a:ext cx="439669" cy="2634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63B8534-B392-4839-955F-C7DD0ED8D67D}"/>
              </a:ext>
            </a:extLst>
          </p:cNvPr>
          <p:cNvSpPr/>
          <p:nvPr/>
        </p:nvSpPr>
        <p:spPr>
          <a:xfrm>
            <a:off x="8463908" y="5058196"/>
            <a:ext cx="2286000" cy="131916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Shirt</a:t>
            </a:r>
          </a:p>
          <a:p>
            <a:r>
              <a:rPr lang="en-US">
                <a:solidFill>
                  <a:schemeClr val="tx1"/>
                </a:solidFill>
              </a:rPr>
              <a:t>Price: $ 45</a:t>
            </a:r>
          </a:p>
          <a:p>
            <a:r>
              <a:rPr lang="en-US">
                <a:solidFill>
                  <a:schemeClr val="tx1"/>
                </a:solidFill>
              </a:rPr>
              <a:t>Sizes: S,M,L </a:t>
            </a:r>
          </a:p>
          <a:p>
            <a:r>
              <a:rPr lang="en-US">
                <a:solidFill>
                  <a:schemeClr val="tx1"/>
                </a:solidFill>
              </a:rPr>
              <a:t>Color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3940CD0-E38B-4541-9B24-3BA483FBB580}"/>
              </a:ext>
            </a:extLst>
          </p:cNvPr>
          <p:cNvGrpSpPr/>
          <p:nvPr/>
        </p:nvGrpSpPr>
        <p:grpSpPr>
          <a:xfrm>
            <a:off x="9218323" y="5995935"/>
            <a:ext cx="1454627" cy="287814"/>
            <a:chOff x="1289665" y="6115501"/>
            <a:chExt cx="1454627" cy="28781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3FFF018-F179-4BAB-81F1-8FC648C07843}"/>
                </a:ext>
              </a:extLst>
            </p:cNvPr>
            <p:cNvSpPr/>
            <p:nvPr/>
          </p:nvSpPr>
          <p:spPr>
            <a:xfrm>
              <a:off x="1289665" y="6139842"/>
              <a:ext cx="439669" cy="26347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1D9DD66-9E17-4519-A343-DCF36F5F7376}"/>
                </a:ext>
              </a:extLst>
            </p:cNvPr>
            <p:cNvSpPr/>
            <p:nvPr/>
          </p:nvSpPr>
          <p:spPr>
            <a:xfrm>
              <a:off x="1772447" y="6129753"/>
              <a:ext cx="439669" cy="2634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2510371-3C1C-48A1-80F2-62F2979654D5}"/>
                </a:ext>
              </a:extLst>
            </p:cNvPr>
            <p:cNvSpPr/>
            <p:nvPr/>
          </p:nvSpPr>
          <p:spPr>
            <a:xfrm>
              <a:off x="2304623" y="6115501"/>
              <a:ext cx="439669" cy="263473"/>
            </a:xfrm>
            <a:prstGeom prst="rect">
              <a:avLst/>
            </a:prstGeom>
            <a:solidFill>
              <a:srgbClr val="70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Pants Coloring Page - Coloring Home">
            <a:extLst>
              <a:ext uri="{FF2B5EF4-FFF2-40B4-BE49-F238E27FC236}">
                <a16:creationId xmlns:a16="http://schemas.microsoft.com/office/drawing/2014/main" id="{D69C3526-0E90-462F-917C-CA46BE002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95" y="1992986"/>
            <a:ext cx="189883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CEC10BD-5AC7-4A47-9265-E7A67DB45415}"/>
              </a:ext>
            </a:extLst>
          </p:cNvPr>
          <p:cNvSpPr txBox="1"/>
          <p:nvPr/>
        </p:nvSpPr>
        <p:spPr>
          <a:xfrm>
            <a:off x="8498657" y="552540"/>
            <a:ext cx="1894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STUDENT B</a:t>
            </a:r>
          </a:p>
        </p:txBody>
      </p:sp>
    </p:spTree>
    <p:extLst>
      <p:ext uri="{BB962C8B-B14F-4D97-AF65-F5344CB8AC3E}">
        <p14:creationId xmlns:p14="http://schemas.microsoft.com/office/powerpoint/2010/main" val="869878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A1F3F-9C5C-45F7-AE36-9DAFCB76A594}"/>
              </a:ext>
            </a:extLst>
          </p:cNvPr>
          <p:cNvSpPr txBox="1"/>
          <p:nvPr/>
        </p:nvSpPr>
        <p:spPr>
          <a:xfrm>
            <a:off x="2200275" y="758220"/>
            <a:ext cx="8058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C000"/>
                </a:solidFill>
                <a:latin typeface="Arial Black" panose="020B0A04020102020204" pitchFamily="34" charset="0"/>
              </a:rPr>
              <a:t>  WRAP-UP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A9A95-BE4A-4225-ABA5-DFBE66329CA0}"/>
              </a:ext>
            </a:extLst>
          </p:cNvPr>
          <p:cNvSpPr txBox="1"/>
          <p:nvPr/>
        </p:nvSpPr>
        <p:spPr>
          <a:xfrm>
            <a:off x="2600325" y="2327880"/>
            <a:ext cx="699135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Pronunciation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“Do you have …?” often sounds like /</a:t>
            </a:r>
            <a:r>
              <a:rPr lang="en-US" sz="2400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dʒə hӕv</a:t>
            </a:r>
            <a:r>
              <a:rPr lang="en-US" sz="2400" i="1">
                <a:solidFill>
                  <a:srgbClr val="1D2A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Some useful languages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Can I help you?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Here you are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Try it on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55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BE5262-D647-4B5C-B387-53F1BDFE8063}"/>
              </a:ext>
            </a:extLst>
          </p:cNvPr>
          <p:cNvSpPr txBox="1"/>
          <p:nvPr/>
        </p:nvSpPr>
        <p:spPr>
          <a:xfrm>
            <a:off x="1790699" y="1415445"/>
            <a:ext cx="9248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C000"/>
                </a:solidFill>
                <a:latin typeface="Arial Black" panose="020B0A04020102020204" pitchFamily="34" charset="0"/>
              </a:rPr>
              <a:t>HOMEWORK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66E21B-11B4-4A78-A750-D4DAB139865A}"/>
              </a:ext>
            </a:extLst>
          </p:cNvPr>
          <p:cNvSpPr txBox="1"/>
          <p:nvPr/>
        </p:nvSpPr>
        <p:spPr>
          <a:xfrm>
            <a:off x="1752600" y="3247132"/>
            <a:ext cx="8686800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Practice using sound changes in the question: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“Do you have …?”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Practice asking and answering about buying clothes.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Prepare: Lesson 2: New Words and Reading (page 41 – SB).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2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A1F3F-9C5C-45F7-AE36-9DAFCB76A594}"/>
              </a:ext>
            </a:extLst>
          </p:cNvPr>
          <p:cNvSpPr txBox="1"/>
          <p:nvPr/>
        </p:nvSpPr>
        <p:spPr>
          <a:xfrm>
            <a:off x="2505075" y="2272695"/>
            <a:ext cx="7915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C000"/>
                </a:solidFill>
                <a:latin typeface="Arial Black" panose="020B0A04020102020204" pitchFamily="34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285294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A1F3F-9C5C-45F7-AE36-9DAFCB76A594}"/>
              </a:ext>
            </a:extLst>
          </p:cNvPr>
          <p:cNvSpPr txBox="1"/>
          <p:nvPr/>
        </p:nvSpPr>
        <p:spPr>
          <a:xfrm>
            <a:off x="2743200" y="2476500"/>
            <a:ext cx="7477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52C4D3"/>
                </a:solidFill>
                <a:latin typeface="Arial Black" panose="020B0A04020102020204" pitchFamily="34" charset="0"/>
              </a:rPr>
              <a:t>WARM UP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11495D-58EE-4B98-B8CF-78FE12E59E92}"/>
              </a:ext>
            </a:extLst>
          </p:cNvPr>
          <p:cNvSpPr/>
          <p:nvPr/>
        </p:nvSpPr>
        <p:spPr>
          <a:xfrm>
            <a:off x="-76200" y="0"/>
            <a:ext cx="12268200" cy="6858000"/>
          </a:xfrm>
          <a:prstGeom prst="rect">
            <a:avLst/>
          </a:prstGeom>
          <a:pattFill prst="lgGrid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ADEE90-F17F-4C19-9028-7D606A7D7371}"/>
              </a:ext>
            </a:extLst>
          </p:cNvPr>
          <p:cNvSpPr/>
          <p:nvPr/>
        </p:nvSpPr>
        <p:spPr>
          <a:xfrm>
            <a:off x="180975" y="289570"/>
            <a:ext cx="11601450" cy="6278859"/>
          </a:xfrm>
          <a:prstGeom prst="roundRect">
            <a:avLst/>
          </a:prstGeom>
          <a:ln>
            <a:solidFill>
              <a:srgbClr val="E6E6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yellow and blue sign&#10;&#10;Description automatically generated with low confidence">
            <a:extLst>
              <a:ext uri="{FF2B5EF4-FFF2-40B4-BE49-F238E27FC236}">
                <a16:creationId xmlns:a16="http://schemas.microsoft.com/office/drawing/2014/main" id="{560A360A-1CCF-4035-8736-5242BA436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180975"/>
            <a:ext cx="2047274" cy="1381125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8320D42B-A8F6-41A4-9ED4-0F4D53B38D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7" t="17596" r="24197" b="30197"/>
          <a:stretch/>
        </p:blipFill>
        <p:spPr>
          <a:xfrm>
            <a:off x="10639425" y="405809"/>
            <a:ext cx="1143000" cy="11562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45F200-CD89-4AB8-8E04-E5AD822876AC}"/>
              </a:ext>
            </a:extLst>
          </p:cNvPr>
          <p:cNvSpPr txBox="1"/>
          <p:nvPr/>
        </p:nvSpPr>
        <p:spPr>
          <a:xfrm>
            <a:off x="2619375" y="2585095"/>
            <a:ext cx="6953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C000"/>
                </a:solidFill>
                <a:latin typeface="Arial Black" panose="020B0A04020102020204" pitchFamily="34" charset="0"/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08432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734D29-1468-4E9A-B661-48BE5F6AE421}"/>
              </a:ext>
            </a:extLst>
          </p:cNvPr>
          <p:cNvSpPr txBox="1"/>
          <p:nvPr/>
        </p:nvSpPr>
        <p:spPr>
          <a:xfrm>
            <a:off x="1952625" y="427880"/>
            <a:ext cx="84963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The teacher say some sentences. If the sentence is correct, student put the thumb nail, if the sentence is incorrect, the students say “ ố ồ”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E64244-8BE4-47AF-BA80-763DD383977C}"/>
              </a:ext>
            </a:extLst>
          </p:cNvPr>
          <p:cNvSpPr txBox="1"/>
          <p:nvPr/>
        </p:nvSpPr>
        <p:spPr>
          <a:xfrm>
            <a:off x="590549" y="1741913"/>
            <a:ext cx="749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1. We would like to drink a orange juice , please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4834D7-811E-4801-A4F7-2F48ED350B5B}"/>
              </a:ext>
            </a:extLst>
          </p:cNvPr>
          <p:cNvSpPr txBox="1"/>
          <p:nvPr/>
        </p:nvSpPr>
        <p:spPr>
          <a:xfrm>
            <a:off x="523873" y="2447962"/>
            <a:ext cx="749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2. I don’t have any eggs left.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F948AE-9CCB-4EDE-9DD0-6B736298F1B8}"/>
              </a:ext>
            </a:extLst>
          </p:cNvPr>
          <p:cNvSpPr txBox="1"/>
          <p:nvPr/>
        </p:nvSpPr>
        <p:spPr>
          <a:xfrm>
            <a:off x="523874" y="3168179"/>
            <a:ext cx="749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3. We drinks a lot of milks for breakfast every day.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1E7747-E603-4517-9B9A-070ECB6D97D0}"/>
              </a:ext>
            </a:extLst>
          </p:cNvPr>
          <p:cNvSpPr txBox="1"/>
          <p:nvPr/>
        </p:nvSpPr>
        <p:spPr>
          <a:xfrm>
            <a:off x="523874" y="3886818"/>
            <a:ext cx="749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4. Sorry! There aren’t some water left.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E43BED-50B2-48F0-AF40-0C761C4D34B7}"/>
              </a:ext>
            </a:extLst>
          </p:cNvPr>
          <p:cNvSpPr txBox="1"/>
          <p:nvPr/>
        </p:nvSpPr>
        <p:spPr>
          <a:xfrm>
            <a:off x="523873" y="4605457"/>
            <a:ext cx="749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5. Would you like some chicken pasta?</a:t>
            </a:r>
          </a:p>
        </p:txBody>
      </p:sp>
    </p:spTree>
    <p:extLst>
      <p:ext uri="{BB962C8B-B14F-4D97-AF65-F5344CB8AC3E}">
        <p14:creationId xmlns:p14="http://schemas.microsoft.com/office/powerpoint/2010/main" val="369815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A1F3F-9C5C-45F7-AE36-9DAFCB76A594}"/>
              </a:ext>
            </a:extLst>
          </p:cNvPr>
          <p:cNvSpPr txBox="1"/>
          <p:nvPr/>
        </p:nvSpPr>
        <p:spPr>
          <a:xfrm>
            <a:off x="781049" y="2526770"/>
            <a:ext cx="109442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C000"/>
                </a:solidFill>
                <a:latin typeface="Arial Black" panose="020B0A04020102020204" pitchFamily="34" charset="0"/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184224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>
            <a:extLst>
              <a:ext uri="{FF2B5EF4-FFF2-40B4-BE49-F238E27FC236}">
                <a16:creationId xmlns:a16="http://schemas.microsoft.com/office/drawing/2014/main" id="{9133A095-0921-45C7-AFCA-A85C092298D5}"/>
              </a:ext>
            </a:extLst>
          </p:cNvPr>
          <p:cNvSpPr/>
          <p:nvPr/>
        </p:nvSpPr>
        <p:spPr>
          <a:xfrm rot="2652257">
            <a:off x="4653770" y="80368"/>
            <a:ext cx="2314141" cy="2345828"/>
          </a:xfrm>
          <a:prstGeom prst="diagStripe">
            <a:avLst/>
          </a:prstGeom>
          <a:solidFill>
            <a:srgbClr val="95DAC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A4BD1-0E25-4C8A-A71F-07841EDECB96}"/>
              </a:ext>
            </a:extLst>
          </p:cNvPr>
          <p:cNvSpPr txBox="1"/>
          <p:nvPr/>
        </p:nvSpPr>
        <p:spPr>
          <a:xfrm>
            <a:off x="4954906" y="789817"/>
            <a:ext cx="194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.VnArial" panose="020B7200000000000000" pitchFamily="34" charset="0"/>
              </a:rPr>
              <a:t>sound change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2C1B7-B259-4FDB-A4D7-725E7A548314}"/>
              </a:ext>
            </a:extLst>
          </p:cNvPr>
          <p:cNvSpPr txBox="1"/>
          <p:nvPr/>
        </p:nvSpPr>
        <p:spPr>
          <a:xfrm>
            <a:off x="557471" y="1676045"/>
            <a:ext cx="721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.VnArial" panose="020B7200000000000000" pitchFamily="34" charset="0"/>
              </a:rPr>
              <a:t>a/ Do you have.......? often sound like</a:t>
            </a:r>
            <a:r>
              <a:rPr lang="en-US" sz="2400" b="1">
                <a:solidFill>
                  <a:srgbClr val="C00000"/>
                </a:solidFill>
                <a:latin typeface=".VnArial" panose="020B7200000000000000" pitchFamily="34" charset="0"/>
              </a:rPr>
              <a:t>/</a:t>
            </a:r>
            <a:r>
              <a:rPr lang="en-US" sz="2400" b="1" i="0">
                <a:solidFill>
                  <a:srgbClr val="C00000"/>
                </a:solidFill>
                <a:effectLst/>
                <a:latin typeface="Helvetica" panose="020B0604020202020204" pitchFamily="34" charset="0"/>
              </a:rPr>
              <a:t> ʤ</a:t>
            </a:r>
            <a:r>
              <a:rPr lang="en-US" sz="2400" b="1" i="0">
                <a:solidFill>
                  <a:srgbClr val="C00000"/>
                </a:solidFill>
                <a:effectLst/>
                <a:latin typeface="Lucida Sans Unicode" panose="020B0602030504020204" pitchFamily="34" charset="0"/>
              </a:rPr>
              <a:t>ə</a:t>
            </a:r>
            <a:r>
              <a:rPr lang="en-US" sz="2400" b="1" i="0">
                <a:solidFill>
                  <a:srgbClr val="C00000"/>
                </a:solidFill>
                <a:effectLst/>
                <a:latin typeface=".VnArial" panose="020B7200000000000000" pitchFamily="34" charset="0"/>
              </a:rPr>
              <a:t> </a:t>
            </a:r>
            <a:r>
              <a:rPr lang="en-US" sz="2400" b="1" i="0">
                <a:solidFill>
                  <a:srgbClr val="C00000"/>
                </a:solidFill>
                <a:effectLst/>
                <a:latin typeface="Lucida Sans Unicode" panose="020B0602030504020204" pitchFamily="34" charset="0"/>
              </a:rPr>
              <a:t>hæv </a:t>
            </a:r>
            <a:r>
              <a:rPr lang="en-US" sz="2400" b="1">
                <a:solidFill>
                  <a:srgbClr val="C00000"/>
                </a:solidFill>
                <a:latin typeface=".VnArial" panose="020B7200000000000000" pitchFamily="34" charset="0"/>
              </a:rPr>
              <a:t>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76EB7-CACD-4AC6-9E18-E86AF7A5DA3D}"/>
              </a:ext>
            </a:extLst>
          </p:cNvPr>
          <p:cNvSpPr txBox="1"/>
          <p:nvPr/>
        </p:nvSpPr>
        <p:spPr>
          <a:xfrm>
            <a:off x="493638" y="2559111"/>
            <a:ext cx="10634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.VnArial" panose="020B7200000000000000" pitchFamily="34" charset="0"/>
              </a:rPr>
              <a:t>b. Listen. Notice the sound changes of the underlined words.</a:t>
            </a:r>
          </a:p>
          <a:p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.VnArial" panose="020B7200000000000000" pitchFamily="34" charset="0"/>
              </a:rPr>
              <a:t>Do you have these pants in blue? </a:t>
            </a:r>
          </a:p>
          <a:p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.VnArial" panose="020B7200000000000000" pitchFamily="34" charset="0"/>
              </a:rPr>
              <a:t>Do you have this jacket in green?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927847-B012-4C78-B983-D58A827CC4A9}"/>
              </a:ext>
            </a:extLst>
          </p:cNvPr>
          <p:cNvSpPr txBox="1"/>
          <p:nvPr/>
        </p:nvSpPr>
        <p:spPr>
          <a:xfrm>
            <a:off x="371733" y="3903870"/>
            <a:ext cx="10634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.VnArial" panose="020B7200000000000000" pitchFamily="34" charset="0"/>
              </a:rPr>
              <a:t>c. Listen and cross out the one with the wrong sound changes.</a:t>
            </a:r>
          </a:p>
          <a:p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.VnArial" panose="020B7200000000000000" pitchFamily="34" charset="0"/>
              </a:rPr>
              <a:t>Do you have these sockes in red?</a:t>
            </a:r>
          </a:p>
          <a:p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.VnArial" panose="020B7200000000000000" pitchFamily="34" charset="0"/>
              </a:rPr>
              <a:t>Do you have this shirt in pink?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E72B5F-96D5-4A78-866E-C38F8698BEFA}"/>
              </a:ext>
            </a:extLst>
          </p:cNvPr>
          <p:cNvSpPr txBox="1"/>
          <p:nvPr/>
        </p:nvSpPr>
        <p:spPr>
          <a:xfrm>
            <a:off x="557471" y="5248630"/>
            <a:ext cx="1026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.VnArial" panose="020B7200000000000000" pitchFamily="34" charset="0"/>
              </a:rPr>
              <a:t>d. Read the sentences with the correct sound changes to a partner.</a:t>
            </a:r>
          </a:p>
        </p:txBody>
      </p:sp>
      <p:pic>
        <p:nvPicPr>
          <p:cNvPr id="2" name="CD1-TRACK 58">
            <a:hlinkClick r:id="" action="ppaction://media"/>
            <a:extLst>
              <a:ext uri="{FF2B5EF4-FFF2-40B4-BE49-F238E27FC236}">
                <a16:creationId xmlns:a16="http://schemas.microsoft.com/office/drawing/2014/main" id="{E6651DAD-5D19-42BF-8ED8-3C9C293355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88500" y="2900827"/>
            <a:ext cx="406400" cy="406400"/>
          </a:xfrm>
          <a:prstGeom prst="rect">
            <a:avLst/>
          </a:prstGeom>
        </p:spPr>
      </p:pic>
      <p:pic>
        <p:nvPicPr>
          <p:cNvPr id="3" name="CD1-TRACK 59">
            <a:hlinkClick r:id="" action="ppaction://media"/>
            <a:extLst>
              <a:ext uri="{FF2B5EF4-FFF2-40B4-BE49-F238E27FC236}">
                <a16:creationId xmlns:a16="http://schemas.microsoft.com/office/drawing/2014/main" id="{F9CEFCA3-167D-496E-8C75-BE15F56935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88500" y="430083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4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7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21D7CCE-7EF8-4627-80CB-C287B2C3CA87}"/>
              </a:ext>
            </a:extLst>
          </p:cNvPr>
          <p:cNvGrpSpPr/>
          <p:nvPr/>
        </p:nvGrpSpPr>
        <p:grpSpPr>
          <a:xfrm>
            <a:off x="5075961" y="124510"/>
            <a:ext cx="2333626" cy="584775"/>
            <a:chOff x="4924424" y="454998"/>
            <a:chExt cx="2333626" cy="58477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A6033D2-10C3-4B2E-82F0-B5B4621E71D8}"/>
                </a:ext>
              </a:extLst>
            </p:cNvPr>
            <p:cNvSpPr/>
            <p:nvPr/>
          </p:nvSpPr>
          <p:spPr>
            <a:xfrm>
              <a:off x="4924424" y="454998"/>
              <a:ext cx="2333626" cy="584775"/>
            </a:xfrm>
            <a:prstGeom prst="roundRect">
              <a:avLst>
                <a:gd name="adj" fmla="val 31250"/>
              </a:avLst>
            </a:prstGeom>
            <a:solidFill>
              <a:srgbClr val="CFAFE7"/>
            </a:solidFill>
            <a:ln w="5715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301FD1-D110-4CAF-8AE6-0B52F077A6D2}"/>
                </a:ext>
              </a:extLst>
            </p:cNvPr>
            <p:cNvSpPr txBox="1"/>
            <p:nvPr/>
          </p:nvSpPr>
          <p:spPr>
            <a:xfrm>
              <a:off x="5330190" y="454998"/>
              <a:ext cx="15220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Aachen" panose="02020500000000000000" pitchFamily="18" charset="-93"/>
                  <a:ea typeface="Aachen" panose="02020500000000000000" pitchFamily="18" charset="-93"/>
                  <a:cs typeface="Aachen" panose="02020500000000000000" pitchFamily="18" charset="-93"/>
                </a:rPr>
                <a:t>Practice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A5B2299-317D-4386-9856-4E829A1A1350}"/>
              </a:ext>
            </a:extLst>
          </p:cNvPr>
          <p:cNvSpPr txBox="1"/>
          <p:nvPr/>
        </p:nvSpPr>
        <p:spPr>
          <a:xfrm>
            <a:off x="1615439" y="972566"/>
            <a:ext cx="7715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.VnArial" panose="020B7200000000000000" pitchFamily="34" charset="0"/>
              </a:rPr>
              <a:t>Practice the conversation. Swap roles and repeat.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75619-3FC6-4349-A591-29200434A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4208" y="801940"/>
            <a:ext cx="11333917" cy="593155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9FA0F9A-A48D-425E-A537-613CB4F446AD}"/>
              </a:ext>
            </a:extLst>
          </p:cNvPr>
          <p:cNvSpPr/>
          <p:nvPr/>
        </p:nvSpPr>
        <p:spPr>
          <a:xfrm>
            <a:off x="1388922" y="877315"/>
            <a:ext cx="9707703" cy="56092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.VnArial" panose="020B7200000000000000" pitchFamily="34" charset="0"/>
              </a:rPr>
              <a:t>Sales assistant 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: Hi, can I help you?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.VnArial" panose="020B7200000000000000" pitchFamily="34" charset="0"/>
              </a:rPr>
              <a:t>Customer: 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Yes, do you have </a:t>
            </a:r>
            <a:r>
              <a:rPr lang="en-US" sz="2400" b="1" u="sng">
                <a:solidFill>
                  <a:srgbClr val="C00000"/>
                </a:solidFill>
                <a:latin typeface=".VnArial" panose="020B7200000000000000" pitchFamily="34" charset="0"/>
              </a:rPr>
              <a:t>this shirt 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in </a:t>
            </a:r>
            <a:r>
              <a:rPr lang="en-US" sz="2400" b="1" u="sng">
                <a:solidFill>
                  <a:srgbClr val="C00000"/>
                </a:solidFill>
                <a:latin typeface=".VnArial" panose="020B7200000000000000" pitchFamily="34" charset="0"/>
              </a:rPr>
              <a:t>blue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.VnArial" panose="020B7200000000000000" pitchFamily="34" charset="0"/>
              </a:rPr>
              <a:t>Sales assistant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: Yes, here you are.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.VnArial" panose="020B7200000000000000" pitchFamily="34" charset="0"/>
              </a:rPr>
              <a:t>Customer: 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Do you have it </a:t>
            </a:r>
            <a:r>
              <a:rPr lang="en-US" sz="2400" b="1" u="sng">
                <a:solidFill>
                  <a:srgbClr val="C00000"/>
                </a:solidFill>
                <a:latin typeface=".VnArial" panose="020B7200000000000000" pitchFamily="34" charset="0"/>
              </a:rPr>
              <a:t>in a medium size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.VnArial" panose="020B7200000000000000" pitchFamily="34" charset="0"/>
              </a:rPr>
              <a:t>Customer: 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Can I try it on?/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.VnArial" panose="020B7200000000000000" pitchFamily="34" charset="0"/>
              </a:rPr>
              <a:t>Sales assistant: 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Yes, the changing rooms over there.....( Later...)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.VnArial" panose="020B7200000000000000" pitchFamily="34" charset="0"/>
              </a:rPr>
              <a:t>Sale assistant: </a:t>
            </a:r>
            <a:r>
              <a:rPr lang="en-US" sz="2400" b="1" u="sng">
                <a:solidFill>
                  <a:srgbClr val="C00000"/>
                </a:solidFill>
                <a:latin typeface=".VnArial" panose="020B7200000000000000" pitchFamily="34" charset="0"/>
              </a:rPr>
              <a:t>Is it 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ok?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.VnArial" panose="020B7200000000000000" pitchFamily="34" charset="0"/>
              </a:rPr>
              <a:t>Customer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: Yes, how much </a:t>
            </a:r>
            <a:r>
              <a:rPr lang="en-US" sz="2400" b="1" u="sng">
                <a:solidFill>
                  <a:srgbClr val="C00000"/>
                </a:solidFill>
                <a:latin typeface=".VnArial" panose="020B7200000000000000" pitchFamily="34" charset="0"/>
              </a:rPr>
              <a:t>is it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.VnArial" panose="020B7200000000000000" pitchFamily="34" charset="0"/>
              </a:rPr>
              <a:t>Sale assistant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: </a:t>
            </a:r>
            <a:r>
              <a:rPr lang="en-US" sz="2400" b="1" u="sng">
                <a:solidFill>
                  <a:srgbClr val="C00000"/>
                </a:solidFill>
                <a:latin typeface=".VnArial" panose="020B7200000000000000" pitchFamily="34" charset="0"/>
              </a:rPr>
              <a:t>It’s</a:t>
            </a:r>
            <a:r>
              <a:rPr lang="en-US" sz="2400">
                <a:solidFill>
                  <a:schemeClr val="tx1"/>
                </a:solidFill>
                <a:latin typeface=".VnArial" panose="020B7200000000000000" pitchFamily="34" charset="0"/>
              </a:rPr>
              <a:t> 20 dollars.</a:t>
            </a:r>
            <a:endParaRPr lang="en-US">
              <a:solidFill>
                <a:schemeClr val="tx1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8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21D7CCE-7EF8-4627-80CB-C287B2C3CA87}"/>
              </a:ext>
            </a:extLst>
          </p:cNvPr>
          <p:cNvGrpSpPr/>
          <p:nvPr/>
        </p:nvGrpSpPr>
        <p:grpSpPr>
          <a:xfrm>
            <a:off x="5067299" y="416898"/>
            <a:ext cx="2333626" cy="584775"/>
            <a:chOff x="4924424" y="454998"/>
            <a:chExt cx="2333626" cy="58477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A6033D2-10C3-4B2E-82F0-B5B4621E71D8}"/>
                </a:ext>
              </a:extLst>
            </p:cNvPr>
            <p:cNvSpPr/>
            <p:nvPr/>
          </p:nvSpPr>
          <p:spPr>
            <a:xfrm>
              <a:off x="4924424" y="454998"/>
              <a:ext cx="2333626" cy="584775"/>
            </a:xfrm>
            <a:prstGeom prst="roundRect">
              <a:avLst>
                <a:gd name="adj" fmla="val 31250"/>
              </a:avLst>
            </a:prstGeom>
            <a:solidFill>
              <a:srgbClr val="CFAFE7"/>
            </a:solidFill>
            <a:ln w="5715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301FD1-D110-4CAF-8AE6-0B52F077A6D2}"/>
                </a:ext>
              </a:extLst>
            </p:cNvPr>
            <p:cNvSpPr txBox="1"/>
            <p:nvPr/>
          </p:nvSpPr>
          <p:spPr>
            <a:xfrm>
              <a:off x="5330190" y="454998"/>
              <a:ext cx="15220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Aachen" panose="02020500000000000000" pitchFamily="18" charset="-93"/>
                  <a:ea typeface="Aachen" panose="02020500000000000000" pitchFamily="18" charset="-93"/>
                  <a:cs typeface="Aachen" panose="02020500000000000000" pitchFamily="18" charset="-93"/>
                </a:rPr>
                <a:t>Practice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A5B2299-317D-4386-9856-4E829A1A1350}"/>
              </a:ext>
            </a:extLst>
          </p:cNvPr>
          <p:cNvSpPr txBox="1"/>
          <p:nvPr/>
        </p:nvSpPr>
        <p:spPr>
          <a:xfrm>
            <a:off x="1615439" y="972566"/>
            <a:ext cx="7715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.VnArial" panose="020B7200000000000000" pitchFamily="34" charset="0"/>
              </a:rPr>
              <a:t>Change the words and practice with your partner.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75619-3FC6-4349-A591-29200434A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9483" y="1544890"/>
            <a:ext cx="8038267" cy="489621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9FA0F9A-A48D-425E-A537-613CB4F446AD}"/>
              </a:ext>
            </a:extLst>
          </p:cNvPr>
          <p:cNvSpPr/>
          <p:nvPr/>
        </p:nvSpPr>
        <p:spPr>
          <a:xfrm>
            <a:off x="750748" y="1711608"/>
            <a:ext cx="7640777" cy="45627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b="1">
                <a:solidFill>
                  <a:schemeClr val="tx1"/>
                </a:solidFill>
                <a:latin typeface=".VnArial" panose="020B7200000000000000" pitchFamily="34" charset="0"/>
              </a:rPr>
              <a:t>Sales assistant </a:t>
            </a:r>
            <a:r>
              <a:rPr lang="en-US">
                <a:solidFill>
                  <a:schemeClr val="tx1"/>
                </a:solidFill>
                <a:latin typeface=".VnArial" panose="020B7200000000000000" pitchFamily="34" charset="0"/>
              </a:rPr>
              <a:t>: Hi, can I help you?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chemeClr val="tx1"/>
                </a:solidFill>
                <a:latin typeface=".VnArial" panose="020B7200000000000000" pitchFamily="34" charset="0"/>
              </a:rPr>
              <a:t>Customer: </a:t>
            </a:r>
            <a:r>
              <a:rPr lang="en-US">
                <a:solidFill>
                  <a:schemeClr val="tx1"/>
                </a:solidFill>
                <a:latin typeface=".VnArial" panose="020B7200000000000000" pitchFamily="34" charset="0"/>
              </a:rPr>
              <a:t>Yes, do you have </a:t>
            </a:r>
            <a:r>
              <a:rPr lang="en-US" b="1" u="sng">
                <a:solidFill>
                  <a:srgbClr val="C00000"/>
                </a:solidFill>
                <a:latin typeface=".VnArial" panose="020B7200000000000000" pitchFamily="34" charset="0"/>
              </a:rPr>
              <a:t>this shirt </a:t>
            </a:r>
            <a:r>
              <a:rPr lang="en-US">
                <a:solidFill>
                  <a:schemeClr val="tx1"/>
                </a:solidFill>
                <a:latin typeface=".VnArial" panose="020B7200000000000000" pitchFamily="34" charset="0"/>
              </a:rPr>
              <a:t>in </a:t>
            </a:r>
            <a:r>
              <a:rPr lang="en-US" b="1" u="sng">
                <a:solidFill>
                  <a:srgbClr val="C00000"/>
                </a:solidFill>
                <a:latin typeface=".VnArial" panose="020B7200000000000000" pitchFamily="34" charset="0"/>
              </a:rPr>
              <a:t>blue</a:t>
            </a:r>
            <a:r>
              <a:rPr lang="en-US">
                <a:solidFill>
                  <a:schemeClr val="tx1"/>
                </a:solidFill>
                <a:latin typeface=".VnArial" panose="020B7200000000000000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chemeClr val="tx1"/>
                </a:solidFill>
                <a:latin typeface=".VnArial" panose="020B7200000000000000" pitchFamily="34" charset="0"/>
              </a:rPr>
              <a:t>Sales assistant</a:t>
            </a:r>
            <a:r>
              <a:rPr lang="en-US">
                <a:solidFill>
                  <a:schemeClr val="tx1"/>
                </a:solidFill>
                <a:latin typeface=".VnArial" panose="020B7200000000000000" pitchFamily="34" charset="0"/>
              </a:rPr>
              <a:t>: Yes, here you are. 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chemeClr val="tx1"/>
                </a:solidFill>
                <a:latin typeface=".VnArial" panose="020B7200000000000000" pitchFamily="34" charset="0"/>
              </a:rPr>
              <a:t>Customer: </a:t>
            </a:r>
            <a:r>
              <a:rPr lang="en-US">
                <a:solidFill>
                  <a:schemeClr val="tx1"/>
                </a:solidFill>
                <a:latin typeface=".VnArial" panose="020B7200000000000000" pitchFamily="34" charset="0"/>
              </a:rPr>
              <a:t>Do you have it </a:t>
            </a:r>
            <a:r>
              <a:rPr lang="en-US" b="1" u="sng">
                <a:solidFill>
                  <a:srgbClr val="C00000"/>
                </a:solidFill>
                <a:latin typeface=".VnArial" panose="020B7200000000000000" pitchFamily="34" charset="0"/>
              </a:rPr>
              <a:t>in a medium size</a:t>
            </a:r>
            <a:r>
              <a:rPr lang="en-US">
                <a:solidFill>
                  <a:schemeClr val="tx1"/>
                </a:solidFill>
                <a:latin typeface=".VnArial" panose="020B72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chemeClr val="tx1"/>
                </a:solidFill>
                <a:latin typeface=".VnArial" panose="020B7200000000000000" pitchFamily="34" charset="0"/>
              </a:rPr>
              <a:t>Customer: </a:t>
            </a:r>
            <a:r>
              <a:rPr lang="en-US">
                <a:solidFill>
                  <a:schemeClr val="tx1"/>
                </a:solidFill>
                <a:latin typeface=".VnArial" panose="020B7200000000000000" pitchFamily="34" charset="0"/>
              </a:rPr>
              <a:t>Can I try </a:t>
            </a:r>
            <a:r>
              <a:rPr lang="en-US" b="1" u="sng">
                <a:solidFill>
                  <a:srgbClr val="C00000"/>
                </a:solidFill>
                <a:latin typeface=".VnArial" panose="020B7200000000000000" pitchFamily="34" charset="0"/>
              </a:rPr>
              <a:t>it</a:t>
            </a:r>
            <a:r>
              <a:rPr lang="en-US">
                <a:solidFill>
                  <a:schemeClr val="tx1"/>
                </a:solidFill>
                <a:latin typeface=".VnArial" panose="020B7200000000000000" pitchFamily="34" charset="0"/>
              </a:rPr>
              <a:t> on?/ 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chemeClr val="tx1"/>
                </a:solidFill>
                <a:latin typeface=".VnArial" panose="020B7200000000000000" pitchFamily="34" charset="0"/>
              </a:rPr>
              <a:t>Sales assistant: </a:t>
            </a:r>
            <a:r>
              <a:rPr lang="en-US">
                <a:solidFill>
                  <a:schemeClr val="tx1"/>
                </a:solidFill>
                <a:latin typeface=".VnArial" panose="020B7200000000000000" pitchFamily="34" charset="0"/>
              </a:rPr>
              <a:t>Yes, the changing room’s over there.....( Later...) 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chemeClr val="tx1"/>
                </a:solidFill>
                <a:latin typeface=".VnArial" panose="020B7200000000000000" pitchFamily="34" charset="0"/>
              </a:rPr>
              <a:t>Sale assistant: </a:t>
            </a:r>
            <a:r>
              <a:rPr lang="en-US" b="1" u="sng">
                <a:solidFill>
                  <a:srgbClr val="C00000"/>
                </a:solidFill>
                <a:latin typeface=".VnArial" panose="020B7200000000000000" pitchFamily="34" charset="0"/>
              </a:rPr>
              <a:t>Is it </a:t>
            </a:r>
            <a:r>
              <a:rPr lang="en-US">
                <a:solidFill>
                  <a:schemeClr val="tx1"/>
                </a:solidFill>
                <a:latin typeface=".VnArial" panose="020B7200000000000000" pitchFamily="34" charset="0"/>
              </a:rPr>
              <a:t>ok? 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chemeClr val="tx1"/>
                </a:solidFill>
                <a:latin typeface=".VnArial" panose="020B7200000000000000" pitchFamily="34" charset="0"/>
              </a:rPr>
              <a:t>Customer</a:t>
            </a:r>
            <a:r>
              <a:rPr lang="en-US">
                <a:solidFill>
                  <a:schemeClr val="tx1"/>
                </a:solidFill>
                <a:latin typeface=".VnArial" panose="020B7200000000000000" pitchFamily="34" charset="0"/>
              </a:rPr>
              <a:t>: Yes, how much </a:t>
            </a:r>
            <a:r>
              <a:rPr lang="en-US" b="1" u="sng">
                <a:solidFill>
                  <a:srgbClr val="C00000"/>
                </a:solidFill>
                <a:latin typeface=".VnArial" panose="020B7200000000000000" pitchFamily="34" charset="0"/>
              </a:rPr>
              <a:t>is it</a:t>
            </a:r>
            <a:r>
              <a:rPr lang="en-US">
                <a:solidFill>
                  <a:schemeClr val="tx1"/>
                </a:solidFill>
                <a:latin typeface=".VnArial" panose="020B72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b="1">
                <a:solidFill>
                  <a:schemeClr val="tx1"/>
                </a:solidFill>
                <a:latin typeface=".VnArial" panose="020B7200000000000000" pitchFamily="34" charset="0"/>
              </a:rPr>
              <a:t>Sale assistant</a:t>
            </a:r>
            <a:r>
              <a:rPr lang="en-US">
                <a:solidFill>
                  <a:schemeClr val="tx1"/>
                </a:solidFill>
                <a:latin typeface=".VnArial" panose="020B7200000000000000" pitchFamily="34" charset="0"/>
              </a:rPr>
              <a:t>: </a:t>
            </a:r>
            <a:r>
              <a:rPr lang="en-US" b="1" u="sng">
                <a:solidFill>
                  <a:srgbClr val="C00000"/>
                </a:solidFill>
                <a:latin typeface=".VnArial" panose="020B7200000000000000" pitchFamily="34" charset="0"/>
              </a:rPr>
              <a:t>It’s</a:t>
            </a:r>
            <a:r>
              <a:rPr lang="en-US">
                <a:solidFill>
                  <a:schemeClr val="tx1"/>
                </a:solidFill>
                <a:latin typeface=".VnArial" panose="020B7200000000000000" pitchFamily="34" charset="0"/>
              </a:rPr>
              <a:t> 20 dollarts.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D398A9F-789F-4BD9-94FD-98C3C29E269A}"/>
              </a:ext>
            </a:extLst>
          </p:cNvPr>
          <p:cNvCxnSpPr>
            <a:cxnSpLocks/>
          </p:cNvCxnSpPr>
          <p:nvPr/>
        </p:nvCxnSpPr>
        <p:spPr>
          <a:xfrm>
            <a:off x="6096000" y="2819400"/>
            <a:ext cx="30099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5054ADA-C927-4A94-9C57-EA5D90F1E710}"/>
              </a:ext>
            </a:extLst>
          </p:cNvPr>
          <p:cNvSpPr txBox="1"/>
          <p:nvPr/>
        </p:nvSpPr>
        <p:spPr>
          <a:xfrm>
            <a:off x="9172574" y="2023170"/>
            <a:ext cx="273748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.VnArial" panose="020B7200000000000000" pitchFamily="34" charset="0"/>
              </a:rPr>
              <a:t>These jeans/this dress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860120-BDF9-418E-9D82-D8AAA3EA551F}"/>
              </a:ext>
            </a:extLst>
          </p:cNvPr>
          <p:cNvSpPr txBox="1"/>
          <p:nvPr/>
        </p:nvSpPr>
        <p:spPr>
          <a:xfrm>
            <a:off x="9330690" y="2600730"/>
            <a:ext cx="2579369" cy="46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.VnArial" panose="020B7200000000000000" pitchFamily="34" charset="0"/>
              </a:rPr>
              <a:t>black and white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6FAA8E-3648-46AC-AE09-686DB86806AD}"/>
              </a:ext>
            </a:extLst>
          </p:cNvPr>
          <p:cNvCxnSpPr>
            <a:cxnSpLocks/>
          </p:cNvCxnSpPr>
          <p:nvPr/>
        </p:nvCxnSpPr>
        <p:spPr>
          <a:xfrm>
            <a:off x="6096000" y="3695700"/>
            <a:ext cx="30099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40F6E84-E013-4996-A899-13938D239E33}"/>
              </a:ext>
            </a:extLst>
          </p:cNvPr>
          <p:cNvSpPr txBox="1"/>
          <p:nvPr/>
        </p:nvSpPr>
        <p:spPr>
          <a:xfrm>
            <a:off x="9105899" y="3260068"/>
            <a:ext cx="2737485" cy="87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.VnArial" panose="020B7200000000000000" pitchFamily="34" charset="0"/>
              </a:rPr>
              <a:t>them in a small size/ it in an extra large size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8E3FEA-7693-4C56-AB23-A1F180B711D3}"/>
              </a:ext>
            </a:extLst>
          </p:cNvPr>
          <p:cNvSpPr txBox="1"/>
          <p:nvPr/>
        </p:nvSpPr>
        <p:spPr>
          <a:xfrm>
            <a:off x="8789015" y="4603530"/>
            <a:ext cx="273748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.VnArial" panose="020B7200000000000000" pitchFamily="34" charset="0"/>
              </a:rPr>
              <a:t>Are they/Is it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C61BF7-6FA5-48FD-92CF-3D0A8BB9677A}"/>
              </a:ext>
            </a:extLst>
          </p:cNvPr>
          <p:cNvCxnSpPr>
            <a:cxnSpLocks/>
          </p:cNvCxnSpPr>
          <p:nvPr/>
        </p:nvCxnSpPr>
        <p:spPr>
          <a:xfrm>
            <a:off x="3705224" y="4885852"/>
            <a:ext cx="4962526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06F642-1F66-4F56-8009-F4DCE8567352}"/>
              </a:ext>
            </a:extLst>
          </p:cNvPr>
          <p:cNvSpPr txBox="1"/>
          <p:nvPr/>
        </p:nvSpPr>
        <p:spPr>
          <a:xfrm>
            <a:off x="8789015" y="5039161"/>
            <a:ext cx="273748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.VnArial" panose="020B7200000000000000" pitchFamily="34" charset="0"/>
              </a:rPr>
              <a:t>Are they/Is it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858409E-2FD9-406F-9ED0-1E91A8C01F5E}"/>
              </a:ext>
            </a:extLst>
          </p:cNvPr>
          <p:cNvCxnSpPr>
            <a:cxnSpLocks/>
          </p:cNvCxnSpPr>
          <p:nvPr/>
        </p:nvCxnSpPr>
        <p:spPr>
          <a:xfrm>
            <a:off x="4471033" y="5362102"/>
            <a:ext cx="4196717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D64609-B615-4DB6-8A99-E8936E194F05}"/>
              </a:ext>
            </a:extLst>
          </p:cNvPr>
          <p:cNvCxnSpPr>
            <a:cxnSpLocks/>
          </p:cNvCxnSpPr>
          <p:nvPr/>
        </p:nvCxnSpPr>
        <p:spPr>
          <a:xfrm>
            <a:off x="4309108" y="5714527"/>
            <a:ext cx="4196717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13C2953-7E67-457E-B554-81B332DA04C5}"/>
              </a:ext>
            </a:extLst>
          </p:cNvPr>
          <p:cNvSpPr txBox="1"/>
          <p:nvPr/>
        </p:nvSpPr>
        <p:spPr>
          <a:xfrm>
            <a:off x="8667750" y="5474792"/>
            <a:ext cx="273748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.VnArial" panose="020B7200000000000000" pitchFamily="34" charset="0"/>
              </a:rPr>
              <a:t>They’re/It’s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3E356B-F431-4EC7-912F-E65F616C3491}"/>
              </a:ext>
            </a:extLst>
          </p:cNvPr>
          <p:cNvCxnSpPr>
            <a:cxnSpLocks/>
          </p:cNvCxnSpPr>
          <p:nvPr/>
        </p:nvCxnSpPr>
        <p:spPr>
          <a:xfrm>
            <a:off x="3968114" y="4131332"/>
            <a:ext cx="2061211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21ABDE9-4FF4-4ABE-9DB4-800E0E63935A}"/>
              </a:ext>
            </a:extLst>
          </p:cNvPr>
          <p:cNvSpPr txBox="1"/>
          <p:nvPr/>
        </p:nvSpPr>
        <p:spPr>
          <a:xfrm>
            <a:off x="6232207" y="3815121"/>
            <a:ext cx="273748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.VnArial" panose="020B7200000000000000" pitchFamily="34" charset="0"/>
              </a:rPr>
              <a:t>them/it</a:t>
            </a:r>
          </a:p>
        </p:txBody>
      </p:sp>
    </p:spTree>
    <p:extLst>
      <p:ext uri="{BB962C8B-B14F-4D97-AF65-F5344CB8AC3E}">
        <p14:creationId xmlns:p14="http://schemas.microsoft.com/office/powerpoint/2010/main" val="223084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A1F3F-9C5C-45F7-AE36-9DAFCB76A594}"/>
              </a:ext>
            </a:extLst>
          </p:cNvPr>
          <p:cNvSpPr txBox="1"/>
          <p:nvPr/>
        </p:nvSpPr>
        <p:spPr>
          <a:xfrm>
            <a:off x="2719387" y="2545820"/>
            <a:ext cx="75342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C000"/>
                </a:solidFill>
                <a:latin typeface="Arial Black" panose="020B0A04020102020204" pitchFamily="34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6259388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444486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830</Words>
  <Application>Microsoft Office PowerPoint</Application>
  <PresentationFormat>Widescreen</PresentationFormat>
  <Paragraphs>127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VnArial</vt:lpstr>
      <vt:lpstr>.VnArial</vt:lpstr>
      <vt:lpstr>Aachen</vt:lpstr>
      <vt:lpstr>Arial</vt:lpstr>
      <vt:lpstr>Arial Black</vt:lpstr>
      <vt:lpstr>Bookman Old Style</vt:lpstr>
      <vt:lpstr>Calibri</vt:lpstr>
      <vt:lpstr>Calibri Light</vt:lpstr>
      <vt:lpstr>Helvetica</vt:lpstr>
      <vt:lpstr>Lucida Sans Unicode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user822</dc:creator>
  <cp:lastModifiedBy>user822</cp:lastModifiedBy>
  <cp:revision>17</cp:revision>
  <dcterms:created xsi:type="dcterms:W3CDTF">2021-09-05T02:15:09Z</dcterms:created>
  <dcterms:modified xsi:type="dcterms:W3CDTF">2021-09-16T14:39:21Z</dcterms:modified>
</cp:coreProperties>
</file>