
<file path=[Content_Types].xml><?xml version="1.0" encoding="utf-8"?>
<Types xmlns="http://schemas.openxmlformats.org/package/2006/content-types">
  <Default Extension="0" ContentType="image/jpeg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8" r:id="rId2"/>
    <p:sldId id="256" r:id="rId3"/>
    <p:sldId id="278" r:id="rId4"/>
    <p:sldId id="264" r:id="rId5"/>
    <p:sldId id="263" r:id="rId6"/>
    <p:sldId id="265" r:id="rId7"/>
    <p:sldId id="275" r:id="rId8"/>
    <p:sldId id="266" r:id="rId9"/>
    <p:sldId id="267" r:id="rId10"/>
    <p:sldId id="268" r:id="rId11"/>
    <p:sldId id="271" r:id="rId12"/>
    <p:sldId id="272" r:id="rId13"/>
    <p:sldId id="277" r:id="rId14"/>
    <p:sldId id="344" r:id="rId15"/>
    <p:sldId id="276" r:id="rId16"/>
    <p:sldId id="284" r:id="rId17"/>
    <p:sldId id="279" r:id="rId18"/>
    <p:sldId id="281" r:id="rId19"/>
    <p:sldId id="282" r:id="rId20"/>
    <p:sldId id="283" r:id="rId21"/>
    <p:sldId id="342" r:id="rId22"/>
    <p:sldId id="343" r:id="rId23"/>
    <p:sldId id="285" r:id="rId24"/>
    <p:sldId id="345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Helvetica" panose="020B0604020202020204" pitchFamily="34" charset="0"/>
      <p:regular r:id="rId33"/>
      <p:bold r:id="rId34"/>
      <p:italic r:id="rId35"/>
      <p:boldItalic r:id="rId36"/>
    </p:embeddedFont>
    <p:embeddedFont>
      <p:font typeface="Roboto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7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814"/>
    <a:srgbClr val="FF6C6C"/>
    <a:srgbClr val="80C8A9"/>
    <a:srgbClr val="FEDDCE"/>
    <a:srgbClr val="FDD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DF8F0-BC73-4A5E-BD33-8207853D00E5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F1CEF-6779-4A32-A8B2-0F6D48D43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9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3C31-C5CA-4C6D-AEFF-A7CED20E7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6133C-8D2E-4D46-A0B6-E96701FC7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B941F-6B58-486F-A9B2-062875340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5773E-7122-4504-BC49-A95E7F84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70E31-E9F9-460B-B2F1-E68D3E7E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6B9F-D48C-401F-9808-34C8DC3C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0389C-CC6E-47A0-8740-77AE91AFB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E16-7F54-4DD1-A62D-04B95B4C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A962B-7DA4-4D04-B95E-6D39FBAC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2AC89-8F08-498C-B66B-8DB0056F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D0A9F5-C3FD-4236-9F8F-BC8333CF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89D9D-D2B8-487E-BA7B-494685CD1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92694-FC21-4B79-B3ED-D72E5394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AA55-11D6-464F-AE6D-EA3E8703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6E0D7-89DF-4FE9-AEFB-BEB758F2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2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BB1E-5498-4384-BE03-09187785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620E0-2C6C-4899-A6CE-E755CEAB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05739-F24E-4489-963D-4ADDC1AE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70BC-5556-4C84-8720-D0D3BDB6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5394-6EBE-42E4-AC2A-A113BA22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FADD-29C1-4D2B-AED1-13596C0C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AA3B6-61EE-43C5-AE61-850647B28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52E1-73A6-4EE0-A3D7-992CF1357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650C1-2D8C-4998-B1BD-39AAEDBF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D6444-B872-4AAC-899D-B08D6AB7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63B96-CBB0-4B7F-9C32-3DAEA24E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3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E4763-A9A6-4C56-9BF7-1FC81778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2A7FB-AFD8-4E2A-9AE6-B24F970C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AC5D2-5826-4B65-A117-90C5A8417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53B37-CF70-4A55-BE49-5FE0DA4D0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F8428-50C3-4832-9C62-B068EF195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4DE8D-2454-4DBB-8040-508DFD96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500E5-21FF-4035-A225-602B035B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359539-6F2C-407B-A2A5-006766CE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6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BAE3-6982-4AEB-BF47-3A3243E8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004F8-4AE3-4E72-BA25-7026FF6D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6C8D2-24DE-4E43-B084-C5743450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632C6-107F-4C98-AC3A-4BFD35D8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2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7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9A27-461C-41D3-AA06-604F3F96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5532A-4E1F-41C0-8170-050D49C5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8D42E-09B4-4299-AB12-00A6B5F4F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36B6B-CE21-45F9-8CAE-6155BA07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2ECF8-C24C-4BEC-8BCD-4610D648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4F067-32DF-441F-AD84-9AFB6EC2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A8CD-1902-4D50-BBD6-7898D283E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C09FC-0766-4F6D-9B39-523DF4A24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EC9A7-DD55-4E59-AC4D-2346DAF91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BAED5-2B21-4F7A-8D8D-F1885838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D9EA8-94E1-4948-BEE3-9905B972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75092-8FC2-4FD9-8776-45AF6613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9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87B49-7261-4D0B-9B41-90379322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85994-6323-4072-BBEC-D61D25131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58C19-A042-4653-A776-BA2209F51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FAA8D-9DC6-412B-A42F-B36F67C3FC4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BD445-1488-42ED-9635-33AA9D88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4B46B-E1F9-4A9F-8319-CD9ED3CB5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5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riterightwords.com/book-love-reading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flickr.com/photos/biagkensiak/26260385176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167356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commons.wikimedia.org/wiki/File:Circle-icons-speaker.svg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0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dlrc.org/esl/pronounce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www.rawpixel.com/image/457641/free-illustration-vector-call-center-earphon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sky, road, dancer, sport&#10;&#10;Description automatically generated">
            <a:extLst>
              <a:ext uri="{FF2B5EF4-FFF2-40B4-BE49-F238E27FC236}">
                <a16:creationId xmlns:a16="http://schemas.microsoft.com/office/drawing/2014/main" id="{44C5CA3B-D38E-46B2-8D32-EE4DA04AE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43817" y="0"/>
            <a:ext cx="7007849" cy="4646807"/>
          </a:xfrm>
          <a:prstGeom prst="rect">
            <a:avLst/>
          </a:prstGeom>
        </p:spPr>
      </p:pic>
      <p:pic>
        <p:nvPicPr>
          <p:cNvPr id="51" name="Picture 5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731279F-581A-4444-BE7C-A2FDC465D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32666" y="-1"/>
            <a:ext cx="6459334" cy="4320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8AC1EC-4737-410D-A996-12A0258DEDF3}"/>
              </a:ext>
            </a:extLst>
          </p:cNvPr>
          <p:cNvSpPr/>
          <p:nvPr/>
        </p:nvSpPr>
        <p:spPr>
          <a:xfrm rot="2680786">
            <a:off x="4086269" y="1410877"/>
            <a:ext cx="4019463" cy="389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75BBE2-345F-4962-B844-86946F89502F}"/>
              </a:ext>
            </a:extLst>
          </p:cNvPr>
          <p:cNvSpPr/>
          <p:nvPr/>
        </p:nvSpPr>
        <p:spPr>
          <a:xfrm>
            <a:off x="3969359" y="5813990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3B51BD-4062-4549-A81C-69A33E0CABFD}"/>
              </a:ext>
            </a:extLst>
          </p:cNvPr>
          <p:cNvSpPr/>
          <p:nvPr/>
        </p:nvSpPr>
        <p:spPr>
          <a:xfrm>
            <a:off x="2712367" y="4808326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DCD63E-AE9E-41B2-BF0F-6F2C53D76E6E}"/>
              </a:ext>
            </a:extLst>
          </p:cNvPr>
          <p:cNvSpPr/>
          <p:nvPr/>
        </p:nvSpPr>
        <p:spPr>
          <a:xfrm>
            <a:off x="6934025" y="5813990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F0F15E-822B-4850-8231-263A488D4CB8}"/>
              </a:ext>
            </a:extLst>
          </p:cNvPr>
          <p:cNvSpPr/>
          <p:nvPr/>
        </p:nvSpPr>
        <p:spPr>
          <a:xfrm>
            <a:off x="8073031" y="5095703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9BEDEE-8438-449D-ADE7-AC69F55C6D2B}"/>
              </a:ext>
            </a:extLst>
          </p:cNvPr>
          <p:cNvCxnSpPr>
            <a:cxnSpLocks/>
          </p:cNvCxnSpPr>
          <p:nvPr/>
        </p:nvCxnSpPr>
        <p:spPr>
          <a:xfrm>
            <a:off x="2993292" y="3938956"/>
            <a:ext cx="2243017" cy="22204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4F00A3-94B1-4E89-8F38-F34DFD88132B}"/>
              </a:ext>
            </a:extLst>
          </p:cNvPr>
          <p:cNvCxnSpPr>
            <a:cxnSpLocks/>
          </p:cNvCxnSpPr>
          <p:nvPr/>
        </p:nvCxnSpPr>
        <p:spPr>
          <a:xfrm flipH="1">
            <a:off x="6299730" y="3806832"/>
            <a:ext cx="2596157" cy="268849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039CA3-E172-46F9-A653-FFEE7187B10A}"/>
              </a:ext>
            </a:extLst>
          </p:cNvPr>
          <p:cNvSpPr txBox="1"/>
          <p:nvPr/>
        </p:nvSpPr>
        <p:spPr>
          <a:xfrm>
            <a:off x="5236309" y="2025943"/>
            <a:ext cx="1887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80C8A9"/>
                </a:solidFill>
              </a:rPr>
              <a:t>UNIT 4</a:t>
            </a:r>
            <a:endParaRPr lang="en-US" sz="4400" b="1" dirty="0">
              <a:solidFill>
                <a:srgbClr val="80C8A9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BA6036-D5B5-4359-8219-FA80E06AE09A}"/>
              </a:ext>
            </a:extLst>
          </p:cNvPr>
          <p:cNvSpPr/>
          <p:nvPr/>
        </p:nvSpPr>
        <p:spPr>
          <a:xfrm rot="2829175">
            <a:off x="5493234" y="502119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298C0A-6C65-4492-9F03-2BC7254E830A}"/>
              </a:ext>
            </a:extLst>
          </p:cNvPr>
          <p:cNvSpPr txBox="1"/>
          <p:nvPr/>
        </p:nvSpPr>
        <p:spPr>
          <a:xfrm>
            <a:off x="4448594" y="2836425"/>
            <a:ext cx="3462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/>
              <a:t>    Festivals &amp;</a:t>
            </a:r>
          </a:p>
          <a:p>
            <a:r>
              <a:rPr lang="en-SG" sz="4400" b="1" dirty="0"/>
              <a:t>    Free time</a:t>
            </a:r>
            <a:endParaRPr lang="en-US" sz="4400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350C6D2-E057-4A12-9B07-60BC72308711}"/>
              </a:ext>
            </a:extLst>
          </p:cNvPr>
          <p:cNvSpPr/>
          <p:nvPr/>
        </p:nvSpPr>
        <p:spPr>
          <a:xfrm rot="2829175">
            <a:off x="4566433" y="423953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8615FBE-B2B0-4D8A-B19D-79C740FC0688}"/>
              </a:ext>
            </a:extLst>
          </p:cNvPr>
          <p:cNvSpPr/>
          <p:nvPr/>
        </p:nvSpPr>
        <p:spPr>
          <a:xfrm rot="2829175">
            <a:off x="3687535" y="332521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99BB15-99C4-4F38-B013-27F495530DDE}"/>
              </a:ext>
            </a:extLst>
          </p:cNvPr>
          <p:cNvSpPr/>
          <p:nvPr/>
        </p:nvSpPr>
        <p:spPr>
          <a:xfrm rot="2829175">
            <a:off x="6367734" y="5298290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8C6845-52B9-4753-967F-CA9B0BCF9FE8}"/>
              </a:ext>
            </a:extLst>
          </p:cNvPr>
          <p:cNvSpPr/>
          <p:nvPr/>
        </p:nvSpPr>
        <p:spPr>
          <a:xfrm rot="2829175">
            <a:off x="7272104" y="4350980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C72DA9C-8F19-4B93-A130-4D5DD37F6E4A}"/>
              </a:ext>
            </a:extLst>
          </p:cNvPr>
          <p:cNvSpPr/>
          <p:nvPr/>
        </p:nvSpPr>
        <p:spPr>
          <a:xfrm rot="2829175">
            <a:off x="8049861" y="3573424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8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28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28" grpId="0"/>
          <p:bldP spid="3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5D195A-DDAD-49D3-A4B6-C341ADC7D73F}"/>
              </a:ext>
            </a:extLst>
          </p:cNvPr>
          <p:cNvGrpSpPr/>
          <p:nvPr/>
        </p:nvGrpSpPr>
        <p:grpSpPr>
          <a:xfrm>
            <a:off x="258627" y="586723"/>
            <a:ext cx="11634979" cy="4529238"/>
            <a:chOff x="132426" y="947474"/>
            <a:chExt cx="11634979" cy="452923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75C90B8-4DCB-491F-B6DD-DD5BBE64D30B}"/>
                </a:ext>
              </a:extLst>
            </p:cNvPr>
            <p:cNvSpPr/>
            <p:nvPr/>
          </p:nvSpPr>
          <p:spPr>
            <a:xfrm>
              <a:off x="132426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91C141D-9439-487B-8650-1B7A230A58A6}"/>
                </a:ext>
              </a:extLst>
            </p:cNvPr>
            <p:cNvSpPr/>
            <p:nvPr/>
          </p:nvSpPr>
          <p:spPr>
            <a:xfrm>
              <a:off x="6009443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7">
            <a:extLst>
              <a:ext uri="{FF2B5EF4-FFF2-40B4-BE49-F238E27FC236}">
                <a16:creationId xmlns:a16="http://schemas.microsoft.com/office/drawing/2014/main" id="{7AA25323-5E21-447E-AA61-887058B556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0207" y="811498"/>
            <a:ext cx="5329154" cy="384587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044178-7809-41B9-98C8-F477557B0329}"/>
              </a:ext>
            </a:extLst>
          </p:cNvPr>
          <p:cNvSpPr/>
          <p:nvPr/>
        </p:nvSpPr>
        <p:spPr>
          <a:xfrm>
            <a:off x="6726499" y="911168"/>
            <a:ext cx="4463989" cy="846626"/>
          </a:xfrm>
          <a:prstGeom prst="roundRect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watch parade</a:t>
            </a:r>
            <a:endParaRPr lang="en-US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3724A4-2856-468E-AB9B-33D94521FF57}"/>
              </a:ext>
            </a:extLst>
          </p:cNvPr>
          <p:cNvGrpSpPr/>
          <p:nvPr/>
        </p:nvGrpSpPr>
        <p:grpSpPr>
          <a:xfrm>
            <a:off x="5705685" y="1306669"/>
            <a:ext cx="937057" cy="3233933"/>
            <a:chOff x="5613623" y="1000125"/>
            <a:chExt cx="937057" cy="3233933"/>
          </a:xfrm>
          <a:solidFill>
            <a:schemeClr val="accent4">
              <a:lumMod val="75000"/>
            </a:schemeClr>
          </a:solidFill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5BCA6ADD-607A-4BC6-A978-D1B40D7EEA8B}"/>
                </a:ext>
              </a:extLst>
            </p:cNvPr>
            <p:cNvSpPr/>
            <p:nvPr/>
          </p:nvSpPr>
          <p:spPr>
            <a:xfrm>
              <a:off x="5637995" y="1713222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80D4CCEB-B6E4-49ED-BCD7-B15197261348}"/>
                </a:ext>
              </a:extLst>
            </p:cNvPr>
            <p:cNvSpPr/>
            <p:nvPr/>
          </p:nvSpPr>
          <p:spPr>
            <a:xfrm>
              <a:off x="5613623" y="1000125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328D183D-3902-4087-980B-FD456252A8C2}"/>
                </a:ext>
              </a:extLst>
            </p:cNvPr>
            <p:cNvSpPr/>
            <p:nvPr/>
          </p:nvSpPr>
          <p:spPr>
            <a:xfrm>
              <a:off x="5691818" y="2426319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E0114275-5EF7-4BA0-827B-BAD8DC462CA9}"/>
                </a:ext>
              </a:extLst>
            </p:cNvPr>
            <p:cNvSpPr/>
            <p:nvPr/>
          </p:nvSpPr>
          <p:spPr>
            <a:xfrm>
              <a:off x="5683933" y="3139416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0C5739DD-AB57-4574-8326-7DC2C609A020}"/>
                </a:ext>
              </a:extLst>
            </p:cNvPr>
            <p:cNvSpPr/>
            <p:nvPr/>
          </p:nvSpPr>
          <p:spPr>
            <a:xfrm>
              <a:off x="5714149" y="3852514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CC6D64C-9C79-491C-9328-B46B311F471E}"/>
              </a:ext>
            </a:extLst>
          </p:cNvPr>
          <p:cNvSpPr/>
          <p:nvPr/>
        </p:nvSpPr>
        <p:spPr>
          <a:xfrm>
            <a:off x="6594909" y="251807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Xem diễu hành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0A68BD-D68D-4421-8D9F-27D79CFBC7EE}"/>
              </a:ext>
            </a:extLst>
          </p:cNvPr>
          <p:cNvSpPr/>
          <p:nvPr/>
        </p:nvSpPr>
        <p:spPr>
          <a:xfrm>
            <a:off x="0" y="5193006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There are alot of people in the street to watch parade.</a:t>
            </a:r>
            <a:endParaRPr lang="en-US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70BC49F-DE71-4404-BD1C-75EAFE7D13B1}"/>
              </a:ext>
            </a:extLst>
          </p:cNvPr>
          <p:cNvSpPr/>
          <p:nvPr/>
        </p:nvSpPr>
        <p:spPr>
          <a:xfrm>
            <a:off x="552450" y="5911545"/>
            <a:ext cx="8867775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rất nhiều người trên đường để xem diễu hành.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0574CF-14D7-4C49-B5E6-E1C5D088E649}"/>
              </a:ext>
            </a:extLst>
          </p:cNvPr>
          <p:cNvSpPr/>
          <p:nvPr/>
        </p:nvSpPr>
        <p:spPr>
          <a:xfrm>
            <a:off x="6564693" y="1780967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/wɒʧ pəˈreɪd/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99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parade-1631244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parade-1631244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parade-16312445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re-are-alot-of-people-in-th16312445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/>
      <p:bldP spid="16" grpId="0"/>
      <p:bldP spid="16" grpId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EC745C-532B-4EE4-AB10-89604D60105A}"/>
              </a:ext>
            </a:extLst>
          </p:cNvPr>
          <p:cNvGrpSpPr/>
          <p:nvPr/>
        </p:nvGrpSpPr>
        <p:grpSpPr>
          <a:xfrm>
            <a:off x="294161" y="400134"/>
            <a:ext cx="11634979" cy="4529238"/>
            <a:chOff x="132426" y="947474"/>
            <a:chExt cx="11634979" cy="452923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CCEA665-98C8-4283-9EDC-034D570659E8}"/>
                </a:ext>
              </a:extLst>
            </p:cNvPr>
            <p:cNvSpPr/>
            <p:nvPr/>
          </p:nvSpPr>
          <p:spPr>
            <a:xfrm>
              <a:off x="132426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A317FAA-5B02-4C66-854B-025DCE58D975}"/>
                </a:ext>
              </a:extLst>
            </p:cNvPr>
            <p:cNvSpPr/>
            <p:nvPr/>
          </p:nvSpPr>
          <p:spPr>
            <a:xfrm>
              <a:off x="6009443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936ABB-FE00-44EA-848A-EA005AD7A8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5315" y="931927"/>
            <a:ext cx="5425383" cy="36180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F4939E-6515-4A0F-902C-DF2D30F9D249}"/>
              </a:ext>
            </a:extLst>
          </p:cNvPr>
          <p:cNvSpPr/>
          <p:nvPr/>
        </p:nvSpPr>
        <p:spPr>
          <a:xfrm>
            <a:off x="6726499" y="986280"/>
            <a:ext cx="4463989" cy="846626"/>
          </a:xfrm>
          <a:prstGeom prst="roundRect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play games </a:t>
            </a:r>
            <a:r>
              <a:rPr lang="en-SG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 music</a:t>
            </a:r>
            <a:endParaRPr lang="en-US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7FE4FC-18C7-47AE-8930-FF4706175171}"/>
              </a:ext>
            </a:extLst>
          </p:cNvPr>
          <p:cNvGrpSpPr/>
          <p:nvPr/>
        </p:nvGrpSpPr>
        <p:grpSpPr>
          <a:xfrm>
            <a:off x="5592860" y="1123986"/>
            <a:ext cx="937057" cy="3233933"/>
            <a:chOff x="5613623" y="1000125"/>
            <a:chExt cx="937057" cy="3233933"/>
          </a:xfrm>
          <a:solidFill>
            <a:schemeClr val="accent4">
              <a:lumMod val="75000"/>
            </a:schemeClr>
          </a:solidFill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E345D67E-FE67-455E-B59D-9BF7B6F3A50E}"/>
                </a:ext>
              </a:extLst>
            </p:cNvPr>
            <p:cNvSpPr/>
            <p:nvPr/>
          </p:nvSpPr>
          <p:spPr>
            <a:xfrm>
              <a:off x="5637995" y="1713222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60A9AC6D-21E3-4018-997F-5ABABBADB702}"/>
                </a:ext>
              </a:extLst>
            </p:cNvPr>
            <p:cNvSpPr/>
            <p:nvPr/>
          </p:nvSpPr>
          <p:spPr>
            <a:xfrm>
              <a:off x="5613623" y="1000125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337BA29E-620C-40EA-BE20-CDB7B0F6AA7B}"/>
                </a:ext>
              </a:extLst>
            </p:cNvPr>
            <p:cNvSpPr/>
            <p:nvPr/>
          </p:nvSpPr>
          <p:spPr>
            <a:xfrm>
              <a:off x="5691818" y="2426319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920B8CA9-AD64-4625-B01C-0F85AF4BC044}"/>
                </a:ext>
              </a:extLst>
            </p:cNvPr>
            <p:cNvSpPr/>
            <p:nvPr/>
          </p:nvSpPr>
          <p:spPr>
            <a:xfrm>
              <a:off x="5683933" y="3139416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0707A4A9-CC5C-48B7-A4B8-5FA9113D3D8E}"/>
                </a:ext>
              </a:extLst>
            </p:cNvPr>
            <p:cNvSpPr/>
            <p:nvPr/>
          </p:nvSpPr>
          <p:spPr>
            <a:xfrm>
              <a:off x="5714149" y="3852514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32362F-DFCC-4A93-B2F5-F71FA82C10E1}"/>
              </a:ext>
            </a:extLst>
          </p:cNvPr>
          <p:cNvSpPr/>
          <p:nvPr/>
        </p:nvSpPr>
        <p:spPr>
          <a:xfrm>
            <a:off x="6520464" y="2802025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 trò chơi, chơi nhạc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22CC68-FAB8-4015-9B9B-152079B5C88C}"/>
              </a:ext>
            </a:extLst>
          </p:cNvPr>
          <p:cNvSpPr/>
          <p:nvPr/>
        </p:nvSpPr>
        <p:spPr>
          <a:xfrm>
            <a:off x="0" y="5193006"/>
            <a:ext cx="11763375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Our family members often gather to play games or music in free time.</a:t>
            </a:r>
            <a:endParaRPr lang="en-US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422D741-7796-4C1E-83F4-44FF0E594DDE}"/>
              </a:ext>
            </a:extLst>
          </p:cNvPr>
          <p:cNvSpPr/>
          <p:nvPr/>
        </p:nvSpPr>
        <p:spPr>
          <a:xfrm>
            <a:off x="-335067" y="5985463"/>
            <a:ext cx="11874123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 thành viên trong gia đình tôi thường quây quần chơi trò chơi hoặc âm nhạc trong thời gian rảnh rỗi.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5CB719-B691-4FCE-8F53-9222D96754B7}"/>
              </a:ext>
            </a:extLst>
          </p:cNvPr>
          <p:cNvSpPr/>
          <p:nvPr/>
        </p:nvSpPr>
        <p:spPr>
          <a:xfrm>
            <a:off x="6572818" y="191190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/pleɪ geɪmz ɔː ˈmjuːzɪk/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20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games-or-music-16312445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games-or-music-16312445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games-or-music-16312445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r-family-members-often-gathe163124456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/>
      <p:bldP spid="16" grpId="0"/>
      <p:bldP spid="16" grpId="1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E3E3B07-479E-448D-B3A4-8259FCE3C5F6}"/>
              </a:ext>
            </a:extLst>
          </p:cNvPr>
          <p:cNvGrpSpPr/>
          <p:nvPr/>
        </p:nvGrpSpPr>
        <p:grpSpPr>
          <a:xfrm>
            <a:off x="151175" y="537406"/>
            <a:ext cx="11634979" cy="4529238"/>
            <a:chOff x="132426" y="947474"/>
            <a:chExt cx="11634979" cy="452923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BB807A3-AC9B-4251-AD93-5CCA4A6219FE}"/>
                </a:ext>
              </a:extLst>
            </p:cNvPr>
            <p:cNvSpPr/>
            <p:nvPr/>
          </p:nvSpPr>
          <p:spPr>
            <a:xfrm>
              <a:off x="132426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180ECC1-940C-4676-A640-ECC7F04315BE}"/>
                </a:ext>
              </a:extLst>
            </p:cNvPr>
            <p:cNvSpPr/>
            <p:nvPr/>
          </p:nvSpPr>
          <p:spPr>
            <a:xfrm>
              <a:off x="6009443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9DCA540A-F605-4DE2-9E85-222873AA0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4212" y="1016684"/>
            <a:ext cx="5354350" cy="357068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185865-46D3-4A95-8D78-7F716321D441}"/>
              </a:ext>
            </a:extLst>
          </p:cNvPr>
          <p:cNvSpPr/>
          <p:nvPr/>
        </p:nvSpPr>
        <p:spPr>
          <a:xfrm>
            <a:off x="6837285" y="1381669"/>
            <a:ext cx="4463989" cy="846626"/>
          </a:xfrm>
          <a:prstGeom prst="roundRect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buy fruits </a:t>
            </a:r>
            <a:r>
              <a:rPr lang="en-SG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 flowers</a:t>
            </a:r>
            <a:endParaRPr lang="en-US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6AC402-8670-4F1A-B7C9-D003CAF15BB1}"/>
              </a:ext>
            </a:extLst>
          </p:cNvPr>
          <p:cNvGrpSpPr/>
          <p:nvPr/>
        </p:nvGrpSpPr>
        <p:grpSpPr>
          <a:xfrm>
            <a:off x="5559663" y="1016684"/>
            <a:ext cx="937057" cy="3233933"/>
            <a:chOff x="5613623" y="1000125"/>
            <a:chExt cx="937057" cy="3233933"/>
          </a:xfrm>
          <a:solidFill>
            <a:schemeClr val="accent4">
              <a:lumMod val="75000"/>
            </a:schemeClr>
          </a:solidFill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EDF2C782-DEE9-4DB7-8444-D408F7B517D5}"/>
                </a:ext>
              </a:extLst>
            </p:cNvPr>
            <p:cNvSpPr/>
            <p:nvPr/>
          </p:nvSpPr>
          <p:spPr>
            <a:xfrm>
              <a:off x="5637995" y="1713222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0C65232B-5D93-411A-838D-7592B14EEA61}"/>
                </a:ext>
              </a:extLst>
            </p:cNvPr>
            <p:cNvSpPr/>
            <p:nvPr/>
          </p:nvSpPr>
          <p:spPr>
            <a:xfrm>
              <a:off x="5613623" y="1000125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86C821B9-68D0-4768-A7EE-3D2A83EC6059}"/>
                </a:ext>
              </a:extLst>
            </p:cNvPr>
            <p:cNvSpPr/>
            <p:nvPr/>
          </p:nvSpPr>
          <p:spPr>
            <a:xfrm>
              <a:off x="5691818" y="2426319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5C96C475-E769-40E1-AFA7-81E1F509BE8B}"/>
                </a:ext>
              </a:extLst>
            </p:cNvPr>
            <p:cNvSpPr/>
            <p:nvPr/>
          </p:nvSpPr>
          <p:spPr>
            <a:xfrm>
              <a:off x="5683933" y="3139416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177F3524-B3BC-4C11-87E2-56EAC8CCF8DB}"/>
                </a:ext>
              </a:extLst>
            </p:cNvPr>
            <p:cNvSpPr/>
            <p:nvPr/>
          </p:nvSpPr>
          <p:spPr>
            <a:xfrm>
              <a:off x="5714149" y="3852514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2548F3-1435-42BC-BEF8-A9D8124DA74A}"/>
              </a:ext>
            </a:extLst>
          </p:cNvPr>
          <p:cNvSpPr/>
          <p:nvPr/>
        </p:nvSpPr>
        <p:spPr>
          <a:xfrm>
            <a:off x="6553451" y="311351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Mua hoa, trái cây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3F77A6-6C0A-4F17-8DBC-3AC9865F768D}"/>
              </a:ext>
            </a:extLst>
          </p:cNvPr>
          <p:cNvSpPr/>
          <p:nvPr/>
        </p:nvSpPr>
        <p:spPr>
          <a:xfrm>
            <a:off x="-227610" y="5143637"/>
            <a:ext cx="12411075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 mother enjoys buying fruits and flowers for my family at weekends.</a:t>
            </a:r>
            <a:endParaRPr lang="en-US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7537E1-BEEF-4947-B423-9454488EE690}"/>
              </a:ext>
            </a:extLst>
          </p:cNvPr>
          <p:cNvSpPr/>
          <p:nvPr/>
        </p:nvSpPr>
        <p:spPr>
          <a:xfrm>
            <a:off x="-335067" y="5985463"/>
            <a:ext cx="11874123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 tôi  thích mua hoa và trái cây cho gia đình vào cuối tuần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40DB7C4-5E2A-402A-9FC9-F7E21AC5B08F}"/>
              </a:ext>
            </a:extLst>
          </p:cNvPr>
          <p:cNvSpPr/>
          <p:nvPr/>
        </p:nvSpPr>
        <p:spPr>
          <a:xfrm>
            <a:off x="6631249" y="2244375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/baɪ fruːts ɔː ˈflaʊəz/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4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y-fruits-or-flowers-16312445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enjoys-buying-fruits16312445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y-fruits-or-flowers-16312445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enjoys-buying-fruits16312445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/>
      <p:bldP spid="16" grpId="0"/>
      <p:bldP spid="16" grpId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092F52-6369-4357-9A76-EEECDA46681C}"/>
              </a:ext>
            </a:extLst>
          </p:cNvPr>
          <p:cNvGrpSpPr/>
          <p:nvPr/>
        </p:nvGrpSpPr>
        <p:grpSpPr>
          <a:xfrm>
            <a:off x="278510" y="537406"/>
            <a:ext cx="11634979" cy="4529238"/>
            <a:chOff x="132426" y="947474"/>
            <a:chExt cx="11634979" cy="452923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39983CE-47DD-43B0-AFAC-6F2AD46FF671}"/>
                </a:ext>
              </a:extLst>
            </p:cNvPr>
            <p:cNvSpPr/>
            <p:nvPr/>
          </p:nvSpPr>
          <p:spPr>
            <a:xfrm>
              <a:off x="132426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76863E6-83CB-4357-A530-E69AA93D25B3}"/>
                </a:ext>
              </a:extLst>
            </p:cNvPr>
            <p:cNvSpPr/>
            <p:nvPr/>
          </p:nvSpPr>
          <p:spPr>
            <a:xfrm>
              <a:off x="6009443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Mỹ Uyên – Trang Trần cùng dàn sao kịch nói Sài Gòn trảy hội phố ông đồ -  Báo Công an Nhân dân điện tử">
            <a:extLst>
              <a:ext uri="{FF2B5EF4-FFF2-40B4-BE49-F238E27FC236}">
                <a16:creationId xmlns:a16="http://schemas.microsoft.com/office/drawing/2014/main" id="{FD961AD4-EF0F-4878-A9A4-9FB6635A2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8" y="1019037"/>
            <a:ext cx="5384230" cy="37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BCB020-C4EE-4C1A-A393-EE097B010C5D}"/>
              </a:ext>
            </a:extLst>
          </p:cNvPr>
          <p:cNvSpPr/>
          <p:nvPr/>
        </p:nvSpPr>
        <p:spPr>
          <a:xfrm>
            <a:off x="6518826" y="1381669"/>
            <a:ext cx="4703686" cy="704583"/>
          </a:xfrm>
          <a:prstGeom prst="roundRect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wear traditional clothes</a:t>
            </a:r>
            <a:endParaRPr lang="en-US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5C03AA-6999-4C5C-9B67-458181885BCB}"/>
              </a:ext>
            </a:extLst>
          </p:cNvPr>
          <p:cNvGrpSpPr/>
          <p:nvPr/>
        </p:nvGrpSpPr>
        <p:grpSpPr>
          <a:xfrm>
            <a:off x="5532381" y="1907283"/>
            <a:ext cx="937057" cy="3233933"/>
            <a:chOff x="5613623" y="1000125"/>
            <a:chExt cx="937057" cy="3233933"/>
          </a:xfrm>
          <a:solidFill>
            <a:schemeClr val="accent4">
              <a:lumMod val="75000"/>
            </a:schemeClr>
          </a:solidFill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5E052CC4-8B15-4CC5-BB74-FF1B912DBE85}"/>
                </a:ext>
              </a:extLst>
            </p:cNvPr>
            <p:cNvSpPr/>
            <p:nvPr/>
          </p:nvSpPr>
          <p:spPr>
            <a:xfrm>
              <a:off x="5637995" y="1713222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39431F0E-19F3-4BB9-B68A-A6E5DCE70FBF}"/>
                </a:ext>
              </a:extLst>
            </p:cNvPr>
            <p:cNvSpPr/>
            <p:nvPr/>
          </p:nvSpPr>
          <p:spPr>
            <a:xfrm>
              <a:off x="5613623" y="1000125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BB8F96BC-1BBB-4635-8835-0DA0935B8B19}"/>
                </a:ext>
              </a:extLst>
            </p:cNvPr>
            <p:cNvSpPr/>
            <p:nvPr/>
          </p:nvSpPr>
          <p:spPr>
            <a:xfrm>
              <a:off x="5691818" y="2426319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A864D3FA-F849-4582-B847-D969C239A390}"/>
                </a:ext>
              </a:extLst>
            </p:cNvPr>
            <p:cNvSpPr/>
            <p:nvPr/>
          </p:nvSpPr>
          <p:spPr>
            <a:xfrm>
              <a:off x="5683933" y="3139416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F32086C2-3830-4A07-B77C-5E0CD1999685}"/>
                </a:ext>
              </a:extLst>
            </p:cNvPr>
            <p:cNvSpPr/>
            <p:nvPr/>
          </p:nvSpPr>
          <p:spPr>
            <a:xfrm>
              <a:off x="5714149" y="3852514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CA400C-D8DD-4A11-B5D5-B1105C3D21BA}"/>
              </a:ext>
            </a:extLst>
          </p:cNvPr>
          <p:cNvSpPr/>
          <p:nvPr/>
        </p:nvSpPr>
        <p:spPr>
          <a:xfrm>
            <a:off x="6566162" y="3118691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Mặc quần áo truyền thống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0BBA3E-0624-41E6-BC30-DA4F23F8C4AB}"/>
              </a:ext>
            </a:extLst>
          </p:cNvPr>
          <p:cNvSpPr/>
          <p:nvPr/>
        </p:nvSpPr>
        <p:spPr>
          <a:xfrm>
            <a:off x="126712" y="5194714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People often wear traditional clothes on some special events.</a:t>
            </a:r>
            <a:endParaRPr lang="en-US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2A03D7-0585-49FD-91A6-A96C49F73E71}"/>
              </a:ext>
            </a:extLst>
          </p:cNvPr>
          <p:cNvSpPr/>
          <p:nvPr/>
        </p:nvSpPr>
        <p:spPr>
          <a:xfrm>
            <a:off x="-335067" y="5985463"/>
            <a:ext cx="11874123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Mọi người thường mặc trang phục truyền thống vào một vài dịp đặc biệt.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D9602B-D2B7-4BE9-AE44-83ED53606A55}"/>
              </a:ext>
            </a:extLst>
          </p:cNvPr>
          <p:cNvSpPr/>
          <p:nvPr/>
        </p:nvSpPr>
        <p:spPr>
          <a:xfrm>
            <a:off x="6617587" y="2233004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/weə trəˈdɪʃənl kləʊðz/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0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ar-traditional-clothes-16312446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ople-often-wear-traditional-16312446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ar-traditional-clothes-16312446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ople-often-wear-traditional-16312446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/>
      <p:bldP spid="16" grpId="0"/>
      <p:bldP spid="16" grpId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5A9415-372F-47C6-8807-3B462B545909}"/>
              </a:ext>
            </a:extLst>
          </p:cNvPr>
          <p:cNvSpPr txBox="1"/>
          <p:nvPr/>
        </p:nvSpPr>
        <p:spPr>
          <a:xfrm>
            <a:off x="2619374" y="493693"/>
            <a:ext cx="6981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https://wordwall.net/resource/21673563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B02F5-C8AC-4C0A-9349-4F93407AB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2" t="22917" r="26095" b="16390"/>
          <a:stretch/>
        </p:blipFill>
        <p:spPr>
          <a:xfrm>
            <a:off x="952499" y="1447800"/>
            <a:ext cx="9605298" cy="49911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0F627A1-A1B6-4908-8444-2A1B828EB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95056" y="5489654"/>
            <a:ext cx="1688889" cy="1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6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D99B0C-1FB8-42A2-90B5-385A175CD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78" t="22912" r="15316" b="34369"/>
          <a:stretch/>
        </p:blipFill>
        <p:spPr>
          <a:xfrm>
            <a:off x="502091" y="1770667"/>
            <a:ext cx="10802141" cy="5129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4E6F51-8F45-4731-B95F-BB34EDA5E98F}"/>
              </a:ext>
            </a:extLst>
          </p:cNvPr>
          <p:cNvSpPr txBox="1"/>
          <p:nvPr/>
        </p:nvSpPr>
        <p:spPr>
          <a:xfrm>
            <a:off x="781235" y="1871397"/>
            <a:ext cx="488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3600" dirty="0">
                <a:highlight>
                  <a:srgbClr val="FFFF00"/>
                </a:highlight>
              </a:rPr>
              <a:t>A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F952D0-632E-4BC9-8FD3-7245868B1A28}"/>
              </a:ext>
            </a:extLst>
          </p:cNvPr>
          <p:cNvSpPr txBox="1"/>
          <p:nvPr/>
        </p:nvSpPr>
        <p:spPr>
          <a:xfrm>
            <a:off x="3346882" y="1871396"/>
            <a:ext cx="488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3600" dirty="0">
                <a:highlight>
                  <a:srgbClr val="FFFF00"/>
                </a:highlight>
              </a:rPr>
              <a:t>B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9EC9A6-FA52-4AE0-A133-FA5B442329BB}"/>
              </a:ext>
            </a:extLst>
          </p:cNvPr>
          <p:cNvSpPr txBox="1"/>
          <p:nvPr/>
        </p:nvSpPr>
        <p:spPr>
          <a:xfrm>
            <a:off x="6091561" y="1871396"/>
            <a:ext cx="488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3600" dirty="0">
                <a:highlight>
                  <a:srgbClr val="FFFF00"/>
                </a:highlight>
              </a:rPr>
              <a:t>C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B31889-1511-43F3-9A59-9D47D3A69ABB}"/>
              </a:ext>
            </a:extLst>
          </p:cNvPr>
          <p:cNvSpPr txBox="1"/>
          <p:nvPr/>
        </p:nvSpPr>
        <p:spPr>
          <a:xfrm>
            <a:off x="8712692" y="1871395"/>
            <a:ext cx="488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3600" dirty="0">
                <a:highlight>
                  <a:srgbClr val="FFFF00"/>
                </a:highlight>
              </a:rPr>
              <a:t>D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6A636-D0AE-477B-93EB-82D070BE39DA}"/>
              </a:ext>
            </a:extLst>
          </p:cNvPr>
          <p:cNvSpPr txBox="1"/>
          <p:nvPr/>
        </p:nvSpPr>
        <p:spPr>
          <a:xfrm>
            <a:off x="599243" y="4293462"/>
            <a:ext cx="488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3600" dirty="0">
                <a:highlight>
                  <a:srgbClr val="FFFF00"/>
                </a:highlight>
              </a:rPr>
              <a:t>E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C50AF9-AF1C-4227-93B0-CE7AAB130EC7}"/>
              </a:ext>
            </a:extLst>
          </p:cNvPr>
          <p:cNvSpPr txBox="1"/>
          <p:nvPr/>
        </p:nvSpPr>
        <p:spPr>
          <a:xfrm>
            <a:off x="3404586" y="4335205"/>
            <a:ext cx="488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3600" dirty="0">
                <a:highlight>
                  <a:srgbClr val="FFFF00"/>
                </a:highlight>
              </a:rPr>
              <a:t>F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8646A2-3001-4386-BE16-BE64200AA53A}"/>
              </a:ext>
            </a:extLst>
          </p:cNvPr>
          <p:cNvSpPr txBox="1"/>
          <p:nvPr/>
        </p:nvSpPr>
        <p:spPr>
          <a:xfrm>
            <a:off x="6018320" y="4368507"/>
            <a:ext cx="488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3600" dirty="0">
                <a:highlight>
                  <a:srgbClr val="FFFF00"/>
                </a:highlight>
              </a:rPr>
              <a:t>G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D2C402-61EE-4D1E-BCF2-0133F63978C2}"/>
              </a:ext>
            </a:extLst>
          </p:cNvPr>
          <p:cNvSpPr txBox="1"/>
          <p:nvPr/>
        </p:nvSpPr>
        <p:spPr>
          <a:xfrm>
            <a:off x="8712692" y="4294625"/>
            <a:ext cx="488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G" sz="3600" dirty="0">
                <a:highlight>
                  <a:srgbClr val="FFFF00"/>
                </a:highlight>
              </a:rPr>
              <a:t>H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01EA4F-FE9A-40B6-82B1-BA1A4B3EA8D3}"/>
              </a:ext>
            </a:extLst>
          </p:cNvPr>
          <p:cNvSpPr/>
          <p:nvPr/>
        </p:nvSpPr>
        <p:spPr>
          <a:xfrm>
            <a:off x="4314548" y="3497801"/>
            <a:ext cx="488272" cy="488272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87024C-1480-48CA-B27F-F0B03726354D}"/>
              </a:ext>
            </a:extLst>
          </p:cNvPr>
          <p:cNvSpPr/>
          <p:nvPr/>
        </p:nvSpPr>
        <p:spPr>
          <a:xfrm>
            <a:off x="6900910" y="3497801"/>
            <a:ext cx="488272" cy="488272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8CDAD0-85B2-4F71-8D7B-F03BFD3B56FE}"/>
              </a:ext>
            </a:extLst>
          </p:cNvPr>
          <p:cNvSpPr/>
          <p:nvPr/>
        </p:nvSpPr>
        <p:spPr>
          <a:xfrm>
            <a:off x="9670743" y="3546627"/>
            <a:ext cx="488272" cy="488272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B0C04D-2730-40C9-AEC6-8EE63AB88DB4}"/>
              </a:ext>
            </a:extLst>
          </p:cNvPr>
          <p:cNvSpPr/>
          <p:nvPr/>
        </p:nvSpPr>
        <p:spPr>
          <a:xfrm>
            <a:off x="1574308" y="6041252"/>
            <a:ext cx="488272" cy="488272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4CB1FF-8337-408D-8032-F4792888CBAA}"/>
              </a:ext>
            </a:extLst>
          </p:cNvPr>
          <p:cNvSpPr/>
          <p:nvPr/>
        </p:nvSpPr>
        <p:spPr>
          <a:xfrm>
            <a:off x="4259804" y="6085638"/>
            <a:ext cx="488272" cy="488272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573E6D-BFB0-4162-9121-B314A2C36581}"/>
              </a:ext>
            </a:extLst>
          </p:cNvPr>
          <p:cNvSpPr/>
          <p:nvPr/>
        </p:nvSpPr>
        <p:spPr>
          <a:xfrm>
            <a:off x="6960093" y="6156660"/>
            <a:ext cx="488272" cy="488272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7FC9AF7-066A-4D85-9029-F0210C268E19}"/>
              </a:ext>
            </a:extLst>
          </p:cNvPr>
          <p:cNvSpPr/>
          <p:nvPr/>
        </p:nvSpPr>
        <p:spPr>
          <a:xfrm>
            <a:off x="9836458" y="6094511"/>
            <a:ext cx="488272" cy="488272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D8E197-62FD-4A15-BE15-7D72DB2EB3BD}"/>
              </a:ext>
            </a:extLst>
          </p:cNvPr>
          <p:cNvSpPr/>
          <p:nvPr/>
        </p:nvSpPr>
        <p:spPr>
          <a:xfrm>
            <a:off x="1693668" y="3546627"/>
            <a:ext cx="488272" cy="488272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F9EA89-82A8-4521-BA65-F5194989876E}"/>
              </a:ext>
            </a:extLst>
          </p:cNvPr>
          <p:cNvSpPr txBox="1"/>
          <p:nvPr/>
        </p:nvSpPr>
        <p:spPr>
          <a:xfrm>
            <a:off x="1758909" y="3573234"/>
            <a:ext cx="35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0D2113-7E8B-486B-B396-370FE347CAA3}"/>
              </a:ext>
            </a:extLst>
          </p:cNvPr>
          <p:cNvSpPr txBox="1"/>
          <p:nvPr/>
        </p:nvSpPr>
        <p:spPr>
          <a:xfrm>
            <a:off x="4379789" y="3533311"/>
            <a:ext cx="35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D75608-7F35-4D62-9D5E-67EB7D51B1D5}"/>
              </a:ext>
            </a:extLst>
          </p:cNvPr>
          <p:cNvSpPr txBox="1"/>
          <p:nvPr/>
        </p:nvSpPr>
        <p:spPr>
          <a:xfrm>
            <a:off x="6966151" y="3533311"/>
            <a:ext cx="35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3F811A-0AB5-4AFE-BB73-6957A890FD22}"/>
              </a:ext>
            </a:extLst>
          </p:cNvPr>
          <p:cNvSpPr txBox="1"/>
          <p:nvPr/>
        </p:nvSpPr>
        <p:spPr>
          <a:xfrm>
            <a:off x="9735984" y="3573248"/>
            <a:ext cx="35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73D4AA-B5FF-4395-8A5C-0216D0D8CCB5}"/>
              </a:ext>
            </a:extLst>
          </p:cNvPr>
          <p:cNvSpPr txBox="1"/>
          <p:nvPr/>
        </p:nvSpPr>
        <p:spPr>
          <a:xfrm>
            <a:off x="1596499" y="6041252"/>
            <a:ext cx="35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C9719B-96C6-4605-A3ED-DCBEF4A56695}"/>
              </a:ext>
            </a:extLst>
          </p:cNvPr>
          <p:cNvSpPr txBox="1"/>
          <p:nvPr/>
        </p:nvSpPr>
        <p:spPr>
          <a:xfrm>
            <a:off x="4342382" y="6085638"/>
            <a:ext cx="35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5A871-BF94-42EE-B63D-C75A28BFF5AB}"/>
              </a:ext>
            </a:extLst>
          </p:cNvPr>
          <p:cNvSpPr txBox="1"/>
          <p:nvPr/>
        </p:nvSpPr>
        <p:spPr>
          <a:xfrm>
            <a:off x="7025334" y="6147757"/>
            <a:ext cx="35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C4FE80-56D7-466F-9B79-841C7EEC219E}"/>
              </a:ext>
            </a:extLst>
          </p:cNvPr>
          <p:cNvSpPr txBox="1"/>
          <p:nvPr/>
        </p:nvSpPr>
        <p:spPr>
          <a:xfrm>
            <a:off x="9910440" y="6121118"/>
            <a:ext cx="35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B9A21-CA18-4B95-91AF-0D2FA2490966}"/>
              </a:ext>
            </a:extLst>
          </p:cNvPr>
          <p:cNvSpPr txBox="1"/>
          <p:nvPr/>
        </p:nvSpPr>
        <p:spPr>
          <a:xfrm>
            <a:off x="2527774" y="647817"/>
            <a:ext cx="580627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Number the pictures. Listen and repeat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862C744-E2B2-48D2-AA78-CE6B94860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57563" y="523551"/>
            <a:ext cx="718272" cy="718272"/>
          </a:xfrm>
          <a:prstGeom prst="rect">
            <a:avLst/>
          </a:prstGeom>
        </p:spPr>
      </p:pic>
      <p:pic>
        <p:nvPicPr>
          <p:cNvPr id="8" name="CD1-TRACK 50">
            <a:hlinkClick r:id="" action="ppaction://media"/>
            <a:extLst>
              <a:ext uri="{FF2B5EF4-FFF2-40B4-BE49-F238E27FC236}">
                <a16:creationId xmlns:a16="http://schemas.microsoft.com/office/drawing/2014/main" id="{65DB411E-26AB-4F57-A662-D1BA988D2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80867" y="204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31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8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/>
      <p:bldP spid="30" grpId="0"/>
      <p:bldP spid="31" grpId="0"/>
      <p:bldP spid="33" grpId="0"/>
      <p:bldP spid="34" grpId="0"/>
      <p:bldP spid="35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E42FE-9AA3-46A8-B081-ABD2EE36B96C}"/>
              </a:ext>
            </a:extLst>
          </p:cNvPr>
          <p:cNvSpPr txBox="1"/>
          <p:nvPr/>
        </p:nvSpPr>
        <p:spPr>
          <a:xfrm>
            <a:off x="2746159" y="2170058"/>
            <a:ext cx="6371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LISTENING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59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893CA-E313-4C25-B0B9-CE55256D2F14}"/>
              </a:ext>
            </a:extLst>
          </p:cNvPr>
          <p:cNvSpPr txBox="1"/>
          <p:nvPr/>
        </p:nvSpPr>
        <p:spPr>
          <a:xfrm>
            <a:off x="1615736" y="136375"/>
            <a:ext cx="882440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latin typeface="Roboto" panose="02000000000000000000" pitchFamily="2" charset="0"/>
                <a:ea typeface="Roboto" panose="02000000000000000000" pitchFamily="2" charset="0"/>
              </a:rPr>
              <a:t>b. Work In group of four, write the activities into the correct column. </a:t>
            </a:r>
          </a:p>
          <a:p>
            <a:r>
              <a:rPr lang="en-SG" b="1" dirty="0">
                <a:latin typeface="Roboto" panose="02000000000000000000" pitchFamily="2" charset="0"/>
                <a:ea typeface="Roboto" panose="02000000000000000000" pitchFamily="2" charset="0"/>
              </a:rPr>
              <a:t>The fastest group is the winner group.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A46B7-E20E-44C1-8D97-DF47EF8888A7}"/>
              </a:ext>
            </a:extLst>
          </p:cNvPr>
          <p:cNvSpPr txBox="1"/>
          <p:nvPr/>
        </p:nvSpPr>
        <p:spPr>
          <a:xfrm>
            <a:off x="1817559" y="896341"/>
            <a:ext cx="421037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Decorate house/tree</a:t>
            </a:r>
          </a:p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Visit family and friends</a:t>
            </a:r>
          </a:p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Watch parades </a:t>
            </a:r>
          </a:p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Watch fireworks</a:t>
            </a:r>
          </a:p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Play tricks or treat</a:t>
            </a:r>
          </a:p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Wear strange clothes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EAF038-0F40-4897-95F3-852C1A761ED4}"/>
              </a:ext>
            </a:extLst>
          </p:cNvPr>
          <p:cNvSpPr txBox="1"/>
          <p:nvPr/>
        </p:nvSpPr>
        <p:spPr>
          <a:xfrm>
            <a:off x="6322194" y="829087"/>
            <a:ext cx="3799644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Eat traditional food</a:t>
            </a:r>
          </a:p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Buy fruits or flowers </a:t>
            </a:r>
          </a:p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Play games or music </a:t>
            </a:r>
          </a:p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Visit ancestor’s graves </a:t>
            </a:r>
          </a:p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Wait to receive gift at midnight</a:t>
            </a:r>
          </a:p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Go to the church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2B223FC-B3F0-4D28-B375-13B3CCD03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499226"/>
              </p:ext>
            </p:extLst>
          </p:nvPr>
        </p:nvGraphicFramePr>
        <p:xfrm>
          <a:off x="631794" y="2814460"/>
          <a:ext cx="10928411" cy="3880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2832">
                  <a:extLst>
                    <a:ext uri="{9D8B030D-6E8A-4147-A177-3AD203B41FA5}">
                      <a16:colId xmlns:a16="http://schemas.microsoft.com/office/drawing/2014/main" val="1508438738"/>
                    </a:ext>
                  </a:extLst>
                </a:gridCol>
                <a:gridCol w="3762832">
                  <a:extLst>
                    <a:ext uri="{9D8B030D-6E8A-4147-A177-3AD203B41FA5}">
                      <a16:colId xmlns:a16="http://schemas.microsoft.com/office/drawing/2014/main" val="71313934"/>
                    </a:ext>
                  </a:extLst>
                </a:gridCol>
                <a:gridCol w="3402747">
                  <a:extLst>
                    <a:ext uri="{9D8B030D-6E8A-4147-A177-3AD203B41FA5}">
                      <a16:colId xmlns:a16="http://schemas.microsoft.com/office/drawing/2014/main" val="860660140"/>
                    </a:ext>
                  </a:extLst>
                </a:gridCol>
              </a:tblGrid>
              <a:tr h="527097">
                <a:tc>
                  <a:txBody>
                    <a:bodyPr/>
                    <a:lstStyle/>
                    <a:p>
                      <a:r>
                        <a:rPr lang="en-SG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NEW YEAR</a:t>
                      </a:r>
                      <a:endParaRPr lang="en-US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CHRISTMAS</a:t>
                      </a:r>
                      <a:endParaRPr lang="en-US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HALLOWEEN</a:t>
                      </a:r>
                      <a:endParaRPr lang="en-US" b="1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971003"/>
                  </a:ext>
                </a:extLst>
              </a:tr>
              <a:tr h="33536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9775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9CAFCAC-5AA4-466F-8750-DB979B8B9C62}"/>
              </a:ext>
            </a:extLst>
          </p:cNvPr>
          <p:cNvSpPr txBox="1"/>
          <p:nvPr/>
        </p:nvSpPr>
        <p:spPr>
          <a:xfrm>
            <a:off x="726785" y="3429000"/>
            <a:ext cx="243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Decorate house/tree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C528DD-E220-42C4-94E8-9BC484FCF091}"/>
              </a:ext>
            </a:extLst>
          </p:cNvPr>
          <p:cNvSpPr txBox="1"/>
          <p:nvPr/>
        </p:nvSpPr>
        <p:spPr>
          <a:xfrm>
            <a:off x="726785" y="4193562"/>
            <a:ext cx="316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Visit family and friends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9A0FA-CA83-4D66-9DC2-F88B13B28A86}"/>
              </a:ext>
            </a:extLst>
          </p:cNvPr>
          <p:cNvSpPr txBox="1"/>
          <p:nvPr/>
        </p:nvSpPr>
        <p:spPr>
          <a:xfrm>
            <a:off x="726785" y="4575843"/>
            <a:ext cx="316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Watch parade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1C965-00B8-4E93-AF52-932F84EB58F6}"/>
              </a:ext>
            </a:extLst>
          </p:cNvPr>
          <p:cNvSpPr txBox="1"/>
          <p:nvPr/>
        </p:nvSpPr>
        <p:spPr>
          <a:xfrm>
            <a:off x="726785" y="4958124"/>
            <a:ext cx="316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Watch firework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5BCC4-9BD6-49A5-BB84-4D15F9DB6F10}"/>
              </a:ext>
            </a:extLst>
          </p:cNvPr>
          <p:cNvSpPr txBox="1"/>
          <p:nvPr/>
        </p:nvSpPr>
        <p:spPr>
          <a:xfrm>
            <a:off x="726785" y="5340405"/>
            <a:ext cx="316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Play games or music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81C461-56C9-4E6A-9380-DB4E1D3446D0}"/>
              </a:ext>
            </a:extLst>
          </p:cNvPr>
          <p:cNvSpPr txBox="1"/>
          <p:nvPr/>
        </p:nvSpPr>
        <p:spPr>
          <a:xfrm>
            <a:off x="726785" y="5722686"/>
            <a:ext cx="316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Buy food and flowers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F22966-8D16-4480-96ED-823882E3245D}"/>
              </a:ext>
            </a:extLst>
          </p:cNvPr>
          <p:cNvSpPr txBox="1"/>
          <p:nvPr/>
        </p:nvSpPr>
        <p:spPr>
          <a:xfrm>
            <a:off x="4395332" y="3522448"/>
            <a:ext cx="243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Go to the church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25B07-D564-456A-A0D3-EAFA40952981}"/>
              </a:ext>
            </a:extLst>
          </p:cNvPr>
          <p:cNvSpPr txBox="1"/>
          <p:nvPr/>
        </p:nvSpPr>
        <p:spPr>
          <a:xfrm>
            <a:off x="4395332" y="3921493"/>
            <a:ext cx="357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Wait to receive gifts at midnight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122E3-A482-49D6-B0B2-DE82E93A71E3}"/>
              </a:ext>
            </a:extLst>
          </p:cNvPr>
          <p:cNvSpPr txBox="1"/>
          <p:nvPr/>
        </p:nvSpPr>
        <p:spPr>
          <a:xfrm>
            <a:off x="4395332" y="4320539"/>
            <a:ext cx="357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Eat traditional food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7CD34B-B5F4-4121-9472-78AD8D494244}"/>
              </a:ext>
            </a:extLst>
          </p:cNvPr>
          <p:cNvSpPr txBox="1"/>
          <p:nvPr/>
        </p:nvSpPr>
        <p:spPr>
          <a:xfrm>
            <a:off x="726785" y="3811281"/>
            <a:ext cx="357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Eat traditional food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ED906A-BB82-4426-AE78-917F776357A0}"/>
              </a:ext>
            </a:extLst>
          </p:cNvPr>
          <p:cNvSpPr txBox="1"/>
          <p:nvPr/>
        </p:nvSpPr>
        <p:spPr>
          <a:xfrm>
            <a:off x="726785" y="6104970"/>
            <a:ext cx="316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Visit ancestor’s graves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76A93C-FE22-4810-87EC-4A727D25444D}"/>
              </a:ext>
            </a:extLst>
          </p:cNvPr>
          <p:cNvSpPr txBox="1"/>
          <p:nvPr/>
        </p:nvSpPr>
        <p:spPr>
          <a:xfrm>
            <a:off x="8292928" y="3429000"/>
            <a:ext cx="25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Wear strange clothes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073EDB-B45A-43F0-BCB6-A4CB8A3DB09F}"/>
              </a:ext>
            </a:extLst>
          </p:cNvPr>
          <p:cNvSpPr txBox="1"/>
          <p:nvPr/>
        </p:nvSpPr>
        <p:spPr>
          <a:xfrm>
            <a:off x="8292928" y="4019907"/>
            <a:ext cx="25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latin typeface="Roboto" panose="02000000000000000000" pitchFamily="2" charset="0"/>
                <a:ea typeface="Roboto" panose="02000000000000000000" pitchFamily="2" charset="0"/>
              </a:rPr>
              <a:t>Play tricks or treat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56BEC9-AC61-44FA-9DE4-CE33165F796B}"/>
              </a:ext>
            </a:extLst>
          </p:cNvPr>
          <p:cNvSpPr/>
          <p:nvPr/>
        </p:nvSpPr>
        <p:spPr>
          <a:xfrm>
            <a:off x="402453" y="2601937"/>
            <a:ext cx="8120110" cy="298289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C381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8F216B8-03F1-47CE-B86B-B2A3144EB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2052" t="46527" r="44513" b="35843"/>
          <a:stretch/>
        </p:blipFill>
        <p:spPr>
          <a:xfrm>
            <a:off x="7912224" y="2601937"/>
            <a:ext cx="3946578" cy="2913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FCD29B-0068-4C20-9CB4-537FB5C5986B}"/>
              </a:ext>
            </a:extLst>
          </p:cNvPr>
          <p:cNvSpPr txBox="1"/>
          <p:nvPr/>
        </p:nvSpPr>
        <p:spPr>
          <a:xfrm>
            <a:off x="402453" y="2797518"/>
            <a:ext cx="198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Kwanzaa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47BBFF-D9CC-40A2-A82A-0D59C98BABCC}"/>
              </a:ext>
            </a:extLst>
          </p:cNvPr>
          <p:cNvSpPr txBox="1"/>
          <p:nvPr/>
        </p:nvSpPr>
        <p:spPr>
          <a:xfrm>
            <a:off x="371377" y="3503767"/>
            <a:ext cx="198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2. Christmas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FAC6A1-A593-4417-B31A-0BF707E05FE3}"/>
              </a:ext>
            </a:extLst>
          </p:cNvPr>
          <p:cNvSpPr txBox="1"/>
          <p:nvPr/>
        </p:nvSpPr>
        <p:spPr>
          <a:xfrm>
            <a:off x="371377" y="4100764"/>
            <a:ext cx="2465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3. Thanksgiving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30F43-4C35-4759-AEA4-148C4EE9021A}"/>
              </a:ext>
            </a:extLst>
          </p:cNvPr>
          <p:cNvSpPr txBox="1"/>
          <p:nvPr/>
        </p:nvSpPr>
        <p:spPr>
          <a:xfrm>
            <a:off x="371377" y="4712568"/>
            <a:ext cx="290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4. Lunar New Year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BAB95F-DA7C-40D8-9017-C5A4C21D1FF5}"/>
              </a:ext>
            </a:extLst>
          </p:cNvPr>
          <p:cNvSpPr txBox="1"/>
          <p:nvPr/>
        </p:nvSpPr>
        <p:spPr>
          <a:xfrm>
            <a:off x="5003305" y="2824428"/>
            <a:ext cx="198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decorate trees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6E5172-DDC4-4670-8F30-AB46AEC7152A}"/>
              </a:ext>
            </a:extLst>
          </p:cNvPr>
          <p:cNvSpPr txBox="1"/>
          <p:nvPr/>
        </p:nvSpPr>
        <p:spPr>
          <a:xfrm>
            <a:off x="5003305" y="3453808"/>
            <a:ext cx="198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watch parades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C7DED5-4256-4265-AA8D-BC58F507CEFE}"/>
              </a:ext>
            </a:extLst>
          </p:cNvPr>
          <p:cNvSpPr txBox="1"/>
          <p:nvPr/>
        </p:nvSpPr>
        <p:spPr>
          <a:xfrm>
            <a:off x="5003305" y="4083188"/>
            <a:ext cx="198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give gifts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A27A6-A9CC-4D51-9BAB-5F82C5A8118E}"/>
              </a:ext>
            </a:extLst>
          </p:cNvPr>
          <p:cNvSpPr txBox="1"/>
          <p:nvPr/>
        </p:nvSpPr>
        <p:spPr>
          <a:xfrm>
            <a:off x="5003305" y="4720586"/>
            <a:ext cx="2908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wear traditional clothes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5D78AE-2991-440D-B8F8-D0D6903DB30F}"/>
              </a:ext>
            </a:extLst>
          </p:cNvPr>
          <p:cNvGrpSpPr/>
          <p:nvPr/>
        </p:nvGrpSpPr>
        <p:grpSpPr>
          <a:xfrm>
            <a:off x="2832710" y="2933552"/>
            <a:ext cx="153145" cy="2049975"/>
            <a:chOff x="2832710" y="2933552"/>
            <a:chExt cx="153145" cy="204997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CA78D3-82CE-4907-9B09-466B6DBBB78A}"/>
                </a:ext>
              </a:extLst>
            </p:cNvPr>
            <p:cNvSpPr/>
            <p:nvPr/>
          </p:nvSpPr>
          <p:spPr>
            <a:xfrm>
              <a:off x="2858611" y="2933552"/>
              <a:ext cx="125772" cy="1257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CEB9CD-A82B-4F0F-A82F-3A591638485D}"/>
                </a:ext>
              </a:extLst>
            </p:cNvPr>
            <p:cNvSpPr/>
            <p:nvPr/>
          </p:nvSpPr>
          <p:spPr>
            <a:xfrm>
              <a:off x="2860083" y="4857755"/>
              <a:ext cx="125772" cy="1257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AAE6755-E199-49DA-BF39-6A25CFDFDC2C}"/>
                </a:ext>
              </a:extLst>
            </p:cNvPr>
            <p:cNvSpPr/>
            <p:nvPr/>
          </p:nvSpPr>
          <p:spPr>
            <a:xfrm>
              <a:off x="2832710" y="3518945"/>
              <a:ext cx="125772" cy="1257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036F4B-CA04-483A-A6F3-5C30FCD58653}"/>
                </a:ext>
              </a:extLst>
            </p:cNvPr>
            <p:cNvSpPr/>
            <p:nvPr/>
          </p:nvSpPr>
          <p:spPr>
            <a:xfrm>
              <a:off x="2858611" y="4177525"/>
              <a:ext cx="125772" cy="1257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B03FC6-8518-4FE3-9F0C-CDD273DE0745}"/>
              </a:ext>
            </a:extLst>
          </p:cNvPr>
          <p:cNvGrpSpPr/>
          <p:nvPr/>
        </p:nvGrpSpPr>
        <p:grpSpPr>
          <a:xfrm>
            <a:off x="4499412" y="2997573"/>
            <a:ext cx="153145" cy="2049975"/>
            <a:chOff x="2832710" y="2933552"/>
            <a:chExt cx="153145" cy="204997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2C30244-2422-4997-AFE3-34AA4F27C3C3}"/>
                </a:ext>
              </a:extLst>
            </p:cNvPr>
            <p:cNvSpPr/>
            <p:nvPr/>
          </p:nvSpPr>
          <p:spPr>
            <a:xfrm>
              <a:off x="2858611" y="2933552"/>
              <a:ext cx="125772" cy="1257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7E5059-58BD-4C20-BB57-CE698458AE15}"/>
                </a:ext>
              </a:extLst>
            </p:cNvPr>
            <p:cNvSpPr/>
            <p:nvPr/>
          </p:nvSpPr>
          <p:spPr>
            <a:xfrm>
              <a:off x="2860083" y="4857755"/>
              <a:ext cx="125772" cy="1257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50617D8-7311-47F8-94C6-FD43950C69E0}"/>
                </a:ext>
              </a:extLst>
            </p:cNvPr>
            <p:cNvSpPr/>
            <p:nvPr/>
          </p:nvSpPr>
          <p:spPr>
            <a:xfrm>
              <a:off x="2832710" y="3518945"/>
              <a:ext cx="125772" cy="1257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733D8A1-63BF-41EC-A19E-763558BCCC81}"/>
                </a:ext>
              </a:extLst>
            </p:cNvPr>
            <p:cNvSpPr/>
            <p:nvPr/>
          </p:nvSpPr>
          <p:spPr>
            <a:xfrm>
              <a:off x="2858611" y="4177525"/>
              <a:ext cx="125772" cy="1257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E9DC38D-EB32-46AF-8D06-0E6935A487E5}"/>
              </a:ext>
            </a:extLst>
          </p:cNvPr>
          <p:cNvSpPr txBox="1"/>
          <p:nvPr/>
        </p:nvSpPr>
        <p:spPr>
          <a:xfrm>
            <a:off x="1740022" y="370362"/>
            <a:ext cx="7518277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b="1" dirty="0"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. Listen to some people talking about traditional festivals. Are all the festivals celebrated in the same country?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B4B184-3719-4BE7-B523-A1D3C35FF097}"/>
              </a:ext>
            </a:extLst>
          </p:cNvPr>
          <p:cNvSpPr txBox="1"/>
          <p:nvPr/>
        </p:nvSpPr>
        <p:spPr>
          <a:xfrm>
            <a:off x="8522563" y="951610"/>
            <a:ext cx="2052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Yes/No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0" name="CD1-TRACK 51">
            <a:hlinkClick r:id="" action="ppaction://media"/>
            <a:extLst>
              <a:ext uri="{FF2B5EF4-FFF2-40B4-BE49-F238E27FC236}">
                <a16:creationId xmlns:a16="http://schemas.microsoft.com/office/drawing/2014/main" id="{E73137A9-1182-4212-B097-559DBBBAB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3975" y="59643"/>
            <a:ext cx="487363" cy="4873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ADFEF6D-6831-4316-A1C4-ED44411D044E}"/>
              </a:ext>
            </a:extLst>
          </p:cNvPr>
          <p:cNvSpPr txBox="1"/>
          <p:nvPr/>
        </p:nvSpPr>
        <p:spPr>
          <a:xfrm>
            <a:off x="1693413" y="1533194"/>
            <a:ext cx="678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b. Now, listen and draw lines.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3A9721E-3086-41DE-86E2-D91E871BB261}"/>
              </a:ext>
            </a:extLst>
          </p:cNvPr>
          <p:cNvSpPr/>
          <p:nvPr/>
        </p:nvSpPr>
        <p:spPr>
          <a:xfrm>
            <a:off x="8434156" y="986468"/>
            <a:ext cx="710213" cy="40011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14F6F0-B321-4F25-A29B-A71EFB2051F5}"/>
              </a:ext>
            </a:extLst>
          </p:cNvPr>
          <p:cNvCxnSpPr>
            <a:cxnSpLocks/>
            <a:endCxn id="24" idx="2"/>
          </p:cNvCxnSpPr>
          <p:nvPr/>
        </p:nvCxnSpPr>
        <p:spPr>
          <a:xfrm>
            <a:off x="3006582" y="3080751"/>
            <a:ext cx="1520203" cy="190391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9CA32B-4101-4209-AE0A-A820E33FBE40}"/>
              </a:ext>
            </a:extLst>
          </p:cNvPr>
          <p:cNvCxnSpPr>
            <a:cxnSpLocks/>
            <a:endCxn id="23" idx="4"/>
          </p:cNvCxnSpPr>
          <p:nvPr/>
        </p:nvCxnSpPr>
        <p:spPr>
          <a:xfrm flipV="1">
            <a:off x="2984383" y="3123345"/>
            <a:ext cx="1603816" cy="4788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6ABC149-B215-4435-A584-909B0EB9481E}"/>
              </a:ext>
            </a:extLst>
          </p:cNvPr>
          <p:cNvCxnSpPr>
            <a:cxnSpLocks/>
            <a:endCxn id="25" idx="5"/>
          </p:cNvCxnSpPr>
          <p:nvPr/>
        </p:nvCxnSpPr>
        <p:spPr>
          <a:xfrm flipV="1">
            <a:off x="2964775" y="3690319"/>
            <a:ext cx="1641990" cy="56051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FB3C76-2581-4C56-ABEB-A190251A65C0}"/>
              </a:ext>
            </a:extLst>
          </p:cNvPr>
          <p:cNvCxnSpPr>
            <a:cxnSpLocks/>
          </p:cNvCxnSpPr>
          <p:nvPr/>
        </p:nvCxnSpPr>
        <p:spPr>
          <a:xfrm flipV="1">
            <a:off x="2936401" y="4364288"/>
            <a:ext cx="1588912" cy="58795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9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44F11D-0294-4255-9D1C-F92D5D4C2AD6}"/>
              </a:ext>
            </a:extLst>
          </p:cNvPr>
          <p:cNvSpPr/>
          <p:nvPr/>
        </p:nvSpPr>
        <p:spPr>
          <a:xfrm>
            <a:off x="4918897" y="777489"/>
            <a:ext cx="5453827" cy="2360027"/>
          </a:xfrm>
          <a:prstGeom prst="roundRect">
            <a:avLst>
              <a:gd name="adj" fmla="val 23463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 đang nói,muốn dừng lại để nghĩ sau đó mới nói tiếp có thể sử dụng các cách sau: </a:t>
            </a:r>
          </a:p>
          <a:p>
            <a:pPr lvl="1"/>
            <a:r>
              <a:rPr lang="en-SG"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Well…….</a:t>
            </a:r>
            <a:endParaRPr lang="en-SG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en-SG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Let me </a:t>
            </a:r>
            <a:r>
              <a:rPr lang="en-SG"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see……</a:t>
            </a:r>
          </a:p>
          <a:p>
            <a:pPr lvl="1"/>
            <a:r>
              <a:rPr lang="en-SG"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Umm…</a:t>
            </a:r>
            <a:endParaRPr lang="en-SG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C8507-2AB3-4CDD-8571-FE0FBC100475}"/>
              </a:ext>
            </a:extLst>
          </p:cNvPr>
          <p:cNvSpPr txBox="1"/>
          <p:nvPr/>
        </p:nvSpPr>
        <p:spPr>
          <a:xfrm>
            <a:off x="5759203" y="108008"/>
            <a:ext cx="3622089" cy="5232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Conversation Skill</a:t>
            </a:r>
            <a:endParaRPr lang="en-US" sz="2800" b="1" dirty="0">
              <a:solidFill>
                <a:srgbClr val="FFC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B845958-0BCF-418D-8FF9-12193D64C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01781" y="3133669"/>
            <a:ext cx="582967" cy="582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7FD5C1-067A-4C18-8081-05E73656AB12}"/>
              </a:ext>
            </a:extLst>
          </p:cNvPr>
          <p:cNvSpPr txBox="1"/>
          <p:nvPr/>
        </p:nvSpPr>
        <p:spPr>
          <a:xfrm>
            <a:off x="318856" y="3781480"/>
            <a:ext cx="6753687" cy="2939266"/>
          </a:xfrm>
          <a:custGeom>
            <a:avLst/>
            <a:gdLst>
              <a:gd name="connsiteX0" fmla="*/ 0 w 6753687"/>
              <a:gd name="connsiteY0" fmla="*/ 0 h 2939266"/>
              <a:gd name="connsiteX1" fmla="*/ 607832 w 6753687"/>
              <a:gd name="connsiteY1" fmla="*/ 0 h 2939266"/>
              <a:gd name="connsiteX2" fmla="*/ 1080590 w 6753687"/>
              <a:gd name="connsiteY2" fmla="*/ 0 h 2939266"/>
              <a:gd name="connsiteX3" fmla="*/ 1620885 w 6753687"/>
              <a:gd name="connsiteY3" fmla="*/ 0 h 2939266"/>
              <a:gd name="connsiteX4" fmla="*/ 2431327 w 6753687"/>
              <a:gd name="connsiteY4" fmla="*/ 0 h 2939266"/>
              <a:gd name="connsiteX5" fmla="*/ 3241770 w 6753687"/>
              <a:gd name="connsiteY5" fmla="*/ 0 h 2939266"/>
              <a:gd name="connsiteX6" fmla="*/ 3849602 w 6753687"/>
              <a:gd name="connsiteY6" fmla="*/ 0 h 2939266"/>
              <a:gd name="connsiteX7" fmla="*/ 4592507 w 6753687"/>
              <a:gd name="connsiteY7" fmla="*/ 0 h 2939266"/>
              <a:gd name="connsiteX8" fmla="*/ 5065265 w 6753687"/>
              <a:gd name="connsiteY8" fmla="*/ 0 h 2939266"/>
              <a:gd name="connsiteX9" fmla="*/ 5538023 w 6753687"/>
              <a:gd name="connsiteY9" fmla="*/ 0 h 2939266"/>
              <a:gd name="connsiteX10" fmla="*/ 6010781 w 6753687"/>
              <a:gd name="connsiteY10" fmla="*/ 0 h 2939266"/>
              <a:gd name="connsiteX11" fmla="*/ 6753687 w 6753687"/>
              <a:gd name="connsiteY11" fmla="*/ 0 h 2939266"/>
              <a:gd name="connsiteX12" fmla="*/ 6753687 w 6753687"/>
              <a:gd name="connsiteY12" fmla="*/ 646639 h 2939266"/>
              <a:gd name="connsiteX13" fmla="*/ 6753687 w 6753687"/>
              <a:gd name="connsiteY13" fmla="*/ 1263884 h 2939266"/>
              <a:gd name="connsiteX14" fmla="*/ 6753687 w 6753687"/>
              <a:gd name="connsiteY14" fmla="*/ 1910523 h 2939266"/>
              <a:gd name="connsiteX15" fmla="*/ 6753687 w 6753687"/>
              <a:gd name="connsiteY15" fmla="*/ 2939266 h 2939266"/>
              <a:gd name="connsiteX16" fmla="*/ 6213392 w 6753687"/>
              <a:gd name="connsiteY16" fmla="*/ 2939266 h 2939266"/>
              <a:gd name="connsiteX17" fmla="*/ 5673097 w 6753687"/>
              <a:gd name="connsiteY17" fmla="*/ 2939266 h 2939266"/>
              <a:gd name="connsiteX18" fmla="*/ 5200339 w 6753687"/>
              <a:gd name="connsiteY18" fmla="*/ 2939266 h 2939266"/>
              <a:gd name="connsiteX19" fmla="*/ 4457433 w 6753687"/>
              <a:gd name="connsiteY19" fmla="*/ 2939266 h 2939266"/>
              <a:gd name="connsiteX20" fmla="*/ 3917138 w 6753687"/>
              <a:gd name="connsiteY20" fmla="*/ 2939266 h 2939266"/>
              <a:gd name="connsiteX21" fmla="*/ 3376844 w 6753687"/>
              <a:gd name="connsiteY21" fmla="*/ 2939266 h 2939266"/>
              <a:gd name="connsiteX22" fmla="*/ 2769012 w 6753687"/>
              <a:gd name="connsiteY22" fmla="*/ 2939266 h 2939266"/>
              <a:gd name="connsiteX23" fmla="*/ 2161180 w 6753687"/>
              <a:gd name="connsiteY23" fmla="*/ 2939266 h 2939266"/>
              <a:gd name="connsiteX24" fmla="*/ 1485811 w 6753687"/>
              <a:gd name="connsiteY24" fmla="*/ 2939266 h 2939266"/>
              <a:gd name="connsiteX25" fmla="*/ 675369 w 6753687"/>
              <a:gd name="connsiteY25" fmla="*/ 2939266 h 2939266"/>
              <a:gd name="connsiteX26" fmla="*/ 0 w 6753687"/>
              <a:gd name="connsiteY26" fmla="*/ 2939266 h 2939266"/>
              <a:gd name="connsiteX27" fmla="*/ 0 w 6753687"/>
              <a:gd name="connsiteY27" fmla="*/ 2292627 h 2939266"/>
              <a:gd name="connsiteX28" fmla="*/ 0 w 6753687"/>
              <a:gd name="connsiteY28" fmla="*/ 1792952 h 2939266"/>
              <a:gd name="connsiteX29" fmla="*/ 0 w 6753687"/>
              <a:gd name="connsiteY29" fmla="*/ 1175706 h 2939266"/>
              <a:gd name="connsiteX30" fmla="*/ 0 w 6753687"/>
              <a:gd name="connsiteY30" fmla="*/ 617246 h 2939266"/>
              <a:gd name="connsiteX31" fmla="*/ 0 w 6753687"/>
              <a:gd name="connsiteY31" fmla="*/ 0 h 293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53687" h="2939266" fill="none" extrusionOk="0">
                <a:moveTo>
                  <a:pt x="0" y="0"/>
                </a:moveTo>
                <a:cubicBezTo>
                  <a:pt x="157769" y="-14845"/>
                  <a:pt x="483747" y="-11427"/>
                  <a:pt x="607832" y="0"/>
                </a:cubicBezTo>
                <a:cubicBezTo>
                  <a:pt x="731917" y="11427"/>
                  <a:pt x="905154" y="18702"/>
                  <a:pt x="1080590" y="0"/>
                </a:cubicBezTo>
                <a:cubicBezTo>
                  <a:pt x="1256026" y="-18702"/>
                  <a:pt x="1413294" y="9201"/>
                  <a:pt x="1620885" y="0"/>
                </a:cubicBezTo>
                <a:cubicBezTo>
                  <a:pt x="1828476" y="-9201"/>
                  <a:pt x="2251640" y="3106"/>
                  <a:pt x="2431327" y="0"/>
                </a:cubicBezTo>
                <a:cubicBezTo>
                  <a:pt x="2611014" y="-3106"/>
                  <a:pt x="3021909" y="4816"/>
                  <a:pt x="3241770" y="0"/>
                </a:cubicBezTo>
                <a:cubicBezTo>
                  <a:pt x="3461631" y="-4816"/>
                  <a:pt x="3593431" y="-19892"/>
                  <a:pt x="3849602" y="0"/>
                </a:cubicBezTo>
                <a:cubicBezTo>
                  <a:pt x="4105773" y="19892"/>
                  <a:pt x="4293214" y="-2577"/>
                  <a:pt x="4592507" y="0"/>
                </a:cubicBezTo>
                <a:cubicBezTo>
                  <a:pt x="4891801" y="2577"/>
                  <a:pt x="4847820" y="2145"/>
                  <a:pt x="5065265" y="0"/>
                </a:cubicBezTo>
                <a:cubicBezTo>
                  <a:pt x="5282710" y="-2145"/>
                  <a:pt x="5426031" y="427"/>
                  <a:pt x="5538023" y="0"/>
                </a:cubicBezTo>
                <a:cubicBezTo>
                  <a:pt x="5650015" y="-427"/>
                  <a:pt x="5844457" y="-12672"/>
                  <a:pt x="6010781" y="0"/>
                </a:cubicBezTo>
                <a:cubicBezTo>
                  <a:pt x="6177105" y="12672"/>
                  <a:pt x="6583532" y="-36635"/>
                  <a:pt x="6753687" y="0"/>
                </a:cubicBezTo>
                <a:cubicBezTo>
                  <a:pt x="6784438" y="257705"/>
                  <a:pt x="6723271" y="400740"/>
                  <a:pt x="6753687" y="646639"/>
                </a:cubicBezTo>
                <a:cubicBezTo>
                  <a:pt x="6784103" y="892538"/>
                  <a:pt x="6748234" y="1003129"/>
                  <a:pt x="6753687" y="1263884"/>
                </a:cubicBezTo>
                <a:cubicBezTo>
                  <a:pt x="6759140" y="1524640"/>
                  <a:pt x="6758784" y="1715080"/>
                  <a:pt x="6753687" y="1910523"/>
                </a:cubicBezTo>
                <a:cubicBezTo>
                  <a:pt x="6748590" y="2105966"/>
                  <a:pt x="6773677" y="2708122"/>
                  <a:pt x="6753687" y="2939266"/>
                </a:cubicBezTo>
                <a:cubicBezTo>
                  <a:pt x="6550636" y="2931342"/>
                  <a:pt x="6341160" y="2925429"/>
                  <a:pt x="6213392" y="2939266"/>
                </a:cubicBezTo>
                <a:cubicBezTo>
                  <a:pt x="6085624" y="2953103"/>
                  <a:pt x="5847877" y="2958916"/>
                  <a:pt x="5673097" y="2939266"/>
                </a:cubicBezTo>
                <a:cubicBezTo>
                  <a:pt x="5498318" y="2919616"/>
                  <a:pt x="5402382" y="2931396"/>
                  <a:pt x="5200339" y="2939266"/>
                </a:cubicBezTo>
                <a:cubicBezTo>
                  <a:pt x="4998296" y="2947136"/>
                  <a:pt x="4743163" y="2936383"/>
                  <a:pt x="4457433" y="2939266"/>
                </a:cubicBezTo>
                <a:cubicBezTo>
                  <a:pt x="4171703" y="2942149"/>
                  <a:pt x="4038440" y="2938067"/>
                  <a:pt x="3917138" y="2939266"/>
                </a:cubicBezTo>
                <a:cubicBezTo>
                  <a:pt x="3795836" y="2940465"/>
                  <a:pt x="3539795" y="2962537"/>
                  <a:pt x="3376844" y="2939266"/>
                </a:cubicBezTo>
                <a:cubicBezTo>
                  <a:pt x="3213893" y="2915995"/>
                  <a:pt x="3004715" y="2954043"/>
                  <a:pt x="2769012" y="2939266"/>
                </a:cubicBezTo>
                <a:cubicBezTo>
                  <a:pt x="2533309" y="2924489"/>
                  <a:pt x="2324110" y="2956284"/>
                  <a:pt x="2161180" y="2939266"/>
                </a:cubicBezTo>
                <a:cubicBezTo>
                  <a:pt x="1998250" y="2922248"/>
                  <a:pt x="1647577" y="2954445"/>
                  <a:pt x="1485811" y="2939266"/>
                </a:cubicBezTo>
                <a:cubicBezTo>
                  <a:pt x="1324045" y="2924087"/>
                  <a:pt x="1039092" y="2941001"/>
                  <a:pt x="675369" y="2939266"/>
                </a:cubicBezTo>
                <a:cubicBezTo>
                  <a:pt x="311646" y="2937531"/>
                  <a:pt x="195652" y="2958532"/>
                  <a:pt x="0" y="2939266"/>
                </a:cubicBezTo>
                <a:cubicBezTo>
                  <a:pt x="-12789" y="2747805"/>
                  <a:pt x="-3484" y="2428880"/>
                  <a:pt x="0" y="2292627"/>
                </a:cubicBezTo>
                <a:cubicBezTo>
                  <a:pt x="3484" y="2156374"/>
                  <a:pt x="-8182" y="1895857"/>
                  <a:pt x="0" y="1792952"/>
                </a:cubicBezTo>
                <a:cubicBezTo>
                  <a:pt x="8182" y="1690048"/>
                  <a:pt x="4282" y="1334638"/>
                  <a:pt x="0" y="1175706"/>
                </a:cubicBezTo>
                <a:cubicBezTo>
                  <a:pt x="-4282" y="1016774"/>
                  <a:pt x="-1911" y="853145"/>
                  <a:pt x="0" y="617246"/>
                </a:cubicBezTo>
                <a:cubicBezTo>
                  <a:pt x="1911" y="381347"/>
                  <a:pt x="7522" y="251917"/>
                  <a:pt x="0" y="0"/>
                </a:cubicBezTo>
                <a:close/>
              </a:path>
              <a:path w="6753687" h="2939266" stroke="0" extrusionOk="0">
                <a:moveTo>
                  <a:pt x="0" y="0"/>
                </a:moveTo>
                <a:cubicBezTo>
                  <a:pt x="209054" y="-19361"/>
                  <a:pt x="374585" y="-12241"/>
                  <a:pt x="607832" y="0"/>
                </a:cubicBezTo>
                <a:cubicBezTo>
                  <a:pt x="841079" y="12241"/>
                  <a:pt x="930618" y="-7602"/>
                  <a:pt x="1080590" y="0"/>
                </a:cubicBezTo>
                <a:cubicBezTo>
                  <a:pt x="1230562" y="7602"/>
                  <a:pt x="1484341" y="12212"/>
                  <a:pt x="1823495" y="0"/>
                </a:cubicBezTo>
                <a:cubicBezTo>
                  <a:pt x="2162649" y="-12212"/>
                  <a:pt x="2156250" y="5435"/>
                  <a:pt x="2363790" y="0"/>
                </a:cubicBezTo>
                <a:cubicBezTo>
                  <a:pt x="2571330" y="-5435"/>
                  <a:pt x="2775241" y="-3620"/>
                  <a:pt x="3039159" y="0"/>
                </a:cubicBezTo>
                <a:cubicBezTo>
                  <a:pt x="3303077" y="3620"/>
                  <a:pt x="3522586" y="9871"/>
                  <a:pt x="3782065" y="0"/>
                </a:cubicBezTo>
                <a:cubicBezTo>
                  <a:pt x="4041544" y="-9871"/>
                  <a:pt x="4073422" y="-7152"/>
                  <a:pt x="4254823" y="0"/>
                </a:cubicBezTo>
                <a:cubicBezTo>
                  <a:pt x="4436224" y="7152"/>
                  <a:pt x="4528185" y="-5674"/>
                  <a:pt x="4727581" y="0"/>
                </a:cubicBezTo>
                <a:cubicBezTo>
                  <a:pt x="4926977" y="5674"/>
                  <a:pt x="5294537" y="11594"/>
                  <a:pt x="5470486" y="0"/>
                </a:cubicBezTo>
                <a:cubicBezTo>
                  <a:pt x="5646436" y="-11594"/>
                  <a:pt x="5856698" y="-3898"/>
                  <a:pt x="6010781" y="0"/>
                </a:cubicBezTo>
                <a:cubicBezTo>
                  <a:pt x="6164864" y="3898"/>
                  <a:pt x="6397777" y="7310"/>
                  <a:pt x="6753687" y="0"/>
                </a:cubicBezTo>
                <a:cubicBezTo>
                  <a:pt x="6764014" y="176881"/>
                  <a:pt x="6775894" y="403979"/>
                  <a:pt x="6753687" y="646639"/>
                </a:cubicBezTo>
                <a:cubicBezTo>
                  <a:pt x="6731480" y="889299"/>
                  <a:pt x="6758368" y="1094998"/>
                  <a:pt x="6753687" y="1293277"/>
                </a:cubicBezTo>
                <a:cubicBezTo>
                  <a:pt x="6749006" y="1491556"/>
                  <a:pt x="6777100" y="1574710"/>
                  <a:pt x="6753687" y="1851738"/>
                </a:cubicBezTo>
                <a:cubicBezTo>
                  <a:pt x="6730274" y="2128766"/>
                  <a:pt x="6713781" y="2685587"/>
                  <a:pt x="6753687" y="2939266"/>
                </a:cubicBezTo>
                <a:cubicBezTo>
                  <a:pt x="6503908" y="2948034"/>
                  <a:pt x="6261958" y="2968234"/>
                  <a:pt x="6010781" y="2939266"/>
                </a:cubicBezTo>
                <a:cubicBezTo>
                  <a:pt x="5759604" y="2910298"/>
                  <a:pt x="5586790" y="2937207"/>
                  <a:pt x="5470486" y="2939266"/>
                </a:cubicBezTo>
                <a:cubicBezTo>
                  <a:pt x="5354182" y="2941325"/>
                  <a:pt x="5171010" y="2936755"/>
                  <a:pt x="4997728" y="2939266"/>
                </a:cubicBezTo>
                <a:cubicBezTo>
                  <a:pt x="4824446" y="2941777"/>
                  <a:pt x="4704943" y="2948717"/>
                  <a:pt x="4524970" y="2939266"/>
                </a:cubicBezTo>
                <a:cubicBezTo>
                  <a:pt x="4344997" y="2929815"/>
                  <a:pt x="4035078" y="2928589"/>
                  <a:pt x="3849602" y="2939266"/>
                </a:cubicBezTo>
                <a:cubicBezTo>
                  <a:pt x="3664126" y="2949943"/>
                  <a:pt x="3538874" y="2949068"/>
                  <a:pt x="3309307" y="2939266"/>
                </a:cubicBezTo>
                <a:cubicBezTo>
                  <a:pt x="3079741" y="2929464"/>
                  <a:pt x="2974845" y="2928659"/>
                  <a:pt x="2836549" y="2939266"/>
                </a:cubicBezTo>
                <a:cubicBezTo>
                  <a:pt x="2698253" y="2949873"/>
                  <a:pt x="2530967" y="2956829"/>
                  <a:pt x="2363790" y="2939266"/>
                </a:cubicBezTo>
                <a:cubicBezTo>
                  <a:pt x="2196613" y="2921703"/>
                  <a:pt x="1863042" y="2941849"/>
                  <a:pt x="1688422" y="2939266"/>
                </a:cubicBezTo>
                <a:cubicBezTo>
                  <a:pt x="1513802" y="2936683"/>
                  <a:pt x="1291630" y="2957648"/>
                  <a:pt x="1148127" y="2939266"/>
                </a:cubicBezTo>
                <a:cubicBezTo>
                  <a:pt x="1004624" y="2920884"/>
                  <a:pt x="288696" y="2909396"/>
                  <a:pt x="0" y="2939266"/>
                </a:cubicBezTo>
                <a:cubicBezTo>
                  <a:pt x="9528" y="2748480"/>
                  <a:pt x="-4602" y="2659888"/>
                  <a:pt x="0" y="2439591"/>
                </a:cubicBezTo>
                <a:cubicBezTo>
                  <a:pt x="4602" y="2219295"/>
                  <a:pt x="-6326" y="2055162"/>
                  <a:pt x="0" y="1822345"/>
                </a:cubicBezTo>
                <a:cubicBezTo>
                  <a:pt x="6326" y="1589528"/>
                  <a:pt x="-1832" y="1376047"/>
                  <a:pt x="0" y="1234492"/>
                </a:cubicBezTo>
                <a:cubicBezTo>
                  <a:pt x="1832" y="1092937"/>
                  <a:pt x="21054" y="788922"/>
                  <a:pt x="0" y="676031"/>
                </a:cubicBezTo>
                <a:cubicBezTo>
                  <a:pt x="-21054" y="563140"/>
                  <a:pt x="-10097" y="15750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C3814"/>
            </a:solidFill>
            <a:extLst>
              <a:ext uri="{C807C97D-BFC1-408E-A445-0C87EB9F89A2}">
                <ask:lineSketchStyleProps xmlns:ask="http://schemas.microsoft.com/office/drawing/2018/sketchyshapes" sd="2480243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How often do people prepare for </a:t>
            </a:r>
            <a:r>
              <a:rPr lang="en-SG" sz="2400" b="1" u="sng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Christmas?</a:t>
            </a:r>
            <a:r>
              <a:rPr lang="en-SG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They </a:t>
            </a:r>
            <a:r>
              <a:rPr lang="en-SG" sz="2400" b="1" u="sng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decorate their homes and buy gifts</a:t>
            </a:r>
          </a:p>
          <a:p>
            <a:pPr>
              <a:lnSpc>
                <a:spcPct val="200000"/>
              </a:lnSpc>
            </a:pPr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What do they do during </a:t>
            </a:r>
            <a:r>
              <a:rPr lang="en-SG" sz="2400" b="1" u="sng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Christmas? </a:t>
            </a:r>
          </a:p>
          <a:p>
            <a:pPr>
              <a:lnSpc>
                <a:spcPct val="200000"/>
              </a:lnSpc>
            </a:pPr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They </a:t>
            </a:r>
            <a:r>
              <a:rPr lang="en-SG" sz="2400" b="1" u="sng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 family and friends.</a:t>
            </a:r>
            <a:endParaRPr lang="en-US" sz="2400" b="1" u="sng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D30137-1260-48E8-BF5A-D2DF2382DC91}"/>
              </a:ext>
            </a:extLst>
          </p:cNvPr>
          <p:cNvSpPr txBox="1"/>
          <p:nvPr/>
        </p:nvSpPr>
        <p:spPr>
          <a:xfrm>
            <a:off x="1290406" y="3198166"/>
            <a:ext cx="360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            </a:t>
            </a:r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Listen and practice. 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0A5239-976A-4AD0-B033-CD2C076CB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14571" y="309117"/>
            <a:ext cx="2100254" cy="21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7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-TRACK-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E42FE-9AA3-46A8-B081-ABD2EE36B96C}"/>
              </a:ext>
            </a:extLst>
          </p:cNvPr>
          <p:cNvSpPr txBox="1"/>
          <p:nvPr/>
        </p:nvSpPr>
        <p:spPr>
          <a:xfrm>
            <a:off x="2503504" y="278306"/>
            <a:ext cx="626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WARM UP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4C0EC-7E62-4DCE-B20A-1FEA0A1451BE}"/>
              </a:ext>
            </a:extLst>
          </p:cNvPr>
          <p:cNvSpPr txBox="1"/>
          <p:nvPr/>
        </p:nvSpPr>
        <p:spPr>
          <a:xfrm>
            <a:off x="336981" y="1838379"/>
            <a:ext cx="1175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    </a:t>
            </a:r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Work in pair. Look at the pictures of some festivals and match with the names.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498C1B-3394-431A-9E86-57023E1F8320}"/>
              </a:ext>
            </a:extLst>
          </p:cNvPr>
          <p:cNvSpPr/>
          <p:nvPr/>
        </p:nvSpPr>
        <p:spPr>
          <a:xfrm>
            <a:off x="2079041" y="3236589"/>
            <a:ext cx="2752078" cy="861134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Lunar </a:t>
            </a:r>
            <a:r>
              <a:rPr lang="en-SG"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Year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E77A7A-3B65-45B7-9AB3-86E92EE25326}"/>
              </a:ext>
            </a:extLst>
          </p:cNvPr>
          <p:cNvSpPr/>
          <p:nvPr/>
        </p:nvSpPr>
        <p:spPr>
          <a:xfrm>
            <a:off x="1866393" y="4940823"/>
            <a:ext cx="2752078" cy="861134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Easter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2B2B0D-D27F-4400-A805-CC11D6A9FAEF}"/>
              </a:ext>
            </a:extLst>
          </p:cNvPr>
          <p:cNvSpPr/>
          <p:nvPr/>
        </p:nvSpPr>
        <p:spPr>
          <a:xfrm>
            <a:off x="7588142" y="5371390"/>
            <a:ext cx="2752078" cy="861134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Thanksgiving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0D7C82-AC44-4110-96F7-7E3A36A8C07E}"/>
              </a:ext>
            </a:extLst>
          </p:cNvPr>
          <p:cNvSpPr/>
          <p:nvPr/>
        </p:nvSpPr>
        <p:spPr>
          <a:xfrm>
            <a:off x="5559458" y="2640902"/>
            <a:ext cx="2752078" cy="861134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Christmas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D9FE3C-CE45-4DE9-B0AD-28F637D59A0F}"/>
              </a:ext>
            </a:extLst>
          </p:cNvPr>
          <p:cNvSpPr/>
          <p:nvPr/>
        </p:nvSpPr>
        <p:spPr>
          <a:xfrm>
            <a:off x="7159517" y="3912187"/>
            <a:ext cx="2752078" cy="861134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Halloween</a:t>
            </a:r>
            <a:endParaRPr lang="en-US" sz="2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19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E42FE-9AA3-46A8-B081-ABD2EE36B96C}"/>
              </a:ext>
            </a:extLst>
          </p:cNvPr>
          <p:cNvSpPr txBox="1"/>
          <p:nvPr/>
        </p:nvSpPr>
        <p:spPr>
          <a:xfrm>
            <a:off x="3024789" y="609900"/>
            <a:ext cx="6504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WRAP-UP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CC930-3431-45EA-819C-6E0618DEEDC6}"/>
              </a:ext>
            </a:extLst>
          </p:cNvPr>
          <p:cNvSpPr txBox="1"/>
          <p:nvPr/>
        </p:nvSpPr>
        <p:spPr>
          <a:xfrm>
            <a:off x="466725" y="2293860"/>
            <a:ext cx="1096327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Names of some festivals: 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Christmas, New Year, Easter, Thanksgiving, Kwanzaa, Water Festival, …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Conversation skill: Getting time to think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7350" indent="571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Well …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7350" indent="571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Umm …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7350" indent="571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 me see …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7350" indent="571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see …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7350" indent="571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Well, you know …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Asking about festival activities: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do people prepare for…?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What do they do during …?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04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307738"/>
              </p:ext>
            </p:extLst>
          </p:nvPr>
        </p:nvGraphicFramePr>
        <p:xfrm>
          <a:off x="431140" y="439964"/>
          <a:ext cx="10846677" cy="62473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55891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455251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659015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803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284000" y="1730105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decorate houses or trees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412277" y="156113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6772166" y="1693931"/>
            <a:ext cx="367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Trang trí nhà cửa cây cối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419834" y="229257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5370398" y="304752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5439699" y="374491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5428096" y="450840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5412277" y="521594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637B07-4733-40A8-ADB5-0040AA556C23}"/>
              </a:ext>
            </a:extLst>
          </p:cNvPr>
          <p:cNvSpPr txBox="1"/>
          <p:nvPr/>
        </p:nvSpPr>
        <p:spPr>
          <a:xfrm>
            <a:off x="5419833" y="595163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175387" y="2405121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visit family and friends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285035" y="3047528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eat traditional food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D25A7C-CD00-43DB-996E-4DF22181507C}"/>
              </a:ext>
            </a:extLst>
          </p:cNvPr>
          <p:cNvSpPr txBox="1"/>
          <p:nvPr/>
        </p:nvSpPr>
        <p:spPr>
          <a:xfrm>
            <a:off x="205166" y="3828709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get lucky money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B56A18-BABF-43A8-9FAD-D870DAB59E14}"/>
              </a:ext>
            </a:extLst>
          </p:cNvPr>
          <p:cNvSpPr txBox="1"/>
          <p:nvPr/>
        </p:nvSpPr>
        <p:spPr>
          <a:xfrm>
            <a:off x="289621" y="4609890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watch firework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431140" y="5342064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watch parade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5043A8-D0E1-4914-832D-3A8D9ACECAD3}"/>
              </a:ext>
            </a:extLst>
          </p:cNvPr>
          <p:cNvSpPr txBox="1"/>
          <p:nvPr/>
        </p:nvSpPr>
        <p:spPr>
          <a:xfrm>
            <a:off x="431140" y="6014693"/>
            <a:ext cx="385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play games or music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31E7C-8A3B-43F9-BB55-EA2AC5E676E9}"/>
              </a:ext>
            </a:extLst>
          </p:cNvPr>
          <p:cNvSpPr txBox="1"/>
          <p:nvPr/>
        </p:nvSpPr>
        <p:spPr>
          <a:xfrm>
            <a:off x="6831725" y="2477242"/>
            <a:ext cx="367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Thăm gia đình và bạn bè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701793-4996-4FD8-9DD0-044D0B3130F2}"/>
              </a:ext>
            </a:extLst>
          </p:cNvPr>
          <p:cNvSpPr txBox="1"/>
          <p:nvPr/>
        </p:nvSpPr>
        <p:spPr>
          <a:xfrm>
            <a:off x="6772165" y="3092795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Ăn thức ăn truyền thống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A1EA0B-9588-421B-AEC0-B2DCC6DD0BE9}"/>
              </a:ext>
            </a:extLst>
          </p:cNvPr>
          <p:cNvSpPr txBox="1"/>
          <p:nvPr/>
        </p:nvSpPr>
        <p:spPr>
          <a:xfrm>
            <a:off x="6831725" y="3834002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Nhận tiền mừng tuổi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7D4CB2-DD2B-443C-B48E-D1CC1CB05306}"/>
              </a:ext>
            </a:extLst>
          </p:cNvPr>
          <p:cNvSpPr txBox="1"/>
          <p:nvPr/>
        </p:nvSpPr>
        <p:spPr>
          <a:xfrm>
            <a:off x="6870262" y="4631207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Xem bắn pháo hoa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6870262" y="5400608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Xem diễu hành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B9D4BF-CDF1-4882-A9B4-91C22757A47A}"/>
              </a:ext>
            </a:extLst>
          </p:cNvPr>
          <p:cNvSpPr txBox="1"/>
          <p:nvPr/>
        </p:nvSpPr>
        <p:spPr>
          <a:xfrm>
            <a:off x="6962666" y="6031816"/>
            <a:ext cx="426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Chơi trò chơi và âm nhạc</a:t>
            </a:r>
          </a:p>
        </p:txBody>
      </p:sp>
    </p:spTree>
    <p:extLst>
      <p:ext uri="{BB962C8B-B14F-4D97-AF65-F5344CB8AC3E}">
        <p14:creationId xmlns:p14="http://schemas.microsoft.com/office/powerpoint/2010/main" val="40093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/>
        </p:nvGraphicFramePr>
        <p:xfrm>
          <a:off x="431140" y="439964"/>
          <a:ext cx="10846677" cy="62473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55891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455251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659015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803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626674" y="1623940"/>
            <a:ext cx="346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buy fruits or flowers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555921" y="1509265"/>
            <a:ext cx="899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555921" y="2255607"/>
            <a:ext cx="100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5592598" y="3047528"/>
            <a:ext cx="100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175387" y="2405121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wear traditional clothes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285035" y="3047528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give gifts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66AEA43-9C90-4BF9-83DF-77B072733A4A}"/>
              </a:ext>
            </a:extLst>
          </p:cNvPr>
          <p:cNvSpPr txBox="1"/>
          <p:nvPr/>
        </p:nvSpPr>
        <p:spPr>
          <a:xfrm>
            <a:off x="6772166" y="1693931"/>
            <a:ext cx="367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Mua hoa và trái cây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8284A0-F254-4602-B4EE-4745E65EFEAE}"/>
              </a:ext>
            </a:extLst>
          </p:cNvPr>
          <p:cNvSpPr txBox="1"/>
          <p:nvPr/>
        </p:nvSpPr>
        <p:spPr>
          <a:xfrm>
            <a:off x="6772165" y="2440273"/>
            <a:ext cx="440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Mặc quần áo truyền thống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A1672A9-9CC1-4B81-821A-2983188C8504}"/>
              </a:ext>
            </a:extLst>
          </p:cNvPr>
          <p:cNvSpPr txBox="1"/>
          <p:nvPr/>
        </p:nvSpPr>
        <p:spPr>
          <a:xfrm>
            <a:off x="6661257" y="3114225"/>
            <a:ext cx="440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Tặng quà</a:t>
            </a:r>
          </a:p>
        </p:txBody>
      </p:sp>
    </p:spTree>
    <p:extLst>
      <p:ext uri="{BB962C8B-B14F-4D97-AF65-F5344CB8AC3E}">
        <p14:creationId xmlns:p14="http://schemas.microsoft.com/office/powerpoint/2010/main" val="279351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8" grpId="0"/>
      <p:bldP spid="29" grpId="0"/>
      <p:bldP spid="34" grpId="0"/>
      <p:bldP spid="35" grpId="0"/>
      <p:bldP spid="63" grpId="0"/>
      <p:bldP spid="64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E42FE-9AA3-46A8-B081-ABD2EE36B96C}"/>
              </a:ext>
            </a:extLst>
          </p:cNvPr>
          <p:cNvSpPr txBox="1"/>
          <p:nvPr/>
        </p:nvSpPr>
        <p:spPr>
          <a:xfrm>
            <a:off x="2253448" y="740013"/>
            <a:ext cx="7685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HOMEWORK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F5A40-17AD-4E6A-BC9A-91CA48889C42}"/>
              </a:ext>
            </a:extLst>
          </p:cNvPr>
          <p:cNvSpPr txBox="1"/>
          <p:nvPr/>
        </p:nvSpPr>
        <p:spPr>
          <a:xfrm>
            <a:off x="1914525" y="2517003"/>
            <a:ext cx="643492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Find more information about some famous festivals in the world. 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and answer about festival activities.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Workbook: Lesson 3 - New words – Listening (page 24). 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3 – Reading, Speaking and Writing (page 37 – SB).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648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6177457" cy="583325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525597" y="415374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et Holiday - All about Vietnamese Lunar New Year 2022 - Indochina Tours">
            <a:extLst>
              <a:ext uri="{FF2B5EF4-FFF2-40B4-BE49-F238E27FC236}">
                <a16:creationId xmlns:a16="http://schemas.microsoft.com/office/drawing/2014/main" id="{6ACC4728-2F09-4BB6-B91D-439BAD2C1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75"/>
          <a:stretch/>
        </p:blipFill>
        <p:spPr bwMode="auto">
          <a:xfrm>
            <a:off x="6176434" y="-8867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olidFill>
            <a:schemeClr val="bg2"/>
          </a:solidFill>
          <a:ln/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E7A4245-A1EF-4FE7-AE78-483645D0A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58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026" name="Picture 2" descr="Easter Christian Festival to Celebrate Resurrection of Christ">
            <a:extLst>
              <a:ext uri="{FF2B5EF4-FFF2-40B4-BE49-F238E27FC236}">
                <a16:creationId xmlns:a16="http://schemas.microsoft.com/office/drawing/2014/main" id="{BE9D718E-FD24-4DB1-B45A-7C8A4BDDE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r="5135" b="-2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anksgiving Day in the United States | Britannica">
            <a:extLst>
              <a:ext uri="{FF2B5EF4-FFF2-40B4-BE49-F238E27FC236}">
                <a16:creationId xmlns:a16="http://schemas.microsoft.com/office/drawing/2014/main" id="{A37A199E-4199-436D-AB14-A6FA7A140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r="-1" b="-1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loween: Origins, Meaning &amp;amp; Traditions - HISTORY">
            <a:extLst>
              <a:ext uri="{FF2B5EF4-FFF2-40B4-BE49-F238E27FC236}">
                <a16:creationId xmlns:a16="http://schemas.microsoft.com/office/drawing/2014/main" id="{66DF8A6C-6BED-454A-963C-F0BF495D9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r="27010" b="-2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E71A6B-1243-4F35-9BE4-A1B88ED2077E}"/>
              </a:ext>
            </a:extLst>
          </p:cNvPr>
          <p:cNvSpPr/>
          <p:nvPr/>
        </p:nvSpPr>
        <p:spPr>
          <a:xfrm>
            <a:off x="7493761" y="484439"/>
            <a:ext cx="2752078" cy="493306"/>
          </a:xfrm>
          <a:prstGeom prst="roundRect">
            <a:avLst/>
          </a:prstGeom>
          <a:solidFill>
            <a:schemeClr val="bg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Lunar New Year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ED198D-C308-4B82-90F3-7C77CA32B2A7}"/>
              </a:ext>
            </a:extLst>
          </p:cNvPr>
          <p:cNvSpPr/>
          <p:nvPr/>
        </p:nvSpPr>
        <p:spPr>
          <a:xfrm>
            <a:off x="2693365" y="-8867"/>
            <a:ext cx="628837" cy="4933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E6F93B-EB81-49A2-8F65-0730B41C917C}"/>
              </a:ext>
            </a:extLst>
          </p:cNvPr>
          <p:cNvSpPr/>
          <p:nvPr/>
        </p:nvSpPr>
        <p:spPr>
          <a:xfrm>
            <a:off x="8362023" y="-8867"/>
            <a:ext cx="628837" cy="4933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1D41EF-CF9F-4DDB-B83B-D0B9FFF5429E}"/>
              </a:ext>
            </a:extLst>
          </p:cNvPr>
          <p:cNvSpPr/>
          <p:nvPr/>
        </p:nvSpPr>
        <p:spPr>
          <a:xfrm>
            <a:off x="1375236" y="4092170"/>
            <a:ext cx="628837" cy="4933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5C1FD8-D83F-4490-B31A-D6BD5F3A3D7A}"/>
              </a:ext>
            </a:extLst>
          </p:cNvPr>
          <p:cNvSpPr/>
          <p:nvPr/>
        </p:nvSpPr>
        <p:spPr>
          <a:xfrm>
            <a:off x="5862015" y="3257176"/>
            <a:ext cx="628837" cy="4933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466EDB-2802-419C-9DDF-059B926ADCBC}"/>
              </a:ext>
            </a:extLst>
          </p:cNvPr>
          <p:cNvSpPr/>
          <p:nvPr/>
        </p:nvSpPr>
        <p:spPr>
          <a:xfrm>
            <a:off x="10239237" y="4069976"/>
            <a:ext cx="628837" cy="49330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3359DF-9DF9-446A-B3C7-B15752085E39}"/>
              </a:ext>
            </a:extLst>
          </p:cNvPr>
          <p:cNvSpPr/>
          <p:nvPr/>
        </p:nvSpPr>
        <p:spPr>
          <a:xfrm>
            <a:off x="391635" y="4634094"/>
            <a:ext cx="2752078" cy="493001"/>
          </a:xfrm>
          <a:prstGeom prst="roundRect">
            <a:avLst/>
          </a:prstGeom>
          <a:solidFill>
            <a:schemeClr val="bg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Christmas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4E4B0F-7015-4A15-8803-87F85C2E995D}"/>
              </a:ext>
            </a:extLst>
          </p:cNvPr>
          <p:cNvSpPr/>
          <p:nvPr/>
        </p:nvSpPr>
        <p:spPr>
          <a:xfrm>
            <a:off x="4858305" y="3758325"/>
            <a:ext cx="2752078" cy="493001"/>
          </a:xfrm>
          <a:prstGeom prst="roundRect">
            <a:avLst/>
          </a:prstGeom>
          <a:solidFill>
            <a:schemeClr val="bg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Easter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3480DC-EBC7-41DC-AFD3-404433BD5E75}"/>
              </a:ext>
            </a:extLst>
          </p:cNvPr>
          <p:cNvSpPr/>
          <p:nvPr/>
        </p:nvSpPr>
        <p:spPr>
          <a:xfrm>
            <a:off x="9387763" y="4585476"/>
            <a:ext cx="2752078" cy="493001"/>
          </a:xfrm>
          <a:prstGeom prst="roundRect">
            <a:avLst/>
          </a:prstGeom>
          <a:solidFill>
            <a:schemeClr val="bg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Halloween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1633A68-85F9-44A5-AAC9-7D2C654D218C}"/>
              </a:ext>
            </a:extLst>
          </p:cNvPr>
          <p:cNvSpPr/>
          <p:nvPr/>
        </p:nvSpPr>
        <p:spPr>
          <a:xfrm>
            <a:off x="1689654" y="481201"/>
            <a:ext cx="2752078" cy="493001"/>
          </a:xfrm>
          <a:prstGeom prst="roundRect">
            <a:avLst/>
          </a:prstGeom>
          <a:solidFill>
            <a:schemeClr val="bg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4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Thanksgiving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9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E42FE-9AA3-46A8-B081-ABD2EE36B96C}"/>
              </a:ext>
            </a:extLst>
          </p:cNvPr>
          <p:cNvSpPr txBox="1"/>
          <p:nvPr/>
        </p:nvSpPr>
        <p:spPr>
          <a:xfrm>
            <a:off x="2369506" y="2260961"/>
            <a:ext cx="7793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WORDS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570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8B1D6CA-84C3-4502-8E8D-F6DAB32E4438}"/>
              </a:ext>
            </a:extLst>
          </p:cNvPr>
          <p:cNvGrpSpPr/>
          <p:nvPr/>
        </p:nvGrpSpPr>
        <p:grpSpPr>
          <a:xfrm>
            <a:off x="366521" y="402380"/>
            <a:ext cx="11707340" cy="4529238"/>
            <a:chOff x="132426" y="947474"/>
            <a:chExt cx="11707340" cy="4529238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034FC26-F134-4A5D-9A41-8BCAFE7F8C81}"/>
                </a:ext>
              </a:extLst>
            </p:cNvPr>
            <p:cNvGrpSpPr/>
            <p:nvPr/>
          </p:nvGrpSpPr>
          <p:grpSpPr>
            <a:xfrm>
              <a:off x="132426" y="947474"/>
              <a:ext cx="5757962" cy="4529238"/>
              <a:chOff x="132426" y="708587"/>
              <a:chExt cx="5757962" cy="4529238"/>
            </a:xfrm>
            <a:grpFill/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2246952A-6029-45D4-9C7D-BEA290934F17}"/>
                  </a:ext>
                </a:extLst>
              </p:cNvPr>
              <p:cNvSpPr/>
              <p:nvPr/>
            </p:nvSpPr>
            <p:spPr>
              <a:xfrm>
                <a:off x="132426" y="708587"/>
                <a:ext cx="5757962" cy="4529238"/>
              </a:xfrm>
              <a:prstGeom prst="roundRect">
                <a:avLst>
                  <a:gd name="adj" fmla="val 97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3B9021C5-F3E5-4B46-A675-743970BC9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601734" y="858697"/>
                <a:ext cx="2819346" cy="4229019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2D6CE4B-69E2-4578-A94E-6BD165AF31E3}"/>
                </a:ext>
              </a:extLst>
            </p:cNvPr>
            <p:cNvSpPr/>
            <p:nvPr/>
          </p:nvSpPr>
          <p:spPr>
            <a:xfrm>
              <a:off x="6081804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192C2E-9982-4BFA-8A9A-DF883F1C75D5}"/>
              </a:ext>
            </a:extLst>
          </p:cNvPr>
          <p:cNvSpPr/>
          <p:nvPr/>
        </p:nvSpPr>
        <p:spPr>
          <a:xfrm>
            <a:off x="6662996" y="643906"/>
            <a:ext cx="4876060" cy="811115"/>
          </a:xfrm>
          <a:prstGeom prst="roundRect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decorate houses or trees</a:t>
            </a:r>
            <a:endParaRPr lang="en-US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CBBC5B-A2A5-41AD-9CE8-D2EBFE72437A}"/>
              </a:ext>
            </a:extLst>
          </p:cNvPr>
          <p:cNvSpPr/>
          <p:nvPr/>
        </p:nvSpPr>
        <p:spPr>
          <a:xfrm>
            <a:off x="6434396" y="237826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 nhà cửa, cây cối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D2F9E6-1DCA-4F2D-AED9-A00B4EA54456}"/>
              </a:ext>
            </a:extLst>
          </p:cNvPr>
          <p:cNvSpPr/>
          <p:nvPr/>
        </p:nvSpPr>
        <p:spPr>
          <a:xfrm>
            <a:off x="6553451" y="1567154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/ˈdɛkəreɪt ˈhaʊzɪz ɔː triːz/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A3E2F4-8F12-41C7-87EB-0C61A575D360}"/>
              </a:ext>
            </a:extLst>
          </p:cNvPr>
          <p:cNvSpPr/>
          <p:nvPr/>
        </p:nvSpPr>
        <p:spPr>
          <a:xfrm>
            <a:off x="0" y="5193006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People often decorate their houses and trees at Christmas </a:t>
            </a:r>
            <a:endParaRPr lang="en-US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B2FECD-0329-4EAD-8AAD-28923A0E74E1}"/>
              </a:ext>
            </a:extLst>
          </p:cNvPr>
          <p:cNvSpPr/>
          <p:nvPr/>
        </p:nvSpPr>
        <p:spPr>
          <a:xfrm>
            <a:off x="-335067" y="5985463"/>
            <a:ext cx="11874123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Mọi người thường trang trí nhà cửa, cây cối vào dịp giáng sinh.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9A7B66-B2D6-4866-B2D6-A79C35AA6BE4}"/>
              </a:ext>
            </a:extLst>
          </p:cNvPr>
          <p:cNvGrpSpPr/>
          <p:nvPr/>
        </p:nvGrpSpPr>
        <p:grpSpPr>
          <a:xfrm>
            <a:off x="5670991" y="1049463"/>
            <a:ext cx="937057" cy="3233933"/>
            <a:chOff x="5613623" y="1000125"/>
            <a:chExt cx="937057" cy="3233933"/>
          </a:xfrm>
          <a:solidFill>
            <a:schemeClr val="accent4">
              <a:lumMod val="75000"/>
            </a:schemeClr>
          </a:solidFill>
        </p:grpSpPr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1C01AD87-8EB2-4195-A696-6ED2917C900A}"/>
                </a:ext>
              </a:extLst>
            </p:cNvPr>
            <p:cNvSpPr/>
            <p:nvPr/>
          </p:nvSpPr>
          <p:spPr>
            <a:xfrm>
              <a:off x="5637995" y="1713222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8277135D-280D-4FEE-A385-C781B0C1CD70}"/>
                </a:ext>
              </a:extLst>
            </p:cNvPr>
            <p:cNvSpPr/>
            <p:nvPr/>
          </p:nvSpPr>
          <p:spPr>
            <a:xfrm>
              <a:off x="5613623" y="1000125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C9A72455-2D22-4B8A-AA9E-C2DD50A2AAF2}"/>
                </a:ext>
              </a:extLst>
            </p:cNvPr>
            <p:cNvSpPr/>
            <p:nvPr/>
          </p:nvSpPr>
          <p:spPr>
            <a:xfrm>
              <a:off x="5691818" y="2426319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95D4B845-ED82-4621-9748-071C0DE69D9B}"/>
                </a:ext>
              </a:extLst>
            </p:cNvPr>
            <p:cNvSpPr/>
            <p:nvPr/>
          </p:nvSpPr>
          <p:spPr>
            <a:xfrm>
              <a:off x="5683933" y="3139416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Block Arc 24">
              <a:extLst>
                <a:ext uri="{FF2B5EF4-FFF2-40B4-BE49-F238E27FC236}">
                  <a16:creationId xmlns:a16="http://schemas.microsoft.com/office/drawing/2014/main" id="{91BB93EE-50A2-46C1-ACD5-37DE8E999F51}"/>
                </a:ext>
              </a:extLst>
            </p:cNvPr>
            <p:cNvSpPr/>
            <p:nvPr/>
          </p:nvSpPr>
          <p:spPr>
            <a:xfrm>
              <a:off x="5714149" y="3852514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15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ople-often-decorate-their-ho1631244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corate-houses-or-trees-16312442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ople-often-decorate-their-ho16312442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/>
      <p:bldP spid="12" grpId="0"/>
      <p:bldP spid="18" grpId="0"/>
      <p:bldP spid="18" grpId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B8C58C-3B7F-49C6-95A0-EF9997B2086D}"/>
              </a:ext>
            </a:extLst>
          </p:cNvPr>
          <p:cNvSpPr/>
          <p:nvPr/>
        </p:nvSpPr>
        <p:spPr>
          <a:xfrm>
            <a:off x="6124113" y="402379"/>
            <a:ext cx="5757962" cy="4529238"/>
          </a:xfrm>
          <a:prstGeom prst="roundRect">
            <a:avLst>
              <a:gd name="adj" fmla="val 979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5CE170-07F2-4968-9A35-6A23DAE1FED8}"/>
              </a:ext>
            </a:extLst>
          </p:cNvPr>
          <p:cNvSpPr/>
          <p:nvPr/>
        </p:nvSpPr>
        <p:spPr>
          <a:xfrm>
            <a:off x="6904187" y="1372340"/>
            <a:ext cx="4463989" cy="846626"/>
          </a:xfrm>
          <a:prstGeom prst="roundRect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visit family </a:t>
            </a:r>
            <a:r>
              <a:rPr lang="en-SG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friends</a:t>
            </a:r>
            <a:endParaRPr lang="en-US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2DB9CF-39D8-49A0-AB87-4F66CDE38894}"/>
              </a:ext>
            </a:extLst>
          </p:cNvPr>
          <p:cNvSpPr/>
          <p:nvPr/>
        </p:nvSpPr>
        <p:spPr>
          <a:xfrm>
            <a:off x="6492116" y="2993380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Thăm gia đình, bạn bè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2D3460-5C64-425E-BD1D-2B05EE2C63B6}"/>
              </a:ext>
            </a:extLst>
          </p:cNvPr>
          <p:cNvGrpSpPr/>
          <p:nvPr/>
        </p:nvGrpSpPr>
        <p:grpSpPr>
          <a:xfrm>
            <a:off x="100454" y="402380"/>
            <a:ext cx="5757962" cy="4529238"/>
            <a:chOff x="114671" y="1164381"/>
            <a:chExt cx="5757962" cy="452923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4809264-A881-4AA7-9205-4DA4E71016D5}"/>
                </a:ext>
              </a:extLst>
            </p:cNvPr>
            <p:cNvSpPr/>
            <p:nvPr/>
          </p:nvSpPr>
          <p:spPr>
            <a:xfrm>
              <a:off x="114671" y="1164381"/>
              <a:ext cx="5757962" cy="4529238"/>
            </a:xfrm>
            <a:prstGeom prst="roundRect">
              <a:avLst>
                <a:gd name="adj" fmla="val 979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1F959FD-F541-4D40-BAF2-47F3C4FB6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79843" y="1509419"/>
              <a:ext cx="5427618" cy="36184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DB8FBF-D0A0-4AB4-9605-18C971757EAE}"/>
              </a:ext>
            </a:extLst>
          </p:cNvPr>
          <p:cNvGrpSpPr/>
          <p:nvPr/>
        </p:nvGrpSpPr>
        <p:grpSpPr>
          <a:xfrm>
            <a:off x="5555059" y="1050032"/>
            <a:ext cx="937057" cy="3233933"/>
            <a:chOff x="5613623" y="1000125"/>
            <a:chExt cx="937057" cy="3233933"/>
          </a:xfrm>
          <a:solidFill>
            <a:schemeClr val="accent4">
              <a:lumMod val="75000"/>
            </a:schemeClr>
          </a:solidFill>
        </p:grpSpPr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584A97E4-BEB7-4A50-A9C0-4980B702F169}"/>
                </a:ext>
              </a:extLst>
            </p:cNvPr>
            <p:cNvSpPr/>
            <p:nvPr/>
          </p:nvSpPr>
          <p:spPr>
            <a:xfrm>
              <a:off x="5637995" y="1713222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" name="Block Arc 1">
              <a:extLst>
                <a:ext uri="{FF2B5EF4-FFF2-40B4-BE49-F238E27FC236}">
                  <a16:creationId xmlns:a16="http://schemas.microsoft.com/office/drawing/2014/main" id="{C2F0D3B6-CA49-4A2F-A0D4-2967CEEDC407}"/>
                </a:ext>
              </a:extLst>
            </p:cNvPr>
            <p:cNvSpPr/>
            <p:nvPr/>
          </p:nvSpPr>
          <p:spPr>
            <a:xfrm>
              <a:off x="5613623" y="1000125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EF74D65B-250C-4140-8C29-3DE2E195BEF5}"/>
                </a:ext>
              </a:extLst>
            </p:cNvPr>
            <p:cNvSpPr/>
            <p:nvPr/>
          </p:nvSpPr>
          <p:spPr>
            <a:xfrm>
              <a:off x="5691818" y="2426319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202047FF-794F-4ACE-8181-97F7818E1194}"/>
                </a:ext>
              </a:extLst>
            </p:cNvPr>
            <p:cNvSpPr/>
            <p:nvPr/>
          </p:nvSpPr>
          <p:spPr>
            <a:xfrm>
              <a:off x="5683933" y="3139416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6EF337B0-2A5E-47A2-86B1-9394C94FB35F}"/>
                </a:ext>
              </a:extLst>
            </p:cNvPr>
            <p:cNvSpPr/>
            <p:nvPr/>
          </p:nvSpPr>
          <p:spPr>
            <a:xfrm>
              <a:off x="5714149" y="3852514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F0B8ED-6E34-44F4-8B6B-EB8405BBE7AD}"/>
              </a:ext>
            </a:extLst>
          </p:cNvPr>
          <p:cNvSpPr/>
          <p:nvPr/>
        </p:nvSpPr>
        <p:spPr>
          <a:xfrm>
            <a:off x="0" y="5193006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always visit family and friends on Tet. </a:t>
            </a:r>
            <a:endParaRPr lang="en-US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C6A935-CD8E-4EC8-B988-AB96B45D8885}"/>
              </a:ext>
            </a:extLst>
          </p:cNvPr>
          <p:cNvSpPr/>
          <p:nvPr/>
        </p:nvSpPr>
        <p:spPr>
          <a:xfrm>
            <a:off x="-335067" y="5985463"/>
            <a:ext cx="11874123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 dịp tết chúng tôi thường đến thăm gia đình và bạn bè.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9E4323-87C2-4476-BBF4-DF19BA81DFB9}"/>
              </a:ext>
            </a:extLst>
          </p:cNvPr>
          <p:cNvSpPr/>
          <p:nvPr/>
        </p:nvSpPr>
        <p:spPr>
          <a:xfrm>
            <a:off x="6631249" y="2218966"/>
            <a:ext cx="510493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/ˈvɪzɪt ˈfæmɪli ænd frɛndz/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5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sit-family-and-friends-16312443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always-visit-family-and-fri16312444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sit-family-and-friends-16312443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always-visit-family-and-fri16312444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/>
      <p:bldP spid="16" grpId="0"/>
      <p:bldP spid="16" grpId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18F596-443F-48EE-9B2A-77F1B13B6755}"/>
              </a:ext>
            </a:extLst>
          </p:cNvPr>
          <p:cNvGrpSpPr/>
          <p:nvPr/>
        </p:nvGrpSpPr>
        <p:grpSpPr>
          <a:xfrm>
            <a:off x="338038" y="630979"/>
            <a:ext cx="11853962" cy="4679261"/>
            <a:chOff x="68502" y="242624"/>
            <a:chExt cx="11853962" cy="467926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423C131-FF97-495E-8E36-1E3FAA1B7109}"/>
                </a:ext>
              </a:extLst>
            </p:cNvPr>
            <p:cNvSpPr/>
            <p:nvPr/>
          </p:nvSpPr>
          <p:spPr>
            <a:xfrm>
              <a:off x="68502" y="392647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E9BEF87-5D6C-4DF5-8314-608E528DD261}"/>
                </a:ext>
              </a:extLst>
            </p:cNvPr>
            <p:cNvSpPr/>
            <p:nvPr/>
          </p:nvSpPr>
          <p:spPr>
            <a:xfrm>
              <a:off x="6164502" y="24262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Mâm cỗ Tết của người Hà Nội: Không chỉ là nếp nhà mà còn rèn giũa khuôn  phép, dạy con cháu về cái đẹp">
            <a:extLst>
              <a:ext uri="{FF2B5EF4-FFF2-40B4-BE49-F238E27FC236}">
                <a16:creationId xmlns:a16="http://schemas.microsoft.com/office/drawing/2014/main" id="{AA9F9B28-5414-4532-8AB0-0B9744B69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" b="7184"/>
          <a:stretch/>
        </p:blipFill>
        <p:spPr bwMode="auto">
          <a:xfrm>
            <a:off x="461490" y="1014357"/>
            <a:ext cx="5511058" cy="341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5A855E-81E0-43F3-A2B6-9E1E87038D8B}"/>
              </a:ext>
            </a:extLst>
          </p:cNvPr>
          <p:cNvSpPr/>
          <p:nvPr/>
        </p:nvSpPr>
        <p:spPr>
          <a:xfrm>
            <a:off x="7266521" y="1014357"/>
            <a:ext cx="4463989" cy="846626"/>
          </a:xfrm>
          <a:prstGeom prst="roundRect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eat </a:t>
            </a:r>
            <a:r>
              <a:rPr lang="en-SG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traditional food</a:t>
            </a:r>
            <a:endParaRPr lang="en-US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C7FF7E-BABE-4C58-AEE9-3D3B10D9358B}"/>
              </a:ext>
            </a:extLst>
          </p:cNvPr>
          <p:cNvGrpSpPr/>
          <p:nvPr/>
        </p:nvGrpSpPr>
        <p:grpSpPr>
          <a:xfrm>
            <a:off x="5842057" y="1278631"/>
            <a:ext cx="937057" cy="3233933"/>
            <a:chOff x="5613623" y="1000125"/>
            <a:chExt cx="937057" cy="3233933"/>
          </a:xfrm>
          <a:solidFill>
            <a:schemeClr val="accent4">
              <a:lumMod val="75000"/>
            </a:schemeClr>
          </a:solidFill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E6CD0DB8-1D42-43F6-B417-AE1AB9507921}"/>
                </a:ext>
              </a:extLst>
            </p:cNvPr>
            <p:cNvSpPr/>
            <p:nvPr/>
          </p:nvSpPr>
          <p:spPr>
            <a:xfrm>
              <a:off x="5637995" y="1713222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B2ABAF3A-EE75-41FE-8395-39624041C525}"/>
                </a:ext>
              </a:extLst>
            </p:cNvPr>
            <p:cNvSpPr/>
            <p:nvPr/>
          </p:nvSpPr>
          <p:spPr>
            <a:xfrm>
              <a:off x="5613623" y="1000125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6AE25D90-7F75-4C9F-BB79-BBBCFC5AB938}"/>
                </a:ext>
              </a:extLst>
            </p:cNvPr>
            <p:cNvSpPr/>
            <p:nvPr/>
          </p:nvSpPr>
          <p:spPr>
            <a:xfrm>
              <a:off x="5691818" y="2426319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3DACA72A-1F3D-40BD-8610-AEF91B1059DB}"/>
                </a:ext>
              </a:extLst>
            </p:cNvPr>
            <p:cNvSpPr/>
            <p:nvPr/>
          </p:nvSpPr>
          <p:spPr>
            <a:xfrm>
              <a:off x="5683933" y="3139416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1C21B80E-6B3D-4430-8569-6B12D6456EE7}"/>
                </a:ext>
              </a:extLst>
            </p:cNvPr>
            <p:cNvSpPr/>
            <p:nvPr/>
          </p:nvSpPr>
          <p:spPr>
            <a:xfrm>
              <a:off x="5714149" y="3852514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6F9DAE-B16F-4074-A83F-FE20EFBBA914}"/>
              </a:ext>
            </a:extLst>
          </p:cNvPr>
          <p:cNvSpPr/>
          <p:nvPr/>
        </p:nvSpPr>
        <p:spPr>
          <a:xfrm>
            <a:off x="7094821" y="279757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Ăn thức ăn truyền thống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05EBA54-A50D-4672-A149-32187B4BE883}"/>
              </a:ext>
            </a:extLst>
          </p:cNvPr>
          <p:cNvSpPr/>
          <p:nvPr/>
        </p:nvSpPr>
        <p:spPr>
          <a:xfrm>
            <a:off x="0" y="5193006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children like eating traditional food on special events.</a:t>
            </a:r>
            <a:endParaRPr lang="en-US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055DEE-6C53-4BEC-ACB0-D28C3157D13B}"/>
              </a:ext>
            </a:extLst>
          </p:cNvPr>
          <p:cNvSpPr/>
          <p:nvPr/>
        </p:nvSpPr>
        <p:spPr>
          <a:xfrm>
            <a:off x="-335067" y="5985463"/>
            <a:ext cx="11874123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 đứa trẻ thích ăn các món ăn truyền thống vào các dịp đặc biệt.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3E2007-0C32-4AFA-B02F-3AE86E31E10B}"/>
              </a:ext>
            </a:extLst>
          </p:cNvPr>
          <p:cNvSpPr/>
          <p:nvPr/>
        </p:nvSpPr>
        <p:spPr>
          <a:xfrm>
            <a:off x="6982538" y="1993274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/iːt trəˈdɪʃənl fuːd/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70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t-traditional-food-16312444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hildren-like-eating-tradi16312444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t-traditional-food-16312444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hildren-like-eating-tradi16312444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/>
      <p:bldP spid="16" grpId="0"/>
      <p:bldP spid="16" grpId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A15A5A5-383B-4FDA-A2BB-FA33EA1EACD8}"/>
              </a:ext>
            </a:extLst>
          </p:cNvPr>
          <p:cNvGrpSpPr/>
          <p:nvPr/>
        </p:nvGrpSpPr>
        <p:grpSpPr>
          <a:xfrm>
            <a:off x="154223" y="660770"/>
            <a:ext cx="11634979" cy="4529238"/>
            <a:chOff x="132426" y="947474"/>
            <a:chExt cx="11634979" cy="452923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1DC05E3-09BB-442F-BF48-6817EBF4DD9A}"/>
                </a:ext>
              </a:extLst>
            </p:cNvPr>
            <p:cNvSpPr/>
            <p:nvPr/>
          </p:nvSpPr>
          <p:spPr>
            <a:xfrm>
              <a:off x="132426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76762-6CFB-4BA4-BE64-C79CA5D31898}"/>
                </a:ext>
              </a:extLst>
            </p:cNvPr>
            <p:cNvSpPr/>
            <p:nvPr/>
          </p:nvSpPr>
          <p:spPr>
            <a:xfrm>
              <a:off x="6009443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9015CF4-9766-47AB-A0F2-1D848E2E36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2798" y="1164380"/>
            <a:ext cx="5334623" cy="355752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163997-D7C3-47F0-9F0A-38F394F86919}"/>
              </a:ext>
            </a:extLst>
          </p:cNvPr>
          <p:cNvSpPr/>
          <p:nvPr/>
        </p:nvSpPr>
        <p:spPr>
          <a:xfrm>
            <a:off x="6678226" y="1164380"/>
            <a:ext cx="4463989" cy="846626"/>
          </a:xfrm>
          <a:prstGeom prst="roundRect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get </a:t>
            </a:r>
            <a:r>
              <a:rPr lang="en-SG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lucky money</a:t>
            </a:r>
            <a:endParaRPr lang="en-US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492213-C363-4430-B8B7-CF1D7BC1D164}"/>
              </a:ext>
            </a:extLst>
          </p:cNvPr>
          <p:cNvGrpSpPr/>
          <p:nvPr/>
        </p:nvGrpSpPr>
        <p:grpSpPr>
          <a:xfrm>
            <a:off x="5562710" y="1164380"/>
            <a:ext cx="937057" cy="3233933"/>
            <a:chOff x="5613623" y="1000125"/>
            <a:chExt cx="937057" cy="3233933"/>
          </a:xfrm>
          <a:solidFill>
            <a:schemeClr val="accent4">
              <a:lumMod val="75000"/>
            </a:schemeClr>
          </a:solidFill>
        </p:grpSpPr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92C93053-F5C2-46F1-A30F-7CC114CF77AD}"/>
                </a:ext>
              </a:extLst>
            </p:cNvPr>
            <p:cNvSpPr/>
            <p:nvPr/>
          </p:nvSpPr>
          <p:spPr>
            <a:xfrm>
              <a:off x="5637995" y="1713222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520E875D-6DE8-4458-B6F8-B54A422285A6}"/>
                </a:ext>
              </a:extLst>
            </p:cNvPr>
            <p:cNvSpPr/>
            <p:nvPr/>
          </p:nvSpPr>
          <p:spPr>
            <a:xfrm>
              <a:off x="5613623" y="1000125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9A543D6E-C3D7-44E2-968A-36858421E05A}"/>
                </a:ext>
              </a:extLst>
            </p:cNvPr>
            <p:cNvSpPr/>
            <p:nvPr/>
          </p:nvSpPr>
          <p:spPr>
            <a:xfrm>
              <a:off x="5691818" y="2426319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183FE6F6-B05A-4067-AA93-4C0845DFF270}"/>
                </a:ext>
              </a:extLst>
            </p:cNvPr>
            <p:cNvSpPr/>
            <p:nvPr/>
          </p:nvSpPr>
          <p:spPr>
            <a:xfrm>
              <a:off x="5683933" y="3139416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F98CF768-13B0-4DD4-9F61-A4302E65728A}"/>
                </a:ext>
              </a:extLst>
            </p:cNvPr>
            <p:cNvSpPr/>
            <p:nvPr/>
          </p:nvSpPr>
          <p:spPr>
            <a:xfrm>
              <a:off x="5714149" y="3852514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D0FEDE-E502-47C2-8134-B97360505A84}"/>
              </a:ext>
            </a:extLst>
          </p:cNvPr>
          <p:cNvSpPr/>
          <p:nvPr/>
        </p:nvSpPr>
        <p:spPr>
          <a:xfrm>
            <a:off x="6520464" y="2802025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tiền mừng tuổi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EC3EABF-CA51-4295-8E1A-F8CA477ED274}"/>
              </a:ext>
            </a:extLst>
          </p:cNvPr>
          <p:cNvSpPr/>
          <p:nvPr/>
        </p:nvSpPr>
        <p:spPr>
          <a:xfrm>
            <a:off x="0" y="5193006"/>
            <a:ext cx="11515579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children are excited to get lucky money from others on New Year.</a:t>
            </a:r>
            <a:endParaRPr lang="en-US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209B30-B1F8-4941-B9F2-37BE33073A35}"/>
              </a:ext>
            </a:extLst>
          </p:cNvPr>
          <p:cNvSpPr/>
          <p:nvPr/>
        </p:nvSpPr>
        <p:spPr>
          <a:xfrm>
            <a:off x="0" y="5967189"/>
            <a:ext cx="11874123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 đứa trẻ rất hào hứng nhận tiền mừng tuổi từ người khác vào dịp năm mới. 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90F4DB-96AF-4C39-B549-693DED0F349F}"/>
              </a:ext>
            </a:extLst>
          </p:cNvPr>
          <p:cNvSpPr/>
          <p:nvPr/>
        </p:nvSpPr>
        <p:spPr>
          <a:xfrm>
            <a:off x="6639519" y="206824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/gɛt ˈlʌki ˈmʌni/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78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et-lucky-money-16312444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hildren-are-excited-to-ge16312452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et-lucky-money-16312444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hildren-are-excited-to-ge16312452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/>
      <p:bldP spid="18" grpId="0"/>
      <p:bldP spid="18" grpId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D39F9D-0730-4F6C-B775-96FAD53FE834}"/>
              </a:ext>
            </a:extLst>
          </p:cNvPr>
          <p:cNvGrpSpPr/>
          <p:nvPr/>
        </p:nvGrpSpPr>
        <p:grpSpPr>
          <a:xfrm>
            <a:off x="252618" y="537406"/>
            <a:ext cx="11634979" cy="4529238"/>
            <a:chOff x="132426" y="947474"/>
            <a:chExt cx="11634979" cy="452923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A7AE0D8-DD80-4066-9706-59404F13B39B}"/>
                </a:ext>
              </a:extLst>
            </p:cNvPr>
            <p:cNvSpPr/>
            <p:nvPr/>
          </p:nvSpPr>
          <p:spPr>
            <a:xfrm>
              <a:off x="132426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732BFB-417E-4BC6-818B-342EC0DD533B}"/>
                </a:ext>
              </a:extLst>
            </p:cNvPr>
            <p:cNvSpPr/>
            <p:nvPr/>
          </p:nvSpPr>
          <p:spPr>
            <a:xfrm>
              <a:off x="6009443" y="947474"/>
              <a:ext cx="5757962" cy="4529238"/>
            </a:xfrm>
            <a:prstGeom prst="roundRect">
              <a:avLst>
                <a:gd name="adj" fmla="val 97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33FB4D-2DD9-43B0-BCC7-0A1A46EA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609"/>
          <a:stretch>
            <a:fillRect/>
          </a:stretch>
        </p:blipFill>
        <p:spPr>
          <a:xfrm>
            <a:off x="338232" y="1098935"/>
            <a:ext cx="5460506" cy="310946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EC244D-AF66-4F4A-9AB3-63CBF4517B2B}"/>
              </a:ext>
            </a:extLst>
          </p:cNvPr>
          <p:cNvSpPr/>
          <p:nvPr/>
        </p:nvSpPr>
        <p:spPr>
          <a:xfrm>
            <a:off x="6648360" y="965406"/>
            <a:ext cx="4463989" cy="846626"/>
          </a:xfrm>
          <a:prstGeom prst="roundRect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watch firework</a:t>
            </a:r>
            <a:endParaRPr lang="en-US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0A1B6C-03FA-46EF-90B6-3A0786889ED1}"/>
              </a:ext>
            </a:extLst>
          </p:cNvPr>
          <p:cNvGrpSpPr/>
          <p:nvPr/>
        </p:nvGrpSpPr>
        <p:grpSpPr>
          <a:xfrm>
            <a:off x="5627471" y="1098935"/>
            <a:ext cx="937057" cy="3233933"/>
            <a:chOff x="5613623" y="1000125"/>
            <a:chExt cx="937057" cy="3233933"/>
          </a:xfrm>
          <a:solidFill>
            <a:schemeClr val="accent4">
              <a:lumMod val="75000"/>
            </a:schemeClr>
          </a:solidFill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05844E7B-BD8C-4445-B9E0-13EB174719AD}"/>
                </a:ext>
              </a:extLst>
            </p:cNvPr>
            <p:cNvSpPr/>
            <p:nvPr/>
          </p:nvSpPr>
          <p:spPr>
            <a:xfrm>
              <a:off x="5637995" y="1713222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DFA4D419-2B58-42AE-A180-C4ECA02673AF}"/>
                </a:ext>
              </a:extLst>
            </p:cNvPr>
            <p:cNvSpPr/>
            <p:nvPr/>
          </p:nvSpPr>
          <p:spPr>
            <a:xfrm>
              <a:off x="5613623" y="1000125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E684FB15-FD05-4142-BEFD-2612CF6BE3C5}"/>
                </a:ext>
              </a:extLst>
            </p:cNvPr>
            <p:cNvSpPr/>
            <p:nvPr/>
          </p:nvSpPr>
          <p:spPr>
            <a:xfrm>
              <a:off x="5691818" y="2426319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F0B07B40-3C1D-4EB3-A053-888CE1430629}"/>
                </a:ext>
              </a:extLst>
            </p:cNvPr>
            <p:cNvSpPr/>
            <p:nvPr/>
          </p:nvSpPr>
          <p:spPr>
            <a:xfrm>
              <a:off x="5683933" y="3139416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F889E091-9C4F-48B5-A67C-768EF0C3BA3B}"/>
                </a:ext>
              </a:extLst>
            </p:cNvPr>
            <p:cNvSpPr/>
            <p:nvPr/>
          </p:nvSpPr>
          <p:spPr>
            <a:xfrm>
              <a:off x="5714149" y="3852514"/>
              <a:ext cx="836531" cy="381544"/>
            </a:xfrm>
            <a:prstGeom prst="blockArc">
              <a:avLst/>
            </a:prstGeom>
            <a:grp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CA3D1C-A8BF-4A9B-987A-014D3666CB9D}"/>
              </a:ext>
            </a:extLst>
          </p:cNvPr>
          <p:cNvSpPr/>
          <p:nvPr/>
        </p:nvSpPr>
        <p:spPr>
          <a:xfrm>
            <a:off x="6520464" y="2802025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xem bắn pháo hoa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2D5C31-CD71-4351-A708-C361DE1E0A65}"/>
              </a:ext>
            </a:extLst>
          </p:cNvPr>
          <p:cNvSpPr/>
          <p:nvPr/>
        </p:nvSpPr>
        <p:spPr>
          <a:xfrm>
            <a:off x="221802" y="5213933"/>
            <a:ext cx="11874123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Watching firework is a popular activity in my country on special events.</a:t>
            </a:r>
            <a:endParaRPr lang="en-US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FFFD648-D3DA-4E2A-81C1-F07ABD0A8DF4}"/>
              </a:ext>
            </a:extLst>
          </p:cNvPr>
          <p:cNvSpPr/>
          <p:nvPr/>
        </p:nvSpPr>
        <p:spPr>
          <a:xfrm>
            <a:off x="13474" y="5947709"/>
            <a:ext cx="11874123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Xem bắn pháo hoa là một hoạt động phổ biến ở đất nước tôi trong những dịp đặc biệt.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EC8EF4-98B4-4810-A85D-9CD5B05CB1BC}"/>
              </a:ext>
            </a:extLst>
          </p:cNvPr>
          <p:cNvSpPr/>
          <p:nvPr/>
        </p:nvSpPr>
        <p:spPr>
          <a:xfrm>
            <a:off x="6648360" y="200956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/wɒʧ ˈfaɪəwɜːk/</a:t>
            </a:r>
            <a:endParaRPr lang="en-US" sz="32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firework-16312444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ing-firework-is-a-popular1631244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firework-16312444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ing-firework-is-a-popular1631244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/>
      <p:bldP spid="16" grpId="0"/>
      <p:bldP spid="16" grpId="1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473971-340E-40DF-8F2F-8920300F2CC6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1060</Words>
  <Application>Microsoft Office PowerPoint</Application>
  <PresentationFormat>Widescreen</PresentationFormat>
  <Paragraphs>197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Roboto</vt:lpstr>
      <vt:lpstr>Calibri Light</vt:lpstr>
      <vt:lpstr>Helvetica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user822</cp:lastModifiedBy>
  <cp:revision>31</cp:revision>
  <dcterms:created xsi:type="dcterms:W3CDTF">2021-08-27T15:18:27Z</dcterms:created>
  <dcterms:modified xsi:type="dcterms:W3CDTF">2021-09-16T14:36:21Z</dcterms:modified>
</cp:coreProperties>
</file>