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7" r:id="rId2"/>
    <p:sldId id="258" r:id="rId3"/>
    <p:sldId id="266" r:id="rId4"/>
    <p:sldId id="267" r:id="rId5"/>
    <p:sldId id="268" r:id="rId6"/>
    <p:sldId id="269" r:id="rId7"/>
    <p:sldId id="264" r:id="rId8"/>
    <p:sldId id="265" r:id="rId9"/>
    <p:sldId id="262" r:id="rId10"/>
    <p:sldId id="270" r:id="rId11"/>
    <p:sldId id="271" r:id="rId12"/>
    <p:sldId id="272" r:id="rId13"/>
    <p:sldId id="273" r:id="rId14"/>
    <p:sldId id="276" r:id="rId15"/>
    <p:sldId id="277" r:id="rId16"/>
    <p:sldId id="278" r:id="rId17"/>
    <p:sldId id="275" r:id="rId18"/>
    <p:sldId id="274" r:id="rId19"/>
    <p:sldId id="26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4" r:id="rId34"/>
    <p:sldId id="293" r:id="rId35"/>
    <p:sldId id="297" r:id="rId36"/>
    <p:sldId id="298" r:id="rId37"/>
    <p:sldId id="299" r:id="rId38"/>
    <p:sldId id="300" r:id="rId39"/>
    <p:sldId id="301" r:id="rId40"/>
    <p:sldId id="292" r:id="rId41"/>
    <p:sldId id="296" r:id="rId42"/>
    <p:sldId id="295" r:id="rId43"/>
    <p:sldId id="345" r:id="rId4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3837" autoAdjust="0"/>
  </p:normalViewPr>
  <p:slideViewPr>
    <p:cSldViewPr snapToGrid="0" showGuides="1">
      <p:cViewPr varScale="1">
        <p:scale>
          <a:sx n="59" d="100"/>
          <a:sy n="59" d="100"/>
        </p:scale>
        <p:origin x="992" y="60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EEC5C-93B4-4B64-9A7E-D610CBEC9ED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1C218-5024-40C1-B6AC-E8604B211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8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FCFE7-C97A-40A5-B845-23BAA36BA146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9DCA-EBBA-42F8-8AB2-C162E9479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9DCA-EBBA-42F8-8AB2-C162E94793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8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9DCA-EBBA-42F8-8AB2-C162E94793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6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3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7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1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4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7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7.png"/><Relationship Id="rId5" Type="http://schemas.openxmlformats.org/officeDocument/2006/relationships/audio" Target="../media/audio2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audio" Target="../media/audio2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audio" Target="../media/audio2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audio" Target="../media/audio2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audio" Target="../media/audio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59.png"/><Relationship Id="rId5" Type="http://schemas.openxmlformats.org/officeDocument/2006/relationships/hyperlink" Target="https://tophonetics.com/" TargetMode="External"/><Relationship Id="rId4" Type="http://schemas.openxmlformats.org/officeDocument/2006/relationships/audio" Target="../media/audio28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sv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61.png"/><Relationship Id="rId5" Type="http://schemas.openxmlformats.org/officeDocument/2006/relationships/hyperlink" Target="https://tophonetics.com/" TargetMode="External"/><Relationship Id="rId4" Type="http://schemas.openxmlformats.org/officeDocument/2006/relationships/audio" Target="../media/audio29.wav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63.png"/><Relationship Id="rId5" Type="http://schemas.openxmlformats.org/officeDocument/2006/relationships/audio" Target="../media/audio30.wav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svg"/><Relationship Id="rId7" Type="http://schemas.openxmlformats.org/officeDocument/2006/relationships/image" Target="../media/image3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9.png"/><Relationship Id="rId7" Type="http://schemas.openxmlformats.org/officeDocument/2006/relationships/image" Target="../media/image4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62.svg"/><Relationship Id="rId4" Type="http://schemas.openxmlformats.org/officeDocument/2006/relationships/image" Target="../media/image60.sv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hyperlink" Target="http://commons.wikimedia.org/wiki/File:Red_check.svg?uselang=es" TargetMode="Externa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microsoft.com/office/2007/relationships/media" Target="../media/media21.mp3"/><Relationship Id="rId18" Type="http://schemas.openxmlformats.org/officeDocument/2006/relationships/audio" Target="../media/media20.mp3"/><Relationship Id="rId26" Type="http://schemas.openxmlformats.org/officeDocument/2006/relationships/image" Target="../media/image6.png"/><Relationship Id="rId3" Type="http://schemas.microsoft.com/office/2007/relationships/media" Target="../media/media15.mp3"/><Relationship Id="rId21" Type="http://schemas.microsoft.com/office/2007/relationships/media" Target="../media/media31.mp3"/><Relationship Id="rId7" Type="http://schemas.microsoft.com/office/2007/relationships/media" Target="../media/media26.mp3"/><Relationship Id="rId12" Type="http://schemas.openxmlformats.org/officeDocument/2006/relationships/audio" Target="../media/media22.mp3"/><Relationship Id="rId17" Type="http://schemas.microsoft.com/office/2007/relationships/media" Target="../media/media20.mp3"/><Relationship Id="rId25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6" Type="http://schemas.openxmlformats.org/officeDocument/2006/relationships/audio" Target="../media/media10.mp3"/><Relationship Id="rId20" Type="http://schemas.openxmlformats.org/officeDocument/2006/relationships/audio" Target="../media/media13.mp3"/><Relationship Id="rId1" Type="http://schemas.microsoft.com/office/2007/relationships/media" Target="../media/media19.mp3"/><Relationship Id="rId6" Type="http://schemas.openxmlformats.org/officeDocument/2006/relationships/audio" Target="../media/media25.mp3"/><Relationship Id="rId11" Type="http://schemas.microsoft.com/office/2007/relationships/media" Target="../media/media22.mp3"/><Relationship Id="rId24" Type="http://schemas.openxmlformats.org/officeDocument/2006/relationships/audio" Target="../media/media32.mp3"/><Relationship Id="rId5" Type="http://schemas.microsoft.com/office/2007/relationships/media" Target="../media/media25.mp3"/><Relationship Id="rId15" Type="http://schemas.microsoft.com/office/2007/relationships/media" Target="../media/media10.mp3"/><Relationship Id="rId23" Type="http://schemas.microsoft.com/office/2007/relationships/media" Target="../media/media32.mp3"/><Relationship Id="rId10" Type="http://schemas.openxmlformats.org/officeDocument/2006/relationships/audio" Target="../media/media12.mp3"/><Relationship Id="rId19" Type="http://schemas.microsoft.com/office/2007/relationships/media" Target="../media/media13.mp3"/><Relationship Id="rId4" Type="http://schemas.openxmlformats.org/officeDocument/2006/relationships/audio" Target="../media/media15.mp3"/><Relationship Id="rId9" Type="http://schemas.microsoft.com/office/2007/relationships/media" Target="../media/media12.mp3"/><Relationship Id="rId14" Type="http://schemas.openxmlformats.org/officeDocument/2006/relationships/audio" Target="../media/media21.mp3"/><Relationship Id="rId22" Type="http://schemas.openxmlformats.org/officeDocument/2006/relationships/audio" Target="../media/media31.mp3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0994" y="1174282"/>
            <a:ext cx="3799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Georgia Pro Cond Black" panose="02040A06050405020203" pitchFamily="18" charset="0"/>
              </a:rPr>
              <a:t>UNIT 3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62199" y="3367410"/>
            <a:ext cx="2866148" cy="28518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46007" y="2252362"/>
            <a:ext cx="379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Georgia Pro Cond Semibold" panose="020B0604020202020204" pitchFamily="18" charset="0"/>
              </a:rPr>
              <a:t>Friends</a:t>
            </a:r>
          </a:p>
        </p:txBody>
      </p:sp>
      <p:pic>
        <p:nvPicPr>
          <p:cNvPr id="1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5861" y="3220238"/>
            <a:ext cx="3913941" cy="2739759"/>
          </a:xfrm>
          <a:prstGeom prst="rect">
            <a:avLst/>
          </a:prstGeom>
        </p:spPr>
      </p:pic>
      <p:pic>
        <p:nvPicPr>
          <p:cNvPr id="7" name="Unit-3Friends-16288659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4729" y="45901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2318" y="1697985"/>
            <a:ext cx="432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Pink sweater 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6484" y="3119328"/>
            <a:ext cx="3162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pɪŋk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swɛtər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5062" y="4028823"/>
            <a:ext cx="4475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3975" y="833593"/>
            <a:ext cx="3218048" cy="2948162"/>
          </a:xfrm>
          <a:prstGeom prst="rect">
            <a:avLst/>
          </a:prstGeom>
        </p:spPr>
      </p:pic>
      <p:pic>
        <p:nvPicPr>
          <p:cNvPr id="5" name="My-baby-sister-is-wearing-a-pi16288613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468" y="7022997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2E6CF0-17E4-4F0B-A858-D2D82BB0A6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-sweater16292474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2556" y="1554248"/>
            <a:ext cx="486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badminton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2416" y="3185464"/>
            <a:ext cx="339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bædmɪntən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8763" y="4028823"/>
            <a:ext cx="344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0398" y="745122"/>
            <a:ext cx="3150403" cy="3280246"/>
          </a:xfrm>
          <a:prstGeom prst="rect">
            <a:avLst/>
          </a:prstGeom>
        </p:spPr>
      </p:pic>
      <p:pic>
        <p:nvPicPr>
          <p:cNvPr id="6" name="She-is-playing-badminton-with-16288613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4401" y="7028541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CAB7BFF-48A3-4107-9C86-7C0DEB884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8445" y="1554248"/>
            <a:ext cx="517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barbecue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0" y="3248405"/>
            <a:ext cx="352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bɑːbɪkju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2130" y="4129995"/>
            <a:ext cx="346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60434" y="1163236"/>
            <a:ext cx="3322736" cy="3195365"/>
          </a:xfrm>
          <a:prstGeom prst="rect">
            <a:avLst/>
          </a:prstGeom>
        </p:spPr>
      </p:pic>
      <p:pic>
        <p:nvPicPr>
          <p:cNvPr id="5" name="We-are-having-barbecue-nowDo-y16288623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970" y="6892299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E2F4FF4-12C9-42B4-9ABD-AE2B4CEF99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459" y="1576421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Beach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233509"/>
            <a:ext cx="250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biːʧ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37554" y="1051663"/>
            <a:ext cx="3534351" cy="3397394"/>
          </a:xfrm>
          <a:prstGeom prst="rect">
            <a:avLst/>
          </a:prstGeom>
        </p:spPr>
      </p:pic>
      <p:pic>
        <p:nvPicPr>
          <p:cNvPr id="5" name="They-are-going-to-the-beach-th16288623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43" y="6946376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9AA35C-9C1A-411F-8A79-733F99FC86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3187" y="1549668"/>
            <a:ext cx="3995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Make a cake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6" y="323303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ə 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024" y="4028823"/>
            <a:ext cx="33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71700" y="1055753"/>
            <a:ext cx="1848365" cy="3371915"/>
          </a:xfrm>
          <a:prstGeom prst="rect">
            <a:avLst/>
          </a:prstGeom>
        </p:spPr>
      </p:pic>
      <p:pic>
        <p:nvPicPr>
          <p:cNvPr id="5" name="My-mother-is-making-a-deliciou16288624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9331" y="6947108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136AE80-3D93-4B40-8396-122A057F0E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1057" y="1549668"/>
            <a:ext cx="41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to the mall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919" y="4064297"/>
            <a:ext cx="405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7677" y="898280"/>
            <a:ext cx="4353113" cy="3016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7634" y="2406747"/>
            <a:ext cx="297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gəʊ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ː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ðə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mɔːl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/>
          </a:p>
        </p:txBody>
      </p:sp>
      <p:pic>
        <p:nvPicPr>
          <p:cNvPr id="2" name="She-is-going-to-the-mall-to-bu16288625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7590" y="706018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B6BF5B2-0C97-4DB9-B911-F875EE4468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7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3861" y="1665778"/>
            <a:ext cx="4693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a movie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6204" y="3171426"/>
            <a:ext cx="300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muːvi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0547" y="4046329"/>
            <a:ext cx="3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phim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0087" y="1160915"/>
            <a:ext cx="3506919" cy="2972114"/>
          </a:xfrm>
          <a:prstGeom prst="rect">
            <a:avLst/>
          </a:prstGeom>
        </p:spPr>
      </p:pic>
      <p:pic>
        <p:nvPicPr>
          <p:cNvPr id="5" name="She-is-watching-a-film-in-the-16288625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6167" y="7031207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FD1201A-3EB4-4D96-868F-C27B3AE08B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556" y="1492245"/>
            <a:ext cx="423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a party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9461" y="3152953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pɑːti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6607" y="4107159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163" y="1767902"/>
            <a:ext cx="5125473" cy="298558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F9EB801-5DCC-41FE-A7BD-942E16B84F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7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0737" y="1568626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Pizza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6824" y="3185016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piːtsə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5539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pizza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0252" y="985555"/>
            <a:ext cx="4049545" cy="3442113"/>
          </a:xfrm>
          <a:prstGeom prst="rect">
            <a:avLst/>
          </a:prstGeom>
        </p:spPr>
      </p:pic>
      <p:pic>
        <p:nvPicPr>
          <p:cNvPr id="5" name="Jenny-is-making-a-pizza-for-me16288627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7731" y="7067263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9594B7E-4E6B-4DB1-9C84-E7E0232655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24734" y="1127585"/>
            <a:ext cx="3881251" cy="3210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8294" y="1733411"/>
            <a:ext cx="4215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swimming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3561" y="3237775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swɪmɪŋ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044" y="40150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e-is-going-swimming-with-his-16288627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4204" y="7000716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6501FE2-C71E-44FB-ABD3-44809117F0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32922" y="767045"/>
            <a:ext cx="3924978" cy="2595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1078" y="1549668"/>
            <a:ext cx="382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blond hair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4077" y="2237597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blɒnd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97242" y="3426650"/>
            <a:ext cx="38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hoe</a:t>
            </a:r>
          </a:p>
        </p:txBody>
      </p:sp>
      <p:pic>
        <p:nvPicPr>
          <p:cNvPr id="6" name="She-has-got-blond-hair-16288569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4594" y="69440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CD6BF6C-9AA5-4D2D-BA61-457D2A975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nd-hair-1629246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nd-hair-1629246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92411" y="1550653"/>
            <a:ext cx="508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television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5303" y="3215339"/>
            <a:ext cx="344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tɛlɪˌvɪʒən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3252" y="40101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6071" y="951051"/>
            <a:ext cx="3763591" cy="3476617"/>
          </a:xfrm>
          <a:prstGeom prst="rect">
            <a:avLst/>
          </a:prstGeom>
        </p:spPr>
      </p:pic>
      <p:pic>
        <p:nvPicPr>
          <p:cNvPr id="3" name="The-children-are-watching-tele16288628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1522" y="69440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5048885-D539-4210-B330-F2C15DE75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15508" y="1896303"/>
            <a:ext cx="523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video games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9851" y="3250267"/>
            <a:ext cx="358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vɪdɪəʊ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7607" y="945573"/>
            <a:ext cx="5225729" cy="3220355"/>
          </a:xfrm>
          <a:prstGeom prst="rect">
            <a:avLst/>
          </a:prstGeom>
        </p:spPr>
      </p:pic>
      <p:pic>
        <p:nvPicPr>
          <p:cNvPr id="3" name="My-brother-likes-playing-video16288652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879" y="69440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C0867B0-9C76-4A63-A99F-24B568A0EC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29837" y="1599313"/>
            <a:ext cx="2863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Friendly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9836" y="321528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frɛndli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7985" y="1000333"/>
            <a:ext cx="3973664" cy="3162374"/>
          </a:xfrm>
          <a:prstGeom prst="rect">
            <a:avLst/>
          </a:prstGeom>
        </p:spPr>
      </p:pic>
      <p:pic>
        <p:nvPicPr>
          <p:cNvPr id="3" name="My-classmates-are-very-friendl1628865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679" y="7024780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7A4C93-90E9-4723-B0EA-F7C39F9845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95185" y="1683512"/>
            <a:ext cx="209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Funny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297" y="3374764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fʌni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61215" y="3931125"/>
            <a:ext cx="317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55867" y="937886"/>
            <a:ext cx="2976241" cy="3224821"/>
          </a:xfrm>
          <a:prstGeom prst="rect">
            <a:avLst/>
          </a:prstGeom>
        </p:spPr>
      </p:pic>
      <p:pic>
        <p:nvPicPr>
          <p:cNvPr id="3" name="She-likes-monkeys-because-they16288653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8879" y="7177612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E70BE19-170B-4ED5-A085-9709D5129A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16292485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16292485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Helpful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037" y="311932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hɛlpfʊl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200" y="4028823"/>
            <a:ext cx="431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hay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38798" y="1027380"/>
            <a:ext cx="3225628" cy="3204308"/>
          </a:xfrm>
          <a:prstGeom prst="rect">
            <a:avLst/>
          </a:prstGeom>
        </p:spPr>
      </p:pic>
      <p:pic>
        <p:nvPicPr>
          <p:cNvPr id="3" name="Tony-is-a-helpful-boy-16288654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1430" y="701742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0D9FDB-BD2A-4108-AF37-17E633378C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885113" y="1721987"/>
            <a:ext cx="2191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Kind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3767" y="3253321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kaɪnd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86840" y="612148"/>
            <a:ext cx="3233574" cy="3403762"/>
          </a:xfrm>
          <a:prstGeom prst="rect">
            <a:avLst/>
          </a:prstGeom>
        </p:spPr>
      </p:pic>
      <p:pic>
        <p:nvPicPr>
          <p:cNvPr id="3" name="My-grandfather-is-very-kind-1628865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5925" y="7024780"/>
            <a:ext cx="358333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7DD04C9-1EA1-4B67-8BD0-0C10F4FB62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nd16292486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nd16292486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32992" y="1582681"/>
            <a:ext cx="3633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Lazy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037" y="3253080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leɪzi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30012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06725" y="1197106"/>
            <a:ext cx="3407443" cy="2842937"/>
          </a:xfrm>
          <a:prstGeom prst="rect">
            <a:avLst/>
          </a:prstGeom>
        </p:spPr>
      </p:pic>
      <p:pic>
        <p:nvPicPr>
          <p:cNvPr id="3" name="Mark-is-so-lazyHe-doesn’t-lik1628865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679" y="704301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F76B069-30AC-4F62-A8D1-B5A4BA68C2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Selfish</a:t>
            </a:r>
          </a:p>
          <a:p>
            <a:pPr algn="ctr"/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3090" y="334927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sɛlfɪʃ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6620" y="408985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36035" y="1308153"/>
            <a:ext cx="3073702" cy="2781700"/>
          </a:xfrm>
          <a:prstGeom prst="rect">
            <a:avLst/>
          </a:prstGeom>
        </p:spPr>
      </p:pic>
      <p:pic>
        <p:nvPicPr>
          <p:cNvPr id="3" name="Minh-is-selfishHe-doesn’t-want1628865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9737" y="708214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6BB91F3-7367-4944-96FC-B442164776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2129" y="2063281"/>
            <a:ext cx="421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Share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38588" y="310236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ʃeə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8227" y="40914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1245" y="1194638"/>
            <a:ext cx="2317007" cy="281703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01594C0-9DD6-42B1-A09B-4A9FF6DABD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Try to do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0034" y="311932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1727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218" y="788611"/>
            <a:ext cx="3220004" cy="3328169"/>
          </a:xfrm>
          <a:prstGeom prst="rect">
            <a:avLst/>
          </a:prstGeom>
        </p:spPr>
      </p:pic>
      <p:pic>
        <p:nvPicPr>
          <p:cNvPr id="3" name="He-tries-to-climb-up-the-tree-16288656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2480" y="7035099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6008983-4665-4AA3-A58B-DDA38A144B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y-to-do-st1629248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y-to-do-st1629248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05125" y="1549668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Long hair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9027" y="3016973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lɒŋ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dài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40514" y="803997"/>
            <a:ext cx="2244859" cy="3710509"/>
          </a:xfrm>
          <a:prstGeom prst="rect">
            <a:avLst/>
          </a:prstGeom>
        </p:spPr>
      </p:pic>
      <p:pic>
        <p:nvPicPr>
          <p:cNvPr id="5" name="Hoa-has-got-long-hair-16288609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2173" y="701995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05DD41C-A10E-4260-92CD-014514A99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-hair1629246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-hair1629246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63618" y="1758019"/>
            <a:ext cx="517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sb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(to) do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553" y="3371273"/>
            <a:ext cx="389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hɛlp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7631" y="888805"/>
            <a:ext cx="2837272" cy="3342883"/>
          </a:xfrm>
          <a:prstGeom prst="rect">
            <a:avLst/>
          </a:prstGeom>
        </p:spPr>
      </p:pic>
      <p:pic>
        <p:nvPicPr>
          <p:cNvPr id="3" name="She-usually-helps-her-mother-t16288657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7702" y="71472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9290279-75E5-4976-BBA2-B1BDB11152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-sb-to-do-st1629249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-sb-to-do-st1629249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05329" y="1525226"/>
            <a:ext cx="2666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Chore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9563" y="3065187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ʧɔ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4645" y="3929418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1058" y="640015"/>
            <a:ext cx="3526759" cy="3473858"/>
          </a:xfrm>
          <a:prstGeom prst="rect">
            <a:avLst/>
          </a:prstGeom>
        </p:spPr>
      </p:pic>
      <p:pic>
        <p:nvPicPr>
          <p:cNvPr id="3" name="Daisy-doesn’t-do-any-chores-16288658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8171" y="7095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71003" y="1960660"/>
            <a:ext cx="51655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Different from/to…</a:t>
            </a:r>
          </a:p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6660" y="3370918"/>
            <a:ext cx="351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dɪfrənt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frɒm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6829" y="4363793"/>
            <a:ext cx="412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81062" y="919320"/>
            <a:ext cx="3452454" cy="32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fferent-fromto1629249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fferent-fromto1629249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754" y="125128"/>
            <a:ext cx="376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From Where You Are" panose="02000507000000020004" pitchFamily="2" charset="0"/>
              </a:rPr>
              <a:t>Review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5856" y="1296922"/>
            <a:ext cx="2718229" cy="2796221"/>
            <a:chOff x="74530" y="1296922"/>
            <a:chExt cx="2718229" cy="2796221"/>
          </a:xfrm>
        </p:grpSpPr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62452" y="1296922"/>
              <a:ext cx="2265515" cy="1891705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74530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3639" y="1302055"/>
            <a:ext cx="2718229" cy="2791088"/>
            <a:chOff x="3013639" y="1302055"/>
            <a:chExt cx="2718229" cy="2791088"/>
          </a:xfrm>
        </p:grpSpPr>
        <p:pic>
          <p:nvPicPr>
            <p:cNvPr id="10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19937" y="1302055"/>
              <a:ext cx="2226043" cy="188657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013639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9475" y="1610721"/>
            <a:ext cx="2853539" cy="2458823"/>
            <a:chOff x="5952749" y="1634320"/>
            <a:chExt cx="2853539" cy="2458823"/>
          </a:xfrm>
        </p:grpSpPr>
        <p:pic>
          <p:nvPicPr>
            <p:cNvPr id="11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37950" y="1634320"/>
              <a:ext cx="2668338" cy="1554307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5952749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98258" y="1610721"/>
            <a:ext cx="2718229" cy="2482422"/>
            <a:chOff x="9398258" y="1610721"/>
            <a:chExt cx="2718229" cy="2482422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98258" y="1610721"/>
              <a:ext cx="2470303" cy="157790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9398258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01436" y="4933606"/>
            <a:ext cx="196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glasses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4897" y="5880831"/>
            <a:ext cx="196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sweater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1115" y="5834533"/>
            <a:ext cx="310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Have a party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11956" y="5977261"/>
            <a:ext cx="33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Watch a movie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59471" y="4872476"/>
            <a:ext cx="33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Go to the mall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37877" y="4981415"/>
            <a:ext cx="166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pants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1607" y="4906418"/>
            <a:ext cx="166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shirt</a:t>
            </a:r>
          </a:p>
        </p:txBody>
      </p:sp>
    </p:spTree>
    <p:extLst>
      <p:ext uri="{BB962C8B-B14F-4D97-AF65-F5344CB8AC3E}">
        <p14:creationId xmlns:p14="http://schemas.microsoft.com/office/powerpoint/2010/main" val="3017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09623 -0.349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45469 -0.34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12865 -0.335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926 L 0.79166 -0.207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754" y="125128"/>
            <a:ext cx="376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From Where You Are" panose="02000507000000020004" pitchFamily="2" charset="0"/>
              </a:rPr>
              <a:t>Review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8092" y="367364"/>
            <a:ext cx="3148758" cy="2909392"/>
            <a:chOff x="358092" y="367364"/>
            <a:chExt cx="3148758" cy="2909392"/>
          </a:xfrm>
        </p:grpSpPr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8092" y="367364"/>
              <a:ext cx="3148758" cy="1940422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384919" y="2612613"/>
              <a:ext cx="3038532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714454" y="431671"/>
            <a:ext cx="2718229" cy="2845085"/>
            <a:chOff x="8714454" y="431671"/>
            <a:chExt cx="2718229" cy="2845085"/>
          </a:xfrm>
        </p:grpSpPr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001688" y="431671"/>
              <a:ext cx="2056496" cy="2125577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8714454" y="2612613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3318" y="673345"/>
            <a:ext cx="2718229" cy="2603411"/>
            <a:chOff x="4693318" y="673345"/>
            <a:chExt cx="2718229" cy="26034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997550" y="673345"/>
              <a:ext cx="1898583" cy="1976833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4693318" y="2612613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893" y="3656804"/>
            <a:ext cx="2718229" cy="2840056"/>
            <a:chOff x="522893" y="3656804"/>
            <a:chExt cx="2718229" cy="2840056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6341" y="3656804"/>
              <a:ext cx="2237813" cy="206718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522893" y="5832717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47893" y="3429000"/>
            <a:ext cx="2718229" cy="3067860"/>
            <a:chOff x="4747893" y="3429000"/>
            <a:chExt cx="2718229" cy="30678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997550" y="3429000"/>
              <a:ext cx="2244573" cy="2158531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4747893" y="5832717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4919" y="2575186"/>
            <a:ext cx="326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video games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03544" y="2608940"/>
            <a:ext cx="278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badminton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07188" y="2608940"/>
            <a:ext cx="278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Try to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373" y="5832717"/>
            <a:ext cx="301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television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65992" y="5811925"/>
            <a:ext cx="301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barbecue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8769029" y="3505009"/>
            <a:ext cx="2718229" cy="2991851"/>
            <a:chOff x="8769029" y="3505009"/>
            <a:chExt cx="2718229" cy="2991851"/>
          </a:xfrm>
        </p:grpSpPr>
        <p:sp>
          <p:nvSpPr>
            <p:cNvPr id="32" name="Rounded Rectangle 31"/>
            <p:cNvSpPr/>
            <p:nvPr/>
          </p:nvSpPr>
          <p:spPr>
            <a:xfrm>
              <a:off x="8769029" y="5832717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206260" y="3505009"/>
              <a:ext cx="1808052" cy="2130253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8792104" y="5806875"/>
            <a:ext cx="301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sb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to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4" grpId="0"/>
      <p:bldP spid="35" grpId="0"/>
      <p:bldP spid="36" grpId="0"/>
      <p:bldP spid="37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3A98E-5843-4427-A18E-A8559F3BDA58}"/>
              </a:ext>
            </a:extLst>
          </p:cNvPr>
          <p:cNvSpPr/>
          <p:nvPr/>
        </p:nvSpPr>
        <p:spPr>
          <a:xfrm>
            <a:off x="184932" y="318499"/>
            <a:ext cx="2034285" cy="120032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FB35B-C02F-42FB-BE9B-A96313C2E0F8}"/>
              </a:ext>
            </a:extLst>
          </p:cNvPr>
          <p:cNvSpPr txBox="1"/>
          <p:nvPr/>
        </p:nvSpPr>
        <p:spPr>
          <a:xfrm>
            <a:off x="2219217" y="318499"/>
            <a:ext cx="8390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You will hear Jenny and Tom talking about their brothers and sisters. For each question, choose the correct answer ( A,B, or C). You will hear the conversation twice.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8644C-1F86-430B-BB06-0DE90C38DF55}"/>
              </a:ext>
            </a:extLst>
          </p:cNvPr>
          <p:cNvSpPr txBox="1"/>
          <p:nvPr/>
        </p:nvSpPr>
        <p:spPr>
          <a:xfrm>
            <a:off x="523982" y="1654140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0. Tom’s brother is     A. tall 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B. shy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C. short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A313D-6B42-4BE4-A604-9071DFEA2551}"/>
              </a:ext>
            </a:extLst>
          </p:cNvPr>
          <p:cNvSpPr txBox="1"/>
          <p:nvPr/>
        </p:nvSpPr>
        <p:spPr>
          <a:xfrm>
            <a:off x="205483" y="3083762"/>
            <a:ext cx="5548046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1. Tom’s brother is wearing     A. a blue T-shirt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B. glasses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C. a green T-shirt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4E335-1883-4823-8448-9A13E359B2D3}"/>
              </a:ext>
            </a:extLst>
          </p:cNvPr>
          <p:cNvSpPr txBox="1"/>
          <p:nvPr/>
        </p:nvSpPr>
        <p:spPr>
          <a:xfrm>
            <a:off x="400692" y="4744646"/>
            <a:ext cx="477748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2. Tom’s brother is                     A. kind 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B. lazy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C. friendly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70EFE-89B9-4717-84C5-2F7286647670}"/>
              </a:ext>
            </a:extLst>
          </p:cNvPr>
          <p:cNvSpPr txBox="1"/>
          <p:nvPr/>
        </p:nvSpPr>
        <p:spPr>
          <a:xfrm>
            <a:off x="5688458" y="1582864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3. Jenny’s sister is     A. tall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B. slim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C. short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97E4D-3DC6-40F3-A2A9-F98C3ECDBF9E}"/>
              </a:ext>
            </a:extLst>
          </p:cNvPr>
          <p:cNvSpPr txBox="1"/>
          <p:nvPr/>
        </p:nvSpPr>
        <p:spPr>
          <a:xfrm>
            <a:off x="5688459" y="3076522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4. Jenny’s sister  has             A. short hair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B. brown hair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C. long hair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62E73-D618-4BDC-AD15-9440C0F4B8F7}"/>
              </a:ext>
            </a:extLst>
          </p:cNvPr>
          <p:cNvSpPr txBox="1"/>
          <p:nvPr/>
        </p:nvSpPr>
        <p:spPr>
          <a:xfrm>
            <a:off x="5811747" y="4872023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5. Jenny’s sister  is               A. kind and helpful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B. kind and friendly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C. friendly and helpful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3EE4D4-4F4C-4934-A0BC-F5DFC0BE385B}"/>
              </a:ext>
            </a:extLst>
          </p:cNvPr>
          <p:cNvSpPr/>
          <p:nvPr/>
        </p:nvSpPr>
        <p:spPr>
          <a:xfrm>
            <a:off x="5178176" y="2719574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C2209-5F9A-4055-8048-D5853F640C22}"/>
              </a:ext>
            </a:extLst>
          </p:cNvPr>
          <p:cNvSpPr/>
          <p:nvPr/>
        </p:nvSpPr>
        <p:spPr>
          <a:xfrm>
            <a:off x="5178176" y="3242900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87AF59-1F3B-47FD-9DB1-883C130B6661}"/>
              </a:ext>
            </a:extLst>
          </p:cNvPr>
          <p:cNvGrpSpPr/>
          <p:nvPr/>
        </p:nvGrpSpPr>
        <p:grpSpPr>
          <a:xfrm>
            <a:off x="5145637" y="1746289"/>
            <a:ext cx="400692" cy="4456787"/>
            <a:chOff x="5414481" y="1717481"/>
            <a:chExt cx="400692" cy="4456787"/>
          </a:xfrm>
          <a:noFill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B86827-6DFF-4A34-83F6-767AC9F81CC6}"/>
                </a:ext>
              </a:extLst>
            </p:cNvPr>
            <p:cNvSpPr/>
            <p:nvPr/>
          </p:nvSpPr>
          <p:spPr>
            <a:xfrm>
              <a:off x="5414481" y="171748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42FA5C-0F2E-4E86-9921-F9B7024C89C5}"/>
                </a:ext>
              </a:extLst>
            </p:cNvPr>
            <p:cNvSpPr/>
            <p:nvPr/>
          </p:nvSpPr>
          <p:spPr>
            <a:xfrm>
              <a:off x="5414481" y="225782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95BA5B-A751-41E8-A898-663156934A45}"/>
                </a:ext>
              </a:extLst>
            </p:cNvPr>
            <p:cNvSpPr/>
            <p:nvPr/>
          </p:nvSpPr>
          <p:spPr>
            <a:xfrm>
              <a:off x="5414481" y="3714923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69F622-C816-4DC8-B390-A68F8FCE154A}"/>
                </a:ext>
              </a:extLst>
            </p:cNvPr>
            <p:cNvSpPr/>
            <p:nvPr/>
          </p:nvSpPr>
          <p:spPr>
            <a:xfrm>
              <a:off x="5414481" y="4193735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2E9405-12F6-408B-AB86-A8C01A8965FA}"/>
                </a:ext>
              </a:extLst>
            </p:cNvPr>
            <p:cNvSpPr/>
            <p:nvPr/>
          </p:nvSpPr>
          <p:spPr>
            <a:xfrm>
              <a:off x="5414481" y="4826782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8FCF6F-F113-4143-BA1E-7FF9E29EED00}"/>
                </a:ext>
              </a:extLst>
            </p:cNvPr>
            <p:cNvSpPr/>
            <p:nvPr/>
          </p:nvSpPr>
          <p:spPr>
            <a:xfrm>
              <a:off x="5414481" y="528861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A07C12-EF5D-45D6-8C93-7A2445C152AE}"/>
                </a:ext>
              </a:extLst>
            </p:cNvPr>
            <p:cNvSpPr/>
            <p:nvPr/>
          </p:nvSpPr>
          <p:spPr>
            <a:xfrm>
              <a:off x="5414481" y="583257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03DF8B-1BD1-4A12-BDEF-2218779F86EB}"/>
              </a:ext>
            </a:extLst>
          </p:cNvPr>
          <p:cNvGrpSpPr/>
          <p:nvPr/>
        </p:nvGrpSpPr>
        <p:grpSpPr>
          <a:xfrm>
            <a:off x="11234796" y="1746289"/>
            <a:ext cx="400692" cy="4456787"/>
            <a:chOff x="5414481" y="1717481"/>
            <a:chExt cx="400692" cy="4456787"/>
          </a:xfrm>
          <a:noFill/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E855CC0-1F16-401E-869C-0B5DFB5EA927}"/>
                </a:ext>
              </a:extLst>
            </p:cNvPr>
            <p:cNvSpPr/>
            <p:nvPr/>
          </p:nvSpPr>
          <p:spPr>
            <a:xfrm>
              <a:off x="5414481" y="171748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E369FB-85BF-4F14-81AD-D1FDFB0BA4C5}"/>
                </a:ext>
              </a:extLst>
            </p:cNvPr>
            <p:cNvSpPr/>
            <p:nvPr/>
          </p:nvSpPr>
          <p:spPr>
            <a:xfrm>
              <a:off x="5414481" y="225782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E197A6-B399-4CDC-92A6-7820F5F2EA7D}"/>
                </a:ext>
              </a:extLst>
            </p:cNvPr>
            <p:cNvSpPr/>
            <p:nvPr/>
          </p:nvSpPr>
          <p:spPr>
            <a:xfrm>
              <a:off x="5414481" y="3714923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B42ECC-3D5D-4BD0-83A5-3FD3E1AA3EC7}"/>
                </a:ext>
              </a:extLst>
            </p:cNvPr>
            <p:cNvSpPr/>
            <p:nvPr/>
          </p:nvSpPr>
          <p:spPr>
            <a:xfrm>
              <a:off x="5414481" y="4193735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3222C9-B90D-48A5-A66F-510D4F3DC583}"/>
                </a:ext>
              </a:extLst>
            </p:cNvPr>
            <p:cNvSpPr/>
            <p:nvPr/>
          </p:nvSpPr>
          <p:spPr>
            <a:xfrm>
              <a:off x="5414481" y="4826782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6D1914-5D7B-42B9-9B50-38BA48C48338}"/>
                </a:ext>
              </a:extLst>
            </p:cNvPr>
            <p:cNvSpPr/>
            <p:nvPr/>
          </p:nvSpPr>
          <p:spPr>
            <a:xfrm>
              <a:off x="5414481" y="528861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3436D9-38FF-4DCC-9758-ED6E6D665783}"/>
                </a:ext>
              </a:extLst>
            </p:cNvPr>
            <p:cNvSpPr/>
            <p:nvPr/>
          </p:nvSpPr>
          <p:spPr>
            <a:xfrm>
              <a:off x="5414481" y="583257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424F4C7-CB2C-47F6-97A0-F4A2E326F006}"/>
              </a:ext>
            </a:extLst>
          </p:cNvPr>
          <p:cNvSpPr/>
          <p:nvPr/>
        </p:nvSpPr>
        <p:spPr>
          <a:xfrm>
            <a:off x="11239931" y="2734830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45FAEB-5A42-484A-A9B5-0A76BBF76C86}"/>
              </a:ext>
            </a:extLst>
          </p:cNvPr>
          <p:cNvSpPr/>
          <p:nvPr/>
        </p:nvSpPr>
        <p:spPr>
          <a:xfrm>
            <a:off x="11239931" y="3197031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53D48AED-B8A5-474D-B416-1936D2057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02572" y="3592476"/>
            <a:ext cx="431092" cy="431092"/>
          </a:xfrm>
          <a:prstGeom prst="rect">
            <a:avLst/>
          </a:prstGeom>
        </p:spPr>
      </p:pic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6C7F828B-0C2B-480F-B962-042C30B89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30437" y="5674827"/>
            <a:ext cx="431092" cy="431092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A768FBC7-957A-440E-BB6B-E4E5C051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15480" y="2149514"/>
            <a:ext cx="431092" cy="431092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6B55488C-FB31-43A9-9B15-AD1D8DDD0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38218" y="4072150"/>
            <a:ext cx="431092" cy="431092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BE9112EA-F29E-46FA-AEFE-ED7E0875C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30686" y="4757967"/>
            <a:ext cx="431092" cy="431092"/>
          </a:xfrm>
          <a:prstGeom prst="rect">
            <a:avLst/>
          </a:prstGeom>
        </p:spPr>
      </p:pic>
      <p:pic>
        <p:nvPicPr>
          <p:cNvPr id="10" name="CD2-TRACK 65">
            <a:hlinkClick r:id="" action="ppaction://media"/>
            <a:extLst>
              <a:ext uri="{FF2B5EF4-FFF2-40B4-BE49-F238E27FC236}">
                <a16:creationId xmlns:a16="http://schemas.microsoft.com/office/drawing/2014/main" id="{97B7DA3B-6F10-4D44-81F3-A493CA369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9738" y="89313"/>
            <a:ext cx="406400" cy="406400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69ADC514-FFFA-4C2E-BDC2-BC7EFD417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78176" y="1610076"/>
            <a:ext cx="431092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34212-38C8-498F-9B4D-1F1E2A8347EA}"/>
              </a:ext>
            </a:extLst>
          </p:cNvPr>
          <p:cNvSpPr/>
          <p:nvPr/>
        </p:nvSpPr>
        <p:spPr>
          <a:xfrm>
            <a:off x="113012" y="379472"/>
            <a:ext cx="2106205" cy="687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F1307-3A57-4525-8E22-C54C820B4FAC}"/>
              </a:ext>
            </a:extLst>
          </p:cNvPr>
          <p:cNvSpPr txBox="1"/>
          <p:nvPr/>
        </p:nvSpPr>
        <p:spPr>
          <a:xfrm>
            <a:off x="2219217" y="544530"/>
            <a:ext cx="839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Read the text. Choose the best word ( A,B, or C) for each space.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E8F79-D81B-48A4-B992-46FA4DFB8F69}"/>
              </a:ext>
            </a:extLst>
          </p:cNvPr>
          <p:cNvSpPr/>
          <p:nvPr/>
        </p:nvSpPr>
        <p:spPr>
          <a:xfrm>
            <a:off x="359593" y="1171253"/>
            <a:ext cx="11126915" cy="3061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                                                          </a:t>
            </a:r>
            <a:r>
              <a:rPr lang="en-US" sz="2400" b="1">
                <a:solidFill>
                  <a:schemeClr val="tx1"/>
                </a:solidFill>
              </a:rPr>
              <a:t>MY NEW FRIEND </a:t>
            </a:r>
          </a:p>
          <a:p>
            <a:pPr algn="just"/>
            <a:r>
              <a:rPr lang="en-US" sz="2400">
                <a:solidFill>
                  <a:schemeClr val="tx1"/>
                </a:solidFill>
              </a:rPr>
              <a:t>Kim is a new girl in my class. We’re friends now. Kim is tall with (0)_____________blond hair and blue eyes. We (1) _____________ badminton together after school. At school, she always wears a uniform but today is Saturday so she is (2) __________________ a yellow T-shirt and pink sneakers. I think Kim is very funny and kind, and she thinks (3) ___________other people. We are going shopping at the mall this afternoon because she’s (4) ________________a party tonight. After that, we are making pizza for the party and watching TV. Tomorrow we are (5) ______________swimming at the beach.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B3E0B-FDA5-4149-A61D-DA1101F774F4}"/>
              </a:ext>
            </a:extLst>
          </p:cNvPr>
          <p:cNvSpPr txBox="1"/>
          <p:nvPr/>
        </p:nvSpPr>
        <p:spPr>
          <a:xfrm>
            <a:off x="359592" y="5140289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A. play        B. playing       C. plays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20D32-7893-4218-BEED-27A9979E408B}"/>
              </a:ext>
            </a:extLst>
          </p:cNvPr>
          <p:cNvSpPr txBox="1"/>
          <p:nvPr/>
        </p:nvSpPr>
        <p:spPr>
          <a:xfrm>
            <a:off x="359593" y="5859910"/>
            <a:ext cx="663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A. wear      B. wears    C. wearing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96E8B-D9B6-4475-9F10-781D9DEEFD22}"/>
              </a:ext>
            </a:extLst>
          </p:cNvPr>
          <p:cNvSpPr txBox="1"/>
          <p:nvPr/>
        </p:nvSpPr>
        <p:spPr>
          <a:xfrm>
            <a:off x="5804894" y="4599430"/>
            <a:ext cx="623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A. about        B. to   C. for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E96EC-AA17-4883-A2AE-56BA1C25E6D1}"/>
              </a:ext>
            </a:extLst>
          </p:cNvPr>
          <p:cNvSpPr txBox="1"/>
          <p:nvPr/>
        </p:nvSpPr>
        <p:spPr>
          <a:xfrm>
            <a:off x="5820307" y="5283499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A. making          B. doing           C. having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CCF17-E15D-4A32-801A-D0693488B9D6}"/>
              </a:ext>
            </a:extLst>
          </p:cNvPr>
          <p:cNvSpPr txBox="1"/>
          <p:nvPr/>
        </p:nvSpPr>
        <p:spPr>
          <a:xfrm>
            <a:off x="5820308" y="6003451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5. A. playing          B. going        C. doing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DC494B-897A-45FD-ACF9-4238E58B871B}"/>
              </a:ext>
            </a:extLst>
          </p:cNvPr>
          <p:cNvCxnSpPr>
            <a:cxnSpLocks/>
          </p:cNvCxnSpPr>
          <p:nvPr/>
        </p:nvCxnSpPr>
        <p:spPr>
          <a:xfrm>
            <a:off x="5630238" y="4376557"/>
            <a:ext cx="0" cy="21783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51E8A8-D3E2-4EB8-ACFA-F7EB9E97315C}"/>
              </a:ext>
            </a:extLst>
          </p:cNvPr>
          <p:cNvSpPr txBox="1"/>
          <p:nvPr/>
        </p:nvSpPr>
        <p:spPr>
          <a:xfrm>
            <a:off x="359593" y="4467144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0. A. tall           B. slim           C. long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85D25F-F725-453E-873F-45B02211C7C2}"/>
              </a:ext>
            </a:extLst>
          </p:cNvPr>
          <p:cNvSpPr/>
          <p:nvPr/>
        </p:nvSpPr>
        <p:spPr>
          <a:xfrm>
            <a:off x="4248370" y="4429352"/>
            <a:ext cx="1253436" cy="5145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97AEEC-C858-462B-BF51-99EE6F174F11}"/>
              </a:ext>
            </a:extLst>
          </p:cNvPr>
          <p:cNvSpPr/>
          <p:nvPr/>
        </p:nvSpPr>
        <p:spPr>
          <a:xfrm>
            <a:off x="703786" y="5208466"/>
            <a:ext cx="1253436" cy="5145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A13954-ABA9-4077-B87C-3BCA03EE3567}"/>
              </a:ext>
            </a:extLst>
          </p:cNvPr>
          <p:cNvSpPr/>
          <p:nvPr/>
        </p:nvSpPr>
        <p:spPr>
          <a:xfrm>
            <a:off x="3938765" y="5843233"/>
            <a:ext cx="1605317" cy="55053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087493-14C9-4511-A35A-96A80A2EAD93}"/>
              </a:ext>
            </a:extLst>
          </p:cNvPr>
          <p:cNvSpPr/>
          <p:nvPr/>
        </p:nvSpPr>
        <p:spPr>
          <a:xfrm>
            <a:off x="6113119" y="4647706"/>
            <a:ext cx="1528649" cy="50350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D78571-4DEC-4951-A648-A678A8B418FF}"/>
              </a:ext>
            </a:extLst>
          </p:cNvPr>
          <p:cNvSpPr/>
          <p:nvPr/>
        </p:nvSpPr>
        <p:spPr>
          <a:xfrm>
            <a:off x="10417990" y="5318778"/>
            <a:ext cx="1500029" cy="54981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31D2E4-65E1-4601-B68E-5F929E0D4D75}"/>
              </a:ext>
            </a:extLst>
          </p:cNvPr>
          <p:cNvSpPr/>
          <p:nvPr/>
        </p:nvSpPr>
        <p:spPr>
          <a:xfrm>
            <a:off x="8301513" y="5990153"/>
            <a:ext cx="1500029" cy="54981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9B7E2A-B9A6-4C4D-9211-E25D2CBFF314}"/>
              </a:ext>
            </a:extLst>
          </p:cNvPr>
          <p:cNvSpPr/>
          <p:nvPr/>
        </p:nvSpPr>
        <p:spPr>
          <a:xfrm>
            <a:off x="4387061" y="194537"/>
            <a:ext cx="3071977" cy="687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6D1D0-18C7-4183-9B7F-B0C5534B4155}"/>
              </a:ext>
            </a:extLst>
          </p:cNvPr>
          <p:cNvSpPr txBox="1"/>
          <p:nvPr/>
        </p:nvSpPr>
        <p:spPr>
          <a:xfrm>
            <a:off x="1760305" y="882233"/>
            <a:ext cx="803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Write the correct words from the unit on the lines. The first letter is already there.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0A99E-AE15-4D5C-A76C-151714F5E6AA}"/>
              </a:ext>
            </a:extLst>
          </p:cNvPr>
          <p:cNvSpPr txBox="1"/>
          <p:nvPr/>
        </p:nvSpPr>
        <p:spPr>
          <a:xfrm>
            <a:off x="318498" y="1993187"/>
            <a:ext cx="10952252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kind of person thinks about other people all the time.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is a big building with a lot of shops, restaurants , and cafe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People often have one for their birthday.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is a sport we play with a racket and shuttlecock.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is when someone’s color hair is yellow.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kind of person doesn’t like doing housework or school work.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People wear these on their eyes to help them see.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C7B28-7C8C-4DF1-9D03-1DF3C05AA6D7}"/>
              </a:ext>
            </a:extLst>
          </p:cNvPr>
          <p:cNvSpPr/>
          <p:nvPr/>
        </p:nvSpPr>
        <p:spPr>
          <a:xfrm>
            <a:off x="8657690" y="1613043"/>
            <a:ext cx="2750050" cy="436272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</a:rPr>
              <a:t>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DBD747-B315-4C8B-BC59-548108944631}"/>
              </a:ext>
            </a:extLst>
          </p:cNvPr>
          <p:cNvSpPr/>
          <p:nvPr/>
        </p:nvSpPr>
        <p:spPr>
          <a:xfrm>
            <a:off x="8959923" y="1626841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593408-F2F1-4F40-AF7E-1CA1F1E690B6}"/>
              </a:ext>
            </a:extLst>
          </p:cNvPr>
          <p:cNvSpPr/>
          <p:nvPr/>
        </p:nvSpPr>
        <p:spPr>
          <a:xfrm>
            <a:off x="9678256" y="1626841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D92629-2039-40E3-A89A-F7A4C413E5D1}"/>
              </a:ext>
            </a:extLst>
          </p:cNvPr>
          <p:cNvSpPr/>
          <p:nvPr/>
        </p:nvSpPr>
        <p:spPr>
          <a:xfrm>
            <a:off x="10410288" y="1655339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DDF815-66A3-4889-94AE-24A2F05E5AFB}"/>
              </a:ext>
            </a:extLst>
          </p:cNvPr>
          <p:cNvSpPr/>
          <p:nvPr/>
        </p:nvSpPr>
        <p:spPr>
          <a:xfrm>
            <a:off x="10977509" y="1626840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CB908-589D-4187-91EB-BFCB7C201773}"/>
              </a:ext>
            </a:extLst>
          </p:cNvPr>
          <p:cNvSpPr txBox="1"/>
          <p:nvPr/>
        </p:nvSpPr>
        <p:spPr>
          <a:xfrm>
            <a:off x="8959923" y="1908412"/>
            <a:ext cx="231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kind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EB13A-9AF5-42A9-9B98-AF86540C0B75}"/>
              </a:ext>
            </a:extLst>
          </p:cNvPr>
          <p:cNvSpPr txBox="1"/>
          <p:nvPr/>
        </p:nvSpPr>
        <p:spPr>
          <a:xfrm>
            <a:off x="8876872" y="2489582"/>
            <a:ext cx="2375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29BD3-5067-4FC9-9C30-DC7430475785}"/>
              </a:ext>
            </a:extLst>
          </p:cNvPr>
          <p:cNvSpPr txBox="1"/>
          <p:nvPr/>
        </p:nvSpPr>
        <p:spPr>
          <a:xfrm>
            <a:off x="8785263" y="3031968"/>
            <a:ext cx="24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present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1192F-3B3B-4B40-B2C2-0DDFF880AFF7}"/>
              </a:ext>
            </a:extLst>
          </p:cNvPr>
          <p:cNvSpPr txBox="1"/>
          <p:nvPr/>
        </p:nvSpPr>
        <p:spPr>
          <a:xfrm>
            <a:off x="8859748" y="4113985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blond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B7B87-DD21-4854-BE6F-C8F9275BE2D4}"/>
              </a:ext>
            </a:extLst>
          </p:cNvPr>
          <p:cNvSpPr txBox="1"/>
          <p:nvPr/>
        </p:nvSpPr>
        <p:spPr>
          <a:xfrm>
            <a:off x="8758719" y="3514244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badminton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4AA324-10C3-4EC6-98E0-006744FB3FD6}"/>
              </a:ext>
            </a:extLst>
          </p:cNvPr>
          <p:cNvSpPr txBox="1"/>
          <p:nvPr/>
        </p:nvSpPr>
        <p:spPr>
          <a:xfrm>
            <a:off x="8859748" y="4683170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lazy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2F692-E607-4B85-9761-F274DFAAFC78}"/>
              </a:ext>
            </a:extLst>
          </p:cNvPr>
          <p:cNvSpPr txBox="1"/>
          <p:nvPr/>
        </p:nvSpPr>
        <p:spPr>
          <a:xfrm>
            <a:off x="8876872" y="5202661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glasses</a:t>
            </a:r>
          </a:p>
        </p:txBody>
      </p:sp>
    </p:spTree>
    <p:extLst>
      <p:ext uri="{BB962C8B-B14F-4D97-AF65-F5344CB8AC3E}">
        <p14:creationId xmlns:p14="http://schemas.microsoft.com/office/powerpoint/2010/main" val="24578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38062-4563-4C7C-99A0-2D4BF451E80B}"/>
              </a:ext>
            </a:extLst>
          </p:cNvPr>
          <p:cNvSpPr/>
          <p:nvPr/>
        </p:nvSpPr>
        <p:spPr>
          <a:xfrm>
            <a:off x="4366513" y="256182"/>
            <a:ext cx="3071977" cy="687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476F1-E524-4F54-B78F-8F7309A8E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484" t="71322" r="17163" b="20560"/>
          <a:stretch/>
        </p:blipFill>
        <p:spPr>
          <a:xfrm>
            <a:off x="8964202" y="3601811"/>
            <a:ext cx="2969232" cy="55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C77D2-98E2-4896-A750-468B04D29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</a:blip>
          <a:srcRect l="64045" t="61733" r="22303" b="28239"/>
          <a:stretch/>
        </p:blipFill>
        <p:spPr>
          <a:xfrm>
            <a:off x="9431678" y="2876826"/>
            <a:ext cx="1664413" cy="687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682B3-AC24-4C16-95A5-625FD6B60523}"/>
              </a:ext>
            </a:extLst>
          </p:cNvPr>
          <p:cNvSpPr txBox="1"/>
          <p:nvPr/>
        </p:nvSpPr>
        <p:spPr>
          <a:xfrm>
            <a:off x="3996646" y="873393"/>
            <a:ext cx="523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Circle the correct words.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C80C6-1AF4-4844-97E6-2901B08AEEBF}"/>
              </a:ext>
            </a:extLst>
          </p:cNvPr>
          <p:cNvSpPr txBox="1"/>
          <p:nvPr/>
        </p:nvSpPr>
        <p:spPr>
          <a:xfrm>
            <a:off x="421236" y="1646632"/>
            <a:ext cx="854296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 </a:t>
            </a:r>
            <a:r>
              <a:rPr lang="en-US" sz="2400" b="1"/>
              <a:t>does/is </a:t>
            </a:r>
            <a:r>
              <a:rPr lang="en-US" sz="2400"/>
              <a:t>she wearing?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Hey, Frank, what are you </a:t>
            </a:r>
            <a:r>
              <a:rPr lang="en-US" sz="2400" b="1"/>
              <a:t>do/doing </a:t>
            </a:r>
            <a:r>
              <a:rPr lang="en-US" sz="2400"/>
              <a:t>on Saturday afternoon?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What’s Hermone </a:t>
            </a:r>
            <a:r>
              <a:rPr lang="en-US" sz="2400" b="1"/>
              <a:t>like/do?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/>
              <a:t>Is/Are </a:t>
            </a:r>
            <a:r>
              <a:rPr lang="en-US" sz="2400"/>
              <a:t>she wearing glasses?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I’m </a:t>
            </a:r>
            <a:r>
              <a:rPr lang="en-US" sz="2400" b="1"/>
              <a:t>not /don</a:t>
            </a:r>
            <a:r>
              <a:rPr lang="en-US" sz="2400"/>
              <a:t>’t having a party this Saturday. It’s next week.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 </a:t>
            </a:r>
            <a:r>
              <a:rPr lang="en-US" sz="2400" b="1"/>
              <a:t>does/is </a:t>
            </a:r>
            <a:r>
              <a:rPr lang="en-US" sz="2400"/>
              <a:t>Spiderman do?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Is she </a:t>
            </a:r>
            <a:r>
              <a:rPr lang="en-US" sz="2400" b="1"/>
              <a:t>having/have </a:t>
            </a:r>
            <a:r>
              <a:rPr lang="en-US" sz="2400"/>
              <a:t>a barbeque tonight?</a:t>
            </a:r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FF5E8D-EEEC-4D5E-A8BE-56F6279CD0CF}"/>
              </a:ext>
            </a:extLst>
          </p:cNvPr>
          <p:cNvSpPr/>
          <p:nvPr/>
        </p:nvSpPr>
        <p:spPr>
          <a:xfrm>
            <a:off x="2203813" y="1790470"/>
            <a:ext cx="488017" cy="480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73CA02-0CC9-49FD-9E56-B92D8E895CC3}"/>
              </a:ext>
            </a:extLst>
          </p:cNvPr>
          <p:cNvSpPr/>
          <p:nvPr/>
        </p:nvSpPr>
        <p:spPr>
          <a:xfrm>
            <a:off x="4366513" y="2289930"/>
            <a:ext cx="883581" cy="494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0C4FA1-BD30-4079-979D-69A568A03F59}"/>
              </a:ext>
            </a:extLst>
          </p:cNvPr>
          <p:cNvSpPr/>
          <p:nvPr/>
        </p:nvSpPr>
        <p:spPr>
          <a:xfrm>
            <a:off x="2938405" y="2876826"/>
            <a:ext cx="565083" cy="431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4ACDB1-B978-47EE-817F-EC9EBA3B8782}"/>
              </a:ext>
            </a:extLst>
          </p:cNvPr>
          <p:cNvSpPr/>
          <p:nvPr/>
        </p:nvSpPr>
        <p:spPr>
          <a:xfrm>
            <a:off x="688366" y="3429000"/>
            <a:ext cx="407544" cy="392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4FCCFB-8E1B-459F-9C19-1E9A5D65FA0C}"/>
              </a:ext>
            </a:extLst>
          </p:cNvPr>
          <p:cNvSpPr/>
          <p:nvPr/>
        </p:nvSpPr>
        <p:spPr>
          <a:xfrm>
            <a:off x="1486333" y="4556724"/>
            <a:ext cx="845901" cy="392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C840D9-6D23-465D-8ED2-39A652A858B0}"/>
              </a:ext>
            </a:extLst>
          </p:cNvPr>
          <p:cNvSpPr/>
          <p:nvPr/>
        </p:nvSpPr>
        <p:spPr>
          <a:xfrm>
            <a:off x="1601920" y="5138176"/>
            <a:ext cx="845901" cy="392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43B14A-3DEE-4B54-A383-D27BA27E235E}"/>
              </a:ext>
            </a:extLst>
          </p:cNvPr>
          <p:cNvSpPr/>
          <p:nvPr/>
        </p:nvSpPr>
        <p:spPr>
          <a:xfrm>
            <a:off x="934096" y="3997564"/>
            <a:ext cx="845901" cy="392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AA1447-E5C6-4B6F-A493-CA760AD3B676}"/>
              </a:ext>
            </a:extLst>
          </p:cNvPr>
          <p:cNvSpPr/>
          <p:nvPr/>
        </p:nvSpPr>
        <p:spPr>
          <a:xfrm>
            <a:off x="797319" y="381407"/>
            <a:ext cx="2488808" cy="7815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C713-3296-4080-B997-D5EF750BC75D}"/>
              </a:ext>
            </a:extLst>
          </p:cNvPr>
          <p:cNvSpPr txBox="1"/>
          <p:nvPr/>
        </p:nvSpPr>
        <p:spPr>
          <a:xfrm>
            <a:off x="3286127" y="381407"/>
            <a:ext cx="8477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21CE0-DAF9-4590-ADF6-57F2F0FA3D0A}"/>
              </a:ext>
            </a:extLst>
          </p:cNvPr>
          <p:cNvSpPr txBox="1"/>
          <p:nvPr/>
        </p:nvSpPr>
        <p:spPr>
          <a:xfrm>
            <a:off x="1323975" y="123765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</a:t>
            </a:r>
            <a:r>
              <a:rPr lang="en-US" sz="2800" b="1" u="sng"/>
              <a:t>bl</a:t>
            </a:r>
            <a:r>
              <a:rPr lang="en-US" sz="2800"/>
              <a:t>ond     B. vegeta</a:t>
            </a:r>
            <a:r>
              <a:rPr lang="en-US" sz="2800" b="1" u="sng"/>
              <a:t>bl</a:t>
            </a:r>
            <a:r>
              <a:rPr lang="en-US" sz="2800"/>
              <a:t>e    C. </a:t>
            </a:r>
            <a:r>
              <a:rPr lang="en-US" sz="2800" b="1" u="sng"/>
              <a:t>bl</a:t>
            </a:r>
            <a:r>
              <a:rPr lang="en-US" sz="2800"/>
              <a:t>ack     D. </a:t>
            </a:r>
            <a:r>
              <a:rPr lang="en-US" sz="2800" b="1" u="sng"/>
              <a:t>bl</a:t>
            </a:r>
            <a:r>
              <a:rPr lang="en-US" sz="2800"/>
              <a:t>anket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B9BD9-DB71-4930-B39D-6AE6F3C82850}"/>
              </a:ext>
            </a:extLst>
          </p:cNvPr>
          <p:cNvSpPr txBox="1"/>
          <p:nvPr/>
        </p:nvSpPr>
        <p:spPr>
          <a:xfrm>
            <a:off x="1323975" y="2050641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l</a:t>
            </a:r>
            <a:r>
              <a:rPr lang="en-US" sz="2800" b="1" u="sng"/>
              <a:t>i</a:t>
            </a:r>
            <a:r>
              <a:rPr lang="en-US" sz="2800"/>
              <a:t>ght          B. str</a:t>
            </a:r>
            <a:r>
              <a:rPr lang="en-US" sz="2800" u="sng"/>
              <a:t>i</a:t>
            </a:r>
            <a:r>
              <a:rPr lang="en-US" sz="2800"/>
              <a:t>pe         C. sl</a:t>
            </a:r>
            <a:r>
              <a:rPr lang="en-US" sz="2800" b="1" u="sng"/>
              <a:t>i</a:t>
            </a:r>
            <a:r>
              <a:rPr lang="en-US" sz="2800"/>
              <a:t>m      D. f</a:t>
            </a:r>
            <a:r>
              <a:rPr lang="en-US" sz="2800" b="1" u="sng"/>
              <a:t>i</a:t>
            </a:r>
            <a:r>
              <a:rPr lang="en-US" sz="2800"/>
              <a:t>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CDF2D-18BD-40E4-8C29-BF79D9637AAB}"/>
              </a:ext>
            </a:extLst>
          </p:cNvPr>
          <p:cNvSpPr txBox="1"/>
          <p:nvPr/>
        </p:nvSpPr>
        <p:spPr>
          <a:xfrm>
            <a:off x="1358115" y="2857674"/>
            <a:ext cx="1044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terri</a:t>
            </a:r>
            <a:r>
              <a:rPr lang="en-US" sz="2800" b="1" u="sng"/>
              <a:t>bl</a:t>
            </a:r>
            <a:r>
              <a:rPr lang="en-US" sz="2800"/>
              <a:t>e     B. ca</a:t>
            </a:r>
            <a:r>
              <a:rPr lang="en-US" sz="2800" b="1" u="sng"/>
              <a:t>bl</a:t>
            </a:r>
            <a:r>
              <a:rPr lang="en-US" sz="2800"/>
              <a:t>e           C. sylla</a:t>
            </a:r>
            <a:r>
              <a:rPr lang="en-US" sz="2800" b="1" u="sng"/>
              <a:t>bl</a:t>
            </a:r>
            <a:r>
              <a:rPr lang="en-US" sz="2800"/>
              <a:t>e  D. </a:t>
            </a:r>
            <a:r>
              <a:rPr lang="en-US" sz="2800" b="1" u="sng"/>
              <a:t>bl</a:t>
            </a:r>
            <a:r>
              <a:rPr lang="en-US" sz="2800"/>
              <a:t>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53015-40DF-4E5D-817C-9626D8D362FA}"/>
              </a:ext>
            </a:extLst>
          </p:cNvPr>
          <p:cNvSpPr txBox="1"/>
          <p:nvPr/>
        </p:nvSpPr>
        <p:spPr>
          <a:xfrm>
            <a:off x="1009650" y="3621860"/>
            <a:ext cx="10753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F2E28-0CE4-44F0-B1B5-15F1F6D27C94}"/>
              </a:ext>
            </a:extLst>
          </p:cNvPr>
          <p:cNvSpPr txBox="1"/>
          <p:nvPr/>
        </p:nvSpPr>
        <p:spPr>
          <a:xfrm>
            <a:off x="952500" y="433539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decide         B. always       C. lazy           D. fishing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9872C-233D-4439-A424-72CFDDCA9B16}"/>
              </a:ext>
            </a:extLst>
          </p:cNvPr>
          <p:cNvSpPr txBox="1"/>
          <p:nvPr/>
        </p:nvSpPr>
        <p:spPr>
          <a:xfrm>
            <a:off x="952500" y="4975862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babecue   B. vacation      C. balcony     D. average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E3A53-50D9-434D-8EF1-BFCAE7338995}"/>
              </a:ext>
            </a:extLst>
          </p:cNvPr>
          <p:cNvSpPr txBox="1"/>
          <p:nvPr/>
        </p:nvSpPr>
        <p:spPr>
          <a:xfrm>
            <a:off x="904875" y="5698291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sneakers     B. glasses     C. describe    D. selfish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8D7777-2C35-4270-B3C7-9FED03984199}"/>
              </a:ext>
            </a:extLst>
          </p:cNvPr>
          <p:cNvSpPr/>
          <p:nvPr/>
        </p:nvSpPr>
        <p:spPr>
          <a:xfrm>
            <a:off x="3440994" y="1281769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88BBE0-7207-4376-923E-F434EAB3A0E5}"/>
              </a:ext>
            </a:extLst>
          </p:cNvPr>
          <p:cNvSpPr/>
          <p:nvPr/>
        </p:nvSpPr>
        <p:spPr>
          <a:xfrm>
            <a:off x="5614987" y="2076298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868613-BFF8-4F6F-B635-28657A741718}"/>
              </a:ext>
            </a:extLst>
          </p:cNvPr>
          <p:cNvSpPr/>
          <p:nvPr/>
        </p:nvSpPr>
        <p:spPr>
          <a:xfrm>
            <a:off x="1496344" y="4427658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78B58C-AE44-4A8E-9F0E-866D1154C1AE}"/>
              </a:ext>
            </a:extLst>
          </p:cNvPr>
          <p:cNvSpPr/>
          <p:nvPr/>
        </p:nvSpPr>
        <p:spPr>
          <a:xfrm>
            <a:off x="3286127" y="5054153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DC1FA5-1CC3-4BD0-A63C-AD5950654A4B}"/>
              </a:ext>
            </a:extLst>
          </p:cNvPr>
          <p:cNvSpPr/>
          <p:nvPr/>
        </p:nvSpPr>
        <p:spPr>
          <a:xfrm>
            <a:off x="5217669" y="5746255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89E837-B2CC-4580-95C8-F21F501C3452}"/>
              </a:ext>
            </a:extLst>
          </p:cNvPr>
          <p:cNvSpPr/>
          <p:nvPr/>
        </p:nvSpPr>
        <p:spPr>
          <a:xfrm>
            <a:off x="7412964" y="2904844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13923" y="1593763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Short hair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9505" y="3221351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ʃɔːt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821" y="4028823"/>
            <a:ext cx="326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9359" y="878561"/>
            <a:ext cx="3990332" cy="2989121"/>
          </a:xfrm>
          <a:prstGeom prst="rect">
            <a:avLst/>
          </a:prstGeom>
        </p:spPr>
      </p:pic>
      <p:pic>
        <p:nvPicPr>
          <p:cNvPr id="5" name="My-closed-friend-has-got-short1628861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9077" y="7062469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8859827-3677-4099-8687-62BF55E59D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-hair16292464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-hair16292464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305" y="645504"/>
            <a:ext cx="11429360" cy="579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	</a:t>
            </a:r>
            <a:r>
              <a:rPr lang="en-US" sz="2800" kern="1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Donata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friendly/ rude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has a lot of friends.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	Mona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reliable/ kind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always helps her classmates.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	Ann is a bit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interesting/ boring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never has anything interesting to say.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4.	</a:t>
            </a:r>
            <a:r>
              <a:rPr lang="en-US" sz="2800" kern="1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Jully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funny/ shy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likes telling jokes.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5.	Anna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selfish/ kind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never shares any things with her friends.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6.	Lucy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helpful/ lazy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always helps others.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7.	Joana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hard-working/ lazy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never does her housework.</a:t>
            </a:r>
          </a:p>
          <a:p>
            <a:pPr marL="228600" indent="-228600" algn="just">
              <a:lnSpc>
                <a:spcPct val="150000"/>
              </a:lnSpc>
              <a:tabLst>
                <a:tab pos="228600" algn="l"/>
              </a:tabLst>
            </a:pPr>
            <a:endParaRPr lang="en-US" sz="2300" kern="100" dirty="0">
              <a:effectLst/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705" y="196811"/>
            <a:ext cx="950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1: Choose the correct adjective for each sentence.</a:t>
            </a:r>
          </a:p>
        </p:txBody>
      </p:sp>
      <p:sp>
        <p:nvSpPr>
          <p:cNvPr id="12" name="Oval 11"/>
          <p:cNvSpPr/>
          <p:nvPr/>
        </p:nvSpPr>
        <p:spPr>
          <a:xfrm>
            <a:off x="3362827" y="786575"/>
            <a:ext cx="1324676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40856" y="1436730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79871" y="2130205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56914" y="3413587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69517" y="4102450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56162" y="4670815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16214" y="5281879"/>
            <a:ext cx="816240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705" y="196811"/>
            <a:ext cx="950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2: Listen and fill in the blanks</a:t>
            </a:r>
          </a:p>
        </p:txBody>
      </p:sp>
      <p:pic>
        <p:nvPicPr>
          <p:cNvPr id="5" name="The-children-are-watching-tele16288628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83956" y="897152"/>
            <a:ext cx="406400" cy="406400"/>
          </a:xfrm>
          <a:prstGeom prst="rect">
            <a:avLst/>
          </a:prstGeom>
        </p:spPr>
      </p:pic>
      <p:pic>
        <p:nvPicPr>
          <p:cNvPr id="6" name="She-is-going-to-the-mall-to-bu162886253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05462" y="1402628"/>
            <a:ext cx="406400" cy="406400"/>
          </a:xfrm>
          <a:prstGeom prst="rect">
            <a:avLst/>
          </a:prstGeom>
        </p:spPr>
      </p:pic>
      <p:pic>
        <p:nvPicPr>
          <p:cNvPr id="7" name="Mark-is-so-lazyHe-doesn’t-lik162886550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49503" y="1919558"/>
            <a:ext cx="406400" cy="406400"/>
          </a:xfrm>
          <a:prstGeom prst="rect">
            <a:avLst/>
          </a:prstGeom>
        </p:spPr>
      </p:pic>
      <p:pic>
        <p:nvPicPr>
          <p:cNvPr id="8" name="Minh-is-selfishHe-doesn’t-want162886558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49503" y="2413755"/>
            <a:ext cx="406400" cy="406400"/>
          </a:xfrm>
          <a:prstGeom prst="rect">
            <a:avLst/>
          </a:prstGeom>
        </p:spPr>
      </p:pic>
      <p:pic>
        <p:nvPicPr>
          <p:cNvPr id="9" name="We-are-having-barbecue-nowDo-y162886231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83956" y="3041215"/>
            <a:ext cx="406400" cy="406400"/>
          </a:xfrm>
          <a:prstGeom prst="rect">
            <a:avLst/>
          </a:prstGeom>
        </p:spPr>
      </p:pic>
      <p:pic>
        <p:nvPicPr>
          <p:cNvPr id="10" name="She-likes-monkeys-because-they1628865349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49503" y="3557168"/>
            <a:ext cx="406400" cy="406400"/>
          </a:xfrm>
          <a:prstGeom prst="rect">
            <a:avLst/>
          </a:prstGeom>
        </p:spPr>
      </p:pic>
      <p:pic>
        <p:nvPicPr>
          <p:cNvPr id="11" name="My-classmates-are-very-friendl162886530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05462" y="4136024"/>
            <a:ext cx="406400" cy="406400"/>
          </a:xfrm>
          <a:prstGeom prst="rect">
            <a:avLst/>
          </a:prstGeom>
        </p:spPr>
      </p:pic>
      <p:pic>
        <p:nvPicPr>
          <p:cNvPr id="26" name="My-baby-sister-is-wearing-a-pi162886134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83956" y="4661415"/>
            <a:ext cx="406400" cy="406400"/>
          </a:xfrm>
          <a:prstGeom prst="rect">
            <a:avLst/>
          </a:prstGeom>
        </p:spPr>
      </p:pic>
      <p:pic>
        <p:nvPicPr>
          <p:cNvPr id="35" name="My-brother-likes-playing-video1628865235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03579" y="5279437"/>
            <a:ext cx="406400" cy="4064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04323" y="672538"/>
            <a:ext cx="9224901" cy="5586805"/>
            <a:chOff x="501123" y="885698"/>
            <a:chExt cx="9224901" cy="5586805"/>
          </a:xfrm>
        </p:grpSpPr>
        <p:sp>
          <p:nvSpPr>
            <p:cNvPr id="2" name="TextBox 1"/>
            <p:cNvSpPr txBox="1"/>
            <p:nvPr/>
          </p:nvSpPr>
          <p:spPr>
            <a:xfrm>
              <a:off x="501123" y="885698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The children are watching television in the ………………………..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123" y="1347363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She is going to the ………. to buy a dress for her mother.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1123" y="1867791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Mark is so ……………... He doesn’t  like doing his homework.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1123" y="2425385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Minh is s………... He doesn’t want to share his food with his sister.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1123" y="3108642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We are having ………………… now. Do you want to come with us?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1123" y="3612306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She likes monkeys because they are very …………………..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1123" y="4280943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7. My classmates are very ………………..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1123" y="4838537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8. My baby sister is wearing a ……………………….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1123" y="5363928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9. My brother likes playing …………………….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1123" y="6010838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10. They are going to the ………….. this weekend.</a:t>
              </a:r>
            </a:p>
          </p:txBody>
        </p:sp>
      </p:grpSp>
      <p:pic>
        <p:nvPicPr>
          <p:cNvPr id="37" name="They-are-going-to-the-beach-th1628862389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23673" y="5740341"/>
            <a:ext cx="445525" cy="445525"/>
          </a:xfrm>
          <a:prstGeom prst="rect">
            <a:avLst/>
          </a:prstGeom>
        </p:spPr>
      </p:pic>
      <p:pic>
        <p:nvPicPr>
          <p:cNvPr id="3" name="Exercise-2-Listen-and-fill-in1628869694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522824" y="162775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41432" y="658476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06454" y="1170773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07359" y="1643659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99549" y="2210557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selfish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53189" y="2865753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barbecue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9310" y="3455020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00144" y="4101898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13359" y="4652851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pink sweater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27622" y="5187076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games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48485" y="5803208"/>
            <a:ext cx="1358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beach</a:t>
            </a:r>
          </a:p>
        </p:txBody>
      </p:sp>
      <p:pic>
        <p:nvPicPr>
          <p:cNvPr id="12" name="Exercise 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3969" y="63397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90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27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2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504" y="2211565"/>
            <a:ext cx="111260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5">
                    <a:lumMod val="5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46503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000501" y="402526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326206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9725" y="1656156"/>
            <a:ext cx="3243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Slim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1076" y="3089396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8688" y="3777235"/>
            <a:ext cx="384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3043" y="679646"/>
            <a:ext cx="3242567" cy="3674298"/>
          </a:xfrm>
          <a:prstGeom prst="rect">
            <a:avLst/>
          </a:prstGeom>
        </p:spPr>
      </p:pic>
      <p:pic>
        <p:nvPicPr>
          <p:cNvPr id="5" name="Linh-is-slimShe-is-slimmer-tha16288611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768" y="71472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DD47F7E-1FC6-4A99-A960-F85F8B39B8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m16292466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m16292466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19229" y="1536163"/>
            <a:ext cx="206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Tall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8006" y="3185464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tɔːl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Cao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48836" y="302191"/>
            <a:ext cx="3621702" cy="4193621"/>
            <a:chOff x="1661037" y="733598"/>
            <a:chExt cx="3919879" cy="4562444"/>
          </a:xfrm>
        </p:grpSpPr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61037" y="1376163"/>
              <a:ext cx="3919879" cy="3919879"/>
            </a:xfrm>
            <a:prstGeom prst="rect">
              <a:avLst/>
            </a:prstGeom>
          </p:spPr>
        </p:pic>
        <p:sp>
          <p:nvSpPr>
            <p:cNvPr id="2" name="Down Arrow 1"/>
            <p:cNvSpPr/>
            <p:nvPr/>
          </p:nvSpPr>
          <p:spPr>
            <a:xfrm>
              <a:off x="2878572" y="733598"/>
              <a:ext cx="477484" cy="963925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7" name="My-father-is-very-tallHe-is-ta16288611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744" y="6892299"/>
            <a:ext cx="406400" cy="406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B433581-7E2E-4F92-AA8E-89AA6D134D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ll16292467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ll16292467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2320" y="1524172"/>
            <a:ext cx="4707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Blue Shirt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4076" y="2237597"/>
            <a:ext cx="286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ʃɜːt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2320" y="3967157"/>
            <a:ext cx="424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phông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75417" y="1254459"/>
            <a:ext cx="2538218" cy="2767700"/>
          </a:xfrm>
          <a:prstGeom prst="rect">
            <a:avLst/>
          </a:prstGeom>
        </p:spPr>
      </p:pic>
      <p:pic>
        <p:nvPicPr>
          <p:cNvPr id="5" name="He-is-wearing-a-blue-shirt-16288612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5477" y="6982880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AB7B667-FB5E-4252-8E57-E7743E0152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-Shirt-16292471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-Shirt-16292471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1688" y="1549668"/>
            <a:ext cx="460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Brown pants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5141" y="2971002"/>
            <a:ext cx="349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braʊn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pænts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2320" y="3868943"/>
            <a:ext cx="38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28496" y="1149243"/>
            <a:ext cx="1351540" cy="2964629"/>
          </a:xfrm>
          <a:prstGeom prst="rect">
            <a:avLst/>
          </a:prstGeom>
        </p:spPr>
      </p:pic>
      <p:pic>
        <p:nvPicPr>
          <p:cNvPr id="5" name="She-is-wearing-brown-pants-1628861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4525" y="6909516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B691472-10DF-42F3-844E-FA74671599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wn-pants16292472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wn-pants16292472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4560" y="1600415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Glasses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119328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glɑːsɪz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Kính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3346" y="1753405"/>
            <a:ext cx="3446159" cy="2279579"/>
          </a:xfrm>
          <a:prstGeom prst="rect">
            <a:avLst/>
          </a:prstGeom>
        </p:spPr>
      </p:pic>
      <p:pic>
        <p:nvPicPr>
          <p:cNvPr id="5" name="John-is-wearing-very-nice-glas16288612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1668" y="697962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E80C1D2-AF67-4411-BEB8-41935CFB32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asses1629247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asses1629247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1481</Words>
  <Application>Microsoft Office PowerPoint</Application>
  <PresentationFormat>Widescreen</PresentationFormat>
  <Paragraphs>251</Paragraphs>
  <Slides>43</Slides>
  <Notes>2</Notes>
  <HiddenSlides>0</HiddenSlides>
  <MMClips>42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.VnVogue</vt:lpstr>
      <vt:lpstr>From Where You Are</vt:lpstr>
      <vt:lpstr>Kozuka Gothic Pro B</vt:lpstr>
      <vt:lpstr>Arial</vt:lpstr>
      <vt:lpstr>Calibri</vt:lpstr>
      <vt:lpstr>Georgia Pro Cond Black</vt:lpstr>
      <vt:lpstr>Georgia Pro Cond Semibold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100</cp:revision>
  <cp:lastPrinted>2021-08-11T01:31:53Z</cp:lastPrinted>
  <dcterms:created xsi:type="dcterms:W3CDTF">2021-08-05T03:23:14Z</dcterms:created>
  <dcterms:modified xsi:type="dcterms:W3CDTF">2021-11-12T02:33:09Z</dcterms:modified>
</cp:coreProperties>
</file>