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0" r:id="rId2"/>
    <p:sldId id="353" r:id="rId3"/>
    <p:sldId id="305" r:id="rId4"/>
    <p:sldId id="304" r:id="rId5"/>
    <p:sldId id="295" r:id="rId6"/>
    <p:sldId id="294" r:id="rId7"/>
    <p:sldId id="296" r:id="rId8"/>
    <p:sldId id="297" r:id="rId9"/>
    <p:sldId id="298" r:id="rId10"/>
    <p:sldId id="299" r:id="rId11"/>
    <p:sldId id="308" r:id="rId12"/>
    <p:sldId id="309" r:id="rId13"/>
  </p:sldIdLst>
  <p:sldSz cx="12192000" cy="6858000"/>
  <p:notesSz cx="6858000" cy="9144000"/>
  <p:embeddedFontLst>
    <p:embeddedFont>
      <p:font typeface="Abadi" panose="020B0604020104020204" pitchFamily="34" charset="0"/>
      <p:regular r:id="rId15"/>
    </p:embeddedFont>
    <p:embeddedFont>
      <p:font typeface="Adobe Garamond Pro Bold" panose="02020702060506020403" pitchFamily="18" charset="0"/>
      <p:bold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dern Love" panose="04090805081005020601" pitchFamily="8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34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EBB8-4525-4A5E-8ABB-1513B959A350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E55D-1465-40BE-82D7-5D370145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94C5-14D9-4929-9AE2-3651950DC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20292-7BC0-40FC-9498-3664793E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DC44-1BAB-43E9-933B-399296DA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C2EE-14B0-46EF-A5B7-0E49165C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AF0D6-A8AB-435D-BC48-6EFC7742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4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5C9E-22B4-4C89-A21F-7242BBDD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E2631-D3B8-462A-84C4-24E6BE7EA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7264-8682-4189-B446-8B0DA3AE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AC96-9C67-46BE-9C4C-2CCF8500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CB1A-8A08-46F5-A266-4AD9BE24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C8A8D-1D75-4B0F-BAD7-7EE44B84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3503D-AB39-4183-93FE-8BD2EA084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5002C-090B-4B9A-B8D0-1E61154E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1FBD9-018E-4E33-8287-3B081A2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A916-C018-4709-ADCE-6535555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8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BDB5-BCD8-4ED4-9A47-DB1002F1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0C47-1E24-4BA5-99CD-1367B727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A8E3-6B00-4096-B960-11E70FCD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8BAF-D414-43C6-92E9-9A97920E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7D83D-A802-46CC-9A11-2A764FCE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CC82-7898-49A4-8771-598AB8A0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54FF-B1D7-4ADE-9F42-0218EBF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50003-FFC3-4289-A9E2-9B1503E0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7AC91-1C09-4250-AF5C-3403F8B2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97F1-B315-4BBB-BFE5-9CEC4C96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9DFB-3306-4E01-BF97-BAFD6B2E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0F57-208E-4096-A68E-A606D447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D12C7-D280-45AD-A29F-C0A15B5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7FF8-54F7-49CE-817F-5BE7343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9A151-748B-4503-B408-4B2F601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639E4-4889-42AE-8032-6DD4BBB6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97B4-66BD-42D2-8B89-EAA9B264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F58F0-C025-4812-B876-E8780705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FDE5B-C69F-475A-8F24-5A055A4D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DFAEA-F2BC-49A7-A986-A6F28494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308D-71ED-4D47-AFE2-5CAEBCA09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ABA6A-4673-4E4A-B93E-341A491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78890-2551-44F0-8A64-0FFCC4CA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60794-E864-4DCD-ADBC-1E38FE8A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0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005E-C5A9-4180-92F2-D30BA2D3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63259-839F-4A7C-8446-3D32DB5D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10761-1BB9-4922-8A46-B856A8C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9A0EB-0596-4883-B220-C538566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0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479DD-6A85-4095-8E00-640B76BE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66663-1141-457F-A0D0-C42BC495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4DF37-CCC6-469A-980C-2B1DEBFD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2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5434-F757-468F-A6DA-2A1C2496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E004-9BD4-476F-B2C0-9FBE163C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6B161-7D2D-4B7C-A5F6-A0148AE6C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EAC07-8A4B-48D8-BAE9-7B66DC11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5EDF-7AF8-4DE5-8AF8-70857994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85F8F-1601-4342-AC77-B65F8BD9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201E-6DF1-4C05-BFCD-55F6FE1E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74655-15EA-40E3-91F6-D2B2C8385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D5513-9CE8-4767-ACBD-3A9452D17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20993-5DF3-46D9-B60C-50F2FC42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83191-DC3E-496E-9C19-3E92EB33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71BD8-7036-4049-868F-FAAC4301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C69D7-340C-4892-8E3E-3186BAA6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9FC24-0A59-4D06-A294-2ADF11F3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8D64-97EF-4211-B430-4007F3008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9A40-00FF-487A-AA53-6ACD3C94048D}" type="datetimeFigureOut">
              <a:rPr lang="en-US" smtClean="0"/>
              <a:t>02/10/2021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BA6D-B044-4334-B245-48FBD9722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1A54-10D1-4294-AB5D-0B0556457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9743-B77D-4822-BC6E-16C113B8A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9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friend-png/download/2631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rcle-icons-compose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04130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ntoineta.wordpress.com/2013/07/21/wordwall-%D1%81%D0%BE%D1%84%D1%82%D1%83%D0%B5%D1%80-%D0%B7%D0%B0-%D1%81%D1%8A%D0%B7%D0%B4%D0%B0%D0%B2%D0%B0%D0%BD%D0%B5-%D0%BD%D0%B0-%D0%B8%D0%BD%D1%82%D0%B5%D1%80%D0%B0%D0%BA%D1%82%D0%B8%D0%B2%D0%BD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erial-icon-plus-icon-add-symbol-2155448/" TargetMode="External"/><Relationship Id="rId7" Type="http://schemas.openxmlformats.org/officeDocument/2006/relationships/hyperlink" Target="https://commons.wikimedia.org/wiki/File:Blue_question_mark_ico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pngall.com/minus-pn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1A9DE-D07D-4AA7-B101-5701107F60C8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DCABB-0F39-43EA-9E48-A09E4A6F003C}"/>
              </a:ext>
            </a:extLst>
          </p:cNvPr>
          <p:cNvGrpSpPr>
            <a:grpSpLocks/>
          </p:cNvGrpSpPr>
          <p:nvPr/>
        </p:nvGrpSpPr>
        <p:grpSpPr bwMode="auto">
          <a:xfrm>
            <a:off x="1980524" y="1253069"/>
            <a:ext cx="2562225" cy="5019675"/>
            <a:chOff x="2082585" y="800099"/>
            <a:chExt cx="3190398" cy="5786026"/>
          </a:xfrm>
        </p:grpSpPr>
        <p:grpSp>
          <p:nvGrpSpPr>
            <p:cNvPr id="2073" name="Group 29">
              <a:extLst>
                <a:ext uri="{FF2B5EF4-FFF2-40B4-BE49-F238E27FC236}">
                  <a16:creationId xmlns:a16="http://schemas.microsoft.com/office/drawing/2014/main" id="{2A566DDD-52D4-410E-B897-94486601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500" y="800099"/>
              <a:ext cx="3177483" cy="5517225"/>
              <a:chOff x="2095500" y="800099"/>
              <a:chExt cx="3177483" cy="5517225"/>
            </a:xfrm>
          </p:grpSpPr>
          <p:grpSp>
            <p:nvGrpSpPr>
              <p:cNvPr id="2075" name="Group 28">
                <a:extLst>
                  <a:ext uri="{FF2B5EF4-FFF2-40B4-BE49-F238E27FC236}">
                    <a16:creationId xmlns:a16="http://schemas.microsoft.com/office/drawing/2014/main" id="{12A296EC-8D84-40A6-A1F3-351430280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5500" y="800099"/>
                <a:ext cx="3177483" cy="2918369"/>
                <a:chOff x="2095500" y="800099"/>
                <a:chExt cx="3177483" cy="291836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5C4510-3E82-445C-AE85-14540C3C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6423" y="800099"/>
                  <a:ext cx="2933427" cy="287105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28EFDE-0946-4AB5-A4C6-047E52CA7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8039" y="1105686"/>
                  <a:ext cx="2634944" cy="26130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53A43E-BFF4-4DB1-9B48-91C36596C8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4642" y="3690480"/>
                <a:ext cx="2211948" cy="262684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1A0B1C-2455-4214-BCD0-90A7810AF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2585" y="3614428"/>
              <a:ext cx="2439251" cy="29716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6B1B6B-1055-4672-94DD-DBCC98028670}"/>
              </a:ext>
            </a:extLst>
          </p:cNvPr>
          <p:cNvGrpSpPr>
            <a:grpSpLocks/>
          </p:cNvGrpSpPr>
          <p:nvPr/>
        </p:nvGrpSpPr>
        <p:grpSpPr bwMode="auto">
          <a:xfrm rot="10379860">
            <a:off x="7212755" y="1145616"/>
            <a:ext cx="2471739" cy="4918075"/>
            <a:chOff x="2085848" y="836789"/>
            <a:chExt cx="3170667" cy="5811660"/>
          </a:xfrm>
        </p:grpSpPr>
        <p:grpSp>
          <p:nvGrpSpPr>
            <p:cNvPr id="2067" name="Group 32">
              <a:extLst>
                <a:ext uri="{FF2B5EF4-FFF2-40B4-BE49-F238E27FC236}">
                  <a16:creationId xmlns:a16="http://schemas.microsoft.com/office/drawing/2014/main" id="{A624B446-E365-4FA6-9542-D7B489FBE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848" y="836789"/>
              <a:ext cx="3170667" cy="5587342"/>
              <a:chOff x="2085848" y="836789"/>
              <a:chExt cx="3170667" cy="5587342"/>
            </a:xfrm>
          </p:grpSpPr>
          <p:grpSp>
            <p:nvGrpSpPr>
              <p:cNvPr id="2069" name="Group 34">
                <a:extLst>
                  <a:ext uri="{FF2B5EF4-FFF2-40B4-BE49-F238E27FC236}">
                    <a16:creationId xmlns:a16="http://schemas.microsoft.com/office/drawing/2014/main" id="{66BD98A7-52BB-4087-8225-F9361E087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5848" y="836789"/>
                <a:ext cx="3170667" cy="2912689"/>
                <a:chOff x="2085848" y="836789"/>
                <a:chExt cx="3170667" cy="291268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7689605-5115-4EEA-8E71-319FA7BC5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9667" y="841157"/>
                  <a:ext cx="2934444" cy="28701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6C643E5-ABEA-4E05-8B9A-4BDF5FC73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89790" y="1223466"/>
                  <a:ext cx="2667677" cy="2528766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2A5777-0265-4E0C-801E-F95F7D8A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34516" y="3734960"/>
                <a:ext cx="2260398" cy="26900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E2AE26-E8C3-4D72-8894-014A2D0363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6780" y="3677636"/>
              <a:ext cx="2437564" cy="29714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B60C378-7A68-4A45-9676-A9EB00801901}"/>
              </a:ext>
            </a:extLst>
          </p:cNvPr>
          <p:cNvSpPr/>
          <p:nvPr/>
        </p:nvSpPr>
        <p:spPr>
          <a:xfrm rot="2749711">
            <a:off x="3899434" y="1695509"/>
            <a:ext cx="3960812" cy="396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A2E90D-E836-4B0A-BF2B-C36D316B5562}"/>
              </a:ext>
            </a:extLst>
          </p:cNvPr>
          <p:cNvSpPr/>
          <p:nvPr/>
        </p:nvSpPr>
        <p:spPr>
          <a:xfrm>
            <a:off x="2407067" y="172402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FAC871-AB64-482A-9225-23CBCD61733B}"/>
              </a:ext>
            </a:extLst>
          </p:cNvPr>
          <p:cNvSpPr/>
          <p:nvPr/>
        </p:nvSpPr>
        <p:spPr>
          <a:xfrm>
            <a:off x="10153651" y="4760914"/>
            <a:ext cx="533400" cy="531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F3509C-B7DA-41FE-9534-E5C1E7EAFC98}"/>
              </a:ext>
            </a:extLst>
          </p:cNvPr>
          <p:cNvSpPr/>
          <p:nvPr/>
        </p:nvSpPr>
        <p:spPr>
          <a:xfrm>
            <a:off x="8896351" y="1487490"/>
            <a:ext cx="968375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5580B51-FB04-4E8B-8FD0-BA119BFE7844}"/>
              </a:ext>
            </a:extLst>
          </p:cNvPr>
          <p:cNvSpPr/>
          <p:nvPr/>
        </p:nvSpPr>
        <p:spPr>
          <a:xfrm>
            <a:off x="1168401" y="4997451"/>
            <a:ext cx="966788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3F127B-7F26-43E9-9B71-F648546306C5}"/>
              </a:ext>
            </a:extLst>
          </p:cNvPr>
          <p:cNvSpPr/>
          <p:nvPr/>
        </p:nvSpPr>
        <p:spPr>
          <a:xfrm>
            <a:off x="5662242" y="1313012"/>
            <a:ext cx="414337" cy="42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6CB067-B2CF-46E4-80D4-2E962E1EE8DA}"/>
              </a:ext>
            </a:extLst>
          </p:cNvPr>
          <p:cNvSpPr/>
          <p:nvPr/>
        </p:nvSpPr>
        <p:spPr>
          <a:xfrm>
            <a:off x="7930460" y="3651946"/>
            <a:ext cx="352425" cy="3667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D975B6-0E9E-438F-91EC-AD211E6DD913}"/>
              </a:ext>
            </a:extLst>
          </p:cNvPr>
          <p:cNvSpPr/>
          <p:nvPr/>
        </p:nvSpPr>
        <p:spPr>
          <a:xfrm>
            <a:off x="3435311" y="3440808"/>
            <a:ext cx="414339" cy="42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1D211-6B05-47D0-8143-36580F59DF61}"/>
              </a:ext>
            </a:extLst>
          </p:cNvPr>
          <p:cNvSpPr txBox="1"/>
          <p:nvPr/>
        </p:nvSpPr>
        <p:spPr>
          <a:xfrm>
            <a:off x="4458865" y="2521641"/>
            <a:ext cx="3175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UNIT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E17292-FA7E-4CA9-A88B-F62778CED58D}"/>
              </a:ext>
            </a:extLst>
          </p:cNvPr>
          <p:cNvSpPr txBox="1"/>
          <p:nvPr/>
        </p:nvSpPr>
        <p:spPr>
          <a:xfrm>
            <a:off x="4592302" y="3720246"/>
            <a:ext cx="3378215" cy="76944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FRIENDS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5A2361-136D-4C85-9F8F-86093B5164B0}"/>
              </a:ext>
            </a:extLst>
          </p:cNvPr>
          <p:cNvSpPr/>
          <p:nvPr/>
        </p:nvSpPr>
        <p:spPr>
          <a:xfrm>
            <a:off x="5662242" y="5747985"/>
            <a:ext cx="414337" cy="42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F68F6734-4BF2-4F26-91D0-4F0647854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395" y="323675"/>
            <a:ext cx="3551960" cy="230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2" grpId="0"/>
          <p:bldP spid="35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2" grpId="0"/>
          <p:bldP spid="35" grpId="0"/>
          <p:bldP spid="2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ECA87-E74F-4998-8073-77DA5BC25877}"/>
              </a:ext>
            </a:extLst>
          </p:cNvPr>
          <p:cNvSpPr txBox="1"/>
          <p:nvPr/>
        </p:nvSpPr>
        <p:spPr>
          <a:xfrm>
            <a:off x="2077373" y="786414"/>
            <a:ext cx="843378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</a:t>
            </a:r>
            <a:r>
              <a:rPr lang="en-SG" sz="2800" dirty="0">
                <a:latin typeface="Abadi" panose="020B0604020104020204" pitchFamily="34" charset="0"/>
              </a:rPr>
              <a:t>Write full sentences using the Present Continuous.</a:t>
            </a: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593EC68-74AC-4B8E-8C7F-08D5348E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6989" y="654817"/>
            <a:ext cx="786414" cy="786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FA2C6-2D97-425F-BD53-C1B93D35C2CC}"/>
              </a:ext>
            </a:extLst>
          </p:cNvPr>
          <p:cNvSpPr txBox="1"/>
          <p:nvPr/>
        </p:nvSpPr>
        <p:spPr>
          <a:xfrm>
            <a:off x="861134" y="1740023"/>
            <a:ext cx="88353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1. He/not/have a picnic/ this Saturday.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16576-C2D8-45D8-855C-5E920F55EEBB}"/>
              </a:ext>
            </a:extLst>
          </p:cNvPr>
          <p:cNvSpPr txBox="1"/>
          <p:nvPr/>
        </p:nvSpPr>
        <p:spPr>
          <a:xfrm>
            <a:off x="861134" y="3324915"/>
            <a:ext cx="88353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3. Emma and Jane / not watch a movie / on  next Sunday.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A9D1E-FD8E-4E42-861A-C090C50C0315}"/>
              </a:ext>
            </a:extLst>
          </p:cNvPr>
          <p:cNvSpPr txBox="1"/>
          <p:nvPr/>
        </p:nvSpPr>
        <p:spPr>
          <a:xfrm>
            <a:off x="861134" y="4117361"/>
            <a:ext cx="88353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4. We / make a pizza/ this weekend.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64D41-0953-4360-8723-2632A6F2AFFB}"/>
              </a:ext>
            </a:extLst>
          </p:cNvPr>
          <p:cNvSpPr txBox="1"/>
          <p:nvPr/>
        </p:nvSpPr>
        <p:spPr>
          <a:xfrm>
            <a:off x="861133" y="2532469"/>
            <a:ext cx="88353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                      </a:t>
            </a:r>
            <a:r>
              <a:rPr lang="en-SG" sz="2400" dirty="0"/>
              <a:t>2. I/ have a barbecue/ today.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3A52B-159C-450D-8EBD-08F7C855E542}"/>
              </a:ext>
            </a:extLst>
          </p:cNvPr>
          <p:cNvSpPr txBox="1"/>
          <p:nvPr/>
        </p:nvSpPr>
        <p:spPr>
          <a:xfrm>
            <a:off x="861133" y="4909807"/>
            <a:ext cx="88353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                       5. David / play/ badminton/this afternoon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36FF9-31AA-4179-B7F9-4E0E320DDAFA}"/>
              </a:ext>
            </a:extLst>
          </p:cNvPr>
          <p:cNvSpPr txBox="1"/>
          <p:nvPr/>
        </p:nvSpPr>
        <p:spPr>
          <a:xfrm>
            <a:off x="861133" y="5702254"/>
            <a:ext cx="873054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                       6. Maria/watch TV/ with her sister/ tonight.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A22BD-255A-4485-82E1-DD32932F4D32}"/>
              </a:ext>
            </a:extLst>
          </p:cNvPr>
          <p:cNvSpPr txBox="1"/>
          <p:nvPr/>
        </p:nvSpPr>
        <p:spPr>
          <a:xfrm>
            <a:off x="2077373" y="2132608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He isn’t having a picnic this Saturday.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F44A3-C10A-4C5D-9D3B-454A29F1B579}"/>
              </a:ext>
            </a:extLst>
          </p:cNvPr>
          <p:cNvSpPr txBox="1"/>
          <p:nvPr/>
        </p:nvSpPr>
        <p:spPr>
          <a:xfrm>
            <a:off x="1953085" y="2932330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I am having a barbecue today.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4155B-BDED-415D-B426-11C0C9EF8D61}"/>
              </a:ext>
            </a:extLst>
          </p:cNvPr>
          <p:cNvSpPr txBox="1"/>
          <p:nvPr/>
        </p:nvSpPr>
        <p:spPr>
          <a:xfrm>
            <a:off x="1953085" y="3707791"/>
            <a:ext cx="800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Emma and Jane aren’t watching a movie on next Sunday.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6B326-9AA2-459B-9CB4-DC8741A43086}"/>
              </a:ext>
            </a:extLst>
          </p:cNvPr>
          <p:cNvSpPr txBox="1"/>
          <p:nvPr/>
        </p:nvSpPr>
        <p:spPr>
          <a:xfrm>
            <a:off x="1686755" y="4486692"/>
            <a:ext cx="704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We are making a pizza this weekend.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16D13-0FE2-44B5-BD6B-E3A8C413810A}"/>
              </a:ext>
            </a:extLst>
          </p:cNvPr>
          <p:cNvSpPr txBox="1"/>
          <p:nvPr/>
        </p:nvSpPr>
        <p:spPr>
          <a:xfrm>
            <a:off x="1796988" y="5314587"/>
            <a:ext cx="669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David is playing badminton this afternoon.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2413D-8E38-4DDE-B090-CFC18871A862}"/>
              </a:ext>
            </a:extLst>
          </p:cNvPr>
          <p:cNvSpPr txBox="1"/>
          <p:nvPr/>
        </p:nvSpPr>
        <p:spPr>
          <a:xfrm>
            <a:off x="1953085" y="6125369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Maria is watching TV with her sister tonight.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1429304" y="711784"/>
            <a:ext cx="8904304" cy="153805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9600" b="1" dirty="0">
                <a:solidFill>
                  <a:srgbClr val="348A8C"/>
                </a:solidFill>
              </a:rPr>
              <a:t>WRAP-UP</a:t>
            </a:r>
            <a:endParaRPr lang="en-US" sz="9600" b="1" dirty="0">
              <a:solidFill>
                <a:srgbClr val="348A8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7823-0149-4344-8B56-5FFFD668150F}"/>
              </a:ext>
            </a:extLst>
          </p:cNvPr>
          <p:cNvSpPr txBox="1"/>
          <p:nvPr/>
        </p:nvSpPr>
        <p:spPr>
          <a:xfrm>
            <a:off x="1914524" y="2401610"/>
            <a:ext cx="87153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 Continuous for future action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Form: 	(-) S + am / is / are + V-ing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(-) S + am / is / are + not + V-ing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(?) Am / Is / Are + S + V-ing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 time expressions: this weekend, on the weekend, on Saturday, tomorrow, tonight, this week, …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1180729" y="730438"/>
            <a:ext cx="8904304" cy="153805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9600" b="1" dirty="0">
                <a:solidFill>
                  <a:srgbClr val="348A8C"/>
                </a:solidFill>
              </a:rPr>
              <a:t>HOMEWORK</a:t>
            </a:r>
            <a:endParaRPr lang="en-US" sz="9600" b="1" dirty="0">
              <a:solidFill>
                <a:srgbClr val="348A8C"/>
              </a:solidFill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66D9A7EC-B531-467B-887D-481C1D265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073" y="2571502"/>
            <a:ext cx="3459517" cy="3728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CE422-B888-46B6-89E8-0379BA0E71FD}"/>
              </a:ext>
            </a:extLst>
          </p:cNvPr>
          <p:cNvSpPr txBox="1"/>
          <p:nvPr/>
        </p:nvSpPr>
        <p:spPr>
          <a:xfrm>
            <a:off x="2106967" y="2052756"/>
            <a:ext cx="7081605" cy="369332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MAKE A PLAN FOR YOUR WEEKEND USING PRESENT CONTINUOUS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7808B-2EC1-4E3D-96C8-7346E9F000AB}"/>
              </a:ext>
            </a:extLst>
          </p:cNvPr>
          <p:cNvSpPr txBox="1"/>
          <p:nvPr/>
        </p:nvSpPr>
        <p:spPr>
          <a:xfrm>
            <a:off x="3990974" y="2956923"/>
            <a:ext cx="7191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2 sentences, using the Present Continuous for future use.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exercises in WB: Lesson 2 - Grammar – Part a, b, c (page 17).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Prepare: Lesson 2 – Pronunciation and Speaking (page 27 – SB).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1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5CE0B-FEEC-49EE-9E2F-F9AE5935041C}"/>
              </a:ext>
            </a:extLst>
          </p:cNvPr>
          <p:cNvSpPr/>
          <p:nvPr/>
        </p:nvSpPr>
        <p:spPr>
          <a:xfrm>
            <a:off x="1342150" y="2085953"/>
            <a:ext cx="9271263" cy="1574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960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LESSON 5</a:t>
            </a:r>
            <a:endParaRPr lang="en-US" sz="96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4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B3346-C527-4A55-9855-61EBAE7A5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2077005"/>
            <a:ext cx="9144000" cy="1647270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SG" sz="14900" b="1" dirty="0">
                <a:solidFill>
                  <a:srgbClr val="348A8C"/>
                </a:solidFill>
              </a:rPr>
              <a:t>WARM-UP</a:t>
            </a:r>
            <a:endParaRPr lang="en-US" sz="14900" b="1" dirty="0">
              <a:solidFill>
                <a:srgbClr val="348A8C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A75888-1D18-4AF8-859D-4926CB112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9006" r="24769" b="31590"/>
          <a:stretch/>
        </p:blipFill>
        <p:spPr>
          <a:xfrm>
            <a:off x="10789326" y="532661"/>
            <a:ext cx="902105" cy="8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E7DCDE-3171-4862-ACED-767E5A0C09E5}"/>
              </a:ext>
            </a:extLst>
          </p:cNvPr>
          <p:cNvSpPr txBox="1"/>
          <p:nvPr/>
        </p:nvSpPr>
        <p:spPr>
          <a:xfrm>
            <a:off x="2503505" y="15040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https://wordwall.net/resource/20413026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62B790-964A-49C1-847F-576A47D6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8" t="19676" r="24484" b="17955"/>
          <a:stretch/>
        </p:blipFill>
        <p:spPr>
          <a:xfrm>
            <a:off x="1651246" y="2004696"/>
            <a:ext cx="8159189" cy="4254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5CEAB-D607-4AC3-A424-D8F0786ECF41}"/>
              </a:ext>
            </a:extLst>
          </p:cNvPr>
          <p:cNvSpPr txBox="1"/>
          <p:nvPr/>
        </p:nvSpPr>
        <p:spPr>
          <a:xfrm>
            <a:off x="2168825" y="541703"/>
            <a:ext cx="712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latin typeface="Abadi" panose="020B0604020104020204" pitchFamily="34" charset="0"/>
              </a:rPr>
              <a:t> Online game : Open the cards and make a positive,</a:t>
            </a:r>
          </a:p>
          <a:p>
            <a:r>
              <a:rPr lang="en-SG" sz="2400" dirty="0">
                <a:latin typeface="Abadi" panose="020B0604020104020204" pitchFamily="34" charset="0"/>
              </a:rPr>
              <a:t> negative or question using present continuous.</a:t>
            </a:r>
            <a:endParaRPr lang="en-US" sz="2400" dirty="0">
              <a:latin typeface="Abadi" panose="020B0604020104020204" pitchFamily="34" charset="0"/>
            </a:endParaRPr>
          </a:p>
        </p:txBody>
      </p:sp>
      <p:pic>
        <p:nvPicPr>
          <p:cNvPr id="7" name="Picture 6" descr="A picture containing 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AEE05E3-57E6-4ACD-A85D-225DE7858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57189" y="1289677"/>
            <a:ext cx="950976" cy="7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2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1533802" y="2578684"/>
            <a:ext cx="8619848" cy="153805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1500" b="1" dirty="0">
                <a:solidFill>
                  <a:srgbClr val="348A8C"/>
                </a:solidFill>
              </a:rPr>
              <a:t>GRAMMAR</a:t>
            </a:r>
            <a:endParaRPr lang="en-US" sz="11500" b="1" dirty="0">
              <a:solidFill>
                <a:srgbClr val="3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0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3F5B-7AE2-4C8B-BB1D-36AA8F8980E3}"/>
              </a:ext>
            </a:extLst>
          </p:cNvPr>
          <p:cNvSpPr txBox="1"/>
          <p:nvPr/>
        </p:nvSpPr>
        <p:spPr>
          <a:xfrm>
            <a:off x="1111928" y="379468"/>
            <a:ext cx="9372601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r>
              <a:rPr lang="en-SG" sz="2400" dirty="0">
                <a:solidFill>
                  <a:srgbClr val="348A8C"/>
                </a:solidFill>
                <a:latin typeface="Abadi" panose="020B0604020104020204" pitchFamily="34" charset="0"/>
              </a:rPr>
              <a:t>Watch a video and say the activities that you hear</a:t>
            </a:r>
            <a:r>
              <a:rPr lang="en-SG" sz="2400" dirty="0">
                <a:solidFill>
                  <a:srgbClr val="348A8C"/>
                </a:solidFill>
                <a:latin typeface="Modern Love" panose="04090805081005020601" pitchFamily="82" charset="0"/>
              </a:rPr>
              <a:t>.</a:t>
            </a:r>
            <a:endParaRPr lang="en-US" sz="2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  <p:pic>
        <p:nvPicPr>
          <p:cNvPr id="4" name="Unit 9 What are you doing this weekend">
            <a:hlinkClick r:id="" action="ppaction://media"/>
            <a:extLst>
              <a:ext uri="{FF2B5EF4-FFF2-40B4-BE49-F238E27FC236}">
                <a16:creationId xmlns:a16="http://schemas.microsoft.com/office/drawing/2014/main" id="{BB46F00C-BED4-46E9-B5AE-6B902C7307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949" y="1265094"/>
            <a:ext cx="6193655" cy="464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DCFBE-C0FE-4D48-8E96-8DDEB9953AC0}"/>
              </a:ext>
            </a:extLst>
          </p:cNvPr>
          <p:cNvSpPr txBox="1"/>
          <p:nvPr/>
        </p:nvSpPr>
        <p:spPr>
          <a:xfrm>
            <a:off x="7199790" y="1938167"/>
            <a:ext cx="4064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solidFill>
                  <a:srgbClr val="348A8C"/>
                </a:solidFill>
                <a:latin typeface="Abadi" panose="020B0604020104020204" pitchFamily="34" charset="0"/>
              </a:rPr>
              <a:t>1. What activities can you hear in the video? </a:t>
            </a:r>
            <a:endParaRPr lang="en-US" sz="2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28B62-0812-4C8E-8600-4408AEC6964F}"/>
              </a:ext>
            </a:extLst>
          </p:cNvPr>
          <p:cNvSpPr txBox="1"/>
          <p:nvPr/>
        </p:nvSpPr>
        <p:spPr>
          <a:xfrm>
            <a:off x="7325188" y="3759666"/>
            <a:ext cx="4064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dirty="0">
                <a:solidFill>
                  <a:srgbClr val="348A8C"/>
                </a:solidFill>
                <a:latin typeface="Abadi" panose="020B0604020104020204" pitchFamily="34" charset="0"/>
              </a:rPr>
              <a:t>2. Which tense do they use to make plans in the future?</a:t>
            </a:r>
            <a:endParaRPr lang="en-US" sz="2400" dirty="0">
              <a:solidFill>
                <a:srgbClr val="348A8C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ECD788-13BC-4736-B7DF-7DD41AEE01EE}"/>
              </a:ext>
            </a:extLst>
          </p:cNvPr>
          <p:cNvSpPr/>
          <p:nvPr/>
        </p:nvSpPr>
        <p:spPr>
          <a:xfrm>
            <a:off x="948197" y="1737499"/>
            <a:ext cx="10292181" cy="47901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b="1" dirty="0">
                <a:solidFill>
                  <a:srgbClr val="348A8C"/>
                </a:solidFill>
              </a:rPr>
              <a:t>PRESENT CONTINUOUS TENSE</a:t>
            </a:r>
          </a:p>
          <a:p>
            <a:pPr algn="ctr"/>
            <a:endParaRPr lang="en-SG" sz="4800" dirty="0">
              <a:solidFill>
                <a:srgbClr val="348A8C"/>
              </a:solidFill>
              <a:latin typeface="Modern Love" panose="04090805081005020601" pitchFamily="82" charset="0"/>
            </a:endParaRPr>
          </a:p>
          <a:p>
            <a:pPr algn="ctr"/>
            <a:r>
              <a:rPr lang="en-SG" sz="4400" dirty="0">
                <a:solidFill>
                  <a:srgbClr val="C00000"/>
                </a:solidFill>
              </a:rPr>
              <a:t>FIXED FUTURE PLANS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B90D5-90E2-4F9A-9456-85DE6F5DD1A6}"/>
              </a:ext>
            </a:extLst>
          </p:cNvPr>
          <p:cNvSpPr txBox="1"/>
          <p:nvPr/>
        </p:nvSpPr>
        <p:spPr>
          <a:xfrm>
            <a:off x="594802" y="3604930"/>
            <a:ext cx="550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Abadi" panose="020B0604020104020204" pitchFamily="34" charset="0"/>
              </a:rPr>
              <a:t>I </a:t>
            </a:r>
            <a:r>
              <a:rPr lang="en-SG" sz="2800" b="1" dirty="0">
                <a:solidFill>
                  <a:srgbClr val="C00000"/>
                </a:solidFill>
                <a:latin typeface="Abadi" panose="020B0604020104020204" pitchFamily="34" charset="0"/>
              </a:rPr>
              <a:t>am watching </a:t>
            </a:r>
            <a:r>
              <a:rPr lang="en-SG" sz="2800" dirty="0">
                <a:latin typeface="Abadi" panose="020B0604020104020204" pitchFamily="34" charset="0"/>
              </a:rPr>
              <a:t>a movie tonight</a:t>
            </a:r>
            <a:r>
              <a:rPr lang="en-SG" dirty="0">
                <a:latin typeface="Abadi" panose="020B0604020104020204" pitchFamily="34" charset="0"/>
              </a:rPr>
              <a:t>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49D32-BB6C-4261-BAA0-544353F65B72}"/>
              </a:ext>
            </a:extLst>
          </p:cNvPr>
          <p:cNvSpPr txBox="1"/>
          <p:nvPr/>
        </p:nvSpPr>
        <p:spPr>
          <a:xfrm>
            <a:off x="594801" y="4454100"/>
            <a:ext cx="572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Abadi" panose="020B0604020104020204" pitchFamily="34" charset="0"/>
              </a:rPr>
              <a:t>He </a:t>
            </a:r>
            <a:r>
              <a:rPr lang="en-SG" sz="2800" b="1" dirty="0">
                <a:solidFill>
                  <a:srgbClr val="C00000"/>
                </a:solidFill>
                <a:latin typeface="Abadi" panose="020B0604020104020204" pitchFamily="34" charset="0"/>
              </a:rPr>
              <a:t>is making </a:t>
            </a:r>
            <a:r>
              <a:rPr lang="en-SG" sz="2800" dirty="0">
                <a:latin typeface="Abadi" panose="020B0604020104020204" pitchFamily="34" charset="0"/>
              </a:rPr>
              <a:t>a cake tomorrow.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AE9DB-D734-4B09-8441-D5A505CB8401}"/>
              </a:ext>
            </a:extLst>
          </p:cNvPr>
          <p:cNvSpPr txBox="1"/>
          <p:nvPr/>
        </p:nvSpPr>
        <p:spPr>
          <a:xfrm>
            <a:off x="460714" y="5209128"/>
            <a:ext cx="792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latin typeface="Abadi" panose="020B0604020104020204" pitchFamily="34" charset="0"/>
              </a:rPr>
              <a:t>We </a:t>
            </a:r>
            <a:r>
              <a:rPr lang="en-SG" sz="2800" b="1" dirty="0">
                <a:solidFill>
                  <a:srgbClr val="C00000"/>
                </a:solidFill>
                <a:latin typeface="Abadi" panose="020B0604020104020204" pitchFamily="34" charset="0"/>
              </a:rPr>
              <a:t>are visiting </a:t>
            </a:r>
            <a:r>
              <a:rPr lang="en-SG" sz="2800" dirty="0">
                <a:latin typeface="Abadi" panose="020B0604020104020204" pitchFamily="34" charset="0"/>
              </a:rPr>
              <a:t>our grandparents next weekend.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564EE-0E60-4B96-BED6-CC2F4F513849}"/>
              </a:ext>
            </a:extLst>
          </p:cNvPr>
          <p:cNvSpPr txBox="1"/>
          <p:nvPr/>
        </p:nvSpPr>
        <p:spPr>
          <a:xfrm>
            <a:off x="7964012" y="3297493"/>
            <a:ext cx="3861786" cy="2230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SG" b="1" dirty="0" err="1">
                <a:latin typeface="Abadi" panose="020B0604020104020204" pitchFamily="34" charset="0"/>
              </a:rPr>
              <a:t>Thì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hiện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tại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tiếp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diễn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thường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được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sử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dụng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khi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nói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về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một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kế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hoạch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sẽ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làm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trong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tương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lai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và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đã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có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sắp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xếp</a:t>
            </a:r>
            <a:r>
              <a:rPr lang="en-SG" b="1" dirty="0">
                <a:latin typeface="Abadi" panose="020B0604020104020204" pitchFamily="34" charset="0"/>
              </a:rPr>
              <a:t> , </a:t>
            </a:r>
            <a:r>
              <a:rPr lang="en-SG" b="1" dirty="0" err="1">
                <a:latin typeface="Abadi" panose="020B0604020104020204" pitchFamily="34" charset="0"/>
              </a:rPr>
              <a:t>dự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định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trước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một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cách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chắc</a:t>
            </a:r>
            <a:r>
              <a:rPr lang="en-SG" b="1" dirty="0">
                <a:latin typeface="Abadi" panose="020B0604020104020204" pitchFamily="34" charset="0"/>
              </a:rPr>
              <a:t> </a:t>
            </a:r>
            <a:r>
              <a:rPr lang="en-SG" b="1" dirty="0" err="1">
                <a:latin typeface="Abadi" panose="020B0604020104020204" pitchFamily="34" charset="0"/>
              </a:rPr>
              <a:t>chắn</a:t>
            </a:r>
            <a:endParaRPr lang="en-US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7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7533298-2E3F-4B6B-9CBE-FE63CD24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498" t="4657" r="28317" b="7732"/>
          <a:stretch/>
        </p:blipFill>
        <p:spPr>
          <a:xfrm>
            <a:off x="907280" y="1240281"/>
            <a:ext cx="887767" cy="85854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A652E27-E316-4CCE-84E8-D8351039F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0044" y="3282242"/>
            <a:ext cx="1246409" cy="9631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E2255-9C5D-4A6D-A8D3-03D2BE3D1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7280" y="5380958"/>
            <a:ext cx="706514" cy="70651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975551-43CC-41F0-8903-AD80C1D71472}"/>
              </a:ext>
            </a:extLst>
          </p:cNvPr>
          <p:cNvSpPr/>
          <p:nvPr/>
        </p:nvSpPr>
        <p:spPr>
          <a:xfrm>
            <a:off x="1926453" y="986619"/>
            <a:ext cx="5850385" cy="1365864"/>
          </a:xfrm>
          <a:prstGeom prst="roundRect">
            <a:avLst>
              <a:gd name="adj" fmla="val 331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I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am watching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movie tonight. 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He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is making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cake tomorrow.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They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are playing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soccer on the weekend</a:t>
            </a:r>
            <a:r>
              <a:rPr lang="en-SG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3F02FF-6088-48DA-BB34-EA9AEC3A8C0C}"/>
              </a:ext>
            </a:extLst>
          </p:cNvPr>
          <p:cNvSpPr/>
          <p:nvPr/>
        </p:nvSpPr>
        <p:spPr>
          <a:xfrm>
            <a:off x="1957522" y="3080877"/>
            <a:ext cx="5850386" cy="1365864"/>
          </a:xfrm>
          <a:prstGeom prst="roundRect">
            <a:avLst>
              <a:gd name="adj" fmla="val 331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I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am </a:t>
            </a:r>
            <a:r>
              <a:rPr lang="en-SG" b="1" dirty="0">
                <a:solidFill>
                  <a:srgbClr val="0070C0"/>
                </a:solidFill>
                <a:latin typeface="Abadi" panose="020B0604020104020204" pitchFamily="34" charset="0"/>
              </a:rPr>
              <a:t>not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 watching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movie tonight. 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He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is </a:t>
            </a:r>
            <a:r>
              <a:rPr lang="en-SG" b="1" dirty="0">
                <a:solidFill>
                  <a:srgbClr val="0070C0"/>
                </a:solidFill>
                <a:latin typeface="Abadi" panose="020B0604020104020204" pitchFamily="34" charset="0"/>
              </a:rPr>
              <a:t>not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 making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a cake tomorrow.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They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are </a:t>
            </a:r>
            <a:r>
              <a:rPr lang="en-SG" b="1" dirty="0">
                <a:solidFill>
                  <a:srgbClr val="0070C0"/>
                </a:solidFill>
                <a:latin typeface="Abadi" panose="020B0604020104020204" pitchFamily="34" charset="0"/>
              </a:rPr>
              <a:t>not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playing 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soccer on the weekend</a:t>
            </a:r>
            <a:r>
              <a:rPr lang="en-SG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E170772-217D-44DE-A9E0-28170E521E34}"/>
              </a:ext>
            </a:extLst>
          </p:cNvPr>
          <p:cNvSpPr/>
          <p:nvPr/>
        </p:nvSpPr>
        <p:spPr>
          <a:xfrm>
            <a:off x="1926453" y="5051283"/>
            <a:ext cx="5850386" cy="1365864"/>
          </a:xfrm>
          <a:prstGeom prst="roundRect">
            <a:avLst>
              <a:gd name="adj" fmla="val 331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What </a:t>
            </a: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you </a:t>
            </a: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doing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SG" u="sng" dirty="0">
                <a:solidFill>
                  <a:schemeClr val="tx1"/>
                </a:solidFill>
                <a:latin typeface="Abadi" panose="020B0604020104020204" pitchFamily="34" charset="0"/>
              </a:rPr>
              <a:t>tomorrow/next week?</a:t>
            </a:r>
          </a:p>
          <a:p>
            <a:pPr lvl="2">
              <a:lnSpc>
                <a:spcPct val="150000"/>
              </a:lnSpc>
            </a:pP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you </a:t>
            </a:r>
            <a:r>
              <a:rPr lang="en-SG" dirty="0">
                <a:solidFill>
                  <a:srgbClr val="C00000"/>
                </a:solidFill>
                <a:latin typeface="Abadi" panose="020B0604020104020204" pitchFamily="34" charset="0"/>
              </a:rPr>
              <a:t>playing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badminton tomorrow?</a:t>
            </a:r>
          </a:p>
          <a:p>
            <a:pPr lvl="2">
              <a:lnSpc>
                <a:spcPct val="150000"/>
              </a:lnSpc>
            </a:pP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Is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she </a:t>
            </a:r>
            <a:r>
              <a:rPr lang="en-SG" b="1" dirty="0">
                <a:solidFill>
                  <a:srgbClr val="C00000"/>
                </a:solidFill>
                <a:latin typeface="Abadi" panose="020B0604020104020204" pitchFamily="34" charset="0"/>
              </a:rPr>
              <a:t>making</a:t>
            </a:r>
            <a:r>
              <a:rPr lang="en-SG" dirty="0">
                <a:solidFill>
                  <a:schemeClr val="tx1"/>
                </a:solidFill>
                <a:latin typeface="Abadi" panose="020B0604020104020204" pitchFamily="34" charset="0"/>
              </a:rPr>
              <a:t> a cake tonight?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5C1CD-D7C2-4711-97D9-F0F11F6BCC9D}"/>
              </a:ext>
            </a:extLst>
          </p:cNvPr>
          <p:cNvSpPr txBox="1"/>
          <p:nvPr/>
        </p:nvSpPr>
        <p:spPr>
          <a:xfrm>
            <a:off x="2099565" y="430346"/>
            <a:ext cx="5983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Abadi" panose="020B0604020104020204" pitchFamily="34" charset="0"/>
              </a:rPr>
              <a:t>Khẳng</a:t>
            </a:r>
            <a:r>
              <a:rPr lang="en-SG" sz="2400" dirty="0">
                <a:latin typeface="Abadi" panose="020B0604020104020204" pitchFamily="34" charset="0"/>
              </a:rPr>
              <a:t> </a:t>
            </a:r>
            <a:r>
              <a:rPr lang="en-SG" sz="2400" dirty="0" err="1">
                <a:latin typeface="Abadi" panose="020B0604020104020204" pitchFamily="34" charset="0"/>
              </a:rPr>
              <a:t>định</a:t>
            </a:r>
            <a:r>
              <a:rPr lang="en-SG" sz="2400" dirty="0">
                <a:latin typeface="Abadi" panose="020B0604020104020204" pitchFamily="34" charset="0"/>
              </a:rPr>
              <a:t>: S + am/is/are + V-</a:t>
            </a:r>
            <a:r>
              <a:rPr lang="en-SG" sz="2400" dirty="0" err="1">
                <a:latin typeface="Abadi" panose="020B0604020104020204" pitchFamily="34" charset="0"/>
              </a:rPr>
              <a:t>ing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3B4010-D98A-466A-852A-1869B62A3AFD}"/>
              </a:ext>
            </a:extLst>
          </p:cNvPr>
          <p:cNvSpPr txBox="1"/>
          <p:nvPr/>
        </p:nvSpPr>
        <p:spPr>
          <a:xfrm>
            <a:off x="1926453" y="2524604"/>
            <a:ext cx="5983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Abadi" panose="020B0604020104020204" pitchFamily="34" charset="0"/>
              </a:rPr>
              <a:t>Phủ</a:t>
            </a:r>
            <a:r>
              <a:rPr lang="en-SG" sz="2400" dirty="0">
                <a:latin typeface="Abadi" panose="020B0604020104020204" pitchFamily="34" charset="0"/>
              </a:rPr>
              <a:t> </a:t>
            </a:r>
            <a:r>
              <a:rPr lang="en-SG" sz="2400" dirty="0" err="1">
                <a:latin typeface="Abadi" panose="020B0604020104020204" pitchFamily="34" charset="0"/>
              </a:rPr>
              <a:t>định</a:t>
            </a:r>
            <a:r>
              <a:rPr lang="en-SG" sz="2400" dirty="0">
                <a:latin typeface="Abadi" panose="020B0604020104020204" pitchFamily="34" charset="0"/>
              </a:rPr>
              <a:t>: S + am not /isn’t/aren’t + V-</a:t>
            </a:r>
            <a:r>
              <a:rPr lang="en-SG" sz="2400" dirty="0" err="1">
                <a:latin typeface="Abadi" panose="020B0604020104020204" pitchFamily="34" charset="0"/>
              </a:rPr>
              <a:t>ing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255038-C17C-4FA4-A138-438966502C40}"/>
              </a:ext>
            </a:extLst>
          </p:cNvPr>
          <p:cNvSpPr txBox="1"/>
          <p:nvPr/>
        </p:nvSpPr>
        <p:spPr>
          <a:xfrm>
            <a:off x="1890940" y="4518179"/>
            <a:ext cx="5983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 err="1">
                <a:latin typeface="Abadi" panose="020B0604020104020204" pitchFamily="34" charset="0"/>
              </a:rPr>
              <a:t>Câu</a:t>
            </a:r>
            <a:r>
              <a:rPr lang="en-SG" sz="2400" dirty="0">
                <a:latin typeface="Abadi" panose="020B0604020104020204" pitchFamily="34" charset="0"/>
              </a:rPr>
              <a:t> </a:t>
            </a:r>
            <a:r>
              <a:rPr lang="en-SG" sz="2400" dirty="0" err="1">
                <a:latin typeface="Abadi" panose="020B0604020104020204" pitchFamily="34" charset="0"/>
              </a:rPr>
              <a:t>hỏi</a:t>
            </a:r>
            <a:r>
              <a:rPr lang="en-SG" sz="2400" dirty="0">
                <a:latin typeface="Abadi" panose="020B0604020104020204" pitchFamily="34" charset="0"/>
              </a:rPr>
              <a:t>:  (</a:t>
            </a:r>
            <a:r>
              <a:rPr lang="en-SG" sz="2400" dirty="0" err="1">
                <a:latin typeface="Abadi" panose="020B0604020104020204" pitchFamily="34" charset="0"/>
              </a:rPr>
              <a:t>Wh</a:t>
            </a:r>
            <a:r>
              <a:rPr lang="en-SG" sz="2400" dirty="0">
                <a:latin typeface="Abadi" panose="020B0604020104020204" pitchFamily="34" charset="0"/>
              </a:rPr>
              <a:t>) Am/Is/Are + S+ V-</a:t>
            </a:r>
            <a:r>
              <a:rPr lang="en-SG" sz="2400" dirty="0" err="1">
                <a:latin typeface="Abadi" panose="020B0604020104020204" pitchFamily="34" charset="0"/>
              </a:rPr>
              <a:t>ing</a:t>
            </a:r>
            <a:r>
              <a:rPr lang="en-SG" sz="2400" dirty="0">
                <a:latin typeface="Abadi" panose="020B0604020104020204" pitchFamily="34" charset="0"/>
              </a:rPr>
              <a:t>?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71CCBD-3A42-438F-B353-567236795E50}"/>
              </a:ext>
            </a:extLst>
          </p:cNvPr>
          <p:cNvSpPr/>
          <p:nvPr/>
        </p:nvSpPr>
        <p:spPr>
          <a:xfrm>
            <a:off x="8083115" y="2954077"/>
            <a:ext cx="3622090" cy="94984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>
                <a:solidFill>
                  <a:srgbClr val="348A8C"/>
                </a:solidFill>
              </a:rPr>
              <a:t>STRUCTURE</a:t>
            </a:r>
            <a:endParaRPr lang="en-US" sz="4800" b="1" dirty="0">
              <a:solidFill>
                <a:srgbClr val="3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7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285376-B2C7-465A-82E7-BAAAAD3D3723}"/>
              </a:ext>
            </a:extLst>
          </p:cNvPr>
          <p:cNvSpPr/>
          <p:nvPr/>
        </p:nvSpPr>
        <p:spPr>
          <a:xfrm>
            <a:off x="4284955" y="315134"/>
            <a:ext cx="3622090" cy="949846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>
                <a:solidFill>
                  <a:srgbClr val="348A8C"/>
                </a:solidFill>
              </a:rPr>
              <a:t>PRACTICE</a:t>
            </a:r>
            <a:endParaRPr lang="en-US" sz="4400" b="1" dirty="0">
              <a:solidFill>
                <a:srgbClr val="348A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82C48-1140-4F5A-AA54-1030C41AD5EC}"/>
              </a:ext>
            </a:extLst>
          </p:cNvPr>
          <p:cNvSpPr txBox="1"/>
          <p:nvPr/>
        </p:nvSpPr>
        <p:spPr>
          <a:xfrm>
            <a:off x="1824059" y="1217565"/>
            <a:ext cx="83049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            Fill in the blanks using the Present Continuous</a:t>
            </a:r>
            <a:endParaRPr lang="en-US" sz="28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7E5CA1-B3B4-4658-99A1-83E94096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2" t="16050" r="4102" b="16925"/>
          <a:stretch/>
        </p:blipFill>
        <p:spPr>
          <a:xfrm>
            <a:off x="816744" y="1711467"/>
            <a:ext cx="10584681" cy="4704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8A49A-6484-4765-B1EB-2D717AC16A48}"/>
              </a:ext>
            </a:extLst>
          </p:cNvPr>
          <p:cNvSpPr txBox="1"/>
          <p:nvPr/>
        </p:nvSpPr>
        <p:spPr>
          <a:xfrm>
            <a:off x="1622231" y="1917149"/>
            <a:ext cx="870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1. My brother ______________________(go) shopping on Friday.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3E817-EB3F-4DB3-B3AA-014D438E85A8}"/>
              </a:ext>
            </a:extLst>
          </p:cNvPr>
          <p:cNvSpPr txBox="1"/>
          <p:nvPr/>
        </p:nvSpPr>
        <p:spPr>
          <a:xfrm>
            <a:off x="1540270" y="2464312"/>
            <a:ext cx="727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2. What </a:t>
            </a:r>
            <a:r>
              <a:rPr lang="en-SG"/>
              <a:t>______</a:t>
            </a:r>
            <a:r>
              <a:rPr lang="en-SG" sz="2400"/>
              <a:t>you (do)________________tomorrow</a:t>
            </a:r>
            <a:r>
              <a:rPr lang="en-SG"/>
              <a:t>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4B996-2F20-41E6-83A5-049AFB45F1FE}"/>
              </a:ext>
            </a:extLst>
          </p:cNvPr>
          <p:cNvSpPr txBox="1"/>
          <p:nvPr/>
        </p:nvSpPr>
        <p:spPr>
          <a:xfrm>
            <a:off x="1540270" y="2929308"/>
            <a:ext cx="727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/>
              <a:t>3. I ________________(make) a pizza tomorrow.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8910E-4777-49C9-8B14-C9B17A88BF9E}"/>
              </a:ext>
            </a:extLst>
          </p:cNvPr>
          <p:cNvSpPr txBox="1"/>
          <p:nvPr/>
        </p:nvSpPr>
        <p:spPr>
          <a:xfrm>
            <a:off x="1508647" y="3364166"/>
            <a:ext cx="1033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4. ___________they (have) ______________a picnic in the park this weekend?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E97FB-6A9C-486E-92B6-38F812F06D85}"/>
              </a:ext>
            </a:extLst>
          </p:cNvPr>
          <p:cNvSpPr txBox="1"/>
          <p:nvPr/>
        </p:nvSpPr>
        <p:spPr>
          <a:xfrm>
            <a:off x="1565206" y="3898549"/>
            <a:ext cx="879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5. She _________________(go) to the mall with Mark on Saturday.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6B3B2-141C-4624-BC3D-4E50487E0ED2}"/>
              </a:ext>
            </a:extLst>
          </p:cNvPr>
          <p:cNvSpPr txBox="1"/>
          <p:nvPr/>
        </p:nvSpPr>
        <p:spPr>
          <a:xfrm>
            <a:off x="1540269" y="4344395"/>
            <a:ext cx="879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6. We ____________( play) basketball this evening.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F96D4-8160-4BB8-96F1-F3DDF0C7E793}"/>
              </a:ext>
            </a:extLst>
          </p:cNvPr>
          <p:cNvSpPr txBox="1"/>
          <p:nvPr/>
        </p:nvSpPr>
        <p:spPr>
          <a:xfrm>
            <a:off x="1540269" y="4777043"/>
            <a:ext cx="935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7. ______________he _____________(watch) a movie at home tonight ?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97364-0EFB-4C39-B65C-DFB53092F04A}"/>
              </a:ext>
            </a:extLst>
          </p:cNvPr>
          <p:cNvSpPr txBox="1"/>
          <p:nvPr/>
        </p:nvSpPr>
        <p:spPr>
          <a:xfrm>
            <a:off x="4284955" y="1951288"/>
            <a:ext cx="198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is going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5F5A7-FC04-4B68-B2D6-79D96872CDCB}"/>
              </a:ext>
            </a:extLst>
          </p:cNvPr>
          <p:cNvSpPr txBox="1"/>
          <p:nvPr/>
        </p:nvSpPr>
        <p:spPr>
          <a:xfrm>
            <a:off x="2634053" y="2483674"/>
            <a:ext cx="107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88D65-1869-4C05-9F65-E787714FEA7E}"/>
              </a:ext>
            </a:extLst>
          </p:cNvPr>
          <p:cNvSpPr txBox="1"/>
          <p:nvPr/>
        </p:nvSpPr>
        <p:spPr>
          <a:xfrm>
            <a:off x="4790042" y="2502974"/>
            <a:ext cx="107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doing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51A95-238C-4965-95AB-A915681A492F}"/>
              </a:ext>
            </a:extLst>
          </p:cNvPr>
          <p:cNvSpPr txBox="1"/>
          <p:nvPr/>
        </p:nvSpPr>
        <p:spPr>
          <a:xfrm>
            <a:off x="2331473" y="2918337"/>
            <a:ext cx="165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am making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44A16-20CB-4DDF-BBB4-CB247B7C1C4B}"/>
              </a:ext>
            </a:extLst>
          </p:cNvPr>
          <p:cNvSpPr txBox="1"/>
          <p:nvPr/>
        </p:nvSpPr>
        <p:spPr>
          <a:xfrm>
            <a:off x="2055182" y="3418715"/>
            <a:ext cx="81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Are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A3B38-7A0B-4879-AAB3-4B4A30624D52}"/>
              </a:ext>
            </a:extLst>
          </p:cNvPr>
          <p:cNvSpPr txBox="1"/>
          <p:nvPr/>
        </p:nvSpPr>
        <p:spPr>
          <a:xfrm>
            <a:off x="5081348" y="3418715"/>
            <a:ext cx="119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having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3D997-5201-48E8-A1ED-3B1074890762}"/>
              </a:ext>
            </a:extLst>
          </p:cNvPr>
          <p:cNvSpPr txBox="1"/>
          <p:nvPr/>
        </p:nvSpPr>
        <p:spPr>
          <a:xfrm>
            <a:off x="2648023" y="3937273"/>
            <a:ext cx="247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is going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8C6D6-5F2B-4DC4-A2B3-450A63E81D65}"/>
              </a:ext>
            </a:extLst>
          </p:cNvPr>
          <p:cNvSpPr txBox="1"/>
          <p:nvPr/>
        </p:nvSpPr>
        <p:spPr>
          <a:xfrm>
            <a:off x="2623086" y="4369921"/>
            <a:ext cx="180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are playing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31A53-95BB-4089-8462-D2257D90E465}"/>
              </a:ext>
            </a:extLst>
          </p:cNvPr>
          <p:cNvSpPr txBox="1"/>
          <p:nvPr/>
        </p:nvSpPr>
        <p:spPr>
          <a:xfrm>
            <a:off x="2751517" y="4849761"/>
            <a:ext cx="180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Is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D292D7-5316-46A3-B897-76068753096A}"/>
              </a:ext>
            </a:extLst>
          </p:cNvPr>
          <p:cNvSpPr txBox="1"/>
          <p:nvPr/>
        </p:nvSpPr>
        <p:spPr>
          <a:xfrm>
            <a:off x="4578228" y="4796167"/>
            <a:ext cx="177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  <a:latin typeface="Abadi" panose="020B0604020104020204" pitchFamily="34" charset="0"/>
              </a:rPr>
              <a:t>watching</a:t>
            </a:r>
            <a:endParaRPr lang="en-US" sz="24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315BA-C692-4B31-B52B-2740F7B05755}"/>
              </a:ext>
            </a:extLst>
          </p:cNvPr>
          <p:cNvSpPr txBox="1"/>
          <p:nvPr/>
        </p:nvSpPr>
        <p:spPr>
          <a:xfrm>
            <a:off x="8784206" y="5397343"/>
            <a:ext cx="309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err="1"/>
              <a:t>Gợi</a:t>
            </a:r>
            <a:r>
              <a:rPr lang="en-SG" dirty="0"/>
              <a:t> ý </a:t>
            </a:r>
            <a:r>
              <a:rPr lang="en-SG" dirty="0" err="1"/>
              <a:t>hoạt</a:t>
            </a:r>
            <a:r>
              <a:rPr lang="en-SG" dirty="0"/>
              <a:t> </a:t>
            </a:r>
            <a:r>
              <a:rPr lang="en-SG" dirty="0" err="1"/>
              <a:t>động</a:t>
            </a:r>
            <a:r>
              <a:rPr lang="en-SG" dirty="0"/>
              <a:t>: Cho </a:t>
            </a:r>
            <a:r>
              <a:rPr lang="en-SG" dirty="0" err="1"/>
              <a:t>học</a:t>
            </a:r>
            <a:r>
              <a:rPr lang="en-SG" dirty="0"/>
              <a:t> </a:t>
            </a:r>
            <a:r>
              <a:rPr lang="en-SG" dirty="0" err="1"/>
              <a:t>sinh</a:t>
            </a:r>
            <a:r>
              <a:rPr lang="en-SG" dirty="0"/>
              <a:t> </a:t>
            </a:r>
            <a:r>
              <a:rPr lang="en-SG" dirty="0" err="1"/>
              <a:t>thời</a:t>
            </a:r>
            <a:r>
              <a:rPr lang="en-SG" dirty="0"/>
              <a:t> </a:t>
            </a:r>
            <a:r>
              <a:rPr lang="en-SG" dirty="0" err="1"/>
              <a:t>gian</a:t>
            </a:r>
            <a:r>
              <a:rPr lang="en-SG" dirty="0"/>
              <a:t> 5 </a:t>
            </a:r>
            <a:r>
              <a:rPr lang="en-SG" dirty="0" err="1"/>
              <a:t>phút</a:t>
            </a:r>
            <a:r>
              <a:rPr lang="en-SG" dirty="0"/>
              <a:t> </a:t>
            </a:r>
            <a:r>
              <a:rPr lang="en-SG" dirty="0" err="1"/>
              <a:t>hoàn</a:t>
            </a:r>
            <a:r>
              <a:rPr lang="en-SG" dirty="0"/>
              <a:t> </a:t>
            </a:r>
            <a:r>
              <a:rPr lang="en-SG" dirty="0" err="1"/>
              <a:t>thành</a:t>
            </a:r>
            <a:r>
              <a:rPr lang="en-SG" dirty="0"/>
              <a:t> </a:t>
            </a:r>
            <a:r>
              <a:rPr lang="en-SG" dirty="0" err="1"/>
              <a:t>bài</a:t>
            </a:r>
            <a:r>
              <a:rPr lang="en-SG" dirty="0"/>
              <a:t> </a:t>
            </a:r>
            <a:r>
              <a:rPr lang="en-SG" dirty="0" err="1"/>
              <a:t>tập</a:t>
            </a:r>
            <a:r>
              <a:rPr lang="en-SG" dirty="0"/>
              <a:t> </a:t>
            </a:r>
            <a:r>
              <a:rPr lang="en-SG" dirty="0" err="1"/>
              <a:t>sau</a:t>
            </a:r>
            <a:r>
              <a:rPr lang="en-SG" dirty="0"/>
              <a:t> </a:t>
            </a:r>
            <a:r>
              <a:rPr lang="en-SG" dirty="0" err="1"/>
              <a:t>đó</a:t>
            </a:r>
            <a:r>
              <a:rPr lang="en-SG" dirty="0"/>
              <a:t> check </a:t>
            </a:r>
            <a:r>
              <a:rPr lang="en-SG" dirty="0" err="1"/>
              <a:t>chéo</a:t>
            </a:r>
            <a:r>
              <a:rPr lang="en-SG" dirty="0"/>
              <a:t> </a:t>
            </a:r>
            <a:r>
              <a:rPr lang="en-SG" dirty="0" err="1"/>
              <a:t>với</a:t>
            </a:r>
            <a:r>
              <a:rPr lang="en-SG" dirty="0"/>
              <a:t> </a:t>
            </a:r>
            <a:r>
              <a:rPr lang="en-SG" dirty="0" err="1"/>
              <a:t>bạn</a:t>
            </a:r>
            <a:r>
              <a:rPr lang="en-SG" dirty="0"/>
              <a:t> </a:t>
            </a:r>
            <a:r>
              <a:rPr lang="en-SG" dirty="0" err="1"/>
              <a:t>khác</a:t>
            </a:r>
            <a:r>
              <a:rPr lang="en-SG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638</Words>
  <Application>Microsoft Office PowerPoint</Application>
  <PresentationFormat>Widescreen</PresentationFormat>
  <Paragraphs>76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Abadi</vt:lpstr>
      <vt:lpstr>Calibri Light</vt:lpstr>
      <vt:lpstr>Calibri</vt:lpstr>
      <vt:lpstr>Adobe Garamond Pro Bold</vt:lpstr>
      <vt:lpstr>Modern Love</vt:lpstr>
      <vt:lpstr>Arial</vt:lpstr>
      <vt:lpstr>Arial Black</vt:lpstr>
      <vt:lpstr>Times New Roman</vt:lpstr>
      <vt:lpstr>Office Theme</vt:lpstr>
      <vt:lpstr>PowerPoint Presentation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user822</cp:lastModifiedBy>
  <cp:revision>15</cp:revision>
  <dcterms:created xsi:type="dcterms:W3CDTF">2021-08-19T00:18:06Z</dcterms:created>
  <dcterms:modified xsi:type="dcterms:W3CDTF">2021-10-02T16:31:15Z</dcterms:modified>
</cp:coreProperties>
</file>