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</p:sldMasterIdLst>
  <p:notesMasterIdLst>
    <p:notesMasterId r:id="rId12"/>
  </p:notesMasterIdLst>
  <p:handoutMasterIdLst>
    <p:handoutMasterId r:id="rId13"/>
  </p:handoutMasterIdLst>
  <p:sldIdLst>
    <p:sldId id="360" r:id="rId2"/>
    <p:sldId id="361" r:id="rId3"/>
    <p:sldId id="338" r:id="rId4"/>
    <p:sldId id="345" r:id="rId5"/>
    <p:sldId id="356" r:id="rId6"/>
    <p:sldId id="349" r:id="rId7"/>
    <p:sldId id="267" r:id="rId8"/>
    <p:sldId id="350" r:id="rId9"/>
    <p:sldId id="352" r:id="rId10"/>
    <p:sldId id="351" r:id="rId11"/>
  </p:sldIdLst>
  <p:sldSz cx="9144000" cy="5143500" type="screen16x9"/>
  <p:notesSz cx="6797675" cy="9928225"/>
  <p:embeddedFontLst>
    <p:embeddedFont>
      <p:font typeface="Adobe Garamond Pro Bold" panose="02020702060506020403" pitchFamily="18" charset="0"/>
      <p:bold r:id="rId14"/>
      <p:boldItalic r:id="rId15"/>
    </p:embeddedFont>
    <p:embeddedFont>
      <p:font typeface="Algerian" panose="04020705040A02060702" pitchFamily="82" charset="0"/>
      <p:regular r:id="rId16"/>
    </p:embeddedFont>
    <p:embeddedFont>
      <p:font typeface="Arial Black" panose="020B0A04020102020204" pitchFamily="34" charset="0"/>
      <p:bold r:id="rId17"/>
    </p:embeddedFont>
    <p:embeddedFont>
      <p:font typeface="Arial Rounded MT Bold" panose="020F0704030504030204" pitchFamily="34" charset="0"/>
      <p:regular r:id="rId18"/>
      <p:bold r:id="rId19"/>
    </p:embeddedFont>
    <p:embeddedFont>
      <p:font typeface="Modern Love" panose="04090805081005020601" pitchFamily="82" charset="0"/>
      <p:regular r:id="rId20"/>
    </p:embeddedFont>
    <p:embeddedFont>
      <p:font typeface="Quicksand" panose="00000500000000000000" pitchFamily="2" charset="-93"/>
      <p:regular r:id="rId21"/>
    </p:embeddedFont>
  </p:embeddedFontLst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9A8"/>
    <a:srgbClr val="006666"/>
    <a:srgbClr val="993300"/>
    <a:srgbClr val="996633"/>
    <a:srgbClr val="406D9E"/>
    <a:srgbClr val="915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E74814-4000-4B5C-99B2-AFAB63188A38}">
  <a:tblStyle styleId="{BCE74814-4000-4B5C-99B2-AFAB63188A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79" autoAdjust="0"/>
  </p:normalViewPr>
  <p:slideViewPr>
    <p:cSldViewPr snapToGrid="0" showGuides="1">
      <p:cViewPr varScale="1">
        <p:scale>
          <a:sx n="88" d="100"/>
          <a:sy n="88" d="100"/>
        </p:scale>
        <p:origin x="684" y="64"/>
      </p:cViewPr>
      <p:guideLst>
        <p:guide orient="horz" pos="1644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AD29-08C6-43CA-AF16-2E1889464A89}" type="datetimeFigureOut">
              <a:rPr lang="en-US" smtClean="0"/>
              <a:t>13/10/2021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18B22-F869-4961-B2FB-6269C96A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38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6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8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gb0ac4e247a_6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2" name="Google Shape;3162;gb0ac4e247a_6_181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400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165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65390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4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42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42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2" r:id="rId3"/>
    <p:sldLayoutId id="214748367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63" r:id="rId11"/>
    <p:sldLayoutId id="2147483664" r:id="rId12"/>
    <p:sldLayoutId id="2147483665" r:id="rId13"/>
    <p:sldLayoutId id="2147483669" r:id="rId14"/>
    <p:sldLayoutId id="2147483671" r:id="rId15"/>
    <p:sldLayoutId id="2147483673" r:id="rId16"/>
    <p:sldLayoutId id="214748367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group-of-people-sitting-around-table-with-plates-and-drinking-glasses-3937549/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7.jpg"/><Relationship Id="rId12" Type="http://schemas.openxmlformats.org/officeDocument/2006/relationships/hyperlink" Target="http://www.flickr.com/photos/daveynin/4470620186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pxhere.com/en/photo/604848" TargetMode="External"/><Relationship Id="rId11" Type="http://schemas.openxmlformats.org/officeDocument/2006/relationships/image" Target="../media/image9.jpg"/><Relationship Id="rId5" Type="http://schemas.openxmlformats.org/officeDocument/2006/relationships/image" Target="../media/image6.jpg"/><Relationship Id="rId10" Type="http://schemas.openxmlformats.org/officeDocument/2006/relationships/hyperlink" Target="https://www.pexels.com/photo/delighted-ethnic-little-siblings-reading-interesting-book-on-couch-6437805/" TargetMode="External"/><Relationship Id="rId4" Type="http://schemas.openxmlformats.org/officeDocument/2006/relationships/hyperlink" Target="https://www.publicdomainpictures.net/en/view-image.php?image=67465&amp;picture=green-grass" TargetMode="External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3133/key-west---mallory---square-by-nkinkade-17773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publicdomainpictures.net/view-image.php?image=167970&amp;picture=yellow-spring-flower" TargetMode="Externa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meinblogland.blogspot.com/2010/12/my-thoughts-on-harry-potter-books.html" TargetMode="External"/><Relationship Id="rId3" Type="http://schemas.openxmlformats.org/officeDocument/2006/relationships/slide" Target="slide7.xml"/><Relationship Id="rId7" Type="http://schemas.openxmlformats.org/officeDocument/2006/relationships/image" Target="../media/image13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friend-boy-girls-kids-clipart-2782785/" TargetMode="External"/><Relationship Id="rId11" Type="http://schemas.openxmlformats.org/officeDocument/2006/relationships/hyperlink" Target="https://fr.qaz.wiki/wiki/The_Legends_of_Treasure_Island" TargetMode="External"/><Relationship Id="rId5" Type="http://schemas.openxmlformats.org/officeDocument/2006/relationships/image" Target="../media/image12.jpg"/><Relationship Id="rId10" Type="http://schemas.openxmlformats.org/officeDocument/2006/relationships/image" Target="../media/image14.jpg"/><Relationship Id="rId4" Type="http://schemas.openxmlformats.org/officeDocument/2006/relationships/slide" Target="slide6.xml"/><Relationship Id="rId9" Type="http://schemas.openxmlformats.org/officeDocument/2006/relationships/hyperlink" Target="https://creativecommons.org/licenses/by-nc-nd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ircle-icons-compose.sv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student-teachi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485392" y="939802"/>
            <a:ext cx="1921669" cy="3764756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17225"/>
              <a:chOff x="2095500" y="800099"/>
              <a:chExt cx="3177483" cy="5517225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84642" y="3690480"/>
                <a:ext cx="2211948" cy="262684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5409566" y="859212"/>
            <a:ext cx="1853804" cy="3688556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2924575" y="1271631"/>
            <a:ext cx="2970609" cy="29706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1805300" y="1293019"/>
            <a:ext cx="400050" cy="400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7615238" y="3570685"/>
            <a:ext cx="400050" cy="3988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6672263" y="1115617"/>
            <a:ext cx="726281" cy="726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876300" y="3748088"/>
            <a:ext cx="725091" cy="726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4246681" y="984759"/>
            <a:ext cx="310753" cy="316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5947844" y="2738959"/>
            <a:ext cx="264319" cy="27503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2576483" y="2580606"/>
            <a:ext cx="310754" cy="316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3344148" y="1891231"/>
            <a:ext cx="2381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UNIT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3542338" y="2785142"/>
            <a:ext cx="2533661" cy="60016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3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SCHOOL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4246681" y="4310989"/>
            <a:ext cx="310753" cy="316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C71450-494E-44A9-BB4C-5376DCC5BC6A}"/>
              </a:ext>
            </a:extLst>
          </p:cNvPr>
          <p:cNvSpPr/>
          <p:nvPr/>
        </p:nvSpPr>
        <p:spPr>
          <a:xfrm>
            <a:off x="1123355" y="1172951"/>
            <a:ext cx="6486526" cy="5504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ea typeface="Adobe Kaiti Std R" panose="02020400000000000000" pitchFamily="18" charset="-128"/>
              </a:rPr>
              <a:t>HOMEWORK</a:t>
            </a:r>
            <a:endParaRPr lang="en-US" sz="60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  <a:ea typeface="Adobe Kaiti Std R" panose="02020400000000000000" pitchFamily="18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8F409-A34B-4A58-845E-BF6F53114519}"/>
              </a:ext>
            </a:extLst>
          </p:cNvPr>
          <p:cNvSpPr txBox="1"/>
          <p:nvPr/>
        </p:nvSpPr>
        <p:spPr>
          <a:xfrm>
            <a:off x="1123355" y="2077045"/>
            <a:ext cx="6897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1800" dirty="0"/>
              <a:t>Learn new words</a:t>
            </a:r>
          </a:p>
          <a:p>
            <a:pPr marL="285750" indent="-285750">
              <a:buFontTx/>
              <a:buChar char="-"/>
            </a:pPr>
            <a:r>
              <a:rPr lang="en-SG" sz="1800" dirty="0"/>
              <a:t>Practice writing new words on writing sheet.</a:t>
            </a:r>
          </a:p>
          <a:p>
            <a:pPr marL="285750" indent="-285750">
              <a:buFontTx/>
              <a:buChar char="-"/>
            </a:pPr>
            <a:r>
              <a:rPr lang="en-SG" sz="1800" dirty="0"/>
              <a:t>Do workbook page ( …………………)</a:t>
            </a:r>
          </a:p>
          <a:p>
            <a:r>
              <a:rPr lang="en-SG" sz="1800" dirty="0"/>
              <a:t>- Make a presentation to talk about your </a:t>
            </a:r>
            <a:r>
              <a:rPr lang="en-SG" sz="1800" dirty="0" err="1"/>
              <a:t>favorite</a:t>
            </a:r>
            <a:r>
              <a:rPr lang="en-SG" sz="1800" dirty="0"/>
              <a:t> book</a:t>
            </a:r>
            <a:endParaRPr lang="en-US" sz="1800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57772DD-BADB-473F-BD55-8143AABB1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6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609602" y="1789437"/>
            <a:ext cx="5232400" cy="1180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0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  <a:latin typeface="Adobe Garamond Pro Bold" panose="02020702060506020403" pitchFamily="18" charset="0"/>
              </a:rPr>
              <a:t>LESSON 8</a:t>
            </a:r>
            <a:endParaRPr lang="en-US" sz="80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highlight>
                <a:srgbClr val="FFFF00"/>
              </a:highligh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AD38C4-2BE7-48E7-A4D1-0B638CAECDF2}"/>
              </a:ext>
            </a:extLst>
          </p:cNvPr>
          <p:cNvSpPr/>
          <p:nvPr/>
        </p:nvSpPr>
        <p:spPr>
          <a:xfrm>
            <a:off x="1609275" y="1405070"/>
            <a:ext cx="5790010" cy="17102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2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ea typeface="Adobe Kaiti Std R" panose="02020400000000000000" pitchFamily="18" charset="-128"/>
              </a:rPr>
              <a:t>WARM UP</a:t>
            </a:r>
            <a:endParaRPr lang="en-US" sz="72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  <a:ea typeface="Adobe Kaiti Std R" panose="02020400000000000000" pitchFamily="18" charset="-128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38F8BFF-173A-4D4F-901A-8E5267564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22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8DB8CA-C9C4-4CE5-9216-06C1643AF6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C56F8D6-68DF-433C-88AB-EB0FDEA7845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811E65-91B2-4E43-A2B0-BCD2071CE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82" y="390078"/>
            <a:ext cx="7898635" cy="572700"/>
          </a:xfrm>
        </p:spPr>
        <p:txBody>
          <a:bodyPr/>
          <a:lstStyle/>
          <a:p>
            <a:pPr algn="l"/>
            <a:r>
              <a:rPr lang="en-US" sz="2000" dirty="0">
                <a:solidFill>
                  <a:schemeClr val="accent2">
                    <a:lumMod val="25000"/>
                  </a:schemeClr>
                </a:solidFill>
                <a:latin typeface="+mn-lt"/>
              </a:rPr>
              <a:t>Let’s enjoy the song and guess which film does the song belong to?</a:t>
            </a:r>
          </a:p>
        </p:txBody>
      </p:sp>
      <p:pic>
        <p:nvPicPr>
          <p:cNvPr id="7" name="Tôi Thấy Hoa Vàng Trên Cỏ Xanh • Ái Phương - Lyrics + Engsub">
            <a:hlinkClick r:id="" action="ppaction://media"/>
            <a:extLst>
              <a:ext uri="{FF2B5EF4-FFF2-40B4-BE49-F238E27FC236}">
                <a16:creationId xmlns:a16="http://schemas.microsoft.com/office/drawing/2014/main" id="{27AEA308-03A9-435C-9823-F7E217C6D5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810" y="1358816"/>
            <a:ext cx="5559927" cy="312745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881FBD-585B-45C2-B02D-5DE1ED8CC4C1}"/>
              </a:ext>
            </a:extLst>
          </p:cNvPr>
          <p:cNvSpPr/>
          <p:nvPr/>
        </p:nvSpPr>
        <p:spPr>
          <a:xfrm>
            <a:off x="6436518" y="1516251"/>
            <a:ext cx="1857376" cy="572700"/>
          </a:xfrm>
          <a:prstGeom prst="roundRect">
            <a:avLst/>
          </a:prstGeom>
          <a:solidFill>
            <a:srgbClr val="9DF9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Film: “ </a:t>
            </a: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Tôi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thấy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hoa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vàng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trên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cỏ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xanh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”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F09927A-E549-4842-AF42-0A7CA7708E3F}"/>
              </a:ext>
            </a:extLst>
          </p:cNvPr>
          <p:cNvSpPr/>
          <p:nvPr/>
        </p:nvSpPr>
        <p:spPr>
          <a:xfrm>
            <a:off x="6486524" y="2642425"/>
            <a:ext cx="1857376" cy="572700"/>
          </a:xfrm>
          <a:prstGeom prst="roundRect">
            <a:avLst/>
          </a:prstGeom>
          <a:solidFill>
            <a:srgbClr val="9DF9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Author /writer : </a:t>
            </a: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Nguyễn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Nhật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25000"/>
                  </a:schemeClr>
                </a:solidFill>
              </a:rPr>
              <a:t>Ánh</a:t>
            </a:r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D9F5278B-58DE-411E-98E9-2D7876BACC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84" t="17844" r="23847" b="31998"/>
          <a:stretch/>
        </p:blipFill>
        <p:spPr>
          <a:xfrm>
            <a:off x="7685024" y="162175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thor Anh still inspired by stories of childhood - VietNamNet">
            <a:extLst>
              <a:ext uri="{FF2B5EF4-FFF2-40B4-BE49-F238E27FC236}">
                <a16:creationId xmlns:a16="http://schemas.microsoft.com/office/drawing/2014/main" id="{43DF6EF2-26AD-49D2-A15A-AE4FC48F4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5" y="488158"/>
            <a:ext cx="2423735" cy="160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lose-up of grass in the sun&#10;&#10;Description automatically generated with low confidence">
            <a:extLst>
              <a:ext uri="{FF2B5EF4-FFF2-40B4-BE49-F238E27FC236}">
                <a16:creationId xmlns:a16="http://schemas.microsoft.com/office/drawing/2014/main" id="{1725CBDE-6362-4024-9474-A1065E3B0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86223" y="488158"/>
            <a:ext cx="2428693" cy="1607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470819-9301-49F4-8CE1-3CCE76774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34561" y="527222"/>
            <a:ext cx="2342882" cy="1568680"/>
          </a:xfrm>
          <a:prstGeom prst="rect">
            <a:avLst/>
          </a:prstGeom>
        </p:spPr>
      </p:pic>
      <p:pic>
        <p:nvPicPr>
          <p:cNvPr id="9" name="Picture 8" descr="A group of women around a table with wine glasses&#10;&#10;Description automatically generated with medium confidence">
            <a:extLst>
              <a:ext uri="{FF2B5EF4-FFF2-40B4-BE49-F238E27FC236}">
                <a16:creationId xmlns:a16="http://schemas.microsoft.com/office/drawing/2014/main" id="{A814C4D6-D92A-4FAE-AD42-9A191050C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08478" y="2571749"/>
            <a:ext cx="2519682" cy="1679787"/>
          </a:xfrm>
          <a:prstGeom prst="rect">
            <a:avLst/>
          </a:prstGeom>
        </p:spPr>
      </p:pic>
      <p:pic>
        <p:nvPicPr>
          <p:cNvPr id="13" name="Picture 12" descr="A picture containing sitting, person&#10;&#10;Description automatically generated">
            <a:extLst>
              <a:ext uri="{FF2B5EF4-FFF2-40B4-BE49-F238E27FC236}">
                <a16:creationId xmlns:a16="http://schemas.microsoft.com/office/drawing/2014/main" id="{5E690D79-ED24-48E4-B315-4BF1BE90B6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148741" y="2571749"/>
            <a:ext cx="2663019" cy="1775346"/>
          </a:xfrm>
          <a:prstGeom prst="rect">
            <a:avLst/>
          </a:prstGeom>
        </p:spPr>
      </p:pic>
      <p:pic>
        <p:nvPicPr>
          <p:cNvPr id="15" name="Picture 14" descr="A baby with its mouth open&#10;&#10;Description automatically generated with low confidence">
            <a:extLst>
              <a:ext uri="{FF2B5EF4-FFF2-40B4-BE49-F238E27FC236}">
                <a16:creationId xmlns:a16="http://schemas.microsoft.com/office/drawing/2014/main" id="{D957469E-775E-402D-A95F-2911E3DE4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872503" y="2571749"/>
            <a:ext cx="2663019" cy="17767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74526B-C9BA-4CEC-AD9F-BD8A359E8FB5}"/>
              </a:ext>
            </a:extLst>
          </p:cNvPr>
          <p:cNvSpPr txBox="1"/>
          <p:nvPr/>
        </p:nvSpPr>
        <p:spPr>
          <a:xfrm>
            <a:off x="2125944" y="584187"/>
            <a:ext cx="899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highlight>
                  <a:srgbClr val="FFFF00"/>
                </a:highlight>
              </a:rPr>
              <a:t>author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B6A777-A7D6-422E-9966-93D08EC7D83B}"/>
              </a:ext>
            </a:extLst>
          </p:cNvPr>
          <p:cNvSpPr txBox="1"/>
          <p:nvPr/>
        </p:nvSpPr>
        <p:spPr>
          <a:xfrm>
            <a:off x="3868444" y="506100"/>
            <a:ext cx="140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highlight>
                  <a:srgbClr val="FFFF00"/>
                </a:highlight>
              </a:rPr>
              <a:t>green grass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B81371-0877-4433-8130-C4345C352308}"/>
              </a:ext>
            </a:extLst>
          </p:cNvPr>
          <p:cNvSpPr txBox="1"/>
          <p:nvPr/>
        </p:nvSpPr>
        <p:spPr>
          <a:xfrm>
            <a:off x="6398855" y="531077"/>
            <a:ext cx="1939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highlight>
                  <a:srgbClr val="FFFF00"/>
                </a:highlight>
              </a:rPr>
              <a:t>Peaceful village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862D13-E009-49CA-A393-67A1360473D5}"/>
              </a:ext>
            </a:extLst>
          </p:cNvPr>
          <p:cNvSpPr txBox="1"/>
          <p:nvPr/>
        </p:nvSpPr>
        <p:spPr>
          <a:xfrm>
            <a:off x="1481414" y="2637366"/>
            <a:ext cx="1939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highlight>
                  <a:srgbClr val="FFFF00"/>
                </a:highlight>
              </a:rPr>
              <a:t>around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7314FF-902B-4A22-916D-CC7CB94C6ABE}"/>
              </a:ext>
            </a:extLst>
          </p:cNvPr>
          <p:cNvSpPr txBox="1"/>
          <p:nvPr/>
        </p:nvSpPr>
        <p:spPr>
          <a:xfrm>
            <a:off x="3971526" y="2637366"/>
            <a:ext cx="1017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highlight>
                  <a:srgbClr val="FFFF00"/>
                </a:highlight>
              </a:rPr>
              <a:t>interesting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ADC3A8-A916-4405-AA4A-33150BADFF78}"/>
              </a:ext>
            </a:extLst>
          </p:cNvPr>
          <p:cNvSpPr txBox="1"/>
          <p:nvPr/>
        </p:nvSpPr>
        <p:spPr>
          <a:xfrm>
            <a:off x="7106002" y="2637365"/>
            <a:ext cx="1017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highlight>
                  <a:srgbClr val="FFFF00"/>
                </a:highlight>
              </a:rPr>
              <a:t>cry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596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10EB531F-46F6-42E6-A462-A26734A56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7537" y="263202"/>
            <a:ext cx="683705" cy="6929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29006CB-3AAE-45C5-9CD7-7775F184841B}"/>
              </a:ext>
            </a:extLst>
          </p:cNvPr>
          <p:cNvGrpSpPr/>
          <p:nvPr/>
        </p:nvGrpSpPr>
        <p:grpSpPr>
          <a:xfrm>
            <a:off x="1107215" y="246682"/>
            <a:ext cx="2356759" cy="567928"/>
            <a:chOff x="1817665" y="314547"/>
            <a:chExt cx="2356759" cy="5679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E522FA-C441-4055-B453-A86434801778}"/>
                </a:ext>
              </a:extLst>
            </p:cNvPr>
            <p:cNvSpPr/>
            <p:nvPr/>
          </p:nvSpPr>
          <p:spPr>
            <a:xfrm>
              <a:off x="1973261" y="362879"/>
              <a:ext cx="2201163" cy="4712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000" b="1" dirty="0">
                  <a:solidFill>
                    <a:schemeClr val="tx2">
                      <a:lumMod val="10000"/>
                    </a:schemeClr>
                  </a:solidFill>
                </a:rPr>
                <a:t>READING</a:t>
              </a:r>
              <a:endParaRPr lang="en-US" sz="20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B5EAA42-E517-4604-ACAD-7DE2DB2E1A47}"/>
                </a:ext>
              </a:extLst>
            </p:cNvPr>
            <p:cNvSpPr/>
            <p:nvPr/>
          </p:nvSpPr>
          <p:spPr>
            <a:xfrm>
              <a:off x="1817665" y="314547"/>
              <a:ext cx="567928" cy="56792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6DFCE31-0CFB-4DCF-99F5-17931843E295}"/>
              </a:ext>
            </a:extLst>
          </p:cNvPr>
          <p:cNvSpPr txBox="1"/>
          <p:nvPr/>
        </p:nvSpPr>
        <p:spPr>
          <a:xfrm>
            <a:off x="3670345" y="210184"/>
            <a:ext cx="3220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25000"/>
                  </a:schemeClr>
                </a:solidFill>
                <a:latin typeface="Algerian" panose="04020705040A02060702" pitchFamily="82" charset="0"/>
              </a:rPr>
              <a:t>My favorite novel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3B7127-2E06-437D-A5C1-E8517E17C81F}"/>
              </a:ext>
            </a:extLst>
          </p:cNvPr>
          <p:cNvSpPr txBox="1"/>
          <p:nvPr/>
        </p:nvSpPr>
        <p:spPr>
          <a:xfrm>
            <a:off x="603908" y="956146"/>
            <a:ext cx="7568542" cy="2206823"/>
          </a:xfrm>
          <a:prstGeom prst="rect">
            <a:avLst/>
          </a:prstGeom>
          <a:solidFill>
            <a:srgbClr val="9DF9A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SG" dirty="0" err="1">
                <a:latin typeface="Modern Love" panose="04090805081005020601" pitchFamily="82" charset="0"/>
              </a:rPr>
              <a:t>Thành</a:t>
            </a:r>
            <a:r>
              <a:rPr lang="en-SG" dirty="0">
                <a:latin typeface="Modern Love" panose="04090805081005020601" pitchFamily="82" charset="0"/>
              </a:rPr>
              <a:t> </a:t>
            </a:r>
            <a:r>
              <a:rPr lang="en-SG" dirty="0" err="1">
                <a:latin typeface="Modern Love" panose="04090805081005020601" pitchFamily="82" charset="0"/>
              </a:rPr>
              <a:t>Nguyễn</a:t>
            </a:r>
            <a:r>
              <a:rPr lang="en-SG" dirty="0">
                <a:latin typeface="Modern Love" panose="04090805081005020601" pitchFamily="82" charset="0"/>
              </a:rPr>
              <a:t>, November 18</a:t>
            </a:r>
          </a:p>
          <a:p>
            <a:pPr algn="just">
              <a:lnSpc>
                <a:spcPct val="150000"/>
              </a:lnSpc>
            </a:pPr>
            <a:r>
              <a:rPr lang="en-SG" dirty="0"/>
              <a:t>My </a:t>
            </a:r>
            <a:r>
              <a:rPr lang="en-SG" dirty="0" err="1"/>
              <a:t>favorite</a:t>
            </a:r>
            <a:r>
              <a:rPr lang="en-SG" dirty="0"/>
              <a:t> book is Yellow Flowers on the Green Grass ( </a:t>
            </a:r>
            <a:r>
              <a:rPr lang="en-SG" dirty="0" err="1"/>
              <a:t>Tôi</a:t>
            </a:r>
            <a:r>
              <a:rPr lang="en-SG" dirty="0"/>
              <a:t> </a:t>
            </a:r>
            <a:r>
              <a:rPr lang="en-SG" dirty="0" err="1"/>
              <a:t>Thấy</a:t>
            </a:r>
            <a:r>
              <a:rPr lang="en-SG" dirty="0"/>
              <a:t> </a:t>
            </a:r>
            <a:r>
              <a:rPr lang="en-SG" dirty="0" err="1"/>
              <a:t>Hoa</a:t>
            </a:r>
            <a:r>
              <a:rPr lang="en-SG" dirty="0"/>
              <a:t> </a:t>
            </a:r>
            <a:r>
              <a:rPr lang="en-SG" dirty="0" err="1"/>
              <a:t>Vàng</a:t>
            </a:r>
            <a:r>
              <a:rPr lang="en-SG" dirty="0"/>
              <a:t> </a:t>
            </a:r>
            <a:r>
              <a:rPr lang="en-SG" dirty="0" err="1"/>
              <a:t>Trên</a:t>
            </a:r>
            <a:r>
              <a:rPr lang="en-SG" dirty="0"/>
              <a:t> </a:t>
            </a:r>
            <a:r>
              <a:rPr lang="en-SG" dirty="0" err="1"/>
              <a:t>Cỏ</a:t>
            </a:r>
            <a:r>
              <a:rPr lang="en-SG" dirty="0"/>
              <a:t> </a:t>
            </a:r>
            <a:r>
              <a:rPr lang="en-SG" dirty="0" err="1"/>
              <a:t>Xanh</a:t>
            </a:r>
            <a:r>
              <a:rPr lang="en-SG" dirty="0"/>
              <a:t>). It’s an interesting novel. The author of the book is </a:t>
            </a:r>
            <a:r>
              <a:rPr lang="en-SG" dirty="0" err="1"/>
              <a:t>Nguyễn</a:t>
            </a:r>
            <a:r>
              <a:rPr lang="en-SG" dirty="0"/>
              <a:t> </a:t>
            </a:r>
            <a:r>
              <a:rPr lang="en-SG" dirty="0" err="1"/>
              <a:t>Nhật</a:t>
            </a:r>
            <a:r>
              <a:rPr lang="en-SG" dirty="0"/>
              <a:t> </a:t>
            </a:r>
            <a:r>
              <a:rPr lang="en-SG" dirty="0" err="1"/>
              <a:t>Ánh</a:t>
            </a:r>
            <a:r>
              <a:rPr lang="en-SG" dirty="0"/>
              <a:t>. The book is about </a:t>
            </a:r>
            <a:r>
              <a:rPr lang="en-SG" dirty="0" err="1"/>
              <a:t>Thiều</a:t>
            </a:r>
            <a:r>
              <a:rPr lang="en-SG" dirty="0"/>
              <a:t> and the people around him. I like the book because it shows us many beautiful things in </a:t>
            </a:r>
            <a:r>
              <a:rPr lang="en-SG" dirty="0" err="1"/>
              <a:t>Thiều’s</a:t>
            </a:r>
            <a:r>
              <a:rPr lang="en-SG" dirty="0"/>
              <a:t> village. It’s a peaceful village with green grass, trees, wind, and yellow flowers. Some parts of the story are very sad. I cried a lot when I thought </a:t>
            </a:r>
            <a:r>
              <a:rPr lang="en-SG" dirty="0" err="1"/>
              <a:t>Thiều’s</a:t>
            </a:r>
            <a:r>
              <a:rPr lang="en-SG" dirty="0"/>
              <a:t> brother , </a:t>
            </a:r>
            <a:r>
              <a:rPr lang="en-SG" dirty="0" err="1"/>
              <a:t>Tường</a:t>
            </a:r>
            <a:r>
              <a:rPr lang="en-SG" dirty="0"/>
              <a:t>, cannot walk again.  I really like this book. I think you should read it.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A16C9-CB75-4CCA-8B8D-20FDCC65CF9C}"/>
              </a:ext>
            </a:extLst>
          </p:cNvPr>
          <p:cNvSpPr txBox="1"/>
          <p:nvPr/>
        </p:nvSpPr>
        <p:spPr>
          <a:xfrm>
            <a:off x="651587" y="3199202"/>
            <a:ext cx="650958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1. Yellow Flowers on the Green Grass is by </a:t>
            </a:r>
            <a:r>
              <a:rPr lang="en-SG" dirty="0" err="1"/>
              <a:t>Nguyễn</a:t>
            </a:r>
            <a:r>
              <a:rPr lang="en-SG" dirty="0"/>
              <a:t> </a:t>
            </a:r>
            <a:r>
              <a:rPr lang="en-SG" dirty="0" err="1"/>
              <a:t>Nhật</a:t>
            </a:r>
            <a:r>
              <a:rPr lang="en-SG" dirty="0"/>
              <a:t> </a:t>
            </a:r>
            <a:r>
              <a:rPr lang="en-SG" dirty="0" err="1"/>
              <a:t>Ánh</a:t>
            </a:r>
            <a:r>
              <a:rPr lang="en-SG" dirty="0"/>
              <a:t>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71263-3C3C-4AA2-B6BA-50B1AFFC7140}"/>
              </a:ext>
            </a:extLst>
          </p:cNvPr>
          <p:cNvSpPr txBox="1"/>
          <p:nvPr/>
        </p:nvSpPr>
        <p:spPr>
          <a:xfrm>
            <a:off x="682237" y="3578793"/>
            <a:ext cx="650958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2. The writer thinks the book is boring.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9BDE5C-696E-4F83-9C59-3353C25463DE}"/>
              </a:ext>
            </a:extLst>
          </p:cNvPr>
          <p:cNvSpPr txBox="1"/>
          <p:nvPr/>
        </p:nvSpPr>
        <p:spPr>
          <a:xfrm>
            <a:off x="682238" y="3954059"/>
            <a:ext cx="650958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3. The story is about three girls as they grow up.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53B102-8AEA-4680-A7BC-3C0A5747BC8B}"/>
              </a:ext>
            </a:extLst>
          </p:cNvPr>
          <p:cNvSpPr txBox="1"/>
          <p:nvPr/>
        </p:nvSpPr>
        <p:spPr>
          <a:xfrm>
            <a:off x="675038" y="4498547"/>
            <a:ext cx="650958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5. Some parts of the story are sad.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E0AA8E-AE2A-4EE8-BD70-F73FC46948B7}"/>
              </a:ext>
            </a:extLst>
          </p:cNvPr>
          <p:cNvSpPr txBox="1"/>
          <p:nvPr/>
        </p:nvSpPr>
        <p:spPr>
          <a:xfrm>
            <a:off x="664195" y="4827335"/>
            <a:ext cx="650958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6. The writer likes this story.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555BB-AEE1-466A-BDC0-705FE0AD9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70345" y="715487"/>
            <a:ext cx="387305" cy="3776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C7962D-2727-489D-A476-D31CA2060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94526" y="699305"/>
            <a:ext cx="387305" cy="377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642A63-4E17-4F87-904B-822E27F06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18707" y="678601"/>
            <a:ext cx="387305" cy="3776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9FAFE5-F8B4-4EAE-9695-D681C6DB2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77008" y="689646"/>
            <a:ext cx="387305" cy="3776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74CBF8-39A8-42B3-8625-F47EF7BA4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96183" y="675419"/>
            <a:ext cx="387305" cy="3776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77E27F-46DA-4598-96A6-DD47848E3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91250" y="689646"/>
            <a:ext cx="387305" cy="3776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FACFC0-1120-4174-8BCF-CA982231B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01476" y="661071"/>
            <a:ext cx="387305" cy="3776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DD270D-98E5-43BF-8F00-C3B54CCAA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15467" y="661071"/>
            <a:ext cx="387305" cy="3776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1B4BFF-8665-4CB1-82E0-A24E199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29458" y="675418"/>
            <a:ext cx="387305" cy="37762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9B7B08-9401-4224-9A63-594D36A30244}"/>
              </a:ext>
            </a:extLst>
          </p:cNvPr>
          <p:cNvSpPr/>
          <p:nvPr/>
        </p:nvSpPr>
        <p:spPr>
          <a:xfrm>
            <a:off x="7177964" y="3157180"/>
            <a:ext cx="1224070" cy="30777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True/false</a:t>
            </a:r>
            <a:endParaRPr lang="en-US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E820427-0D24-4E6A-9148-991FBAA2BAF0}"/>
              </a:ext>
            </a:extLst>
          </p:cNvPr>
          <p:cNvSpPr/>
          <p:nvPr/>
        </p:nvSpPr>
        <p:spPr>
          <a:xfrm>
            <a:off x="7191826" y="3543260"/>
            <a:ext cx="1224070" cy="30777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True/false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BD3C818-9B81-4B14-A273-965B3B350E5D}"/>
              </a:ext>
            </a:extLst>
          </p:cNvPr>
          <p:cNvSpPr/>
          <p:nvPr/>
        </p:nvSpPr>
        <p:spPr>
          <a:xfrm>
            <a:off x="7220342" y="3823308"/>
            <a:ext cx="1224070" cy="30777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True/false</a:t>
            </a:r>
            <a:endParaRPr lang="en-US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FD08342-8164-4357-A45B-042313120CAF}"/>
              </a:ext>
            </a:extLst>
          </p:cNvPr>
          <p:cNvSpPr/>
          <p:nvPr/>
        </p:nvSpPr>
        <p:spPr>
          <a:xfrm>
            <a:off x="7191826" y="4077023"/>
            <a:ext cx="1224070" cy="30777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True/false</a:t>
            </a:r>
            <a:endParaRPr 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3A7EE7-96F8-486C-A22D-5BAC5D878BE2}"/>
              </a:ext>
            </a:extLst>
          </p:cNvPr>
          <p:cNvSpPr/>
          <p:nvPr/>
        </p:nvSpPr>
        <p:spPr>
          <a:xfrm>
            <a:off x="7244892" y="4419982"/>
            <a:ext cx="1224070" cy="30777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True/false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F3B31E6-F8D2-4C54-9B91-7C5E395504CD}"/>
              </a:ext>
            </a:extLst>
          </p:cNvPr>
          <p:cNvSpPr/>
          <p:nvPr/>
        </p:nvSpPr>
        <p:spPr>
          <a:xfrm>
            <a:off x="7315467" y="3231068"/>
            <a:ext cx="555924" cy="24353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2059A76-8A81-47A2-ABB2-BC8FDEEC62FE}"/>
              </a:ext>
            </a:extLst>
          </p:cNvPr>
          <p:cNvSpPr/>
          <p:nvPr/>
        </p:nvSpPr>
        <p:spPr>
          <a:xfrm>
            <a:off x="7789999" y="3582268"/>
            <a:ext cx="555924" cy="24353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317102E-EDE9-468D-A866-607F75F4C308}"/>
              </a:ext>
            </a:extLst>
          </p:cNvPr>
          <p:cNvSpPr/>
          <p:nvPr/>
        </p:nvSpPr>
        <p:spPr>
          <a:xfrm>
            <a:off x="7789999" y="4099216"/>
            <a:ext cx="555924" cy="24353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43100C0-BE51-4F7B-BC5B-FED3E3A867CE}"/>
              </a:ext>
            </a:extLst>
          </p:cNvPr>
          <p:cNvSpPr/>
          <p:nvPr/>
        </p:nvSpPr>
        <p:spPr>
          <a:xfrm>
            <a:off x="7789999" y="3885434"/>
            <a:ext cx="555924" cy="24353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B7F0D44A-8D21-459A-A98E-DF51095322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84" t="17844" r="23847" b="31998"/>
          <a:stretch/>
        </p:blipFill>
        <p:spPr>
          <a:xfrm>
            <a:off x="7892527" y="91419"/>
            <a:ext cx="559846" cy="5251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6E47F20-7F9C-4E46-8CE1-B48372DA42F4}"/>
              </a:ext>
            </a:extLst>
          </p:cNvPr>
          <p:cNvSpPr txBox="1"/>
          <p:nvPr/>
        </p:nvSpPr>
        <p:spPr>
          <a:xfrm>
            <a:off x="653722" y="4226303"/>
            <a:ext cx="650958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4</a:t>
            </a:r>
            <a:r>
              <a:rPr lang="en-SG"/>
              <a:t>. In the story, Tường lives in a big city</a:t>
            </a:r>
            <a:endParaRPr lang="en-US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928B6BC-E000-4651-9372-E5AA15E3F0EB}"/>
              </a:ext>
            </a:extLst>
          </p:cNvPr>
          <p:cNvSpPr/>
          <p:nvPr/>
        </p:nvSpPr>
        <p:spPr>
          <a:xfrm>
            <a:off x="7280492" y="4785159"/>
            <a:ext cx="1224070" cy="30777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True/false</a:t>
            </a:r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F4E49BD-66B7-4222-A50C-34A2EE0DB001}"/>
              </a:ext>
            </a:extLst>
          </p:cNvPr>
          <p:cNvSpPr/>
          <p:nvPr/>
        </p:nvSpPr>
        <p:spPr>
          <a:xfrm>
            <a:off x="7297335" y="4460695"/>
            <a:ext cx="555924" cy="24353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DB3E5BD-5FD1-4BF6-95D9-F03A936181D4}"/>
              </a:ext>
            </a:extLst>
          </p:cNvPr>
          <p:cNvSpPr/>
          <p:nvPr/>
        </p:nvSpPr>
        <p:spPr>
          <a:xfrm>
            <a:off x="7318410" y="4824930"/>
            <a:ext cx="555924" cy="24353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2" grpId="0" animBg="1"/>
      <p:bldP spid="33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1" name="Google Shape;3171;p3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172" name="Google Shape;3172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3" name="Google Shape;3173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4" name="Google Shape;3174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5" name="Google Shape;3175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6" name="Google Shape;3176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177" name="Google Shape;3177;p34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8" name="Google Shape;3178;p34">
            <a:hlinkClick r:id="" action="ppaction://noaction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9" name="Google Shape;3179;p34">
            <a:hlinkClick r:id="rId3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0" name="Google Shape;3180;p34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1" name="Google Shape;3181;p34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2" name="Google Shape;3182;p34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3" name="Google Shape;3183;p34">
            <a:hlinkClick r:id="rId4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34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1CCDD-2F07-4E27-9DB0-277E2C131F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3925" r="3696" b="10976"/>
          <a:stretch/>
        </p:blipFill>
        <p:spPr>
          <a:xfrm>
            <a:off x="578192" y="774402"/>
            <a:ext cx="1329190" cy="1174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2BA99B-3529-4F85-9C16-3917C9AB5B15}"/>
              </a:ext>
            </a:extLst>
          </p:cNvPr>
          <p:cNvSpPr txBox="1"/>
          <p:nvPr/>
        </p:nvSpPr>
        <p:spPr>
          <a:xfrm>
            <a:off x="422815" y="326594"/>
            <a:ext cx="185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solidFill>
                  <a:schemeClr val="accent1">
                    <a:lumMod val="75000"/>
                  </a:schemeClr>
                </a:solidFill>
              </a:rPr>
              <a:t>SPEAKING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D3478EA-F20E-4E1D-9616-10A752D7F7B0}"/>
              </a:ext>
            </a:extLst>
          </p:cNvPr>
          <p:cNvSpPr/>
          <p:nvPr/>
        </p:nvSpPr>
        <p:spPr>
          <a:xfrm>
            <a:off x="799422" y="3133832"/>
            <a:ext cx="7336750" cy="1481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A. What’s your favorite book?                        B. I like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…………………………………………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A. What kind of book is it?                              B. It’s a </a:t>
            </a:r>
            <a:r>
              <a:rPr lang="en-US" b="1" dirty="0">
                <a:solidFill>
                  <a:schemeClr val="tx1"/>
                </a:solidFill>
              </a:rPr>
              <a:t>……………………………………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A. Who’s the author?                                       B. It’s by………………………………………</a:t>
            </a:r>
            <a:endParaRPr lang="en-US" b="1" u="sng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A. Why do you like it?                                      B. I think it’s </a:t>
            </a:r>
            <a:r>
              <a:rPr lang="en-US" b="1" dirty="0">
                <a:solidFill>
                  <a:schemeClr val="tx1"/>
                </a:solidFill>
              </a:rPr>
              <a:t>………………………………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A09335D-6C1C-4C11-A0C1-5588B694F0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432448" y="333939"/>
            <a:ext cx="1268631" cy="1058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9CC9B4-612B-4493-822A-B5B75A2A851E}"/>
              </a:ext>
            </a:extLst>
          </p:cNvPr>
          <p:cNvSpPr txBox="1"/>
          <p:nvPr/>
        </p:nvSpPr>
        <p:spPr>
          <a:xfrm>
            <a:off x="1489753" y="5143500"/>
            <a:ext cx="61644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://meinblogland.blogspot.com/2010/12/my-thoughts-on-harry-potter-book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14" name="Picture 13" descr="A picture containing text, snack food&#10;&#10;Description automatically generated">
            <a:extLst>
              <a:ext uri="{FF2B5EF4-FFF2-40B4-BE49-F238E27FC236}">
                <a16:creationId xmlns:a16="http://schemas.microsoft.com/office/drawing/2014/main" id="{97009ED0-0E72-46D2-948B-CC145EDFB8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255829" y="280762"/>
            <a:ext cx="962749" cy="13206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5B358F-BDF7-4106-AE8F-EDFF88C07470}"/>
              </a:ext>
            </a:extLst>
          </p:cNvPr>
          <p:cNvSpPr/>
          <p:nvPr/>
        </p:nvSpPr>
        <p:spPr>
          <a:xfrm>
            <a:off x="1975035" y="1721423"/>
            <a:ext cx="2986087" cy="6666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100" b="1" dirty="0">
                <a:solidFill>
                  <a:schemeClr val="tx1"/>
                </a:solidFill>
              </a:rPr>
              <a:t>Harry Potter and the Sorcerer’s Stone</a:t>
            </a:r>
          </a:p>
          <a:p>
            <a:r>
              <a:rPr lang="en-SG" sz="1100" dirty="0">
                <a:solidFill>
                  <a:schemeClr val="tx1"/>
                </a:solidFill>
              </a:rPr>
              <a:t>- Type : Fantasy</a:t>
            </a:r>
          </a:p>
          <a:p>
            <a:r>
              <a:rPr lang="en-SG" sz="1100" dirty="0">
                <a:solidFill>
                  <a:schemeClr val="tx1"/>
                </a:solidFill>
              </a:rPr>
              <a:t>- Author : J.K Rowling </a:t>
            </a:r>
          </a:p>
          <a:p>
            <a:r>
              <a:rPr lang="en-SG" sz="1100" dirty="0">
                <a:solidFill>
                  <a:schemeClr val="tx1"/>
                </a:solidFill>
              </a:rPr>
              <a:t>- Interesting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95D9CA2-2D1C-453B-88E1-0EBCAC097B7C}"/>
              </a:ext>
            </a:extLst>
          </p:cNvPr>
          <p:cNvSpPr/>
          <p:nvPr/>
        </p:nvSpPr>
        <p:spPr>
          <a:xfrm>
            <a:off x="5603483" y="1706398"/>
            <a:ext cx="2509242" cy="6666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100" b="1" dirty="0">
                <a:solidFill>
                  <a:schemeClr val="tx1"/>
                </a:solidFill>
              </a:rPr>
              <a:t>Treasure Island. </a:t>
            </a:r>
          </a:p>
          <a:p>
            <a:r>
              <a:rPr lang="en-SG" sz="1100" b="1" dirty="0">
                <a:solidFill>
                  <a:schemeClr val="tx1"/>
                </a:solidFill>
              </a:rPr>
              <a:t>- </a:t>
            </a:r>
            <a:r>
              <a:rPr lang="en-SG" sz="1100" dirty="0">
                <a:solidFill>
                  <a:schemeClr val="tx1"/>
                </a:solidFill>
              </a:rPr>
              <a:t>Type : Adventure.</a:t>
            </a:r>
          </a:p>
          <a:p>
            <a:r>
              <a:rPr lang="en-SG" sz="1100" dirty="0">
                <a:solidFill>
                  <a:schemeClr val="tx1"/>
                </a:solidFill>
              </a:rPr>
              <a:t>- Author : Robert Louis Stevenson</a:t>
            </a:r>
          </a:p>
          <a:p>
            <a:r>
              <a:rPr lang="en-SG" sz="1100" dirty="0">
                <a:solidFill>
                  <a:schemeClr val="tx1"/>
                </a:solidFill>
              </a:rPr>
              <a:t>- exciting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946E82-9A95-4D2F-8D41-3CAE339521B9}"/>
              </a:ext>
            </a:extLst>
          </p:cNvPr>
          <p:cNvSpPr/>
          <p:nvPr/>
        </p:nvSpPr>
        <p:spPr>
          <a:xfrm>
            <a:off x="889115" y="2603480"/>
            <a:ext cx="6966978" cy="33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dirty="0">
                <a:solidFill>
                  <a:schemeClr val="tx1"/>
                </a:solidFill>
              </a:rPr>
              <a:t>Look at the two stories above, read the clues and practice with your partner.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24EAB87-49D5-4263-825E-44F1EE1DFE0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684" t="17844" r="23847" b="31998"/>
          <a:stretch/>
        </p:blipFill>
        <p:spPr>
          <a:xfrm>
            <a:off x="7590382" y="147188"/>
            <a:ext cx="918288" cy="8614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B41734-75CA-4C33-B05C-F4AEE2825B75}"/>
              </a:ext>
            </a:extLst>
          </p:cNvPr>
          <p:cNvSpPr/>
          <p:nvPr/>
        </p:nvSpPr>
        <p:spPr>
          <a:xfrm>
            <a:off x="778669" y="1549075"/>
            <a:ext cx="5143500" cy="19072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accent5">
                    <a:lumMod val="50000"/>
                  </a:schemeClr>
                </a:solidFill>
              </a:rPr>
              <a:t>What’s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your favorite book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?                   I like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…………………………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What kind of book is it?                         It’s a 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………………………..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Who’s the author?                                 It’s by………………………..</a:t>
            </a:r>
            <a:endParaRPr lang="en-US" sz="1200" b="1" u="sng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Why do you like it?                                 I think it’s 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………………….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Do you think your best friends                 Yes/No: …………………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 should read it?</a:t>
            </a:r>
            <a:endParaRPr lang="en-US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060FC4C-C0D9-455A-8E75-1D0156C84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7213" y="321469"/>
            <a:ext cx="572700" cy="572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2EA1FC-AF9B-48B0-AF86-041723D8B0E0}"/>
              </a:ext>
            </a:extLst>
          </p:cNvPr>
          <p:cNvSpPr txBox="1"/>
          <p:nvPr/>
        </p:nvSpPr>
        <p:spPr>
          <a:xfrm>
            <a:off x="2000250" y="5143500"/>
            <a:ext cx="5143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Circle-icons-compose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84A9D4-CD38-464C-A6D6-AD585D1ADAFD}"/>
              </a:ext>
            </a:extLst>
          </p:cNvPr>
          <p:cNvSpPr/>
          <p:nvPr/>
        </p:nvSpPr>
        <p:spPr>
          <a:xfrm>
            <a:off x="726225" y="368503"/>
            <a:ext cx="2624194" cy="478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Adobe Kaiti Std R" panose="02020400000000000000" pitchFamily="18" charset="-128"/>
              </a:rPr>
              <a:t>Writing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  <a:ea typeface="Adobe Kaiti Std R" panose="02020400000000000000" pitchFamily="18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C7B55-AFC6-4164-9E23-7ED358834811}"/>
              </a:ext>
            </a:extLst>
          </p:cNvPr>
          <p:cNvSpPr txBox="1"/>
          <p:nvPr/>
        </p:nvSpPr>
        <p:spPr>
          <a:xfrm>
            <a:off x="1307306" y="913920"/>
            <a:ext cx="6336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Write a paragraph about your </a:t>
            </a:r>
            <a:r>
              <a:rPr lang="en-SG" dirty="0" err="1"/>
              <a:t>favorite</a:t>
            </a:r>
            <a:r>
              <a:rPr lang="en-SG" dirty="0"/>
              <a:t> book using the suggestions below.</a:t>
            </a:r>
            <a:endParaRPr lang="en-US" dirty="0"/>
          </a:p>
        </p:txBody>
      </p:sp>
      <p:sp>
        <p:nvSpPr>
          <p:cNvPr id="13" name="Rectangle: Beveled 12">
            <a:extLst>
              <a:ext uri="{FF2B5EF4-FFF2-40B4-BE49-F238E27FC236}">
                <a16:creationId xmlns:a16="http://schemas.microsoft.com/office/drawing/2014/main" id="{B3B3444F-5CB4-4890-AFE2-4C96605C2038}"/>
              </a:ext>
            </a:extLst>
          </p:cNvPr>
          <p:cNvSpPr/>
          <p:nvPr/>
        </p:nvSpPr>
        <p:spPr>
          <a:xfrm>
            <a:off x="6036469" y="1549075"/>
            <a:ext cx="2214562" cy="1787291"/>
          </a:xfrm>
          <a:prstGeom prst="bevel">
            <a:avLst/>
          </a:prstGeom>
          <a:solidFill>
            <a:srgbClr val="9DF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tx1"/>
                </a:solidFill>
              </a:rPr>
              <a:t>PUNCTUATION : VIẾT HOA</a:t>
            </a:r>
          </a:p>
          <a:p>
            <a:r>
              <a:rPr lang="en-SG" sz="1200" dirty="0">
                <a:solidFill>
                  <a:schemeClr val="tx1"/>
                </a:solidFill>
              </a:rPr>
              <a:t>- </a:t>
            </a:r>
            <a:r>
              <a:rPr lang="en-SG" sz="1200" dirty="0" err="1">
                <a:solidFill>
                  <a:schemeClr val="tx1"/>
                </a:solidFill>
              </a:rPr>
              <a:t>Đầu</a:t>
            </a:r>
            <a:r>
              <a:rPr lang="en-SG" sz="1200" dirty="0">
                <a:solidFill>
                  <a:schemeClr val="tx1"/>
                </a:solidFill>
              </a:rPr>
              <a:t> </a:t>
            </a:r>
            <a:r>
              <a:rPr lang="en-SG" sz="1200" dirty="0" err="1">
                <a:solidFill>
                  <a:schemeClr val="tx1"/>
                </a:solidFill>
              </a:rPr>
              <a:t>câu</a:t>
            </a:r>
            <a:endParaRPr lang="en-SG" sz="1200" dirty="0">
              <a:solidFill>
                <a:schemeClr val="tx1"/>
              </a:solidFill>
            </a:endParaRPr>
          </a:p>
          <a:p>
            <a:r>
              <a:rPr lang="en-SG" sz="1200" dirty="0">
                <a:solidFill>
                  <a:schemeClr val="tx1"/>
                </a:solidFill>
              </a:rPr>
              <a:t>- </a:t>
            </a:r>
            <a:r>
              <a:rPr lang="en-SG" sz="1200" dirty="0" err="1">
                <a:solidFill>
                  <a:schemeClr val="tx1"/>
                </a:solidFill>
              </a:rPr>
              <a:t>Tên</a:t>
            </a:r>
            <a:r>
              <a:rPr lang="en-SG" sz="1200" dirty="0">
                <a:solidFill>
                  <a:schemeClr val="tx1"/>
                </a:solidFill>
              </a:rPr>
              <a:t> </a:t>
            </a:r>
            <a:r>
              <a:rPr lang="en-SG" sz="1200" dirty="0" err="1">
                <a:solidFill>
                  <a:schemeClr val="tx1"/>
                </a:solidFill>
              </a:rPr>
              <a:t>người</a:t>
            </a:r>
            <a:r>
              <a:rPr lang="en-SG" sz="1200" dirty="0">
                <a:solidFill>
                  <a:schemeClr val="tx1"/>
                </a:solidFill>
              </a:rPr>
              <a:t>, </a:t>
            </a:r>
            <a:r>
              <a:rPr lang="en-SG" sz="1200" dirty="0" err="1">
                <a:solidFill>
                  <a:schemeClr val="tx1"/>
                </a:solidFill>
              </a:rPr>
              <a:t>nơi</a:t>
            </a:r>
            <a:r>
              <a:rPr lang="en-SG" sz="1200" dirty="0">
                <a:solidFill>
                  <a:schemeClr val="tx1"/>
                </a:solidFill>
              </a:rPr>
              <a:t> </a:t>
            </a:r>
            <a:r>
              <a:rPr lang="en-SG" sz="1200" dirty="0" err="1">
                <a:solidFill>
                  <a:schemeClr val="tx1"/>
                </a:solidFill>
              </a:rPr>
              <a:t>chốn</a:t>
            </a:r>
            <a:r>
              <a:rPr lang="en-SG" sz="1200" dirty="0">
                <a:solidFill>
                  <a:schemeClr val="tx1"/>
                </a:solidFill>
              </a:rPr>
              <a:t>, </a:t>
            </a:r>
            <a:r>
              <a:rPr lang="en-SG" sz="1200" dirty="0" err="1">
                <a:solidFill>
                  <a:schemeClr val="tx1"/>
                </a:solidFill>
              </a:rPr>
              <a:t>tên</a:t>
            </a:r>
            <a:r>
              <a:rPr lang="en-SG" sz="1200" dirty="0">
                <a:solidFill>
                  <a:schemeClr val="tx1"/>
                </a:solidFill>
              </a:rPr>
              <a:t> </a:t>
            </a:r>
            <a:r>
              <a:rPr lang="en-SG" sz="1200" dirty="0" err="1">
                <a:solidFill>
                  <a:schemeClr val="tx1"/>
                </a:solidFill>
              </a:rPr>
              <a:t>sách</a:t>
            </a:r>
            <a:r>
              <a:rPr lang="en-SG" sz="1200" dirty="0">
                <a:solidFill>
                  <a:schemeClr val="tx1"/>
                </a:solidFill>
              </a:rPr>
              <a:t> </a:t>
            </a:r>
          </a:p>
          <a:p>
            <a:r>
              <a:rPr lang="en-SG" sz="1200" dirty="0">
                <a:solidFill>
                  <a:schemeClr val="tx1"/>
                </a:solidFill>
              </a:rPr>
              <a:t>- “ </a:t>
            </a:r>
            <a:r>
              <a:rPr lang="en-SG" sz="1200" dirty="0" err="1">
                <a:solidFill>
                  <a:schemeClr val="tx1"/>
                </a:solidFill>
              </a:rPr>
              <a:t>Đại</a:t>
            </a:r>
            <a:r>
              <a:rPr lang="en-SG" sz="1200" dirty="0">
                <a:solidFill>
                  <a:schemeClr val="tx1"/>
                </a:solidFill>
              </a:rPr>
              <a:t> </a:t>
            </a:r>
            <a:r>
              <a:rPr lang="en-SG" sz="1200" dirty="0" err="1">
                <a:solidFill>
                  <a:schemeClr val="tx1"/>
                </a:solidFill>
              </a:rPr>
              <a:t>từ</a:t>
            </a:r>
            <a:r>
              <a:rPr lang="en-SG" sz="1200" dirty="0">
                <a:solidFill>
                  <a:schemeClr val="tx1"/>
                </a:solidFill>
              </a:rPr>
              <a:t> I</a:t>
            </a:r>
          </a:p>
          <a:p>
            <a:r>
              <a:rPr lang="en-SG" sz="1200" dirty="0">
                <a:solidFill>
                  <a:schemeClr val="tx1"/>
                </a:solidFill>
              </a:rPr>
              <a:t>- </a:t>
            </a:r>
            <a:r>
              <a:rPr lang="en-SG" sz="1200" dirty="0" err="1">
                <a:solidFill>
                  <a:schemeClr val="tx1"/>
                </a:solidFill>
              </a:rPr>
              <a:t>Ngày</a:t>
            </a:r>
            <a:r>
              <a:rPr lang="en-SG" sz="1200" dirty="0">
                <a:solidFill>
                  <a:schemeClr val="tx1"/>
                </a:solidFill>
              </a:rPr>
              <a:t> </a:t>
            </a:r>
            <a:r>
              <a:rPr lang="en-SG" sz="1200" dirty="0" err="1">
                <a:solidFill>
                  <a:schemeClr val="tx1"/>
                </a:solidFill>
              </a:rPr>
              <a:t>và</a:t>
            </a:r>
            <a:r>
              <a:rPr lang="en-SG" sz="1200" dirty="0">
                <a:solidFill>
                  <a:schemeClr val="tx1"/>
                </a:solidFill>
              </a:rPr>
              <a:t> </a:t>
            </a:r>
            <a:r>
              <a:rPr lang="en-SG" sz="1200" dirty="0" err="1">
                <a:solidFill>
                  <a:schemeClr val="tx1"/>
                </a:solidFill>
              </a:rPr>
              <a:t>tháng</a:t>
            </a:r>
            <a:r>
              <a:rPr lang="en-SG" sz="1200" dirty="0">
                <a:solidFill>
                  <a:schemeClr val="tx1"/>
                </a:solidFill>
              </a:rPr>
              <a:t> </a:t>
            </a:r>
            <a:endParaRPr lang="en-SG" sz="1050" dirty="0">
              <a:solidFill>
                <a:schemeClr val="tx1"/>
              </a:solidFill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EBC01DC-B0A7-4C29-806F-1D8AA3E615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84" t="17844" r="23847" b="31998"/>
          <a:stretch/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644B1F-1F00-4954-A99D-21158E9CBB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AC9774C-A87F-4240-A6A3-4D067E09C818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5341855-C465-4149-A930-86C8B6561AA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06D1735-1BF4-4B94-9608-AA2B8024069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85F808-27FB-45A9-8A56-4EB228FEA1DC}"/>
              </a:ext>
            </a:extLst>
          </p:cNvPr>
          <p:cNvSpPr/>
          <p:nvPr/>
        </p:nvSpPr>
        <p:spPr>
          <a:xfrm>
            <a:off x="874025" y="1737713"/>
            <a:ext cx="7308162" cy="25430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SG" sz="1800" dirty="0">
                <a:solidFill>
                  <a:schemeClr val="accent2">
                    <a:lumMod val="50000"/>
                  </a:schemeClr>
                </a:solidFill>
              </a:rPr>
              <a:t>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SG" dirty="0">
                <a:solidFill>
                  <a:schemeClr val="accent2">
                    <a:lumMod val="50000"/>
                  </a:schemeClr>
                </a:solidFill>
              </a:rPr>
              <a:t>Hello everyone! </a:t>
            </a:r>
          </a:p>
          <a:p>
            <a:pPr>
              <a:lnSpc>
                <a:spcPct val="150000"/>
              </a:lnSpc>
            </a:pPr>
            <a:r>
              <a:rPr lang="en-SG" dirty="0">
                <a:solidFill>
                  <a:schemeClr val="accent2">
                    <a:lumMod val="50000"/>
                  </a:schemeClr>
                </a:solidFill>
              </a:rPr>
              <a:t>My name is…………………</a:t>
            </a:r>
          </a:p>
          <a:p>
            <a:pPr>
              <a:lnSpc>
                <a:spcPct val="150000"/>
              </a:lnSpc>
            </a:pPr>
            <a:r>
              <a:rPr lang="en-SG" dirty="0">
                <a:solidFill>
                  <a:schemeClr val="accent2">
                    <a:lumMod val="50000"/>
                  </a:schemeClr>
                </a:solidFill>
              </a:rPr>
              <a:t>I ………….years old</a:t>
            </a:r>
            <a:r>
              <a:rPr lang="en-SG">
                <a:solidFill>
                  <a:schemeClr val="accent2">
                    <a:lumMod val="50000"/>
                  </a:schemeClr>
                </a:solidFill>
              </a:rPr>
              <a:t>. I am </a:t>
            </a:r>
            <a:r>
              <a:rPr lang="en-SG" dirty="0">
                <a:solidFill>
                  <a:schemeClr val="accent2">
                    <a:lumMod val="50000"/>
                  </a:schemeClr>
                </a:solidFill>
              </a:rPr>
              <a:t>a student at ………..secondary school. Today I’m going to talk about my </a:t>
            </a:r>
            <a:r>
              <a:rPr lang="en-SG" dirty="0" err="1">
                <a:solidFill>
                  <a:schemeClr val="accent2">
                    <a:lumMod val="50000"/>
                  </a:schemeClr>
                </a:solidFill>
              </a:rPr>
              <a:t>favorite</a:t>
            </a:r>
            <a:r>
              <a:rPr lang="en-SG" dirty="0">
                <a:solidFill>
                  <a:schemeClr val="accent2">
                    <a:lumMod val="50000"/>
                  </a:schemeClr>
                </a:solidFill>
              </a:rPr>
              <a:t> book.</a:t>
            </a:r>
          </a:p>
          <a:p>
            <a:pPr>
              <a:lnSpc>
                <a:spcPct val="150000"/>
              </a:lnSpc>
            </a:pPr>
            <a:r>
              <a:rPr lang="en-SG" dirty="0">
                <a:solidFill>
                  <a:schemeClr val="accent2">
                    <a:lumMod val="50000"/>
                  </a:schemeClr>
                </a:solidFill>
              </a:rPr>
              <a:t>  The name of the book is ____________. It’s _____________book. It’s written by ______________. I really enjoy reading the book because  ____________________. I think you should read it if you have free time.</a:t>
            </a:r>
          </a:p>
          <a:p>
            <a:pPr>
              <a:lnSpc>
                <a:spcPct val="150000"/>
              </a:lnSpc>
            </a:pPr>
            <a:r>
              <a:rPr lang="en-SG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BFD5EB-2B98-43E2-A112-A7B78DF141B0}"/>
              </a:ext>
            </a:extLst>
          </p:cNvPr>
          <p:cNvSpPr/>
          <p:nvPr/>
        </p:nvSpPr>
        <p:spPr>
          <a:xfrm>
            <a:off x="814278" y="400210"/>
            <a:ext cx="8417775" cy="478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Adobe Kaiti Std R" panose="02020400000000000000" pitchFamily="18" charset="-128"/>
              </a:rPr>
              <a:t>Make a presentation about your </a:t>
            </a:r>
            <a:r>
              <a:rPr lang="en-SG" sz="2400" dirty="0" err="1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Adobe Kaiti Std R" panose="02020400000000000000" pitchFamily="18" charset="-128"/>
              </a:rPr>
              <a:t>favorite</a:t>
            </a:r>
            <a:r>
              <a:rPr lang="en-SG" sz="24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Adobe Kaiti Std R" panose="02020400000000000000" pitchFamily="18" charset="-128"/>
              </a:rPr>
              <a:t> story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  <a:ea typeface="Adobe Kaiti Std R" panose="02020400000000000000" pitchFamily="18" charset="-128"/>
            </a:endParaRPr>
          </a:p>
        </p:txBody>
      </p:sp>
      <p:pic>
        <p:nvPicPr>
          <p:cNvPr id="12" name="Picture 11" descr="A person holding a clipboard&#10;&#10;Description automatically generated with medium confidence">
            <a:extLst>
              <a:ext uri="{FF2B5EF4-FFF2-40B4-BE49-F238E27FC236}">
                <a16:creationId xmlns:a16="http://schemas.microsoft.com/office/drawing/2014/main" id="{B11EB8F8-3012-455E-965C-FAF2E04DF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9947" y="304374"/>
            <a:ext cx="1334347" cy="1334347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0F16819-4161-4B06-ADDC-27B4F4DA29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84" t="17844" r="23847" b="31998"/>
          <a:stretch/>
        </p:blipFill>
        <p:spPr>
          <a:xfrm>
            <a:off x="8225712" y="-33361"/>
            <a:ext cx="613197" cy="5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448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29033032"/>
</p:tagLst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3E4E105-7D9D-482E-BEDD-41D8A82BD012}">
  <we:reference id="wa104380907" version="3.0.0.1" store="en-US" storeType="OMEX"/>
  <we:alternateReferences>
    <we:reference id="WA104380907" version="3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576</Words>
  <Application>Microsoft Office PowerPoint</Application>
  <PresentationFormat>On-screen Show (16:9)</PresentationFormat>
  <Paragraphs>76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 Rounded MT Bold</vt:lpstr>
      <vt:lpstr>Algerian</vt:lpstr>
      <vt:lpstr>Jua</vt:lpstr>
      <vt:lpstr>Arial</vt:lpstr>
      <vt:lpstr>Adobe Garamond Pro Bold</vt:lpstr>
      <vt:lpstr>Quicksand</vt:lpstr>
      <vt:lpstr>Arial Black</vt:lpstr>
      <vt:lpstr>Modern Love</vt:lpstr>
      <vt:lpstr>Nature Activities Binder by Slidesgo</vt:lpstr>
      <vt:lpstr>PowerPoint Presentation</vt:lpstr>
      <vt:lpstr>PowerPoint Presentation</vt:lpstr>
      <vt:lpstr>PowerPoint Presentation</vt:lpstr>
      <vt:lpstr>Let’s enjoy the song and guess which film does the song belong to?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Activities Binder</dc:title>
  <dc:creator>Dell</dc:creator>
  <cp:lastModifiedBy>user822</cp:lastModifiedBy>
  <cp:revision>144</cp:revision>
  <cp:lastPrinted>2021-08-11T01:07:05Z</cp:lastPrinted>
  <dcterms:modified xsi:type="dcterms:W3CDTF">2021-10-13T03:47:39Z</dcterms:modified>
</cp:coreProperties>
</file>