
<file path=[Content_Types].xml><?xml version="1.0" encoding="utf-8"?>
<Types xmlns="http://schemas.openxmlformats.org/package/2006/content-types">
  <Default Extension="wav" ContentType="audio/x-wav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360" r:id="rId3"/>
    <p:sldId id="367" r:id="rId5"/>
    <p:sldId id="366" r:id="rId6"/>
    <p:sldId id="350" r:id="rId7"/>
    <p:sldId id="365" r:id="rId8"/>
    <p:sldId id="348" r:id="rId9"/>
    <p:sldId id="342" r:id="rId10"/>
    <p:sldId id="361" r:id="rId11"/>
    <p:sldId id="349" r:id="rId12"/>
    <p:sldId id="351" r:id="rId13"/>
    <p:sldId id="362" r:id="rId14"/>
    <p:sldId id="363" r:id="rId15"/>
    <p:sldId id="343" r:id="rId16"/>
    <p:sldId id="353" r:id="rId17"/>
    <p:sldId id="344" r:id="rId18"/>
    <p:sldId id="364" r:id="rId19"/>
  </p:sldIdLst>
  <p:sldSz cx="9144000" cy="5143500" type="screen16x9"/>
  <p:notesSz cx="6797675" cy="9928225"/>
  <p:embeddedFontLst>
    <p:embeddedFont>
      <p:font typeface="Quicksand" panose="00000500000000000000"/>
      <p:regular r:id="rId24"/>
    </p:embeddedFont>
    <p:embeddedFont>
      <p:font typeface="Arial Black" panose="020B0A04020102020204" pitchFamily="34" charset="0"/>
      <p:bold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993300"/>
    <a:srgbClr val="996633"/>
    <a:srgbClr val="406D9E"/>
    <a:srgbClr val="9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E74814-4000-4B5C-99B2-AFAB63188A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4" autoAdjust="0"/>
    <p:restoredTop sz="93979" autoAdjust="0"/>
  </p:normalViewPr>
  <p:slideViewPr>
    <p:cSldViewPr snapToGrid="0" showGuides="1">
      <p:cViewPr varScale="1">
        <p:scale>
          <a:sx n="88" d="100"/>
          <a:sy n="88" d="100"/>
        </p:scale>
        <p:origin x="728" y="64"/>
      </p:cViewPr>
      <p:guideLst>
        <p:guide orient="horz" pos="1644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AD29-08C6-43CA-AF16-2E1889464A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18B22-F869-4961-B2FB-6269C96AEA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2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 panose="00000500000000000000"/>
              <a:buNone/>
              <a:defRPr sz="2400">
                <a:solidFill>
                  <a:schemeClr val="accent1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9pPr>
          </a:lstStyle>
          <a:p/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●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○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■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●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○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■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●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○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 panose="00000500000000000000"/>
              <a:buChar char="■"/>
              <a:defRPr sz="1600">
                <a:solidFill>
                  <a:srgbClr val="174A80"/>
                </a:solidFill>
                <a:latin typeface="Quicksand" panose="00000500000000000000"/>
                <a:ea typeface="Quicksand" panose="00000500000000000000"/>
                <a:cs typeface="Quicksand" panose="00000500000000000000"/>
                <a:sym typeface="Quicksand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.png"/><Relationship Id="rId16" Type="http://schemas.openxmlformats.org/officeDocument/2006/relationships/image" Target="../media/image26.svg"/><Relationship Id="rId15" Type="http://schemas.openxmlformats.org/officeDocument/2006/relationships/image" Target="../media/image25.png"/><Relationship Id="rId14" Type="http://schemas.openxmlformats.org/officeDocument/2006/relationships/image" Target="../media/image24.svg"/><Relationship Id="rId13" Type="http://schemas.openxmlformats.org/officeDocument/2006/relationships/image" Target="../media/image23.png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hyperlink" Target="https://wordwall.net/resource/2023140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audio" Target="../media/audio8.wav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audio" Target="../media/audio3.wav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2.wav"/><Relationship Id="rId11" Type="http://schemas.openxmlformats.org/officeDocument/2006/relationships/audio" Target="../media/audio11.wav"/><Relationship Id="rId10" Type="http://schemas.openxmlformats.org/officeDocument/2006/relationships/audio" Target="../media/audio10.wav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FF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 bwMode="auto">
          <a:xfrm>
            <a:off x="1485392" y="939802"/>
            <a:ext cx="1921669" cy="3764756"/>
            <a:chOff x="2082585" y="800099"/>
            <a:chExt cx="3190398" cy="5786026"/>
          </a:xfrm>
        </p:grpSpPr>
        <p:grpSp>
          <p:nvGrpSpPr>
            <p:cNvPr id="2073" name="Group 29"/>
            <p:cNvGrpSpPr/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/>
              <p:cNvGrpSpPr/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 bwMode="auto">
          <a:xfrm rot="10379860">
            <a:off x="5409566" y="859212"/>
            <a:ext cx="1853804" cy="3688556"/>
            <a:chOff x="2085848" y="836789"/>
            <a:chExt cx="3170667" cy="5811660"/>
          </a:xfrm>
        </p:grpSpPr>
        <p:grpSp>
          <p:nvGrpSpPr>
            <p:cNvPr id="2067" name="Group 32"/>
            <p:cNvGrpSpPr/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/>
              <p:cNvGrpSpPr/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 rot="2749711">
            <a:off x="2924575" y="1271631"/>
            <a:ext cx="2970609" cy="29706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9" name="Oval 58"/>
          <p:cNvSpPr/>
          <p:nvPr/>
        </p:nvSpPr>
        <p:spPr>
          <a:xfrm>
            <a:off x="1805300" y="1293019"/>
            <a:ext cx="400050" cy="400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Oval 61"/>
          <p:cNvSpPr/>
          <p:nvPr/>
        </p:nvSpPr>
        <p:spPr>
          <a:xfrm>
            <a:off x="7615238" y="3570685"/>
            <a:ext cx="400050" cy="398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Oval 62"/>
          <p:cNvSpPr/>
          <p:nvPr/>
        </p:nvSpPr>
        <p:spPr>
          <a:xfrm>
            <a:off x="6672263" y="1115617"/>
            <a:ext cx="72628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Oval 63"/>
          <p:cNvSpPr/>
          <p:nvPr/>
        </p:nvSpPr>
        <p:spPr>
          <a:xfrm>
            <a:off x="876300" y="3748088"/>
            <a:ext cx="72509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Rectangle 64"/>
          <p:cNvSpPr/>
          <p:nvPr/>
        </p:nvSpPr>
        <p:spPr>
          <a:xfrm>
            <a:off x="4246681" y="98475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47844" y="2738959"/>
            <a:ext cx="264319" cy="2750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 66"/>
          <p:cNvSpPr/>
          <p:nvPr/>
        </p:nvSpPr>
        <p:spPr>
          <a:xfrm>
            <a:off x="2576483" y="2580606"/>
            <a:ext cx="310754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extBox 1"/>
          <p:cNvSpPr txBox="1"/>
          <p:nvPr/>
        </p:nvSpPr>
        <p:spPr>
          <a:xfrm>
            <a:off x="3344148" y="1891231"/>
            <a:ext cx="2381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2</a:t>
            </a:r>
            <a:endParaRPr lang="en-US" sz="450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42338" y="2785142"/>
            <a:ext cx="2533661" cy="60016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SCHOOL</a:t>
            </a:r>
            <a:endParaRPr lang="en-US" sz="33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46681" y="431098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1"/>
          <a:srcRect l="48222" t="28840" r="15259" b="29810"/>
          <a:stretch>
            <a:fillRect/>
          </a:stretch>
        </p:blipFill>
        <p:spPr>
          <a:xfrm>
            <a:off x="4680369" y="1361578"/>
            <a:ext cx="3824514" cy="25332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186" y="1151466"/>
            <a:ext cx="388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Emma: Which club do you want to sign up for?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186" y="1564639"/>
            <a:ext cx="388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Toby: Hmm. I don’t know.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2182" y="1985733"/>
            <a:ext cx="436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Emma: There’s </a:t>
            </a:r>
            <a:r>
              <a:rPr lang="en-SG" b="1" u="sng" dirty="0">
                <a:solidFill>
                  <a:srgbClr val="C00000"/>
                </a:solidFill>
              </a:rPr>
              <a:t>a book </a:t>
            </a:r>
            <a:r>
              <a:rPr lang="en-SG" dirty="0"/>
              <a:t>club. Do you like </a:t>
            </a:r>
            <a:r>
              <a:rPr lang="en-SG" b="1" u="sng" dirty="0">
                <a:solidFill>
                  <a:srgbClr val="C00000"/>
                </a:solidFill>
              </a:rPr>
              <a:t>reading?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185" y="2359017"/>
            <a:ext cx="411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Toby: No, I don’t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2184" y="2735886"/>
            <a:ext cx="411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Emma: How about </a:t>
            </a:r>
            <a:r>
              <a:rPr lang="en-SG" b="1" dirty="0">
                <a:solidFill>
                  <a:srgbClr val="C00000"/>
                </a:solidFill>
              </a:rPr>
              <a:t>an I.T</a:t>
            </a:r>
            <a:r>
              <a:rPr lang="en-SG" dirty="0"/>
              <a:t> club?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2183" y="3100427"/>
            <a:ext cx="411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Toby: Yes, I really like </a:t>
            </a:r>
            <a:r>
              <a:rPr lang="en-SG" b="1" dirty="0">
                <a:solidFill>
                  <a:srgbClr val="C00000"/>
                </a:solidFill>
              </a:rPr>
              <a:t>using computers</a:t>
            </a:r>
            <a:r>
              <a:rPr lang="en-SG" dirty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2182" y="3493960"/>
            <a:ext cx="411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Emma: Why don’t you sign up for it?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567" y="3894805"/>
            <a:ext cx="411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Toby: Yes, good idea.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7950" y="634208"/>
            <a:ext cx="779071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Practice the conversation with your partner. Swap roles and repeat. Remember to speak with right intonation.</a:t>
            </a:r>
            <a:endParaRPr lang="en-US" dirty="0"/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>
            <a:fillRect/>
          </a:stretch>
        </p:blipFill>
        <p:spPr>
          <a:xfrm>
            <a:off x="8122674" y="-156"/>
            <a:ext cx="918288" cy="861428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562182" y="140722"/>
            <a:ext cx="2075546" cy="419221"/>
          </a:xfrm>
          <a:prstGeom prst="roundRect">
            <a:avLst>
              <a:gd name="adj" fmla="val 36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practice</a:t>
            </a:r>
            <a:endParaRPr lang="en-US"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19524" t="35273" r="19285" b="26490"/>
          <a:stretch>
            <a:fillRect/>
          </a:stretch>
        </p:blipFill>
        <p:spPr>
          <a:xfrm>
            <a:off x="573315" y="1872689"/>
            <a:ext cx="7830456" cy="275233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573315" y="367882"/>
            <a:ext cx="2365828" cy="486228"/>
          </a:xfrm>
          <a:prstGeom prst="roundRect">
            <a:avLst>
              <a:gd name="adj" fmla="val 36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speaking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3127831" y="1041692"/>
            <a:ext cx="5275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Do you want to sign up for some clubs for next year. Find you what activities your partner likes doing and then decide on one club to join together. </a:t>
            </a:r>
            <a:endParaRPr lang="en-US" sz="1600" b="1"/>
          </a:p>
        </p:txBody>
      </p:sp>
      <p:sp>
        <p:nvSpPr>
          <p:cNvPr id="9" name="TextBox 8"/>
          <p:cNvSpPr txBox="1"/>
          <p:nvPr/>
        </p:nvSpPr>
        <p:spPr>
          <a:xfrm>
            <a:off x="3251198" y="307305"/>
            <a:ext cx="473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   Let’s Join a Club!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42" y="4650447"/>
            <a:ext cx="6495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Join another pair. Which club do most people want to join?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18555" y="900597"/>
            <a:ext cx="6306889" cy="3973478"/>
            <a:chOff x="507567" y="1151466"/>
            <a:chExt cx="4416643" cy="3085014"/>
          </a:xfrm>
        </p:grpSpPr>
        <p:sp>
          <p:nvSpPr>
            <p:cNvPr id="5" name="TextBox 4"/>
            <p:cNvSpPr txBox="1"/>
            <p:nvPr/>
          </p:nvSpPr>
          <p:spPr>
            <a:xfrm>
              <a:off x="562186" y="1151466"/>
              <a:ext cx="3881120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A: Which </a:t>
              </a:r>
              <a:r>
                <a:rPr lang="en-SG" sz="2000" dirty="0"/>
                <a:t>club do you want to sign up for?</a:t>
              </a:r>
              <a:endParaRPr lang="en-US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2186" y="1564639"/>
              <a:ext cx="3881120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B: </a:t>
              </a:r>
              <a:r>
                <a:rPr lang="en-SG" sz="2000" dirty="0"/>
                <a:t>Hmm. I don’t know.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2182" y="1985733"/>
              <a:ext cx="4362028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A : </a:t>
              </a:r>
              <a:r>
                <a:rPr lang="en-SG" sz="2000" dirty="0"/>
                <a:t>There’s </a:t>
              </a:r>
              <a:r>
                <a:rPr lang="en-SG" sz="2000" b="1" u="sng" dirty="0">
                  <a:solidFill>
                    <a:srgbClr val="C00000"/>
                  </a:solidFill>
                </a:rPr>
                <a:t>a book </a:t>
              </a:r>
              <a:r>
                <a:rPr lang="en-SG" sz="2000" dirty="0"/>
                <a:t>club. Do you like </a:t>
              </a:r>
              <a:r>
                <a:rPr lang="en-SG" sz="2000" b="1" u="sng" dirty="0">
                  <a:solidFill>
                    <a:srgbClr val="C00000"/>
                  </a:solidFill>
                </a:rPr>
                <a:t>reading?</a:t>
              </a:r>
              <a:endParaRPr lang="en-US" sz="2000" b="1" u="sng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2185" y="2359017"/>
              <a:ext cx="4118187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B: </a:t>
              </a:r>
              <a:r>
                <a:rPr lang="en-SG" sz="2000" dirty="0"/>
                <a:t>No, I don’t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84" y="2735886"/>
              <a:ext cx="4118187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A: How </a:t>
              </a:r>
              <a:r>
                <a:rPr lang="en-SG" sz="2000" dirty="0"/>
                <a:t>about </a:t>
              </a:r>
              <a:r>
                <a:rPr lang="en-SG" sz="2000" b="1" dirty="0">
                  <a:solidFill>
                    <a:srgbClr val="C00000"/>
                  </a:solidFill>
                </a:rPr>
                <a:t>an I.T</a:t>
              </a:r>
              <a:r>
                <a:rPr lang="en-SG" sz="2000" dirty="0"/>
                <a:t> club?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2183" y="3100427"/>
              <a:ext cx="4118187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B : </a:t>
              </a:r>
              <a:r>
                <a:rPr lang="en-SG" sz="2000" dirty="0"/>
                <a:t>Yes, I really like </a:t>
              </a:r>
              <a:r>
                <a:rPr lang="en-SG" sz="2000" b="1" dirty="0">
                  <a:solidFill>
                    <a:srgbClr val="C00000"/>
                  </a:solidFill>
                </a:rPr>
                <a:t>using computers</a:t>
              </a:r>
              <a:r>
                <a:rPr lang="en-SG" sz="2000" dirty="0"/>
                <a:t>.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2182" y="3493960"/>
              <a:ext cx="4118187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A : </a:t>
              </a:r>
              <a:r>
                <a:rPr lang="en-SG" sz="2000" dirty="0"/>
                <a:t>Why don’t you sign up for it?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567" y="3894805"/>
              <a:ext cx="4118187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/>
                <a:t>B: </a:t>
              </a:r>
              <a:r>
                <a:rPr lang="en-SG" sz="2000" dirty="0"/>
                <a:t>Yes, good idea.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1" y="306054"/>
            <a:ext cx="481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SAMPLE CONVERSATION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925" y="518932"/>
            <a:ext cx="7131824" cy="64315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SG" sz="1800" dirty="0">
                <a:solidFill>
                  <a:schemeClr val="accent2">
                    <a:lumMod val="25000"/>
                  </a:schemeClr>
                </a:solidFill>
              </a:rPr>
              <a:t>Work in group of four and order the conversation</a:t>
            </a:r>
            <a:br>
              <a:rPr lang="en-SG" sz="1800" dirty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SG" sz="1800" dirty="0">
                <a:solidFill>
                  <a:schemeClr val="accent2">
                    <a:lumMod val="25000"/>
                  </a:schemeClr>
                </a:solidFill>
              </a:rPr>
              <a:t>and practice with your partner. </a:t>
            </a:r>
            <a:endParaRPr lang="en-US" sz="1800" dirty="0">
              <a:solidFill>
                <a:schemeClr val="accent2">
                  <a:lumMod val="25000"/>
                </a:schemeClr>
              </a:solidFill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848925" y="1275555"/>
          <a:ext cx="7131825" cy="3455170"/>
        </p:xfrm>
        <a:graphic>
          <a:graphicData uri="http://schemas.openxmlformats.org/drawingml/2006/table">
            <a:tbl>
              <a:tblPr firstRow="1" bandRow="1">
                <a:tableStyleId>{BCE74814-4000-4B5C-99B2-AFAB63188A38}</a:tableStyleId>
              </a:tblPr>
              <a:tblGrid>
                <a:gridCol w="6286302"/>
                <a:gridCol w="845523"/>
              </a:tblGrid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Mrs Green : Which activities do you want to sign up for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Lucy: Yes, I like playing soccer.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4922">
                <a:tc>
                  <a:txBody>
                    <a:bodyPr/>
                    <a:lstStyle/>
                    <a:p>
                      <a:r>
                        <a:rPr lang="en-SG" dirty="0"/>
                        <a:t>Mrs Green : Why don’t you sign up for outdoor sport club or drama club?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Lucy : Yes, good idea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Mrs Green : How about soccer?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Mrs Green : Yes, it’s fun to act in plays, too.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Lucy : Oh, you like outdoor activities. And do you like acting?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1464">
                <a:tc>
                  <a:txBody>
                    <a:bodyPr/>
                    <a:lstStyle/>
                    <a:p>
                      <a:r>
                        <a:rPr lang="en-SG" dirty="0"/>
                        <a:t>Lucy : Hmm, I don’t know. I don’t like indoor activities.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Graphic 4" descr="Badge 1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72035" y="1279995"/>
            <a:ext cx="353220" cy="353220"/>
          </a:xfrm>
          <a:prstGeom prst="rect">
            <a:avLst/>
          </a:prstGeom>
        </p:spPr>
      </p:pic>
      <p:pic>
        <p:nvPicPr>
          <p:cNvPr id="6" name="Graphic 5" descr="Badge 4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2035" y="1746685"/>
            <a:ext cx="353220" cy="353220"/>
          </a:xfrm>
          <a:prstGeom prst="rect">
            <a:avLst/>
          </a:prstGeom>
        </p:spPr>
      </p:pic>
      <p:pic>
        <p:nvPicPr>
          <p:cNvPr id="7" name="Graphic 6" descr="Badge 5 with solid fill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2035" y="2213375"/>
            <a:ext cx="353220" cy="353220"/>
          </a:xfrm>
          <a:prstGeom prst="rect">
            <a:avLst/>
          </a:prstGeom>
        </p:spPr>
      </p:pic>
      <p:pic>
        <p:nvPicPr>
          <p:cNvPr id="8" name="Graphic 7" descr="Badge 6 with solid fill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0926" y="2679267"/>
            <a:ext cx="364329" cy="364329"/>
          </a:xfrm>
          <a:prstGeom prst="rect">
            <a:avLst/>
          </a:prstGeom>
        </p:spPr>
      </p:pic>
      <p:pic>
        <p:nvPicPr>
          <p:cNvPr id="9" name="Graphic 8" descr="Badge 3 with solid fill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72035" y="3138307"/>
            <a:ext cx="364329" cy="364329"/>
          </a:xfrm>
          <a:prstGeom prst="rect">
            <a:avLst/>
          </a:prstGeom>
        </p:spPr>
      </p:pic>
      <p:pic>
        <p:nvPicPr>
          <p:cNvPr id="10" name="Graphic 9" descr="Badge with solid fill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0925" y="4366523"/>
            <a:ext cx="364329" cy="364329"/>
          </a:xfrm>
          <a:prstGeom prst="rect">
            <a:avLst/>
          </a:prstGeom>
        </p:spPr>
      </p:pic>
      <p:pic>
        <p:nvPicPr>
          <p:cNvPr id="12" name="Graphic 11" descr="Badge 7 with solid fill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72035" y="3907483"/>
            <a:ext cx="375439" cy="375439"/>
          </a:xfrm>
          <a:prstGeom prst="rect">
            <a:avLst/>
          </a:prstGeom>
        </p:spPr>
      </p:pic>
      <p:pic>
        <p:nvPicPr>
          <p:cNvPr id="14" name="Graphic 13" descr="Badge 8 with solid fill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94254" y="3502636"/>
            <a:ext cx="353220" cy="35322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/>
          <p:cNvPicPr>
            <a:picLocks noChangeAspect="1"/>
          </p:cNvPicPr>
          <p:nvPr/>
        </p:nvPicPr>
        <p:blipFill rotWithShape="1">
          <a:blip r:embed="rId17"/>
          <a:srcRect l="22684" t="17844" r="23847" b="31998"/>
          <a:stretch>
            <a:fillRect/>
          </a:stretch>
        </p:blipFill>
        <p:spPr>
          <a:xfrm>
            <a:off x="8225712" y="-20920"/>
            <a:ext cx="918288" cy="86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18395" y="758819"/>
            <a:ext cx="7208700" cy="77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Kozuka Gothic Pro B" panose="020B0800000000000000" pitchFamily="34" charset="-128"/>
              </a:rPr>
              <a:t>WRAP-UP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Kozuka Gothic Pro B" panose="020B0800000000000000" pitchFamily="34" charset="-128"/>
            </a:endParaRPr>
          </a:p>
        </p:txBody>
      </p:sp>
      <p:pic>
        <p:nvPicPr>
          <p:cNvPr id="4" name="Picture 3" descr="Logo, company name&#10;&#10;Description automatically generated"/>
          <p:cNvPicPr>
            <a:picLocks noChangeAspect="1"/>
          </p:cNvPicPr>
          <p:nvPr/>
        </p:nvPicPr>
        <p:blipFill rotWithShape="1">
          <a:blip r:embed="rId1"/>
          <a:srcRect l="22684" t="17844" r="23847" b="31998"/>
          <a:stretch>
            <a:fillRect/>
          </a:stretch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286" y="1756142"/>
            <a:ext cx="67854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Intonation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Intonation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positive answers goes up, for negative answers goes down.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and answering about school clubs you like to sign up for: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Which club do you want to sign up for?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859763" y="504764"/>
            <a:ext cx="5025355" cy="77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Kozuka Gothic Pro B" panose="020B0800000000000000" pitchFamily="34" charset="-128"/>
              </a:rPr>
              <a:t>HOMEWORK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Kozuka Gothic Pro B" panose="020B0800000000000000" pitchFamily="34" charset="-128"/>
            </a:endParaRPr>
          </a:p>
        </p:txBody>
      </p:sp>
      <p:pic>
        <p:nvPicPr>
          <p:cNvPr id="6" name="Picture 5" descr="Logo, company name&#10;&#10;Description automatically generated"/>
          <p:cNvPicPr>
            <a:picLocks noChangeAspect="1"/>
          </p:cNvPicPr>
          <p:nvPr/>
        </p:nvPicPr>
        <p:blipFill rotWithShape="1">
          <a:blip r:embed="rId1"/>
          <a:srcRect l="22684" t="17844" r="23847" b="31998"/>
          <a:stretch>
            <a:fillRect/>
          </a:stretch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6005" y="1422471"/>
            <a:ext cx="6682680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Practice using intonation for positive and negative answers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- Review school names and their activities.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- Make 2 sentences for each structure of giving suggestions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- Prepare: Lesson 3 – New Words and Listening (page 20 – SB)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800">
                <a:effectLst/>
                <a:latin typeface="+mj-lt"/>
                <a:ea typeface="Times New Roman" panose="02020603050405020304" pitchFamily="18" charset="0"/>
              </a:rPr>
              <a:t> 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>
                <a:effectLst/>
                <a:latin typeface="+mj-lt"/>
                <a:ea typeface="Times New Roman" panose="02020603050405020304" pitchFamily="18" charset="0"/>
              </a:rPr>
              <a:t> </a:t>
            </a:r>
            <a:endParaRPr lang="en-US" sz="180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hlinkClick r:id="rId1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62" y="771922"/>
            <a:ext cx="1762771" cy="132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074" t="31931" r="28387" b="24478"/>
          <a:stretch>
            <a:fillRect/>
          </a:stretch>
        </p:blipFill>
        <p:spPr>
          <a:xfrm>
            <a:off x="757189" y="2122515"/>
            <a:ext cx="6862315" cy="2690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887" y="391886"/>
            <a:ext cx="570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EXTRA ONLINE-PRACTICE</a:t>
            </a:r>
            <a:endParaRPr lang="en-US" sz="2800" b="1"/>
          </a:p>
        </p:txBody>
      </p:sp>
      <p:sp>
        <p:nvSpPr>
          <p:cNvPr id="9" name="Arrow: Right 8"/>
          <p:cNvSpPr/>
          <p:nvPr/>
        </p:nvSpPr>
        <p:spPr>
          <a:xfrm>
            <a:off x="6001657" y="1262036"/>
            <a:ext cx="878114" cy="413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778964" y="2039506"/>
            <a:ext cx="7208700" cy="77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Kozuka Gothic Pro B" panose="020B0800000000000000" pitchFamily="34" charset="-128"/>
              </a:rPr>
              <a:t>WARM-UP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Kozuka Gothic Pro B" panose="020B0800000000000000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14404" y="1122524"/>
          <a:ext cx="6335482" cy="3723815"/>
        </p:xfrm>
        <a:graphic>
          <a:graphicData uri="http://schemas.openxmlformats.org/drawingml/2006/table">
            <a:tbl>
              <a:tblPr firstRow="1" bandRow="1">
                <a:tableStyleId>{BCE74814-4000-4B5C-99B2-AFAB63188A38}</a:tableStyleId>
              </a:tblPr>
              <a:tblGrid>
                <a:gridCol w="3167741"/>
                <a:gridCol w="3167741"/>
              </a:tblGrid>
              <a:tr h="570503">
                <a:tc>
                  <a:txBody>
                    <a:bodyPr/>
                    <a:lstStyle/>
                    <a:p>
                      <a:r>
                        <a:rPr lang="en-US" sz="2400" b="1"/>
                        <a:t>NAME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Like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</a:tr>
              <a:tr h="633779">
                <a:tc>
                  <a:txBody>
                    <a:bodyPr/>
                    <a:lstStyle/>
                    <a:p>
                      <a:r>
                        <a:rPr lang="en-US" sz="3200"/>
                        <a:t>Nigel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050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Camila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050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john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050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Alex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355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Caroline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47057" y="344190"/>
            <a:ext cx="701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You are going to listen five people to talk about what they like doing. List two things they like doing on the table below. </a:t>
            </a:r>
            <a:endParaRPr lang="en-US" sz="16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you like do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34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8163" y="588625"/>
            <a:ext cx="6862226" cy="3860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14405" y="1045029"/>
          <a:ext cx="6480624" cy="3766844"/>
        </p:xfrm>
        <a:graphic>
          <a:graphicData uri="http://schemas.openxmlformats.org/drawingml/2006/table">
            <a:tbl>
              <a:tblPr firstRow="1" bandRow="1">
                <a:tableStyleId>{BCE74814-4000-4B5C-99B2-AFAB63188A38}</a:tableStyleId>
              </a:tblPr>
              <a:tblGrid>
                <a:gridCol w="3240312"/>
                <a:gridCol w="3240312"/>
              </a:tblGrid>
              <a:tr h="5824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Like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</a:tr>
              <a:tr h="647091">
                <a:tc>
                  <a:txBody>
                    <a:bodyPr/>
                    <a:lstStyle/>
                    <a:p>
                      <a:r>
                        <a:rPr lang="en-US" sz="3200"/>
                        <a:t>Nigel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48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Camila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48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john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48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Alex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980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32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cs typeface="Arial" panose="020B0604020202020204"/>
                          <a:sym typeface="Arial" panose="020B0604020202020204"/>
                        </a:rPr>
                        <a:t>Caroline</a:t>
                      </a:r>
                      <a:endParaRPr lang="en-US" sz="32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05083" y="1716475"/>
            <a:ext cx="238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riding a bike , driving, cooking </a:t>
            </a:r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4303488" y="2329545"/>
            <a:ext cx="238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travelling, taking photos,</a:t>
            </a:r>
            <a:endParaRPr lang="en-US" sz="1600"/>
          </a:p>
          <a:p>
            <a:endParaRPr lang="en-US" sz="1600"/>
          </a:p>
        </p:txBody>
      </p:sp>
      <p:sp>
        <p:nvSpPr>
          <p:cNvPr id="14" name="TextBox 13"/>
          <p:cNvSpPr txBox="1"/>
          <p:nvPr/>
        </p:nvSpPr>
        <p:spPr>
          <a:xfrm>
            <a:off x="4405083" y="2914320"/>
            <a:ext cx="238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running, football, going out with friends</a:t>
            </a:r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4303488" y="3447598"/>
            <a:ext cx="238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listen to music,going to the cinema </a:t>
            </a:r>
            <a:endParaRPr lang="en-US" sz="1600"/>
          </a:p>
        </p:txBody>
      </p:sp>
      <p:sp>
        <p:nvSpPr>
          <p:cNvPr id="16" name="TextBox 15"/>
          <p:cNvSpPr txBox="1"/>
          <p:nvPr/>
        </p:nvSpPr>
        <p:spPr>
          <a:xfrm>
            <a:off x="4405082" y="3955128"/>
            <a:ext cx="23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cooking, reading, gardening, going to the cinema</a:t>
            </a:r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3142339" y="377948"/>
            <a:ext cx="24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ANSWERS</a:t>
            </a:r>
            <a:endParaRPr lang="en-US" sz="32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33635" y="1792719"/>
            <a:ext cx="7208700" cy="77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Kozuka Gothic Pro B" panose="020B0800000000000000" pitchFamily="34" charset="-128"/>
              </a:rPr>
              <a:t>PRONUNCIATION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Kozuka Gothic Pro B" panose="020B0800000000000000" pitchFamily="34" charset="-128"/>
            </a:endParaRPr>
          </a:p>
        </p:txBody>
      </p:sp>
      <p:pic>
        <p:nvPicPr>
          <p:cNvPr id="4" name="Picture 3" descr="Logo, company name&#10;&#10;Description automatically generated"/>
          <p:cNvPicPr>
            <a:picLocks noChangeAspect="1"/>
          </p:cNvPicPr>
          <p:nvPr/>
        </p:nvPicPr>
        <p:blipFill rotWithShape="1">
          <a:blip r:embed="rId1"/>
          <a:srcRect l="22684" t="17844" r="23847" b="31998"/>
          <a:stretch>
            <a:fillRect/>
          </a:stretch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405" y="2532065"/>
            <a:ext cx="2821764" cy="238900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2789" y="369887"/>
            <a:ext cx="4475162" cy="573088"/>
          </a:xfrm>
        </p:spPr>
        <p:txBody>
          <a:bodyPr/>
          <a:lstStyle/>
          <a:p>
            <a:r>
              <a:rPr lang="en-SG" dirty="0">
                <a:solidFill>
                  <a:schemeClr val="accent6">
                    <a:lumMod val="50000"/>
                  </a:schemeClr>
                </a:solidFill>
              </a:rPr>
              <a:t>PRONUNCIATION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954089" y="962024"/>
            <a:ext cx="7632698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dirty="0">
                <a:solidFill>
                  <a:schemeClr val="accent6">
                    <a:lumMod val="50000"/>
                  </a:schemeClr>
                </a:solidFill>
              </a:rPr>
              <a:t>Listen and guess the intonation of the answer.</a:t>
            </a:r>
            <a:endParaRPr lang="en-S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S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107281" y="1811736"/>
            <a:ext cx="248205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dirty="0">
                <a:solidFill>
                  <a:schemeClr val="accent6">
                    <a:lumMod val="50000"/>
                  </a:schemeClr>
                </a:solidFill>
              </a:rPr>
              <a:t>Yes, I do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418433" y="2551114"/>
            <a:ext cx="248205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dirty="0">
                <a:solidFill>
                  <a:schemeClr val="accent6">
                    <a:lumMod val="50000"/>
                  </a:schemeClr>
                </a:solidFill>
              </a:rPr>
              <a:t>No, I don’t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 descr="Icon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61" y="1811736"/>
            <a:ext cx="464344" cy="464344"/>
          </a:xfrm>
          <a:prstGeom prst="rect">
            <a:avLst/>
          </a:prstGeom>
        </p:spPr>
      </p:pic>
      <p:pic>
        <p:nvPicPr>
          <p:cNvPr id="9" name="Picture 8" descr="Icon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61" y="2599138"/>
            <a:ext cx="464344" cy="464344"/>
          </a:xfrm>
          <a:prstGeom prst="rect">
            <a:avLst/>
          </a:prstGeom>
        </p:spPr>
      </p:pic>
      <p:pic>
        <p:nvPicPr>
          <p:cNvPr id="11" name="Picture 10" descr="A picture containing clock, gaug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316" y="1419624"/>
            <a:ext cx="1366054" cy="782635"/>
          </a:xfrm>
          <a:prstGeom prst="rect">
            <a:avLst/>
          </a:prstGeom>
        </p:spPr>
      </p:pic>
      <p:pic>
        <p:nvPicPr>
          <p:cNvPr id="12" name="Picture 11" descr="A picture containing clock, gaug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90730">
            <a:off x="3138480" y="2470154"/>
            <a:ext cx="1366054" cy="7826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24993" y="1496243"/>
            <a:ext cx="2999176" cy="69768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rgbClr val="C00000"/>
                </a:solidFill>
              </a:rPr>
              <a:t>Câu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trả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lời</a:t>
            </a:r>
            <a:r>
              <a:rPr lang="en-SG" dirty="0">
                <a:solidFill>
                  <a:srgbClr val="C00000"/>
                </a:solidFill>
              </a:rPr>
              <a:t> “Yes” : </a:t>
            </a:r>
            <a:r>
              <a:rPr lang="en-SG" dirty="0" err="1">
                <a:solidFill>
                  <a:srgbClr val="C00000"/>
                </a:solidFill>
              </a:rPr>
              <a:t>Ngữ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điệu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lên</a:t>
            </a:r>
            <a:endParaRPr lang="en-SG" dirty="0">
              <a:solidFill>
                <a:srgbClr val="C00000"/>
              </a:solidFill>
            </a:endParaRPr>
          </a:p>
          <a:p>
            <a:r>
              <a:rPr lang="en-SG" dirty="0" err="1">
                <a:solidFill>
                  <a:srgbClr val="C00000"/>
                </a:solidFill>
              </a:rPr>
              <a:t>Câu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trả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lời</a:t>
            </a:r>
            <a:r>
              <a:rPr lang="en-SG" dirty="0">
                <a:solidFill>
                  <a:srgbClr val="C00000"/>
                </a:solidFill>
              </a:rPr>
              <a:t> “ No” : </a:t>
            </a:r>
            <a:r>
              <a:rPr lang="en-SG" dirty="0" err="1">
                <a:solidFill>
                  <a:srgbClr val="C00000"/>
                </a:solidFill>
              </a:rPr>
              <a:t>Ngữ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điệu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dirty="0" err="1">
                <a:solidFill>
                  <a:srgbClr val="C00000"/>
                </a:solidFill>
              </a:rPr>
              <a:t>xuống</a:t>
            </a:r>
            <a:r>
              <a:rPr lang="en-SG" dirty="0">
                <a:solidFill>
                  <a:srgbClr val="C00000"/>
                </a:solidFill>
              </a:rPr>
              <a:t> </a:t>
            </a:r>
            <a:endParaRPr lang="en-SG" dirty="0">
              <a:solidFill>
                <a:srgbClr val="C00000"/>
              </a:solidFill>
            </a:endParaRP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06715" y="3602791"/>
            <a:ext cx="1081983" cy="373064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rgbClr val="C00000"/>
                </a:solidFill>
              </a:rPr>
              <a:t>Practice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36145" y="2999579"/>
            <a:ext cx="2999176" cy="103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SG" dirty="0">
                <a:solidFill>
                  <a:schemeClr val="tx1"/>
                </a:solidFill>
              </a:rPr>
              <a:t>Do you like basketball? </a:t>
            </a:r>
            <a:endParaRPr lang="en-SG" dirty="0">
              <a:solidFill>
                <a:schemeClr val="tx1"/>
              </a:solidFill>
            </a:endParaRPr>
          </a:p>
          <a:p>
            <a:pPr marL="342900" indent="-342900">
              <a:buAutoNum type="alphaUcPeriod"/>
            </a:pPr>
            <a:r>
              <a:rPr lang="en-SG" dirty="0">
                <a:solidFill>
                  <a:schemeClr val="tx1"/>
                </a:solidFill>
              </a:rPr>
              <a:t>Yes, I do / No, I don’t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 descr="Logo, company name&#10;&#10;Description automatically generated"/>
          <p:cNvPicPr>
            <a:picLocks noChangeAspect="1"/>
          </p:cNvPicPr>
          <p:nvPr/>
        </p:nvPicPr>
        <p:blipFill rotWithShape="1">
          <a:blip r:embed="rId4"/>
          <a:srcRect l="22684" t="17844" r="23847" b="31998"/>
          <a:stretch>
            <a:fillRect/>
          </a:stretch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I-do-16290810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I-dont1629081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49913" y="-574682"/>
            <a:ext cx="1444171" cy="1306631"/>
            <a:chOff x="3849913" y="-574682"/>
            <a:chExt cx="1444171" cy="1306631"/>
          </a:xfrm>
        </p:grpSpPr>
        <p:sp>
          <p:nvSpPr>
            <p:cNvPr id="5" name="Diagonal Stripe 4"/>
            <p:cNvSpPr/>
            <p:nvPr/>
          </p:nvSpPr>
          <p:spPr>
            <a:xfrm rot="13509478">
              <a:off x="3918684" y="-587322"/>
              <a:ext cx="1306631" cy="1331912"/>
            </a:xfrm>
            <a:prstGeom prst="diagStrip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9913" y="78634"/>
              <a:ext cx="1444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/>
                <a:t> Intonation</a:t>
              </a:r>
              <a:endParaRPr lang="en-US" sz="1800" b="1"/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514910" y="594863"/>
            <a:ext cx="4485260" cy="17707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1800" b="1">
                <a:solidFill>
                  <a:schemeClr val="tx1"/>
                </a:solidFill>
              </a:rPr>
              <a:t>Intonation for positive answers goes up. Intonation for negative answer goes down.</a:t>
            </a:r>
            <a:endParaRPr lang="en-US" sz="18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Yes, I do     No, I don’t</a:t>
            </a:r>
            <a:endParaRPr lang="en-US" sz="1800" i="1">
              <a:solidFill>
                <a:schemeClr val="tx1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514910" y="2683755"/>
            <a:ext cx="4565090" cy="22003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c</a:t>
            </a:r>
            <a:r>
              <a:rPr lang="en-US" sz="1800" b="1">
                <a:solidFill>
                  <a:schemeClr val="tx1"/>
                </a:solidFill>
              </a:rPr>
              <a:t>. Listen and cross out the one with the wrong intonation. </a:t>
            </a:r>
            <a:endParaRPr lang="en-US" sz="18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Do you like reading? </a:t>
            </a:r>
            <a:endParaRPr lang="en-US" sz="1800" i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Yes, I do </a:t>
            </a:r>
            <a:endParaRPr lang="en-US" sz="1800" i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No, I don’t</a:t>
            </a:r>
            <a:endParaRPr lang="en-US" sz="1800" i="1">
              <a:solidFill>
                <a:schemeClr val="tx1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210971" y="447966"/>
            <a:ext cx="3272629" cy="32223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i="1">
                <a:solidFill>
                  <a:schemeClr val="tx1"/>
                </a:solidFill>
              </a:rPr>
              <a:t>b. Listen and focus on how the intonation does up or down?</a:t>
            </a:r>
            <a:endParaRPr lang="en-US" sz="1800" b="1" i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Do you like playing basketball? </a:t>
            </a:r>
            <a:endParaRPr lang="en-US" sz="1800" i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Yes, I do </a:t>
            </a:r>
            <a:endParaRPr lang="en-US" sz="1800" i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>
                <a:solidFill>
                  <a:schemeClr val="tx1"/>
                </a:solidFill>
              </a:rPr>
              <a:t>No, I don’t</a:t>
            </a:r>
            <a:endParaRPr lang="en-US" sz="1800" i="1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4084" y="3907276"/>
            <a:ext cx="294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d. Read the sentences with the correct intonation to a partner.</a:t>
            </a:r>
            <a:endParaRPr lang="en-US" b="1"/>
          </a:p>
        </p:txBody>
      </p:sp>
      <p:pic>
        <p:nvPicPr>
          <p:cNvPr id="12" name="CD1-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425889" y="0"/>
            <a:ext cx="406400" cy="406400"/>
          </a:xfrm>
          <a:prstGeom prst="rect">
            <a:avLst/>
          </a:prstGeom>
        </p:spPr>
      </p:pic>
      <p:pic>
        <p:nvPicPr>
          <p:cNvPr id="13" name="CD1-TRACK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68798" y="230930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24748" y="1066476"/>
          <a:ext cx="7430344" cy="3573120"/>
        </p:xfrm>
        <a:graphic>
          <a:graphicData uri="http://schemas.openxmlformats.org/drawingml/2006/table">
            <a:tbl>
              <a:tblPr firstRow="1" firstCol="1" bandRow="1">
                <a:tableStyleId>{BCE74814-4000-4B5C-99B2-AFAB63188A38}</a:tableStyleId>
              </a:tblPr>
              <a:tblGrid>
                <a:gridCol w="5897019"/>
                <a:gridCol w="1533325"/>
              </a:tblGrid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1. What subject does she like?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2. Do you like Geography?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3. No, I don’t.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4. Have you ever read the Harry Potter novels?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5. When do you sign up the Drama Club?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6. Would you like to go to the Book Club this afternoon?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7. I don’t like math and physics.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8. Yes, she does.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9. She loves literature.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31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>
                          <a:effectLst/>
                        </a:rPr>
                        <a:t>10.  Does he like IT?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4746" y="482027"/>
            <a:ext cx="743034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Work in pair, listen and mark correct intonation.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66827" y="377187"/>
            <a:ext cx="480906" cy="435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49333" y="417792"/>
            <a:ext cx="379307" cy="496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7736" y="1088669"/>
            <a:ext cx="307777" cy="307777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671" y="1456041"/>
            <a:ext cx="307777" cy="307777"/>
          </a:xfrm>
          <a:prstGeom prst="rect">
            <a:avLst/>
          </a:prstGeom>
        </p:spPr>
      </p:pic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672" y="1835004"/>
            <a:ext cx="307777" cy="307777"/>
          </a:xfrm>
          <a:prstGeom prst="rect">
            <a:avLst/>
          </a:prstGeom>
        </p:spPr>
      </p:pic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7737" y="2183163"/>
            <a:ext cx="307777" cy="307777"/>
          </a:xfrm>
          <a:prstGeom prst="rect">
            <a:avLst/>
          </a:prstGeom>
        </p:spPr>
      </p:pic>
      <p:pic>
        <p:nvPicPr>
          <p:cNvPr id="19" name="Picture 18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671" y="2535165"/>
            <a:ext cx="307777" cy="307777"/>
          </a:xfrm>
          <a:prstGeom prst="rect">
            <a:avLst/>
          </a:prstGeom>
        </p:spPr>
      </p:pic>
      <p:pic>
        <p:nvPicPr>
          <p:cNvPr id="20" name="Picture 19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671" y="2869903"/>
            <a:ext cx="307777" cy="307777"/>
          </a:xfrm>
          <a:prstGeom prst="rect">
            <a:avLst/>
          </a:prstGeom>
        </p:spPr>
      </p:pic>
      <p:pic>
        <p:nvPicPr>
          <p:cNvPr id="21" name="Picture 20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7736" y="3237300"/>
            <a:ext cx="307777" cy="307777"/>
          </a:xfrm>
          <a:prstGeom prst="rect">
            <a:avLst/>
          </a:prstGeom>
        </p:spPr>
      </p:pic>
      <p:pic>
        <p:nvPicPr>
          <p:cNvPr id="22" name="Picture 21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0859" y="3591209"/>
            <a:ext cx="307777" cy="307777"/>
          </a:xfrm>
          <a:prstGeom prst="rect">
            <a:avLst/>
          </a:prstGeom>
        </p:spPr>
      </p:pic>
      <p:pic>
        <p:nvPicPr>
          <p:cNvPr id="23" name="Picture 22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5659" y="3951419"/>
            <a:ext cx="307777" cy="307777"/>
          </a:xfrm>
          <a:prstGeom prst="rect">
            <a:avLst/>
          </a:prstGeom>
        </p:spPr>
      </p:pic>
      <p:pic>
        <p:nvPicPr>
          <p:cNvPr id="24" name="Picture 23" descr="Ico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0859" y="4331821"/>
            <a:ext cx="307777" cy="30777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6807200" y="1068985"/>
            <a:ext cx="256209" cy="347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368797" y="1416128"/>
            <a:ext cx="393148" cy="347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94075" y="1763818"/>
            <a:ext cx="256209" cy="347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150284" y="2136465"/>
            <a:ext cx="393148" cy="347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99249" y="2535165"/>
            <a:ext cx="256209" cy="347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212127" y="2840093"/>
            <a:ext cx="393148" cy="347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07199" y="3201707"/>
            <a:ext cx="256209" cy="347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346858" y="3606612"/>
            <a:ext cx="393148" cy="347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812205" y="3888990"/>
            <a:ext cx="256209" cy="347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318879" y="4208469"/>
            <a:ext cx="393148" cy="347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ogo, company name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>
            <a:fillRect/>
          </a:stretch>
        </p:blipFill>
        <p:spPr>
          <a:xfrm>
            <a:off x="8073814" y="100966"/>
            <a:ext cx="759018" cy="71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-subject-does-she-like-16297241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I-don’t-16297238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ve-you-ever-read-the-Harry-P16297238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en-do-you-sign-up-the-Drama-16297239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sshe-does-1629724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es-he-like-IT-16297240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-you-like-Geography-16297245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-don’t-like-math-and-physics-1629724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he-loves-literature-16297240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ould-you-like-to-go-to-the-Bo1629723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-447799570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3144</Words>
  <Application>WPS Presentation</Application>
  <PresentationFormat>On-screen Show (16:9)</PresentationFormat>
  <Paragraphs>207</Paragraphs>
  <Slides>16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Arial</vt:lpstr>
      <vt:lpstr>Jua</vt:lpstr>
      <vt:lpstr>Segoe Print</vt:lpstr>
      <vt:lpstr>Quicksand</vt:lpstr>
      <vt:lpstr>Arial Black</vt:lpstr>
      <vt:lpstr>Kozuka Gothic Pro B</vt:lpstr>
      <vt:lpstr>Yu Gothic UI Semibold</vt:lpstr>
      <vt:lpstr>Calibri</vt:lpstr>
      <vt:lpstr>Times New Roman</vt:lpstr>
      <vt:lpstr>Microsoft YaHei</vt:lpstr>
      <vt:lpstr>Arial Unicode MS</vt:lpstr>
      <vt:lpstr>Nature Activities Binder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PRONUNCIATION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Work in group of four and order the conversation and practice with your partner.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Dell</dc:creator>
  <cp:lastModifiedBy>FPT</cp:lastModifiedBy>
  <cp:revision>151</cp:revision>
  <cp:lastPrinted>2021-08-11T01:07:00Z</cp:lastPrinted>
  <dcterms:created xsi:type="dcterms:W3CDTF">2023-12-15T11:16:26Z</dcterms:created>
  <dcterms:modified xsi:type="dcterms:W3CDTF">2023-12-15T11:17:30Z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C8F22249551B46FFB489D1FF8816AE7E_12</vt:lpwstr>
  </property>
  <property fmtid="{D5CDD505-2E9C-101B-9397-08002B2CF9AE}" pid="3" name="KSOProductBuildVer">
    <vt:lpwstr>1033-12.2.0.13359</vt:lpwstr>
  </property>
</Properties>
</file>