
<file path=[Content_Types].xml><?xml version="1.0" encoding="utf-8"?>
<Types xmlns="http://schemas.openxmlformats.org/package/2006/content-types">
  <Default Extension="0" ContentType="image/jpeg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54"/>
  </p:notesMasterIdLst>
  <p:handoutMasterIdLst>
    <p:handoutMasterId r:id="rId55"/>
  </p:handoutMasterIdLst>
  <p:sldIdLst>
    <p:sldId id="360" r:id="rId2"/>
    <p:sldId id="361" r:id="rId3"/>
    <p:sldId id="303" r:id="rId4"/>
    <p:sldId id="359" r:id="rId5"/>
    <p:sldId id="308" r:id="rId6"/>
    <p:sldId id="309" r:id="rId7"/>
    <p:sldId id="256" r:id="rId8"/>
    <p:sldId id="32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331" r:id="rId18"/>
    <p:sldId id="327" r:id="rId19"/>
    <p:sldId id="285" r:id="rId20"/>
    <p:sldId id="286" r:id="rId21"/>
    <p:sldId id="293" r:id="rId22"/>
    <p:sldId id="288" r:id="rId23"/>
    <p:sldId id="292" r:id="rId24"/>
    <p:sldId id="291" r:id="rId25"/>
    <p:sldId id="289" r:id="rId26"/>
    <p:sldId id="294" r:id="rId27"/>
    <p:sldId id="295" r:id="rId28"/>
    <p:sldId id="296" r:id="rId29"/>
    <p:sldId id="297" r:id="rId30"/>
    <p:sldId id="300" r:id="rId31"/>
    <p:sldId id="302" r:id="rId32"/>
    <p:sldId id="328" r:id="rId33"/>
    <p:sldId id="352" r:id="rId34"/>
    <p:sldId id="353" r:id="rId35"/>
    <p:sldId id="304" r:id="rId36"/>
    <p:sldId id="305" r:id="rId37"/>
    <p:sldId id="306" r:id="rId38"/>
    <p:sldId id="307" r:id="rId39"/>
    <p:sldId id="354" r:id="rId40"/>
    <p:sldId id="355" r:id="rId41"/>
    <p:sldId id="310" r:id="rId42"/>
    <p:sldId id="312" r:id="rId43"/>
    <p:sldId id="314" r:id="rId44"/>
    <p:sldId id="335" r:id="rId45"/>
    <p:sldId id="329" r:id="rId46"/>
    <p:sldId id="330" r:id="rId47"/>
    <p:sldId id="347" r:id="rId48"/>
    <p:sldId id="333" r:id="rId49"/>
    <p:sldId id="362" r:id="rId50"/>
    <p:sldId id="350" r:id="rId51"/>
    <p:sldId id="358" r:id="rId52"/>
    <p:sldId id="345" r:id="rId53"/>
  </p:sldIdLst>
  <p:sldSz cx="9144000" cy="5143500" type="screen16x9"/>
  <p:notesSz cx="6797675" cy="9928225"/>
  <p:embeddedFontLst>
    <p:embeddedFont>
      <p:font typeface="Abadi" panose="020B0604020104020204" pitchFamily="34" charset="0"/>
      <p:regular r:id="rId56"/>
    </p:embeddedFont>
    <p:embeddedFont>
      <p:font typeface="Abadi Extra Light" panose="020B0204020104020204" pitchFamily="34" charset="0"/>
      <p:regular r:id="rId57"/>
    </p:embeddedFont>
    <p:embeddedFont>
      <p:font typeface="Adobe Fan Heiti Std B" panose="020B0700000000000000" pitchFamily="34" charset="-128"/>
      <p:bold r:id="rId58"/>
    </p:embeddedFont>
    <p:embeddedFont>
      <p:font typeface="Adobe Garamond Pro Bold" panose="02020702060506020403" pitchFamily="18" charset="0"/>
      <p:bold r:id="rId59"/>
      <p:boldItalic r:id="rId60"/>
    </p:embeddedFont>
    <p:embeddedFont>
      <p:font typeface="Adobe Gothic Std B" panose="020B0800000000000000" pitchFamily="34" charset="-128"/>
      <p:bold r:id="rId61"/>
    </p:embeddedFont>
    <p:embeddedFont>
      <p:font typeface="Algerian" panose="04020705040A02060702" pitchFamily="82" charset="0"/>
      <p:regular r:id="rId62"/>
    </p:embeddedFont>
    <p:embeddedFont>
      <p:font typeface="Amasis MT Pro Black" panose="02040A04050005020304" pitchFamily="18" charset="0"/>
      <p:bold r:id="rId63"/>
      <p:boldItalic r:id="rId64"/>
    </p:embeddedFont>
    <p:embeddedFont>
      <p:font typeface="Arial Black" panose="020B0A04020102020204" pitchFamily="34" charset="0"/>
      <p:bold r:id="rId65"/>
    </p:embeddedFont>
    <p:embeddedFont>
      <p:font typeface="Berlin Sans FB Demi" panose="020E0802020502020306" pitchFamily="34" charset="0"/>
      <p:bold r:id="rId66"/>
    </p:embeddedFont>
    <p:embeddedFont>
      <p:font typeface="Bryndan Write" panose="020B0604020202020204" charset="0"/>
      <p:regular r:id="rId67"/>
    </p:embeddedFont>
    <p:embeddedFont>
      <p:font typeface="Microsoft Sans Serif" panose="020B0604020202020204" pitchFamily="34" charset="0"/>
      <p:regular r:id="rId68"/>
    </p:embeddedFont>
    <p:embeddedFont>
      <p:font typeface="Modern Love" panose="04090805081005020601" pitchFamily="82" charset="0"/>
      <p:regular r:id="rId69"/>
    </p:embeddedFont>
    <p:embeddedFont>
      <p:font typeface="Montserrat Black" panose="00000A00000000000000" pitchFamily="2" charset="-93"/>
      <p:bold r:id="rId70"/>
      <p:boldItalic r:id="rId71"/>
    </p:embeddedFont>
    <p:embeddedFont>
      <p:font typeface="Myriad Pro Light" panose="020B0603030403020204" pitchFamily="34" charset="0"/>
      <p:bold r:id="rId72"/>
      <p:boldItalic r:id="rId73"/>
    </p:embeddedFont>
    <p:embeddedFont>
      <p:font typeface="Noto Serif Display Black" panose="020B0604020202020204" charset="0"/>
      <p:regular r:id="rId74"/>
    </p:embeddedFont>
    <p:embeddedFont>
      <p:font typeface="Quicksand" panose="00000500000000000000" pitchFamily="2" charset="-93"/>
      <p:regular r:id="rId75"/>
    </p:embeddedFont>
    <p:embeddedFont>
      <p:font typeface="Showcard Gothic" panose="04020904020102020604" pitchFamily="82" charset="0"/>
      <p:regular r:id="rId76"/>
    </p:embeddedFont>
    <p:embeddedFont>
      <p:font typeface="Snap ITC" panose="04040A07060A02020202" pitchFamily="82" charset="0"/>
      <p:regular r:id="rId77"/>
    </p:embeddedFont>
  </p:embeddedFontLst>
  <p:custDataLst>
    <p:tags r:id="rId7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993300"/>
    <a:srgbClr val="FFDFAF"/>
    <a:srgbClr val="406D9E"/>
    <a:srgbClr val="996633"/>
    <a:srgbClr val="915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E74814-4000-4B5C-99B2-AFAB63188A38}">
  <a:tblStyle styleId="{BCE74814-4000-4B5C-99B2-AFAB63188A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3979" autoAdjust="0"/>
  </p:normalViewPr>
  <p:slideViewPr>
    <p:cSldViewPr snapToGrid="0" showGuides="1">
      <p:cViewPr varScale="1">
        <p:scale>
          <a:sx n="88" d="100"/>
          <a:sy n="88" d="100"/>
        </p:scale>
        <p:origin x="692" y="64"/>
      </p:cViewPr>
      <p:guideLst>
        <p:guide orient="horz" pos="1644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ags" Target="tags/tag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AD29-08C6-43CA-AF16-2E1889464A89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18B22-F869-4961-B2FB-6269C96AE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3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8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3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172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644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87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1484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0423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32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221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991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9021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132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274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270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2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"/>
              <a:buNone/>
              <a:defRPr sz="2400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903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●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○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"/>
              <a:buChar char="■"/>
              <a:defRPr sz="1600">
                <a:solidFill>
                  <a:srgbClr val="174A8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51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62" r:id="rId21"/>
    <p:sldLayoutId id="2147483663" r:id="rId22"/>
    <p:sldLayoutId id="2147483664" r:id="rId23"/>
    <p:sldLayoutId id="2147483665" r:id="rId24"/>
    <p:sldLayoutId id="2147483669" r:id="rId25"/>
    <p:sldLayoutId id="214748367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9.svg"/><Relationship Id="rId7" Type="http://schemas.openxmlformats.org/officeDocument/2006/relationships/image" Target="../media/image31.sv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2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47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1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47.jpe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54.jpe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jpeg"/><Relationship Id="rId5" Type="http://schemas.openxmlformats.org/officeDocument/2006/relationships/image" Target="../media/image54.jpeg"/><Relationship Id="rId4" Type="http://schemas.openxmlformats.org/officeDocument/2006/relationships/image" Target="../media/image35.png"/><Relationship Id="rId9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59224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iris.peabody.vanderbilt.edu/module/dbi1/cresource/q2/p06/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s://svgsilh.com/ffeb3b/image/305824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Pencil_clipart.sv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Pencil_clipart.svg" TargetMode="External"/><Relationship Id="rId7" Type="http://schemas.openxmlformats.org/officeDocument/2006/relationships/hyperlink" Target="http://commons.wikimedia.org/wiki/file:sad_face.gif?uselang=pt-br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gif"/><Relationship Id="rId5" Type="http://schemas.openxmlformats.org/officeDocument/2006/relationships/hyperlink" Target="https://commons.wikimedia.org/wiki/File:Smiley.svg" TargetMode="Externa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Circle-icons-compose.svg" TargetMode="External"/><Relationship Id="rId7" Type="http://schemas.openxmlformats.org/officeDocument/2006/relationships/hyperlink" Target="http://commons.wikimedia.org/wiki/File:Sad_face.sv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hyperlink" Target="https://www.goodfreephotos.com/other-photos/smiley-face-basic.jpg.php" TargetMode="External"/><Relationship Id="rId4" Type="http://schemas.openxmlformats.org/officeDocument/2006/relationships/image" Target="../media/image71.jpg"/><Relationship Id="rId9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400275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hyperlink" Target="https://commons.wikimedia.org/wiki/File:Flat_cross_icon.svg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hyperlink" Target="https://www.rawpixel.com/image/457596/free-illustration-vector-headset-call-center" TargetMode="External"/><Relationship Id="rId5" Type="http://schemas.openxmlformats.org/officeDocument/2006/relationships/hyperlink" Target="https://pixabay.com/illustrations/checkmark-icon-check-icon-done-2797531/" TargetMode="External"/><Relationship Id="rId10" Type="http://schemas.openxmlformats.org/officeDocument/2006/relationships/image" Target="../media/image8.0"/><Relationship Id="rId4" Type="http://schemas.openxmlformats.org/officeDocument/2006/relationships/image" Target="../media/image5.png"/><Relationship Id="rId9" Type="http://schemas.openxmlformats.org/officeDocument/2006/relationships/hyperlink" Target="https://pngimg.com/image/3382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485392" y="939802"/>
            <a:ext cx="1921669" cy="3764756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5409566" y="859212"/>
            <a:ext cx="1853804" cy="3688556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2924575" y="1271631"/>
            <a:ext cx="2970609" cy="29706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1805300" y="1293019"/>
            <a:ext cx="400050" cy="400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7615238" y="3570685"/>
            <a:ext cx="400050" cy="398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6672263" y="1115617"/>
            <a:ext cx="72628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876300" y="3748088"/>
            <a:ext cx="725091" cy="726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4246681" y="98475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5947844" y="2738959"/>
            <a:ext cx="264319" cy="27503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2576483" y="2580606"/>
            <a:ext cx="310754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3344148" y="1891231"/>
            <a:ext cx="2381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3542338" y="2785142"/>
            <a:ext cx="2533661" cy="60016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SCHOOL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4246681" y="4310989"/>
            <a:ext cx="310753" cy="3167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541274" y="4131738"/>
            <a:ext cx="726222" cy="9948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3214" y="865994"/>
            <a:ext cx="2456953" cy="28610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19400" y="1314450"/>
            <a:ext cx="5210170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You have a cat.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71800" y="2188369"/>
            <a:ext cx="4455314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It's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your</a:t>
            </a:r>
            <a:r>
              <a:rPr lang="en-US" sz="4500" dirty="0">
                <a:latin typeface="Noto Serif Display Black"/>
              </a:rPr>
              <a:t> cat.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9D49DD-C2D2-42F3-A7D7-0A0DCCCEC9B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10306"/>
            <a:ext cx="996940" cy="876300"/>
          </a:xfrm>
          <a:prstGeom prst="rect">
            <a:avLst/>
          </a:prstGeom>
          <a:noFill/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E1DE770-53D8-44C3-B85C-9B922DD34E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84" t="17844" r="23847" b="31998"/>
          <a:stretch/>
        </p:blipFill>
        <p:spPr>
          <a:xfrm>
            <a:off x="94926" y="133413"/>
            <a:ext cx="918288" cy="8614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A0F238-7E08-44B2-83A1-30837C253DA8}"/>
              </a:ext>
            </a:extLst>
          </p:cNvPr>
          <p:cNvGrpSpPr/>
          <p:nvPr/>
        </p:nvGrpSpPr>
        <p:grpSpPr>
          <a:xfrm>
            <a:off x="3530954" y="608362"/>
            <a:ext cx="2082092" cy="595250"/>
            <a:chOff x="3526746" y="292210"/>
            <a:chExt cx="2082092" cy="595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A6B6752-F584-465D-8B6D-9E1861EAB572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49013F-635A-4181-A197-800BAA4AD7CC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807732" y="3428049"/>
            <a:ext cx="726222" cy="9948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1790" y="377859"/>
            <a:ext cx="2530029" cy="38333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2300" y="1276350"/>
            <a:ext cx="5082521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She has a dog.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62300" y="2419350"/>
            <a:ext cx="4680973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It's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her</a:t>
            </a:r>
            <a:r>
              <a:rPr lang="en-US" sz="4500" dirty="0">
                <a:latin typeface="Noto Serif Display Black"/>
              </a:rPr>
              <a:t> dog.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B39250-A512-4F02-92E8-255167332E46}"/>
              </a:ext>
            </a:extLst>
          </p:cNvPr>
          <p:cNvGrpSpPr/>
          <p:nvPr/>
        </p:nvGrpSpPr>
        <p:grpSpPr>
          <a:xfrm>
            <a:off x="3835754" y="457199"/>
            <a:ext cx="2082092" cy="595250"/>
            <a:chOff x="3526746" y="292210"/>
            <a:chExt cx="2082092" cy="595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482101-1EF9-4248-8B0C-8BC0C4DD1274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EDBA5C-896D-4BA5-B3E5-2D74F04FA048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71900" y="1276350"/>
            <a:ext cx="4152900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He has a car.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95141" y="2391432"/>
            <a:ext cx="4076700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It's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his</a:t>
            </a:r>
            <a:r>
              <a:rPr lang="en-US" sz="4500" dirty="0">
                <a:latin typeface="Noto Serif Display Black"/>
              </a:rPr>
              <a:t> car.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0451" y="1137655"/>
            <a:ext cx="3134442" cy="25075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FF06FD-6325-4230-BF91-E7BB4A4BFCA5}"/>
              </a:ext>
            </a:extLst>
          </p:cNvPr>
          <p:cNvGrpSpPr/>
          <p:nvPr/>
        </p:nvGrpSpPr>
        <p:grpSpPr>
          <a:xfrm>
            <a:off x="3595141" y="432236"/>
            <a:ext cx="2082092" cy="595250"/>
            <a:chOff x="3526746" y="292210"/>
            <a:chExt cx="2082092" cy="5952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17665E-F5C0-42B4-8E64-888036AEB60D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7647D47-7DB8-44D3-8446-9A0EE3AF5FFA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400" y="1643746"/>
            <a:ext cx="4990251" cy="291929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09273" y="1146662"/>
            <a:ext cx="5757341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We have a house.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06301" y="2143300"/>
            <a:ext cx="5757341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It's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our</a:t>
            </a:r>
            <a:r>
              <a:rPr lang="en-US" sz="4500" dirty="0">
                <a:latin typeface="Noto Serif Display Black"/>
              </a:rPr>
              <a:t> house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7B896-E37A-45D3-A3A1-A074D5D02CDA}"/>
              </a:ext>
            </a:extLst>
          </p:cNvPr>
          <p:cNvGrpSpPr/>
          <p:nvPr/>
        </p:nvGrpSpPr>
        <p:grpSpPr>
          <a:xfrm>
            <a:off x="3311026" y="292155"/>
            <a:ext cx="2082092" cy="595250"/>
            <a:chOff x="3526746" y="292210"/>
            <a:chExt cx="2082092" cy="595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7D7B9D0-977A-4CA6-8E78-DACD0619F6E9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46303C-AC26-4663-8174-821C77C51E17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510939" y="2285049"/>
            <a:ext cx="726222" cy="9948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2569369"/>
            <a:ext cx="2322959" cy="24911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00200" y="1662789"/>
            <a:ext cx="6753276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They have a ball.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81300" y="3365473"/>
            <a:ext cx="4806201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1"/>
              </a:lnSpc>
            </a:pPr>
            <a:r>
              <a:rPr lang="en-US" sz="4500" dirty="0">
                <a:latin typeface="Noto Serif Display Black"/>
              </a:rPr>
              <a:t>It's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their</a:t>
            </a:r>
            <a:r>
              <a:rPr lang="en-US" sz="4500" dirty="0">
                <a:latin typeface="Noto Serif Display Black"/>
              </a:rPr>
              <a:t> ball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8D219D-102C-41CD-87CB-76B6BC6B31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01" y="0"/>
            <a:ext cx="1179453" cy="1181100"/>
          </a:xfrm>
          <a:prstGeom prst="rect">
            <a:avLst/>
          </a:prstGeom>
          <a:noFill/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46FFD81-3916-4603-B2A6-680D93409E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84" t="17844" r="23847" b="31998"/>
          <a:stretch/>
        </p:blipFill>
        <p:spPr>
          <a:xfrm>
            <a:off x="0" y="29246"/>
            <a:ext cx="918288" cy="8614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D0731C-3C1B-47EB-B4A8-04134B12E5C6}"/>
              </a:ext>
            </a:extLst>
          </p:cNvPr>
          <p:cNvGrpSpPr/>
          <p:nvPr/>
        </p:nvGrpSpPr>
        <p:grpSpPr>
          <a:xfrm>
            <a:off x="3530954" y="459960"/>
            <a:ext cx="2082092" cy="595250"/>
            <a:chOff x="3526746" y="292210"/>
            <a:chExt cx="2082092" cy="595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1AB34BD-1BF3-4302-846B-9ED0817CBF6C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A2E1621-DA50-4FB7-9681-B5E7AC0D43C1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100969" y="1065849"/>
            <a:ext cx="726222" cy="9948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34317" y="2108927"/>
            <a:ext cx="1978655" cy="24656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6112" y="2424430"/>
            <a:ext cx="3689832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It has </a:t>
            </a:r>
            <a:r>
              <a:rPr lang="en-US" sz="4500">
                <a:latin typeface="Noto Serif Display Black"/>
              </a:rPr>
              <a:t>a bone</a:t>
            </a:r>
            <a:endParaRPr lang="en-US" sz="4500" dirty="0">
              <a:latin typeface="Noto Serif Display Black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92194" y="3102090"/>
            <a:ext cx="5337704" cy="977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28"/>
              </a:lnSpc>
            </a:pPr>
            <a:r>
              <a:rPr lang="en-US" sz="4500" dirty="0">
                <a:latin typeface="Noto Serif Display Black"/>
              </a:rPr>
              <a:t>This is 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its</a:t>
            </a:r>
            <a:r>
              <a:rPr lang="en-US" sz="4500" dirty="0">
                <a:latin typeface="Noto Serif Display Black"/>
              </a:rPr>
              <a:t> bone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C8E8C1-92FD-4967-AAF7-6998921D3A12}"/>
              </a:ext>
            </a:extLst>
          </p:cNvPr>
          <p:cNvGrpSpPr/>
          <p:nvPr/>
        </p:nvGrpSpPr>
        <p:grpSpPr>
          <a:xfrm>
            <a:off x="3530954" y="608362"/>
            <a:ext cx="2082092" cy="595250"/>
            <a:chOff x="3526746" y="292210"/>
            <a:chExt cx="2082092" cy="595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012BAC2-9ECF-4A9C-9357-81EEAF9A909C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C21841-D537-4E3C-89B2-CFC71CC304D4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9346" y="1790595"/>
            <a:ext cx="1301668" cy="1708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94031" y="714814"/>
            <a:ext cx="1524126" cy="1774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96342" y="80291"/>
            <a:ext cx="1616202" cy="14343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36509" y="514350"/>
            <a:ext cx="1220060" cy="1848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51535" y="51771"/>
            <a:ext cx="1720707" cy="15271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871" y="4108411"/>
            <a:ext cx="1301850" cy="1041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65" y="80291"/>
            <a:ext cx="1785471" cy="15846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9"/>
          <p:cNvSpPr txBox="1"/>
          <p:nvPr/>
        </p:nvSpPr>
        <p:spPr>
          <a:xfrm>
            <a:off x="139871" y="501626"/>
            <a:ext cx="1557576" cy="51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. 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It's </a:t>
            </a:r>
            <a:r>
              <a:rPr lang="en-US" sz="1500" b="1" dirty="0">
                <a:solidFill>
                  <a:srgbClr val="C00000"/>
                </a:solidFill>
                <a:latin typeface="Noto Serif Display Black"/>
              </a:rPr>
              <a:t>my</a:t>
            </a:r>
            <a:r>
              <a:rPr lang="en-US" sz="1500" dirty="0">
                <a:latin typeface="Noto Serif Display Black"/>
              </a:rPr>
              <a:t> rabbit.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3944" y="2970558"/>
            <a:ext cx="1419184" cy="12595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11301" y="3927596"/>
            <a:ext cx="2041920" cy="1194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55178" y="2398214"/>
            <a:ext cx="1868544" cy="165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00837" y="3824773"/>
            <a:ext cx="1235672" cy="13251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95567" y="2183361"/>
            <a:ext cx="1798902" cy="15965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 r="12467"/>
          <a:stretch>
            <a:fillRect/>
          </a:stretch>
        </p:blipFill>
        <p:spPr>
          <a:xfrm>
            <a:off x="7223588" y="3600321"/>
            <a:ext cx="1062161" cy="15120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6569" y="2157828"/>
            <a:ext cx="1597869" cy="14181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7"/>
          <p:cNvSpPr txBox="1"/>
          <p:nvPr/>
        </p:nvSpPr>
        <p:spPr>
          <a:xfrm>
            <a:off x="3910737" y="501626"/>
            <a:ext cx="1616202" cy="51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It's </a:t>
            </a:r>
            <a:r>
              <a:rPr lang="en-US" sz="1500" b="1" dirty="0">
                <a:solidFill>
                  <a:srgbClr val="C00000"/>
                </a:solidFill>
                <a:latin typeface="Noto Serif Display Black"/>
              </a:rPr>
              <a:t>your</a:t>
            </a:r>
            <a:r>
              <a:rPr lang="en-US" sz="1500" dirty="0">
                <a:latin typeface="Noto Serif Display Black"/>
              </a:rPr>
              <a:t> cat.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68057" y="463271"/>
            <a:ext cx="1377553" cy="245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It's </a:t>
            </a:r>
            <a:r>
              <a:rPr lang="en-US" sz="1500" b="1" dirty="0">
                <a:solidFill>
                  <a:srgbClr val="C00000"/>
                </a:solidFill>
                <a:latin typeface="Noto Serif Display Black"/>
              </a:rPr>
              <a:t>her</a:t>
            </a:r>
            <a:r>
              <a:rPr lang="en-US" sz="1500" dirty="0">
                <a:latin typeface="Noto Serif Display Black"/>
              </a:rPr>
              <a:t> dog.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2773" y="3395339"/>
            <a:ext cx="1261527" cy="24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It's </a:t>
            </a:r>
            <a:r>
              <a:rPr lang="en-US" sz="1500" b="1">
                <a:solidFill>
                  <a:srgbClr val="C00000"/>
                </a:solidFill>
                <a:latin typeface="Noto Serif Display Black"/>
              </a:rPr>
              <a:t>his</a:t>
            </a:r>
            <a:r>
              <a:rPr lang="en-US" sz="1500">
                <a:latin typeface="Noto Serif Display Black"/>
              </a:rPr>
              <a:t> car</a:t>
            </a:r>
            <a:endParaRPr lang="en-US" sz="1500" dirty="0">
              <a:latin typeface="Noto Serif Display Black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900896" y="3043518"/>
            <a:ext cx="1916512" cy="245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It's </a:t>
            </a:r>
            <a:r>
              <a:rPr lang="en-US" sz="1500" b="1" dirty="0">
                <a:solidFill>
                  <a:srgbClr val="C00000"/>
                </a:solidFill>
                <a:latin typeface="Noto Serif Display Black"/>
              </a:rPr>
              <a:t>our</a:t>
            </a:r>
            <a:r>
              <a:rPr lang="en-US" sz="1500" dirty="0">
                <a:latin typeface="Noto Serif Display Black"/>
              </a:rPr>
              <a:t> house.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18806" y="2768568"/>
            <a:ext cx="1552424" cy="211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9"/>
              </a:lnSpc>
            </a:pPr>
            <a:r>
              <a:rPr lang="en-US" sz="1320" dirty="0">
                <a:latin typeface="Noto Serif Display Black"/>
              </a:rPr>
              <a:t>It's </a:t>
            </a:r>
            <a:r>
              <a:rPr lang="en-US" sz="1320" b="1">
                <a:solidFill>
                  <a:srgbClr val="C00000"/>
                </a:solidFill>
                <a:latin typeface="Noto Serif Display Black"/>
              </a:rPr>
              <a:t>their</a:t>
            </a:r>
            <a:r>
              <a:rPr lang="en-US" sz="1320">
                <a:latin typeface="Noto Serif Display Black"/>
              </a:rPr>
              <a:t> ball</a:t>
            </a:r>
            <a:endParaRPr lang="en-US" sz="1320" dirty="0">
              <a:latin typeface="Noto Serif Display Black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26843" y="2616039"/>
            <a:ext cx="1457321" cy="245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latin typeface="Noto Serif Display Black"/>
              </a:rPr>
              <a:t>It's </a:t>
            </a:r>
            <a:r>
              <a:rPr lang="en-US" sz="1500" b="1">
                <a:solidFill>
                  <a:srgbClr val="C00000"/>
                </a:solidFill>
                <a:latin typeface="Noto Serif Display Black"/>
              </a:rPr>
              <a:t>its</a:t>
            </a:r>
            <a:r>
              <a:rPr lang="en-US" sz="1500">
                <a:latin typeface="Noto Serif Display Black"/>
              </a:rPr>
              <a:t> bone</a:t>
            </a:r>
            <a:endParaRPr lang="en-US" sz="1500" dirty="0">
              <a:latin typeface="Noto Serif Display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Rectángulo">
            <a:extLst>
              <a:ext uri="{FF2B5EF4-FFF2-40B4-BE49-F238E27FC236}">
                <a16:creationId xmlns:a16="http://schemas.microsoft.com/office/drawing/2014/main" id="{8F745EDE-BCDB-4419-B229-181C2195BCAC}"/>
              </a:ext>
            </a:extLst>
          </p:cNvPr>
          <p:cNvSpPr/>
          <p:nvPr/>
        </p:nvSpPr>
        <p:spPr>
          <a:xfrm>
            <a:off x="471715" y="256634"/>
            <a:ext cx="792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SG" sz="2800" b="1" spc="225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</a:t>
            </a:r>
            <a:r>
              <a:rPr lang="en-SG" sz="2800" b="1" spc="225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POSSESSIVE ADJECTIVE</a:t>
            </a:r>
            <a:endParaRPr lang="en-SG" sz="2800" b="1" spc="225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F7CF66E9-60B8-4333-8241-A536C9845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33829"/>
              </p:ext>
            </p:extLst>
          </p:nvPr>
        </p:nvGraphicFramePr>
        <p:xfrm>
          <a:off x="876300" y="716730"/>
          <a:ext cx="7113814" cy="4108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6907">
                  <a:extLst>
                    <a:ext uri="{9D8B030D-6E8A-4147-A177-3AD203B41FA5}">
                      <a16:colId xmlns:a16="http://schemas.microsoft.com/office/drawing/2014/main" val="4273452670"/>
                    </a:ext>
                  </a:extLst>
                </a:gridCol>
                <a:gridCol w="3556907">
                  <a:extLst>
                    <a:ext uri="{9D8B030D-6E8A-4147-A177-3AD203B41FA5}">
                      <a16:colId xmlns:a16="http://schemas.microsoft.com/office/drawing/2014/main" val="2901547885"/>
                    </a:ext>
                  </a:extLst>
                </a:gridCol>
              </a:tblGrid>
              <a:tr h="55245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175552098"/>
                  </a:ext>
                </a:extLst>
              </a:tr>
              <a:tr h="488946">
                <a:tc>
                  <a:txBody>
                    <a:bodyPr/>
                    <a:lstStyle/>
                    <a:p>
                      <a:pPr algn="l"/>
                      <a:r>
                        <a:rPr lang="en-SG" sz="2000" b="1" dirty="0"/>
                        <a:t>I          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Tôi</a:t>
                      </a:r>
                      <a:endParaRPr lang="en-US" sz="2000" b="0" i="1" u="sng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2000" b="1" dirty="0"/>
                        <a:t>my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tôi</a:t>
                      </a:r>
                      <a:endParaRPr lang="en-US" sz="2000" b="0" i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433868455"/>
                  </a:ext>
                </a:extLst>
              </a:tr>
              <a:tr h="579211">
                <a:tc>
                  <a:txBody>
                    <a:bodyPr/>
                    <a:lstStyle/>
                    <a:p>
                      <a:r>
                        <a:rPr lang="en-SG" sz="2000" b="1" dirty="0"/>
                        <a:t>You     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Bạn</a:t>
                      </a:r>
                      <a:endParaRPr lang="en-US" sz="2000" b="1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2000" b="1" dirty="0"/>
                        <a:t>your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bạn,các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bạn</a:t>
                      </a:r>
                      <a:endParaRPr lang="en-US" sz="2000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531475493"/>
                  </a:ext>
                </a:extLst>
              </a:tr>
              <a:tr h="488946">
                <a:tc>
                  <a:txBody>
                    <a:bodyPr/>
                    <a:lstStyle/>
                    <a:p>
                      <a:r>
                        <a:rPr lang="en-SG" sz="2000" b="1" dirty="0"/>
                        <a:t>We     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Chúng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tôi</a:t>
                      </a:r>
                      <a:endParaRPr lang="en-US" sz="2000" b="0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2000" b="1" dirty="0"/>
                        <a:t>our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chúng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tôi</a:t>
                      </a:r>
                      <a:endParaRPr lang="en-US" sz="2000" i="1" u="sng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845307952"/>
                  </a:ext>
                </a:extLst>
              </a:tr>
              <a:tr h="488946">
                <a:tc>
                  <a:txBody>
                    <a:bodyPr/>
                    <a:lstStyle/>
                    <a:p>
                      <a:r>
                        <a:rPr lang="en-SG" sz="2000" b="1" dirty="0"/>
                        <a:t>They  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Họ</a:t>
                      </a:r>
                      <a:endParaRPr lang="en-US" sz="2000" b="0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2000" b="1" dirty="0"/>
                        <a:t>their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họ</a:t>
                      </a:r>
                      <a:endParaRPr lang="en-US" sz="2000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312277164"/>
                  </a:ext>
                </a:extLst>
              </a:tr>
              <a:tr h="531057">
                <a:tc>
                  <a:txBody>
                    <a:bodyPr/>
                    <a:lstStyle/>
                    <a:p>
                      <a:r>
                        <a:rPr lang="en-SG" sz="2000" b="1" dirty="0"/>
                        <a:t>He                  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Anh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ấy</a:t>
                      </a:r>
                      <a:endParaRPr lang="en-US" sz="2000" b="1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2000" b="1" dirty="0">
                          <a:solidFill>
                            <a:schemeClr val="tx1"/>
                          </a:solidFill>
                        </a:rPr>
                        <a:t>his           </a:t>
                      </a:r>
                      <a:r>
                        <a:rPr lang="en-SG" sz="2000" b="1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anh</a:t>
                      </a:r>
                      <a:r>
                        <a:rPr lang="en-SG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ấy</a:t>
                      </a:r>
                      <a:endParaRPr lang="en-US" sz="2000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697467548"/>
                  </a:ext>
                </a:extLst>
              </a:tr>
              <a:tr h="488946">
                <a:tc>
                  <a:txBody>
                    <a:bodyPr/>
                    <a:lstStyle/>
                    <a:p>
                      <a:r>
                        <a:rPr lang="en-SG" sz="2000" b="1" dirty="0"/>
                        <a:t>She    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Cô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ấy</a:t>
                      </a:r>
                      <a:endParaRPr lang="en-US" sz="2000" b="1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2000" b="1" dirty="0"/>
                        <a:t>her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cô</a:t>
                      </a:r>
                      <a:r>
                        <a:rPr lang="en-SG" sz="2000" b="1" dirty="0"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ấy</a:t>
                      </a:r>
                      <a:endParaRPr lang="en-US" sz="2000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525807866"/>
                  </a:ext>
                </a:extLst>
              </a:tr>
              <a:tr h="490147">
                <a:tc>
                  <a:txBody>
                    <a:bodyPr/>
                    <a:lstStyle/>
                    <a:p>
                      <a:r>
                        <a:rPr lang="en-SG" sz="2000" b="1" dirty="0"/>
                        <a:t>It                    </a:t>
                      </a:r>
                      <a:r>
                        <a:rPr lang="en-SG" sz="2000" b="1" dirty="0" err="1">
                          <a:highlight>
                            <a:srgbClr val="FFFF00"/>
                          </a:highlight>
                        </a:rPr>
                        <a:t>Nó</a:t>
                      </a:r>
                      <a:endParaRPr lang="en-US" sz="2000" b="1" i="1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700" dirty="0"/>
                        <a:t> </a:t>
                      </a:r>
                      <a:r>
                        <a:rPr lang="en-SG" sz="2000" b="1" kern="1200" dirty="0">
                          <a:solidFill>
                            <a:schemeClr val="dk1"/>
                          </a:solidFill>
                        </a:rPr>
                        <a:t>its                </a:t>
                      </a:r>
                      <a:r>
                        <a:rPr lang="en-SG" sz="2000" b="1" kern="1200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của</a:t>
                      </a:r>
                      <a:r>
                        <a:rPr lang="en-SG" sz="2000" b="1" kern="120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SG" sz="2000" b="1" kern="1200" dirty="0" err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nó</a:t>
                      </a:r>
                      <a:r>
                        <a:rPr lang="en-SG" sz="2000" b="1" kern="120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    </a:t>
                      </a:r>
                      <a:endParaRPr lang="en-US" sz="2000" b="1" i="1" kern="1200" dirty="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562236493"/>
                  </a:ext>
                </a:extLst>
              </a:tr>
            </a:tbl>
          </a:graphicData>
        </a:graphic>
      </p:graphicFrame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DFAA9CC-C685-4E90-AA98-72E60ED37E44}"/>
              </a:ext>
            </a:extLst>
          </p:cNvPr>
          <p:cNvSpPr/>
          <p:nvPr/>
        </p:nvSpPr>
        <p:spPr>
          <a:xfrm>
            <a:off x="805090" y="807243"/>
            <a:ext cx="3629025" cy="404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Personal 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P</a:t>
            </a:r>
            <a:r>
              <a:rPr lang="en-SG" sz="160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ronouns 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– </a:t>
            </a:r>
            <a:r>
              <a:rPr lang="en-SG" sz="1600" dirty="0" err="1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Đại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từ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xưng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hô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 </a:t>
            </a:r>
          </a:p>
          <a:p>
            <a:pPr algn="ctr"/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(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Làm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chủ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ngữ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đầu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câu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31073E6-9C32-4641-932B-72480DB35A72}"/>
              </a:ext>
            </a:extLst>
          </p:cNvPr>
          <p:cNvSpPr/>
          <p:nvPr/>
        </p:nvSpPr>
        <p:spPr>
          <a:xfrm>
            <a:off x="4434115" y="834632"/>
            <a:ext cx="3238500" cy="404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Possessive adjective ( </a:t>
            </a:r>
            <a:r>
              <a:rPr lang="en-SG" sz="1600" dirty="0" err="1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ttsh</a:t>
            </a:r>
            <a:r>
              <a:rPr lang="en-SG" sz="1600" dirty="0">
                <a:solidFill>
                  <a:schemeClr val="tx1"/>
                </a:solidFill>
                <a:latin typeface="+mj-lt"/>
                <a:ea typeface="Adobe Fan Heiti Std B" panose="020B0700000000000000" pitchFamily="34" charset="-128"/>
              </a:rPr>
              <a:t>) </a:t>
            </a:r>
          </a:p>
          <a:p>
            <a:pPr algn="ctr"/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Đứng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trước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một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danh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16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4FD26E-9DB5-4DC3-A9CC-1851D24FEAB4}"/>
              </a:ext>
            </a:extLst>
          </p:cNvPr>
          <p:cNvSpPr/>
          <p:nvPr/>
        </p:nvSpPr>
        <p:spPr>
          <a:xfrm>
            <a:off x="2225609" y="1095829"/>
            <a:ext cx="4247762" cy="275771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45720" tIns="22860" rIns="45720" bIns="2286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405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</p:spTree>
    <p:extLst>
      <p:ext uri="{BB962C8B-B14F-4D97-AF65-F5344CB8AC3E}">
        <p14:creationId xmlns:p14="http://schemas.microsoft.com/office/powerpoint/2010/main" val="1816797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9B25828-197C-42F1-97E7-139689D0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lum bright="1000" contrast="27000"/>
          </a:blip>
          <a:srcRect/>
          <a:stretch>
            <a:fillRect/>
          </a:stretch>
        </p:blipFill>
        <p:spPr bwMode="auto">
          <a:xfrm>
            <a:off x="6983017" y="214313"/>
            <a:ext cx="810816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lakietka 9">
            <a:extLst>
              <a:ext uri="{FF2B5EF4-FFF2-40B4-BE49-F238E27FC236}">
                <a16:creationId xmlns:a16="http://schemas.microsoft.com/office/drawing/2014/main" id="{CCD57862-8643-4B69-8CE7-927383A6D46D}"/>
              </a:ext>
            </a:extLst>
          </p:cNvPr>
          <p:cNvSpPr/>
          <p:nvPr/>
        </p:nvSpPr>
        <p:spPr>
          <a:xfrm rot="20640000">
            <a:off x="5483531" y="791628"/>
            <a:ext cx="1553777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her</a:t>
            </a:r>
            <a:endParaRPr lang="es-E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26" name="Plakietka 9">
            <a:extLst>
              <a:ext uri="{FF2B5EF4-FFF2-40B4-BE49-F238E27FC236}">
                <a16:creationId xmlns:a16="http://schemas.microsoft.com/office/drawing/2014/main" id="{98114E06-1CE0-41BF-B4FA-FF9B6796F9B3}"/>
              </a:ext>
            </a:extLst>
          </p:cNvPr>
          <p:cNvSpPr/>
          <p:nvPr/>
        </p:nvSpPr>
        <p:spPr>
          <a:xfrm rot="19200000">
            <a:off x="1693757" y="1231422"/>
            <a:ext cx="1553777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my</a:t>
            </a:r>
            <a:endParaRPr lang="es-E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27" name="Plakietka 9">
            <a:extLst>
              <a:ext uri="{FF2B5EF4-FFF2-40B4-BE49-F238E27FC236}">
                <a16:creationId xmlns:a16="http://schemas.microsoft.com/office/drawing/2014/main" id="{7AD24EC5-B00D-4F09-A171-D91E3D398C8B}"/>
              </a:ext>
            </a:extLst>
          </p:cNvPr>
          <p:cNvSpPr/>
          <p:nvPr/>
        </p:nvSpPr>
        <p:spPr>
          <a:xfrm rot="21180000">
            <a:off x="5246455" y="3950031"/>
            <a:ext cx="1553777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his</a:t>
            </a:r>
            <a:endParaRPr lang="es-E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28" name="Plakietka 9">
            <a:extLst>
              <a:ext uri="{FF2B5EF4-FFF2-40B4-BE49-F238E27FC236}">
                <a16:creationId xmlns:a16="http://schemas.microsoft.com/office/drawing/2014/main" id="{F2385D93-F8CA-46E6-8FE0-1C392DB5EC96}"/>
              </a:ext>
            </a:extLst>
          </p:cNvPr>
          <p:cNvSpPr/>
          <p:nvPr/>
        </p:nvSpPr>
        <p:spPr>
          <a:xfrm rot="1800000">
            <a:off x="5597329" y="2232837"/>
            <a:ext cx="2296415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their</a:t>
            </a:r>
            <a:endParaRPr lang="es-E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29" name="Plakietka 9">
            <a:extLst>
              <a:ext uri="{FF2B5EF4-FFF2-40B4-BE49-F238E27FC236}">
                <a16:creationId xmlns:a16="http://schemas.microsoft.com/office/drawing/2014/main" id="{AE128078-D15F-4FFF-B3B4-A608D9BDC068}"/>
              </a:ext>
            </a:extLst>
          </p:cNvPr>
          <p:cNvSpPr/>
          <p:nvPr/>
        </p:nvSpPr>
        <p:spPr>
          <a:xfrm rot="20940000">
            <a:off x="1518026" y="2464593"/>
            <a:ext cx="1553777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its</a:t>
            </a:r>
            <a:endParaRPr lang="es-E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30" name="Plakietka 9">
            <a:extLst>
              <a:ext uri="{FF2B5EF4-FFF2-40B4-BE49-F238E27FC236}">
                <a16:creationId xmlns:a16="http://schemas.microsoft.com/office/drawing/2014/main" id="{EE954B5B-589E-41D9-927F-17C71E788571}"/>
              </a:ext>
            </a:extLst>
          </p:cNvPr>
          <p:cNvSpPr/>
          <p:nvPr/>
        </p:nvSpPr>
        <p:spPr>
          <a:xfrm rot="1020000">
            <a:off x="3602395" y="797445"/>
            <a:ext cx="1881523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your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32" name="Plakietka 9">
            <a:extLst>
              <a:ext uri="{FF2B5EF4-FFF2-40B4-BE49-F238E27FC236}">
                <a16:creationId xmlns:a16="http://schemas.microsoft.com/office/drawing/2014/main" id="{553FE761-F698-4EA3-8199-731BF135FF8C}"/>
              </a:ext>
            </a:extLst>
          </p:cNvPr>
          <p:cNvSpPr/>
          <p:nvPr/>
        </p:nvSpPr>
        <p:spPr>
          <a:xfrm rot="900000">
            <a:off x="2321703" y="3911213"/>
            <a:ext cx="1553777" cy="612186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howcard Gothic" pitchFamily="82" charset="0"/>
              </a:rPr>
              <a:t>our</a:t>
            </a:r>
            <a:endParaRPr lang="es-ES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howcard Gothic" pitchFamily="82" charset="0"/>
            </a:endParaRP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6DDF6F18-176F-410A-A0AB-E53604DA8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97815" y="1422932"/>
            <a:ext cx="3052576" cy="23543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035640" y="1760408"/>
            <a:ext cx="6953447" cy="1180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2</a:t>
            </a:r>
            <a:endParaRPr lang="en-US" sz="80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F739014-9DD3-491D-BEC3-1316B8262D7C}"/>
              </a:ext>
            </a:extLst>
          </p:cNvPr>
          <p:cNvSpPr/>
          <p:nvPr/>
        </p:nvSpPr>
        <p:spPr>
          <a:xfrm>
            <a:off x="5275383" y="3643319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7393B10A-E4F2-4C54-B88A-6B88A6BEC5D9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522B96F-D131-459D-95B9-38119E932062}"/>
              </a:ext>
            </a:extLst>
          </p:cNvPr>
          <p:cNvSpPr/>
          <p:nvPr/>
        </p:nvSpPr>
        <p:spPr>
          <a:xfrm>
            <a:off x="5934269" y="2558299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407E4B96-0BF3-4986-9BF6-9C29967A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C87FABB-5D1F-42C0-B208-59E79D924674}"/>
              </a:ext>
            </a:extLst>
          </p:cNvPr>
          <p:cNvSpPr/>
          <p:nvPr/>
        </p:nvSpPr>
        <p:spPr>
          <a:xfrm>
            <a:off x="1706741" y="317316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You have a new dress. ______</a:t>
            </a:r>
          </a:p>
          <a:p>
            <a:pPr>
              <a:defRPr/>
            </a:pP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d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ress is nice.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4A27EC-A3FE-44BB-8D9D-B4B766C5C949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9737E7-431D-4064-A0EB-5CC4FB3CD99A}"/>
              </a:ext>
            </a:extLst>
          </p:cNvPr>
          <p:cNvSpPr/>
          <p:nvPr/>
        </p:nvSpPr>
        <p:spPr>
          <a:xfrm>
            <a:off x="5080291" y="267875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Your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880B853E-42A0-4291-B392-BEDD71DA21DF}"/>
              </a:ext>
            </a:extLst>
          </p:cNvPr>
          <p:cNvSpPr/>
          <p:nvPr/>
        </p:nvSpPr>
        <p:spPr>
          <a:xfrm>
            <a:off x="5214942" y="358974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your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5B0ED077-3AB7-4BC5-A894-522AC4745185}"/>
              </a:ext>
            </a:extLst>
          </p:cNvPr>
          <p:cNvSpPr/>
          <p:nvPr/>
        </p:nvSpPr>
        <p:spPr>
          <a:xfrm>
            <a:off x="5375678" y="1446602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my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17A6C820-54A8-46F3-ACA5-F7D3B24FF37A}"/>
              </a:ext>
            </a:extLst>
          </p:cNvPr>
          <p:cNvSpPr/>
          <p:nvPr/>
        </p:nvSpPr>
        <p:spPr>
          <a:xfrm>
            <a:off x="6179355" y="2571751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her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EFF7AA9-0A6C-4FDD-B7FC-6C0AD369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2046A7C-7EC0-4204-9F29-808CB6FAC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" y="1457676"/>
            <a:ext cx="2811387" cy="2780717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84EE429E-D28A-4F2E-B7A1-78082E39819A}"/>
              </a:ext>
            </a:extLst>
          </p:cNvPr>
          <p:cNvSpPr/>
          <p:nvPr/>
        </p:nvSpPr>
        <p:spPr>
          <a:xfrm>
            <a:off x="5299925" y="353956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1D72338-62BB-46C9-B422-EDD65C3D27D3}"/>
              </a:ext>
            </a:extLst>
          </p:cNvPr>
          <p:cNvSpPr/>
          <p:nvPr/>
        </p:nvSpPr>
        <p:spPr>
          <a:xfrm>
            <a:off x="5311379" y="2450037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60DD48A-6436-469D-BAB1-B8F4CE55833B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A7809645-4241-4E4A-8135-44675D42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11CCD35-A172-4FA6-BF12-EB060AA712B4}"/>
              </a:ext>
            </a:extLst>
          </p:cNvPr>
          <p:cNvSpPr/>
          <p:nvPr/>
        </p:nvSpPr>
        <p:spPr>
          <a:xfrm>
            <a:off x="1785918" y="267875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He lives in a small house.</a:t>
            </a:r>
            <a:endParaRPr lang="ru-RU" sz="2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>
              <a:defRPr/>
            </a:pP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______  house is so tidy.</a:t>
            </a:r>
            <a:endParaRPr lang="es-ES" sz="2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13E480-4D54-4229-957E-92B8D7DE82C6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EA17FA-9B61-4A77-8407-5806F142F132}"/>
              </a:ext>
            </a:extLst>
          </p:cNvPr>
          <p:cNvSpPr/>
          <p:nvPr/>
        </p:nvSpPr>
        <p:spPr>
          <a:xfrm>
            <a:off x="1663482" y="652447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Arial" charset="0"/>
              </a:rPr>
              <a:t>His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EC7D066A-29FE-4293-A1C9-2C7855913200}"/>
              </a:ext>
            </a:extLst>
          </p:cNvPr>
          <p:cNvSpPr/>
          <p:nvPr/>
        </p:nvSpPr>
        <p:spPr>
          <a:xfrm>
            <a:off x="5303314" y="2529294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99F51270-8AD4-4265-B34B-7ABD150B8AB6}"/>
              </a:ext>
            </a:extLst>
          </p:cNvPr>
          <p:cNvSpPr/>
          <p:nvPr/>
        </p:nvSpPr>
        <p:spPr>
          <a:xfrm>
            <a:off x="5375677" y="1446602"/>
            <a:ext cx="1128707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her</a:t>
            </a: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CAC24F31-7048-4A6E-BF3C-5447C53F404B}"/>
              </a:ext>
            </a:extLst>
          </p:cNvPr>
          <p:cNvSpPr/>
          <p:nvPr/>
        </p:nvSpPr>
        <p:spPr>
          <a:xfrm>
            <a:off x="5432815" y="3532445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my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D0EA3E9-5CFC-40D6-86FC-46BB3691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9655994-10A8-4E28-A4D5-21F74EC1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3482" y="1007616"/>
            <a:ext cx="3086100" cy="30861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C2B80AF-2409-426F-A941-88871D739348}"/>
              </a:ext>
            </a:extLst>
          </p:cNvPr>
          <p:cNvSpPr/>
          <p:nvPr/>
        </p:nvSpPr>
        <p:spPr>
          <a:xfrm>
            <a:off x="5308412" y="3437100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0E279DBF-4E9B-4AFD-8E8B-4E94DC1AABBC}"/>
              </a:ext>
            </a:extLst>
          </p:cNvPr>
          <p:cNvSpPr/>
          <p:nvPr/>
        </p:nvSpPr>
        <p:spPr>
          <a:xfrm>
            <a:off x="5911913" y="2571750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03BDF-CEFC-4D9D-BCD7-98FBC956910F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A2B8EE09-B1EF-424B-900B-0FA05F6B0F98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AE1DCEA1-4E5B-4225-B216-A269DF89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A9D9EEB-C886-41D8-87E8-5777A82B3DFF}"/>
              </a:ext>
            </a:extLst>
          </p:cNvPr>
          <p:cNvSpPr/>
          <p:nvPr/>
        </p:nvSpPr>
        <p:spPr>
          <a:xfrm>
            <a:off x="1785918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I have </a:t>
            </a: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got 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a hat.  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hat is black.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4EAB4-79C9-44AA-8640-C5F08CFCABBF}"/>
              </a:ext>
            </a:extLst>
          </p:cNvPr>
          <p:cNvSpPr/>
          <p:nvPr/>
        </p:nvSpPr>
        <p:spPr>
          <a:xfrm>
            <a:off x="4336901" y="281845"/>
            <a:ext cx="1494194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My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2A6F82CC-413E-404C-8DCE-5BF4CC1B885F}"/>
              </a:ext>
            </a:extLst>
          </p:cNvPr>
          <p:cNvSpPr/>
          <p:nvPr/>
        </p:nvSpPr>
        <p:spPr>
          <a:xfrm>
            <a:off x="5107785" y="1393024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my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5E30DD3C-00D4-4375-AB84-427B6CB0CF33}"/>
              </a:ext>
            </a:extLst>
          </p:cNvPr>
          <p:cNvSpPr/>
          <p:nvPr/>
        </p:nvSpPr>
        <p:spPr>
          <a:xfrm>
            <a:off x="6300192" y="2590005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its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518FC35F-C821-4CE7-B934-3DBFF0E911F8}"/>
              </a:ext>
            </a:extLst>
          </p:cNvPr>
          <p:cNvSpPr/>
          <p:nvPr/>
        </p:nvSpPr>
        <p:spPr>
          <a:xfrm>
            <a:off x="5432815" y="3536165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181607A-0D0C-4146-853A-99ED3690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771B5FB-F52E-4574-9E3F-3018DD5BF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665" y="1410494"/>
            <a:ext cx="2591040" cy="2322513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60F7851-0C89-48E0-A904-5CE674CF0D78}"/>
              </a:ext>
            </a:extLst>
          </p:cNvPr>
          <p:cNvSpPr/>
          <p:nvPr/>
        </p:nvSpPr>
        <p:spPr>
          <a:xfrm>
            <a:off x="5175672" y="3568678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61DDB8CF-6E48-46A5-A1DE-EDB2B2BADCBA}"/>
              </a:ext>
            </a:extLst>
          </p:cNvPr>
          <p:cNvSpPr/>
          <p:nvPr/>
        </p:nvSpPr>
        <p:spPr>
          <a:xfrm>
            <a:off x="6075630" y="2464586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8AFAF957-979E-47D0-B4AF-EF7FC9164EA0}"/>
              </a:ext>
            </a:extLst>
          </p:cNvPr>
          <p:cNvSpPr/>
          <p:nvPr/>
        </p:nvSpPr>
        <p:spPr>
          <a:xfrm>
            <a:off x="5138006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7132BA14-7927-415E-901D-2A66D4FB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731D247-1A39-4ABD-89BA-90CFDCE2E2E7}"/>
              </a:ext>
            </a:extLst>
          </p:cNvPr>
          <p:cNvSpPr/>
          <p:nvPr/>
        </p:nvSpPr>
        <p:spPr>
          <a:xfrm>
            <a:off x="1762656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Calibri" pitchFamily="34" charset="0"/>
              </a:rPr>
              <a:t>We have got dogs. 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Calibri" pitchFamily="34" charset="0"/>
              </a:rPr>
              <a:t>dogs are smart.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5F90DC-4DF6-4642-9B53-DEA501788B9F}"/>
              </a:ext>
            </a:extLst>
          </p:cNvPr>
          <p:cNvSpPr/>
          <p:nvPr/>
        </p:nvSpPr>
        <p:spPr>
          <a:xfrm>
            <a:off x="5261388" y="2417105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D21C38-D38D-4367-B932-3BEB3C112AEF}"/>
              </a:ext>
            </a:extLst>
          </p:cNvPr>
          <p:cNvSpPr/>
          <p:nvPr/>
        </p:nvSpPr>
        <p:spPr>
          <a:xfrm>
            <a:off x="4574793" y="306443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Our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686C2C87-05C2-489D-9A5E-FA9E163D0B5C}"/>
              </a:ext>
            </a:extLst>
          </p:cNvPr>
          <p:cNvSpPr/>
          <p:nvPr/>
        </p:nvSpPr>
        <p:spPr>
          <a:xfrm>
            <a:off x="5107785" y="358974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our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A56E9DC4-DFF8-452C-B360-55300394082D}"/>
              </a:ext>
            </a:extLst>
          </p:cNvPr>
          <p:cNvSpPr/>
          <p:nvPr/>
        </p:nvSpPr>
        <p:spPr>
          <a:xfrm>
            <a:off x="5375678" y="1446602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its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67E0813A-9898-4AEA-8693-744A2E4939EE}"/>
              </a:ext>
            </a:extLst>
          </p:cNvPr>
          <p:cNvSpPr/>
          <p:nvPr/>
        </p:nvSpPr>
        <p:spPr>
          <a:xfrm>
            <a:off x="6179355" y="2571751"/>
            <a:ext cx="1178727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their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4C66B7C-108C-4B4F-97BB-CE2A12ED7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F76C8400-8195-4AF9-8AC2-70F1D6610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1825" y="1664112"/>
            <a:ext cx="1501051" cy="259922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7A72442E-12B9-4DE1-A954-2570952B1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75583" y="1738550"/>
            <a:ext cx="1823087" cy="2154312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40CC8A97-8F01-4D27-B329-90992335C510}"/>
              </a:ext>
            </a:extLst>
          </p:cNvPr>
          <p:cNvSpPr/>
          <p:nvPr/>
        </p:nvSpPr>
        <p:spPr>
          <a:xfrm>
            <a:off x="5239794" y="3599956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1CBD72A0-28AF-476E-B35C-C68A6D43157C}"/>
              </a:ext>
            </a:extLst>
          </p:cNvPr>
          <p:cNvSpPr/>
          <p:nvPr/>
        </p:nvSpPr>
        <p:spPr>
          <a:xfrm>
            <a:off x="5932884" y="2518165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77B004-6C1C-4D47-81F1-A684365DBC49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B0A4CF0-3D81-4E47-BDDA-06AE2420E5A5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E6579CFA-C15F-49DE-A1DA-253D8FE94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D2D958D-CA48-42A6-B380-E245B94F9220}"/>
              </a:ext>
            </a:extLst>
          </p:cNvPr>
          <p:cNvSpPr/>
          <p:nvPr/>
        </p:nvSpPr>
        <p:spPr>
          <a:xfrm>
            <a:off x="1893075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This is a table. _______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colour </a:t>
            </a:r>
            <a:r>
              <a:rPr lang="es-E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is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r>
              <a:rPr lang="es-E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brown</a:t>
            </a:r>
            <a:endParaRPr lang="es-ES" sz="2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  <p:pic>
        <p:nvPicPr>
          <p:cNvPr id="11273" name="Рисунок 19" descr="C:\Users\Irina\Desktop\despicable-me-wp03.jpg">
            <a:extLst>
              <a:ext uri="{FF2B5EF4-FFF2-40B4-BE49-F238E27FC236}">
                <a16:creationId xmlns:a16="http://schemas.microsoft.com/office/drawing/2014/main" id="{691F0ACA-D187-4A25-8774-76EED5B4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35127" r="50293" b="11795"/>
          <a:stretch>
            <a:fillRect/>
          </a:stretch>
        </p:blipFill>
        <p:spPr bwMode="auto">
          <a:xfrm>
            <a:off x="4786313" y="4232673"/>
            <a:ext cx="53578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7B8B7B-E29E-45C6-82D4-DD95D7431118}"/>
              </a:ext>
            </a:extLst>
          </p:cNvPr>
          <p:cNvSpPr/>
          <p:nvPr/>
        </p:nvSpPr>
        <p:spPr>
          <a:xfrm>
            <a:off x="4196951" y="281845"/>
            <a:ext cx="1178727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Its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997942BA-2017-46B4-A2FB-9F5CC70B1AE1}"/>
              </a:ext>
            </a:extLst>
          </p:cNvPr>
          <p:cNvSpPr/>
          <p:nvPr/>
        </p:nvSpPr>
        <p:spPr>
          <a:xfrm>
            <a:off x="5965041" y="251817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its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C78D7744-DF3F-4890-B12D-01CA38D91044}"/>
              </a:ext>
            </a:extLst>
          </p:cNvPr>
          <p:cNvSpPr/>
          <p:nvPr/>
        </p:nvSpPr>
        <p:spPr>
          <a:xfrm>
            <a:off x="5375678" y="1446602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EFF19DA1-0789-43CB-AB81-76BE8EB8AA26}"/>
              </a:ext>
            </a:extLst>
          </p:cNvPr>
          <p:cNvSpPr/>
          <p:nvPr/>
        </p:nvSpPr>
        <p:spPr>
          <a:xfrm>
            <a:off x="5322099" y="3643321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our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94AE144C-AA19-4CC1-AA21-174E292A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E1756885-A7D2-4BB0-9E13-0185A9E57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8674" y="2121135"/>
            <a:ext cx="3491121" cy="1108431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B6CE1C2D-A15D-45D2-9458-BCB6B0B78538}"/>
              </a:ext>
            </a:extLst>
          </p:cNvPr>
          <p:cNvSpPr/>
          <p:nvPr/>
        </p:nvSpPr>
        <p:spPr>
          <a:xfrm>
            <a:off x="5139106" y="3556270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6F19DDFE-F801-4D14-B39B-41BCCB78B4D7}"/>
              </a:ext>
            </a:extLst>
          </p:cNvPr>
          <p:cNvSpPr/>
          <p:nvPr/>
        </p:nvSpPr>
        <p:spPr>
          <a:xfrm>
            <a:off x="5911913" y="2554087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E1CAD4C1-92F9-4A7C-91CF-9F88330098E6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6ADC29C2-012D-4F37-A0E0-2BAB0AD7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667E8DC-DED1-43E1-AB92-61CCE0A1A8A5}"/>
              </a:ext>
            </a:extLst>
          </p:cNvPr>
          <p:cNvSpPr/>
          <p:nvPr/>
        </p:nvSpPr>
        <p:spPr>
          <a:xfrm>
            <a:off x="1839497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She is my sister. 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name is </a:t>
            </a: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Jane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88F1E7-F1AD-46F1-B2FC-DB01A79C412D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17519F-6DB3-4BF7-92CC-AE5B64FA9F62}"/>
              </a:ext>
            </a:extLst>
          </p:cNvPr>
          <p:cNvSpPr/>
          <p:nvPr/>
        </p:nvSpPr>
        <p:spPr>
          <a:xfrm>
            <a:off x="4432513" y="281845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ru-RU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nap ITC" pitchFamily="82" charset="0"/>
                <a:cs typeface="Arial" charset="0"/>
              </a:rPr>
              <a:t> </a:t>
            </a: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Her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A67BC97C-C5C4-4ADE-AD77-B4CDA9AB44FC}"/>
              </a:ext>
            </a:extLst>
          </p:cNvPr>
          <p:cNvSpPr/>
          <p:nvPr/>
        </p:nvSpPr>
        <p:spPr>
          <a:xfrm>
            <a:off x="5965041" y="2571751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her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B825CEBA-52FB-444C-AF53-608F19E2678D}"/>
              </a:ext>
            </a:extLst>
          </p:cNvPr>
          <p:cNvSpPr/>
          <p:nvPr/>
        </p:nvSpPr>
        <p:spPr>
          <a:xfrm>
            <a:off x="5375678" y="1446602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3BF01E98-913B-4E29-AD74-81AFE39FBD42}"/>
              </a:ext>
            </a:extLst>
          </p:cNvPr>
          <p:cNvSpPr/>
          <p:nvPr/>
        </p:nvSpPr>
        <p:spPr>
          <a:xfrm>
            <a:off x="5296410" y="3588999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our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B3F0DFA-B3D1-48CD-A688-04316E4EA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12A9E049-658A-4FE2-A0B1-88E1CD714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66281" y="1640301"/>
            <a:ext cx="2623637" cy="2331758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11948B3-767C-4913-B343-E861110BA54C}"/>
              </a:ext>
            </a:extLst>
          </p:cNvPr>
          <p:cNvSpPr/>
          <p:nvPr/>
        </p:nvSpPr>
        <p:spPr>
          <a:xfrm>
            <a:off x="5275383" y="3643321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03758792-3597-4746-B7DF-8DAFEDA5C2D7}"/>
              </a:ext>
            </a:extLst>
          </p:cNvPr>
          <p:cNvSpPr/>
          <p:nvPr/>
        </p:nvSpPr>
        <p:spPr>
          <a:xfrm>
            <a:off x="5893789" y="252483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51AC0480-7B17-47A1-B64C-EF6B8349DAA0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7501BF5F-7732-4D49-87DD-8003E52F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3439990-AA76-4EC7-B00C-26744782E5EA}"/>
              </a:ext>
            </a:extLst>
          </p:cNvPr>
          <p:cNvSpPr/>
          <p:nvPr/>
        </p:nvSpPr>
        <p:spPr>
          <a:xfrm>
            <a:off x="1839497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I have got a </a:t>
            </a: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cat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. 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name </a:t>
            </a:r>
            <a:r>
              <a:rPr lang="es-E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is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r>
              <a:rPr lang="es-E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Bugi</a:t>
            </a:r>
            <a:endParaRPr lang="es-ES" sz="2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  <p:pic>
        <p:nvPicPr>
          <p:cNvPr id="14345" name="Рисунок 19" descr="C:\Users\Irina\Desktop\despicable-me-wp03.jpg">
            <a:extLst>
              <a:ext uri="{FF2B5EF4-FFF2-40B4-BE49-F238E27FC236}">
                <a16:creationId xmlns:a16="http://schemas.microsoft.com/office/drawing/2014/main" id="{D67028AA-3C39-4561-940E-DDEFF925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35127" r="50293" b="11795"/>
          <a:stretch>
            <a:fillRect/>
          </a:stretch>
        </p:blipFill>
        <p:spPr bwMode="auto">
          <a:xfrm>
            <a:off x="4786313" y="4232673"/>
            <a:ext cx="53578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007442-5EA4-4780-95F8-0952555D96FD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6E1FF-60D2-4A17-888B-6F430D0415CA}"/>
              </a:ext>
            </a:extLst>
          </p:cNvPr>
          <p:cNvSpPr/>
          <p:nvPr/>
        </p:nvSpPr>
        <p:spPr>
          <a:xfrm>
            <a:off x="4213000" y="308125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nap ITC" pitchFamily="82" charset="0"/>
                <a:cs typeface="Arial" charset="0"/>
              </a:rPr>
              <a:t> </a:t>
            </a: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Its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2D6620C4-7389-4D1D-889C-8ADFC2B12DC3}"/>
              </a:ext>
            </a:extLst>
          </p:cNvPr>
          <p:cNvSpPr/>
          <p:nvPr/>
        </p:nvSpPr>
        <p:spPr>
          <a:xfrm>
            <a:off x="5107785" y="1500181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its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0130758A-252C-44AD-BBA9-5580DA185A73}"/>
              </a:ext>
            </a:extLst>
          </p:cNvPr>
          <p:cNvSpPr/>
          <p:nvPr/>
        </p:nvSpPr>
        <p:spPr>
          <a:xfrm>
            <a:off x="5375678" y="3643321"/>
            <a:ext cx="1118309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your</a:t>
            </a: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DF19C25F-8816-4326-B263-02D27994E99D}"/>
              </a:ext>
            </a:extLst>
          </p:cNvPr>
          <p:cNvSpPr/>
          <p:nvPr/>
        </p:nvSpPr>
        <p:spPr>
          <a:xfrm>
            <a:off x="6125777" y="2571751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56D278E-8AB9-49C9-A131-2B4CD6C7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032585E7-FBE6-4671-A1A5-8F97ECB10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82481" y="1757370"/>
            <a:ext cx="1433322" cy="188595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1326C5A-9274-47FD-827C-ABC741C0AEB6}"/>
              </a:ext>
            </a:extLst>
          </p:cNvPr>
          <p:cNvSpPr/>
          <p:nvPr/>
        </p:nvSpPr>
        <p:spPr>
          <a:xfrm>
            <a:off x="5175828" y="3556273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5FE98915-E662-4849-9B5C-32176C15F6E6}"/>
              </a:ext>
            </a:extLst>
          </p:cNvPr>
          <p:cNvSpPr/>
          <p:nvPr/>
        </p:nvSpPr>
        <p:spPr>
          <a:xfrm>
            <a:off x="5990218" y="2538289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5D9FC408-7213-4F86-8E9F-F8EA3847FAEC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D1CA5789-D307-4245-8F8A-8CBA8E73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3210702-24A1-4B5C-A034-B0B0426D1D3A}"/>
              </a:ext>
            </a:extLst>
          </p:cNvPr>
          <p:cNvSpPr/>
          <p:nvPr/>
        </p:nvSpPr>
        <p:spPr>
          <a:xfrm>
            <a:off x="1518026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We have English lessons. 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lessons are interesting.</a:t>
            </a:r>
          </a:p>
        </p:txBody>
      </p:sp>
      <p:pic>
        <p:nvPicPr>
          <p:cNvPr id="15368" name="Рисунок 18" descr="C:\Users\Irina\Desktop\despicable-me-wp03.jpg">
            <a:extLst>
              <a:ext uri="{FF2B5EF4-FFF2-40B4-BE49-F238E27FC236}">
                <a16:creationId xmlns:a16="http://schemas.microsoft.com/office/drawing/2014/main" id="{68A9F45D-586F-4A70-9F9B-50F5C0445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4" t="35127" r="28487" b="11795"/>
          <a:stretch>
            <a:fillRect/>
          </a:stretch>
        </p:blipFill>
        <p:spPr bwMode="auto">
          <a:xfrm>
            <a:off x="6607969" y="642938"/>
            <a:ext cx="535782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1D91F-3739-40C5-90E7-D910F159742B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B2C66-E368-49D4-852A-B849BF4FA913}"/>
              </a:ext>
            </a:extLst>
          </p:cNvPr>
          <p:cNvSpPr/>
          <p:nvPr/>
        </p:nvSpPr>
        <p:spPr>
          <a:xfrm>
            <a:off x="5106172" y="309488"/>
            <a:ext cx="1768091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Our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65B541F0-C5AD-48A9-884B-700AB01FC353}"/>
              </a:ext>
            </a:extLst>
          </p:cNvPr>
          <p:cNvSpPr/>
          <p:nvPr/>
        </p:nvSpPr>
        <p:spPr>
          <a:xfrm>
            <a:off x="5107785" y="358974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our</a:t>
            </a: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B23C936F-FF99-4677-BDE9-8A6EECB4A846}"/>
              </a:ext>
            </a:extLst>
          </p:cNvPr>
          <p:cNvSpPr/>
          <p:nvPr/>
        </p:nvSpPr>
        <p:spPr>
          <a:xfrm>
            <a:off x="5275060" y="1476681"/>
            <a:ext cx="1229325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your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CC4707C2-9E9A-4241-B15A-8BDAA5B65720}"/>
              </a:ext>
            </a:extLst>
          </p:cNvPr>
          <p:cNvSpPr/>
          <p:nvPr/>
        </p:nvSpPr>
        <p:spPr>
          <a:xfrm>
            <a:off x="6072198" y="2571751"/>
            <a:ext cx="1339463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their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B021528D-7B36-4345-BB10-CB2056E5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033B8E6B-F58E-4D39-81F2-E3C2A0366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0205" y="1556512"/>
            <a:ext cx="2821851" cy="2303336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26E7C0D0-1D66-4AFB-9A30-85DA2407795A}"/>
              </a:ext>
            </a:extLst>
          </p:cNvPr>
          <p:cNvSpPr/>
          <p:nvPr/>
        </p:nvSpPr>
        <p:spPr>
          <a:xfrm>
            <a:off x="5242761" y="3589738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23E2C7D-85E2-4123-AB81-74526F096D30}"/>
              </a:ext>
            </a:extLst>
          </p:cNvPr>
          <p:cNvSpPr/>
          <p:nvPr/>
        </p:nvSpPr>
        <p:spPr>
          <a:xfrm>
            <a:off x="6048840" y="251817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F48BECCE-8561-4396-9442-6D92C7B2FF11}"/>
              </a:ext>
            </a:extLst>
          </p:cNvPr>
          <p:cNvSpPr/>
          <p:nvPr/>
        </p:nvSpPr>
        <p:spPr>
          <a:xfrm>
            <a:off x="5242761" y="1382883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BFC74E26-5E1E-4415-8168-198C826E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A3A3347-3B82-458A-92CE-ABC7A10E7FC4}"/>
              </a:ext>
            </a:extLst>
          </p:cNvPr>
          <p:cNvSpPr/>
          <p:nvPr/>
        </p:nvSpPr>
        <p:spPr>
          <a:xfrm>
            <a:off x="1785918" y="267875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Ann is a nice girl. 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eyes are green.</a:t>
            </a:r>
          </a:p>
        </p:txBody>
      </p:sp>
      <p:pic>
        <p:nvPicPr>
          <p:cNvPr id="16392" name="Рисунок 18" descr="C:\Users\Irina\Desktop\despicable-me-wp03.jpg">
            <a:extLst>
              <a:ext uri="{FF2B5EF4-FFF2-40B4-BE49-F238E27FC236}">
                <a16:creationId xmlns:a16="http://schemas.microsoft.com/office/drawing/2014/main" id="{7DF44E8F-A2FE-4541-B063-4750D1172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4" t="35127" r="28487" b="11795"/>
          <a:stretch>
            <a:fillRect/>
          </a:stretch>
        </p:blipFill>
        <p:spPr bwMode="auto">
          <a:xfrm>
            <a:off x="6607969" y="642938"/>
            <a:ext cx="535782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19" descr="C:\Users\Irina\Desktop\despicable-me-wp03.jpg">
            <a:extLst>
              <a:ext uri="{FF2B5EF4-FFF2-40B4-BE49-F238E27FC236}">
                <a16:creationId xmlns:a16="http://schemas.microsoft.com/office/drawing/2014/main" id="{FCEECACC-73C3-40E2-84C4-E235CF80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35127" r="50293" b="11795"/>
          <a:stretch>
            <a:fillRect/>
          </a:stretch>
        </p:blipFill>
        <p:spPr bwMode="auto">
          <a:xfrm>
            <a:off x="4786313" y="4232673"/>
            <a:ext cx="53578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5EB01B-DFAD-4E15-A766-F683527CC552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D2C6D0-1349-405A-BCE7-9062B66086C9}"/>
              </a:ext>
            </a:extLst>
          </p:cNvPr>
          <p:cNvSpPr/>
          <p:nvPr/>
        </p:nvSpPr>
        <p:spPr>
          <a:xfrm>
            <a:off x="4467428" y="224429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Her</a:t>
            </a:r>
            <a:endParaRPr lang="en-US" sz="27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6957A055-A38B-4D0B-AF28-134E00696B57}"/>
              </a:ext>
            </a:extLst>
          </p:cNvPr>
          <p:cNvSpPr/>
          <p:nvPr/>
        </p:nvSpPr>
        <p:spPr>
          <a:xfrm>
            <a:off x="6018620" y="251817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her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17F0A1B1-8A94-4FAD-9A1B-D7BA58F0C836}"/>
              </a:ext>
            </a:extLst>
          </p:cNvPr>
          <p:cNvSpPr/>
          <p:nvPr/>
        </p:nvSpPr>
        <p:spPr>
          <a:xfrm>
            <a:off x="5375678" y="1446602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its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CBB4803F-AE3B-4859-94E1-572E210FD240}"/>
              </a:ext>
            </a:extLst>
          </p:cNvPr>
          <p:cNvSpPr/>
          <p:nvPr/>
        </p:nvSpPr>
        <p:spPr>
          <a:xfrm>
            <a:off x="5322099" y="3643321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F3DAB0B3-C2AB-4CDF-96D8-3566402C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4655CD8B-265F-4CC8-91E9-6AD9840AB4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49093" y="1439423"/>
            <a:ext cx="1487757" cy="30861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74B5F7C7-F9C2-4781-8E7E-7FE85D2D7004}"/>
              </a:ext>
            </a:extLst>
          </p:cNvPr>
          <p:cNvSpPr/>
          <p:nvPr/>
        </p:nvSpPr>
        <p:spPr>
          <a:xfrm>
            <a:off x="5282508" y="3536159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611A70C1-1AB6-4A3A-9A5E-5F1034BBD695}"/>
              </a:ext>
            </a:extLst>
          </p:cNvPr>
          <p:cNvSpPr/>
          <p:nvPr/>
        </p:nvSpPr>
        <p:spPr>
          <a:xfrm>
            <a:off x="5968473" y="2479018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2C6C55E6-D737-4837-92AB-6AAE5F2B724C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C8E742AF-67D9-4C28-B737-BA281566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DEB9AE4-EC33-44F8-87D7-7BC728537503}"/>
              </a:ext>
            </a:extLst>
          </p:cNvPr>
          <p:cNvSpPr/>
          <p:nvPr/>
        </p:nvSpPr>
        <p:spPr>
          <a:xfrm>
            <a:off x="1732340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They go to school. _______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school is big.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8F4F26-116C-4E42-96C3-97E0B86240BA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08B3ED-DF4A-45DD-A3D2-DE99B77A763B}"/>
              </a:ext>
            </a:extLst>
          </p:cNvPr>
          <p:cNvSpPr/>
          <p:nvPr/>
        </p:nvSpPr>
        <p:spPr>
          <a:xfrm>
            <a:off x="4376757" y="307021"/>
            <a:ext cx="1869243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Their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A4E4CA0B-D7A5-4ECF-9AB5-AC5FECFFD6D1}"/>
              </a:ext>
            </a:extLst>
          </p:cNvPr>
          <p:cNvSpPr/>
          <p:nvPr/>
        </p:nvSpPr>
        <p:spPr>
          <a:xfrm>
            <a:off x="5214942" y="358974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their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9C4A9632-128F-4F45-8839-B86FE161C938}"/>
              </a:ext>
            </a:extLst>
          </p:cNvPr>
          <p:cNvSpPr/>
          <p:nvPr/>
        </p:nvSpPr>
        <p:spPr>
          <a:xfrm>
            <a:off x="5375678" y="1446602"/>
            <a:ext cx="1125149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your</a:t>
            </a:r>
            <a:endParaRPr lang="es-ES" sz="3300" b="1" spc="38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148D89DD-76FA-4CD5-9E0A-EC39035364AB}"/>
              </a:ext>
            </a:extLst>
          </p:cNvPr>
          <p:cNvSpPr/>
          <p:nvPr/>
        </p:nvSpPr>
        <p:spPr>
          <a:xfrm>
            <a:off x="6179355" y="2571751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our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4F416AE-8BCF-4B22-A97F-C7974921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7" descr="clip art of school - Clip Art Library">
            <a:extLst>
              <a:ext uri="{FF2B5EF4-FFF2-40B4-BE49-F238E27FC236}">
                <a16:creationId xmlns:a16="http://schemas.microsoft.com/office/drawing/2014/main" id="{F99DDBF3-34D2-4110-95EB-652853DB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37" y="1551912"/>
            <a:ext cx="3420301" cy="19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21" grpId="0" autoUpdateAnimBg="0"/>
      <p:bldP spid="22" grpId="0" autoUpdateAnimBg="0"/>
      <p:bldP spid="2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3D98-A77D-4A48-8CA3-A18F3E35E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935" y="2199279"/>
            <a:ext cx="7208700" cy="945557"/>
          </a:xfrm>
        </p:spPr>
        <p:txBody>
          <a:bodyPr/>
          <a:lstStyle/>
          <a:p>
            <a:r>
              <a:rPr lang="en-SG" dirty="0">
                <a:solidFill>
                  <a:schemeClr val="accent5">
                    <a:lumMod val="50000"/>
                  </a:schemeClr>
                </a:solidFill>
                <a:latin typeface="+mj-lt"/>
                <a:ea typeface="Kozuka Gothic Pro B" panose="020B0800000000000000" pitchFamily="34" charset="-128"/>
              </a:rPr>
              <a:t>WARM UP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+mj-lt"/>
              <a:ea typeface="Kozuka Gothic Pro B" panose="020B0800000000000000" pitchFamily="34" charset="-128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72A0A17-1ED3-4A7A-A5B5-AE1B0735A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52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D6FD6A2-A5D4-4FE0-923A-B517403E43AC}"/>
              </a:ext>
            </a:extLst>
          </p:cNvPr>
          <p:cNvSpPr/>
          <p:nvPr/>
        </p:nvSpPr>
        <p:spPr>
          <a:xfrm>
            <a:off x="5322094" y="3640500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27424203-9829-417D-9D08-445DB79D4BD4}"/>
              </a:ext>
            </a:extLst>
          </p:cNvPr>
          <p:cNvSpPr/>
          <p:nvPr/>
        </p:nvSpPr>
        <p:spPr>
          <a:xfrm>
            <a:off x="5857884" y="2411000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677F65EA-AEBA-490F-8DBB-6D4117DDB60F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43EED320-D532-47DE-A700-6F479C27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87AF56C-FA5F-4C29-B5B5-A3FFF59F2146}"/>
              </a:ext>
            </a:extLst>
          </p:cNvPr>
          <p:cNvSpPr/>
          <p:nvPr/>
        </p:nvSpPr>
        <p:spPr>
          <a:xfrm>
            <a:off x="1785918" y="321453"/>
            <a:ext cx="594066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She has got a doll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. ______</a:t>
            </a:r>
          </a:p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doll is beautiful.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172F59-8223-448E-9660-B8B5F474094D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59BD9-428A-4578-A54F-AC3D81751A8F}"/>
              </a:ext>
            </a:extLst>
          </p:cNvPr>
          <p:cNvSpPr/>
          <p:nvPr/>
        </p:nvSpPr>
        <p:spPr>
          <a:xfrm>
            <a:off x="4644650" y="281845"/>
            <a:ext cx="1333458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Her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40A37307-7FC4-4158-B427-7034A243015F}"/>
              </a:ext>
            </a:extLst>
          </p:cNvPr>
          <p:cNvSpPr/>
          <p:nvPr/>
        </p:nvSpPr>
        <p:spPr>
          <a:xfrm>
            <a:off x="5800886" y="2430654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her</a:t>
            </a:r>
            <a:endParaRPr lang="es-ES" sz="3300" b="1" spc="38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1EC2C0DD-03E7-4A2E-B108-A3CCE1F23A3E}"/>
              </a:ext>
            </a:extLst>
          </p:cNvPr>
          <p:cNvSpPr/>
          <p:nvPr/>
        </p:nvSpPr>
        <p:spPr>
          <a:xfrm>
            <a:off x="5375678" y="1446602"/>
            <a:ext cx="850416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its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3" name="45 Rectángulo redondeado">
            <a:extLst>
              <a:ext uri="{FF2B5EF4-FFF2-40B4-BE49-F238E27FC236}">
                <a16:creationId xmlns:a16="http://schemas.microsoft.com/office/drawing/2014/main" id="{EC19089B-BC4D-4EE4-B23D-D1872351230B}"/>
              </a:ext>
            </a:extLst>
          </p:cNvPr>
          <p:cNvSpPr/>
          <p:nvPr/>
        </p:nvSpPr>
        <p:spPr>
          <a:xfrm>
            <a:off x="5322099" y="3643321"/>
            <a:ext cx="107157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his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8D311B-D372-4C11-B2B1-71CA1F0D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5EB399E5-563D-4F2A-ADB9-C00C80DB9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88386" y="1253741"/>
            <a:ext cx="1473613" cy="3086100"/>
          </a:xfrm>
          <a:prstGeom prst="rect">
            <a:avLst/>
          </a:prstGeom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BFE854-6549-4300-BC48-9B1F24AAEAB9}"/>
              </a:ext>
            </a:extLst>
          </p:cNvPr>
          <p:cNvSpPr/>
          <p:nvPr/>
        </p:nvSpPr>
        <p:spPr>
          <a:xfrm>
            <a:off x="5353039" y="3536159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E460D43-BE8A-4DC8-9E12-ADDD216CF3E3}"/>
              </a:ext>
            </a:extLst>
          </p:cNvPr>
          <p:cNvSpPr/>
          <p:nvPr/>
        </p:nvSpPr>
        <p:spPr>
          <a:xfrm>
            <a:off x="5250784" y="2370774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A6F87A0-3736-4E25-8C22-944228BCDB33}"/>
              </a:ext>
            </a:extLst>
          </p:cNvPr>
          <p:cNvSpPr/>
          <p:nvPr/>
        </p:nvSpPr>
        <p:spPr>
          <a:xfrm>
            <a:off x="5218824" y="1446602"/>
            <a:ext cx="1386179" cy="57602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73" name="Picture 3">
            <a:extLst>
              <a:ext uri="{FF2B5EF4-FFF2-40B4-BE49-F238E27FC236}">
                <a16:creationId xmlns:a16="http://schemas.microsoft.com/office/drawing/2014/main" id="{C34A8509-E7D6-4B69-BCDD-B05AF88FC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7036612" y="321453"/>
            <a:ext cx="663178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24301FA-8AF5-463B-AC7D-DE5785FD6EB6}"/>
              </a:ext>
            </a:extLst>
          </p:cNvPr>
          <p:cNvSpPr/>
          <p:nvPr/>
        </p:nvSpPr>
        <p:spPr>
          <a:xfrm>
            <a:off x="1186831" y="422743"/>
            <a:ext cx="627451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Dan and Kate have got a </a:t>
            </a:r>
            <a:r>
              <a:rPr lang="es-E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parrot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. _______  parrot can </a:t>
            </a:r>
            <a:r>
              <a:rPr lang="es-ES" sz="2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talk</a:t>
            </a:r>
            <a:r>
              <a:rPr lang="es-ES" sz="2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Calibri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E41A62-B6CF-43EA-B66E-B83DDC167C24}"/>
              </a:ext>
            </a:extLst>
          </p:cNvPr>
          <p:cNvSpPr/>
          <p:nvPr/>
        </p:nvSpPr>
        <p:spPr>
          <a:xfrm>
            <a:off x="5311379" y="2411016"/>
            <a:ext cx="2386013" cy="101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13FB7F-57CD-43BE-940E-89A9DF5C5EDA}"/>
              </a:ext>
            </a:extLst>
          </p:cNvPr>
          <p:cNvSpPr/>
          <p:nvPr/>
        </p:nvSpPr>
        <p:spPr>
          <a:xfrm>
            <a:off x="5911913" y="450299"/>
            <a:ext cx="1869243" cy="5078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nap ITC" pitchFamily="82" charset="0"/>
                <a:cs typeface="Arial" charset="0"/>
              </a:rPr>
              <a:t> </a:t>
            </a:r>
            <a:r>
              <a:rPr lang="en-US" sz="27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Arial" charset="0"/>
              </a:rPr>
              <a:t>Their</a:t>
            </a:r>
          </a:p>
        </p:txBody>
      </p:sp>
      <p:sp>
        <p:nvSpPr>
          <p:cNvPr id="21" name="3 Rectángulo redondeado">
            <a:extLst>
              <a:ext uri="{FF2B5EF4-FFF2-40B4-BE49-F238E27FC236}">
                <a16:creationId xmlns:a16="http://schemas.microsoft.com/office/drawing/2014/main" id="{9F0D4770-515A-44C1-87AE-CD593E79F018}"/>
              </a:ext>
            </a:extLst>
          </p:cNvPr>
          <p:cNvSpPr/>
          <p:nvPr/>
        </p:nvSpPr>
        <p:spPr>
          <a:xfrm>
            <a:off x="5214942" y="3589742"/>
            <a:ext cx="1446620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their</a:t>
            </a:r>
            <a:endParaRPr lang="es-E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22" name="44 Rectángulo redondeado">
            <a:extLst>
              <a:ext uri="{FF2B5EF4-FFF2-40B4-BE49-F238E27FC236}">
                <a16:creationId xmlns:a16="http://schemas.microsoft.com/office/drawing/2014/main" id="{E6E6BB8A-2113-4690-826F-A6A39B3AEE5E}"/>
              </a:ext>
            </a:extLst>
          </p:cNvPr>
          <p:cNvSpPr/>
          <p:nvPr/>
        </p:nvSpPr>
        <p:spPr>
          <a:xfrm>
            <a:off x="5375678" y="1446602"/>
            <a:ext cx="1125149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your</a:t>
            </a:r>
            <a:endParaRPr lang="es-ES" sz="3300" b="1" spc="38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50070A4C-4B66-4159-9330-18A54D7B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6768719" y="4339841"/>
            <a:ext cx="87868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8E696737-725D-434A-89D5-6AC5A7A8C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80173" y="1253741"/>
            <a:ext cx="2661762" cy="3086100"/>
          </a:xfrm>
          <a:prstGeom prst="rect">
            <a:avLst/>
          </a:prstGeom>
        </p:spPr>
      </p:pic>
      <p:sp>
        <p:nvSpPr>
          <p:cNvPr id="17" name="44 Rectángulo redondeado">
            <a:extLst>
              <a:ext uri="{FF2B5EF4-FFF2-40B4-BE49-F238E27FC236}">
                <a16:creationId xmlns:a16="http://schemas.microsoft.com/office/drawing/2014/main" id="{3D694A28-B9D8-4033-8FD8-50778FA2EE75}"/>
              </a:ext>
            </a:extLst>
          </p:cNvPr>
          <p:cNvSpPr/>
          <p:nvPr/>
        </p:nvSpPr>
        <p:spPr>
          <a:xfrm>
            <a:off x="5311379" y="2411017"/>
            <a:ext cx="1125149" cy="468859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3300" b="1" spc="38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itchFamily="34" charset="0"/>
              </a:rPr>
              <a:t>our</a:t>
            </a:r>
            <a:endParaRPr lang="es-ES" sz="3300" b="1" spc="38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64C608B-45DB-4AC3-A1B0-5F0F7917D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7041" y="765415"/>
            <a:ext cx="2532359" cy="35110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C08099-EFE2-4758-96C8-C0476D29D365}"/>
              </a:ext>
            </a:extLst>
          </p:cNvPr>
          <p:cNvGrpSpPr/>
          <p:nvPr/>
        </p:nvGrpSpPr>
        <p:grpSpPr>
          <a:xfrm>
            <a:off x="2819400" y="1724181"/>
            <a:ext cx="5509823" cy="847569"/>
            <a:chOff x="5410200" y="3762531"/>
            <a:chExt cx="11019646" cy="16951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B2FC6C2-6264-4577-A26A-98C78251E9D7}"/>
                </a:ext>
              </a:extLst>
            </p:cNvPr>
            <p:cNvSpPr/>
            <p:nvPr/>
          </p:nvSpPr>
          <p:spPr>
            <a:xfrm>
              <a:off x="5935482" y="3762531"/>
              <a:ext cx="10494364" cy="1695138"/>
            </a:xfrm>
            <a:prstGeom prst="round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2400" dirty="0">
                  <a:latin typeface="Montserrat Black" panose="00000A00000000000000" pitchFamily="2" charset="0"/>
                </a:rPr>
                <a:t>POSSESSIVE PRONOUNS</a:t>
              </a:r>
            </a:p>
            <a:p>
              <a:pPr algn="ctr"/>
              <a:r>
                <a:rPr lang="en-SG" sz="2400" dirty="0">
                  <a:latin typeface="Montserrat Black" panose="00000A00000000000000" pitchFamily="2" charset="0"/>
                </a:rPr>
                <a:t>(ĐẠI TỪ SỞ HỮU)</a:t>
              </a:r>
              <a:endParaRPr lang="en-US" sz="2400" dirty="0">
                <a:latin typeface="Montserrat Black" panose="00000A00000000000000" pitchFamily="2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0B5DBD4-AFB6-4A6E-9B09-8C2DE46DCEF0}"/>
                </a:ext>
              </a:extLst>
            </p:cNvPr>
            <p:cNvSpPr/>
            <p:nvPr/>
          </p:nvSpPr>
          <p:spPr>
            <a:xfrm>
              <a:off x="5410200" y="3762531"/>
              <a:ext cx="1695138" cy="1695138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2700" dirty="0">
                  <a:solidFill>
                    <a:schemeClr val="tx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2</a:t>
              </a:r>
              <a:endParaRPr lang="en-US" sz="27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339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Bảng 10">
            <a:extLst>
              <a:ext uri="{FF2B5EF4-FFF2-40B4-BE49-F238E27FC236}">
                <a16:creationId xmlns:a16="http://schemas.microsoft.com/office/drawing/2014/main" id="{F7CF66E9-60B8-4333-8241-A536C9845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14068"/>
              </p:ext>
            </p:extLst>
          </p:nvPr>
        </p:nvGraphicFramePr>
        <p:xfrm>
          <a:off x="1061653" y="527135"/>
          <a:ext cx="7284061" cy="4208012"/>
        </p:xfrm>
        <a:graphic>
          <a:graphicData uri="http://schemas.openxmlformats.org/drawingml/2006/table">
            <a:tbl>
              <a:tblPr firstRow="1" bandRow="1">
                <a:tableStyleId>{BCE74814-4000-4B5C-99B2-AFAB63188A38}</a:tableStyleId>
              </a:tblPr>
              <a:tblGrid>
                <a:gridCol w="3651311">
                  <a:extLst>
                    <a:ext uri="{9D8B030D-6E8A-4147-A177-3AD203B41FA5}">
                      <a16:colId xmlns:a16="http://schemas.microsoft.com/office/drawing/2014/main" val="4273452670"/>
                    </a:ext>
                  </a:extLst>
                </a:gridCol>
                <a:gridCol w="3632750">
                  <a:extLst>
                    <a:ext uri="{9D8B030D-6E8A-4147-A177-3AD203B41FA5}">
                      <a16:colId xmlns:a16="http://schemas.microsoft.com/office/drawing/2014/main" val="2901547885"/>
                    </a:ext>
                  </a:extLst>
                </a:gridCol>
              </a:tblGrid>
              <a:tr h="625634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175552098"/>
                  </a:ext>
                </a:extLst>
              </a:tr>
              <a:tr h="550697">
                <a:tc>
                  <a:txBody>
                    <a:bodyPr/>
                    <a:lstStyle/>
                    <a:p>
                      <a:pPr algn="l"/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my</a:t>
                      </a:r>
                      <a:r>
                        <a:rPr lang="en-SG" sz="1800" b="1" dirty="0"/>
                        <a:t>        </a:t>
                      </a:r>
                      <a:r>
                        <a:rPr lang="en-SG" sz="1800" b="0" dirty="0"/>
                        <a:t>This is </a:t>
                      </a:r>
                      <a:r>
                        <a:rPr lang="en-SG" sz="1800" b="0" dirty="0">
                          <a:highlight>
                            <a:srgbClr val="FFFF00"/>
                          </a:highlight>
                        </a:rPr>
                        <a:t>my</a:t>
                      </a:r>
                      <a:r>
                        <a:rPr lang="en-SG" sz="1800" b="0" dirty="0"/>
                        <a:t> </a:t>
                      </a:r>
                      <a:r>
                        <a:rPr lang="en-SG" sz="1800" b="0" u="sng" dirty="0"/>
                        <a:t>book.</a:t>
                      </a:r>
                      <a:endParaRPr lang="en-US" sz="1800" b="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mine</a:t>
                      </a:r>
                      <a:r>
                        <a:rPr lang="en-SG" sz="1800" b="1" dirty="0"/>
                        <a:t>    </a:t>
                      </a:r>
                      <a:r>
                        <a:rPr lang="en-SG" sz="1800" dirty="0"/>
                        <a:t>      </a:t>
                      </a:r>
                      <a:r>
                        <a:rPr lang="en-SG" sz="1800" b="0" dirty="0">
                          <a:solidFill>
                            <a:schemeClr val="tx1"/>
                          </a:solidFill>
                        </a:rPr>
                        <a:t>This book is </a:t>
                      </a:r>
                      <a:r>
                        <a:rPr lang="en-SG" sz="18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mine.</a:t>
                      </a:r>
                      <a:endParaRPr lang="en-US" sz="18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433868455"/>
                  </a:ext>
                </a:extLst>
              </a:tr>
              <a:tr h="550697"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your</a:t>
                      </a:r>
                      <a:r>
                        <a:rPr lang="en-SG" sz="1800" b="1" dirty="0"/>
                        <a:t>      It’s </a:t>
                      </a:r>
                      <a:r>
                        <a:rPr lang="en-SG" sz="1800" b="1" dirty="0">
                          <a:highlight>
                            <a:srgbClr val="FFFF00"/>
                          </a:highlight>
                        </a:rPr>
                        <a:t>your</a:t>
                      </a:r>
                      <a:r>
                        <a:rPr lang="en-SG" sz="1800" b="1" dirty="0"/>
                        <a:t> umbrella.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yours</a:t>
                      </a:r>
                      <a:r>
                        <a:rPr lang="en-SG" sz="1800" b="1" dirty="0"/>
                        <a:t>    </a:t>
                      </a:r>
                      <a:r>
                        <a:rPr lang="en-SG" sz="1800" dirty="0"/>
                        <a:t>      Is it </a:t>
                      </a:r>
                      <a:r>
                        <a:rPr lang="en-SG" sz="1800" dirty="0">
                          <a:highlight>
                            <a:srgbClr val="FFFF00"/>
                          </a:highlight>
                        </a:rPr>
                        <a:t>yours?</a:t>
                      </a:r>
                      <a:endParaRPr lang="en-US" sz="18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531475493"/>
                  </a:ext>
                </a:extLst>
              </a:tr>
              <a:tr h="380132"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her</a:t>
                      </a:r>
                      <a:r>
                        <a:rPr lang="en-SG" sz="1800" b="1" dirty="0"/>
                        <a:t>        </a:t>
                      </a:r>
                      <a:r>
                        <a:rPr lang="en-SG" sz="1800" b="0" dirty="0"/>
                        <a:t>That is </a:t>
                      </a:r>
                      <a:r>
                        <a:rPr lang="en-SG" sz="1800" b="0" dirty="0">
                          <a:highlight>
                            <a:srgbClr val="FFFF00"/>
                          </a:highlight>
                        </a:rPr>
                        <a:t>her</a:t>
                      </a:r>
                      <a:r>
                        <a:rPr lang="en-SG" sz="1800" b="0" dirty="0"/>
                        <a:t> car.</a:t>
                      </a:r>
                      <a:endParaRPr 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hers</a:t>
                      </a:r>
                      <a:r>
                        <a:rPr lang="en-SG" sz="1800" b="1" dirty="0"/>
                        <a:t>    </a:t>
                      </a:r>
                      <a:r>
                        <a:rPr lang="en-SG" sz="1800" dirty="0"/>
                        <a:t>         That’s </a:t>
                      </a:r>
                      <a:r>
                        <a:rPr lang="en-SG" sz="1800" u="sng" dirty="0">
                          <a:highlight>
                            <a:srgbClr val="FFFF00"/>
                          </a:highlight>
                        </a:rPr>
                        <a:t>hers.</a:t>
                      </a:r>
                      <a:endParaRPr lang="en-US" sz="1800" u="sng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845307952"/>
                  </a:ext>
                </a:extLst>
              </a:tr>
              <a:tr h="550697"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his</a:t>
                      </a:r>
                      <a:r>
                        <a:rPr lang="en-SG" sz="1800" b="1" dirty="0"/>
                        <a:t>          </a:t>
                      </a:r>
                      <a:r>
                        <a:rPr lang="en-SG" sz="1800" b="0" dirty="0"/>
                        <a:t>He lent me </a:t>
                      </a:r>
                      <a:r>
                        <a:rPr lang="en-SG" sz="1800" b="0" dirty="0">
                          <a:highlight>
                            <a:srgbClr val="FFFF00"/>
                          </a:highlight>
                        </a:rPr>
                        <a:t>his</a:t>
                      </a:r>
                      <a:r>
                        <a:rPr lang="en-SG" sz="1800" b="0" dirty="0"/>
                        <a:t> jacket.</a:t>
                      </a:r>
                      <a:endParaRPr 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his</a:t>
                      </a:r>
                      <a:r>
                        <a:rPr lang="en-SG" sz="1800" b="1" dirty="0"/>
                        <a:t>  </a:t>
                      </a:r>
                      <a:r>
                        <a:rPr lang="en-SG" sz="1800" dirty="0"/>
                        <a:t>               It’s </a:t>
                      </a:r>
                      <a:r>
                        <a:rPr lang="en-SG" sz="1800" dirty="0">
                          <a:highlight>
                            <a:srgbClr val="FFFF00"/>
                          </a:highlight>
                        </a:rPr>
                        <a:t>his.</a:t>
                      </a:r>
                      <a:endParaRPr lang="en-US" sz="18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312277164"/>
                  </a:ext>
                </a:extLst>
              </a:tr>
              <a:tr h="550697"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their</a:t>
                      </a:r>
                      <a:r>
                        <a:rPr lang="en-SG" sz="1800" b="1" dirty="0"/>
                        <a:t>       </a:t>
                      </a:r>
                      <a:r>
                        <a:rPr lang="en-SG" sz="1800" b="1" dirty="0" err="1">
                          <a:highlight>
                            <a:srgbClr val="FFFF00"/>
                          </a:highlight>
                        </a:rPr>
                        <a:t>Their</a:t>
                      </a:r>
                      <a:r>
                        <a:rPr lang="en-SG" sz="1800" b="1" dirty="0"/>
                        <a:t> house is nice.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theirs</a:t>
                      </a:r>
                      <a:r>
                        <a:rPr lang="en-SG" sz="1800" b="1" dirty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SG" sz="1800" dirty="0"/>
                        <a:t>    The house is </a:t>
                      </a:r>
                      <a:r>
                        <a:rPr lang="en-SG" sz="1800" dirty="0">
                          <a:highlight>
                            <a:srgbClr val="FFFF00"/>
                          </a:highlight>
                        </a:rPr>
                        <a:t>theirs</a:t>
                      </a:r>
                      <a:r>
                        <a:rPr lang="en-SG" sz="1800" dirty="0"/>
                        <a:t>.</a:t>
                      </a:r>
                      <a:endParaRPr lang="en-US" sz="1800" dirty="0"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697467548"/>
                  </a:ext>
                </a:extLst>
              </a:tr>
              <a:tr h="466058"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our </a:t>
                      </a:r>
                      <a:r>
                        <a:rPr lang="en-SG" sz="1800" b="1" dirty="0"/>
                        <a:t>          </a:t>
                      </a:r>
                      <a:r>
                        <a:rPr lang="en-SG" sz="1800" b="1" dirty="0">
                          <a:highlight>
                            <a:srgbClr val="FFFF00"/>
                          </a:highlight>
                        </a:rPr>
                        <a:t>Our</a:t>
                      </a:r>
                      <a:r>
                        <a:rPr lang="en-SG" sz="1800" b="1" dirty="0"/>
                        <a:t> party is coming.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ours</a:t>
                      </a:r>
                      <a:r>
                        <a:rPr lang="en-SG" sz="1800" b="1" dirty="0"/>
                        <a:t>   </a:t>
                      </a:r>
                      <a:r>
                        <a:rPr lang="en-SG" sz="1800" dirty="0"/>
                        <a:t>          the car is </a:t>
                      </a:r>
                      <a:r>
                        <a:rPr lang="en-SG" sz="1800" dirty="0">
                          <a:highlight>
                            <a:srgbClr val="FFFF00"/>
                          </a:highlight>
                        </a:rPr>
                        <a:t>ours.</a:t>
                      </a:r>
                      <a:endParaRPr lang="en-US" sz="18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525807866"/>
                  </a:ext>
                </a:extLst>
              </a:tr>
              <a:tr h="522652">
                <a:tc>
                  <a:txBody>
                    <a:bodyPr/>
                    <a:lstStyle/>
                    <a:p>
                      <a:r>
                        <a:rPr lang="en-SG" sz="1800" b="1" dirty="0">
                          <a:solidFill>
                            <a:srgbClr val="C00000"/>
                          </a:solidFill>
                        </a:rPr>
                        <a:t>its</a:t>
                      </a:r>
                      <a:r>
                        <a:rPr lang="en-SG" sz="1800" b="1" dirty="0"/>
                        <a:t>            </a:t>
                      </a:r>
                      <a:r>
                        <a:rPr lang="en-SG" sz="1800" b="1" dirty="0">
                          <a:highlight>
                            <a:srgbClr val="FFFF00"/>
                          </a:highlight>
                        </a:rPr>
                        <a:t>Its </a:t>
                      </a:r>
                      <a:r>
                        <a:rPr lang="en-SG" sz="1800" b="1" dirty="0"/>
                        <a:t>tail is long.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SG" sz="600" dirty="0"/>
                        <a:t> </a:t>
                      </a:r>
                      <a:r>
                        <a:rPr lang="en-SG" sz="1600" dirty="0"/>
                        <a:t>____( </a:t>
                      </a:r>
                      <a:r>
                        <a:rPr lang="en-SG" sz="1600" dirty="0" err="1"/>
                        <a:t>Không</a:t>
                      </a:r>
                      <a:r>
                        <a:rPr lang="en-SG" sz="1600" dirty="0"/>
                        <a:t> </a:t>
                      </a:r>
                      <a:r>
                        <a:rPr lang="en-SG" sz="1600" dirty="0" err="1"/>
                        <a:t>dùng</a:t>
                      </a:r>
                      <a:r>
                        <a:rPr lang="en-SG" sz="1600" dirty="0"/>
                        <a:t> </a:t>
                      </a:r>
                      <a:r>
                        <a:rPr lang="en-SG" sz="1600" dirty="0" err="1"/>
                        <a:t>đại</a:t>
                      </a:r>
                      <a:r>
                        <a:rPr lang="en-SG" sz="1600" dirty="0"/>
                        <a:t> </a:t>
                      </a:r>
                      <a:r>
                        <a:rPr lang="en-SG" sz="1600" dirty="0" err="1"/>
                        <a:t>từ</a:t>
                      </a:r>
                      <a:r>
                        <a:rPr lang="en-SG" sz="1600" dirty="0"/>
                        <a:t> </a:t>
                      </a:r>
                      <a:r>
                        <a:rPr lang="en-SG" sz="1600" dirty="0" err="1"/>
                        <a:t>sỡ</a:t>
                      </a:r>
                      <a:r>
                        <a:rPr lang="en-SG" sz="1600" dirty="0"/>
                        <a:t> </a:t>
                      </a:r>
                      <a:r>
                        <a:rPr lang="en-SG" sz="1600" dirty="0" err="1"/>
                        <a:t>hữu</a:t>
                      </a:r>
                      <a:r>
                        <a:rPr lang="en-SG" sz="1600" dirty="0"/>
                        <a:t> </a:t>
                      </a:r>
                      <a:r>
                        <a:rPr lang="en-SG" sz="1600" dirty="0" err="1"/>
                        <a:t>với</a:t>
                      </a:r>
                      <a:r>
                        <a:rPr lang="en-SG" sz="1600" dirty="0"/>
                        <a:t> “ it”)</a:t>
                      </a:r>
                      <a:endParaRPr lang="en-US" sz="1600" dirty="0">
                        <a:latin typeface="Times New Roman" panose="02020603050405020304" pitchFamily="18" charset="0"/>
                        <a:ea typeface="Adobe Fan Heiti Std B" panose="020B0700000000000000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562236493"/>
                  </a:ext>
                </a:extLst>
              </a:tr>
            </a:tbl>
          </a:graphicData>
        </a:graphic>
      </p:graphicFrame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DFAA9CC-C685-4E90-AA98-72E60ED37E44}"/>
              </a:ext>
            </a:extLst>
          </p:cNvPr>
          <p:cNvSpPr/>
          <p:nvPr/>
        </p:nvSpPr>
        <p:spPr>
          <a:xfrm>
            <a:off x="1217386" y="637204"/>
            <a:ext cx="2895600" cy="404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Possessive adjectives </a:t>
            </a:r>
          </a:p>
          <a:p>
            <a:pPr algn="ctr"/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(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Cần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danh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theo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sau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)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31073E6-9C32-4641-932B-72480DB35A72}"/>
              </a:ext>
            </a:extLst>
          </p:cNvPr>
          <p:cNvSpPr/>
          <p:nvPr/>
        </p:nvSpPr>
        <p:spPr>
          <a:xfrm>
            <a:off x="4688114" y="637204"/>
            <a:ext cx="3238500" cy="4048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Possessive pronouns </a:t>
            </a:r>
          </a:p>
          <a:p>
            <a:pPr algn="ctr"/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không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cần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danh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theo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sau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Adobe Fan Heiti Std B" panose="020B0700000000000000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4BE1AB-F800-4FCB-8E4E-93E06FEBDA86}"/>
              </a:ext>
            </a:extLst>
          </p:cNvPr>
          <p:cNvSpPr/>
          <p:nvPr/>
        </p:nvSpPr>
        <p:spPr>
          <a:xfrm>
            <a:off x="2099759" y="1846216"/>
            <a:ext cx="4813854" cy="86516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45720" tIns="22860" rIns="45720" bIns="2286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405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PRACTICE 2</a:t>
            </a:r>
          </a:p>
        </p:txBody>
      </p:sp>
    </p:spTree>
    <p:extLst>
      <p:ext uri="{BB962C8B-B14F-4D97-AF65-F5344CB8AC3E}">
        <p14:creationId xmlns:p14="http://schemas.microsoft.com/office/powerpoint/2010/main" val="150101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25C8AD-A674-4B99-9044-F4C02CDB802D}"/>
              </a:ext>
            </a:extLst>
          </p:cNvPr>
          <p:cNvSpPr txBox="1"/>
          <p:nvPr/>
        </p:nvSpPr>
        <p:spPr>
          <a:xfrm>
            <a:off x="1333983" y="1461718"/>
            <a:ext cx="6265069" cy="2553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4800" dirty="0">
                <a:latin typeface="+mj-lt"/>
              </a:rPr>
              <a:t>1. I have a new book.</a:t>
            </a:r>
          </a:p>
          <a:p>
            <a:pPr algn="ctr">
              <a:defRPr/>
            </a:pPr>
            <a:endParaRPr lang="fr-FR" sz="4800" dirty="0">
              <a:latin typeface="+mj-lt"/>
            </a:endParaRPr>
          </a:p>
          <a:p>
            <a:pPr algn="ctr">
              <a:defRPr/>
            </a:pPr>
            <a:r>
              <a:rPr lang="fr-FR" sz="4800" dirty="0" err="1">
                <a:latin typeface="+mj-lt"/>
              </a:rPr>
              <a:t>It’s</a:t>
            </a:r>
            <a:r>
              <a:rPr lang="fr-FR" sz="4800" dirty="0">
                <a:latin typeface="+mj-lt"/>
              </a:rPr>
              <a:t>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5E6A98-2B02-4EBC-9EF4-777631A12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575" y="3116035"/>
            <a:ext cx="1512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mine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DA4D0E7-0243-4ACC-BBD0-8A06C3D21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2859D3-EE48-4974-8412-1FF44812F1CC}"/>
              </a:ext>
            </a:extLst>
          </p:cNvPr>
          <p:cNvSpPr/>
          <p:nvPr/>
        </p:nvSpPr>
        <p:spPr>
          <a:xfrm>
            <a:off x="68024" y="67029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48B4BE6-7522-42F7-B3B0-BFC530A5922C}"/>
              </a:ext>
            </a:extLst>
          </p:cNvPr>
          <p:cNvSpPr txBox="1"/>
          <p:nvPr/>
        </p:nvSpPr>
        <p:spPr>
          <a:xfrm>
            <a:off x="644830" y="1338080"/>
            <a:ext cx="7592027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800" dirty="0">
                <a:latin typeface="+mj-lt"/>
              </a:rPr>
              <a:t>2. </a:t>
            </a:r>
            <a:r>
              <a:rPr lang="fr-FR" sz="4800" dirty="0" err="1">
                <a:latin typeface="+mj-lt"/>
              </a:rPr>
              <a:t>She</a:t>
            </a:r>
            <a:r>
              <a:rPr lang="fr-FR" sz="4800" dirty="0">
                <a:latin typeface="+mj-lt"/>
              </a:rPr>
              <a:t> has a new cat.</a:t>
            </a:r>
          </a:p>
          <a:p>
            <a:pPr algn="ctr">
              <a:defRPr/>
            </a:pPr>
            <a:r>
              <a:rPr lang="fr-FR" sz="4800" dirty="0" err="1">
                <a:latin typeface="+mj-lt"/>
              </a:rPr>
              <a:t>It’s</a:t>
            </a:r>
            <a:r>
              <a:rPr lang="fr-FR" sz="4800" dirty="0">
                <a:latin typeface="+mj-lt"/>
              </a:rPr>
              <a:t> ___________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5CD59D-6B5A-463F-9614-1C7233BEE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1" y="2316040"/>
            <a:ext cx="1512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Hers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C99ADDC-69B3-48DC-B133-0FEF6DCF2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36F1BE-AF35-44CC-8329-46BA822C525A}"/>
              </a:ext>
            </a:extLst>
          </p:cNvPr>
          <p:cNvSpPr/>
          <p:nvPr/>
        </p:nvSpPr>
        <p:spPr>
          <a:xfrm>
            <a:off x="68024" y="67029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A2D7BE9-C6F5-4DCE-AA2A-2ADE8F02FA13}"/>
              </a:ext>
            </a:extLst>
          </p:cNvPr>
          <p:cNvSpPr txBox="1"/>
          <p:nvPr/>
        </p:nvSpPr>
        <p:spPr>
          <a:xfrm>
            <a:off x="896257" y="1647144"/>
            <a:ext cx="7119257" cy="23495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dirty="0">
                <a:latin typeface="+mj-lt"/>
              </a:rPr>
              <a:t>Are </a:t>
            </a:r>
            <a:r>
              <a:rPr lang="fr-FR" sz="4400" dirty="0" err="1">
                <a:latin typeface="+mj-lt"/>
              </a:rPr>
              <a:t>those</a:t>
            </a:r>
            <a:r>
              <a:rPr lang="fr-FR" sz="4400" dirty="0">
                <a:latin typeface="+mj-lt"/>
              </a:rPr>
              <a:t> books the </a:t>
            </a:r>
            <a:r>
              <a:rPr lang="fr-FR" sz="4400" err="1">
                <a:latin typeface="+mj-lt"/>
              </a:rPr>
              <a:t>children’s</a:t>
            </a:r>
            <a:r>
              <a:rPr lang="fr-FR" sz="4400">
                <a:latin typeface="+mj-lt"/>
              </a:rPr>
              <a:t>?</a:t>
            </a:r>
            <a:endParaRPr lang="fr-FR" sz="4400" dirty="0">
              <a:latin typeface="+mj-lt"/>
            </a:endParaRPr>
          </a:p>
          <a:p>
            <a:pPr algn="ctr">
              <a:defRPr/>
            </a:pPr>
            <a:r>
              <a:rPr lang="fr-FR" sz="4400" dirty="0">
                <a:latin typeface="+mj-lt"/>
              </a:rPr>
              <a:t>No, </a:t>
            </a:r>
            <a:r>
              <a:rPr lang="fr-FR" sz="4400" dirty="0" err="1">
                <a:latin typeface="+mj-lt"/>
              </a:rPr>
              <a:t>they’re</a:t>
            </a:r>
            <a:r>
              <a:rPr lang="fr-FR" sz="4400" dirty="0">
                <a:latin typeface="+mj-lt"/>
              </a:rPr>
              <a:t> not 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700BDB-FE3F-44D3-8324-5AED9FF2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425" y="3227282"/>
            <a:ext cx="20948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theirs</a:t>
            </a:r>
            <a:endParaRPr lang="fr-FR" altLang="en-US" sz="4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3C9B945-64D7-4F8B-B067-A61C9B865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4D0A5-5DED-49ED-A0CE-9FE886E5DBDB}"/>
              </a:ext>
            </a:extLst>
          </p:cNvPr>
          <p:cNvSpPr/>
          <p:nvPr/>
        </p:nvSpPr>
        <p:spPr>
          <a:xfrm>
            <a:off x="68024" y="67029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8EEA7AF-DACD-43F9-ACD1-DD55234982B6}"/>
              </a:ext>
            </a:extLst>
          </p:cNvPr>
          <p:cNvSpPr txBox="1"/>
          <p:nvPr/>
        </p:nvSpPr>
        <p:spPr>
          <a:xfrm>
            <a:off x="655591" y="1473506"/>
            <a:ext cx="7670014" cy="23495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dirty="0">
                <a:latin typeface="+mj-lt"/>
              </a:rPr>
              <a:t>Is </a:t>
            </a:r>
            <a:r>
              <a:rPr lang="fr-FR" sz="4400" dirty="0" err="1">
                <a:latin typeface="+mj-lt"/>
              </a:rPr>
              <a:t>that</a:t>
            </a:r>
            <a:r>
              <a:rPr lang="fr-FR" sz="4400" dirty="0">
                <a:latin typeface="+mj-lt"/>
              </a:rPr>
              <a:t> car the </a:t>
            </a:r>
            <a:r>
              <a:rPr lang="fr-FR" sz="4400" dirty="0" err="1">
                <a:latin typeface="+mj-lt"/>
              </a:rPr>
              <a:t>policeman’s</a:t>
            </a:r>
            <a:r>
              <a:rPr lang="fr-FR" sz="4400" dirty="0">
                <a:latin typeface="+mj-lt"/>
              </a:rPr>
              <a:t>?</a:t>
            </a:r>
          </a:p>
          <a:p>
            <a:pPr algn="ctr">
              <a:defRPr/>
            </a:pPr>
            <a:endParaRPr lang="fr-FR" sz="4400" dirty="0">
              <a:latin typeface="+mj-lt"/>
            </a:endParaRPr>
          </a:p>
          <a:p>
            <a:pPr algn="ctr">
              <a:defRPr/>
            </a:pPr>
            <a:r>
              <a:rPr lang="fr-FR" sz="4400" dirty="0" err="1">
                <a:latin typeface="+mj-lt"/>
              </a:rPr>
              <a:t>Yes</a:t>
            </a:r>
            <a:r>
              <a:rPr lang="fr-FR" sz="4400" dirty="0">
                <a:latin typeface="+mj-lt"/>
              </a:rPr>
              <a:t>, </a:t>
            </a:r>
            <a:r>
              <a:rPr lang="fr-FR" sz="4400" dirty="0" err="1">
                <a:latin typeface="+mj-lt"/>
              </a:rPr>
              <a:t>it’s</a:t>
            </a:r>
            <a:r>
              <a:rPr lang="fr-FR" sz="4400" dirty="0">
                <a:latin typeface="+mj-lt"/>
              </a:rPr>
              <a:t> ___________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DBE8A1-CFC9-4C67-A1B4-5B0189C9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6" y="2904132"/>
            <a:ext cx="1512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his</a:t>
            </a:r>
            <a:endParaRPr lang="fr-FR" altLang="en-US" sz="4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12403E-034F-47B0-B53D-D5D245B3C1E6}"/>
              </a:ext>
            </a:extLst>
          </p:cNvPr>
          <p:cNvSpPr/>
          <p:nvPr/>
        </p:nvSpPr>
        <p:spPr>
          <a:xfrm>
            <a:off x="778087" y="209549"/>
            <a:ext cx="5531127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40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405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in the suitable possessive pronouns</a:t>
            </a:r>
            <a:endParaRPr lang="en-US" sz="405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F7B04C-2584-44C6-87E2-8E29A6CAF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5760752-C9A6-4650-B9B0-A752697C226B}"/>
              </a:ext>
            </a:extLst>
          </p:cNvPr>
          <p:cNvSpPr txBox="1"/>
          <p:nvPr/>
        </p:nvSpPr>
        <p:spPr>
          <a:xfrm>
            <a:off x="1439465" y="2089011"/>
            <a:ext cx="6265069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3600" dirty="0">
                <a:latin typeface="+mj-lt"/>
              </a:rPr>
              <a:t>Is </a:t>
            </a:r>
            <a:r>
              <a:rPr lang="fr-FR" sz="3600" dirty="0" err="1">
                <a:latin typeface="+mj-lt"/>
              </a:rPr>
              <a:t>that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Kate’s</a:t>
            </a:r>
            <a:r>
              <a:rPr lang="fr-FR" sz="3600" dirty="0">
                <a:latin typeface="+mj-lt"/>
              </a:rPr>
              <a:t> racket?</a:t>
            </a:r>
          </a:p>
          <a:p>
            <a:pPr algn="ctr">
              <a:defRPr/>
            </a:pPr>
            <a:endParaRPr lang="fr-FR" sz="3600" dirty="0">
              <a:latin typeface="+mj-lt"/>
            </a:endParaRPr>
          </a:p>
          <a:p>
            <a:pPr algn="ctr">
              <a:defRPr/>
            </a:pPr>
            <a:r>
              <a:rPr lang="fr-FR" sz="3600" dirty="0" err="1">
                <a:latin typeface="+mj-lt"/>
              </a:rPr>
              <a:t>Yes</a:t>
            </a:r>
            <a:r>
              <a:rPr lang="fr-FR" sz="3600" dirty="0">
                <a:latin typeface="+mj-lt"/>
              </a:rPr>
              <a:t>, </a:t>
            </a:r>
            <a:r>
              <a:rPr lang="fr-FR" sz="3600" dirty="0" err="1">
                <a:latin typeface="+mj-lt"/>
              </a:rPr>
              <a:t>it’s</a:t>
            </a:r>
            <a:r>
              <a:rPr lang="fr-FR" sz="3600" dirty="0">
                <a:latin typeface="+mj-lt"/>
              </a:rPr>
              <a:t> ___________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0E6597-9A5A-4860-929F-46A0A0342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4029" y="3198971"/>
            <a:ext cx="1512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8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hers</a:t>
            </a:r>
            <a:endParaRPr lang="fr-FR" altLang="en-US" sz="4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BAC4BB2-E01A-49E2-926F-EF59F1DEA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C3D0E4-F519-4A14-953C-0A65311E1033}"/>
              </a:ext>
            </a:extLst>
          </p:cNvPr>
          <p:cNvSpPr/>
          <p:nvPr/>
        </p:nvSpPr>
        <p:spPr>
          <a:xfrm>
            <a:off x="271478" y="76451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1B8201-644B-4092-9FAC-B9FD5CAA1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3" t="24758" r="43999" b="23884"/>
          <a:stretch/>
        </p:blipFill>
        <p:spPr>
          <a:xfrm>
            <a:off x="2154792" y="533791"/>
            <a:ext cx="4558313" cy="4477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1B6473-571B-488D-8BE7-6DABF829F8DB}"/>
              </a:ext>
            </a:extLst>
          </p:cNvPr>
          <p:cNvSpPr txBox="1"/>
          <p:nvPr/>
        </p:nvSpPr>
        <p:spPr>
          <a:xfrm>
            <a:off x="2573866" y="226014"/>
            <a:ext cx="3434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https://wordwall.net/resource/20592243</a:t>
            </a:r>
          </a:p>
        </p:txBody>
      </p:sp>
      <p:pic>
        <p:nvPicPr>
          <p:cNvPr id="4" name="Picture 3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68CE8D7-43EE-4DAA-AEDD-BFDF2FEA6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80479" y="177300"/>
            <a:ext cx="948266" cy="71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E0A5A5-DB5F-43E3-84DD-09B6A0CE57C4}"/>
              </a:ext>
            </a:extLst>
          </p:cNvPr>
          <p:cNvSpPr txBox="1"/>
          <p:nvPr/>
        </p:nvSpPr>
        <p:spPr>
          <a:xfrm>
            <a:off x="6620935" y="1964267"/>
            <a:ext cx="159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DO THE WORDSEARCH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4F49BB-7EED-4C66-B789-93EF2B6BA488}"/>
              </a:ext>
            </a:extLst>
          </p:cNvPr>
          <p:cNvSpPr txBox="1"/>
          <p:nvPr/>
        </p:nvSpPr>
        <p:spPr>
          <a:xfrm>
            <a:off x="554445" y="799932"/>
            <a:ext cx="178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subject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42E2E-C5D2-4D36-9258-90E0FDD3667F}"/>
              </a:ext>
            </a:extLst>
          </p:cNvPr>
          <p:cNvSpPr txBox="1"/>
          <p:nvPr/>
        </p:nvSpPr>
        <p:spPr>
          <a:xfrm>
            <a:off x="532673" y="1357211"/>
            <a:ext cx="1554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biology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BF224-B4AC-4188-8854-15168E5E66E9}"/>
              </a:ext>
            </a:extLst>
          </p:cNvPr>
          <p:cNvSpPr txBox="1"/>
          <p:nvPr/>
        </p:nvSpPr>
        <p:spPr>
          <a:xfrm>
            <a:off x="526186" y="1800915"/>
            <a:ext cx="204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geography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6BD25-E43E-4F91-B746-5BDC73A1F70B}"/>
              </a:ext>
            </a:extLst>
          </p:cNvPr>
          <p:cNvSpPr txBox="1"/>
          <p:nvPr/>
        </p:nvSpPr>
        <p:spPr>
          <a:xfrm>
            <a:off x="608145" y="2309067"/>
            <a:ext cx="1492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en-SG" sz="2400" dirty="0"/>
              <a:t>math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9B7CD-F1C4-4988-8E22-88FCA3C734F6}"/>
              </a:ext>
            </a:extLst>
          </p:cNvPr>
          <p:cNvSpPr txBox="1"/>
          <p:nvPr/>
        </p:nvSpPr>
        <p:spPr>
          <a:xfrm>
            <a:off x="593919" y="2851631"/>
            <a:ext cx="1560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literature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B473C-0058-49B6-8E78-33BE69079AED}"/>
              </a:ext>
            </a:extLst>
          </p:cNvPr>
          <p:cNvSpPr txBox="1"/>
          <p:nvPr/>
        </p:nvSpPr>
        <p:spPr>
          <a:xfrm>
            <a:off x="593920" y="3316658"/>
            <a:ext cx="125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physics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BDE3C-86E8-40C3-ABDA-CB264A564AA4}"/>
              </a:ext>
            </a:extLst>
          </p:cNvPr>
          <p:cNvSpPr txBox="1"/>
          <p:nvPr/>
        </p:nvSpPr>
        <p:spPr>
          <a:xfrm>
            <a:off x="543999" y="308977"/>
            <a:ext cx="11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6">
                    <a:lumMod val="75000"/>
                  </a:schemeClr>
                </a:solidFill>
              </a:rPr>
              <a:t>ONLINE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0564556-FA90-472F-A126-7AE02D54A8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84" t="17844" r="23847" b="31998"/>
          <a:stretch/>
        </p:blipFill>
        <p:spPr>
          <a:xfrm>
            <a:off x="7563268" y="226014"/>
            <a:ext cx="918288" cy="8614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7636CE8-7281-440F-8013-50E0F02ADA7A}"/>
              </a:ext>
            </a:extLst>
          </p:cNvPr>
          <p:cNvSpPr/>
          <p:nvPr/>
        </p:nvSpPr>
        <p:spPr>
          <a:xfrm>
            <a:off x="2460170" y="4347204"/>
            <a:ext cx="1813683" cy="375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2B2B30-1855-44BA-82A1-8BEA59E91A54}"/>
              </a:ext>
            </a:extLst>
          </p:cNvPr>
          <p:cNvSpPr/>
          <p:nvPr/>
        </p:nvSpPr>
        <p:spPr>
          <a:xfrm rot="5225174">
            <a:off x="2430911" y="1470554"/>
            <a:ext cx="1809909" cy="375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FBCFC7-568A-4EE7-B890-8C80BA69587F}"/>
              </a:ext>
            </a:extLst>
          </p:cNvPr>
          <p:cNvSpPr/>
          <p:nvPr/>
        </p:nvSpPr>
        <p:spPr>
          <a:xfrm rot="178921">
            <a:off x="3139783" y="3959207"/>
            <a:ext cx="1672069" cy="331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D01386-6512-4E26-8670-F441BA948708}"/>
              </a:ext>
            </a:extLst>
          </p:cNvPr>
          <p:cNvSpPr/>
          <p:nvPr/>
        </p:nvSpPr>
        <p:spPr>
          <a:xfrm rot="178921">
            <a:off x="4279977" y="2160953"/>
            <a:ext cx="2350263" cy="296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658406-17F6-4101-95A2-6A1536BDAC64}"/>
              </a:ext>
            </a:extLst>
          </p:cNvPr>
          <p:cNvSpPr/>
          <p:nvPr/>
        </p:nvSpPr>
        <p:spPr>
          <a:xfrm rot="178921">
            <a:off x="3576569" y="845665"/>
            <a:ext cx="935150" cy="2965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C0FCAD-468A-4F7A-8650-33D4F20FA3FF}"/>
              </a:ext>
            </a:extLst>
          </p:cNvPr>
          <p:cNvSpPr/>
          <p:nvPr/>
        </p:nvSpPr>
        <p:spPr>
          <a:xfrm rot="178921">
            <a:off x="4299266" y="2561010"/>
            <a:ext cx="2382438" cy="383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08DD462-7370-4166-8B11-BA3CD93A0593}"/>
              </a:ext>
            </a:extLst>
          </p:cNvPr>
          <p:cNvSpPr txBox="1"/>
          <p:nvPr/>
        </p:nvSpPr>
        <p:spPr>
          <a:xfrm>
            <a:off x="1142248" y="1453156"/>
            <a:ext cx="6265069" cy="2553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dirty="0"/>
              <a:t>Is </a:t>
            </a:r>
            <a:r>
              <a:rPr lang="fr-FR" sz="3600" dirty="0" err="1"/>
              <a:t>that</a:t>
            </a:r>
            <a:r>
              <a:rPr lang="fr-FR" sz="3600" dirty="0"/>
              <a:t> David and </a:t>
            </a:r>
            <a:r>
              <a:rPr lang="fr-FR" sz="3600" dirty="0" err="1"/>
              <a:t>Linda’s</a:t>
            </a:r>
            <a:r>
              <a:rPr lang="fr-FR" sz="3600" dirty="0"/>
              <a:t> baby?</a:t>
            </a:r>
          </a:p>
          <a:p>
            <a:pPr algn="ctr">
              <a:defRPr/>
            </a:pPr>
            <a:endParaRPr lang="fr-FR" sz="3600" dirty="0"/>
          </a:p>
          <a:p>
            <a:pPr algn="ctr">
              <a:defRPr/>
            </a:pPr>
            <a:r>
              <a:rPr lang="fr-FR" sz="3600" dirty="0"/>
              <a:t>No, </a:t>
            </a:r>
            <a:r>
              <a:rPr lang="fr-FR" sz="3600" dirty="0" err="1"/>
              <a:t>it</a:t>
            </a:r>
            <a:r>
              <a:rPr lang="fr-FR" sz="3600" dirty="0"/>
              <a:t> </a:t>
            </a:r>
            <a:r>
              <a:rPr lang="fr-FR" sz="3600" dirty="0" err="1"/>
              <a:t>isn’t</a:t>
            </a:r>
            <a:r>
              <a:rPr lang="fr-FR" sz="3600" dirty="0"/>
              <a:t> ________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596326-7418-489C-A140-DFF4D238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113" y="3224868"/>
            <a:ext cx="1512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theirs</a:t>
            </a:r>
            <a:endParaRPr lang="fr-FR" altLang="en-US" sz="4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0D0ABDD-BE99-43C5-B742-C14DB10EF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A3-38EA-42EE-97CD-34F801738DF3}"/>
              </a:ext>
            </a:extLst>
          </p:cNvPr>
          <p:cNvSpPr/>
          <p:nvPr/>
        </p:nvSpPr>
        <p:spPr>
          <a:xfrm>
            <a:off x="72231" y="79097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AA3516D-FEFA-478D-8162-62ABE35EB2AC}"/>
              </a:ext>
            </a:extLst>
          </p:cNvPr>
          <p:cNvSpPr txBox="1"/>
          <p:nvPr/>
        </p:nvSpPr>
        <p:spPr>
          <a:xfrm>
            <a:off x="846988" y="1666615"/>
            <a:ext cx="7450024" cy="23495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400" dirty="0"/>
              <a:t>Is </a:t>
            </a:r>
            <a:r>
              <a:rPr lang="fr-FR" sz="4400" dirty="0" err="1"/>
              <a:t>that</a:t>
            </a:r>
            <a:r>
              <a:rPr lang="fr-FR" sz="4400" dirty="0"/>
              <a:t> </a:t>
            </a:r>
            <a:r>
              <a:rPr lang="fr-FR" sz="4400" dirty="0" err="1"/>
              <a:t>coat</a:t>
            </a:r>
            <a:r>
              <a:rPr lang="fr-FR" sz="4400" dirty="0"/>
              <a:t> </a:t>
            </a:r>
            <a:r>
              <a:rPr lang="fr-FR" sz="4400" dirty="0" err="1"/>
              <a:t>Sophie’s</a:t>
            </a:r>
            <a:r>
              <a:rPr lang="fr-FR" sz="4400" dirty="0"/>
              <a:t>?</a:t>
            </a:r>
          </a:p>
          <a:p>
            <a:pPr algn="ctr">
              <a:defRPr/>
            </a:pPr>
            <a:endParaRPr lang="fr-FR" sz="4400" dirty="0"/>
          </a:p>
          <a:p>
            <a:pPr algn="ctr">
              <a:defRPr/>
            </a:pPr>
            <a:r>
              <a:rPr lang="fr-FR" sz="4400" dirty="0"/>
              <a:t>No, </a:t>
            </a:r>
            <a:r>
              <a:rPr lang="fr-FR" sz="4400" dirty="0" err="1"/>
              <a:t>it’s</a:t>
            </a:r>
            <a:r>
              <a:rPr lang="fr-FR" sz="4400" dirty="0"/>
              <a:t> not ___________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F21C64-E826-4A44-9012-E8FC69C7A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390" y="3257232"/>
            <a:ext cx="15120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hers</a:t>
            </a:r>
            <a:endParaRPr lang="fr-FR" altLang="en-US" sz="4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8296C4F-4935-4777-8CF6-AEE909BDC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2697A8-9BA1-4BD9-8796-548A721B985B}"/>
              </a:ext>
            </a:extLst>
          </p:cNvPr>
          <p:cNvSpPr/>
          <p:nvPr/>
        </p:nvSpPr>
        <p:spPr>
          <a:xfrm>
            <a:off x="89796" y="793669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11310B4-52F8-479F-A2E1-C2DF6D96FE5B}"/>
              </a:ext>
            </a:extLst>
          </p:cNvPr>
          <p:cNvSpPr txBox="1"/>
          <p:nvPr/>
        </p:nvSpPr>
        <p:spPr>
          <a:xfrm>
            <a:off x="1065226" y="1490515"/>
            <a:ext cx="6265069" cy="2553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4800" dirty="0" err="1">
                <a:solidFill>
                  <a:schemeClr val="tx1"/>
                </a:solidFill>
                <a:latin typeface="+mj-lt"/>
              </a:rPr>
              <a:t>That’s</a:t>
            </a:r>
            <a:r>
              <a:rPr lang="fr-FR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4800" dirty="0" err="1">
                <a:solidFill>
                  <a:schemeClr val="tx1"/>
                </a:solidFill>
                <a:latin typeface="+mj-lt"/>
              </a:rPr>
              <a:t>our</a:t>
            </a:r>
            <a:r>
              <a:rPr lang="fr-FR" sz="4800" dirty="0">
                <a:solidFill>
                  <a:schemeClr val="tx1"/>
                </a:solidFill>
                <a:latin typeface="+mj-lt"/>
              </a:rPr>
              <a:t> new </a:t>
            </a:r>
            <a:r>
              <a:rPr lang="fr-FR" sz="4800">
                <a:solidFill>
                  <a:schemeClr val="tx1"/>
                </a:solidFill>
                <a:latin typeface="+mj-lt"/>
              </a:rPr>
              <a:t>house.</a:t>
            </a:r>
            <a:endParaRPr lang="fr-FR" sz="4800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r>
              <a:rPr lang="fr-FR" sz="4800" dirty="0" err="1">
                <a:solidFill>
                  <a:schemeClr val="tx1"/>
                </a:solidFill>
                <a:latin typeface="+mj-lt"/>
              </a:rPr>
              <a:t>It’s</a:t>
            </a:r>
            <a:r>
              <a:rPr lang="fr-FR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4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________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3678F2-4AAA-4A79-9E8C-8390497F7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432" y="3242176"/>
            <a:ext cx="1890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ours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628FFBC-BD95-4528-A150-355F18943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76C4D9-79C9-467E-92FF-BC6715410934}"/>
              </a:ext>
            </a:extLst>
          </p:cNvPr>
          <p:cNvSpPr/>
          <p:nvPr/>
        </p:nvSpPr>
        <p:spPr>
          <a:xfrm>
            <a:off x="68024" y="67029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3AC2F12-35E9-4DBF-9BB0-FF842D61DEDD}"/>
              </a:ext>
            </a:extLst>
          </p:cNvPr>
          <p:cNvSpPr txBox="1"/>
          <p:nvPr/>
        </p:nvSpPr>
        <p:spPr>
          <a:xfrm>
            <a:off x="1142248" y="1691729"/>
            <a:ext cx="6265069" cy="21452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>
                <a:latin typeface="+mj-lt"/>
              </a:rPr>
              <a:t>Is </a:t>
            </a:r>
            <a:r>
              <a:rPr lang="fr-FR" sz="4000" dirty="0" err="1">
                <a:latin typeface="+mj-lt"/>
              </a:rPr>
              <a:t>that</a:t>
            </a:r>
            <a:r>
              <a:rPr lang="fr-FR" sz="4000" dirty="0">
                <a:latin typeface="+mj-lt"/>
              </a:rPr>
              <a:t> John’s </a:t>
            </a:r>
            <a:r>
              <a:rPr lang="fr-FR" sz="4000" dirty="0" err="1">
                <a:latin typeface="+mj-lt"/>
              </a:rPr>
              <a:t>watch</a:t>
            </a:r>
            <a:r>
              <a:rPr lang="fr-FR" sz="4000" dirty="0">
                <a:latin typeface="+mj-lt"/>
              </a:rPr>
              <a:t>?</a:t>
            </a:r>
          </a:p>
          <a:p>
            <a:pPr algn="ctr">
              <a:defRPr/>
            </a:pPr>
            <a:endParaRPr lang="fr-FR" sz="4000" dirty="0">
              <a:latin typeface="+mj-lt"/>
            </a:endParaRPr>
          </a:p>
          <a:p>
            <a:pPr algn="ctr">
              <a:defRPr/>
            </a:pPr>
            <a:r>
              <a:rPr lang="fr-FR" sz="4000" dirty="0">
                <a:latin typeface="+mj-lt"/>
              </a:rPr>
              <a:t>No, </a:t>
            </a:r>
            <a:r>
              <a:rPr lang="fr-FR" sz="4000" dirty="0" err="1">
                <a:latin typeface="+mj-lt"/>
              </a:rPr>
              <a:t>it</a:t>
            </a:r>
            <a:r>
              <a:rPr lang="fr-FR" sz="4000" dirty="0">
                <a:latin typeface="+mj-lt"/>
              </a:rPr>
              <a:t> </a:t>
            </a:r>
            <a:r>
              <a:rPr lang="fr-FR" sz="4000" dirty="0" err="1">
                <a:latin typeface="+mj-lt"/>
              </a:rPr>
              <a:t>isn’t</a:t>
            </a:r>
            <a:r>
              <a:rPr lang="fr-FR" sz="4000" dirty="0">
                <a:latin typeface="+mj-lt"/>
              </a:rPr>
              <a:t>  ________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0AEC1A-16D1-414C-A36B-9EDD1A134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067556"/>
            <a:ext cx="15120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en-US" sz="4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his</a:t>
            </a:r>
            <a:endParaRPr lang="fr-FR" altLang="en-US" sz="4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9CBCF99-6CB5-4C32-A631-3C30A1EC4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A659DD-BB19-49EF-97A7-20752CA1DC12}"/>
              </a:ext>
            </a:extLst>
          </p:cNvPr>
          <p:cNvSpPr/>
          <p:nvPr/>
        </p:nvSpPr>
        <p:spPr>
          <a:xfrm>
            <a:off x="68024" y="670297"/>
            <a:ext cx="8405102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ill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 the </a:t>
            </a: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suitable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128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possessive </a:t>
            </a:r>
            <a:r>
              <a:rPr lang="en-US" sz="1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pronouns</a:t>
            </a:r>
            <a:endParaRPr lang="en-US" sz="4050" b="1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18D371-B7BD-4474-B0BA-723734332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04099"/>
              </p:ext>
            </p:extLst>
          </p:nvPr>
        </p:nvGraphicFramePr>
        <p:xfrm>
          <a:off x="625945" y="554103"/>
          <a:ext cx="7710947" cy="4414961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2143783722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3444981005"/>
                    </a:ext>
                  </a:extLst>
                </a:gridCol>
                <a:gridCol w="2580147">
                  <a:extLst>
                    <a:ext uri="{9D8B030D-6E8A-4147-A177-3AD203B41FA5}">
                      <a16:colId xmlns:a16="http://schemas.microsoft.com/office/drawing/2014/main" val="297206914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1500" dirty="0">
                          <a:solidFill>
                            <a:srgbClr val="FFFF00"/>
                          </a:solidFill>
                          <a:latin typeface="Myriad Pro Light" panose="020B0603030403020204" pitchFamily="34" charset="0"/>
                        </a:rPr>
                        <a:t>ĐẠI TỪ XƯNG HÔ</a:t>
                      </a:r>
                      <a:endParaRPr lang="en-US" sz="1500" dirty="0">
                        <a:solidFill>
                          <a:srgbClr val="FFFF00"/>
                        </a:solidFill>
                        <a:latin typeface="Myriad Pro Light" panose="020B0603030403020204" pitchFamily="34" charset="0"/>
                        <a:ea typeface="Adobe Gothic Std B" panose="020B0800000000000000" pitchFamily="34" charset="-128"/>
                      </a:endParaRPr>
                    </a:p>
                  </a:txBody>
                  <a:tcPr marL="45720" marR="45720" marT="22860" marB="22860"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1500" dirty="0">
                          <a:solidFill>
                            <a:srgbClr val="FFFF00"/>
                          </a:solidFill>
                          <a:latin typeface="Myriad Pro Light" panose="020B0603030403020204" pitchFamily="34" charset="0"/>
                        </a:rPr>
                        <a:t>TÍNH TỪ SỞ HỮU</a:t>
                      </a:r>
                      <a:endParaRPr lang="en-US" sz="1500" dirty="0">
                        <a:solidFill>
                          <a:srgbClr val="FFFF00"/>
                        </a:solidFill>
                        <a:latin typeface="Myriad Pro Light" panose="020B0603030403020204" pitchFamily="34" charset="0"/>
                        <a:ea typeface="Adobe Gothic Std B" panose="020B0800000000000000" pitchFamily="34" charset="-128"/>
                      </a:endParaRPr>
                    </a:p>
                  </a:txBody>
                  <a:tcPr marL="45720" marR="45720" marT="22860" marB="22860"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1500" dirty="0">
                          <a:solidFill>
                            <a:srgbClr val="FFFF00"/>
                          </a:solidFill>
                          <a:latin typeface="Myriad Pro Light" panose="020B0603030403020204" pitchFamily="34" charset="0"/>
                        </a:rPr>
                        <a:t>ĐẠI TỪ SỞ HỮU</a:t>
                      </a:r>
                      <a:endParaRPr lang="en-US" sz="1500" dirty="0">
                        <a:solidFill>
                          <a:srgbClr val="FFFF00"/>
                        </a:solidFill>
                        <a:latin typeface="Myriad Pro Light" panose="020B0603030403020204" pitchFamily="34" charset="0"/>
                        <a:ea typeface="Adobe Gothic Std B" panose="020B0800000000000000" pitchFamily="34" charset="-128"/>
                      </a:endParaRPr>
                    </a:p>
                  </a:txBody>
                  <a:tcPr marL="45720" marR="45720" marT="22860" marB="22860"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308838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645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1800" b="0" i="0" u="none" strike="noStrike" cap="none" dirty="0">
                        <a:solidFill>
                          <a:schemeClr val="lt1"/>
                        </a:solidFill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  <a:sym typeface="Arial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16488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60610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27399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05624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44405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>
                        <a:solidFill>
                          <a:schemeClr val="bg1"/>
                        </a:solidFill>
                        <a:latin typeface="Myriad Pro Light" panose="020B0603030403020204" pitchFamily="34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252516"/>
                  </a:ext>
                </a:extLst>
              </a:tr>
              <a:tr h="413127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105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sz="700" dirty="0"/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en-SG" sz="700" dirty="0">
                          <a:solidFill>
                            <a:schemeClr val="bg1"/>
                          </a:solidFill>
                        </a:rPr>
                        <a:t>______________________________________________</a:t>
                      </a:r>
                      <a:endParaRPr lang="en-US" sz="7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4525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D0E9791-DF33-4102-803E-C8880BF387F9}"/>
              </a:ext>
            </a:extLst>
          </p:cNvPr>
          <p:cNvSpPr/>
          <p:nvPr/>
        </p:nvSpPr>
        <p:spPr>
          <a:xfrm>
            <a:off x="6019799" y="1861646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mine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8111DE-2DD5-4769-8C28-4A0F39858270}"/>
              </a:ext>
            </a:extLst>
          </p:cNvPr>
          <p:cNvSpPr/>
          <p:nvPr/>
        </p:nvSpPr>
        <p:spPr>
          <a:xfrm>
            <a:off x="3302909" y="101196"/>
            <a:ext cx="2166938" cy="44077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SG" sz="2000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rPr>
              <a:t>    SUMMARY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B655F-1653-4BFA-B686-1C914E885E38}"/>
              </a:ext>
            </a:extLst>
          </p:cNvPr>
          <p:cNvSpPr txBox="1"/>
          <p:nvPr/>
        </p:nvSpPr>
        <p:spPr>
          <a:xfrm>
            <a:off x="690991" y="1311701"/>
            <a:ext cx="2336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rgbClr val="FFFF00"/>
                </a:solidFill>
              </a:rPr>
              <a:t>Làm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chủ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ngữ</a:t>
            </a:r>
            <a:r>
              <a:rPr lang="en-SG" b="1" dirty="0">
                <a:solidFill>
                  <a:srgbClr val="FFFF00"/>
                </a:solidFill>
              </a:rPr>
              <a:t> ở </a:t>
            </a:r>
            <a:r>
              <a:rPr lang="en-SG" b="1" dirty="0" err="1">
                <a:solidFill>
                  <a:srgbClr val="FFFF00"/>
                </a:solidFill>
              </a:rPr>
              <a:t>đầu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câu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B3FDBA-AD38-4975-AD45-9267B9357C4C}"/>
              </a:ext>
            </a:extLst>
          </p:cNvPr>
          <p:cNvSpPr txBox="1"/>
          <p:nvPr/>
        </p:nvSpPr>
        <p:spPr>
          <a:xfrm>
            <a:off x="3304252" y="1323600"/>
            <a:ext cx="2510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rgbClr val="FFFF00"/>
                </a:solidFill>
              </a:rPr>
              <a:t>Cần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một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danh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từ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theo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sau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65D597-42FD-4139-B54E-D0B952B82B96}"/>
              </a:ext>
            </a:extLst>
          </p:cNvPr>
          <p:cNvSpPr txBox="1"/>
          <p:nvPr/>
        </p:nvSpPr>
        <p:spPr>
          <a:xfrm>
            <a:off x="5815007" y="1274689"/>
            <a:ext cx="270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rgbClr val="FFFF00"/>
                </a:solidFill>
              </a:rPr>
              <a:t>Không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cần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danh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từ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theo</a:t>
            </a:r>
            <a:r>
              <a:rPr lang="en-SG" b="1" dirty="0">
                <a:solidFill>
                  <a:srgbClr val="FFFF00"/>
                </a:solidFill>
              </a:rPr>
              <a:t> </a:t>
            </a:r>
            <a:r>
              <a:rPr lang="en-SG" b="1" dirty="0" err="1">
                <a:solidFill>
                  <a:srgbClr val="FFFF00"/>
                </a:solidFill>
              </a:rPr>
              <a:t>sau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DD132B-3880-4F3E-8423-FCAC50320148}"/>
              </a:ext>
            </a:extLst>
          </p:cNvPr>
          <p:cNvSpPr/>
          <p:nvPr/>
        </p:nvSpPr>
        <p:spPr>
          <a:xfrm>
            <a:off x="1057509" y="1756745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911B5D-9E81-4130-A3A7-45B702511702}"/>
              </a:ext>
            </a:extLst>
          </p:cNvPr>
          <p:cNvSpPr/>
          <p:nvPr/>
        </p:nvSpPr>
        <p:spPr>
          <a:xfrm>
            <a:off x="1057509" y="229595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049D3B-DCC9-4004-B181-DE242152A365}"/>
              </a:ext>
            </a:extLst>
          </p:cNvPr>
          <p:cNvSpPr/>
          <p:nvPr/>
        </p:nvSpPr>
        <p:spPr>
          <a:xfrm>
            <a:off x="1057508" y="2792766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736959-AEBF-4F8A-B5A2-73D853F33113}"/>
              </a:ext>
            </a:extLst>
          </p:cNvPr>
          <p:cNvSpPr/>
          <p:nvPr/>
        </p:nvSpPr>
        <p:spPr>
          <a:xfrm>
            <a:off x="1057507" y="328958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They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F7BAC6-ADF6-46A1-968C-F4283D5C23B2}"/>
              </a:ext>
            </a:extLst>
          </p:cNvPr>
          <p:cNvSpPr/>
          <p:nvPr/>
        </p:nvSpPr>
        <p:spPr>
          <a:xfrm>
            <a:off x="1057506" y="3773334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683B1C-946A-498D-B25A-650C61280EDE}"/>
              </a:ext>
            </a:extLst>
          </p:cNvPr>
          <p:cNvSpPr/>
          <p:nvPr/>
        </p:nvSpPr>
        <p:spPr>
          <a:xfrm>
            <a:off x="1057505" y="4202086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She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9DC3C-362F-41C2-B90D-A9544F6C4212}"/>
              </a:ext>
            </a:extLst>
          </p:cNvPr>
          <p:cNvSpPr/>
          <p:nvPr/>
        </p:nvSpPr>
        <p:spPr>
          <a:xfrm>
            <a:off x="996552" y="4618855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AD22A5-8768-493C-9893-B3B4FCE6C1B3}"/>
              </a:ext>
            </a:extLst>
          </p:cNvPr>
          <p:cNvSpPr/>
          <p:nvPr/>
        </p:nvSpPr>
        <p:spPr>
          <a:xfrm>
            <a:off x="3836428" y="1756745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my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20A2D6-9E7D-4A29-A4DF-3AA8D2575FD0}"/>
              </a:ext>
            </a:extLst>
          </p:cNvPr>
          <p:cNvSpPr/>
          <p:nvPr/>
        </p:nvSpPr>
        <p:spPr>
          <a:xfrm>
            <a:off x="3838806" y="229595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your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B709A5-CA0D-4001-B377-6FD6C16A3B18}"/>
              </a:ext>
            </a:extLst>
          </p:cNvPr>
          <p:cNvSpPr/>
          <p:nvPr/>
        </p:nvSpPr>
        <p:spPr>
          <a:xfrm>
            <a:off x="3836428" y="273300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our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16C3A6-C38F-4360-8F16-BB6CA3F60BC2}"/>
              </a:ext>
            </a:extLst>
          </p:cNvPr>
          <p:cNvSpPr/>
          <p:nvPr/>
        </p:nvSpPr>
        <p:spPr>
          <a:xfrm>
            <a:off x="3836427" y="328958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their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74D221-170E-48D0-863E-84C122BF1BF3}"/>
              </a:ext>
            </a:extLst>
          </p:cNvPr>
          <p:cNvSpPr/>
          <p:nvPr/>
        </p:nvSpPr>
        <p:spPr>
          <a:xfrm>
            <a:off x="3836427" y="3795949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97AB69-1F96-4EB3-9784-3493BF5C78FD}"/>
              </a:ext>
            </a:extLst>
          </p:cNvPr>
          <p:cNvSpPr/>
          <p:nvPr/>
        </p:nvSpPr>
        <p:spPr>
          <a:xfrm>
            <a:off x="3836427" y="422465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608FBDB-8492-497A-BB20-0736C773394C}"/>
              </a:ext>
            </a:extLst>
          </p:cNvPr>
          <p:cNvSpPr/>
          <p:nvPr/>
        </p:nvSpPr>
        <p:spPr>
          <a:xfrm>
            <a:off x="3836427" y="460565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its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FAF5B3-8CC9-450A-B999-46EDF3C56CE9}"/>
              </a:ext>
            </a:extLst>
          </p:cNvPr>
          <p:cNvSpPr/>
          <p:nvPr/>
        </p:nvSpPr>
        <p:spPr>
          <a:xfrm>
            <a:off x="6019798" y="2288787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yours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880BDD-FDCF-4133-A7D3-DA06E510D77A}"/>
              </a:ext>
            </a:extLst>
          </p:cNvPr>
          <p:cNvSpPr/>
          <p:nvPr/>
        </p:nvSpPr>
        <p:spPr>
          <a:xfrm>
            <a:off x="6066628" y="2792766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ours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05AAB9-AFED-4AA8-9285-666F4B0E204E}"/>
              </a:ext>
            </a:extLst>
          </p:cNvPr>
          <p:cNvSpPr/>
          <p:nvPr/>
        </p:nvSpPr>
        <p:spPr>
          <a:xfrm>
            <a:off x="6125765" y="3296745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theirs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387D508-7CEB-4946-B1E0-A4E96AAD3732}"/>
              </a:ext>
            </a:extLst>
          </p:cNvPr>
          <p:cNvSpPr/>
          <p:nvPr/>
        </p:nvSpPr>
        <p:spPr>
          <a:xfrm>
            <a:off x="6125764" y="3779171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A29427D-4185-4DF8-8E9D-3966A1F6A896}"/>
              </a:ext>
            </a:extLst>
          </p:cNvPr>
          <p:cNvSpPr/>
          <p:nvPr/>
        </p:nvSpPr>
        <p:spPr>
          <a:xfrm>
            <a:off x="6151721" y="4193566"/>
            <a:ext cx="1099903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Hers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048510-DAE4-4BE8-8EC4-BAF45BB64455}"/>
              </a:ext>
            </a:extLst>
          </p:cNvPr>
          <p:cNvSpPr/>
          <p:nvPr/>
        </p:nvSpPr>
        <p:spPr>
          <a:xfrm>
            <a:off x="6151721" y="4485492"/>
            <a:ext cx="1483479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Không</a:t>
            </a:r>
            <a:r>
              <a:rPr lang="en-SG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SG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</a:t>
            </a:r>
            <a:endParaRPr lang="en-US" sz="18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FE26C46-8B6B-4B04-AC3B-2FA583708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500" y="797234"/>
            <a:ext cx="3464719" cy="1632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787B7D-509C-4ED5-9F9C-FC5C3C85C7BE}"/>
              </a:ext>
            </a:extLst>
          </p:cNvPr>
          <p:cNvSpPr txBox="1"/>
          <p:nvPr/>
        </p:nvSpPr>
        <p:spPr>
          <a:xfrm>
            <a:off x="371477" y="1291347"/>
            <a:ext cx="333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800" dirty="0">
                <a:latin typeface="Modern Love" panose="04090805081005020601" pitchFamily="82" charset="0"/>
              </a:rPr>
              <a:t>What subjects do you like? </a:t>
            </a:r>
            <a:endParaRPr lang="en-US" sz="1800" dirty="0">
              <a:latin typeface="Modern Love" panose="04090805081005020601" pitchFamily="82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1E9FA666-CB2B-4573-835F-424540D66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60735" y="2096060"/>
            <a:ext cx="3957638" cy="186487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C13C8E-3692-43E3-A737-7687A5FAB3D3}"/>
              </a:ext>
            </a:extLst>
          </p:cNvPr>
          <p:cNvSpPr txBox="1"/>
          <p:nvPr/>
        </p:nvSpPr>
        <p:spPr>
          <a:xfrm>
            <a:off x="371477" y="2542592"/>
            <a:ext cx="333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800" dirty="0">
                <a:latin typeface="Modern Love" panose="04090805081005020601" pitchFamily="82" charset="0"/>
              </a:rPr>
              <a:t>I like literature , music and P.E. What’s </a:t>
            </a:r>
            <a:r>
              <a:rPr lang="en-SG" sz="1800" b="1" dirty="0">
                <a:solidFill>
                  <a:srgbClr val="C00000"/>
                </a:solidFill>
                <a:latin typeface="Modern Love" panose="04090805081005020601" pitchFamily="82" charset="0"/>
              </a:rPr>
              <a:t>yours</a:t>
            </a:r>
            <a:r>
              <a:rPr lang="en-SG" sz="1800" dirty="0">
                <a:latin typeface="Modern Love" panose="04090805081005020601" pitchFamily="82" charset="0"/>
              </a:rPr>
              <a:t>?</a:t>
            </a:r>
            <a:endParaRPr lang="en-US" sz="1800" dirty="0">
              <a:latin typeface="Modern Love" panose="04090805081005020601" pitchFamily="82" charset="0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3C75A66C-15BA-4EC8-9121-F042F08A3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8586" y="3778027"/>
            <a:ext cx="3464719" cy="114127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2FFBEF9-06B6-438D-A20C-0466ADA7EABF}"/>
              </a:ext>
            </a:extLst>
          </p:cNvPr>
          <p:cNvSpPr txBox="1"/>
          <p:nvPr/>
        </p:nvSpPr>
        <p:spPr>
          <a:xfrm>
            <a:off x="580571" y="4163996"/>
            <a:ext cx="235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800" b="1" dirty="0">
                <a:solidFill>
                  <a:srgbClr val="C00000"/>
                </a:solidFill>
                <a:latin typeface="Modern Love" panose="04090805081005020601" pitchFamily="82" charset="0"/>
              </a:rPr>
              <a:t>Mine</a:t>
            </a:r>
            <a:r>
              <a:rPr lang="en-SG" sz="1800" dirty="0">
                <a:latin typeface="Modern Love" panose="04090805081005020601" pitchFamily="82" charset="0"/>
              </a:rPr>
              <a:t>’s English.</a:t>
            </a:r>
            <a:endParaRPr lang="en-US" sz="1800" dirty="0">
              <a:latin typeface="Modern Love" panose="04090805081005020601" pitchFamily="82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403F258-F908-4D4C-BBC6-D63CC7AEDF3C}"/>
              </a:ext>
            </a:extLst>
          </p:cNvPr>
          <p:cNvSpPr/>
          <p:nvPr/>
        </p:nvSpPr>
        <p:spPr>
          <a:xfrm>
            <a:off x="1521619" y="192881"/>
            <a:ext cx="45719" cy="457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24731B-7847-4DAB-822F-C46A1A8FB95E}"/>
              </a:ext>
            </a:extLst>
          </p:cNvPr>
          <p:cNvSpPr/>
          <p:nvPr/>
        </p:nvSpPr>
        <p:spPr>
          <a:xfrm>
            <a:off x="1567338" y="223391"/>
            <a:ext cx="5183505" cy="4365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Practice this conversation with your partner.</a:t>
            </a:r>
            <a:endParaRPr lang="en-US" b="1" dirty="0">
              <a:solidFill>
                <a:srgbClr val="C0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28" name="Picture 27" descr="A picture containing person, indoor, child, bedroom&#10;&#10;Description automatically generated">
            <a:extLst>
              <a:ext uri="{FF2B5EF4-FFF2-40B4-BE49-F238E27FC236}">
                <a16:creationId xmlns:a16="http://schemas.microsoft.com/office/drawing/2014/main" id="{1164F55E-0C6A-463E-B7D0-FFA540180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91390" y="986196"/>
            <a:ext cx="4774160" cy="3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13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E58E46-901E-4DCC-9199-71CFCBC2D136}"/>
              </a:ext>
            </a:extLst>
          </p:cNvPr>
          <p:cNvSpPr/>
          <p:nvPr/>
        </p:nvSpPr>
        <p:spPr>
          <a:xfrm>
            <a:off x="1157288" y="296822"/>
            <a:ext cx="7558088" cy="46920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SG" sz="2000" dirty="0">
                <a:solidFill>
                  <a:schemeClr val="accent6">
                    <a:lumMod val="50000"/>
                  </a:schemeClr>
                </a:solidFill>
                <a:latin typeface="Myriad Pro Light" panose="020B0603030403020204" pitchFamily="34" charset="0"/>
              </a:rPr>
              <a:t>        </a:t>
            </a:r>
            <a:r>
              <a:rPr lang="en-SG" sz="3200" dirty="0">
                <a:solidFill>
                  <a:schemeClr val="accent6">
                    <a:lumMod val="50000"/>
                  </a:schemeClr>
                </a:solidFill>
                <a:latin typeface="Myriad Pro Light" panose="020B0603030403020204" pitchFamily="34" charset="0"/>
              </a:rPr>
              <a:t>PRACTICE </a:t>
            </a:r>
            <a:r>
              <a:rPr lang="en-SG" sz="3200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: </a:t>
            </a:r>
            <a:r>
              <a:rPr lang="en-SG" sz="3200" dirty="0">
                <a:solidFill>
                  <a:schemeClr val="accent6">
                    <a:lumMod val="50000"/>
                  </a:schemeClr>
                </a:solidFill>
                <a:latin typeface="Myriad Pro Light" panose="020B0603030403020204" pitchFamily="34" charset="0"/>
              </a:rPr>
              <a:t>Circle the correct words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A0D0398-B931-44E4-97A3-70443B7C4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2906" y="0"/>
            <a:ext cx="885825" cy="885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95551-B0DF-40A6-A41F-80B06786422D}"/>
              </a:ext>
            </a:extLst>
          </p:cNvPr>
          <p:cNvSpPr txBox="1"/>
          <p:nvPr/>
        </p:nvSpPr>
        <p:spPr>
          <a:xfrm>
            <a:off x="835818" y="1142657"/>
            <a:ext cx="7636668" cy="36933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3">
              <a:lnSpc>
                <a:spcPct val="200000"/>
              </a:lnSpc>
            </a:pPr>
            <a:r>
              <a:rPr lang="en-SG" sz="2000" dirty="0">
                <a:latin typeface="Abadi" panose="020B0604020104020204" pitchFamily="34" charset="0"/>
                <a:cs typeface="Adobe Hebrew" panose="02040503050201020203" pitchFamily="18" charset="-79"/>
              </a:rPr>
              <a:t>1. My favourite sport is tennis. What’s </a:t>
            </a:r>
            <a:r>
              <a:rPr lang="en-SG" sz="2000" b="1" dirty="0">
                <a:latin typeface="Abadi" panose="020B0604020104020204" pitchFamily="34" charset="0"/>
                <a:cs typeface="Adobe Hebrew" panose="02040503050201020203" pitchFamily="18" charset="-79"/>
              </a:rPr>
              <a:t>mine/yours?</a:t>
            </a:r>
          </a:p>
          <a:p>
            <a:pPr lvl="3">
              <a:lnSpc>
                <a:spcPct val="200000"/>
              </a:lnSpc>
            </a:pP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2. I found a bag. Is it </a:t>
            </a:r>
            <a:r>
              <a:rPr lang="en-SG" sz="1800" b="1" dirty="0">
                <a:latin typeface="Abadi" panose="020B0604020104020204" pitchFamily="34" charset="0"/>
                <a:cs typeface="Adobe Hebrew" panose="02040503050201020203" pitchFamily="18" charset="-79"/>
              </a:rPr>
              <a:t>mine/yours? </a:t>
            </a:r>
          </a:p>
          <a:p>
            <a:pPr lvl="3">
              <a:lnSpc>
                <a:spcPct val="200000"/>
              </a:lnSpc>
            </a:pP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3. This book isn’t my book. </a:t>
            </a:r>
            <a:r>
              <a:rPr lang="en-SG" sz="1800" b="1" dirty="0">
                <a:latin typeface="Abadi" panose="020B0604020104020204" pitchFamily="34" charset="0"/>
                <a:cs typeface="Adobe Hebrew" panose="02040503050201020203" pitchFamily="18" charset="-79"/>
              </a:rPr>
              <a:t>Mine/yours </a:t>
            </a: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is blue. Is it yours? </a:t>
            </a:r>
          </a:p>
          <a:p>
            <a:pPr lvl="3">
              <a:lnSpc>
                <a:spcPct val="200000"/>
              </a:lnSpc>
            </a:pP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4. I saw a red hat on the table. Isn’t </a:t>
            </a:r>
            <a:r>
              <a:rPr lang="en-SG" sz="1800" b="1" dirty="0">
                <a:latin typeface="Abadi" panose="020B0604020104020204" pitchFamily="34" charset="0"/>
                <a:cs typeface="Adobe Hebrew" panose="02040503050201020203" pitchFamily="18" charset="-79"/>
              </a:rPr>
              <a:t>yours/mi</a:t>
            </a: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ne red? </a:t>
            </a:r>
          </a:p>
          <a:p>
            <a:pPr lvl="3">
              <a:lnSpc>
                <a:spcPct val="200000"/>
              </a:lnSpc>
            </a:pP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5. What’s your favourite ice cream? </a:t>
            </a:r>
            <a:r>
              <a:rPr lang="en-SG" sz="1800" b="1" dirty="0">
                <a:latin typeface="Abadi" panose="020B0604020104020204" pitchFamily="34" charset="0"/>
                <a:cs typeface="Adobe Hebrew" panose="02040503050201020203" pitchFamily="18" charset="-79"/>
              </a:rPr>
              <a:t>Mine/Yours </a:t>
            </a: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is chocolate. </a:t>
            </a:r>
          </a:p>
          <a:p>
            <a:pPr lvl="3">
              <a:lnSpc>
                <a:spcPct val="200000"/>
              </a:lnSpc>
            </a:pP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6. Do you have a ruler? </a:t>
            </a:r>
            <a:r>
              <a:rPr lang="en-SG" sz="1800" b="1" dirty="0">
                <a:latin typeface="Abadi" panose="020B0604020104020204" pitchFamily="34" charset="0"/>
                <a:cs typeface="Adobe Hebrew" panose="02040503050201020203" pitchFamily="18" charset="-79"/>
              </a:rPr>
              <a:t>Mine/Yours </a:t>
            </a:r>
            <a:r>
              <a:rPr lang="en-SG" sz="1800" dirty="0">
                <a:latin typeface="Abadi" panose="020B0604020104020204" pitchFamily="34" charset="0"/>
                <a:cs typeface="Adobe Hebrew" panose="02040503050201020203" pitchFamily="18" charset="-79"/>
              </a:rPr>
              <a:t>is at home.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A1FB4A-C638-45BE-9D79-080A87418EB5}"/>
              </a:ext>
            </a:extLst>
          </p:cNvPr>
          <p:cNvSpPr/>
          <p:nvPr/>
        </p:nvSpPr>
        <p:spPr>
          <a:xfrm>
            <a:off x="5643563" y="1412705"/>
            <a:ext cx="814388" cy="2946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00DE60-B371-41A8-9B61-8FCB578BF5C4}"/>
              </a:ext>
            </a:extLst>
          </p:cNvPr>
          <p:cNvSpPr/>
          <p:nvPr/>
        </p:nvSpPr>
        <p:spPr>
          <a:xfrm>
            <a:off x="3507582" y="2005636"/>
            <a:ext cx="814388" cy="2946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B5BAD2-D128-4540-A4C2-093557A8031A}"/>
              </a:ext>
            </a:extLst>
          </p:cNvPr>
          <p:cNvSpPr/>
          <p:nvPr/>
        </p:nvSpPr>
        <p:spPr>
          <a:xfrm>
            <a:off x="3600451" y="2529593"/>
            <a:ext cx="621505" cy="3136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991B4B2-F05C-45EF-A813-95C12A939777}"/>
              </a:ext>
            </a:extLst>
          </p:cNvPr>
          <p:cNvSpPr/>
          <p:nvPr/>
        </p:nvSpPr>
        <p:spPr>
          <a:xfrm>
            <a:off x="5022058" y="3114857"/>
            <a:ext cx="621505" cy="3136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58D18D2-675B-49E9-A79A-F15E855090BC}"/>
              </a:ext>
            </a:extLst>
          </p:cNvPr>
          <p:cNvSpPr/>
          <p:nvPr/>
        </p:nvSpPr>
        <p:spPr>
          <a:xfrm>
            <a:off x="4343399" y="3607777"/>
            <a:ext cx="678659" cy="3136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1141A6-5C2C-497E-8BC8-21E05A79AAEE}"/>
              </a:ext>
            </a:extLst>
          </p:cNvPr>
          <p:cNvSpPr/>
          <p:nvPr/>
        </p:nvSpPr>
        <p:spPr>
          <a:xfrm>
            <a:off x="3168252" y="4172133"/>
            <a:ext cx="621505" cy="3136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4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4932F3-153A-4D1A-BA5D-A17F22B74349}"/>
              </a:ext>
            </a:extLst>
          </p:cNvPr>
          <p:cNvSpPr/>
          <p:nvPr/>
        </p:nvSpPr>
        <p:spPr>
          <a:xfrm>
            <a:off x="1060398" y="310369"/>
            <a:ext cx="6442392" cy="46920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SG" sz="2000" dirty="0">
                <a:solidFill>
                  <a:schemeClr val="accent6">
                    <a:lumMod val="50000"/>
                  </a:schemeClr>
                </a:solidFill>
                <a:latin typeface="Myriad Pro Light" panose="020B0603030403020204" pitchFamily="34" charset="0"/>
              </a:rPr>
              <a:t>        PRACTICE </a:t>
            </a:r>
            <a:r>
              <a:rPr lang="en-SG" sz="2000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: </a:t>
            </a:r>
            <a:r>
              <a:rPr lang="en-SG" sz="2000" dirty="0">
                <a:solidFill>
                  <a:schemeClr val="accent6">
                    <a:lumMod val="50000"/>
                  </a:schemeClr>
                </a:solidFill>
                <a:latin typeface="Myriad Pro Light" panose="020B0603030403020204" pitchFamily="34" charset="0"/>
              </a:rPr>
              <a:t>write the sentences using the prompts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93B6E77-43EF-4908-B2A0-FEC4C1E5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8012" y="0"/>
            <a:ext cx="885825" cy="8858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86DDE0-43AE-437E-B303-88818A5EEC41}"/>
              </a:ext>
            </a:extLst>
          </p:cNvPr>
          <p:cNvSpPr/>
          <p:nvPr/>
        </p:nvSpPr>
        <p:spPr>
          <a:xfrm>
            <a:off x="623994" y="1368518"/>
            <a:ext cx="7896012" cy="28494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SG" i="1" dirty="0">
                <a:solidFill>
                  <a:schemeClr val="tx1"/>
                </a:solidFill>
              </a:rPr>
              <a:t>history/I.T/physics                         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SG" i="1" dirty="0">
                <a:solidFill>
                  <a:schemeClr val="tx1"/>
                </a:solidFill>
              </a:rPr>
              <a:t>art/music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SG" i="1" dirty="0">
                <a:solidFill>
                  <a:schemeClr val="tx1"/>
                </a:solidFill>
              </a:rPr>
              <a:t>literature/biology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SG" i="1" dirty="0">
                <a:solidFill>
                  <a:schemeClr val="tx1"/>
                </a:solidFill>
              </a:rPr>
              <a:t>P.E/geography/physics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SG" i="1" dirty="0">
                <a:solidFill>
                  <a:schemeClr val="tx1"/>
                </a:solidFill>
              </a:rPr>
              <a:t>music/literature/art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50CEF-8E97-4634-B5D2-A5E111477C2F}"/>
              </a:ext>
            </a:extLst>
          </p:cNvPr>
          <p:cNvSpPr txBox="1"/>
          <p:nvPr/>
        </p:nvSpPr>
        <p:spPr>
          <a:xfrm>
            <a:off x="4199466" y="1717352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____________________________  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2F36A-662F-4A11-8230-5088F9A45348}"/>
              </a:ext>
            </a:extLst>
          </p:cNvPr>
          <p:cNvSpPr txBox="1"/>
          <p:nvPr/>
        </p:nvSpPr>
        <p:spPr>
          <a:xfrm>
            <a:off x="4199466" y="2293923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____________________________  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CA4D0-63C2-4A82-835B-167202531D49}"/>
              </a:ext>
            </a:extLst>
          </p:cNvPr>
          <p:cNvSpPr txBox="1"/>
          <p:nvPr/>
        </p:nvSpPr>
        <p:spPr>
          <a:xfrm>
            <a:off x="4199467" y="2849577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____________________________   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B2148-2878-4ACB-B07D-ACAD463AD215}"/>
              </a:ext>
            </a:extLst>
          </p:cNvPr>
          <p:cNvSpPr txBox="1"/>
          <p:nvPr/>
        </p:nvSpPr>
        <p:spPr>
          <a:xfrm>
            <a:off x="4139354" y="3426148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____________________________    </a:t>
            </a:r>
            <a:endParaRPr lang="en-US" dirty="0"/>
          </a:p>
        </p:txBody>
      </p:sp>
      <p:pic>
        <p:nvPicPr>
          <p:cNvPr id="12" name="Picture 11" descr="Shape, icon, circle&#10;&#10;Description automatically generated">
            <a:extLst>
              <a:ext uri="{FF2B5EF4-FFF2-40B4-BE49-F238E27FC236}">
                <a16:creationId xmlns:a16="http://schemas.microsoft.com/office/drawing/2014/main" id="{7FA34AF0-EEB3-495A-99B2-6F90522C8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76287" y="1840684"/>
            <a:ext cx="368890" cy="3688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9FFEA5F-77D8-4556-A920-492BB4F76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76287" y="2293923"/>
            <a:ext cx="368890" cy="368890"/>
          </a:xfrm>
          <a:prstGeom prst="rect">
            <a:avLst/>
          </a:prstGeom>
        </p:spPr>
      </p:pic>
      <p:pic>
        <p:nvPicPr>
          <p:cNvPr id="17" name="Picture 16" descr="Shape, icon, circle&#10;&#10;Description automatically generated">
            <a:extLst>
              <a:ext uri="{FF2B5EF4-FFF2-40B4-BE49-F238E27FC236}">
                <a16:creationId xmlns:a16="http://schemas.microsoft.com/office/drawing/2014/main" id="{B6EFBC56-5DEA-44DD-A91F-634736D9D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15327" y="2715509"/>
            <a:ext cx="368890" cy="36889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80E0735-25BE-4469-94F9-6CB434DD9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96234" y="3084399"/>
            <a:ext cx="368890" cy="368890"/>
          </a:xfrm>
          <a:prstGeom prst="rect">
            <a:avLst/>
          </a:prstGeom>
        </p:spPr>
      </p:pic>
      <p:pic>
        <p:nvPicPr>
          <p:cNvPr id="19" name="Picture 18" descr="Shape, icon, circle&#10;&#10;Description automatically generated">
            <a:extLst>
              <a:ext uri="{FF2B5EF4-FFF2-40B4-BE49-F238E27FC236}">
                <a16:creationId xmlns:a16="http://schemas.microsoft.com/office/drawing/2014/main" id="{857599BC-1A9E-4374-BB8C-047C95181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40508" y="3549480"/>
            <a:ext cx="368890" cy="368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F490F-FCC7-41F4-AB05-2A8D317418A9}"/>
              </a:ext>
            </a:extLst>
          </p:cNvPr>
          <p:cNvSpPr txBox="1"/>
          <p:nvPr/>
        </p:nvSpPr>
        <p:spPr>
          <a:xfrm>
            <a:off x="4192692" y="1753131"/>
            <a:ext cx="3106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I</a:t>
            </a:r>
            <a:r>
              <a:rPr lang="en-SG" dirty="0"/>
              <a:t> </a:t>
            </a:r>
            <a:r>
              <a:rPr lang="en-SG" dirty="0">
                <a:solidFill>
                  <a:srgbClr val="C00000"/>
                </a:solidFill>
              </a:rPr>
              <a:t>like I.T and physics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9E034-489B-4450-9781-EDE466DDEDD1}"/>
              </a:ext>
            </a:extLst>
          </p:cNvPr>
          <p:cNvSpPr txBox="1"/>
          <p:nvPr/>
        </p:nvSpPr>
        <p:spPr>
          <a:xfrm>
            <a:off x="4281594" y="2336232"/>
            <a:ext cx="3106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I</a:t>
            </a:r>
            <a:r>
              <a:rPr lang="en-SG" dirty="0"/>
              <a:t> </a:t>
            </a:r>
            <a:r>
              <a:rPr lang="en-SG" dirty="0">
                <a:solidFill>
                  <a:srgbClr val="C00000"/>
                </a:solidFill>
              </a:rPr>
              <a:t>don’t like music or art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52C57-0430-4440-B695-E6962B5C3E1B}"/>
              </a:ext>
            </a:extLst>
          </p:cNvPr>
          <p:cNvSpPr txBox="1"/>
          <p:nvPr/>
        </p:nvSpPr>
        <p:spPr>
          <a:xfrm>
            <a:off x="4229521" y="2885356"/>
            <a:ext cx="3106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I</a:t>
            </a:r>
            <a:r>
              <a:rPr lang="en-SG" dirty="0"/>
              <a:t> </a:t>
            </a:r>
            <a:r>
              <a:rPr lang="en-SG" dirty="0">
                <a:solidFill>
                  <a:srgbClr val="C00000"/>
                </a:solidFill>
              </a:rPr>
              <a:t>don’t like geography or physics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9D255C-4910-4531-A628-A23974AADC3F}"/>
              </a:ext>
            </a:extLst>
          </p:cNvPr>
          <p:cNvSpPr txBox="1"/>
          <p:nvPr/>
        </p:nvSpPr>
        <p:spPr>
          <a:xfrm>
            <a:off x="4242996" y="3426148"/>
            <a:ext cx="3106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C00000"/>
                </a:solidFill>
              </a:rPr>
              <a:t>I</a:t>
            </a:r>
            <a:r>
              <a:rPr lang="en-SG" dirty="0"/>
              <a:t> </a:t>
            </a:r>
            <a:r>
              <a:rPr lang="en-SG" dirty="0">
                <a:solidFill>
                  <a:srgbClr val="C00000"/>
                </a:solidFill>
              </a:rPr>
              <a:t>like music, literature and art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0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1949B14-7C7F-4241-A39D-6770DC03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6925" y="441323"/>
            <a:ext cx="668775" cy="6687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7AD548-C0A7-4A68-9B85-EDDFC7CB9B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8312" y="441323"/>
            <a:ext cx="4403725" cy="408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44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  <a:ea typeface="Kozuka Gothic Pro B" panose="020B0800000000000000" pitchFamily="34" charset="-128"/>
              </a:rPr>
              <a:t>Writing</a:t>
            </a: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333022-A579-4C04-A62E-65ACD7F43DDE}"/>
              </a:ext>
            </a:extLst>
          </p:cNvPr>
          <p:cNvSpPr txBox="1">
            <a:spLocks/>
          </p:cNvSpPr>
          <p:nvPr/>
        </p:nvSpPr>
        <p:spPr>
          <a:xfrm>
            <a:off x="1258532" y="1041090"/>
            <a:ext cx="6210252" cy="91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/>
            <a:r>
              <a:rPr lang="en-SG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Adobe Fan Heiti Std B" panose="020B0700000000000000" pitchFamily="34" charset="-128"/>
              </a:rPr>
              <a:t>Write two sentences about yourself</a:t>
            </a:r>
          </a:p>
          <a:p>
            <a:pPr algn="l"/>
            <a:r>
              <a:rPr lang="en-SG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Adobe Fan Heiti Std B" panose="020B0700000000000000" pitchFamily="34" charset="-128"/>
              </a:rPr>
              <a:t>What subjects do you like or don’t like? </a:t>
            </a:r>
          </a:p>
          <a:p>
            <a:pPr algn="l"/>
            <a:r>
              <a:rPr lang="en-SG" sz="2400" dirty="0">
                <a:solidFill>
                  <a:schemeClr val="accent5">
                    <a:lumMod val="50000"/>
                  </a:schemeClr>
                </a:solidFill>
                <a:latin typeface="+mj-lt"/>
                <a:ea typeface="Adobe Fan Heiti Std B" panose="020B0700000000000000" pitchFamily="34" charset="-128"/>
              </a:rPr>
              <a:t>Using </a:t>
            </a:r>
            <a:r>
              <a:rPr lang="en-SG" sz="2400" dirty="0">
                <a:solidFill>
                  <a:srgbClr val="C00000"/>
                </a:solidFill>
                <a:latin typeface="+mj-lt"/>
                <a:ea typeface="Adobe Fan Heiti Std B" panose="020B0700000000000000" pitchFamily="34" charset="-128"/>
              </a:rPr>
              <a:t>“ like” , “ and” , “ or” </a:t>
            </a:r>
          </a:p>
          <a:p>
            <a:pPr algn="l"/>
            <a:endParaRPr lang="en-SG" sz="2400" dirty="0">
              <a:solidFill>
                <a:srgbClr val="C00000"/>
              </a:solidFill>
              <a:latin typeface="Abadi Extra Light" panose="020B0204020104020204" pitchFamily="34" charset="0"/>
              <a:ea typeface="Adobe Fan Heiti Std B" panose="020B0700000000000000" pitchFamily="34" charset="-128"/>
            </a:endParaRPr>
          </a:p>
          <a:p>
            <a:pPr algn="l"/>
            <a:endParaRPr lang="en-SG" sz="6600" dirty="0">
              <a:solidFill>
                <a:schemeClr val="accent5">
                  <a:lumMod val="5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algn="l"/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4FF8458E-A510-4066-B4DC-BDE1E7CCAC15}"/>
              </a:ext>
            </a:extLst>
          </p:cNvPr>
          <p:cNvGraphicFramePr>
            <a:graphicFrameLocks noGrp="1"/>
          </p:cNvGraphicFramePr>
          <p:nvPr/>
        </p:nvGraphicFramePr>
        <p:xfrm>
          <a:off x="1203366" y="2150804"/>
          <a:ext cx="6512720" cy="1600361"/>
        </p:xfrm>
        <a:graphic>
          <a:graphicData uri="http://schemas.openxmlformats.org/drawingml/2006/table">
            <a:tbl>
              <a:tblPr firstRow="1" bandRow="1">
                <a:tableStyleId>{BCE74814-4000-4B5C-99B2-AFAB63188A38}</a:tableStyleId>
              </a:tblPr>
              <a:tblGrid>
                <a:gridCol w="3256360">
                  <a:extLst>
                    <a:ext uri="{9D8B030D-6E8A-4147-A177-3AD203B41FA5}">
                      <a16:colId xmlns:a16="http://schemas.microsoft.com/office/drawing/2014/main" val="3478412426"/>
                    </a:ext>
                  </a:extLst>
                </a:gridCol>
                <a:gridCol w="3256360">
                  <a:extLst>
                    <a:ext uri="{9D8B030D-6E8A-4147-A177-3AD203B41FA5}">
                      <a16:colId xmlns:a16="http://schemas.microsoft.com/office/drawing/2014/main" val="2122352277"/>
                    </a:ext>
                  </a:extLst>
                </a:gridCol>
              </a:tblGrid>
              <a:tr h="482313">
                <a:tc>
                  <a:txBody>
                    <a:bodyPr/>
                    <a:lstStyle/>
                    <a:p>
                      <a:r>
                        <a:rPr lang="en-SG" sz="20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+mn-lt"/>
                          <a:ea typeface="Adobe Myungjo Std M" panose="02020600000000000000" pitchFamily="18" charset="-128"/>
                        </a:rPr>
                        <a:t>Questions</a:t>
                      </a:r>
                      <a:endParaRPr lang="en-US" sz="2000" b="1" dirty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Adobe Myungjo Std M" panose="020206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/>
                        <a:t>             Example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188627"/>
                  </a:ext>
                </a:extLst>
              </a:tr>
              <a:tr h="538928">
                <a:tc>
                  <a:txBody>
                    <a:bodyPr/>
                    <a:lstStyle/>
                    <a:p>
                      <a:r>
                        <a:rPr lang="en-SG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+mn-lt"/>
                          <a:ea typeface="Adobe Myungjo Std M" panose="02020600000000000000" pitchFamily="18" charset="-128"/>
                        </a:rPr>
                        <a:t>1. What subjects do you like? </a:t>
                      </a:r>
                      <a:endParaRPr lang="en-US" sz="1600" b="1" dirty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Adobe Myungjo Std M" panose="020206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/>
                        <a:t>I like math, biology, and P.E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014006"/>
                  </a:ext>
                </a:extLst>
              </a:tr>
              <a:tr h="538928">
                <a:tc>
                  <a:txBody>
                    <a:bodyPr/>
                    <a:lstStyle/>
                    <a:p>
                      <a:r>
                        <a:rPr lang="en-SG" sz="1600" b="1" dirty="0">
                          <a:solidFill>
                            <a:schemeClr val="accent2">
                              <a:lumMod val="10000"/>
                            </a:schemeClr>
                          </a:solidFill>
                          <a:latin typeface="+mn-lt"/>
                          <a:ea typeface="Adobe Myungjo Std M" panose="02020600000000000000" pitchFamily="18" charset="-128"/>
                        </a:rPr>
                        <a:t>2. What subjects don’t you like?</a:t>
                      </a:r>
                      <a:endParaRPr lang="en-US" sz="1600" b="1" dirty="0">
                        <a:solidFill>
                          <a:schemeClr val="accent2">
                            <a:lumMod val="10000"/>
                          </a:schemeClr>
                        </a:solidFill>
                        <a:latin typeface="+mn-lt"/>
                        <a:ea typeface="Adobe Myungjo Std M" panose="020206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dirty="0"/>
                        <a:t>I don’t like I.T, physics , or art.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194221"/>
                  </a:ext>
                </a:extLst>
              </a:tr>
            </a:tbl>
          </a:graphicData>
        </a:graphic>
      </p:graphicFrame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D9F3E63F-8B8B-4A9E-95CE-6AFCFC1E5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63718" y="2694791"/>
            <a:ext cx="505066" cy="3788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A0DDEFB-1F15-4BD7-8A9B-1BBC96CF2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60923" y="3259864"/>
            <a:ext cx="381330" cy="378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F1D0AB-F69F-4861-9E12-6614E1D90F74}"/>
              </a:ext>
            </a:extLst>
          </p:cNvPr>
          <p:cNvSpPr txBox="1"/>
          <p:nvPr/>
        </p:nvSpPr>
        <p:spPr>
          <a:xfrm>
            <a:off x="1983076" y="5143500"/>
            <a:ext cx="51778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commons.wikimedia.org/wiki/File:Sad_face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AE0A37-272B-4FA5-A458-DA8E138C1C73}"/>
              </a:ext>
            </a:extLst>
          </p:cNvPr>
          <p:cNvSpPr txBox="1">
            <a:spLocks/>
          </p:cNvSpPr>
          <p:nvPr/>
        </p:nvSpPr>
        <p:spPr>
          <a:xfrm>
            <a:off x="1117641" y="3971307"/>
            <a:ext cx="6512720" cy="66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/>
            <a:r>
              <a:rPr lang="en-SG" sz="2400" dirty="0">
                <a:solidFill>
                  <a:schemeClr val="accent5">
                    <a:lumMod val="50000"/>
                  </a:schemeClr>
                </a:solidFill>
                <a:latin typeface="Abadi Extra Light" panose="020B0204020104020204" pitchFamily="34" charset="0"/>
                <a:ea typeface="Adobe Fan Heiti Std B" panose="020B0700000000000000" pitchFamily="34" charset="-128"/>
              </a:rPr>
              <a:t>Speaking: Interview 2 classmates about their favourite subjects using the questions above.</a:t>
            </a:r>
            <a:endParaRPr lang="en-SG" sz="2400" dirty="0">
              <a:solidFill>
                <a:srgbClr val="C00000"/>
              </a:solidFill>
              <a:latin typeface="Abadi Extra Light" panose="020B0204020104020204" pitchFamily="34" charset="0"/>
              <a:ea typeface="Adobe Fan Heiti Std B" panose="020B0700000000000000" pitchFamily="34" charset="-128"/>
            </a:endParaRPr>
          </a:p>
          <a:p>
            <a:pPr algn="l"/>
            <a:endParaRPr lang="en-SG" sz="6600" dirty="0">
              <a:solidFill>
                <a:schemeClr val="accent5">
                  <a:lumMod val="50000"/>
                </a:schemeClr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algn="l"/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A6ED19B-3F4A-4203-BF59-C29B621CC5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72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035640" y="1760408"/>
            <a:ext cx="6953447" cy="1180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WRAP-UP</a:t>
            </a:r>
            <a:endParaRPr lang="en-US" sz="80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96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B4D6D1-1494-486E-813C-5B8B6E8E68DB}"/>
              </a:ext>
            </a:extLst>
          </p:cNvPr>
          <p:cNvSpPr txBox="1">
            <a:spLocks/>
          </p:cNvSpPr>
          <p:nvPr/>
        </p:nvSpPr>
        <p:spPr>
          <a:xfrm>
            <a:off x="2068311" y="805272"/>
            <a:ext cx="4853982" cy="87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6600" dirty="0">
                <a:solidFill>
                  <a:schemeClr val="accent5">
                    <a:lumMod val="50000"/>
                  </a:schemeClr>
                </a:solidFill>
                <a:latin typeface="+mj-lt"/>
                <a:ea typeface="Kozuka Gothic Pro B" panose="020B0800000000000000" pitchFamily="34" charset="-128"/>
              </a:rPr>
              <a:t>GRAMMAR</a:t>
            </a: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2015A4-B0BF-4A7A-A2D6-24496212CC60}"/>
              </a:ext>
            </a:extLst>
          </p:cNvPr>
          <p:cNvGrpSpPr/>
          <p:nvPr/>
        </p:nvGrpSpPr>
        <p:grpSpPr>
          <a:xfrm>
            <a:off x="2728912" y="2072399"/>
            <a:ext cx="3686176" cy="652171"/>
            <a:chOff x="1235869" y="2507456"/>
            <a:chExt cx="3686176" cy="65217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BF83CB0-D0E1-4853-A8BD-F8E50D9CA73F}"/>
                </a:ext>
              </a:extLst>
            </p:cNvPr>
            <p:cNvSpPr/>
            <p:nvPr/>
          </p:nvSpPr>
          <p:spPr>
            <a:xfrm>
              <a:off x="1385887" y="2507456"/>
              <a:ext cx="3536158" cy="65217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dirty="0">
                  <a:solidFill>
                    <a:schemeClr val="accent6">
                      <a:lumMod val="50000"/>
                    </a:schemeClr>
                  </a:solidFill>
                  <a:latin typeface="Amasis MT Pro Black" panose="02040A04050005020304" pitchFamily="18" charset="0"/>
                </a:rPr>
                <a:t>and , or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A30AECD-4F5A-418F-B57A-96A984589A5E}"/>
                </a:ext>
              </a:extLst>
            </p:cNvPr>
            <p:cNvSpPr/>
            <p:nvPr/>
          </p:nvSpPr>
          <p:spPr>
            <a:xfrm>
              <a:off x="1235869" y="2507456"/>
              <a:ext cx="657226" cy="652171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200" dirty="0">
                  <a:solidFill>
                    <a:schemeClr val="accent6">
                      <a:lumMod val="50000"/>
                    </a:schemeClr>
                  </a:solidFill>
                  <a:latin typeface="Modern Love" panose="04090805081005020601" pitchFamily="82" charset="0"/>
                </a:rPr>
                <a:t>1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136E6C-B693-4577-AD09-A2F7A8F39915}"/>
              </a:ext>
            </a:extLst>
          </p:cNvPr>
          <p:cNvGrpSpPr/>
          <p:nvPr/>
        </p:nvGrpSpPr>
        <p:grpSpPr>
          <a:xfrm>
            <a:off x="2778918" y="3314581"/>
            <a:ext cx="3586164" cy="652171"/>
            <a:chOff x="1235869" y="3686056"/>
            <a:chExt cx="3586164" cy="6521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7852913-62D0-4CAE-8F93-DEE70A7A237D}"/>
                </a:ext>
              </a:extLst>
            </p:cNvPr>
            <p:cNvSpPr/>
            <p:nvPr/>
          </p:nvSpPr>
          <p:spPr>
            <a:xfrm>
              <a:off x="1564482" y="3686056"/>
              <a:ext cx="3257551" cy="65217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3"/>
              <a:r>
                <a:rPr lang="en-SG" sz="2000" dirty="0">
                  <a:solidFill>
                    <a:schemeClr val="accent6">
                      <a:lumMod val="50000"/>
                    </a:schemeClr>
                  </a:solidFill>
                  <a:latin typeface="Amasis MT Pro Black" panose="02040A04050005020304" pitchFamily="18" charset="0"/>
                </a:rPr>
                <a:t>    Possessive pronouns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530BF43-C8A4-4A3A-8C5F-1DCBA595466A}"/>
                </a:ext>
              </a:extLst>
            </p:cNvPr>
            <p:cNvSpPr/>
            <p:nvPr/>
          </p:nvSpPr>
          <p:spPr>
            <a:xfrm>
              <a:off x="1235869" y="3686056"/>
              <a:ext cx="657226" cy="652171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600" dirty="0">
                  <a:solidFill>
                    <a:schemeClr val="accent6">
                      <a:lumMod val="50000"/>
                    </a:schemeClr>
                  </a:solidFill>
                  <a:latin typeface="Modern Love" panose="04090805081005020601" pitchFamily="82" charset="0"/>
                </a:rPr>
                <a:t>2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FD4329C-618D-4828-8104-7D44EB506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066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DFAF72-4558-43A8-AD43-644DD99D4D5E}"/>
              </a:ext>
            </a:extLst>
          </p:cNvPr>
          <p:cNvSpPr txBox="1"/>
          <p:nvPr/>
        </p:nvSpPr>
        <p:spPr>
          <a:xfrm>
            <a:off x="2333414" y="770672"/>
            <a:ext cx="3410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https://wordwall.net/resource/20400275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D37F16-577B-43FA-8250-9A88FBBD472F}"/>
              </a:ext>
            </a:extLst>
          </p:cNvPr>
          <p:cNvSpPr/>
          <p:nvPr/>
        </p:nvSpPr>
        <p:spPr>
          <a:xfrm>
            <a:off x="1822026" y="339924"/>
            <a:ext cx="4680373" cy="39962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tx1"/>
                </a:solidFill>
                <a:latin typeface="Abadi" panose="020B0604020104020204" pitchFamily="34" charset="0"/>
              </a:rPr>
              <a:t>PLAY GAMES ONLINE</a:t>
            </a:r>
            <a:endParaRPr lang="en-US" sz="32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FF95419-3124-4D50-B7AC-CE6A9E46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0" t="19095" r="27111" b="16378"/>
          <a:stretch/>
        </p:blipFill>
        <p:spPr>
          <a:xfrm>
            <a:off x="1005837" y="1109570"/>
            <a:ext cx="6841067" cy="389329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96F8106-BB30-412B-A10D-A49C9673C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73708" y="211578"/>
            <a:ext cx="948266" cy="71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26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013EB-0449-4A40-8FD3-E23A1D5D4545}"/>
              </a:ext>
            </a:extLst>
          </p:cNvPr>
          <p:cNvSpPr/>
          <p:nvPr/>
        </p:nvSpPr>
        <p:spPr>
          <a:xfrm>
            <a:off x="114300" y="209550"/>
            <a:ext cx="5531127" cy="4812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45720" tIns="22860" rIns="45720" bIns="22860" rtlCol="0" anchor="b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SG" sz="40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40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ill in the suitable possessive pronouns</a:t>
            </a:r>
            <a:endParaRPr lang="en-US" sz="405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9395A38-1309-4532-B6F0-22E7BAE04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4" t="17844" r="23847" b="31998"/>
          <a:stretch/>
        </p:blipFill>
        <p:spPr>
          <a:xfrm>
            <a:off x="7407317" y="229909"/>
            <a:ext cx="918288" cy="86142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0B99D0-5A9C-4988-81FB-20C9401E3BE1}"/>
              </a:ext>
            </a:extLst>
          </p:cNvPr>
          <p:cNvSpPr/>
          <p:nvPr/>
        </p:nvSpPr>
        <p:spPr>
          <a:xfrm>
            <a:off x="723583" y="1832979"/>
            <a:ext cx="6953447" cy="1180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0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HOMEWORK</a:t>
            </a:r>
            <a:endParaRPr lang="en-US" sz="80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38086"/>
      </p:ext>
    </p:extLst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743757" y="311516"/>
            <a:ext cx="8403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369504" y="2038924"/>
            <a:ext cx="4633093" cy="449412"/>
            <a:chOff x="2956033" y="2603400"/>
            <a:chExt cx="6177457" cy="5992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9"/>
              <a:ext cx="545224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369505" y="2553044"/>
            <a:ext cx="6991652" cy="58494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188200" y="2784192"/>
            <a:ext cx="2630872" cy="2575692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3"/>
              <a:ext cx="343425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5"/>
              <a:ext cx="343425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6800736" y="-21053"/>
            <a:ext cx="2563981" cy="2216976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3394198" y="3115307"/>
            <a:ext cx="4215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BC82DD4-AF7E-4836-94FD-A095D87DD982}"/>
              </a:ext>
            </a:extLst>
          </p:cNvPr>
          <p:cNvGrpSpPr/>
          <p:nvPr/>
        </p:nvGrpSpPr>
        <p:grpSpPr>
          <a:xfrm>
            <a:off x="2214561" y="333304"/>
            <a:ext cx="3686176" cy="652171"/>
            <a:chOff x="1235869" y="2507456"/>
            <a:chExt cx="3686176" cy="65217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CFDF45-B64E-45A1-AC09-DBF68C1229FC}"/>
                </a:ext>
              </a:extLst>
            </p:cNvPr>
            <p:cNvSpPr/>
            <p:nvPr/>
          </p:nvSpPr>
          <p:spPr>
            <a:xfrm>
              <a:off x="1385887" y="2507456"/>
              <a:ext cx="3536158" cy="65217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2800" dirty="0">
                  <a:solidFill>
                    <a:schemeClr val="accent6">
                      <a:lumMod val="50000"/>
                    </a:schemeClr>
                  </a:solidFill>
                  <a:latin typeface="Amasis MT Pro Black" panose="02040A04050005020304" pitchFamily="18" charset="0"/>
                </a:rPr>
                <a:t>and , or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Amasis MT Pro Black" panose="02040A040500050203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1B2150-80AB-4CBD-809C-4E5CEEFBBFD8}"/>
                </a:ext>
              </a:extLst>
            </p:cNvPr>
            <p:cNvSpPr/>
            <p:nvPr/>
          </p:nvSpPr>
          <p:spPr>
            <a:xfrm>
              <a:off x="1235869" y="2507456"/>
              <a:ext cx="657226" cy="652171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200" dirty="0">
                  <a:solidFill>
                    <a:schemeClr val="accent6">
                      <a:lumMod val="50000"/>
                    </a:schemeClr>
                  </a:solidFill>
                  <a:latin typeface="Modern Love" panose="04090805081005020601" pitchFamily="82" charset="0"/>
                </a:rPr>
                <a:t>1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endParaRPr>
            </a:p>
          </p:txBody>
        </p:sp>
      </p:grp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0F45F686-FFD9-45CF-B887-F2D1D7F8A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7236" y="1821655"/>
            <a:ext cx="564356" cy="5643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1236738-7299-4B28-99B1-F873AA8F8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5809" y="2571750"/>
            <a:ext cx="542925" cy="542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2C7CC5-F7D1-447B-ABCC-41A632779270}"/>
              </a:ext>
            </a:extLst>
          </p:cNvPr>
          <p:cNvSpPr txBox="1"/>
          <p:nvPr/>
        </p:nvSpPr>
        <p:spPr>
          <a:xfrm>
            <a:off x="1557336" y="1156924"/>
            <a:ext cx="5607845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Listen a boy taking to his favourite subjects and fill in the blanks.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B9AD8B-7D2C-45C7-A513-18D015560CF6}"/>
              </a:ext>
            </a:extLst>
          </p:cNvPr>
          <p:cNvSpPr/>
          <p:nvPr/>
        </p:nvSpPr>
        <p:spPr>
          <a:xfrm>
            <a:off x="1507330" y="1836422"/>
            <a:ext cx="3782618" cy="5495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I _________I.</a:t>
            </a:r>
            <a:r>
              <a:rPr lang="en-SG"/>
              <a:t>T _______ </a:t>
            </a:r>
            <a:r>
              <a:rPr lang="en-SG" dirty="0"/>
              <a:t>biology.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AA2F4D-3F10-463D-93AB-59D8B9634C24}"/>
              </a:ext>
            </a:extLst>
          </p:cNvPr>
          <p:cNvSpPr/>
          <p:nvPr/>
        </p:nvSpPr>
        <p:spPr>
          <a:xfrm>
            <a:off x="1507330" y="2593181"/>
            <a:ext cx="3864771" cy="4357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dirty="0"/>
              <a:t>I _____________literature, physics _____P.E</a:t>
            </a:r>
            <a:endParaRPr lang="en-US" dirty="0"/>
          </a:p>
        </p:txBody>
      </p:sp>
      <p:pic>
        <p:nvPicPr>
          <p:cNvPr id="26" name="Picture 25" descr="A person smiling and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394B0C40-ED92-4F99-92C7-3A62C7937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89948" y="1534713"/>
            <a:ext cx="2106208" cy="170259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264347AB-D8AE-4DBF-B98C-D013DA77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224032" y="1105530"/>
            <a:ext cx="333304" cy="33330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7530DAE-2211-4018-B613-427DCC5C45BA}"/>
              </a:ext>
            </a:extLst>
          </p:cNvPr>
          <p:cNvSpPr/>
          <p:nvPr/>
        </p:nvSpPr>
        <p:spPr>
          <a:xfrm>
            <a:off x="2063043" y="1964528"/>
            <a:ext cx="723306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like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043A2B-5BF1-4FC0-AFA6-C8715A21AFE8}"/>
              </a:ext>
            </a:extLst>
          </p:cNvPr>
          <p:cNvSpPr/>
          <p:nvPr/>
        </p:nvSpPr>
        <p:spPr>
          <a:xfrm>
            <a:off x="3151287" y="1953814"/>
            <a:ext cx="723306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and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FCD780-7F5C-4506-B5B9-46B8DB0B9D2A}"/>
              </a:ext>
            </a:extLst>
          </p:cNvPr>
          <p:cNvSpPr/>
          <p:nvPr/>
        </p:nvSpPr>
        <p:spPr>
          <a:xfrm>
            <a:off x="1809150" y="2661047"/>
            <a:ext cx="1051919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don’t like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C24CA0-AF7A-4FE3-B72B-B9276EE6F13A}"/>
              </a:ext>
            </a:extLst>
          </p:cNvPr>
          <p:cNvSpPr/>
          <p:nvPr/>
        </p:nvSpPr>
        <p:spPr>
          <a:xfrm>
            <a:off x="4294287" y="2661047"/>
            <a:ext cx="723306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rgbClr val="C00000"/>
                </a:solidFill>
              </a:rPr>
              <a:t>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03C65035-5953-46A8-A024-B786A0B30A95}"/>
              </a:ext>
            </a:extLst>
          </p:cNvPr>
          <p:cNvSpPr/>
          <p:nvPr/>
        </p:nvSpPr>
        <p:spPr>
          <a:xfrm>
            <a:off x="807236" y="3668596"/>
            <a:ext cx="1034058" cy="33330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72D31A4-5607-42D1-BD19-0B2D40BB0406}"/>
              </a:ext>
            </a:extLst>
          </p:cNvPr>
          <p:cNvSpPr/>
          <p:nvPr/>
        </p:nvSpPr>
        <p:spPr>
          <a:xfrm>
            <a:off x="1980605" y="3305174"/>
            <a:ext cx="3309343" cy="936266"/>
          </a:xfrm>
          <a:prstGeom prst="roundRect">
            <a:avLst/>
          </a:prstGeom>
          <a:solidFill>
            <a:srgbClr val="406D9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SG" dirty="0">
                <a:solidFill>
                  <a:schemeClr val="bg1"/>
                </a:solidFill>
              </a:rPr>
              <a:t>And, or hay </a:t>
            </a:r>
            <a:r>
              <a:rPr lang="en-SG" dirty="0" err="1">
                <a:solidFill>
                  <a:schemeClr val="bg1"/>
                </a:solidFill>
              </a:rPr>
              <a:t>được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dùng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để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liệt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kê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thêm</a:t>
            </a:r>
            <a:r>
              <a:rPr lang="en-SG" dirty="0">
                <a:solidFill>
                  <a:schemeClr val="bg1"/>
                </a:solidFill>
              </a:rPr>
              <a:t> ý </a:t>
            </a:r>
            <a:r>
              <a:rPr lang="en-SG" dirty="0" err="1">
                <a:solidFill>
                  <a:schemeClr val="bg1"/>
                </a:solidFill>
              </a:rPr>
              <a:t>trong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câu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Tuy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nhiên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câu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phủ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định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thường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dùng</a:t>
            </a:r>
            <a:r>
              <a:rPr lang="en-SG" dirty="0">
                <a:solidFill>
                  <a:schemeClr val="bg1"/>
                </a:solidFill>
              </a:rPr>
              <a:t> “ or” </a:t>
            </a:r>
            <a:r>
              <a:rPr lang="en-SG" dirty="0" err="1">
                <a:solidFill>
                  <a:schemeClr val="bg1"/>
                </a:solidFill>
              </a:rPr>
              <a:t>hơn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là</a:t>
            </a:r>
            <a:r>
              <a:rPr lang="en-SG" dirty="0">
                <a:solidFill>
                  <a:schemeClr val="bg1"/>
                </a:solidFill>
              </a:rPr>
              <a:t> “ and”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0707C0EC-670C-489B-8830-2F05AC5E77D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684" t="17844" r="23847" b="31998"/>
          <a:stretch/>
        </p:blipFill>
        <p:spPr>
          <a:xfrm>
            <a:off x="7481988" y="222236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-like-IT-and-biology16289972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dont-like-literaturephysico16289975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885893" y="293309"/>
            <a:ext cx="627680" cy="859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99733" y="4629150"/>
            <a:ext cx="642936" cy="4725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270673" y="1068492"/>
            <a:ext cx="6221670" cy="3796937"/>
            <a:chOff x="0" y="1670309"/>
            <a:chExt cx="14432951" cy="12082957"/>
          </a:xfrm>
        </p:grpSpPr>
        <p:sp>
          <p:nvSpPr>
            <p:cNvPr id="5" name="TextBox 5"/>
            <p:cNvSpPr txBox="1"/>
            <p:nvPr/>
          </p:nvSpPr>
          <p:spPr>
            <a:xfrm>
              <a:off x="1086983" y="1670309"/>
              <a:ext cx="13345968" cy="12082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584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584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584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584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84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584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sz="3500" dirty="0">
                  <a:solidFill>
                    <a:srgbClr val="5F3329"/>
                  </a:solidFill>
                  <a:latin typeface="Bryndan Write"/>
                </a:rPr>
                <a:t>Possessive adjective</a:t>
              </a:r>
            </a:p>
            <a:p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(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tính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từ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sở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hữu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)</a:t>
              </a:r>
            </a:p>
            <a:p>
              <a:r>
                <a:rPr lang="en-US" sz="3500" dirty="0">
                  <a:solidFill>
                    <a:srgbClr val="5F3329"/>
                  </a:solidFill>
                  <a:latin typeface="Bryndan Write"/>
                </a:rPr>
                <a:t>Possessive pronouns</a:t>
              </a:r>
            </a:p>
            <a:p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(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Đại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từ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sở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 </a:t>
              </a:r>
              <a:r>
                <a:rPr lang="en-US" sz="3500" dirty="0" err="1">
                  <a:solidFill>
                    <a:schemeClr val="bg1"/>
                  </a:solidFill>
                  <a:latin typeface="Bryndan Write"/>
                </a:rPr>
                <a:t>hữu</a:t>
              </a:r>
              <a:r>
                <a:rPr lang="en-US" sz="3500" dirty="0">
                  <a:solidFill>
                    <a:schemeClr val="bg1"/>
                  </a:solidFill>
                  <a:latin typeface="Bryndan Write"/>
                </a:rPr>
                <a:t>)</a:t>
              </a:r>
            </a:p>
            <a:p>
              <a:pPr>
                <a:lnSpc>
                  <a:spcPts val="5840"/>
                </a:lnSpc>
              </a:pPr>
              <a:endParaRPr lang="en-US" sz="5840" dirty="0">
                <a:solidFill>
                  <a:srgbClr val="5F3329"/>
                </a:solidFill>
                <a:latin typeface="Bryndan Write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148766"/>
              <a:ext cx="13580018" cy="983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42"/>
                </a:lnSpc>
              </a:pPr>
              <a:endParaRPr sz="700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61" y="1050713"/>
            <a:ext cx="2532359" cy="351107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490C234-39B3-4818-9461-EECD3636BD58}"/>
              </a:ext>
            </a:extLst>
          </p:cNvPr>
          <p:cNvSpPr/>
          <p:nvPr/>
        </p:nvSpPr>
        <p:spPr>
          <a:xfrm>
            <a:off x="2940967" y="1918104"/>
            <a:ext cx="685800" cy="685800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sz="27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8A500F-8A45-4758-9EF6-79B3F1EDD655}"/>
              </a:ext>
            </a:extLst>
          </p:cNvPr>
          <p:cNvSpPr/>
          <p:nvPr/>
        </p:nvSpPr>
        <p:spPr>
          <a:xfrm>
            <a:off x="2995130" y="2909246"/>
            <a:ext cx="685800" cy="685800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n-US" sz="27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81E874-759E-4DE4-9E2F-967FCC64E66F}"/>
              </a:ext>
            </a:extLst>
          </p:cNvPr>
          <p:cNvSpPr txBox="1">
            <a:spLocks/>
          </p:cNvSpPr>
          <p:nvPr/>
        </p:nvSpPr>
        <p:spPr>
          <a:xfrm>
            <a:off x="1839640" y="514886"/>
            <a:ext cx="5753100" cy="87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SG" sz="5400">
                <a:solidFill>
                  <a:schemeClr val="accent5">
                    <a:lumMod val="50000"/>
                  </a:schemeClr>
                </a:solidFill>
                <a:latin typeface="+mj-lt"/>
                <a:ea typeface="Kozuka Gothic Pro B" panose="020B0800000000000000" pitchFamily="34" charset="-128"/>
              </a:rPr>
              <a:t>POSSESSIVES</a:t>
            </a:r>
            <a:endParaRPr lang="en-SG" sz="5400" dirty="0">
              <a:solidFill>
                <a:schemeClr val="accent5">
                  <a:lumMod val="50000"/>
                </a:schemeClr>
              </a:solidFill>
              <a:latin typeface="+mj-lt"/>
              <a:ea typeface="Kozuka Gothic Pro B" panose="020B0800000000000000" pitchFamily="34" charset="-128"/>
            </a:endParaRP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SG" sz="66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  <a:ea typeface="Kozuka Gothic Pro B" panose="020B0800000000000000" pitchFamily="34" charset="-128"/>
            </a:endParaRPr>
          </a:p>
          <a:p>
            <a:endParaRPr lang="en-US" dirty="0">
              <a:latin typeface="+mn-lt"/>
              <a:ea typeface="Kozuka Gothic Pro B" panose="020B0800000000000000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2FC6C2-6264-4577-A26A-98C78251E9D7}"/>
              </a:ext>
            </a:extLst>
          </p:cNvPr>
          <p:cNvSpPr/>
          <p:nvPr/>
        </p:nvSpPr>
        <p:spPr>
          <a:xfrm>
            <a:off x="2933700" y="1881266"/>
            <a:ext cx="5247182" cy="8475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000" dirty="0">
                <a:latin typeface="Montserrat Black" panose="00000A00000000000000" pitchFamily="2" charset="0"/>
              </a:rPr>
              <a:t>POSSESSIVE ADJECTIVES</a:t>
            </a:r>
          </a:p>
          <a:p>
            <a:pPr algn="ctr"/>
            <a:r>
              <a:rPr lang="en-SG" sz="2000" dirty="0">
                <a:latin typeface="Montserrat Black" panose="00000A00000000000000" pitchFamily="2" charset="0"/>
              </a:rPr>
              <a:t>( TÍNH TỪ SỞ HỮ)</a:t>
            </a:r>
            <a:endParaRPr lang="en-US" sz="2000" dirty="0">
              <a:latin typeface="Montserrat Black" panose="00000A00000000000000" pitchFamily="2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264C608B-45DB-4AC3-A1B0-5F0F7917D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441" y="973300"/>
            <a:ext cx="2532359" cy="35110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0B5DBD4-AFB6-4A6E-9B09-8C2DE46DCEF0}"/>
              </a:ext>
            </a:extLst>
          </p:cNvPr>
          <p:cNvSpPr/>
          <p:nvPr/>
        </p:nvSpPr>
        <p:spPr>
          <a:xfrm>
            <a:off x="2705100" y="1881266"/>
            <a:ext cx="847569" cy="847569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sz="27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902E1-2495-4067-B717-C624EDC38A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-14678"/>
            <a:ext cx="1016794" cy="913695"/>
          </a:xfrm>
          <a:prstGeom prst="rect">
            <a:avLst/>
          </a:prstGeom>
          <a:noFill/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2835DDC-3279-4697-A290-FC19CF28C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84" t="17844" r="23847" b="31998"/>
          <a:stretch/>
        </p:blipFill>
        <p:spPr>
          <a:xfrm>
            <a:off x="-63506" y="11455"/>
            <a:ext cx="918288" cy="8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0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541274" y="4131738"/>
            <a:ext cx="726222" cy="9948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8240" y="1143140"/>
            <a:ext cx="2497885" cy="32777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23743" y="1804988"/>
            <a:ext cx="5370190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 have a rabbit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15623" y="2987597"/>
            <a:ext cx="5370190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latin typeface="Noto Serif Display Black"/>
              </a:rPr>
              <a:t>It's </a:t>
            </a:r>
            <a:r>
              <a:rPr lang="en-US" sz="4500" dirty="0">
                <a:solidFill>
                  <a:srgbClr val="FF0000"/>
                </a:solidFill>
                <a:latin typeface="Noto Serif Display Black"/>
              </a:rPr>
              <a:t>my </a:t>
            </a:r>
            <a:r>
              <a:rPr lang="en-US" sz="4500" dirty="0">
                <a:latin typeface="Noto Serif Display Black"/>
              </a:rPr>
              <a:t>rabbit.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474DFF-BAD4-4D47-966B-6712F9F3AC66}"/>
              </a:ext>
            </a:extLst>
          </p:cNvPr>
          <p:cNvGrpSpPr/>
          <p:nvPr/>
        </p:nvGrpSpPr>
        <p:grpSpPr>
          <a:xfrm>
            <a:off x="3530954" y="608362"/>
            <a:ext cx="2082092" cy="595250"/>
            <a:chOff x="3526746" y="292210"/>
            <a:chExt cx="2082092" cy="5952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E94F71-4FB1-4735-A7CF-E9C7DFEFC554}"/>
                </a:ext>
              </a:extLst>
            </p:cNvPr>
            <p:cNvSpPr/>
            <p:nvPr/>
          </p:nvSpPr>
          <p:spPr>
            <a:xfrm>
              <a:off x="3752556" y="292210"/>
              <a:ext cx="1856282" cy="590550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500" dirty="0">
                  <a:latin typeface="Montserrat Black" panose="00000A00000000000000" pitchFamily="2" charset="0"/>
                </a:rPr>
                <a:t>EXAMPLE</a:t>
              </a:r>
              <a:endParaRPr lang="en-US" sz="1500" dirty="0">
                <a:latin typeface="Montserrat Black" panose="00000A00000000000000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348B5E-63CD-40F9-B80B-E6BE03CE71CA}"/>
                </a:ext>
              </a:extLst>
            </p:cNvPr>
            <p:cNvSpPr/>
            <p:nvPr/>
          </p:nvSpPr>
          <p:spPr>
            <a:xfrm>
              <a:off x="3526746" y="296910"/>
              <a:ext cx="590550" cy="59055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5502561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1254</Words>
  <Application>Microsoft Office PowerPoint</Application>
  <PresentationFormat>On-screen Show (16:9)</PresentationFormat>
  <Paragraphs>324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4" baseType="lpstr">
      <vt:lpstr>Jua</vt:lpstr>
      <vt:lpstr>Snap ITC</vt:lpstr>
      <vt:lpstr>Microsoft Sans Serif</vt:lpstr>
      <vt:lpstr>Bryndan Write</vt:lpstr>
      <vt:lpstr>Amasis MT Pro Black</vt:lpstr>
      <vt:lpstr>Adobe Gothic Std B</vt:lpstr>
      <vt:lpstr>Modern Love</vt:lpstr>
      <vt:lpstr>Times New Roman</vt:lpstr>
      <vt:lpstr>Berlin Sans FB Demi</vt:lpstr>
      <vt:lpstr>Adobe Garamond Pro Bold</vt:lpstr>
      <vt:lpstr>Quicksand</vt:lpstr>
      <vt:lpstr>Abadi Extra Light</vt:lpstr>
      <vt:lpstr>Arial</vt:lpstr>
      <vt:lpstr>Arial Black</vt:lpstr>
      <vt:lpstr>Adobe Fan Heiti Std B</vt:lpstr>
      <vt:lpstr>Montserrat Black</vt:lpstr>
      <vt:lpstr>Showcard Gothic</vt:lpstr>
      <vt:lpstr>Myriad Pro Light</vt:lpstr>
      <vt:lpstr>Noto Serif Display Black</vt:lpstr>
      <vt:lpstr>Algerian</vt:lpstr>
      <vt:lpstr>Abadi</vt:lpstr>
      <vt:lpstr>Nature Activities Binder by Slidesgo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Dell</dc:creator>
  <cp:lastModifiedBy>user822</cp:lastModifiedBy>
  <cp:revision>151</cp:revision>
  <cp:lastPrinted>2021-08-11T01:07:05Z</cp:lastPrinted>
  <dcterms:modified xsi:type="dcterms:W3CDTF">2021-10-02T15:53:22Z</dcterms:modified>
</cp:coreProperties>
</file>