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18"/>
  </p:handoutMasterIdLst>
  <p:sldIdLst>
    <p:sldId id="260" r:id="rId3"/>
    <p:sldId id="343" r:id="rId4"/>
    <p:sldId id="299" r:id="rId5"/>
    <p:sldId id="331" r:id="rId6"/>
    <p:sldId id="344" r:id="rId7"/>
    <p:sldId id="324" r:id="rId8"/>
    <p:sldId id="269" r:id="rId9"/>
    <p:sldId id="288" r:id="rId10"/>
    <p:sldId id="289" r:id="rId11"/>
    <p:sldId id="290" r:id="rId12"/>
    <p:sldId id="325" r:id="rId13"/>
    <p:sldId id="332" r:id="rId14"/>
    <p:sldId id="329" r:id="rId15"/>
    <p:sldId id="334" r:id="rId16"/>
    <p:sldId id="345" r:id="rId17"/>
  </p:sldIdLst>
  <p:sldSz cx="12192000" cy="6858000"/>
  <p:notesSz cx="6797675" cy="9928225"/>
  <p:embeddedFontLst>
    <p:embeddedFont>
      <p:font typeface="Abadi" panose="020B0604020104020204" pitchFamily="34" charset="0"/>
      <p:regular r:id="rId19"/>
    </p:embeddedFont>
    <p:embeddedFont>
      <p:font typeface="Adobe Garamond Pro Bold" panose="02020702060506020403" pitchFamily="18" charset="0"/>
      <p:bold r:id="rId20"/>
      <p:boldItalic r:id="rId21"/>
    </p:embeddedFont>
    <p:embeddedFont>
      <p:font typeface="Adobe Gothic Std B" panose="020B0800000000000000" pitchFamily="34" charset="-128"/>
      <p:bold r:id="rId22"/>
    </p:embeddedFon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ucida Calligraphy" panose="03010101010101010101" pitchFamily="66" charset="0"/>
      <p:regular r:id="rId28"/>
    </p:embeddedFont>
    <p:embeddedFont>
      <p:font typeface="Microsoft Sans Serif" panose="020B0604020202020204" pitchFamily="34" charset="0"/>
      <p:regular r:id="rId29"/>
    </p:embeddedFont>
    <p:embeddedFont>
      <p:font typeface="Minion Pro Cond" panose="02040706060306020203" pitchFamily="18" charset="0"/>
      <p:bold r:id="rId30"/>
      <p:boldItalic r:id="rId31"/>
    </p:embeddedFont>
    <p:embeddedFont>
      <p:font typeface="Roboto" pitchFamily="2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C6C"/>
    <a:srgbClr val="FDD2BF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8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03/10/2021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6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4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6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7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freesvg.org/happy-doctor" TargetMode="External"/><Relationship Id="rId3" Type="http://schemas.openxmlformats.org/officeDocument/2006/relationships/hyperlink" Target="https://freesvg.org/1551993538" TargetMode="External"/><Relationship Id="rId7" Type="http://schemas.openxmlformats.org/officeDocument/2006/relationships/hyperlink" Target="http://www.publicdomainfiles.com/show_file.php?id=13533931818637" TargetMode="External"/><Relationship Id="rId12" Type="http://schemas.openxmlformats.org/officeDocument/2006/relationships/image" Target="../media/image18.png"/><Relationship Id="rId17" Type="http://schemas.openxmlformats.org/officeDocument/2006/relationships/hyperlink" Target="https://www.goodfreephotos.com/vector-images/school-building-vector-clipart.png.php" TargetMode="External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hyperlink" Target="https://pixabay.com/en/puppy-pet-dog-animal-cute-canine-312492/" TargetMode="External"/><Relationship Id="rId5" Type="http://schemas.openxmlformats.org/officeDocument/2006/relationships/hyperlink" Target="https://openclipart.org/detail/302174/students-with-backpacks-2" TargetMode="External"/><Relationship Id="rId15" Type="http://schemas.openxmlformats.org/officeDocument/2006/relationships/hyperlink" Target="https://www.publicdomainpictures.net/en/view-image.php?image=82758&amp;picture=house-illustration-clipart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hyperlink" Target="https://pixabay.com/en/woman-mother-adult-people-smiling-158140/" TargetMode="External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891755-FAF3-4D28-A279-5ACCDF0E9B46}"/>
              </a:ext>
            </a:extLst>
          </p:cNvPr>
          <p:cNvSpPr/>
          <p:nvPr/>
        </p:nvSpPr>
        <p:spPr>
          <a:xfrm>
            <a:off x="2177231" y="471340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2. Linda / mother</a:t>
            </a:r>
          </a:p>
          <a:p>
            <a:pPr algn="ctr"/>
            <a:endParaRPr lang="en-US" dirty="0"/>
          </a:p>
        </p:txBody>
      </p:sp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10AE61E-2B0C-4430-9E7F-60BC6CB239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51761" y="342361"/>
            <a:ext cx="1755101" cy="1755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F7574-97FB-44BF-9960-770D5EB89F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8069" y="2719633"/>
            <a:ext cx="2397638" cy="195607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D1C813-B1F6-45D8-80C1-FD0742B647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047095" y="2003196"/>
            <a:ext cx="648721" cy="1432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18A33-43EC-4370-B8D0-0B2FF13575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517504" y="178823"/>
            <a:ext cx="839272" cy="167854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0AB3EBE-3DDE-401F-BB5A-B8B522EA5B0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99586" y="2600200"/>
            <a:ext cx="557190" cy="651923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432B4A-77E7-4370-8BD5-06830EA07B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409840" y="3759907"/>
            <a:ext cx="1534782" cy="153478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46EE9D-D41F-499F-A5E4-D1724D60AFC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55345" y="4163789"/>
            <a:ext cx="1346925" cy="107262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523F168-0E63-4B4B-B4E5-8FBFA4FE0C35}"/>
              </a:ext>
            </a:extLst>
          </p:cNvPr>
          <p:cNvSpPr/>
          <p:nvPr/>
        </p:nvSpPr>
        <p:spPr>
          <a:xfrm>
            <a:off x="1948784" y="2353881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2. Peter / dog</a:t>
            </a:r>
          </a:p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D50144-98C9-4C88-BFA8-B71D201B114E}"/>
              </a:ext>
            </a:extLst>
          </p:cNvPr>
          <p:cNvSpPr/>
          <p:nvPr/>
        </p:nvSpPr>
        <p:spPr>
          <a:xfrm>
            <a:off x="2944621" y="3957365"/>
            <a:ext cx="3322733" cy="1152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3. The doctor / house</a:t>
            </a:r>
          </a:p>
          <a:p>
            <a:pPr algn="ctr"/>
            <a:endParaRPr lang="en-US" dirty="0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2E6489F5-E875-4BC2-A261-5325263B58B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846421" y="2926161"/>
            <a:ext cx="2322135" cy="13100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A8CBE3E-3F9C-4839-ABA1-F1C110302532}"/>
              </a:ext>
            </a:extLst>
          </p:cNvPr>
          <p:cNvSpPr/>
          <p:nvPr/>
        </p:nvSpPr>
        <p:spPr>
          <a:xfrm>
            <a:off x="7984142" y="946535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4. The boys/ball</a:t>
            </a:r>
          </a:p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8C8336-CF88-47CC-8D2F-5F0A2CD62D23}"/>
              </a:ext>
            </a:extLst>
          </p:cNvPr>
          <p:cNvSpPr/>
          <p:nvPr/>
        </p:nvSpPr>
        <p:spPr>
          <a:xfrm>
            <a:off x="6512910" y="4963040"/>
            <a:ext cx="4188833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5. The students /school</a:t>
            </a:r>
          </a:p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F43E11-C9D1-48B0-8DD0-E5857CE9E876}"/>
              </a:ext>
            </a:extLst>
          </p:cNvPr>
          <p:cNvSpPr/>
          <p:nvPr/>
        </p:nvSpPr>
        <p:spPr>
          <a:xfrm>
            <a:off x="2201561" y="991036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Linda’s mother</a:t>
            </a:r>
          </a:p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910A77-F98A-4864-BD24-97DD382E3CDA}"/>
              </a:ext>
            </a:extLst>
          </p:cNvPr>
          <p:cNvSpPr/>
          <p:nvPr/>
        </p:nvSpPr>
        <p:spPr>
          <a:xfrm>
            <a:off x="2565738" y="2959260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Peter’s dog</a:t>
            </a:r>
          </a:p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655CEE-CD1D-47F0-94BC-8764DA9D18FA}"/>
              </a:ext>
            </a:extLst>
          </p:cNvPr>
          <p:cNvSpPr/>
          <p:nvPr/>
        </p:nvSpPr>
        <p:spPr>
          <a:xfrm>
            <a:off x="2756765" y="4837949"/>
            <a:ext cx="3902213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doctor’s house</a:t>
            </a:r>
          </a:p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6EE5C7-B2A1-4CA3-B7E8-BD70F4D7196B}"/>
              </a:ext>
            </a:extLst>
          </p:cNvPr>
          <p:cNvSpPr/>
          <p:nvPr/>
        </p:nvSpPr>
        <p:spPr>
          <a:xfrm>
            <a:off x="7984142" y="1598208"/>
            <a:ext cx="3016101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boys’ ball</a:t>
            </a:r>
          </a:p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4B33C4-0EAF-4F18-A27E-8995428431BE}"/>
              </a:ext>
            </a:extLst>
          </p:cNvPr>
          <p:cNvSpPr/>
          <p:nvPr/>
        </p:nvSpPr>
        <p:spPr>
          <a:xfrm>
            <a:off x="7247656" y="5630538"/>
            <a:ext cx="4554703" cy="546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students’ school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8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7" grpId="0"/>
      <p:bldP spid="28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1CF421-1E0C-463B-85EE-4567579DB417}"/>
              </a:ext>
            </a:extLst>
          </p:cNvPr>
          <p:cNvSpPr txBox="1"/>
          <p:nvPr/>
        </p:nvSpPr>
        <p:spPr>
          <a:xfrm>
            <a:off x="1344964" y="783323"/>
            <a:ext cx="8975325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Hey Ginna! </a:t>
            </a:r>
          </a:p>
          <a:p>
            <a:r>
              <a:rPr lang="en-SG" dirty="0">
                <a:latin typeface="Abadi" panose="020B0604020104020204" pitchFamily="34" charset="0"/>
              </a:rPr>
              <a:t>Let me tell you what housework we (1) ____________in my home. I (2) ______________the dishes. My sister Lucy (3) ____________the kitchen. We _______________the beds, too. My mom (5) ____________the shopping. My dad (6) _________dinner. </a:t>
            </a:r>
          </a:p>
          <a:p>
            <a:r>
              <a:rPr lang="en-SG" dirty="0">
                <a:latin typeface="Abadi" panose="020B0604020104020204" pitchFamily="34" charset="0"/>
              </a:rPr>
              <a:t>What about your family? What housework do you do?</a:t>
            </a:r>
          </a:p>
          <a:p>
            <a:r>
              <a:rPr lang="en-SG" dirty="0">
                <a:latin typeface="Abadi" panose="020B0604020104020204" pitchFamily="34" charset="0"/>
              </a:rPr>
              <a:t>Bye!</a:t>
            </a:r>
          </a:p>
          <a:p>
            <a:r>
              <a:rPr lang="en-SG" dirty="0">
                <a:latin typeface="Abadi" panose="020B0604020104020204" pitchFamily="34" charset="0"/>
              </a:rPr>
              <a:t>Sasha! 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A6DD4-D879-4815-9BFB-FEEDD56747F7}"/>
              </a:ext>
            </a:extLst>
          </p:cNvPr>
          <p:cNvSpPr txBox="1"/>
          <p:nvPr/>
        </p:nvSpPr>
        <p:spPr>
          <a:xfrm>
            <a:off x="435004" y="3666648"/>
            <a:ext cx="42701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1. Who does the dishes?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20477-B063-4F2F-AD89-0BA9B21B8EBB}"/>
              </a:ext>
            </a:extLst>
          </p:cNvPr>
          <p:cNvSpPr txBox="1"/>
          <p:nvPr/>
        </p:nvSpPr>
        <p:spPr>
          <a:xfrm>
            <a:off x="435005" y="4213369"/>
            <a:ext cx="427016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SG" dirty="0"/>
              <a:t>2._________________________________?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06F57-4485-4F5F-BE3A-60E94B0E7028}"/>
              </a:ext>
            </a:extLst>
          </p:cNvPr>
          <p:cNvSpPr txBox="1"/>
          <p:nvPr/>
        </p:nvSpPr>
        <p:spPr>
          <a:xfrm>
            <a:off x="5051391" y="4205455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My sister cleans the kitchen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7F084-78C2-434A-8AC3-8C6686F903B8}"/>
              </a:ext>
            </a:extLst>
          </p:cNvPr>
          <p:cNvSpPr txBox="1"/>
          <p:nvPr/>
        </p:nvSpPr>
        <p:spPr>
          <a:xfrm>
            <a:off x="435003" y="4760090"/>
            <a:ext cx="42701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3. Who makes breakfast?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93126-BCBE-49D2-86D6-D1F4534EF775}"/>
              </a:ext>
            </a:extLst>
          </p:cNvPr>
          <p:cNvSpPr txBox="1"/>
          <p:nvPr/>
        </p:nvSpPr>
        <p:spPr>
          <a:xfrm>
            <a:off x="5060265" y="5313917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I do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079C-1EA5-4D2C-95BB-72EA9E3C690E}"/>
              </a:ext>
            </a:extLst>
          </p:cNvPr>
          <p:cNvSpPr txBox="1"/>
          <p:nvPr/>
        </p:nvSpPr>
        <p:spPr>
          <a:xfrm>
            <a:off x="435002" y="5306811"/>
            <a:ext cx="427016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4. _____________________________?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F9703-74A9-4BF7-B5C0-10C545D1F1D2}"/>
              </a:ext>
            </a:extLst>
          </p:cNvPr>
          <p:cNvSpPr txBox="1"/>
          <p:nvPr/>
        </p:nvSpPr>
        <p:spPr>
          <a:xfrm>
            <a:off x="435001" y="5853532"/>
            <a:ext cx="42701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5. Who does the laundry?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5156E-BBD1-4502-A7A5-0433322ACF47}"/>
              </a:ext>
            </a:extLst>
          </p:cNvPr>
          <p:cNvSpPr txBox="1"/>
          <p:nvPr/>
        </p:nvSpPr>
        <p:spPr>
          <a:xfrm>
            <a:off x="435001" y="6400253"/>
            <a:ext cx="42701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6. _____________________________?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C07A0-B40B-44F2-9EFB-0C1B312B77DC}"/>
              </a:ext>
            </a:extLst>
          </p:cNvPr>
          <p:cNvSpPr txBox="1"/>
          <p:nvPr/>
        </p:nvSpPr>
        <p:spPr>
          <a:xfrm>
            <a:off x="5033634" y="4759686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________________________________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A9FDF-8721-40E3-BE5A-659DD7331334}"/>
              </a:ext>
            </a:extLst>
          </p:cNvPr>
          <p:cNvSpPr txBox="1"/>
          <p:nvPr/>
        </p:nvSpPr>
        <p:spPr>
          <a:xfrm>
            <a:off x="5033633" y="5853532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________________________________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354F5-0421-42AE-BFDC-AA71CDB90879}"/>
              </a:ext>
            </a:extLst>
          </p:cNvPr>
          <p:cNvSpPr txBox="1"/>
          <p:nvPr/>
        </p:nvSpPr>
        <p:spPr>
          <a:xfrm>
            <a:off x="5033634" y="6422379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They clean the living room.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74228-1A40-4DE5-A99E-AD37E4382396}"/>
              </a:ext>
            </a:extLst>
          </p:cNvPr>
          <p:cNvSpPr txBox="1"/>
          <p:nvPr/>
        </p:nvSpPr>
        <p:spPr>
          <a:xfrm>
            <a:off x="5051392" y="3651224"/>
            <a:ext cx="3870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badi" panose="020B0604020104020204" pitchFamily="34" charset="0"/>
              </a:rPr>
              <a:t>________________________________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9A1F41-54E9-4982-8087-1B379ECBDF61}"/>
              </a:ext>
            </a:extLst>
          </p:cNvPr>
          <p:cNvSpPr txBox="1"/>
          <p:nvPr/>
        </p:nvSpPr>
        <p:spPr>
          <a:xfrm>
            <a:off x="8930930" y="3676829"/>
            <a:ext cx="212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(Joe’s mom 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A29F7-E7C5-4137-B6D2-71A0896AB21E}"/>
              </a:ext>
            </a:extLst>
          </p:cNvPr>
          <p:cNvSpPr txBox="1"/>
          <p:nvPr/>
        </p:nvSpPr>
        <p:spPr>
          <a:xfrm>
            <a:off x="8953118" y="4330463"/>
            <a:ext cx="357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(What/housework/sister/do)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D70785-1751-4B94-AB4D-36BD4846EA75}"/>
              </a:ext>
            </a:extLst>
          </p:cNvPr>
          <p:cNvSpPr txBox="1"/>
          <p:nvPr/>
        </p:nvSpPr>
        <p:spPr>
          <a:xfrm>
            <a:off x="9040420" y="4734047"/>
            <a:ext cx="357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(My dad )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333E99-7849-425D-BE2B-84000F8327B2}"/>
              </a:ext>
            </a:extLst>
          </p:cNvPr>
          <p:cNvSpPr txBox="1"/>
          <p:nvPr/>
        </p:nvSpPr>
        <p:spPr>
          <a:xfrm>
            <a:off x="8953118" y="5353430"/>
            <a:ext cx="357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(Who/do/shopping)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33B5AC-F700-46A7-A2E2-9AEF3C922099}"/>
              </a:ext>
            </a:extLst>
          </p:cNvPr>
          <p:cNvSpPr txBox="1"/>
          <p:nvPr/>
        </p:nvSpPr>
        <p:spPr>
          <a:xfrm>
            <a:off x="8953118" y="5853532"/>
            <a:ext cx="357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(Mary’s brother 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C08C1-DA53-4047-8A27-EF58F2AAF540}"/>
              </a:ext>
            </a:extLst>
          </p:cNvPr>
          <p:cNvSpPr txBox="1"/>
          <p:nvPr/>
        </p:nvSpPr>
        <p:spPr>
          <a:xfrm>
            <a:off x="8904298" y="6415517"/>
            <a:ext cx="311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(What/housework/they/do)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E17B01-4AAE-45FB-B18B-486983B9FE2F}"/>
              </a:ext>
            </a:extLst>
          </p:cNvPr>
          <p:cNvSpPr txBox="1"/>
          <p:nvPr/>
        </p:nvSpPr>
        <p:spPr>
          <a:xfrm>
            <a:off x="435001" y="3152679"/>
            <a:ext cx="722271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</a:rPr>
              <a:t>c. Write sentences using the prompts.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217F78-AEE2-49D8-BA7B-2E2C5BB2D7F1}"/>
              </a:ext>
            </a:extLst>
          </p:cNvPr>
          <p:cNvSpPr txBox="1"/>
          <p:nvPr/>
        </p:nvSpPr>
        <p:spPr>
          <a:xfrm>
            <a:off x="435001" y="164719"/>
            <a:ext cx="722271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FFFF00"/>
                </a:solidFill>
              </a:rPr>
              <a:t>b. Fill in the blanks using the Present simple of the verbs in the box.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195C8-B279-4E21-AA66-C2A689A5CAAD}"/>
              </a:ext>
            </a:extLst>
          </p:cNvPr>
          <p:cNvSpPr txBox="1"/>
          <p:nvPr/>
        </p:nvSpPr>
        <p:spPr>
          <a:xfrm>
            <a:off x="7830105" y="197181"/>
            <a:ext cx="18909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do   make   clean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82A3F1-E57A-4702-8343-DC84D6E4337B}"/>
              </a:ext>
            </a:extLst>
          </p:cNvPr>
          <p:cNvSpPr txBox="1"/>
          <p:nvPr/>
        </p:nvSpPr>
        <p:spPr>
          <a:xfrm>
            <a:off x="5832626" y="1065291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do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6798C-1BF1-4F15-8BC9-08903B895B7F}"/>
              </a:ext>
            </a:extLst>
          </p:cNvPr>
          <p:cNvSpPr txBox="1"/>
          <p:nvPr/>
        </p:nvSpPr>
        <p:spPr>
          <a:xfrm>
            <a:off x="1871711" y="1324208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do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CDFC7-BAF5-4349-AA5C-56E8CFED160C}"/>
              </a:ext>
            </a:extLst>
          </p:cNvPr>
          <p:cNvSpPr txBox="1"/>
          <p:nvPr/>
        </p:nvSpPr>
        <p:spPr>
          <a:xfrm>
            <a:off x="6129271" y="1342407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>
                <a:solidFill>
                  <a:srgbClr val="C00000"/>
                </a:solidFill>
              </a:rPr>
              <a:t>cleans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9F23C2-B0AE-4B3C-A48B-02A56DD1D03A}"/>
              </a:ext>
            </a:extLst>
          </p:cNvPr>
          <p:cNvSpPr txBox="1"/>
          <p:nvPr/>
        </p:nvSpPr>
        <p:spPr>
          <a:xfrm>
            <a:off x="1779213" y="1603996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make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1A186-FDF2-4389-9141-280DFE1F37FE}"/>
              </a:ext>
            </a:extLst>
          </p:cNvPr>
          <p:cNvSpPr txBox="1"/>
          <p:nvPr/>
        </p:nvSpPr>
        <p:spPr>
          <a:xfrm>
            <a:off x="1526956" y="1910350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makes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0FCCF-5133-4D64-BDA8-1514CB5658E1}"/>
              </a:ext>
            </a:extLst>
          </p:cNvPr>
          <p:cNvSpPr txBox="1"/>
          <p:nvPr/>
        </p:nvSpPr>
        <p:spPr>
          <a:xfrm>
            <a:off x="6120397" y="1645756"/>
            <a:ext cx="8663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does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F8CA80-66A6-4E69-A0E3-62361673DCEF}"/>
              </a:ext>
            </a:extLst>
          </p:cNvPr>
          <p:cNvSpPr txBox="1"/>
          <p:nvPr/>
        </p:nvSpPr>
        <p:spPr>
          <a:xfrm>
            <a:off x="5473078" y="3605538"/>
            <a:ext cx="33024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- Joe’s mom does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360AE8-D68D-4EF4-9337-0798B6806872}"/>
              </a:ext>
            </a:extLst>
          </p:cNvPr>
          <p:cNvSpPr txBox="1"/>
          <p:nvPr/>
        </p:nvSpPr>
        <p:spPr>
          <a:xfrm>
            <a:off x="749224" y="4180617"/>
            <a:ext cx="37926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What housework does your sister do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8C77A8-DFB0-48D2-918E-31CF94703F6D}"/>
              </a:ext>
            </a:extLst>
          </p:cNvPr>
          <p:cNvSpPr txBox="1"/>
          <p:nvPr/>
        </p:nvSpPr>
        <p:spPr>
          <a:xfrm>
            <a:off x="5344347" y="4750329"/>
            <a:ext cx="33024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My dad does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4B8D51-395D-4416-929A-96270D264877}"/>
              </a:ext>
            </a:extLst>
          </p:cNvPr>
          <p:cNvSpPr txBox="1"/>
          <p:nvPr/>
        </p:nvSpPr>
        <p:spPr>
          <a:xfrm>
            <a:off x="673768" y="5306811"/>
            <a:ext cx="37926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Who does the shopping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B10F85-8601-4BF6-BEC9-C587375692A9}"/>
              </a:ext>
            </a:extLst>
          </p:cNvPr>
          <p:cNvSpPr txBox="1"/>
          <p:nvPr/>
        </p:nvSpPr>
        <p:spPr>
          <a:xfrm>
            <a:off x="5317715" y="5868180"/>
            <a:ext cx="33024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Mary’s brother does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33B16-D808-48B0-8124-3BA4760958F7}"/>
              </a:ext>
            </a:extLst>
          </p:cNvPr>
          <p:cNvSpPr txBox="1"/>
          <p:nvPr/>
        </p:nvSpPr>
        <p:spPr>
          <a:xfrm>
            <a:off x="749224" y="6422379"/>
            <a:ext cx="33024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What housework do they do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77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30546F-5E44-409E-B706-6E3EEB1372D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6" y="173057"/>
            <a:ext cx="930214" cy="880301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B147F4-F585-4E4C-A2DB-AF7A154148EA}"/>
              </a:ext>
            </a:extLst>
          </p:cNvPr>
          <p:cNvSpPr/>
          <p:nvPr/>
        </p:nvSpPr>
        <p:spPr>
          <a:xfrm>
            <a:off x="1125524" y="334899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3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WRAP- UP</a:t>
            </a:r>
            <a:endParaRPr lang="en-SG" sz="13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47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9C787-BA38-422F-92F4-828E24384BFC}"/>
              </a:ext>
            </a:extLst>
          </p:cNvPr>
          <p:cNvSpPr txBox="1"/>
          <p:nvPr/>
        </p:nvSpPr>
        <p:spPr>
          <a:xfrm>
            <a:off x="1723746" y="321400"/>
            <a:ext cx="874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Watch a video about Joey’s family and answer the question</a:t>
            </a:r>
            <a:r>
              <a:rPr lang="en-SG" sz="1400" dirty="0"/>
              <a:t>.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33959-63D8-4903-AB4E-E0CE9C3ADF0E}"/>
              </a:ext>
            </a:extLst>
          </p:cNvPr>
          <p:cNvSpPr txBox="1"/>
          <p:nvPr/>
        </p:nvSpPr>
        <p:spPr>
          <a:xfrm>
            <a:off x="8478175" y="1509204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1. Who does the shopping?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55E2B-4404-4DC8-A291-13148A2DB8E9}"/>
              </a:ext>
            </a:extLst>
          </p:cNvPr>
          <p:cNvSpPr txBox="1"/>
          <p:nvPr/>
        </p:nvSpPr>
        <p:spPr>
          <a:xfrm>
            <a:off x="8478173" y="2392887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2. Who washes the car?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6624E-B767-469F-A546-C61DEFA56314}"/>
              </a:ext>
            </a:extLst>
          </p:cNvPr>
          <p:cNvSpPr txBox="1"/>
          <p:nvPr/>
        </p:nvSpPr>
        <p:spPr>
          <a:xfrm>
            <a:off x="8478173" y="3278129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2. Who makes the bed?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0904D-236A-437B-A534-A769CF7FF095}"/>
              </a:ext>
            </a:extLst>
          </p:cNvPr>
          <p:cNvSpPr txBox="1"/>
          <p:nvPr/>
        </p:nvSpPr>
        <p:spPr>
          <a:xfrm>
            <a:off x="8478173" y="4161812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2. Who cleans the room?</a:t>
            </a:r>
            <a:endParaRPr lang="en-US" dirty="0"/>
          </a:p>
        </p:txBody>
      </p:sp>
      <p:pic>
        <p:nvPicPr>
          <p:cNvPr id="2" name="Talking about household chores ">
            <a:hlinkClick r:id="" action="ppaction://media"/>
            <a:extLst>
              <a:ext uri="{FF2B5EF4-FFF2-40B4-BE49-F238E27FC236}">
                <a16:creationId xmlns:a16="http://schemas.microsoft.com/office/drawing/2014/main" id="{6C96FE27-BA8F-4136-9963-54F2EA34B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19" y="1264185"/>
            <a:ext cx="7998781" cy="4499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20309-308C-44C0-81D8-7792103CEFBB}"/>
              </a:ext>
            </a:extLst>
          </p:cNvPr>
          <p:cNvSpPr txBox="1"/>
          <p:nvPr/>
        </p:nvSpPr>
        <p:spPr>
          <a:xfrm>
            <a:off x="8558073" y="1918440"/>
            <a:ext cx="229931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Joey’s mother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99A7D-80C8-48D6-A53F-FEE4DC792D41}"/>
              </a:ext>
            </a:extLst>
          </p:cNvPr>
          <p:cNvSpPr txBox="1"/>
          <p:nvPr/>
        </p:nvSpPr>
        <p:spPr>
          <a:xfrm>
            <a:off x="8558073" y="2762219"/>
            <a:ext cx="229931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Joey’s father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897D5-2BEB-4BAA-B3BB-7E4DC4AE4FD4}"/>
              </a:ext>
            </a:extLst>
          </p:cNvPr>
          <p:cNvSpPr txBox="1"/>
          <p:nvPr/>
        </p:nvSpPr>
        <p:spPr>
          <a:xfrm>
            <a:off x="8558073" y="3679146"/>
            <a:ext cx="229931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Joey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032E93-4826-45F3-9D44-6EA01A1BA960}"/>
              </a:ext>
            </a:extLst>
          </p:cNvPr>
          <p:cNvSpPr txBox="1"/>
          <p:nvPr/>
        </p:nvSpPr>
        <p:spPr>
          <a:xfrm>
            <a:off x="8558073" y="4676163"/>
            <a:ext cx="229931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Joey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10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30546F-5E44-409E-B706-6E3EEB1372D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6" y="173057"/>
            <a:ext cx="930214" cy="880301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B147F4-F585-4E4C-A2DB-AF7A154148EA}"/>
              </a:ext>
            </a:extLst>
          </p:cNvPr>
          <p:cNvSpPr/>
          <p:nvPr/>
        </p:nvSpPr>
        <p:spPr>
          <a:xfrm>
            <a:off x="340821" y="2818432"/>
            <a:ext cx="10406569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5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HOMEWORK</a:t>
            </a: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60AFF-D1DC-4100-BE7A-48E9979ACB71}"/>
              </a:ext>
            </a:extLst>
          </p:cNvPr>
          <p:cNvSpPr txBox="1"/>
          <p:nvPr/>
        </p:nvSpPr>
        <p:spPr>
          <a:xfrm>
            <a:off x="1563858" y="3343275"/>
            <a:ext cx="9618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800" dirty="0"/>
              <a:t>Write your own blog to talk about housework in your family. </a:t>
            </a:r>
          </a:p>
          <a:p>
            <a:r>
              <a:rPr lang="en-SG" sz="2800" dirty="0"/>
              <a:t>- Read and look at Ken’s blog again to review and write.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384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8014141" cy="999325"/>
            <a:chOff x="2956033" y="2603400"/>
            <a:chExt cx="6177457" cy="999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0966765064-MS PHƯƠNG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3926928" y="407496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5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047D7-2F81-4ED4-AC88-E41D195669AA}"/>
              </a:ext>
            </a:extLst>
          </p:cNvPr>
          <p:cNvSpPr/>
          <p:nvPr/>
        </p:nvSpPr>
        <p:spPr>
          <a:xfrm>
            <a:off x="667818" y="1058462"/>
            <a:ext cx="10047530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WARM UP</a:t>
            </a: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EB744-4A54-4005-9F1F-314CD8994B7F}"/>
              </a:ext>
            </a:extLst>
          </p:cNvPr>
          <p:cNvSpPr txBox="1"/>
          <p:nvPr/>
        </p:nvSpPr>
        <p:spPr>
          <a:xfrm>
            <a:off x="958492" y="2032605"/>
            <a:ext cx="9269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                                                    </a:t>
            </a:r>
            <a:r>
              <a:rPr lang="en-SG" sz="4800" dirty="0">
                <a:latin typeface="Abadi" panose="020B0604020104020204" pitchFamily="34" charset="0"/>
              </a:rPr>
              <a:t>GUESSING </a:t>
            </a:r>
            <a:endParaRPr lang="en-SG" sz="2400" dirty="0">
              <a:latin typeface="Abadi" panose="020B0604020104020204" pitchFamily="34" charset="0"/>
            </a:endParaRPr>
          </a:p>
          <a:p>
            <a:endParaRPr lang="en-SG" sz="2400" dirty="0"/>
          </a:p>
          <a:p>
            <a:r>
              <a:rPr lang="en-SG" sz="2400" dirty="0"/>
              <a:t>Teacher calls randomly a student to act the housework and the other student guess what housework does he/she do.</a:t>
            </a:r>
          </a:p>
          <a:p>
            <a:r>
              <a:rPr lang="en-SG" sz="2400" i="1" dirty="0"/>
              <a:t>( </a:t>
            </a:r>
            <a:r>
              <a:rPr lang="en-SG" sz="2400" i="1" dirty="0" err="1"/>
              <a:t>Giáo</a:t>
            </a:r>
            <a:r>
              <a:rPr lang="en-SG" sz="2400" i="1" dirty="0"/>
              <a:t> </a:t>
            </a:r>
            <a:r>
              <a:rPr lang="en-SG" sz="2400" i="1" dirty="0" err="1"/>
              <a:t>viên</a:t>
            </a:r>
            <a:r>
              <a:rPr lang="en-SG" sz="2400" i="1" dirty="0"/>
              <a:t> </a:t>
            </a:r>
            <a:r>
              <a:rPr lang="en-SG" sz="2400" i="1" dirty="0" err="1"/>
              <a:t>gọi</a:t>
            </a:r>
            <a:r>
              <a:rPr lang="en-SG" sz="2400" i="1" dirty="0"/>
              <a:t> </a:t>
            </a:r>
            <a:r>
              <a:rPr lang="en-SG" sz="2400" i="1" dirty="0" err="1"/>
              <a:t>ngẫu</a:t>
            </a:r>
            <a:r>
              <a:rPr lang="en-SG" sz="2400" i="1" dirty="0"/>
              <a:t> </a:t>
            </a:r>
            <a:r>
              <a:rPr lang="en-SG" sz="2400" i="1" dirty="0" err="1"/>
              <a:t>nhiên</a:t>
            </a:r>
            <a:r>
              <a:rPr lang="en-SG" sz="2400" i="1" dirty="0"/>
              <a:t> </a:t>
            </a:r>
            <a:r>
              <a:rPr lang="en-SG" sz="2400" i="1" dirty="0" err="1"/>
              <a:t>một</a:t>
            </a:r>
            <a:r>
              <a:rPr lang="en-SG" sz="2400" i="1" dirty="0"/>
              <a:t> </a:t>
            </a:r>
            <a:r>
              <a:rPr lang="en-SG" sz="2400" i="1" dirty="0" err="1"/>
              <a:t>học</a:t>
            </a:r>
            <a:r>
              <a:rPr lang="en-SG" sz="2400" i="1" dirty="0"/>
              <a:t> </a:t>
            </a:r>
            <a:r>
              <a:rPr lang="en-SG" sz="2400" i="1" dirty="0" err="1"/>
              <a:t>sinh</a:t>
            </a:r>
            <a:r>
              <a:rPr lang="en-SG" sz="2400" i="1" dirty="0"/>
              <a:t> </a:t>
            </a:r>
            <a:r>
              <a:rPr lang="en-SG" sz="2400" i="1" dirty="0" err="1"/>
              <a:t>trong</a:t>
            </a:r>
            <a:r>
              <a:rPr lang="en-SG" sz="2400" i="1" dirty="0"/>
              <a:t> </a:t>
            </a:r>
            <a:r>
              <a:rPr lang="en-SG" sz="2400" i="1" dirty="0" err="1"/>
              <a:t>lớp</a:t>
            </a:r>
            <a:r>
              <a:rPr lang="en-SG" sz="2400" i="1" dirty="0"/>
              <a:t> </a:t>
            </a:r>
            <a:r>
              <a:rPr lang="en-SG" sz="2400" i="1" dirty="0" err="1"/>
              <a:t>diễn</a:t>
            </a:r>
            <a:r>
              <a:rPr lang="en-SG" sz="2400" i="1" dirty="0"/>
              <a:t> </a:t>
            </a:r>
            <a:r>
              <a:rPr lang="en-SG" sz="2400" i="1" dirty="0" err="1"/>
              <a:t>tả</a:t>
            </a:r>
            <a:r>
              <a:rPr lang="en-SG" sz="2400" i="1" dirty="0"/>
              <a:t> </a:t>
            </a:r>
            <a:r>
              <a:rPr lang="en-SG" sz="2400" i="1" dirty="0" err="1"/>
              <a:t>việc</a:t>
            </a:r>
            <a:r>
              <a:rPr lang="en-SG" sz="2400" i="1" dirty="0"/>
              <a:t> </a:t>
            </a:r>
            <a:r>
              <a:rPr lang="en-SG" sz="2400" i="1" dirty="0" err="1"/>
              <a:t>nhà</a:t>
            </a:r>
            <a:r>
              <a:rPr lang="en-SG" sz="2400" i="1" dirty="0"/>
              <a:t> </a:t>
            </a:r>
            <a:r>
              <a:rPr lang="en-SG" sz="2400" i="1" dirty="0" err="1"/>
              <a:t>bạn</a:t>
            </a:r>
            <a:r>
              <a:rPr lang="en-SG" sz="2400" i="1" dirty="0"/>
              <a:t> </a:t>
            </a:r>
            <a:r>
              <a:rPr lang="en-SG" sz="2400" i="1" dirty="0" err="1"/>
              <a:t>ấy</a:t>
            </a:r>
            <a:r>
              <a:rPr lang="en-SG" sz="2400" i="1" dirty="0"/>
              <a:t> </a:t>
            </a:r>
            <a:r>
              <a:rPr lang="en-SG" sz="2400" i="1" dirty="0" err="1"/>
              <a:t>làm</a:t>
            </a:r>
            <a:r>
              <a:rPr lang="en-SG" sz="2400" i="1" dirty="0"/>
              <a:t> </a:t>
            </a:r>
            <a:r>
              <a:rPr lang="en-SG" sz="2400" i="1" dirty="0" err="1"/>
              <a:t>hằng</a:t>
            </a:r>
            <a:r>
              <a:rPr lang="en-SG" sz="2400" i="1" dirty="0"/>
              <a:t> </a:t>
            </a:r>
            <a:r>
              <a:rPr lang="en-SG" sz="2400" i="1" dirty="0" err="1"/>
              <a:t>ngày</a:t>
            </a:r>
            <a:r>
              <a:rPr lang="en-SG" sz="2400" i="1" dirty="0"/>
              <a:t>. </a:t>
            </a:r>
            <a:r>
              <a:rPr lang="en-SG" sz="2400" i="1" dirty="0" err="1"/>
              <a:t>Học</a:t>
            </a:r>
            <a:r>
              <a:rPr lang="en-SG" sz="2400" i="1" dirty="0"/>
              <a:t> </a:t>
            </a:r>
            <a:r>
              <a:rPr lang="en-SG" sz="2400" i="1" dirty="0" err="1"/>
              <a:t>sinh</a:t>
            </a:r>
            <a:r>
              <a:rPr lang="en-SG" sz="2400" i="1" dirty="0"/>
              <a:t> </a:t>
            </a:r>
            <a:r>
              <a:rPr lang="en-SG" sz="2400" i="1" dirty="0" err="1"/>
              <a:t>phải</a:t>
            </a:r>
            <a:r>
              <a:rPr lang="en-SG" sz="2400" i="1" dirty="0"/>
              <a:t> </a:t>
            </a:r>
            <a:r>
              <a:rPr lang="en-SG" sz="2400" i="1" dirty="0" err="1"/>
              <a:t>dùng</a:t>
            </a:r>
            <a:r>
              <a:rPr lang="en-SG" sz="2400" i="1" dirty="0"/>
              <a:t> </a:t>
            </a:r>
            <a:r>
              <a:rPr lang="en-SG" sz="2400" i="1" dirty="0" err="1"/>
              <a:t>hành</a:t>
            </a:r>
            <a:r>
              <a:rPr lang="en-SG" sz="2400" i="1" dirty="0"/>
              <a:t> </a:t>
            </a:r>
            <a:r>
              <a:rPr lang="en-SG" sz="2400" i="1" dirty="0" err="1"/>
              <a:t>động</a:t>
            </a:r>
            <a:r>
              <a:rPr lang="en-SG" sz="2400" i="1" dirty="0"/>
              <a:t> </a:t>
            </a:r>
            <a:r>
              <a:rPr lang="en-SG" sz="2400" i="1" dirty="0" err="1"/>
              <a:t>diễn</a:t>
            </a:r>
            <a:r>
              <a:rPr lang="en-SG" sz="2400" i="1" dirty="0"/>
              <a:t> </a:t>
            </a:r>
            <a:r>
              <a:rPr lang="en-SG" sz="2400" i="1" dirty="0" err="1"/>
              <a:t>tả</a:t>
            </a:r>
            <a:r>
              <a:rPr lang="en-SG" sz="2400" i="1" dirty="0"/>
              <a:t> </a:t>
            </a:r>
            <a:r>
              <a:rPr lang="en-SG" sz="2400" i="1" dirty="0" err="1"/>
              <a:t>và</a:t>
            </a:r>
            <a:r>
              <a:rPr lang="en-SG" sz="2400" i="1" dirty="0"/>
              <a:t> </a:t>
            </a:r>
            <a:r>
              <a:rPr lang="en-SG" sz="2400" i="1" dirty="0" err="1"/>
              <a:t>các</a:t>
            </a:r>
            <a:r>
              <a:rPr lang="en-SG" sz="2400" i="1" dirty="0"/>
              <a:t> </a:t>
            </a:r>
            <a:r>
              <a:rPr lang="en-SG" sz="2400" i="1" dirty="0" err="1"/>
              <a:t>bạn</a:t>
            </a:r>
            <a:r>
              <a:rPr lang="en-SG" sz="2400" i="1" dirty="0"/>
              <a:t> </a:t>
            </a:r>
            <a:r>
              <a:rPr lang="en-SG" sz="2400" i="1" dirty="0" err="1"/>
              <a:t>trong</a:t>
            </a:r>
            <a:r>
              <a:rPr lang="en-SG" sz="2400" i="1" dirty="0"/>
              <a:t> </a:t>
            </a:r>
            <a:r>
              <a:rPr lang="en-SG" sz="2400" i="1" dirty="0" err="1"/>
              <a:t>lớp</a:t>
            </a:r>
            <a:r>
              <a:rPr lang="en-SG" sz="2400" i="1" dirty="0"/>
              <a:t> </a:t>
            </a:r>
            <a:r>
              <a:rPr lang="en-SG" sz="2400" i="1" dirty="0" err="1"/>
              <a:t>đoán</a:t>
            </a:r>
            <a:r>
              <a:rPr lang="en-SG" sz="2400" i="1" dirty="0"/>
              <a:t> </a:t>
            </a:r>
            <a:r>
              <a:rPr lang="en-SG" sz="2400" i="1" dirty="0" err="1"/>
              <a:t>hành</a:t>
            </a:r>
            <a:r>
              <a:rPr lang="en-SG" sz="2400" i="1" dirty="0"/>
              <a:t> </a:t>
            </a:r>
            <a:r>
              <a:rPr lang="en-SG" sz="2400" i="1" dirty="0" err="1"/>
              <a:t>động</a:t>
            </a:r>
            <a:r>
              <a:rPr lang="en-SG" sz="2400" i="1" dirty="0"/>
              <a:t> </a:t>
            </a:r>
            <a:r>
              <a:rPr lang="en-SG" sz="2400" i="1" dirty="0" err="1"/>
              <a:t>đó</a:t>
            </a:r>
            <a:r>
              <a:rPr lang="en-SG" sz="2400" i="1" dirty="0"/>
              <a:t>. </a:t>
            </a:r>
            <a:r>
              <a:rPr lang="en-SG" sz="2400" i="1" dirty="0" err="1"/>
              <a:t>Trò</a:t>
            </a:r>
            <a:r>
              <a:rPr lang="en-SG" sz="2400" i="1" dirty="0"/>
              <a:t> </a:t>
            </a:r>
            <a:r>
              <a:rPr lang="en-SG" sz="2400" i="1" dirty="0" err="1"/>
              <a:t>chơi</a:t>
            </a:r>
            <a:r>
              <a:rPr lang="en-SG" sz="2400" i="1" dirty="0"/>
              <a:t> </a:t>
            </a:r>
            <a:r>
              <a:rPr lang="en-SG" sz="2400" i="1" dirty="0" err="1"/>
              <a:t>tiếp</a:t>
            </a:r>
            <a:r>
              <a:rPr lang="en-SG" sz="2400" i="1" dirty="0"/>
              <a:t> </a:t>
            </a:r>
            <a:r>
              <a:rPr lang="en-SG" sz="2400" i="1" dirty="0" err="1"/>
              <a:t>tục</a:t>
            </a:r>
            <a:r>
              <a:rPr lang="en-SG" sz="2400" i="1" dirty="0"/>
              <a:t> </a:t>
            </a:r>
            <a:r>
              <a:rPr lang="en-SG" sz="2400" i="1" dirty="0" err="1"/>
              <a:t>trong</a:t>
            </a:r>
            <a:r>
              <a:rPr lang="en-SG" sz="2400" i="1" dirty="0"/>
              <a:t> 5 </a:t>
            </a:r>
            <a:r>
              <a:rPr lang="en-SG" sz="2400" i="1" dirty="0" err="1"/>
              <a:t>phút</a:t>
            </a:r>
            <a:r>
              <a:rPr lang="en-SG" sz="2400" i="1" dirty="0"/>
              <a:t>. 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575453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30546F-5E44-409E-B706-6E3EEB1372D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6" y="173057"/>
            <a:ext cx="930214" cy="880301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B147F4-F585-4E4C-A2DB-AF7A154148EA}"/>
              </a:ext>
            </a:extLst>
          </p:cNvPr>
          <p:cNvSpPr/>
          <p:nvPr/>
        </p:nvSpPr>
        <p:spPr>
          <a:xfrm>
            <a:off x="1027870" y="354430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5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GRAMMAR 1</a:t>
            </a:r>
            <a:endParaRPr lang="en-SG" sz="115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8487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6773B53-36FF-4BD5-B808-5C52A22B4988}"/>
              </a:ext>
            </a:extLst>
          </p:cNvPr>
          <p:cNvGrpSpPr/>
          <p:nvPr/>
        </p:nvGrpSpPr>
        <p:grpSpPr>
          <a:xfrm>
            <a:off x="2167757" y="1343026"/>
            <a:ext cx="6700018" cy="4874744"/>
            <a:chOff x="0" y="790576"/>
            <a:chExt cx="5970535" cy="43052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F322E7-E492-4E1F-A08F-FC4B94871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90576"/>
              <a:ext cx="5970534" cy="430529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DC12139-F405-4C58-8CBA-004195045043}"/>
                </a:ext>
              </a:extLst>
            </p:cNvPr>
            <p:cNvSpPr/>
            <p:nvPr/>
          </p:nvSpPr>
          <p:spPr>
            <a:xfrm>
              <a:off x="200024" y="1190625"/>
              <a:ext cx="3219451" cy="514350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What housework do you do?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612145A-3121-467B-936C-1085C33C8FC4}"/>
                </a:ext>
              </a:extLst>
            </p:cNvPr>
            <p:cNvSpPr/>
            <p:nvPr/>
          </p:nvSpPr>
          <p:spPr>
            <a:xfrm>
              <a:off x="3590925" y="1447800"/>
              <a:ext cx="2379610" cy="514350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I make breakfast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F5F718-7CC3-4613-88EA-F7DBDA0E5900}"/>
                </a:ext>
              </a:extLst>
            </p:cNvPr>
            <p:cNvSpPr/>
            <p:nvPr/>
          </p:nvSpPr>
          <p:spPr>
            <a:xfrm>
              <a:off x="200024" y="4257674"/>
              <a:ext cx="1981200" cy="638175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Who does the dishes?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5A6D0C-E2BC-4E73-ACC2-7014EA56B66E}"/>
                </a:ext>
              </a:extLst>
            </p:cNvPr>
            <p:cNvSpPr/>
            <p:nvPr/>
          </p:nvSpPr>
          <p:spPr>
            <a:xfrm>
              <a:off x="3419475" y="4500561"/>
              <a:ext cx="2379610" cy="514350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My sister does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B8D915-5DB0-4F08-BF72-6B17238ED512}"/>
              </a:ext>
            </a:extLst>
          </p:cNvPr>
          <p:cNvSpPr txBox="1"/>
          <p:nvPr/>
        </p:nvSpPr>
        <p:spPr>
          <a:xfrm>
            <a:off x="3552005" y="544980"/>
            <a:ext cx="355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listen and repeat</a:t>
            </a:r>
          </a:p>
        </p:txBody>
      </p:sp>
      <p:pic>
        <p:nvPicPr>
          <p:cNvPr id="10" name="CD1-TRACK 09">
            <a:hlinkClick r:id="" action="ppaction://media"/>
            <a:extLst>
              <a:ext uri="{FF2B5EF4-FFF2-40B4-BE49-F238E27FC236}">
                <a16:creationId xmlns:a16="http://schemas.microsoft.com/office/drawing/2014/main" id="{9A8BE9DB-0F88-4314-99CB-1B10843BD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00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AF451D-4E6D-45EC-845C-D31A388F25BC}"/>
              </a:ext>
            </a:extLst>
          </p:cNvPr>
          <p:cNvGrpSpPr/>
          <p:nvPr/>
        </p:nvGrpSpPr>
        <p:grpSpPr>
          <a:xfrm>
            <a:off x="1429303" y="53692"/>
            <a:ext cx="3397074" cy="923724"/>
            <a:chOff x="3498425" y="103486"/>
            <a:chExt cx="3397074" cy="92372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FB13E4-A1CF-4CF5-8322-1DE396393584}"/>
                </a:ext>
              </a:extLst>
            </p:cNvPr>
            <p:cNvSpPr/>
            <p:nvPr/>
          </p:nvSpPr>
          <p:spPr>
            <a:xfrm>
              <a:off x="3859335" y="103486"/>
              <a:ext cx="3036164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6C6C"/>
                  </a:solidFill>
                  <a:latin typeface="Lucida Calligraphy" panose="03010101010101010101" pitchFamily="66" charset="0"/>
                </a:rPr>
                <a:t>    </a:t>
              </a:r>
              <a:r>
                <a:rPr lang="en-US" sz="2000" b="1" dirty="0">
                  <a:solidFill>
                    <a:schemeClr val="bg1"/>
                  </a:solidFill>
                  <a:latin typeface="Lucida Calligraphy" panose="03010101010101010101" pitchFamily="66" charset="0"/>
                </a:rPr>
                <a:t>GRAMMAR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7DD84D3-08A1-4C37-BB99-274B018AE05B}"/>
                </a:ext>
              </a:extLst>
            </p:cNvPr>
            <p:cNvSpPr/>
            <p:nvPr/>
          </p:nvSpPr>
          <p:spPr>
            <a:xfrm>
              <a:off x="3498425" y="11281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791FFF-3671-412F-972B-81976B1DAA51}"/>
              </a:ext>
            </a:extLst>
          </p:cNvPr>
          <p:cNvSpPr/>
          <p:nvPr/>
        </p:nvSpPr>
        <p:spPr>
          <a:xfrm>
            <a:off x="4956155" y="146246"/>
            <a:ext cx="3405442" cy="705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 err="1">
                <a:solidFill>
                  <a:schemeClr val="tx1"/>
                </a:solidFill>
                <a:latin typeface="Lucida Calligraphy" panose="03010101010101010101" pitchFamily="66" charset="0"/>
              </a:rPr>
              <a:t>Wh</a:t>
            </a:r>
            <a:r>
              <a:rPr lang="en-US" sz="20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-question </a:t>
            </a:r>
          </a:p>
          <a:p>
            <a:pPr algn="ctr"/>
            <a:r>
              <a:rPr lang="en-US" sz="2000" b="1" dirty="0">
                <a:solidFill>
                  <a:srgbClr val="FF6C6C"/>
                </a:solidFill>
                <a:latin typeface="Lucida Calligraphy" panose="03010101010101010101" pitchFamily="66" charset="0"/>
              </a:rPr>
              <a:t>Present simple tense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57B69A-6151-4FC3-8F4C-6EEBB35FDBAD}"/>
              </a:ext>
            </a:extLst>
          </p:cNvPr>
          <p:cNvSpPr/>
          <p:nvPr/>
        </p:nvSpPr>
        <p:spPr>
          <a:xfrm>
            <a:off x="129349" y="1977423"/>
            <a:ext cx="1067886" cy="10678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WHAT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321C75-49D4-4A23-823A-F9A8078594EE}"/>
              </a:ext>
            </a:extLst>
          </p:cNvPr>
          <p:cNvSpPr/>
          <p:nvPr/>
        </p:nvSpPr>
        <p:spPr>
          <a:xfrm>
            <a:off x="2166774" y="1148263"/>
            <a:ext cx="4492102" cy="567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         housework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you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C5E15A-3480-4EED-9D03-7D531F70EABA}"/>
              </a:ext>
            </a:extLst>
          </p:cNvPr>
          <p:cNvSpPr/>
          <p:nvPr/>
        </p:nvSpPr>
        <p:spPr>
          <a:xfrm>
            <a:off x="2167513" y="2017662"/>
            <a:ext cx="4586173" cy="567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housework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does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your sister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C5C310-2A8A-49CE-A0EF-A8E7EA600E3A}"/>
              </a:ext>
            </a:extLst>
          </p:cNvPr>
          <p:cNvSpPr/>
          <p:nvPr/>
        </p:nvSpPr>
        <p:spPr>
          <a:xfrm>
            <a:off x="2166774" y="2887046"/>
            <a:ext cx="4586173" cy="567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housework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does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your mother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590AE5-C360-4A9E-BA3F-E5A87286D855}"/>
              </a:ext>
            </a:extLst>
          </p:cNvPr>
          <p:cNvSpPr/>
          <p:nvPr/>
        </p:nvSpPr>
        <p:spPr>
          <a:xfrm>
            <a:off x="2208319" y="3638061"/>
            <a:ext cx="4503082" cy="5670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housework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does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your father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D46249-FF70-4068-9271-1FDF75E8E2B6}"/>
              </a:ext>
            </a:extLst>
          </p:cNvPr>
          <p:cNvCxnSpPr>
            <a:cxnSpLocks/>
            <a:stCxn id="11" idx="6"/>
            <a:endCxn id="13" idx="1"/>
          </p:cNvCxnSpPr>
          <p:nvPr/>
        </p:nvCxnSpPr>
        <p:spPr>
          <a:xfrm flipV="1">
            <a:off x="1197235" y="1431795"/>
            <a:ext cx="969539" cy="107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2CE55A-FE14-48E9-B027-168A035BEF83}"/>
              </a:ext>
            </a:extLst>
          </p:cNvPr>
          <p:cNvCxnSpPr>
            <a:cxnSpLocks/>
            <a:stCxn id="11" idx="6"/>
            <a:endCxn id="15" idx="1"/>
          </p:cNvCxnSpPr>
          <p:nvPr/>
        </p:nvCxnSpPr>
        <p:spPr>
          <a:xfrm>
            <a:off x="1197235" y="2511366"/>
            <a:ext cx="969539" cy="659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4619CFA-5F2C-432F-A0EF-BB823225F090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1197235" y="2301194"/>
            <a:ext cx="970278" cy="18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BB6B89-3708-4BF2-8A67-3FA17361A81F}"/>
              </a:ext>
            </a:extLst>
          </p:cNvPr>
          <p:cNvCxnSpPr>
            <a:cxnSpLocks/>
            <a:stCxn id="11" idx="6"/>
            <a:endCxn id="16" idx="1"/>
          </p:cNvCxnSpPr>
          <p:nvPr/>
        </p:nvCxnSpPr>
        <p:spPr>
          <a:xfrm>
            <a:off x="1197235" y="2511366"/>
            <a:ext cx="1011084" cy="1410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580F01F-BB88-4E8F-894C-72A228E511B5}"/>
              </a:ext>
            </a:extLst>
          </p:cNvPr>
          <p:cNvCxnSpPr>
            <a:cxnSpLocks/>
          </p:cNvCxnSpPr>
          <p:nvPr/>
        </p:nvCxnSpPr>
        <p:spPr>
          <a:xfrm>
            <a:off x="1767488" y="5527227"/>
            <a:ext cx="866544" cy="12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D67871F-EF49-4F75-8D8A-33510BA95A3C}"/>
              </a:ext>
            </a:extLst>
          </p:cNvPr>
          <p:cNvCxnSpPr>
            <a:cxnSpLocks/>
          </p:cNvCxnSpPr>
          <p:nvPr/>
        </p:nvCxnSpPr>
        <p:spPr>
          <a:xfrm>
            <a:off x="1767486" y="5527227"/>
            <a:ext cx="866544" cy="90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67ABE29-B655-4A41-80A8-16D4CA85625A}"/>
              </a:ext>
            </a:extLst>
          </p:cNvPr>
          <p:cNvSpPr/>
          <p:nvPr/>
        </p:nvSpPr>
        <p:spPr>
          <a:xfrm>
            <a:off x="2634031" y="4422597"/>
            <a:ext cx="3166137" cy="5670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cleans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 the kitchen?</a:t>
            </a:r>
            <a:endParaRPr lang="en-US" sz="2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EE8D95-C5E7-449C-A030-56D8497EF690}"/>
              </a:ext>
            </a:extLst>
          </p:cNvPr>
          <p:cNvSpPr/>
          <p:nvPr/>
        </p:nvSpPr>
        <p:spPr>
          <a:xfrm>
            <a:off x="885973" y="4989660"/>
            <a:ext cx="881513" cy="8815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WHO</a:t>
            </a:r>
            <a:endParaRPr lang="en-US" sz="1400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6F0555E-0673-438C-A0B9-FDDE5C6E8BE3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1715988" y="4706129"/>
            <a:ext cx="918043" cy="84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CF56790-D7C8-4BB1-9C9B-DD41A21A72E8}"/>
              </a:ext>
            </a:extLst>
          </p:cNvPr>
          <p:cNvSpPr/>
          <p:nvPr/>
        </p:nvSpPr>
        <p:spPr>
          <a:xfrm>
            <a:off x="2634031" y="5268321"/>
            <a:ext cx="3166137" cy="5670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makes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 the bed?</a:t>
            </a:r>
            <a:endParaRPr lang="en-US" sz="2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030BC4A-7821-4D24-BD59-CFE2D2EB1BDD}"/>
              </a:ext>
            </a:extLst>
          </p:cNvPr>
          <p:cNvSpPr/>
          <p:nvPr/>
        </p:nvSpPr>
        <p:spPr>
          <a:xfrm>
            <a:off x="2634031" y="6119300"/>
            <a:ext cx="3166137" cy="5670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does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 the shopping?</a:t>
            </a:r>
            <a:endParaRPr lang="en-US" sz="20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4AE2FD-F544-4A73-8BA0-1B9902C7DD3B}"/>
              </a:ext>
            </a:extLst>
          </p:cNvPr>
          <p:cNvSpPr/>
          <p:nvPr/>
        </p:nvSpPr>
        <p:spPr>
          <a:xfrm>
            <a:off x="6502663" y="2000617"/>
            <a:ext cx="4492102" cy="567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    -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I/you/we/they 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</a:rPr>
              <a:t>do the dishes.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AF850C9-E237-4E28-8287-515EC0EF3FDD}"/>
              </a:ext>
            </a:extLst>
          </p:cNvPr>
          <p:cNvSpPr/>
          <p:nvPr/>
        </p:nvSpPr>
        <p:spPr>
          <a:xfrm>
            <a:off x="6240883" y="2808475"/>
            <a:ext cx="5480599" cy="567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    -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He/she/my mother/my father/my sister 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</a:rPr>
              <a:t>cleans the kitchen.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5B0A62-F25A-4E5F-B1DD-981A5AE2D411}"/>
              </a:ext>
            </a:extLst>
          </p:cNvPr>
          <p:cNvSpPr txBox="1"/>
          <p:nvPr/>
        </p:nvSpPr>
        <p:spPr>
          <a:xfrm>
            <a:off x="8177753" y="1552714"/>
            <a:ext cx="160685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Sample answer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710E8EB-247C-4166-93AB-03B6D420100D}"/>
              </a:ext>
            </a:extLst>
          </p:cNvPr>
          <p:cNvSpPr txBox="1"/>
          <p:nvPr/>
        </p:nvSpPr>
        <p:spPr>
          <a:xfrm>
            <a:off x="8177753" y="4521462"/>
            <a:ext cx="160685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Sample answer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292A26E-1B54-4A2B-AD97-F8A0793E92A7}"/>
              </a:ext>
            </a:extLst>
          </p:cNvPr>
          <p:cNvSpPr/>
          <p:nvPr/>
        </p:nvSpPr>
        <p:spPr>
          <a:xfrm>
            <a:off x="6543770" y="4938521"/>
            <a:ext cx="4492102" cy="567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    -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I/you/we/they 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</a:rPr>
              <a:t>do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5BAA42E-F66D-4973-9ED6-9435A823ECAE}"/>
              </a:ext>
            </a:extLst>
          </p:cNvPr>
          <p:cNvSpPr/>
          <p:nvPr/>
        </p:nvSpPr>
        <p:spPr>
          <a:xfrm>
            <a:off x="6161070" y="5413170"/>
            <a:ext cx="5140288" cy="567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ucida Calligraphy" panose="03010101010101010101" pitchFamily="66" charset="0"/>
              </a:rPr>
              <a:t>    - </a:t>
            </a: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My father/mother/grandfather  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</a:rPr>
              <a:t>does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A659A8-524F-4115-9165-5386BB8AAD70}"/>
              </a:ext>
            </a:extLst>
          </p:cNvPr>
          <p:cNvSpPr/>
          <p:nvPr/>
        </p:nvSpPr>
        <p:spPr>
          <a:xfrm>
            <a:off x="8491375" y="199749"/>
            <a:ext cx="3036164" cy="705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6C6C"/>
                </a:solidFill>
                <a:latin typeface="Lucida Calligraphy" panose="03010101010101010101" pitchFamily="66" charset="0"/>
              </a:rPr>
              <a:t>    </a:t>
            </a:r>
            <a:r>
              <a:rPr lang="en-US" b="1" dirty="0">
                <a:solidFill>
                  <a:schemeClr val="tx1"/>
                </a:solidFill>
                <a:latin typeface="Minion Pro Cond" panose="02040706060306020203" pitchFamily="18" charset="0"/>
              </a:rPr>
              <a:t>HỎI VỀ AI LÀM CÔNG VIÊC NHÀ NÀO?</a:t>
            </a:r>
            <a:endParaRPr lang="en-US" sz="2000" b="1" dirty="0">
              <a:solidFill>
                <a:srgbClr val="FF6C6C"/>
              </a:solidFill>
              <a:latin typeface="Minion Pro Cond" panose="020407060603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98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55" grpId="0" animBg="1"/>
      <p:bldP spid="58" grpId="0" animBg="1"/>
      <p:bldP spid="59" grpId="0" animBg="1"/>
      <p:bldP spid="66" grpId="0"/>
      <p:bldP spid="67" grpId="0"/>
      <p:bldP spid="68" grpId="0" animBg="1"/>
      <p:bldP spid="69" grpId="0" animBg="1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7023" y="387012"/>
            <a:ext cx="5042125" cy="5100980"/>
            <a:chOff x="5425622" y="186917"/>
            <a:chExt cx="5834378" cy="59024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5622" y="186917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89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sister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5609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father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1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brother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96314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1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mother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64221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775056" y="4507734"/>
              <a:ext cx="2700350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grandmother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63014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0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grandfather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195891" y="559830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8CA5-185B-44BE-8B0C-B4A5D9D5A65F}"/>
              </a:ext>
            </a:extLst>
          </p:cNvPr>
          <p:cNvSpPr txBox="1"/>
          <p:nvPr/>
        </p:nvSpPr>
        <p:spPr>
          <a:xfrm>
            <a:off x="363803" y="1840683"/>
            <a:ext cx="4645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Roboto" panose="02000000000000000000" pitchFamily="2" charset="0"/>
                <a:ea typeface="Roboto" panose="02000000000000000000" pitchFamily="2" charset="0"/>
              </a:rPr>
              <a:t>Circle </a:t>
            </a:r>
            <a:r>
              <a:rPr lang="en-SG" sz="3200">
                <a:latin typeface="Roboto" panose="02000000000000000000" pitchFamily="2" charset="0"/>
                <a:ea typeface="Roboto" panose="02000000000000000000" pitchFamily="2" charset="0"/>
              </a:rPr>
              <a:t>the wheel, ask and answer the question with your partner. Teacher circle the wheel and call randomly student in the class to answer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Arrow: Right 5">
            <a:hlinkClick r:id="rId9" action="ppaction://hlinksldjump"/>
            <a:extLst>
              <a:ext uri="{FF2B5EF4-FFF2-40B4-BE49-F238E27FC236}">
                <a16:creationId xmlns:a16="http://schemas.microsoft.com/office/drawing/2014/main" id="{FB1FD557-C49B-4923-8533-03FE97693F8C}"/>
              </a:ext>
            </a:extLst>
          </p:cNvPr>
          <p:cNvSpPr/>
          <p:nvPr/>
        </p:nvSpPr>
        <p:spPr>
          <a:xfrm>
            <a:off x="10483359" y="5716148"/>
            <a:ext cx="1342846" cy="90641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30546F-5E44-409E-B706-6E3EEB1372D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56" y="173057"/>
            <a:ext cx="930214" cy="880301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B147F4-F585-4E4C-A2DB-AF7A154148EA}"/>
              </a:ext>
            </a:extLst>
          </p:cNvPr>
          <p:cNvSpPr/>
          <p:nvPr/>
        </p:nvSpPr>
        <p:spPr>
          <a:xfrm>
            <a:off x="884995" y="3639553"/>
            <a:ext cx="10840280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5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GRAMMAR2</a:t>
            </a:r>
            <a:endParaRPr lang="en-SG" sz="115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51144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1407428-3730-445D-BBC6-6D429A96E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0606" y="253873"/>
            <a:ext cx="899357" cy="1180616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28A195C-B054-49BC-A649-47A4A5B5232D}"/>
              </a:ext>
            </a:extLst>
          </p:cNvPr>
          <p:cNvSpPr/>
          <p:nvPr/>
        </p:nvSpPr>
        <p:spPr>
          <a:xfrm>
            <a:off x="4016414" y="307598"/>
            <a:ext cx="2532840" cy="4610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Mary’s rabbit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D9B39C94-722C-497B-8438-31864A31ED32}"/>
              </a:ext>
            </a:extLst>
          </p:cNvPr>
          <p:cNvSpPr/>
          <p:nvPr/>
        </p:nvSpPr>
        <p:spPr>
          <a:xfrm>
            <a:off x="3640068" y="742858"/>
            <a:ext cx="3421922" cy="461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Mary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id="{A0B410BA-A380-4B35-8761-EF84B336E3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5681" y="4215921"/>
            <a:ext cx="998515" cy="1512902"/>
          </a:xfrm>
          <a:prstGeom prst="rect">
            <a:avLst/>
          </a:prstGeom>
        </p:spPr>
      </p:pic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9225FD80-6B12-4CAC-B736-7C4C54D1B9AD}"/>
              </a:ext>
            </a:extLst>
          </p:cNvPr>
          <p:cNvSpPr/>
          <p:nvPr/>
        </p:nvSpPr>
        <p:spPr>
          <a:xfrm>
            <a:off x="7873223" y="326223"/>
            <a:ext cx="2627278" cy="4610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girl’s dog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3A834D81-0A2C-4963-A370-3B9DD4D94F59}"/>
              </a:ext>
            </a:extLst>
          </p:cNvPr>
          <p:cNvSpPr/>
          <p:nvPr/>
        </p:nvSpPr>
        <p:spPr>
          <a:xfrm>
            <a:off x="8017064" y="844126"/>
            <a:ext cx="2755893" cy="461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B7636DED-DA59-4E0D-8815-77A4015933AE}"/>
              </a:ext>
            </a:extLst>
          </p:cNvPr>
          <p:cNvSpPr txBox="1"/>
          <p:nvPr/>
        </p:nvSpPr>
        <p:spPr>
          <a:xfrm>
            <a:off x="4359516" y="1972178"/>
            <a:ext cx="7758503" cy="638261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 Khi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muốn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hữu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ít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riêng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 ‘s)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2">
            <a:extLst>
              <a:ext uri="{FF2B5EF4-FFF2-40B4-BE49-F238E27FC236}">
                <a16:creationId xmlns:a16="http://schemas.microsoft.com/office/drawing/2014/main" id="{D52E111F-B6B7-4E3B-AA9F-2544E3208F38}"/>
              </a:ext>
            </a:extLst>
          </p:cNvPr>
          <p:cNvSpPr txBox="1"/>
          <p:nvPr/>
        </p:nvSpPr>
        <p:spPr>
          <a:xfrm>
            <a:off x="4359516" y="2975713"/>
            <a:ext cx="7832484" cy="1578783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Nếu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sẵn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 s”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rồi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chỉ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 ‘)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“s) </a:t>
            </a:r>
          </a:p>
          <a:p>
            <a:pPr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Ex: </a:t>
            </a:r>
            <a:r>
              <a:rPr lang="en-US" sz="2000" i="1" dirty="0">
                <a:highlight>
                  <a:srgbClr val="FF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</a:t>
            </a:r>
            <a:r>
              <a:rPr lang="en-US" sz="2000" i="1" dirty="0" err="1">
                <a:highlight>
                  <a:srgbClr val="FF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boys’ball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bóng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, </a:t>
            </a:r>
          </a:p>
          <a:p>
            <a:pPr marL="457223" indent="-457223"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  <a:buFontTx/>
              <a:buChar char="-"/>
            </a:pPr>
            <a:r>
              <a:rPr lang="en-US" sz="2000" i="1" dirty="0">
                <a:highlight>
                  <a:srgbClr val="FF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girls’ house 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gái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2">
            <a:extLst>
              <a:ext uri="{FF2B5EF4-FFF2-40B4-BE49-F238E27FC236}">
                <a16:creationId xmlns:a16="http://schemas.microsoft.com/office/drawing/2014/main" id="{93255963-401B-4717-A03F-064622681B8F}"/>
              </a:ext>
            </a:extLst>
          </p:cNvPr>
          <p:cNvSpPr txBox="1"/>
          <p:nvPr/>
        </p:nvSpPr>
        <p:spPr>
          <a:xfrm>
            <a:off x="4359516" y="4939431"/>
            <a:ext cx="7832484" cy="1578783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Nếu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dùng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 of” </a:t>
            </a:r>
          </a:p>
          <a:p>
            <a:pPr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sz="2000" i="1" dirty="0">
                <a:highlight>
                  <a:srgbClr val="FFFF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roof of the house 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Mái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ngôi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60000"/>
              </a:lnSpc>
              <a:spcBef>
                <a:spcPct val="0"/>
              </a:spcBef>
              <a:spcAft>
                <a:spcPts val="400"/>
              </a:spcAft>
            </a:pPr>
            <a:endParaRPr lang="en-US" sz="2000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183FA-5E66-4C98-8C6D-5B35EDB0E522}"/>
              </a:ext>
            </a:extLst>
          </p:cNvPr>
          <p:cNvGrpSpPr/>
          <p:nvPr/>
        </p:nvGrpSpPr>
        <p:grpSpPr>
          <a:xfrm>
            <a:off x="161375" y="1879579"/>
            <a:ext cx="4004689" cy="1728683"/>
            <a:chOff x="3924964" y="2283346"/>
            <a:chExt cx="4004689" cy="172868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760B4A5-D628-4713-BAD3-6902D4619534}"/>
                </a:ext>
              </a:extLst>
            </p:cNvPr>
            <p:cNvSpPr/>
            <p:nvPr/>
          </p:nvSpPr>
          <p:spPr>
            <a:xfrm>
              <a:off x="4618407" y="2378995"/>
              <a:ext cx="3311246" cy="6382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8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POSSESSIVE CASE</a:t>
              </a:r>
              <a:endParaRPr lang="en-US" sz="28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925D928-7C64-4E23-9939-EC07A09A016E}"/>
                </a:ext>
              </a:extLst>
            </p:cNvPr>
            <p:cNvSpPr/>
            <p:nvPr/>
          </p:nvSpPr>
          <p:spPr>
            <a:xfrm>
              <a:off x="3924964" y="2283346"/>
              <a:ext cx="829560" cy="8295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200" b="1" dirty="0">
                  <a:latin typeface="Abadi" panose="020B0604020104020204" pitchFamily="34" charset="0"/>
                </a:rPr>
                <a:t>2</a:t>
              </a:r>
              <a:endParaRPr lang="en-US" sz="3200" b="1" dirty="0">
                <a:latin typeface="Abadi" panose="020B0604020104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AD71786-D289-4251-80ED-DE296823C284}"/>
                </a:ext>
              </a:extLst>
            </p:cNvPr>
            <p:cNvSpPr/>
            <p:nvPr/>
          </p:nvSpPr>
          <p:spPr>
            <a:xfrm>
              <a:off x="4538507" y="3373768"/>
              <a:ext cx="3311246" cy="6382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800" dirty="0">
                  <a:latin typeface="Times New Roman" panose="02020603050405020304" pitchFamily="18" charset="0"/>
                  <a:ea typeface="Adobe Gothic Std B" panose="020B0800000000000000" pitchFamily="34" charset="-128"/>
                  <a:cs typeface="Times New Roman" panose="02020603050405020304" pitchFamily="18" charset="0"/>
                </a:rPr>
                <a:t>SỞ HỮU CÁCH</a:t>
              </a:r>
              <a:endParaRPr lang="en-US" sz="2800" dirty="0"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0722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736759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838</Words>
  <Application>Microsoft Office PowerPoint</Application>
  <PresentationFormat>Widescreen</PresentationFormat>
  <Paragraphs>127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 Black</vt:lpstr>
      <vt:lpstr>Minion Pro Cond</vt:lpstr>
      <vt:lpstr>Calibri</vt:lpstr>
      <vt:lpstr>Adobe Gothic Std B</vt:lpstr>
      <vt:lpstr>Arial</vt:lpstr>
      <vt:lpstr>Times New Roman</vt:lpstr>
      <vt:lpstr>Microsoft Sans Serif</vt:lpstr>
      <vt:lpstr>Abadi</vt:lpstr>
      <vt:lpstr>Tahoma</vt:lpstr>
      <vt:lpstr>Roboto</vt:lpstr>
      <vt:lpstr>Lucida Calligraphy</vt:lpstr>
      <vt:lpstr>Adobe Garamond Pro 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104</cp:revision>
  <cp:lastPrinted>2021-08-11T00:59:13Z</cp:lastPrinted>
  <dcterms:created xsi:type="dcterms:W3CDTF">2021-08-05T04:02:50Z</dcterms:created>
  <dcterms:modified xsi:type="dcterms:W3CDTF">2021-10-03T14:53:48Z</dcterms:modified>
</cp:coreProperties>
</file>