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3.svg" ContentType="image/svg+xml"/>
  <Override PartName="/ppt/media/image1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3" r:id="rId3"/>
    <p:sldMasterId id="2147483714" r:id="rId4"/>
  </p:sldMasterIdLst>
  <p:handoutMasterIdLst>
    <p:handoutMasterId r:id="rId27"/>
  </p:handoutMasterIdLst>
  <p:sldIdLst>
    <p:sldId id="260" r:id="rId5"/>
    <p:sldId id="343" r:id="rId6"/>
    <p:sldId id="299" r:id="rId7"/>
    <p:sldId id="344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42" r:id="rId16"/>
    <p:sldId id="301" r:id="rId17"/>
    <p:sldId id="307" r:id="rId18"/>
    <p:sldId id="338" r:id="rId19"/>
    <p:sldId id="302" r:id="rId20"/>
    <p:sldId id="300" r:id="rId21"/>
    <p:sldId id="303" r:id="rId22"/>
    <p:sldId id="339" r:id="rId23"/>
    <p:sldId id="341" r:id="rId24"/>
    <p:sldId id="340" r:id="rId25"/>
    <p:sldId id="305" r:id="rId26"/>
  </p:sldIdLst>
  <p:sldSz cx="12192000" cy="6858000"/>
  <p:notesSz cx="6797675" cy="9928225"/>
  <p:embeddedFontLst>
    <p:embeddedFont>
      <p:font typeface="SimSun" panose="02010600030101010101" pitchFamily="2" charset="-122"/>
      <p:regular r:id="rId32"/>
    </p:embeddedFont>
    <p:embeddedFont>
      <p:font typeface="Arial Black" panose="020B0A04020102020204" pitchFamily="34" charset="0"/>
      <p:bold r:id="rId33"/>
    </p:embeddedFont>
    <p:embeddedFont>
      <p:font typeface="Adobe Garamond Pro Bold" panose="02020702060506020403" pitchFamily="18" charset="0"/>
      <p:bold r:id="rId34"/>
      <p:boldItalic r:id="rId35"/>
    </p:embeddedFont>
    <p:embeddedFont>
      <p:font typeface=".VnVogue" panose="020B7200000000000000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badi" panose="020B0604020104020204" pitchFamily="34" charset="0"/>
      <p:regular r:id="rId41"/>
    </p:embeddedFont>
    <p:embeddedFont>
      <p:font typeface="Adobe Gothic Std B" panose="020B0800000000000000" pitchFamily="34" charset="-128"/>
      <p:bold r:id="rId42"/>
    </p:embeddedFont>
    <p:embeddedFont>
      <p:font typeface="Modern Love" panose="04090805081005020601" pitchFamily="82" charset="0"/>
      <p:regular r:id="rId43"/>
    </p:embeddedFont>
    <p:embeddedFont>
      <p:font typeface="Amasis MT Pro Light" panose="02040304050005020304" pitchFamily="18" charset="0"/>
      <p:regular r:id="rId44"/>
      <p: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D48"/>
    <a:srgbClr val="80C8A9"/>
    <a:srgbClr val="FFFFCC"/>
    <a:srgbClr val="D5EEBB"/>
    <a:srgbClr val="FFFCEF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1200" autoAdjust="0"/>
  </p:normalViewPr>
  <p:slideViewPr>
    <p:cSldViewPr snapToGrid="0" showGuides="1">
      <p:cViewPr varScale="1">
        <p:scale>
          <a:sx n="61" d="100"/>
          <a:sy n="61" d="100"/>
        </p:scale>
        <p:origin x="8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6" Type="http://schemas.openxmlformats.org/officeDocument/2006/relationships/tags" Target="tags/tag1.xml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6" Type="http://schemas.openxmlformats.org/officeDocument/2006/relationships/theme" Target="../theme/theme1.xml"/><Relationship Id="rId45" Type="http://schemas.openxmlformats.org/officeDocument/2006/relationships/image" Target="../media/image1.png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2" Type="http://schemas.openxmlformats.org/officeDocument/2006/relationships/theme" Target="../theme/theme2.xml"/><Relationship Id="rId21" Type="http://schemas.openxmlformats.org/officeDocument/2006/relationships/image" Target="../media/image1.png"/><Relationship Id="rId20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7.xml"/><Relationship Id="rId26" Type="http://schemas.openxmlformats.org/officeDocument/2006/relationships/theme" Target="../theme/theme3.xml"/><Relationship Id="rId25" Type="http://schemas.openxmlformats.org/officeDocument/2006/relationships/image" Target="../media/image2.png"/><Relationship Id="rId24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audio" Target="../media/audio12.wav"/><Relationship Id="rId3" Type="http://schemas.openxmlformats.org/officeDocument/2006/relationships/audio" Target="../media/audio11.wav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audio" Target="../media/audio14.wav"/><Relationship Id="rId3" Type="http://schemas.openxmlformats.org/officeDocument/2006/relationships/audio" Target="../media/audio13.wav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hyperlink" Target="https://wordwall.net/resource/19494623/smart-world-unit-1-lesson-1" TargetMode="Externa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5.wav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0" Type="http://schemas.openxmlformats.org/officeDocument/2006/relationships/slideLayout" Target="../slideLayouts/slideLayout51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image" Target="../media/image28.GIF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7" Type="http://schemas.openxmlformats.org/officeDocument/2006/relationships/audio" Target="../media/audio16.wav"/><Relationship Id="rId6" Type="http://schemas.openxmlformats.org/officeDocument/2006/relationships/image" Target="../media/image8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audio" Target="../media/audio4.wav"/><Relationship Id="rId3" Type="http://schemas.openxmlformats.org/officeDocument/2006/relationships/audio" Target="../media/audio3.wav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6.wav"/><Relationship Id="rId6" Type="http://schemas.openxmlformats.org/officeDocument/2006/relationships/audio" Target="../media/audio5.wav"/><Relationship Id="rId5" Type="http://schemas.openxmlformats.org/officeDocument/2006/relationships/image" Target="../media/image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8.wav"/><Relationship Id="rId6" Type="http://schemas.openxmlformats.org/officeDocument/2006/relationships/audio" Target="../media/audio7.wav"/><Relationship Id="rId5" Type="http://schemas.openxmlformats.org/officeDocument/2006/relationships/image" Target="../media/image8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9422" y="11807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/>
            <p:cNvGrpSpPr/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/>
              <p:cNvGrpSpPr/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/>
            <p:cNvGrpSpPr/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/>
              <p:cNvGrpSpPr/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/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  <a:endParaRPr 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  <a:endParaRPr 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52494" y="1449843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yard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1277" y="2326585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jɑːd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19466" y="3238755"/>
            <a:ext cx="2527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95849" y="1269155"/>
            <a:ext cx="5088720" cy="3237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7362" y="4866585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grandparents’ house has a big yard.</a:t>
            </a:r>
            <a:endParaRPr lang="en-US" sz="2400" b="1" dirty="0">
              <a:solidFill>
                <a:srgbClr val="21586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849" y="54529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to.)</a:t>
            </a:r>
            <a:endParaRPr lang="en-US" sz="2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grandparents’-house-has-a-b1629674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grandparents’-house-has-a-b1629674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pool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4052" y="2129737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puːl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98390" y="3075057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68013" y="1539663"/>
            <a:ext cx="4849124" cy="29196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43109" y="4583634"/>
            <a:ext cx="581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swimming pool behind his house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951956" y="5118282"/>
            <a:ext cx="456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re-is-a-swimming-pool-behin16296746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re-is-a-swimming-pool-behin16296746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92384" y="840680"/>
          <a:ext cx="10846677" cy="58859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35228"/>
                <a:gridCol w="3635228"/>
                <a:gridCol w="3576221"/>
              </a:tblGrid>
              <a:tr h="780360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  <a:endParaRPr lang="en-US" sz="3200"/>
                    </a:p>
                  </a:txBody>
                  <a:tcPr/>
                </a:tc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0263" y="233109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gym</a:t>
            </a:r>
            <a:endParaRPr lang="en-US" sz="400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263" y="303898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balcony</a:t>
            </a:r>
            <a:endParaRPr lang="en-US" sz="400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263" y="3755549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basement</a:t>
            </a:r>
            <a:endParaRPr lang="en-US" sz="400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263" y="4568321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yard</a:t>
            </a:r>
            <a:endParaRPr lang="en-US" sz="400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63" y="524186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pool</a:t>
            </a:r>
            <a:endParaRPr lang="en-US" sz="400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263" y="5885843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garage</a:t>
            </a:r>
            <a:endParaRPr lang="en-US" sz="400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263" y="1583108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apartment</a:t>
            </a:r>
            <a:endParaRPr lang="en-US" sz="400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1020" y="155650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1020" y="22988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1020" y="307576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1020" y="375554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1020" y="44304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1020" y="51728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1020" y="594974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60270" y="159827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chung cư</a:t>
            </a:r>
            <a:endParaRPr lang="en-US" sz="400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60270" y="226901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phòng thể dục</a:t>
            </a:r>
            <a:endParaRPr lang="en-US" sz="400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52825" y="305806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ban công</a:t>
            </a:r>
            <a:endParaRPr lang="en-US" sz="400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67714" y="374162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tầng hầm</a:t>
            </a:r>
            <a:endParaRPr lang="en-US" sz="400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82603" y="4449512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sân </a:t>
            </a:r>
            <a:endParaRPr lang="en-US" sz="400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52825" y="520228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bể bơi</a:t>
            </a:r>
            <a:endParaRPr lang="en-US" sz="400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75752" y="588584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nhà để xe</a:t>
            </a:r>
            <a:endParaRPr lang="en-US" sz="4000"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70844" y="417136"/>
            <a:ext cx="6718205" cy="6023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6768" y="-1"/>
            <a:ext cx="4336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https://wordwall.net/resource/19494623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565" y="5275385"/>
            <a:ext cx="1875118" cy="1409863"/>
          </a:xfrm>
          <a:prstGeom prst="rect">
            <a:avLst/>
          </a:prstGeom>
        </p:spPr>
      </p:pic>
      <p:sp>
        <p:nvSpPr>
          <p:cNvPr id="12" name="Arrow: Right 11"/>
          <p:cNvSpPr/>
          <p:nvPr/>
        </p:nvSpPr>
        <p:spPr>
          <a:xfrm>
            <a:off x="7399606" y="5808012"/>
            <a:ext cx="118371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Click here</a:t>
            </a:r>
            <a:endParaRPr lang="en-US" sz="1600" dirty="0"/>
          </a:p>
        </p:txBody>
      </p:sp>
      <p:pic>
        <p:nvPicPr>
          <p:cNvPr id="8" name="Picture 7" descr="Logo, company name&#10;&#10;Description automatically generated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0727943" y="85096"/>
            <a:ext cx="1448210" cy="13995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outdoor, building, tree, street&#10;&#10;Description automatically generated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419001" y="675963"/>
            <a:ext cx="3104943" cy="2328707"/>
          </a:xfrm>
          <a:prstGeom prst="rect">
            <a:avLst/>
          </a:prstGeom>
        </p:spPr>
      </p:pic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garage with a white garage&#10;&#10;Description automatically generated with low confidence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93329" y="3768931"/>
            <a:ext cx="3356286" cy="1887910"/>
          </a:xfrm>
          <a:prstGeom prst="rect">
            <a:avLst/>
          </a:prstGeom>
        </p:spPr>
      </p:pic>
      <p:pic>
        <p:nvPicPr>
          <p:cNvPr id="3" name="Picture 2" descr="A picture containing flower, tree, plant, pool&#10;&#10;Description automatically generated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56155" y="723407"/>
            <a:ext cx="3252903" cy="21713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66306" y="61818"/>
            <a:ext cx="7287236" cy="332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/>
              <a:t>Listen , work in pair and number the picture.</a:t>
            </a:r>
            <a:endParaRPr lang="en-US" sz="2800" dirty="0"/>
          </a:p>
        </p:txBody>
      </p:sp>
      <p:pic>
        <p:nvPicPr>
          <p:cNvPr id="10" name="Picture 9" descr="A picture containing floor, indoor, chair, room&#10;&#10;Description automatically generated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303633" y="784374"/>
            <a:ext cx="3252903" cy="2179445"/>
          </a:xfrm>
          <a:prstGeom prst="rect">
            <a:avLst/>
          </a:prstGeom>
        </p:spPr>
      </p:pic>
      <p:pic>
        <p:nvPicPr>
          <p:cNvPr id="13" name="Picture 12" descr="A picture containing grass, outdoor, green, grassy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303632" y="3834160"/>
            <a:ext cx="3252903" cy="2171312"/>
          </a:xfrm>
          <a:prstGeom prst="rect">
            <a:avLst/>
          </a:prstGeom>
        </p:spPr>
      </p:pic>
      <p:pic>
        <p:nvPicPr>
          <p:cNvPr id="20" name="Picture 19" descr="A picture containing building, porch, overlooking, deck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35465" y="3748194"/>
            <a:ext cx="3129725" cy="2347293"/>
          </a:xfrm>
          <a:prstGeom prst="rect">
            <a:avLst/>
          </a:prstGeom>
        </p:spPr>
      </p:pic>
      <p:pic>
        <p:nvPicPr>
          <p:cNvPr id="25" name="Picture 24" descr="Icon&#10;&#10;Description automatically generated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326389" y="11810"/>
            <a:ext cx="432062" cy="432062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556155" y="743294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4419000" y="679293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303632" y="797935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35465" y="3748194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4293666" y="3808303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303632" y="3834160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3028" y="840089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1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69645" y="76314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6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28403" y="89716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5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8505" y="3834160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2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11588" y="389215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3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28403" y="3927949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4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pic>
        <p:nvPicPr>
          <p:cNvPr id="42" name="Picture 41" descr="Logo, company name&#10;&#10;Description automatically generated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11484103" y="46225"/>
            <a:ext cx="777831" cy="7517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D1-TRACK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D1-TRACK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7" grpId="0"/>
      <p:bldP spid="31" grpId="0"/>
      <p:bldP spid="33" grpId="0"/>
      <p:bldP spid="35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37351" y="1921092"/>
            <a:ext cx="2166151" cy="2166151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latin typeface="Adobe Garamond Pro Bold" panose="02020702060506020403" pitchFamily="18" charset="0"/>
              </a:rPr>
              <a:t>My   house</a:t>
            </a:r>
            <a:endParaRPr lang="en-US" sz="4400" dirty="0">
              <a:latin typeface="Adobe Garamond Pro Bold" panose="02020702060506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44252" y="2539124"/>
            <a:ext cx="3154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i="1" dirty="0">
                <a:latin typeface="Adobe Garamond Pro Bold" panose="02020702060506020403" pitchFamily="18" charset="0"/>
              </a:rPr>
              <a:t>Think about your house and draw smile face  </a:t>
            </a:r>
            <a:endParaRPr lang="en-SG" sz="3200" i="1" dirty="0">
              <a:latin typeface="Adobe Garamond Pro Bold" panose="02020702060506020403" pitchFamily="18" charset="0"/>
            </a:endParaRPr>
          </a:p>
          <a:p>
            <a:r>
              <a:rPr lang="en-SG" sz="3200" i="1" dirty="0">
                <a:latin typeface="Adobe Garamond Pro Bold" panose="02020702060506020403" pitchFamily="18" charset="0"/>
              </a:rPr>
              <a:t>or sad face.  </a:t>
            </a:r>
            <a:endParaRPr lang="en-US" sz="3200" i="1" dirty="0">
              <a:latin typeface="Adobe Garamond Pro Bold" panose="02020702060506020403" pitchFamily="18" charset="0"/>
            </a:endParaRPr>
          </a:p>
        </p:txBody>
      </p:sp>
      <p:cxnSp>
        <p:nvCxnSpPr>
          <p:cNvPr id="5" name="Straight Arrow Connector 4"/>
          <p:cNvCxnSpPr>
            <a:stCxn id="2" idx="6"/>
          </p:cNvCxnSpPr>
          <p:nvPr/>
        </p:nvCxnSpPr>
        <p:spPr>
          <a:xfrm flipV="1">
            <a:off x="2503502" y="2686589"/>
            <a:ext cx="2929632" cy="3175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00167" y="3010802"/>
            <a:ext cx="2932967" cy="710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00167" y="3052970"/>
            <a:ext cx="2041865" cy="1886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6"/>
            <a:endCxn id="36" idx="2"/>
          </p:cNvCxnSpPr>
          <p:nvPr/>
        </p:nvCxnSpPr>
        <p:spPr>
          <a:xfrm flipV="1">
            <a:off x="2503502" y="1752607"/>
            <a:ext cx="3051070" cy="125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6"/>
          </p:cNvCxnSpPr>
          <p:nvPr/>
        </p:nvCxnSpPr>
        <p:spPr>
          <a:xfrm>
            <a:off x="2500167" y="3010802"/>
            <a:ext cx="956569" cy="2938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" idx="6"/>
          </p:cNvCxnSpPr>
          <p:nvPr/>
        </p:nvCxnSpPr>
        <p:spPr>
          <a:xfrm flipV="1">
            <a:off x="2503502" y="911254"/>
            <a:ext cx="2485748" cy="2092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Cloud 35"/>
          <p:cNvSpPr/>
          <p:nvPr/>
        </p:nvSpPr>
        <p:spPr>
          <a:xfrm>
            <a:off x="5546028" y="1298735"/>
            <a:ext cx="2754593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garage</a:t>
            </a:r>
            <a:endParaRPr lang="en-US" sz="4000" dirty="0"/>
          </a:p>
        </p:txBody>
      </p:sp>
      <p:sp>
        <p:nvSpPr>
          <p:cNvPr id="37" name="Cloud 36"/>
          <p:cNvSpPr/>
          <p:nvPr/>
        </p:nvSpPr>
        <p:spPr>
          <a:xfrm>
            <a:off x="5322976" y="2358287"/>
            <a:ext cx="2326994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/>
              <a:t>pool</a:t>
            </a:r>
            <a:endParaRPr lang="en-US" sz="4000" dirty="0"/>
          </a:p>
        </p:txBody>
      </p:sp>
      <p:sp>
        <p:nvSpPr>
          <p:cNvPr id="38" name="Cloud 37"/>
          <p:cNvSpPr/>
          <p:nvPr/>
        </p:nvSpPr>
        <p:spPr>
          <a:xfrm>
            <a:off x="5248181" y="3492808"/>
            <a:ext cx="1695637" cy="88333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/>
              <a:t>yard</a:t>
            </a:r>
            <a:endParaRPr lang="en-US" sz="4000" dirty="0"/>
          </a:p>
        </p:txBody>
      </p:sp>
      <p:sp>
        <p:nvSpPr>
          <p:cNvPr id="39" name="Cloud 38"/>
          <p:cNvSpPr/>
          <p:nvPr/>
        </p:nvSpPr>
        <p:spPr>
          <a:xfrm>
            <a:off x="4488101" y="4585666"/>
            <a:ext cx="2791588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garden</a:t>
            </a:r>
            <a:endParaRPr lang="en-US" sz="4000" dirty="0"/>
          </a:p>
        </p:txBody>
      </p:sp>
      <p:sp>
        <p:nvSpPr>
          <p:cNvPr id="40" name="Cloud 39"/>
          <p:cNvSpPr/>
          <p:nvPr/>
        </p:nvSpPr>
        <p:spPr>
          <a:xfrm>
            <a:off x="3341109" y="5728074"/>
            <a:ext cx="3255000" cy="79386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balcony</a:t>
            </a:r>
            <a:endParaRPr lang="en-US" sz="4000" dirty="0"/>
          </a:p>
        </p:txBody>
      </p:sp>
      <p:sp>
        <p:nvSpPr>
          <p:cNvPr id="45" name="Cloud 44"/>
          <p:cNvSpPr/>
          <p:nvPr/>
        </p:nvSpPr>
        <p:spPr>
          <a:xfrm>
            <a:off x="4887154" y="365714"/>
            <a:ext cx="3599898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basement</a:t>
            </a:r>
            <a:endParaRPr lang="en-US" sz="4000" dirty="0"/>
          </a:p>
        </p:txBody>
      </p:sp>
      <p:sp>
        <p:nvSpPr>
          <p:cNvPr id="52" name="Oval 51"/>
          <p:cNvSpPr/>
          <p:nvPr/>
        </p:nvSpPr>
        <p:spPr>
          <a:xfrm>
            <a:off x="8561143" y="234771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487052" y="130657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755458" y="2369628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067728" y="346531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386221" y="454286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6735570" y="549340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pic>
        <p:nvPicPr>
          <p:cNvPr id="59" name="Picture 58" descr="Shape, icon, circle&#10;&#10;Description automatically generated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679439" y="3623989"/>
            <a:ext cx="399532" cy="399532"/>
          </a:xfrm>
          <a:prstGeom prst="rect">
            <a:avLst/>
          </a:prstGeom>
        </p:spPr>
      </p:pic>
      <p:pic>
        <p:nvPicPr>
          <p:cNvPr id="62" name="Picture 61" descr="Icon&#10;&#10;Description automatically generated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21274946">
            <a:off x="10881476" y="4107074"/>
            <a:ext cx="391241" cy="39124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8487052" y="4737960"/>
            <a:ext cx="3815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/>
              <a:t>Yêu</a:t>
            </a:r>
            <a:r>
              <a:rPr lang="en-SG" dirty="0"/>
              <a:t> </a:t>
            </a:r>
            <a:r>
              <a:rPr lang="en-SG" dirty="0" err="1"/>
              <a:t>cầu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vẽ</a:t>
            </a:r>
            <a:r>
              <a:rPr lang="en-SG" dirty="0"/>
              <a:t> outline </a:t>
            </a:r>
            <a:r>
              <a:rPr lang="en-SG" dirty="0" err="1"/>
              <a:t>về</a:t>
            </a:r>
            <a:r>
              <a:rPr lang="en-SG" dirty="0"/>
              <a:t> </a:t>
            </a:r>
            <a:r>
              <a:rPr lang="en-SG" dirty="0" err="1"/>
              <a:t>căn</a:t>
            </a:r>
            <a:r>
              <a:rPr lang="en-SG" dirty="0"/>
              <a:t> </a:t>
            </a:r>
            <a:r>
              <a:rPr lang="en-SG" dirty="0" err="1"/>
              <a:t>nhà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mình</a:t>
            </a:r>
            <a:r>
              <a:rPr lang="en-SG" dirty="0"/>
              <a:t>. Ở </a:t>
            </a:r>
            <a:r>
              <a:rPr lang="en-SG" dirty="0" err="1"/>
              <a:t>mỗi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viên</a:t>
            </a:r>
            <a:r>
              <a:rPr lang="en-SG" dirty="0"/>
              <a:t> </a:t>
            </a:r>
            <a:r>
              <a:rPr lang="en-SG" dirty="0" err="1"/>
              <a:t>hỏi</a:t>
            </a:r>
            <a:r>
              <a:rPr lang="en-SG" dirty="0"/>
              <a:t> “ does your house have a basement? “ –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trả</a:t>
            </a:r>
            <a:r>
              <a:rPr lang="en-SG" dirty="0"/>
              <a:t> </a:t>
            </a:r>
            <a:r>
              <a:rPr lang="en-SG" dirty="0" err="1"/>
              <a:t>lời</a:t>
            </a:r>
            <a:r>
              <a:rPr lang="en-SG" dirty="0"/>
              <a:t> </a:t>
            </a:r>
            <a:r>
              <a:rPr lang="en-SG" dirty="0" err="1"/>
              <a:t>và</a:t>
            </a:r>
            <a:r>
              <a:rPr lang="en-SG" dirty="0"/>
              <a:t> </a:t>
            </a:r>
            <a:r>
              <a:rPr lang="en-SG" dirty="0" err="1"/>
              <a:t>vẽ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cười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mếu</a:t>
            </a:r>
            <a:r>
              <a:rPr lang="en-SG" dirty="0"/>
              <a:t> </a:t>
            </a:r>
            <a:r>
              <a:rPr lang="en-SG" dirty="0" err="1"/>
              <a:t>nếu</a:t>
            </a:r>
            <a:r>
              <a:rPr lang="en-SG" dirty="0"/>
              <a:t> </a:t>
            </a:r>
            <a:r>
              <a:rPr lang="en-SG" dirty="0" err="1"/>
              <a:t>nhà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mình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hay </a:t>
            </a:r>
            <a:r>
              <a:rPr lang="en-SG" dirty="0" err="1"/>
              <a:t>không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những</a:t>
            </a:r>
            <a:r>
              <a:rPr lang="en-SG" dirty="0"/>
              <a:t> </a:t>
            </a:r>
            <a:r>
              <a:rPr lang="en-SG" dirty="0" err="1"/>
              <a:t>nơi</a:t>
            </a:r>
            <a:r>
              <a:rPr lang="en-SG" dirty="0"/>
              <a:t> </a:t>
            </a:r>
            <a:r>
              <a:rPr lang="en-SG" dirty="0" err="1"/>
              <a:t>đó</a:t>
            </a:r>
            <a:r>
              <a:rPr lang="en-SG" dirty="0"/>
              <a:t>.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051996" y="1508627"/>
            <a:ext cx="9271263" cy="2329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SPEAKING</a:t>
            </a:r>
            <a:endParaRPr lang="en-SG" sz="6600" dirty="0"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129" y="1508627"/>
            <a:ext cx="10222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3600" dirty="0">
                <a:latin typeface="Adobe Garamond Pro Bold" panose="02020702060506020403" pitchFamily="18" charset="0"/>
                <a:ea typeface="Adobe Gothic Std B" panose="020B0800000000000000" pitchFamily="34" charset="-128"/>
              </a:rPr>
              <a:t>Using structure “ there is/there are” or “ have , has” write some sentences about your house and talk about it to your partner. </a:t>
            </a:r>
            <a:endParaRPr lang="en-US" sz="3600" dirty="0">
              <a:latin typeface="Adobe Garamond Pro Bold" panose="020207020605060204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863" y="3887365"/>
            <a:ext cx="7079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solidFill>
                  <a:srgbClr val="C00000"/>
                </a:solidFill>
              </a:rPr>
              <a:t>Example : </a:t>
            </a:r>
            <a:endParaRPr lang="en-SG" sz="2800" dirty="0">
              <a:solidFill>
                <a:srgbClr val="C00000"/>
              </a:solidFill>
            </a:endParaRPr>
          </a:p>
          <a:p>
            <a:r>
              <a:rPr lang="en-SG" sz="2800" b="1" u="sng" dirty="0"/>
              <a:t>There is </a:t>
            </a:r>
            <a:r>
              <a:rPr lang="en-SG" sz="2800" dirty="0">
                <a:solidFill>
                  <a:srgbClr val="C00000"/>
                </a:solidFill>
              </a:rPr>
              <a:t>a big yard in my house </a:t>
            </a:r>
            <a:endParaRPr lang="en-SG" sz="2800" dirty="0">
              <a:solidFill>
                <a:srgbClr val="C00000"/>
              </a:solidFill>
            </a:endParaRPr>
          </a:p>
          <a:p>
            <a:r>
              <a:rPr lang="en-SG" sz="2800" dirty="0">
                <a:solidFill>
                  <a:srgbClr val="C00000"/>
                </a:solidFill>
              </a:rPr>
              <a:t>My apartment </a:t>
            </a:r>
            <a:r>
              <a:rPr lang="en-SG" sz="2800" b="1" u="sng" dirty="0"/>
              <a:t>has</a:t>
            </a:r>
            <a:r>
              <a:rPr lang="en-SG" sz="2800" dirty="0">
                <a:solidFill>
                  <a:srgbClr val="C00000"/>
                </a:solidFill>
              </a:rPr>
              <a:t> a gym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5291091" y="3138666"/>
            <a:ext cx="6767744" cy="3057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Adobe Garamond Pro Bold" panose="02020702060506020403" pitchFamily="18" charset="0"/>
              </a:rPr>
              <a:t>Sample</a:t>
            </a:r>
            <a:endParaRPr lang="en-SG" sz="4000" dirty="0">
              <a:solidFill>
                <a:schemeClr val="accent6">
                  <a:lumMod val="75000"/>
                </a:schemeClr>
              </a:solidFill>
              <a:latin typeface="Adobe Garamond Pro Bold" panose="02020702060506020403" pitchFamily="18" charset="0"/>
            </a:endParaRP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Hello, my name is…………….</a:t>
            </a:r>
            <a:endParaRPr lang="en-SG" sz="28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 want to talk about my house. I live in a house/an apartment. There is............ in my house.  My house has………..</a:t>
            </a:r>
            <a:endParaRPr lang="en-SG" sz="28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……………..</a:t>
            </a:r>
            <a:endParaRPr lang="en-US" sz="28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2531" y="6433938"/>
            <a:ext cx="585630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Teacher asks students to practice and make a clip at home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42149" y="1920415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LISTENING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8555" y="305588"/>
            <a:ext cx="250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LISTENING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871248" y="237053"/>
            <a:ext cx="714866" cy="714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674" y="1285527"/>
            <a:ext cx="11156623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Modern Love" panose="04090805081005020601" pitchFamily="82" charset="0"/>
              </a:rPr>
              <a:t>Listen to a girl asking a boy questions about his home and fill in the blank. </a:t>
            </a:r>
            <a:endParaRPr lang="en-US" sz="2400" dirty="0">
              <a:latin typeface="Modern Love" panose="04090805081005020601" pitchFamily="82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384124" y="2430135"/>
            <a:ext cx="6862395" cy="222317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The boy lives in __________________.</a:t>
            </a:r>
            <a:endParaRPr lang="en-SG" sz="20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has two ______________________</a:t>
            </a:r>
            <a:endParaRPr lang="en-SG" sz="20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has a small ____________________</a:t>
            </a:r>
            <a:endParaRPr lang="en-SG" sz="20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doesn’t have __________________</a:t>
            </a:r>
            <a:endParaRPr lang="en-US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97672" y="2682189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an apartment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69882" y="3129746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bedrooms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42092" y="3565143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pool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59605" y="4010827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garage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4" name="Picture 3" descr="Graphical user interface, website&#10;&#10;Description automatically generated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28535" y="2007368"/>
            <a:ext cx="4248145" cy="2843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72319" y="1760792"/>
            <a:ext cx="3398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Are they </a:t>
            </a:r>
            <a:r>
              <a:rPr lang="en-SG" sz="3200" dirty="0">
                <a:latin typeface="Adobe Garamond Pro Bold" panose="02020702060506020403" pitchFamily="18" charset="0"/>
              </a:rPr>
              <a:t>friends</a:t>
            </a:r>
            <a:r>
              <a:rPr lang="en-SG" sz="2800" dirty="0">
                <a:latin typeface="Adobe Garamond Pro Bold" panose="02020702060506020403" pitchFamily="18" charset="0"/>
              </a:rPr>
              <a:t>?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11853" y="1848228"/>
            <a:ext cx="117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Yes/no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108" y="4843354"/>
            <a:ext cx="6769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Listen again and pay attention to the girl’s first sentence.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2944" y="5857909"/>
            <a:ext cx="47944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Excuse me! Could I ask you some questions?  </a:t>
            </a:r>
            <a:endParaRPr lang="en-US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18" name="Picture 17" descr="Icon&#10;&#10;Description automatically generated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24681" y="5797461"/>
            <a:ext cx="427783" cy="4277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80179" y="5055979"/>
            <a:ext cx="3466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>
                <a:latin typeface="+mj-lt"/>
              </a:rPr>
              <a:t>Để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thu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hút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sự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chút</a:t>
            </a:r>
            <a:r>
              <a:rPr lang="en-SG" dirty="0">
                <a:latin typeface="+mj-lt"/>
              </a:rPr>
              <a:t> ý </a:t>
            </a:r>
            <a:r>
              <a:rPr lang="en-SG" dirty="0" err="1">
                <a:latin typeface="+mj-lt"/>
              </a:rPr>
              <a:t>của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người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khác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khi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nói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một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cách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lịch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sự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thường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sử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dụng</a:t>
            </a:r>
            <a:r>
              <a:rPr lang="en-SG" dirty="0">
                <a:latin typeface="+mj-lt"/>
              </a:rPr>
              <a:t> </a:t>
            </a:r>
            <a:r>
              <a:rPr lang="en-SG" b="1" dirty="0">
                <a:solidFill>
                  <a:schemeClr val="accent5">
                    <a:lumMod val="50000"/>
                  </a:schemeClr>
                </a:solidFill>
                <a:latin typeface="Adobe Garamond Pro Bold" panose="02020702060506020403" pitchFamily="18" charset="0"/>
              </a:rPr>
              <a:t>“ Excuse me!”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287113" y="1880140"/>
            <a:ext cx="599435" cy="39750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1-TRACK 0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6497" y="18840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-TRACK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6" grpId="0"/>
      <p:bldP spid="17" grpId="0" animBg="1"/>
      <p:bldP spid="19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2" y="480955"/>
            <a:ext cx="72806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ROLE PLAY : PRACTICE THE CONVERSATION WITH YOUR PARTNER</a:t>
            </a:r>
            <a:endParaRPr lang="en-US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789" y="1329707"/>
            <a:ext cx="5265900" cy="419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Excuse me. Could I ask you some questions?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Oh, you're in class 6A, aren't you?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Yes, that's right. My name's Jenny. I'm doing a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survey for my geography class.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br>
              <a:rPr lang="en-US" dirty="0">
                <a:latin typeface="Amasis MT Pro Light" panose="02040304050005020304" pitchFamily="18" charset="0"/>
              </a:rPr>
            </a:br>
            <a:r>
              <a:rPr lang="en-US" dirty="0">
                <a:highlight>
                  <a:srgbClr val="80C8A9"/>
                </a:highlight>
                <a:latin typeface="Amasis MT Pro Light" panose="02040304050005020304" pitchFamily="18" charset="0"/>
              </a:rPr>
              <a:t>J</a:t>
            </a: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im: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 My name's Jim. What do you want to know?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Thank you, Jim. Do you live in a house?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No, I don't. I live in an apartment.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How many bedrooms does it have?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 Two.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endParaRPr lang="en-US" dirty="0">
              <a:latin typeface="Amasis MT Pro Light" panose="020403040500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3957" y="1249807"/>
            <a:ext cx="5143128" cy="502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pool?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Yes, a small one.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garage?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No, it doesn't.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gym?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Yes, it does. There's a gym in the basement.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balcony?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 Yes, it does. I can see the city from it.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Great! Thank you for your help.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 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You're welcome.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Goodbye.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endParaRPr lang="en-US" dirty="0">
              <a:latin typeface="Amasis MT Pro Light" panose="020403040500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1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958487" y="2195444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WRAP -UP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7318" y="301843"/>
            <a:ext cx="7469443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200" dirty="0">
                <a:solidFill>
                  <a:schemeClr val="bg1"/>
                </a:solidFill>
              </a:rPr>
              <a:t>Work in pair and practice the conversation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80" y="1181892"/>
            <a:ext cx="10599937" cy="557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 you live in a house?</a:t>
            </a:r>
            <a:endParaRPr lang="en-US" sz="24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B.…………………………………………</a:t>
            </a:r>
            <a:endParaRPr lang="en-US" sz="24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 Is it big or small?</a:t>
            </a:r>
            <a:endParaRPr lang="en-US" sz="24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 ……………………………………….</a:t>
            </a:r>
            <a:endParaRPr lang="en-US" sz="24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Does it have a garden?</a:t>
            </a:r>
            <a:endParaRPr lang="en-US" sz="24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</a:t>
            </a:r>
            <a:endParaRPr lang="en-US" sz="24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 Is there a balcony?</a:t>
            </a:r>
            <a:endParaRPr lang="en-US" sz="24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 ……………………………………….</a:t>
            </a:r>
            <a:endParaRPr lang="en-US" sz="24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What thing do you like best?</a:t>
            </a:r>
            <a:endParaRPr lang="en-US" sz="24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</a:t>
            </a:r>
            <a:endParaRPr lang="en-US" sz="20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063292" y="378661"/>
            <a:ext cx="7118415" cy="4069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131" y="5005632"/>
            <a:ext cx="1023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Learn by heart new words. </a:t>
            </a:r>
            <a:endParaRPr lang="en-SG" sz="2400" dirty="0">
              <a:latin typeface="Adobe Garamond Pro Bold" panose="02020702060506020403" pitchFamily="18" charset="0"/>
            </a:endParaRPr>
          </a:p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Make a video clip to say something about your house. </a:t>
            </a:r>
            <a:endParaRPr lang="en-SG" sz="2400" dirty="0">
              <a:latin typeface="Adobe Garamond Pro Bold" panose="02020702060506020403" pitchFamily="18" charset="0"/>
            </a:endParaRPr>
          </a:p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Practice writing new word for ( word 1-6) on the writing sheet.</a:t>
            </a:r>
            <a:endParaRPr lang="en-US" sz="2400" dirty="0">
              <a:latin typeface="Adobe Garamond Pro Bold" panose="02020702060506020403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087437" y="481224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WARM UP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477017" y="3752397"/>
            <a:ext cx="4492101" cy="195308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400" dirty="0"/>
              <a:t>MY HOUSE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547418" y="2055499"/>
            <a:ext cx="909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/>
              <a:t>Work in group of four. In five minutes, list many words as possible about house.  Which team list the most word is the winner.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NEW WORDS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91990" y="1556613"/>
            <a:ext cx="38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apartment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194" y="2503855"/>
            <a:ext cx="234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əˈpɑːtmənt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7521" y="3375178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72288" y="5175424"/>
            <a:ext cx="5255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She lives in a big apartment</a:t>
            </a:r>
            <a:r>
              <a:rPr lang="en-US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88860" y="5565147"/>
            <a:ext cx="416011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icon&#10;&#10;Description automatically generated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98893" y="262933"/>
            <a:ext cx="4507533" cy="450753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lives-in-a-big-apartment-1629674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63049" y="146345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balcony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1053" y="230482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bælkəni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01003" y="3346381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449" b="100000" l="4102" r="97070">
                        <a14:foregroundMark x1="59570" y1="40466" x2="65820" y2="46398"/>
                        <a14:foregroundMark x1="59570" y1="35805" x2="64844" y2="44915"/>
                        <a14:foregroundMark x1="85547" y1="44280" x2="85547" y2="44280"/>
                        <a14:foregroundMark x1="85742" y1="44492" x2="85742" y2="44492"/>
                        <a14:foregroundMark x1="85938" y1="34746" x2="85938" y2="34746"/>
                        <a14:foregroundMark x1="83984" y1="17797" x2="83984" y2="17797"/>
                        <a14:foregroundMark x1="83984" y1="12924" x2="83984" y2="12924"/>
                        <a14:foregroundMark x1="22461" y1="15466" x2="22461" y2="15466"/>
                        <a14:foregroundMark x1="20898" y1="6568" x2="20898" y2="6568"/>
                        <a14:foregroundMark x1="8594" y1="15466" x2="8594" y2="15466"/>
                        <a14:foregroundMark x1="8984" y1="13136" x2="8984" y2="131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664" y="975586"/>
            <a:ext cx="4131104" cy="33280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7721" y="4580791"/>
            <a:ext cx="6203365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apartment has a beautiful balcony.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1235" y="5250333"/>
            <a:ext cx="505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ban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-apartment-has-a-beautiful-b16296743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6842" y="1901919"/>
            <a:ext cx="3768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basement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337" y="2611293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beɪsmənt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6538" y="3610525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23" name="Picture 22" descr="C:\Users\TOPICA\AppData\Local\Temp\SNAGHTMLdcfb32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19" y="984580"/>
            <a:ext cx="4505585" cy="3915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1210013" y="4954253"/>
            <a:ext cx="4095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My house has a basement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481231" y="5551341"/>
            <a:ext cx="3730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hầm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My-house-has-a-basement162873909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8099" y="696091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y-house-has-a-basement-16296744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1" build="allAtOnce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garage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2821" y="225493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gærɑːʒ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8639" y="3475443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99928" y="1377611"/>
            <a:ext cx="3763826" cy="36367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152" y="5136863"/>
            <a:ext cx="5618718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you put your car in the garage?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631" y="5806405"/>
            <a:ext cx="4780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ga-ra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?)</a:t>
            </a:r>
            <a:endParaRPr lang="en-US" sz="2000" dirty="0"/>
          </a:p>
        </p:txBody>
      </p:sp>
      <p:pic>
        <p:nvPicPr>
          <p:cNvPr id="18" name="Do-you-put-your-car-in-the-gar16287507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965" y="723289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-you-put-your-car-in-the-gar16296745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86672" y="1678739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gym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6063" y="245194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ʤɪm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00946" y="3520179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9181" y="5274270"/>
            <a:ext cx="727167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sister goes to the gym twice a week.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44420" y="608091"/>
            <a:ext cx="5803895" cy="44565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6619" y="5929705"/>
            <a:ext cx="7271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sister-goes-to-the-gym-twic16296745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sister-goes-to-the-gym-twic16296745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INKNOELEADERBOARD" val="-179719034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3483</Words>
  <Application>WPS Presentation</Application>
  <PresentationFormat>Widescreen</PresentationFormat>
  <Paragraphs>239</Paragraphs>
  <Slides>22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SimSun</vt:lpstr>
      <vt:lpstr>Wingdings</vt:lpstr>
      <vt:lpstr>Arial Black</vt:lpstr>
      <vt:lpstr>Adobe Garamond Pro Bold</vt:lpstr>
      <vt:lpstr>.VnVogue</vt:lpstr>
      <vt:lpstr>Times New Roman</vt:lpstr>
      <vt:lpstr>Calibri</vt:lpstr>
      <vt:lpstr>Microsoft YaHei</vt:lpstr>
      <vt:lpstr>Arial Unicode MS</vt:lpstr>
      <vt:lpstr>Abadi</vt:lpstr>
      <vt:lpstr>Adobe Gothic Std B</vt:lpstr>
      <vt:lpstr>Modern Love</vt:lpstr>
      <vt:lpstr>Amasis MT Pro Light</vt:lpstr>
      <vt:lpstr>1_Office Theme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FPT</cp:lastModifiedBy>
  <cp:revision>103</cp:revision>
  <cp:lastPrinted>2021-08-11T00:59:00Z</cp:lastPrinted>
  <dcterms:created xsi:type="dcterms:W3CDTF">2021-08-05T04:02:00Z</dcterms:created>
  <dcterms:modified xsi:type="dcterms:W3CDTF">2023-12-15T08:08:13Z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851D263BB80B43DB96637723D077BBAD_12</vt:lpwstr>
  </property>
  <property fmtid="{D5CDD505-2E9C-101B-9397-08002B2CF9AE}" pid="3" name="KSOProductBuildVer">
    <vt:lpwstr>1033-12.2.0.13359</vt:lpwstr>
  </property>
</Properties>
</file>