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media/audio3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21" r:id="rId2"/>
  </p:sldMasterIdLst>
  <p:notesMasterIdLst>
    <p:notesMasterId r:id="rId34"/>
  </p:notesMasterIdLst>
  <p:handoutMasterIdLst>
    <p:handoutMasterId r:id="rId35"/>
  </p:handoutMasterIdLst>
  <p:sldIdLst>
    <p:sldId id="1286" r:id="rId3"/>
    <p:sldId id="12546" r:id="rId4"/>
    <p:sldId id="256" r:id="rId5"/>
    <p:sldId id="12590" r:id="rId6"/>
    <p:sldId id="12568" r:id="rId7"/>
    <p:sldId id="12608" r:id="rId8"/>
    <p:sldId id="12607" r:id="rId9"/>
    <p:sldId id="12610" r:id="rId10"/>
    <p:sldId id="12612" r:id="rId11"/>
    <p:sldId id="12548" r:id="rId12"/>
    <p:sldId id="12570" r:id="rId13"/>
    <p:sldId id="12613" r:id="rId14"/>
    <p:sldId id="12614" r:id="rId15"/>
    <p:sldId id="12605" r:id="rId16"/>
    <p:sldId id="12600" r:id="rId17"/>
    <p:sldId id="12573" r:id="rId18"/>
    <p:sldId id="12601" r:id="rId19"/>
    <p:sldId id="312" r:id="rId20"/>
    <p:sldId id="12574" r:id="rId21"/>
    <p:sldId id="12615" r:id="rId22"/>
    <p:sldId id="12577" r:id="rId23"/>
    <p:sldId id="12616" r:id="rId24"/>
    <p:sldId id="12579" r:id="rId25"/>
    <p:sldId id="12581" r:id="rId26"/>
    <p:sldId id="12582" r:id="rId27"/>
    <p:sldId id="355" r:id="rId28"/>
    <p:sldId id="12586" r:id="rId29"/>
    <p:sldId id="12587" r:id="rId30"/>
    <p:sldId id="12588" r:id="rId31"/>
    <p:sldId id="12602" r:id="rId32"/>
    <p:sldId id="25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73075C"/>
    <a:srgbClr val="601A60"/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69373" autoAdjust="0"/>
  </p:normalViewPr>
  <p:slideViewPr>
    <p:cSldViewPr snapToGrid="0">
      <p:cViewPr varScale="1">
        <p:scale>
          <a:sx n="83" d="100"/>
          <a:sy n="83" d="100"/>
        </p:scale>
        <p:origin x="538" y="67"/>
      </p:cViewPr>
      <p:guideLst>
        <p:guide orient="horz" pos="2196"/>
        <p:guide pos="3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28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37994-10BD-9BAB-7174-3D130300A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8A99E-1066-9AA1-905B-753906C17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CECC8D-5D20-EBAB-B40C-9B1108B78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B41AC-3356-C9C5-F61E-68D1694A55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11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1CAE0-1E85-B2B8-3C6B-97CBB8BD8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A90239-85D3-4D25-B286-AFB595EA7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4213DB-FA6E-5539-4F3C-0435F5974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8BDCC-E001-C211-0C60-40B07B4AD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910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0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880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02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8D0C7-CDBB-4C68-EC6C-25DF45346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A000C-BDE3-C0FD-0737-67A0356DB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B5FF1D-8544-6D8B-428D-ED1A86C98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53714-4F61-19F7-E69D-C11405F42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835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06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FA164-A088-DD65-F486-4FEDC7CBA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ABAC84-11A5-6638-6BA0-4A76CE2E6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9CADCE-0B17-6057-BC71-025E5AB69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EEAF0-8008-D424-87A3-B5A71B496E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704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94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62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0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0D483-5BDB-F3F8-C025-EC7A20168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D3C5DE-78F2-1AE0-162F-06F9BC8ED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24D9A1-F7F0-B556-E7C4-325F4FB9D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87045-9606-02AA-1EDA-D7686459A3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26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421EB-02BF-A654-E8EE-A28D7D4CE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090A4A-00DD-26EC-152A-446A057B6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60A649-48AA-78C8-0678-B16B38B2E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0F6BD-2A16-BEAC-C611-A73B6DB83D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61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974DD-FF16-83A4-1B21-261AF7A71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060A5B-906E-51C1-895C-E423BF020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CA0E0-C776-50B7-1479-D863A4F09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93C92-0042-CA81-6285-5650FF2EF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29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AFA73-0B83-ED5A-1EB9-54B4ABDB8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69A800-720B-D1ED-00C8-C24459F4B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B073FB-33F2-C26C-E2DA-A3833ABB5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9C24B-D413-CB59-7F0E-DF6A89F665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582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69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3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3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5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0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7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9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1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1B07-BBE3-4AFF-A00D-918594FC9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23DBD-797A-47FC-AF7B-76C875112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9575D-A6FC-4FBD-B95B-13570DB51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1E9D8-83DC-42CD-996B-08B3A08FA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4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5C2C3-F5C9-441B-88F6-9364FBC59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95A6A-4984-4FE6-969D-0A6AE5D04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84F3D-F135-45AE-8B71-8CF8527F5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D9B2A-67BA-4F40-B28D-1EB59BC82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3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70AF7-3382-45B8-BE88-2DECD4004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57F33A-C906-4967-BEF2-9D1FA4FD4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A94DD0-B4CD-498D-B7B8-AD6530423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C37E-218E-44A7-81E0-2BF8FC481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C9E9E-5436-443C-8573-7D9A3BEF6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F1215-895E-4CBA-9A5D-FDBAB17EC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110CF-234F-4FAE-AEA1-9740C6C8A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071D-6471-4A8F-A3B7-9A9A328D5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26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188B98-86C9-4C4E-998B-6AD35D618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2CF82C-CC81-4309-88D3-D0391999E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FC26EA-026B-41EB-ABEE-103BD7C54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8A19-637E-4E97-A26E-9141FEE54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60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DAB564-7E87-43BF-AF4A-81DF8A31E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50D16-52BA-4369-BE5F-ADD2FCB12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6A48B9-6185-448C-BA05-142FF4007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0B2F9-0E0E-4EC3-8834-99A35F3B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5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556568-5170-488A-803D-E61435C53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D347F0-327A-47C6-84E8-F9419D536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859420-B947-46F3-92F2-0B31DCB3E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8F9A5-C3BF-408D-9C9A-69A692A27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93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BA778-55E4-4536-89EA-0F0EC1118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AC3F0-C796-4062-AEA8-8DD9EF098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E4D8E-8F09-4360-AFD1-D0266D254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0FF1-4531-4D51-948A-949BCBFB7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8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F2141-6A41-489D-83F3-1CCD895F3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0A2D-8B60-4A15-B30B-DEF99A60C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2FBD2-EA37-49DF-8E6E-00C9A401D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B9D21-6AD6-470F-A737-CC161502C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1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764D2C-B2D0-4056-8940-2F37E90E5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FEC06-3103-46A9-9EFB-8CEB9BBE4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12AFA-FE67-4812-8FEF-9B702B440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FC48-8983-47A8-92C7-2826EC252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4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266EB-D210-4071-A2CE-B651B8023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F60F76-84C2-4A0C-BF18-23B5232E2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3C5A8-0B35-4D98-9A04-305ED415A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15658-ECF1-4612-82C7-8D7161FE8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72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3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5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2A33D7-48CA-4E3F-85FA-7BB1F4DA3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5EDD4C-B9FA-46D9-968B-7C5FB0D09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A0A81F-8BD5-4EC2-9028-E4BA324DA7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50ABA2-9B56-4159-8791-940A0481A1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C94BAD-7A8C-41A0-909C-AB10522148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494F209-3C92-4301-860D-60F6AC98D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37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slide" Target="slide29.xml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37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slide" Target="slide29.xml"/><Relationship Id="rId5" Type="http://schemas.openxmlformats.org/officeDocument/2006/relationships/audio" Target="../media/audio3.wav"/><Relationship Id="rId10" Type="http://schemas.openxmlformats.org/officeDocument/2006/relationships/image" Target="../media/image37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slide" Target="slide29.xml"/><Relationship Id="rId5" Type="http://schemas.openxmlformats.org/officeDocument/2006/relationships/image" Target="../media/image37.gif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audio" Target="../media/audio5.wav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D2FCB8C7-D730-18FA-269E-FA732F20B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2DE29-6142-4C43-8415-2742FAF5A32C}"/>
              </a:ext>
            </a:extLst>
          </p:cNvPr>
          <p:cNvSpPr txBox="1"/>
          <p:nvPr/>
        </p:nvSpPr>
        <p:spPr>
          <a:xfrm>
            <a:off x="277812" y="251828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.TÍNH LƯỢNG CHẤT TRONG PHƯƠNG TRÌNH HÓA HỌC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129856" y="1708478"/>
            <a:ext cx="1206214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u="sng" dirty="0" err="1">
                <a:solidFill>
                  <a:srgbClr val="7307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u="sng" dirty="0">
                <a:solidFill>
                  <a:srgbClr val="7307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mol </a:t>
            </a:r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3200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nl-NL" sz="3200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nl-NL" sz="3200" i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chuyển </a:t>
            </a:r>
            <a:r>
              <a:rPr lang="nl-NL" sz="3200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giữa M, m, n</a:t>
            </a:r>
            <a:endParaRPr lang="en-US" sz="3200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7307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u="sng" dirty="0">
                <a:solidFill>
                  <a:srgbClr val="7307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bằng, </a:t>
            </a:r>
            <a:r>
              <a:rPr lang="vi-V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=&gt;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chia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7307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3200" b="1" u="sng" dirty="0">
                <a:solidFill>
                  <a:srgbClr val="7307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+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nl-NL" sz="3200" i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</a:t>
            </a:r>
            <a:r>
              <a:rPr lang="vi-VN" sz="3200" i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n . M </a:t>
            </a:r>
            <a:r>
              <a:rPr lang="vi-VN" sz="3200" i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b="1" i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			+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thể tích </a:t>
            </a:r>
            <a:r>
              <a:rPr lang="pt-BR" sz="3200" i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nl-NL" sz="3200" i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</a:t>
            </a: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24,79.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3200" i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7" y="496963"/>
            <a:ext cx="1197610" cy="96638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6714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188" y="310102"/>
            <a:ext cx="27840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FD39C-860C-44EE-BF0D-43566E3AFBD0}"/>
              </a:ext>
            </a:extLst>
          </p:cNvPr>
          <p:cNvSpPr/>
          <p:nvPr/>
        </p:nvSpPr>
        <p:spPr>
          <a:xfrm>
            <a:off x="495302" y="955361"/>
            <a:ext cx="11429998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Mg tác dụng với dung dịch H</a:t>
            </a:r>
            <a:r>
              <a:rPr 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loãng thì xảy ra phản ứng hoá 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Sau phản ứng thu được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gam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MgSO</a:t>
            </a:r>
            <a:r>
              <a:rPr lang="vi-VN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  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+ H</a:t>
            </a:r>
            <a:r>
              <a:rPr 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MgSO</a:t>
            </a:r>
            <a:r>
              <a:rPr lang="vi-VN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Mg </a:t>
            </a:r>
            <a:r>
              <a:rPr lang="en-US" sz="3200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thể tích khí H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°C, 1 bar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(Cho H= 1; O=16; Mg = 24; S= 32; Fe = 56 )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EDBE0BE-0AEE-58C2-B91E-D0FA918F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012645"/>
            <a:ext cx="1507834" cy="13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6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5C146-3B3F-81C9-F61E-D86B9444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BCC524-81A0-4105-C2BD-4FD9D460CD42}"/>
              </a:ext>
            </a:extLst>
          </p:cNvPr>
          <p:cNvSpPr/>
          <p:nvPr/>
        </p:nvSpPr>
        <p:spPr>
          <a:xfrm>
            <a:off x="589633" y="2648655"/>
            <a:ext cx="879195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tabLst>
                <a:tab pos="6060440" algn="r"/>
              </a:tabLst>
            </a:pPr>
            <a:r>
              <a:rPr lang="vi-VN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	</a:t>
            </a:r>
            <a:r>
              <a:rPr lang="vi-VN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Mg + H</a:t>
            </a:r>
            <a:r>
              <a:rPr lang="en-US" sz="3200" b="1" baseline="-25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3200" b="1" baseline="-25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MgSO</a:t>
            </a:r>
            <a:r>
              <a:rPr lang="vi-VN" sz="3200" b="1" baseline="-25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3200" b="1" baseline="-25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50000"/>
              </a:lnSpc>
              <a:tabLst>
                <a:tab pos="6060440" algn="r"/>
              </a:tabLst>
            </a:pP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E7499E1-AB56-2FF6-B58A-EA812DEBBD3F}"/>
              </a:ext>
            </a:extLst>
          </p:cNvPr>
          <p:cNvSpPr/>
          <p:nvPr/>
        </p:nvSpPr>
        <p:spPr>
          <a:xfrm flipV="1">
            <a:off x="4265204" y="4720910"/>
            <a:ext cx="610178" cy="52818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AA81F8-01E4-516E-BDBF-B311D5BF20DE}"/>
              </a:ext>
            </a:extLst>
          </p:cNvPr>
          <p:cNvSpPr/>
          <p:nvPr/>
        </p:nvSpPr>
        <p:spPr>
          <a:xfrm>
            <a:off x="7343268" y="4568475"/>
            <a:ext cx="1973115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0,02 mol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07F57-81F7-F997-6B77-C337FEF9ADB7}"/>
              </a:ext>
            </a:extLst>
          </p:cNvPr>
          <p:cNvSpPr/>
          <p:nvPr/>
        </p:nvSpPr>
        <p:spPr>
          <a:xfrm>
            <a:off x="1114596" y="3351278"/>
            <a:ext cx="239224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EB2BF6-8905-41FE-9219-0073DA93B289}"/>
              </a:ext>
            </a:extLst>
          </p:cNvPr>
          <p:cNvSpPr/>
          <p:nvPr/>
        </p:nvSpPr>
        <p:spPr>
          <a:xfrm>
            <a:off x="5804367" y="3850175"/>
            <a:ext cx="2646717" cy="66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0,02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B5C6F5-A450-5D06-0643-3EC21DDF4B04}"/>
              </a:ext>
            </a:extLst>
          </p:cNvPr>
          <p:cNvSpPr/>
          <p:nvPr/>
        </p:nvSpPr>
        <p:spPr>
          <a:xfrm>
            <a:off x="3262042" y="3269779"/>
            <a:ext cx="742779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1              1  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mol)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5FFFCC-A63C-E82D-4BD3-22565048FDB1}"/>
              </a:ext>
            </a:extLst>
          </p:cNvPr>
          <p:cNvSpPr/>
          <p:nvPr/>
        </p:nvSpPr>
        <p:spPr>
          <a:xfrm>
            <a:off x="2421767" y="5121550"/>
            <a:ext cx="805600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Số mol Mg đã dùng là 0,02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7B3B76-9A47-33E7-92C2-EB69BBC4CDBB}"/>
              </a:ext>
            </a:extLst>
          </p:cNvPr>
          <p:cNvSpPr/>
          <p:nvPr/>
        </p:nvSpPr>
        <p:spPr>
          <a:xfrm>
            <a:off x="4031802" y="3873862"/>
            <a:ext cx="803160" cy="57996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006DA2-E97C-F45B-CECA-69CEAD767BF2}"/>
              </a:ext>
            </a:extLst>
          </p:cNvPr>
          <p:cNvSpPr/>
          <p:nvPr/>
        </p:nvSpPr>
        <p:spPr>
          <a:xfrm>
            <a:off x="5192460" y="4582920"/>
            <a:ext cx="679947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0A6FFDAC-641F-1DAC-4B2E-845E2B8F3019}"/>
                  </a:ext>
                </a:extLst>
              </p:cNvPr>
              <p:cNvSpPr txBox="1"/>
              <p:nvPr/>
            </p:nvSpPr>
            <p:spPr bwMode="auto">
              <a:xfrm>
                <a:off x="5785100" y="4568475"/>
                <a:ext cx="2343150" cy="1006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24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0A6FFDAC-641F-1DAC-4B2E-845E2B8F3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5100" y="4568475"/>
                <a:ext cx="2343150" cy="1006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36E598D-F810-3C83-5107-178AF3EB6D88}"/>
              </a:ext>
            </a:extLst>
          </p:cNvPr>
          <p:cNvSpPr/>
          <p:nvPr/>
        </p:nvSpPr>
        <p:spPr>
          <a:xfrm>
            <a:off x="4358489" y="3698724"/>
            <a:ext cx="1927063" cy="90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4427E938-7A3B-CAF7-1BF6-BFBA68813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942" y="1093719"/>
            <a:ext cx="7904317" cy="1557349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 defTabSz="769938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769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769938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769938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769938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mol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gam </a:t>
            </a: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MgSO</a:t>
            </a:r>
            <a:r>
              <a:rPr lang="vi-VN" sz="2800" b="1" baseline="-25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7C2552-A34A-E8C3-719F-0432542DF93C}"/>
                  </a:ext>
                </a:extLst>
              </p:cNvPr>
              <p:cNvSpPr txBox="1"/>
              <p:nvPr/>
            </p:nvSpPr>
            <p:spPr>
              <a:xfrm>
                <a:off x="1581667" y="1577553"/>
                <a:ext cx="4222700" cy="86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spc="15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vi-VN" sz="280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MgSO</a:t>
                </a:r>
                <a:r>
                  <a:rPr lang="vi-VN" baseline="-2500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spc="15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80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MgSO</m:t>
                        </m:r>
                        <m:r>
                          <m:rPr>
                            <m:nor/>
                          </m:rPr>
                          <a:rPr lang="vi-VN" sz="2800" baseline="-2500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  <m:r>
                          <m:rPr>
                            <m:nor/>
                          </m:rPr>
                          <a:rPr lang="vi-VN" sz="280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MgSO</m:t>
                        </m:r>
                        <m:r>
                          <m:rPr>
                            <m:nor/>
                          </m:rPr>
                          <a:rPr lang="vi-VN" sz="2800" baseline="-2500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7C2552-A34A-E8C3-719F-0432542DF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667" y="1577553"/>
                <a:ext cx="4222700" cy="8611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A86A58-ACF6-98CE-C622-4C44EE5FEE85}"/>
                  </a:ext>
                </a:extLst>
              </p:cNvPr>
              <p:cNvSpPr txBox="1"/>
              <p:nvPr/>
            </p:nvSpPr>
            <p:spPr>
              <a:xfrm>
                <a:off x="4826397" y="1694299"/>
                <a:ext cx="1623373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vi-VN" sz="3200" b="1" i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𝟏𝟐𝟎</m:t>
                        </m:r>
                      </m:den>
                    </m:f>
                  </m:oMath>
                </a14:m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A86A58-ACF6-98CE-C622-4C44EE5FE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397" y="1694299"/>
                <a:ext cx="1623373" cy="803682"/>
              </a:xfrm>
              <a:prstGeom prst="rect">
                <a:avLst/>
              </a:prstGeom>
              <a:blipFill>
                <a:blip r:embed="rId5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B2B1C45-4A20-C7B3-5D67-DB00F2611E33}"/>
              </a:ext>
            </a:extLst>
          </p:cNvPr>
          <p:cNvSpPr txBox="1"/>
          <p:nvPr/>
        </p:nvSpPr>
        <p:spPr>
          <a:xfrm>
            <a:off x="5785100" y="1811432"/>
            <a:ext cx="245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0,02 mol</a:t>
            </a:r>
            <a:endParaRPr lang="vi-VN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48EC9B81-1D51-E7D4-26B5-8715ED678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538" y="5787728"/>
            <a:ext cx="6811127" cy="104028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 defTabSz="769938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769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769938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769938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769938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 </a:t>
            </a:r>
            <a:r>
              <a:rPr lang="en-US" altLang="en-US" sz="2801" dirty="0">
                <a:solidFill>
                  <a:srgbClr val="FF0000"/>
                </a:solidFill>
              </a:rPr>
              <a:t>m = n . M</a:t>
            </a:r>
            <a:r>
              <a:rPr lang="en-US" altLang="en-US" sz="2801" dirty="0">
                <a:solidFill>
                  <a:schemeClr val="tx2"/>
                </a:solidFill>
              </a:rPr>
              <a:t> </a:t>
            </a:r>
            <a:r>
              <a:rPr lang="en-US" altLang="en-US" sz="2801">
                <a:solidFill>
                  <a:schemeClr val="tx2"/>
                </a:solidFill>
              </a:rPr>
              <a:t>=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.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0,48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FCF1AC7C-1A53-3E38-21BD-D6FDF1B9C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25" y="1167820"/>
            <a:ext cx="147267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8925" indent="-288925" defTabSz="769938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769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769938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769938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769938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A4B8BF-E31D-365A-7CFB-C74A4E0C873F}"/>
              </a:ext>
            </a:extLst>
          </p:cNvPr>
          <p:cNvSpPr/>
          <p:nvPr/>
        </p:nvSpPr>
        <p:spPr>
          <a:xfrm>
            <a:off x="444785" y="84816"/>
            <a:ext cx="11681533" cy="98424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Tính khối lượng Mg đã tham gia phản ứng?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E5E9231-AD88-40E7-1AB4-FE957F585191}"/>
                  </a:ext>
                </a:extLst>
              </p:cNvPr>
              <p:cNvSpPr/>
              <p:nvPr/>
            </p:nvSpPr>
            <p:spPr>
              <a:xfrm>
                <a:off x="851278" y="532836"/>
                <a:ext cx="11140797" cy="522259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80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hối lượng </a:t>
                </a:r>
                <a:r>
                  <a:rPr lang="vi-VN" sz="280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MgSO</m:t>
                    </m:r>
                    <m:r>
                      <a:rPr lang="vi-VN" sz="2800" baseline="-25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vi-VN" sz="2800" b="1" i="1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vi-VN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𝐌</m:t>
                    </m:r>
                    <m:r>
                      <m:rPr>
                        <m:nor/>
                      </m:rPr>
                      <a:rPr lang="vi-VN" sz="280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MgSO</m:t>
                    </m:r>
                    <m:r>
                      <m:rPr>
                        <m:nor/>
                      </m:rPr>
                      <a:rPr lang="vi-VN" sz="2800" baseline="-2500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1Mg + 1S + 4O = 120 g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E5E9231-AD88-40E7-1AB4-FE957F585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78" y="532836"/>
                <a:ext cx="11140797" cy="522259"/>
              </a:xfrm>
              <a:prstGeom prst="rect">
                <a:avLst/>
              </a:prstGeom>
              <a:blipFill>
                <a:blip r:embed="rId6"/>
                <a:stretch>
                  <a:fillRect t="-10227" b="-2954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29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2" grpId="0"/>
      <p:bldP spid="4" grpId="0"/>
      <p:bldP spid="5" grpId="0"/>
      <p:bldP spid="9" grpId="0"/>
      <p:bldP spid="13" grpId="0" animBg="1"/>
      <p:bldP spid="14" grpId="0" animBg="1"/>
      <p:bldP spid="15" grpId="0"/>
      <p:bldP spid="8" grpId="0"/>
      <p:bldP spid="10" grpId="0" animBg="1"/>
      <p:bldP spid="16" grpId="0"/>
      <p:bldP spid="17" grpId="0"/>
      <p:bldP spid="18" grpId="0"/>
      <p:bldP spid="20" grpId="0" animBg="1"/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6B630-CC9D-5231-C300-CFE71BE43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311181-C562-4A7D-FC6C-6736291563C7}"/>
              </a:ext>
            </a:extLst>
          </p:cNvPr>
          <p:cNvSpPr/>
          <p:nvPr/>
        </p:nvSpPr>
        <p:spPr>
          <a:xfrm>
            <a:off x="398707" y="656375"/>
            <a:ext cx="11681533" cy="53059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thể tích khí H</a:t>
            </a:r>
            <a:r>
              <a:rPr lang="en-US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ở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đkc (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°C, 1 bar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40E38-46C9-27EA-8708-02157359EB52}"/>
              </a:ext>
            </a:extLst>
          </p:cNvPr>
          <p:cNvSpPr/>
          <p:nvPr/>
        </p:nvSpPr>
        <p:spPr>
          <a:xfrm>
            <a:off x="589633" y="1799731"/>
            <a:ext cx="8791958" cy="138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tabLst>
                <a:tab pos="6060440" algn="r"/>
              </a:tabLst>
            </a:pPr>
            <a:r>
              <a:rPr lang="vi-V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	</a:t>
            </a:r>
            <a:r>
              <a:rPr lang="vi-VN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Mg   +   H</a:t>
            </a:r>
            <a:r>
              <a:rPr lang="en-US" sz="2800" b="1" baseline="-25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="1" baseline="-25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r>
              <a:rPr lang="vi-VN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MgSO</a:t>
            </a:r>
            <a:r>
              <a:rPr lang="vi-VN" sz="2800" b="1" baseline="-25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  H</a:t>
            </a:r>
            <a:r>
              <a:rPr lang="en-US" sz="2800" b="1" baseline="-25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50000"/>
              </a:lnSpc>
              <a:tabLst>
                <a:tab pos="6060440" algn="r"/>
              </a:tabLst>
            </a:pP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8F0E54D-577A-9ABE-D00D-5D683DE4FF6E}"/>
              </a:ext>
            </a:extLst>
          </p:cNvPr>
          <p:cNvSpPr/>
          <p:nvPr/>
        </p:nvSpPr>
        <p:spPr>
          <a:xfrm flipV="1">
            <a:off x="3726572" y="3930432"/>
            <a:ext cx="610178" cy="52818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AF0099-28B8-A638-6E07-102B1729376A}"/>
              </a:ext>
            </a:extLst>
          </p:cNvPr>
          <p:cNvSpPr/>
          <p:nvPr/>
        </p:nvSpPr>
        <p:spPr>
          <a:xfrm>
            <a:off x="7040264" y="3863922"/>
            <a:ext cx="1973115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0,02 mol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E6C4AE-8B5F-D6C5-E3A6-432DBBAF1F71}"/>
              </a:ext>
            </a:extLst>
          </p:cNvPr>
          <p:cNvSpPr/>
          <p:nvPr/>
        </p:nvSpPr>
        <p:spPr>
          <a:xfrm>
            <a:off x="1121577" y="2457324"/>
            <a:ext cx="239224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E20CF1-E0AB-102E-CC5A-9E99816144D3}"/>
              </a:ext>
            </a:extLst>
          </p:cNvPr>
          <p:cNvSpPr/>
          <p:nvPr/>
        </p:nvSpPr>
        <p:spPr>
          <a:xfrm>
            <a:off x="5289811" y="2931083"/>
            <a:ext cx="2646717" cy="66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0,02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C93DC-DEC0-8C59-73D5-A294FFC250C6}"/>
              </a:ext>
            </a:extLst>
          </p:cNvPr>
          <p:cNvSpPr/>
          <p:nvPr/>
        </p:nvSpPr>
        <p:spPr>
          <a:xfrm>
            <a:off x="2931184" y="2414153"/>
            <a:ext cx="742779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1              1  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mol)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C785F-1A71-7CFC-79B1-6DC9C512E487}"/>
              </a:ext>
            </a:extLst>
          </p:cNvPr>
          <p:cNvSpPr/>
          <p:nvPr/>
        </p:nvSpPr>
        <p:spPr>
          <a:xfrm>
            <a:off x="2480693" y="4670524"/>
            <a:ext cx="805600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Số mol H</a:t>
            </a:r>
            <a:r>
              <a:rPr lang="vi-VN" sz="2800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là 0,02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A786FC-1FDE-C6D1-E9A9-C2555BB1EB13}"/>
              </a:ext>
            </a:extLst>
          </p:cNvPr>
          <p:cNvSpPr/>
          <p:nvPr/>
        </p:nvSpPr>
        <p:spPr>
          <a:xfrm>
            <a:off x="8210219" y="3033236"/>
            <a:ext cx="803160" cy="57996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71DC5D-AEC3-C0A7-B539-01EBE0CD26E0}"/>
              </a:ext>
            </a:extLst>
          </p:cNvPr>
          <p:cNvSpPr/>
          <p:nvPr/>
        </p:nvSpPr>
        <p:spPr>
          <a:xfrm>
            <a:off x="4641340" y="3863923"/>
            <a:ext cx="679947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D3BCF8BC-8D5B-5674-CA12-E332DF96B7B5}"/>
                  </a:ext>
                </a:extLst>
              </p:cNvPr>
              <p:cNvSpPr txBox="1"/>
              <p:nvPr/>
            </p:nvSpPr>
            <p:spPr bwMode="auto">
              <a:xfrm>
                <a:off x="5263813" y="3778747"/>
                <a:ext cx="2343150" cy="1006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D3BCF8BC-8D5B-5674-CA12-E332DF96B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3813" y="3778747"/>
                <a:ext cx="2343150" cy="1006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749367C-F521-398E-E878-F33D03A2EAA1}"/>
              </a:ext>
            </a:extLst>
          </p:cNvPr>
          <p:cNvSpPr/>
          <p:nvPr/>
        </p:nvSpPr>
        <p:spPr>
          <a:xfrm rot="10800000">
            <a:off x="7662838" y="3029392"/>
            <a:ext cx="1448260" cy="90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21945CAF-4590-2A86-6F20-8FE9D402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131" y="5366710"/>
            <a:ext cx="6811127" cy="10404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 defTabSz="769938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769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769938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769938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769938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Thể tích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</a:t>
            </a:r>
            <a:r>
              <a:rPr lang="en-US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1">
                <a:solidFill>
                  <a:srgbClr val="FF0000"/>
                </a:solidFill>
              </a:rPr>
              <a:t> = </a:t>
            </a:r>
            <a:r>
              <a:rPr lang="vi-VN" altLang="en-US" sz="2801">
                <a:solidFill>
                  <a:srgbClr val="FF0000"/>
                </a:solidFill>
                <a:latin typeface="+mj-lt"/>
              </a:rPr>
              <a:t>24,79.</a:t>
            </a:r>
            <a:r>
              <a:rPr lang="vi-VN" altLang="en-US" sz="2801">
                <a:solidFill>
                  <a:srgbClr val="FF0000"/>
                </a:solidFill>
              </a:rPr>
              <a:t> </a:t>
            </a:r>
            <a:r>
              <a:rPr lang="en-US" altLang="en-US" sz="2801">
                <a:solidFill>
                  <a:srgbClr val="FF0000"/>
                </a:solidFill>
              </a:rPr>
              <a:t>n </a:t>
            </a:r>
            <a:r>
              <a:rPr lang="en-US" altLang="en-US" sz="2801">
                <a:solidFill>
                  <a:schemeClr val="tx2"/>
                </a:solidFill>
              </a:rPr>
              <a:t>= </a:t>
            </a:r>
            <a:r>
              <a:rPr lang="vi-VN" altLang="en-US" sz="2801">
                <a:solidFill>
                  <a:srgbClr val="002060"/>
                </a:solidFill>
                <a:latin typeface="+mj-lt"/>
              </a:rPr>
              <a:t>24,79</a:t>
            </a:r>
            <a:r>
              <a:rPr lang="vi-VN" altLang="en-US" sz="2801">
                <a:solidFill>
                  <a:srgbClr val="002060"/>
                </a:solidFill>
              </a:rPr>
              <a:t>.</a:t>
            </a:r>
            <a:r>
              <a:rPr lang="vi-VN" altLang="en-US" sz="2801">
                <a:solidFill>
                  <a:srgbClr val="FF0000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0,4958 lít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2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2" grpId="0"/>
      <p:bldP spid="4" grpId="0"/>
      <p:bldP spid="5" grpId="0"/>
      <p:bldP spid="9" grpId="0"/>
      <p:bldP spid="13" grpId="0" animBg="1"/>
      <p:bldP spid="14" grpId="0" animBg="1"/>
      <p:bldP spid="15" grpId="0"/>
      <p:bldP spid="8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4"/>
            <a:ext cx="12192000" cy="68901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BD1D7A-A089-4174-8833-3A1C83BDE44C}"/>
              </a:ext>
            </a:extLst>
          </p:cNvPr>
          <p:cNvSpPr/>
          <p:nvPr/>
        </p:nvSpPr>
        <p:spPr>
          <a:xfrm>
            <a:off x="1203961" y="3456576"/>
            <a:ext cx="9885803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3480" y="1661910"/>
            <a:ext cx="984504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DA7FEFA5-D592-8614-662C-7273216A6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139" y="837660"/>
            <a:ext cx="7130382" cy="2261996"/>
          </a:xfrm>
          <a:prstGeom prst="cloudCallout">
            <a:avLst>
              <a:gd name="adj1" fmla="val 38237"/>
              <a:gd name="adj2" fmla="val 6215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biểu định luật bảo toàn khối lượng ? </a:t>
            </a:r>
            <a:endParaRPr lang="en-US" sz="3600" b="1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1089493" y="354257"/>
            <a:ext cx="865872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SUẤT PHẢN ỨNG</a:t>
            </a:r>
          </a:p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zh-C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/>
              <p:nvPr/>
            </p:nvSpPr>
            <p:spPr>
              <a:xfrm>
                <a:off x="2273346" y="1711776"/>
                <a:ext cx="9445125" cy="2158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phản ứng xảy ra khi đốt cháy 1 mol carbon: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 + 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đốt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mol C thu được bao nhiêu mol CO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346" y="1711776"/>
                <a:ext cx="9445125" cy="2158989"/>
              </a:xfrm>
              <a:prstGeom prst="rect">
                <a:avLst/>
              </a:prstGeom>
              <a:blipFill>
                <a:blip r:embed="rId2"/>
                <a:stretch>
                  <a:fillRect l="-1356" t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62BFCE-1055-47C9-9521-CEE91C6B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4" y="1476515"/>
            <a:ext cx="1581559" cy="1156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0B0055-CD13-4F3E-B59E-2E19FC7CA974}"/>
              </a:ext>
            </a:extLst>
          </p:cNvPr>
          <p:cNvSpPr/>
          <p:nvPr/>
        </p:nvSpPr>
        <p:spPr>
          <a:xfrm>
            <a:off x="885328" y="3960846"/>
            <a:ext cx="1102243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mol C thu được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 CO</a:t>
            </a:r>
            <a:r>
              <a:rPr lang="en-US" sz="32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100%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25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885328" y="10944"/>
            <a:ext cx="86587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6277E8-DD82-4263-901E-801E6B08EE77}"/>
              </a:ext>
            </a:extLst>
          </p:cNvPr>
          <p:cNvSpPr/>
          <p:nvPr/>
        </p:nvSpPr>
        <p:spPr>
          <a:xfrm>
            <a:off x="2159046" y="1231723"/>
            <a:ext cx="9445125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CO</a:t>
            </a:r>
            <a:r>
              <a:rPr lang="en-US" sz="2800" b="1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0B0055-CD13-4F3E-B59E-2E19FC7CA974}"/>
              </a:ext>
            </a:extLst>
          </p:cNvPr>
          <p:cNvSpPr/>
          <p:nvPr/>
        </p:nvSpPr>
        <p:spPr>
          <a:xfrm>
            <a:off x="1089493" y="3152428"/>
            <a:ext cx="10514678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23" y="2328486"/>
            <a:ext cx="1197610" cy="89027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CA565-C59C-E09A-EA40-ACF01A7E0D38}"/>
              </a:ext>
            </a:extLst>
          </p:cNvPr>
          <p:cNvSpPr txBox="1"/>
          <p:nvPr/>
        </p:nvSpPr>
        <p:spPr>
          <a:xfrm>
            <a:off x="1596528" y="2558519"/>
            <a:ext cx="33513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zh-C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885328" y="10944"/>
            <a:ext cx="86587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6277E8-DD82-4263-901E-801E6B08EE77}"/>
              </a:ext>
            </a:extLst>
          </p:cNvPr>
          <p:cNvSpPr/>
          <p:nvPr/>
        </p:nvSpPr>
        <p:spPr>
          <a:xfrm>
            <a:off x="2159046" y="1231723"/>
            <a:ext cx="9445125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0B0055-CD13-4F3E-B59E-2E19FC7CA974}"/>
              </a:ext>
            </a:extLst>
          </p:cNvPr>
          <p:cNvSpPr/>
          <p:nvPr/>
        </p:nvSpPr>
        <p:spPr>
          <a:xfrm>
            <a:off x="1746211" y="2431907"/>
            <a:ext cx="11022430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6060440" algn="r"/>
              </a:tabLst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601A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u="sng" dirty="0">
                <a:solidFill>
                  <a:srgbClr val="601A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601A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b="1" u="sng" dirty="0">
                <a:solidFill>
                  <a:srgbClr val="601A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601A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endParaRPr lang="en-US" sz="3200" b="1" u="sng" dirty="0">
              <a:solidFill>
                <a:srgbClr val="601A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	</a:t>
            </a:r>
          </a:p>
          <a:p>
            <a:pPr algn="just">
              <a:lnSpc>
                <a:spcPct val="107000"/>
              </a:lnSpc>
              <a:tabLst>
                <a:tab pos="6060440" algn="r"/>
              </a:tabLst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m’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(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601A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u="sng" dirty="0">
                <a:solidFill>
                  <a:srgbClr val="601A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601A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srgbClr val="601A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601A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endParaRPr lang="en-US" sz="3200" b="1" u="sng" dirty="0">
              <a:solidFill>
                <a:srgbClr val="601A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BEF2558A-122B-4C51-A22B-4C4628DE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269" y="2431907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1C5D0E-CF1A-4C50-989C-B8D30B4567EA}"/>
              </a:ext>
            </a:extLst>
          </p:cNvPr>
          <p:cNvSpPr/>
          <p:nvPr/>
        </p:nvSpPr>
        <p:spPr>
          <a:xfrm>
            <a:off x="2798011" y="3325569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891679-03B2-4153-AC72-1EC1FAD3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28" y="5100043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4D4F143-B258-4FD0-ABE1-F82A80607957}"/>
              </a:ext>
            </a:extLst>
          </p:cNvPr>
          <p:cNvSpPr/>
          <p:nvPr/>
        </p:nvSpPr>
        <p:spPr>
          <a:xfrm>
            <a:off x="3672739" y="5856609"/>
            <a:ext cx="327761" cy="9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/>
              <p:nvPr/>
            </p:nvSpPr>
            <p:spPr>
              <a:xfrm>
                <a:off x="3672739" y="3019513"/>
                <a:ext cx="2572114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39" y="3019513"/>
                <a:ext cx="2572114" cy="800732"/>
              </a:xfrm>
              <a:prstGeom prst="rect">
                <a:avLst/>
              </a:prstGeom>
              <a:blipFill>
                <a:blip r:embed="rId3"/>
                <a:stretch>
                  <a:fillRect l="-5924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/>
              <p:nvPr/>
            </p:nvSpPr>
            <p:spPr>
              <a:xfrm>
                <a:off x="4546480" y="5548979"/>
                <a:ext cx="2482346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480" y="5548979"/>
                <a:ext cx="2482346" cy="800732"/>
              </a:xfrm>
              <a:prstGeom prst="rect">
                <a:avLst/>
              </a:prstGeom>
              <a:blipFill>
                <a:blip r:embed="rId4"/>
                <a:stretch>
                  <a:fillRect l="-6388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64" y="1068678"/>
            <a:ext cx="1197610" cy="89027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1631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174;p30">
            <a:extLst>
              <a:ext uri="{FF2B5EF4-FFF2-40B4-BE49-F238E27FC236}">
                <a16:creationId xmlns:a16="http://schemas.microsoft.com/office/drawing/2014/main" id="{BBD480DD-144B-CD77-0CC1-33CDD6A3A0B4}"/>
              </a:ext>
            </a:extLst>
          </p:cNvPr>
          <p:cNvSpPr/>
          <p:nvPr/>
        </p:nvSpPr>
        <p:spPr>
          <a:xfrm>
            <a:off x="2438401" y="2481263"/>
            <a:ext cx="1173163" cy="1568450"/>
          </a:xfrm>
          <a:custGeom>
            <a:avLst/>
            <a:gdLst/>
            <a:ahLst/>
            <a:cxnLst/>
            <a:rect l="l" t="t" r="r" b="b"/>
            <a:pathLst>
              <a:path w="32357" h="43216" extrusionOk="0">
                <a:moveTo>
                  <a:pt x="25497" y="1"/>
                </a:moveTo>
                <a:cubicBezTo>
                  <a:pt x="25329" y="1"/>
                  <a:pt x="25156" y="28"/>
                  <a:pt x="24985" y="85"/>
                </a:cubicBezTo>
                <a:cubicBezTo>
                  <a:pt x="23751" y="552"/>
                  <a:pt x="23150" y="2820"/>
                  <a:pt x="23184" y="3987"/>
                </a:cubicBezTo>
                <a:cubicBezTo>
                  <a:pt x="23184" y="4087"/>
                  <a:pt x="23417" y="5655"/>
                  <a:pt x="23450" y="5655"/>
                </a:cubicBezTo>
                <a:lnTo>
                  <a:pt x="23484" y="5655"/>
                </a:lnTo>
                <a:cubicBezTo>
                  <a:pt x="23384" y="6022"/>
                  <a:pt x="23284" y="6389"/>
                  <a:pt x="23184" y="6823"/>
                </a:cubicBezTo>
                <a:cubicBezTo>
                  <a:pt x="22983" y="7590"/>
                  <a:pt x="22783" y="8491"/>
                  <a:pt x="22617" y="9458"/>
                </a:cubicBezTo>
                <a:cubicBezTo>
                  <a:pt x="22450" y="10525"/>
                  <a:pt x="22350" y="11593"/>
                  <a:pt x="22283" y="12660"/>
                </a:cubicBezTo>
                <a:cubicBezTo>
                  <a:pt x="22216" y="13861"/>
                  <a:pt x="22250" y="15062"/>
                  <a:pt x="22416" y="16230"/>
                </a:cubicBezTo>
                <a:cubicBezTo>
                  <a:pt x="22416" y="16263"/>
                  <a:pt x="22416" y="16263"/>
                  <a:pt x="22416" y="16296"/>
                </a:cubicBezTo>
                <a:cubicBezTo>
                  <a:pt x="22250" y="15929"/>
                  <a:pt x="21749" y="14995"/>
                  <a:pt x="21716" y="14895"/>
                </a:cubicBezTo>
                <a:cubicBezTo>
                  <a:pt x="21148" y="14028"/>
                  <a:pt x="19614" y="12705"/>
                  <a:pt x="18413" y="12705"/>
                </a:cubicBezTo>
                <a:cubicBezTo>
                  <a:pt x="18275" y="12705"/>
                  <a:pt x="18141" y="12722"/>
                  <a:pt x="18013" y="12760"/>
                </a:cubicBezTo>
                <a:cubicBezTo>
                  <a:pt x="17113" y="13027"/>
                  <a:pt x="16679" y="13995"/>
                  <a:pt x="17046" y="14862"/>
                </a:cubicBezTo>
                <a:cubicBezTo>
                  <a:pt x="17379" y="15729"/>
                  <a:pt x="18380" y="16263"/>
                  <a:pt x="19214" y="16496"/>
                </a:cubicBezTo>
                <a:cubicBezTo>
                  <a:pt x="19481" y="16573"/>
                  <a:pt x="19843" y="16600"/>
                  <a:pt x="20228" y="16600"/>
                </a:cubicBezTo>
                <a:cubicBezTo>
                  <a:pt x="21191" y="16600"/>
                  <a:pt x="22297" y="16430"/>
                  <a:pt x="22416" y="16430"/>
                </a:cubicBezTo>
                <a:cubicBezTo>
                  <a:pt x="22617" y="17631"/>
                  <a:pt x="22850" y="18831"/>
                  <a:pt x="23217" y="19999"/>
                </a:cubicBezTo>
                <a:cubicBezTo>
                  <a:pt x="23384" y="20666"/>
                  <a:pt x="23617" y="21367"/>
                  <a:pt x="23851" y="22034"/>
                </a:cubicBezTo>
                <a:cubicBezTo>
                  <a:pt x="23684" y="21733"/>
                  <a:pt x="23551" y="21467"/>
                  <a:pt x="23517" y="21433"/>
                </a:cubicBezTo>
                <a:cubicBezTo>
                  <a:pt x="22949" y="20566"/>
                  <a:pt x="21442" y="19243"/>
                  <a:pt x="20223" y="19243"/>
                </a:cubicBezTo>
                <a:cubicBezTo>
                  <a:pt x="20082" y="19243"/>
                  <a:pt x="19946" y="19260"/>
                  <a:pt x="19815" y="19298"/>
                </a:cubicBezTo>
                <a:cubicBezTo>
                  <a:pt x="18947" y="19565"/>
                  <a:pt x="18480" y="20533"/>
                  <a:pt x="18847" y="21400"/>
                </a:cubicBezTo>
                <a:cubicBezTo>
                  <a:pt x="19181" y="22234"/>
                  <a:pt x="20181" y="22801"/>
                  <a:pt x="21015" y="23034"/>
                </a:cubicBezTo>
                <a:cubicBezTo>
                  <a:pt x="21281" y="23109"/>
                  <a:pt x="21649" y="23136"/>
                  <a:pt x="22042" y="23136"/>
                </a:cubicBezTo>
                <a:cubicBezTo>
                  <a:pt x="22881" y="23136"/>
                  <a:pt x="23833" y="23013"/>
                  <a:pt x="24151" y="22968"/>
                </a:cubicBezTo>
                <a:cubicBezTo>
                  <a:pt x="24251" y="23235"/>
                  <a:pt x="24318" y="23501"/>
                  <a:pt x="24418" y="23735"/>
                </a:cubicBezTo>
                <a:cubicBezTo>
                  <a:pt x="24851" y="25002"/>
                  <a:pt x="25285" y="26237"/>
                  <a:pt x="25685" y="27471"/>
                </a:cubicBezTo>
                <a:cubicBezTo>
                  <a:pt x="25819" y="27905"/>
                  <a:pt x="25919" y="28338"/>
                  <a:pt x="26052" y="28772"/>
                </a:cubicBezTo>
                <a:cubicBezTo>
                  <a:pt x="25919" y="28505"/>
                  <a:pt x="25785" y="28305"/>
                  <a:pt x="25785" y="28271"/>
                </a:cubicBezTo>
                <a:cubicBezTo>
                  <a:pt x="25218" y="27376"/>
                  <a:pt x="23690" y="26080"/>
                  <a:pt x="22490" y="26080"/>
                </a:cubicBezTo>
                <a:cubicBezTo>
                  <a:pt x="22349" y="26080"/>
                  <a:pt x="22213" y="26098"/>
                  <a:pt x="22083" y="26137"/>
                </a:cubicBezTo>
                <a:cubicBezTo>
                  <a:pt x="21182" y="26403"/>
                  <a:pt x="20749" y="27371"/>
                  <a:pt x="21082" y="28205"/>
                </a:cubicBezTo>
                <a:cubicBezTo>
                  <a:pt x="21416" y="29072"/>
                  <a:pt x="22450" y="29606"/>
                  <a:pt x="23284" y="29839"/>
                </a:cubicBezTo>
                <a:cubicBezTo>
                  <a:pt x="23575" y="29921"/>
                  <a:pt x="23963" y="29949"/>
                  <a:pt x="24369" y="29949"/>
                </a:cubicBezTo>
                <a:cubicBezTo>
                  <a:pt x="25128" y="29949"/>
                  <a:pt x="25950" y="29849"/>
                  <a:pt x="26319" y="29806"/>
                </a:cubicBezTo>
                <a:cubicBezTo>
                  <a:pt x="26419" y="30240"/>
                  <a:pt x="26553" y="30673"/>
                  <a:pt x="26619" y="31140"/>
                </a:cubicBezTo>
                <a:cubicBezTo>
                  <a:pt x="26686" y="31440"/>
                  <a:pt x="26753" y="31707"/>
                  <a:pt x="26786" y="32007"/>
                </a:cubicBezTo>
                <a:lnTo>
                  <a:pt x="26920" y="32908"/>
                </a:lnTo>
                <a:cubicBezTo>
                  <a:pt x="26953" y="33475"/>
                  <a:pt x="27020" y="34076"/>
                  <a:pt x="27086" y="34643"/>
                </a:cubicBezTo>
                <a:cubicBezTo>
                  <a:pt x="27120" y="35010"/>
                  <a:pt x="27153" y="35377"/>
                  <a:pt x="27153" y="35777"/>
                </a:cubicBezTo>
                <a:cubicBezTo>
                  <a:pt x="27020" y="35343"/>
                  <a:pt x="26753" y="34476"/>
                  <a:pt x="26753" y="34409"/>
                </a:cubicBezTo>
                <a:cubicBezTo>
                  <a:pt x="26286" y="33509"/>
                  <a:pt x="25585" y="32708"/>
                  <a:pt x="24751" y="32141"/>
                </a:cubicBezTo>
                <a:cubicBezTo>
                  <a:pt x="24685" y="32041"/>
                  <a:pt x="24651" y="31941"/>
                  <a:pt x="24585" y="31841"/>
                </a:cubicBezTo>
                <a:cubicBezTo>
                  <a:pt x="24285" y="31381"/>
                  <a:pt x="23782" y="31137"/>
                  <a:pt x="23276" y="31137"/>
                </a:cubicBezTo>
                <a:cubicBezTo>
                  <a:pt x="22937" y="31137"/>
                  <a:pt x="22597" y="31246"/>
                  <a:pt x="22316" y="31474"/>
                </a:cubicBezTo>
                <a:cubicBezTo>
                  <a:pt x="21316" y="32341"/>
                  <a:pt x="21549" y="34676"/>
                  <a:pt x="22016" y="35743"/>
                </a:cubicBezTo>
                <a:cubicBezTo>
                  <a:pt x="22049" y="35810"/>
                  <a:pt x="22416" y="36477"/>
                  <a:pt x="22650" y="36878"/>
                </a:cubicBezTo>
                <a:lnTo>
                  <a:pt x="22116" y="36244"/>
                </a:lnTo>
                <a:cubicBezTo>
                  <a:pt x="21749" y="35777"/>
                  <a:pt x="21382" y="35343"/>
                  <a:pt x="20982" y="34876"/>
                </a:cubicBezTo>
                <a:cubicBezTo>
                  <a:pt x="20782" y="34676"/>
                  <a:pt x="20548" y="34443"/>
                  <a:pt x="20348" y="34209"/>
                </a:cubicBezTo>
                <a:cubicBezTo>
                  <a:pt x="20148" y="33976"/>
                  <a:pt x="19915" y="33775"/>
                  <a:pt x="19714" y="33542"/>
                </a:cubicBezTo>
                <a:cubicBezTo>
                  <a:pt x="19181" y="33042"/>
                  <a:pt x="18614" y="32575"/>
                  <a:pt x="18047" y="32074"/>
                </a:cubicBezTo>
                <a:cubicBezTo>
                  <a:pt x="18414" y="31774"/>
                  <a:pt x="19781" y="30606"/>
                  <a:pt x="20181" y="29839"/>
                </a:cubicBezTo>
                <a:cubicBezTo>
                  <a:pt x="20582" y="29039"/>
                  <a:pt x="20849" y="27938"/>
                  <a:pt x="20448" y="27137"/>
                </a:cubicBezTo>
                <a:cubicBezTo>
                  <a:pt x="20175" y="26545"/>
                  <a:pt x="19622" y="26218"/>
                  <a:pt x="19044" y="26218"/>
                </a:cubicBezTo>
                <a:cubicBezTo>
                  <a:pt x="18775" y="26218"/>
                  <a:pt x="18501" y="26289"/>
                  <a:pt x="18247" y="26437"/>
                </a:cubicBezTo>
                <a:cubicBezTo>
                  <a:pt x="17146" y="27137"/>
                  <a:pt x="17046" y="29472"/>
                  <a:pt x="17313" y="30606"/>
                </a:cubicBezTo>
                <a:cubicBezTo>
                  <a:pt x="17313" y="30673"/>
                  <a:pt x="17646" y="31474"/>
                  <a:pt x="17813" y="31907"/>
                </a:cubicBezTo>
                <a:cubicBezTo>
                  <a:pt x="17446" y="31607"/>
                  <a:pt x="17113" y="31307"/>
                  <a:pt x="16746" y="31073"/>
                </a:cubicBezTo>
                <a:cubicBezTo>
                  <a:pt x="15712" y="30273"/>
                  <a:pt x="14678" y="29472"/>
                  <a:pt x="13577" y="28705"/>
                </a:cubicBezTo>
                <a:lnTo>
                  <a:pt x="12609" y="27971"/>
                </a:lnTo>
                <a:cubicBezTo>
                  <a:pt x="12743" y="27871"/>
                  <a:pt x="14411" y="26537"/>
                  <a:pt x="14844" y="25670"/>
                </a:cubicBezTo>
                <a:cubicBezTo>
                  <a:pt x="15245" y="24869"/>
                  <a:pt x="15511" y="23768"/>
                  <a:pt x="15111" y="22968"/>
                </a:cubicBezTo>
                <a:cubicBezTo>
                  <a:pt x="14861" y="22376"/>
                  <a:pt x="14300" y="22048"/>
                  <a:pt x="13714" y="22048"/>
                </a:cubicBezTo>
                <a:cubicBezTo>
                  <a:pt x="13441" y="22048"/>
                  <a:pt x="13164" y="22119"/>
                  <a:pt x="12910" y="22267"/>
                </a:cubicBezTo>
                <a:cubicBezTo>
                  <a:pt x="11809" y="22968"/>
                  <a:pt x="11709" y="25303"/>
                  <a:pt x="11976" y="26437"/>
                </a:cubicBezTo>
                <a:cubicBezTo>
                  <a:pt x="12009" y="26504"/>
                  <a:pt x="12443" y="27638"/>
                  <a:pt x="12576" y="27938"/>
                </a:cubicBezTo>
                <a:cubicBezTo>
                  <a:pt x="11842" y="27404"/>
                  <a:pt x="11142" y="26870"/>
                  <a:pt x="10475" y="26303"/>
                </a:cubicBezTo>
                <a:cubicBezTo>
                  <a:pt x="9574" y="25570"/>
                  <a:pt x="8707" y="24769"/>
                  <a:pt x="7906" y="23902"/>
                </a:cubicBezTo>
                <a:cubicBezTo>
                  <a:pt x="7939" y="23835"/>
                  <a:pt x="9674" y="22467"/>
                  <a:pt x="10141" y="21567"/>
                </a:cubicBezTo>
                <a:cubicBezTo>
                  <a:pt x="10541" y="20799"/>
                  <a:pt x="10808" y="19699"/>
                  <a:pt x="10408" y="18865"/>
                </a:cubicBezTo>
                <a:cubicBezTo>
                  <a:pt x="10131" y="18289"/>
                  <a:pt x="9569" y="17952"/>
                  <a:pt x="8984" y="17952"/>
                </a:cubicBezTo>
                <a:cubicBezTo>
                  <a:pt x="8721" y="17952"/>
                  <a:pt x="8454" y="18020"/>
                  <a:pt x="8206" y="18164"/>
                </a:cubicBezTo>
                <a:cubicBezTo>
                  <a:pt x="7105" y="18865"/>
                  <a:pt x="7005" y="21233"/>
                  <a:pt x="7272" y="22334"/>
                </a:cubicBezTo>
                <a:cubicBezTo>
                  <a:pt x="7306" y="22401"/>
                  <a:pt x="7606" y="23268"/>
                  <a:pt x="7773" y="23668"/>
                </a:cubicBezTo>
                <a:lnTo>
                  <a:pt x="7739" y="23735"/>
                </a:lnTo>
                <a:cubicBezTo>
                  <a:pt x="6939" y="22834"/>
                  <a:pt x="6205" y="21867"/>
                  <a:pt x="5604" y="20866"/>
                </a:cubicBezTo>
                <a:cubicBezTo>
                  <a:pt x="5237" y="20332"/>
                  <a:pt x="4937" y="19765"/>
                  <a:pt x="4670" y="19232"/>
                </a:cubicBezTo>
                <a:cubicBezTo>
                  <a:pt x="5004" y="18998"/>
                  <a:pt x="6605" y="17997"/>
                  <a:pt x="7105" y="17197"/>
                </a:cubicBezTo>
                <a:cubicBezTo>
                  <a:pt x="7572" y="16430"/>
                  <a:pt x="7973" y="15396"/>
                  <a:pt x="7639" y="14528"/>
                </a:cubicBezTo>
                <a:cubicBezTo>
                  <a:pt x="7437" y="13871"/>
                  <a:pt x="6833" y="13463"/>
                  <a:pt x="6190" y="13463"/>
                </a:cubicBezTo>
                <a:cubicBezTo>
                  <a:pt x="5984" y="13463"/>
                  <a:pt x="5773" y="13505"/>
                  <a:pt x="5571" y="13594"/>
                </a:cubicBezTo>
                <a:cubicBezTo>
                  <a:pt x="4404" y="14161"/>
                  <a:pt x="4003" y="16530"/>
                  <a:pt x="4170" y="17664"/>
                </a:cubicBezTo>
                <a:cubicBezTo>
                  <a:pt x="4170" y="17731"/>
                  <a:pt x="4337" y="18364"/>
                  <a:pt x="4470" y="18798"/>
                </a:cubicBezTo>
                <a:cubicBezTo>
                  <a:pt x="4337" y="18565"/>
                  <a:pt x="4203" y="18298"/>
                  <a:pt x="4103" y="18064"/>
                </a:cubicBezTo>
                <a:cubicBezTo>
                  <a:pt x="3670" y="17197"/>
                  <a:pt x="3336" y="16330"/>
                  <a:pt x="3036" y="15596"/>
                </a:cubicBezTo>
                <a:cubicBezTo>
                  <a:pt x="2869" y="15162"/>
                  <a:pt x="2736" y="14762"/>
                  <a:pt x="2636" y="14395"/>
                </a:cubicBezTo>
                <a:cubicBezTo>
                  <a:pt x="2836" y="14028"/>
                  <a:pt x="3736" y="12393"/>
                  <a:pt x="3836" y="11493"/>
                </a:cubicBezTo>
                <a:cubicBezTo>
                  <a:pt x="3903" y="10592"/>
                  <a:pt x="3770" y="9491"/>
                  <a:pt x="3103" y="8858"/>
                </a:cubicBezTo>
                <a:cubicBezTo>
                  <a:pt x="2797" y="8568"/>
                  <a:pt x="2409" y="8424"/>
                  <a:pt x="2022" y="8424"/>
                </a:cubicBezTo>
                <a:cubicBezTo>
                  <a:pt x="1564" y="8424"/>
                  <a:pt x="1109" y="8626"/>
                  <a:pt x="801" y="9024"/>
                </a:cubicBezTo>
                <a:cubicBezTo>
                  <a:pt x="0" y="10058"/>
                  <a:pt x="768" y="12293"/>
                  <a:pt x="1435" y="13261"/>
                </a:cubicBezTo>
                <a:cubicBezTo>
                  <a:pt x="1501" y="13327"/>
                  <a:pt x="2569" y="14495"/>
                  <a:pt x="2569" y="14495"/>
                </a:cubicBezTo>
                <a:lnTo>
                  <a:pt x="2569" y="14462"/>
                </a:lnTo>
                <a:cubicBezTo>
                  <a:pt x="2669" y="14828"/>
                  <a:pt x="2802" y="15195"/>
                  <a:pt x="2969" y="15629"/>
                </a:cubicBezTo>
                <a:cubicBezTo>
                  <a:pt x="3236" y="16363"/>
                  <a:pt x="3570" y="17230"/>
                  <a:pt x="3970" y="18131"/>
                </a:cubicBezTo>
                <a:cubicBezTo>
                  <a:pt x="4404" y="19098"/>
                  <a:pt x="4904" y="20032"/>
                  <a:pt x="5438" y="20966"/>
                </a:cubicBezTo>
                <a:cubicBezTo>
                  <a:pt x="6038" y="22000"/>
                  <a:pt x="6739" y="22968"/>
                  <a:pt x="7539" y="23902"/>
                </a:cubicBezTo>
                <a:cubicBezTo>
                  <a:pt x="7239" y="23702"/>
                  <a:pt x="6305" y="23201"/>
                  <a:pt x="6238" y="23168"/>
                </a:cubicBezTo>
                <a:cubicBezTo>
                  <a:pt x="5681" y="22932"/>
                  <a:pt x="4809" y="22747"/>
                  <a:pt x="3970" y="22747"/>
                </a:cubicBezTo>
                <a:cubicBezTo>
                  <a:pt x="3151" y="22747"/>
                  <a:pt x="2364" y="22923"/>
                  <a:pt x="1935" y="23401"/>
                </a:cubicBezTo>
                <a:cubicBezTo>
                  <a:pt x="1368" y="24135"/>
                  <a:pt x="1535" y="25169"/>
                  <a:pt x="2302" y="25703"/>
                </a:cubicBezTo>
                <a:cubicBezTo>
                  <a:pt x="2677" y="25976"/>
                  <a:pt x="3156" y="26074"/>
                  <a:pt x="3647" y="26074"/>
                </a:cubicBezTo>
                <a:cubicBezTo>
                  <a:pt x="4116" y="26074"/>
                  <a:pt x="4596" y="25984"/>
                  <a:pt x="5004" y="25870"/>
                </a:cubicBezTo>
                <a:cubicBezTo>
                  <a:pt x="5938" y="25570"/>
                  <a:pt x="7506" y="24135"/>
                  <a:pt x="7639" y="24035"/>
                </a:cubicBezTo>
                <a:cubicBezTo>
                  <a:pt x="8473" y="24936"/>
                  <a:pt x="9340" y="25770"/>
                  <a:pt x="10274" y="26570"/>
                </a:cubicBezTo>
                <a:cubicBezTo>
                  <a:pt x="10808" y="27037"/>
                  <a:pt x="11375" y="27471"/>
                  <a:pt x="11942" y="27938"/>
                </a:cubicBezTo>
                <a:cubicBezTo>
                  <a:pt x="11642" y="27771"/>
                  <a:pt x="11409" y="27604"/>
                  <a:pt x="11342" y="27604"/>
                </a:cubicBezTo>
                <a:cubicBezTo>
                  <a:pt x="10808" y="27371"/>
                  <a:pt x="9957" y="27187"/>
                  <a:pt x="9132" y="27187"/>
                </a:cubicBezTo>
                <a:cubicBezTo>
                  <a:pt x="8306" y="27187"/>
                  <a:pt x="7506" y="27371"/>
                  <a:pt x="7072" y="27871"/>
                </a:cubicBezTo>
                <a:cubicBezTo>
                  <a:pt x="6505" y="28572"/>
                  <a:pt x="6638" y="29639"/>
                  <a:pt x="7439" y="30139"/>
                </a:cubicBezTo>
                <a:cubicBezTo>
                  <a:pt x="7821" y="30418"/>
                  <a:pt x="8313" y="30524"/>
                  <a:pt x="8813" y="30524"/>
                </a:cubicBezTo>
                <a:cubicBezTo>
                  <a:pt x="9273" y="30524"/>
                  <a:pt x="9742" y="30434"/>
                  <a:pt x="10141" y="30306"/>
                </a:cubicBezTo>
                <a:cubicBezTo>
                  <a:pt x="10975" y="30073"/>
                  <a:pt x="12343" y="28839"/>
                  <a:pt x="12709" y="28538"/>
                </a:cubicBezTo>
                <a:lnTo>
                  <a:pt x="13377" y="29039"/>
                </a:lnTo>
                <a:cubicBezTo>
                  <a:pt x="14411" y="29839"/>
                  <a:pt x="15445" y="30640"/>
                  <a:pt x="16479" y="31440"/>
                </a:cubicBezTo>
                <a:cubicBezTo>
                  <a:pt x="16846" y="31741"/>
                  <a:pt x="17179" y="32041"/>
                  <a:pt x="17513" y="32341"/>
                </a:cubicBezTo>
                <a:cubicBezTo>
                  <a:pt x="17246" y="32174"/>
                  <a:pt x="17046" y="32074"/>
                  <a:pt x="17013" y="32041"/>
                </a:cubicBezTo>
                <a:cubicBezTo>
                  <a:pt x="16479" y="31807"/>
                  <a:pt x="15620" y="31624"/>
                  <a:pt x="14790" y="31624"/>
                </a:cubicBezTo>
                <a:cubicBezTo>
                  <a:pt x="13960" y="31624"/>
                  <a:pt x="13160" y="31807"/>
                  <a:pt x="12743" y="32308"/>
                </a:cubicBezTo>
                <a:cubicBezTo>
                  <a:pt x="12142" y="33008"/>
                  <a:pt x="12309" y="34076"/>
                  <a:pt x="13076" y="34576"/>
                </a:cubicBezTo>
                <a:cubicBezTo>
                  <a:pt x="13459" y="34854"/>
                  <a:pt x="13950" y="34960"/>
                  <a:pt x="14451" y="34960"/>
                </a:cubicBezTo>
                <a:cubicBezTo>
                  <a:pt x="14911" y="34960"/>
                  <a:pt x="15379" y="34871"/>
                  <a:pt x="15778" y="34743"/>
                </a:cubicBezTo>
                <a:cubicBezTo>
                  <a:pt x="16612" y="34509"/>
                  <a:pt x="17880" y="33408"/>
                  <a:pt x="18280" y="33042"/>
                </a:cubicBezTo>
                <a:cubicBezTo>
                  <a:pt x="18614" y="33342"/>
                  <a:pt x="18981" y="33642"/>
                  <a:pt x="19281" y="33976"/>
                </a:cubicBezTo>
                <a:cubicBezTo>
                  <a:pt x="19481" y="34176"/>
                  <a:pt x="19714" y="34376"/>
                  <a:pt x="19915" y="34609"/>
                </a:cubicBezTo>
                <a:lnTo>
                  <a:pt x="20515" y="35310"/>
                </a:lnTo>
                <a:cubicBezTo>
                  <a:pt x="20882" y="35743"/>
                  <a:pt x="21249" y="36210"/>
                  <a:pt x="21582" y="36644"/>
                </a:cubicBezTo>
                <a:cubicBezTo>
                  <a:pt x="21849" y="36944"/>
                  <a:pt x="22049" y="37245"/>
                  <a:pt x="22283" y="37545"/>
                </a:cubicBezTo>
                <a:cubicBezTo>
                  <a:pt x="21949" y="37245"/>
                  <a:pt x="21249" y="36711"/>
                  <a:pt x="21182" y="36677"/>
                </a:cubicBezTo>
                <a:cubicBezTo>
                  <a:pt x="20532" y="36266"/>
                  <a:pt x="19349" y="35869"/>
                  <a:pt x="18324" y="35869"/>
                </a:cubicBezTo>
                <a:cubicBezTo>
                  <a:pt x="17771" y="35869"/>
                  <a:pt x="17263" y="35985"/>
                  <a:pt x="16912" y="36277"/>
                </a:cubicBezTo>
                <a:cubicBezTo>
                  <a:pt x="16212" y="36878"/>
                  <a:pt x="16212" y="37945"/>
                  <a:pt x="16912" y="38579"/>
                </a:cubicBezTo>
                <a:cubicBezTo>
                  <a:pt x="17401" y="39043"/>
                  <a:pt x="18140" y="39203"/>
                  <a:pt x="18841" y="39203"/>
                </a:cubicBezTo>
                <a:cubicBezTo>
                  <a:pt x="19098" y="39203"/>
                  <a:pt x="19349" y="39182"/>
                  <a:pt x="19581" y="39146"/>
                </a:cubicBezTo>
                <a:cubicBezTo>
                  <a:pt x="20515" y="39012"/>
                  <a:pt x="22250" y="37912"/>
                  <a:pt x="22450" y="37745"/>
                </a:cubicBezTo>
                <a:cubicBezTo>
                  <a:pt x="22817" y="38245"/>
                  <a:pt x="23184" y="38712"/>
                  <a:pt x="23517" y="39179"/>
                </a:cubicBezTo>
                <a:cubicBezTo>
                  <a:pt x="24685" y="40780"/>
                  <a:pt x="25585" y="42148"/>
                  <a:pt x="26186" y="43115"/>
                </a:cubicBezTo>
                <a:lnTo>
                  <a:pt x="26252" y="43215"/>
                </a:lnTo>
                <a:lnTo>
                  <a:pt x="27053" y="42815"/>
                </a:lnTo>
                <a:lnTo>
                  <a:pt x="26920" y="42648"/>
                </a:lnTo>
                <a:cubicBezTo>
                  <a:pt x="26286" y="41681"/>
                  <a:pt x="25352" y="40313"/>
                  <a:pt x="24151" y="38712"/>
                </a:cubicBezTo>
                <a:cubicBezTo>
                  <a:pt x="23751" y="38212"/>
                  <a:pt x="23350" y="37678"/>
                  <a:pt x="22917" y="37144"/>
                </a:cubicBezTo>
                <a:cubicBezTo>
                  <a:pt x="23350" y="36677"/>
                  <a:pt x="23784" y="36144"/>
                  <a:pt x="24184" y="35610"/>
                </a:cubicBezTo>
                <a:cubicBezTo>
                  <a:pt x="25085" y="35977"/>
                  <a:pt x="26986" y="35977"/>
                  <a:pt x="27253" y="35977"/>
                </a:cubicBezTo>
                <a:cubicBezTo>
                  <a:pt x="27287" y="36611"/>
                  <a:pt x="27320" y="37211"/>
                  <a:pt x="27353" y="37778"/>
                </a:cubicBezTo>
                <a:cubicBezTo>
                  <a:pt x="27420" y="39746"/>
                  <a:pt x="27420" y="41381"/>
                  <a:pt x="27387" y="42548"/>
                </a:cubicBezTo>
                <a:lnTo>
                  <a:pt x="27387" y="42682"/>
                </a:lnTo>
                <a:lnTo>
                  <a:pt x="28287" y="42248"/>
                </a:lnTo>
                <a:cubicBezTo>
                  <a:pt x="28287" y="41114"/>
                  <a:pt x="28221" y="39580"/>
                  <a:pt x="28120" y="37745"/>
                </a:cubicBezTo>
                <a:cubicBezTo>
                  <a:pt x="28087" y="37111"/>
                  <a:pt x="28020" y="36444"/>
                  <a:pt x="27954" y="35743"/>
                </a:cubicBezTo>
                <a:cubicBezTo>
                  <a:pt x="28221" y="35710"/>
                  <a:pt x="30189" y="35176"/>
                  <a:pt x="30956" y="34576"/>
                </a:cubicBezTo>
                <a:cubicBezTo>
                  <a:pt x="31623" y="34042"/>
                  <a:pt x="32357" y="33175"/>
                  <a:pt x="32323" y="32241"/>
                </a:cubicBezTo>
                <a:cubicBezTo>
                  <a:pt x="32323" y="31348"/>
                  <a:pt x="31592" y="30669"/>
                  <a:pt x="30741" y="30669"/>
                </a:cubicBezTo>
                <a:cubicBezTo>
                  <a:pt x="30702" y="30669"/>
                  <a:pt x="30662" y="30670"/>
                  <a:pt x="30622" y="30673"/>
                </a:cubicBezTo>
                <a:cubicBezTo>
                  <a:pt x="29321" y="30840"/>
                  <a:pt x="28254" y="32941"/>
                  <a:pt x="28020" y="34109"/>
                </a:cubicBezTo>
                <a:cubicBezTo>
                  <a:pt x="28020" y="34176"/>
                  <a:pt x="27954" y="34943"/>
                  <a:pt x="27920" y="35377"/>
                </a:cubicBezTo>
                <a:cubicBezTo>
                  <a:pt x="27920" y="35110"/>
                  <a:pt x="27887" y="34843"/>
                  <a:pt x="27854" y="34543"/>
                </a:cubicBezTo>
                <a:cubicBezTo>
                  <a:pt x="27787" y="33976"/>
                  <a:pt x="27720" y="33408"/>
                  <a:pt x="27653" y="32808"/>
                </a:cubicBezTo>
                <a:cubicBezTo>
                  <a:pt x="27587" y="32508"/>
                  <a:pt x="27553" y="32208"/>
                  <a:pt x="27487" y="31907"/>
                </a:cubicBezTo>
                <a:cubicBezTo>
                  <a:pt x="27453" y="31607"/>
                  <a:pt x="27387" y="31307"/>
                  <a:pt x="27320" y="31007"/>
                </a:cubicBezTo>
                <a:cubicBezTo>
                  <a:pt x="27153" y="30273"/>
                  <a:pt x="26953" y="29572"/>
                  <a:pt x="26753" y="28839"/>
                </a:cubicBezTo>
                <a:cubicBezTo>
                  <a:pt x="27253" y="28805"/>
                  <a:pt x="29021" y="28605"/>
                  <a:pt x="29788" y="28171"/>
                </a:cubicBezTo>
                <a:cubicBezTo>
                  <a:pt x="30556" y="27704"/>
                  <a:pt x="31389" y="26971"/>
                  <a:pt x="31490" y="26037"/>
                </a:cubicBezTo>
                <a:cubicBezTo>
                  <a:pt x="31623" y="25136"/>
                  <a:pt x="30956" y="24302"/>
                  <a:pt x="30055" y="24269"/>
                </a:cubicBezTo>
                <a:cubicBezTo>
                  <a:pt x="30044" y="24268"/>
                  <a:pt x="30033" y="24268"/>
                  <a:pt x="30021" y="24268"/>
                </a:cubicBezTo>
                <a:cubicBezTo>
                  <a:pt x="28730" y="24268"/>
                  <a:pt x="27350" y="26146"/>
                  <a:pt x="26953" y="27237"/>
                </a:cubicBezTo>
                <a:cubicBezTo>
                  <a:pt x="26953" y="27304"/>
                  <a:pt x="26753" y="28105"/>
                  <a:pt x="26653" y="28572"/>
                </a:cubicBezTo>
                <a:cubicBezTo>
                  <a:pt x="26519" y="28138"/>
                  <a:pt x="26386" y="27704"/>
                  <a:pt x="26252" y="27271"/>
                </a:cubicBezTo>
                <a:cubicBezTo>
                  <a:pt x="25819" y="26037"/>
                  <a:pt x="25352" y="24802"/>
                  <a:pt x="24885" y="23568"/>
                </a:cubicBezTo>
                <a:lnTo>
                  <a:pt x="24485" y="22434"/>
                </a:lnTo>
                <a:cubicBezTo>
                  <a:pt x="24651" y="22434"/>
                  <a:pt x="26786" y="22234"/>
                  <a:pt x="27620" y="21733"/>
                </a:cubicBezTo>
                <a:cubicBezTo>
                  <a:pt x="28387" y="21300"/>
                  <a:pt x="29221" y="20533"/>
                  <a:pt x="29321" y="19599"/>
                </a:cubicBezTo>
                <a:cubicBezTo>
                  <a:pt x="29488" y="18698"/>
                  <a:pt x="28821" y="17864"/>
                  <a:pt x="27887" y="17831"/>
                </a:cubicBezTo>
                <a:cubicBezTo>
                  <a:pt x="27876" y="17830"/>
                  <a:pt x="27864" y="17830"/>
                  <a:pt x="27853" y="17830"/>
                </a:cubicBezTo>
                <a:cubicBezTo>
                  <a:pt x="26562" y="17830"/>
                  <a:pt x="25182" y="19708"/>
                  <a:pt x="24818" y="20799"/>
                </a:cubicBezTo>
                <a:cubicBezTo>
                  <a:pt x="24785" y="20866"/>
                  <a:pt x="24518" y="22034"/>
                  <a:pt x="24451" y="22367"/>
                </a:cubicBezTo>
                <a:cubicBezTo>
                  <a:pt x="24151" y="21533"/>
                  <a:pt x="23851" y="20699"/>
                  <a:pt x="23617" y="19865"/>
                </a:cubicBezTo>
                <a:cubicBezTo>
                  <a:pt x="23284" y="18731"/>
                  <a:pt x="22983" y="17597"/>
                  <a:pt x="22783" y="16430"/>
                </a:cubicBezTo>
                <a:cubicBezTo>
                  <a:pt x="22883" y="16430"/>
                  <a:pt x="25085" y="16230"/>
                  <a:pt x="25952" y="15729"/>
                </a:cubicBezTo>
                <a:cubicBezTo>
                  <a:pt x="26719" y="15295"/>
                  <a:pt x="27553" y="14528"/>
                  <a:pt x="27653" y="13594"/>
                </a:cubicBezTo>
                <a:cubicBezTo>
                  <a:pt x="27820" y="12694"/>
                  <a:pt x="27120" y="11860"/>
                  <a:pt x="26219" y="11826"/>
                </a:cubicBezTo>
                <a:cubicBezTo>
                  <a:pt x="26208" y="11826"/>
                  <a:pt x="26197" y="11826"/>
                  <a:pt x="26185" y="11826"/>
                </a:cubicBezTo>
                <a:cubicBezTo>
                  <a:pt x="24894" y="11826"/>
                  <a:pt x="23514" y="13704"/>
                  <a:pt x="23117" y="14795"/>
                </a:cubicBezTo>
                <a:cubicBezTo>
                  <a:pt x="23117" y="14862"/>
                  <a:pt x="22917" y="15762"/>
                  <a:pt x="22817" y="16196"/>
                </a:cubicBezTo>
                <a:lnTo>
                  <a:pt x="22750" y="16196"/>
                </a:lnTo>
                <a:cubicBezTo>
                  <a:pt x="22550" y="15029"/>
                  <a:pt x="22483" y="13828"/>
                  <a:pt x="22550" y="12660"/>
                </a:cubicBezTo>
                <a:cubicBezTo>
                  <a:pt x="22550" y="11993"/>
                  <a:pt x="22617" y="11359"/>
                  <a:pt x="22650" y="10759"/>
                </a:cubicBezTo>
                <a:cubicBezTo>
                  <a:pt x="23084" y="10759"/>
                  <a:pt x="24985" y="10759"/>
                  <a:pt x="25819" y="10392"/>
                </a:cubicBezTo>
                <a:cubicBezTo>
                  <a:pt x="26653" y="10058"/>
                  <a:pt x="27520" y="9391"/>
                  <a:pt x="27754" y="8491"/>
                </a:cubicBezTo>
                <a:cubicBezTo>
                  <a:pt x="27987" y="7590"/>
                  <a:pt x="27420" y="6689"/>
                  <a:pt x="26486" y="6556"/>
                </a:cubicBezTo>
                <a:cubicBezTo>
                  <a:pt x="26427" y="6548"/>
                  <a:pt x="26368" y="6545"/>
                  <a:pt x="26308" y="6545"/>
                </a:cubicBezTo>
                <a:cubicBezTo>
                  <a:pt x="25045" y="6545"/>
                  <a:pt x="23595" y="8171"/>
                  <a:pt x="23117" y="9158"/>
                </a:cubicBezTo>
                <a:cubicBezTo>
                  <a:pt x="23084" y="9224"/>
                  <a:pt x="22850" y="9825"/>
                  <a:pt x="22717" y="10292"/>
                </a:cubicBezTo>
                <a:cubicBezTo>
                  <a:pt x="22750" y="10025"/>
                  <a:pt x="22783" y="9725"/>
                  <a:pt x="22817" y="9458"/>
                </a:cubicBezTo>
                <a:cubicBezTo>
                  <a:pt x="22950" y="8491"/>
                  <a:pt x="23117" y="7590"/>
                  <a:pt x="23284" y="6789"/>
                </a:cubicBezTo>
                <a:cubicBezTo>
                  <a:pt x="23384" y="6356"/>
                  <a:pt x="23484" y="5955"/>
                  <a:pt x="23584" y="5589"/>
                </a:cubicBezTo>
                <a:cubicBezTo>
                  <a:pt x="23984" y="5355"/>
                  <a:pt x="25619" y="4521"/>
                  <a:pt x="26186" y="3821"/>
                </a:cubicBezTo>
                <a:cubicBezTo>
                  <a:pt x="26753" y="3120"/>
                  <a:pt x="27253" y="2119"/>
                  <a:pt x="27020" y="1219"/>
                </a:cubicBezTo>
                <a:cubicBezTo>
                  <a:pt x="26858" y="489"/>
                  <a:pt x="26214" y="1"/>
                  <a:pt x="2549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defTabSz="685823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5" name="Google Shape;175;p30">
            <a:extLst>
              <a:ext uri="{FF2B5EF4-FFF2-40B4-BE49-F238E27FC236}">
                <a16:creationId xmlns:a16="http://schemas.microsoft.com/office/drawing/2014/main" id="{18309842-2949-B0F5-16A3-E3DC81BB23BE}"/>
              </a:ext>
            </a:extLst>
          </p:cNvPr>
          <p:cNvSpPr/>
          <p:nvPr/>
        </p:nvSpPr>
        <p:spPr>
          <a:xfrm>
            <a:off x="2371725" y="3090863"/>
            <a:ext cx="228600" cy="125412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defTabSz="685823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6" name="Google Shape;176;p30">
            <a:extLst>
              <a:ext uri="{FF2B5EF4-FFF2-40B4-BE49-F238E27FC236}">
                <a16:creationId xmlns:a16="http://schemas.microsoft.com/office/drawing/2014/main" id="{B5FC91D9-3187-A358-33EC-E03E45B3ADAD}"/>
              </a:ext>
            </a:extLst>
          </p:cNvPr>
          <p:cNvSpPr/>
          <p:nvPr/>
        </p:nvSpPr>
        <p:spPr>
          <a:xfrm>
            <a:off x="2371725" y="3090863"/>
            <a:ext cx="228600" cy="125412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defTabSz="685823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7" name="Google Shape;177;p30">
            <a:extLst>
              <a:ext uri="{FF2B5EF4-FFF2-40B4-BE49-F238E27FC236}">
                <a16:creationId xmlns:a16="http://schemas.microsoft.com/office/drawing/2014/main" id="{3A30A127-9A25-7CF7-661C-244F1CE3AB48}"/>
              </a:ext>
            </a:extLst>
          </p:cNvPr>
          <p:cNvSpPr/>
          <p:nvPr/>
        </p:nvSpPr>
        <p:spPr>
          <a:xfrm>
            <a:off x="2201863" y="3624264"/>
            <a:ext cx="2247900" cy="1627187"/>
          </a:xfrm>
          <a:custGeom>
            <a:avLst/>
            <a:gdLst/>
            <a:ahLst/>
            <a:cxnLst/>
            <a:rect l="l" t="t" r="r" b="b"/>
            <a:pathLst>
              <a:path w="61978" h="44855" extrusionOk="0">
                <a:moveTo>
                  <a:pt x="29257" y="1"/>
                </a:moveTo>
                <a:cubicBezTo>
                  <a:pt x="25751" y="1"/>
                  <a:pt x="19815" y="14299"/>
                  <a:pt x="19815" y="14299"/>
                </a:cubicBezTo>
                <a:cubicBezTo>
                  <a:pt x="19815" y="14299"/>
                  <a:pt x="14415" y="990"/>
                  <a:pt x="11874" y="990"/>
                </a:cubicBezTo>
                <a:cubicBezTo>
                  <a:pt x="11590" y="990"/>
                  <a:pt x="11343" y="1155"/>
                  <a:pt x="11142" y="1524"/>
                </a:cubicBezTo>
                <a:cubicBezTo>
                  <a:pt x="9140" y="5226"/>
                  <a:pt x="19081" y="26241"/>
                  <a:pt x="19081" y="26241"/>
                </a:cubicBezTo>
                <a:cubicBezTo>
                  <a:pt x="19081" y="26241"/>
                  <a:pt x="10318" y="14349"/>
                  <a:pt x="6004" y="14349"/>
                </a:cubicBezTo>
                <a:cubicBezTo>
                  <a:pt x="5240" y="14349"/>
                  <a:pt x="4615" y="14722"/>
                  <a:pt x="4203" y="15600"/>
                </a:cubicBezTo>
                <a:cubicBezTo>
                  <a:pt x="1468" y="21471"/>
                  <a:pt x="15612" y="37049"/>
                  <a:pt x="15612" y="37049"/>
                </a:cubicBezTo>
                <a:cubicBezTo>
                  <a:pt x="15612" y="37049"/>
                  <a:pt x="10218" y="33059"/>
                  <a:pt x="6204" y="33059"/>
                </a:cubicBezTo>
                <a:cubicBezTo>
                  <a:pt x="5266" y="33059"/>
                  <a:pt x="4404" y="33277"/>
                  <a:pt x="3703" y="33813"/>
                </a:cubicBezTo>
                <a:cubicBezTo>
                  <a:pt x="0" y="36615"/>
                  <a:pt x="13877" y="43554"/>
                  <a:pt x="13877" y="43554"/>
                </a:cubicBezTo>
                <a:lnTo>
                  <a:pt x="501" y="44855"/>
                </a:lnTo>
                <a:lnTo>
                  <a:pt x="60010" y="44855"/>
                </a:lnTo>
                <a:lnTo>
                  <a:pt x="42898" y="43987"/>
                </a:lnTo>
                <a:cubicBezTo>
                  <a:pt x="42898" y="43987"/>
                  <a:pt x="47601" y="43353"/>
                  <a:pt x="49336" y="39651"/>
                </a:cubicBezTo>
                <a:cubicBezTo>
                  <a:pt x="49817" y="38632"/>
                  <a:pt x="48999" y="38264"/>
                  <a:pt x="47567" y="38264"/>
                </a:cubicBezTo>
                <a:cubicBezTo>
                  <a:pt x="43841" y="38264"/>
                  <a:pt x="35959" y="40752"/>
                  <a:pt x="35959" y="40752"/>
                </a:cubicBezTo>
                <a:cubicBezTo>
                  <a:pt x="35959" y="40752"/>
                  <a:pt x="61978" y="24507"/>
                  <a:pt x="53305" y="21038"/>
                </a:cubicBezTo>
                <a:cubicBezTo>
                  <a:pt x="52457" y="20698"/>
                  <a:pt x="51550" y="20545"/>
                  <a:pt x="50604" y="20545"/>
                </a:cubicBezTo>
                <a:cubicBezTo>
                  <a:pt x="44732" y="20545"/>
                  <a:pt x="37336" y="26432"/>
                  <a:pt x="33117" y="30294"/>
                </a:cubicBezTo>
                <a:lnTo>
                  <a:pt x="33117" y="30294"/>
                </a:lnTo>
                <a:cubicBezTo>
                  <a:pt x="41335" y="20913"/>
                  <a:pt x="48450" y="3258"/>
                  <a:pt x="41897" y="3258"/>
                </a:cubicBezTo>
                <a:cubicBezTo>
                  <a:pt x="34458" y="3258"/>
                  <a:pt x="23551" y="23840"/>
                  <a:pt x="23551" y="23840"/>
                </a:cubicBezTo>
                <a:cubicBezTo>
                  <a:pt x="23551" y="23840"/>
                  <a:pt x="32957" y="656"/>
                  <a:pt x="29488" y="22"/>
                </a:cubicBezTo>
                <a:cubicBezTo>
                  <a:pt x="29412" y="8"/>
                  <a:pt x="29335" y="1"/>
                  <a:pt x="2925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defTabSz="685823">
              <a:buClr>
                <a:srgbClr val="000000"/>
              </a:buClr>
              <a:defRPr/>
            </a:pPr>
            <a:endParaRPr sz="105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8" name="Google Shape;178;p30">
            <a:extLst>
              <a:ext uri="{FF2B5EF4-FFF2-40B4-BE49-F238E27FC236}">
                <a16:creationId xmlns:a16="http://schemas.microsoft.com/office/drawing/2014/main" id="{F7D6CDED-D525-132E-A973-06CC2FC99493}"/>
              </a:ext>
            </a:extLst>
          </p:cNvPr>
          <p:cNvSpPr/>
          <p:nvPr/>
        </p:nvSpPr>
        <p:spPr>
          <a:xfrm>
            <a:off x="2570164" y="4171951"/>
            <a:ext cx="477837" cy="1008063"/>
          </a:xfrm>
          <a:custGeom>
            <a:avLst/>
            <a:gdLst/>
            <a:ahLst/>
            <a:cxnLst/>
            <a:rect l="l" t="t" r="r" b="b"/>
            <a:pathLst>
              <a:path w="13144" h="27788" fill="none" extrusionOk="0">
                <a:moveTo>
                  <a:pt x="7672" y="1"/>
                </a:moveTo>
                <a:cubicBezTo>
                  <a:pt x="13143" y="16112"/>
                  <a:pt x="13143" y="27521"/>
                  <a:pt x="13143" y="27521"/>
                </a:cubicBezTo>
                <a:cubicBezTo>
                  <a:pt x="13143" y="27521"/>
                  <a:pt x="6672" y="27787"/>
                  <a:pt x="0" y="22817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68569" tIns="68569" rIns="68569" bIns="68569" anchor="ctr"/>
          <a:lstStyle/>
          <a:p>
            <a:pPr defTabSz="685823">
              <a:buClr>
                <a:srgbClr val="000000"/>
              </a:buClr>
              <a:defRPr/>
            </a:pPr>
            <a:endParaRPr sz="105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9" name="Google Shape;179;p30">
            <a:extLst>
              <a:ext uri="{FF2B5EF4-FFF2-40B4-BE49-F238E27FC236}">
                <a16:creationId xmlns:a16="http://schemas.microsoft.com/office/drawing/2014/main" id="{9FBF3787-A1A7-C0FC-B9AD-2B5F228BE580}"/>
              </a:ext>
            </a:extLst>
          </p:cNvPr>
          <p:cNvSpPr/>
          <p:nvPr/>
        </p:nvSpPr>
        <p:spPr>
          <a:xfrm>
            <a:off x="2947989" y="3975101"/>
            <a:ext cx="161925" cy="511175"/>
          </a:xfrm>
          <a:custGeom>
            <a:avLst/>
            <a:gdLst/>
            <a:ahLst/>
            <a:cxnLst/>
            <a:rect l="l" t="t" r="r" b="b"/>
            <a:pathLst>
              <a:path w="4471" h="14111" fill="none" extrusionOk="0">
                <a:moveTo>
                  <a:pt x="1" y="14111"/>
                </a:moveTo>
                <a:cubicBezTo>
                  <a:pt x="1102" y="9307"/>
                  <a:pt x="2603" y="4571"/>
                  <a:pt x="4471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68569" tIns="68569" rIns="68569" bIns="68569" anchor="ctr"/>
          <a:lstStyle/>
          <a:p>
            <a:pPr defTabSz="685823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0" name="Google Shape;180;p30">
            <a:extLst>
              <a:ext uri="{FF2B5EF4-FFF2-40B4-BE49-F238E27FC236}">
                <a16:creationId xmlns:a16="http://schemas.microsoft.com/office/drawing/2014/main" id="{A80329D6-72AB-D055-2CB8-B4235D1DF136}"/>
              </a:ext>
            </a:extLst>
          </p:cNvPr>
          <p:cNvSpPr/>
          <p:nvPr/>
        </p:nvSpPr>
        <p:spPr>
          <a:xfrm>
            <a:off x="2570164" y="4144963"/>
            <a:ext cx="962025" cy="747712"/>
          </a:xfrm>
          <a:custGeom>
            <a:avLst/>
            <a:gdLst/>
            <a:ahLst/>
            <a:cxnLst/>
            <a:rect l="l" t="t" r="r" b="b"/>
            <a:pathLst>
              <a:path w="26520" h="20582" fill="none" extrusionOk="0">
                <a:moveTo>
                  <a:pt x="26519" y="0"/>
                </a:moveTo>
                <a:lnTo>
                  <a:pt x="12643" y="20581"/>
                </a:lnTo>
                <a:cubicBezTo>
                  <a:pt x="12643" y="20581"/>
                  <a:pt x="3203" y="12642"/>
                  <a:pt x="0" y="8173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68569" tIns="68569" rIns="68569" bIns="68569" anchor="ctr"/>
          <a:lstStyle/>
          <a:p>
            <a:pPr defTabSz="685823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1" name="Google Shape;181;p30">
            <a:extLst>
              <a:ext uri="{FF2B5EF4-FFF2-40B4-BE49-F238E27FC236}">
                <a16:creationId xmlns:a16="http://schemas.microsoft.com/office/drawing/2014/main" id="{93B9CD80-ED8D-57C2-E88C-12C9910B4ECF}"/>
              </a:ext>
            </a:extLst>
          </p:cNvPr>
          <p:cNvSpPr/>
          <p:nvPr/>
        </p:nvSpPr>
        <p:spPr>
          <a:xfrm>
            <a:off x="3036888" y="4675189"/>
            <a:ext cx="747712" cy="396875"/>
          </a:xfrm>
          <a:custGeom>
            <a:avLst/>
            <a:gdLst/>
            <a:ahLst/>
            <a:cxnLst/>
            <a:rect l="l" t="t" r="r" b="b"/>
            <a:pathLst>
              <a:path w="20582" h="10909" fill="none" extrusionOk="0">
                <a:moveTo>
                  <a:pt x="0" y="10908"/>
                </a:moveTo>
                <a:cubicBezTo>
                  <a:pt x="0" y="10908"/>
                  <a:pt x="14644" y="3970"/>
                  <a:pt x="20582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68569" tIns="68569" rIns="68569" bIns="68569" anchor="ctr"/>
          <a:lstStyle/>
          <a:p>
            <a:pPr defTabSz="685823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" name="Google Shape;182;p30">
            <a:extLst>
              <a:ext uri="{FF2B5EF4-FFF2-40B4-BE49-F238E27FC236}">
                <a16:creationId xmlns:a16="http://schemas.microsoft.com/office/drawing/2014/main" id="{61E33D99-7349-5751-B192-8F056D68FF72}"/>
              </a:ext>
            </a:extLst>
          </p:cNvPr>
          <p:cNvSpPr/>
          <p:nvPr/>
        </p:nvSpPr>
        <p:spPr>
          <a:xfrm>
            <a:off x="3403601" y="1404939"/>
            <a:ext cx="5757863" cy="2560637"/>
          </a:xfrm>
          <a:custGeom>
            <a:avLst/>
            <a:gdLst/>
            <a:ahLst/>
            <a:cxnLst/>
            <a:rect l="l" t="t" r="r" b="b"/>
            <a:pathLst>
              <a:path w="123523" h="97838" extrusionOk="0">
                <a:moveTo>
                  <a:pt x="1" y="1"/>
                </a:moveTo>
                <a:lnTo>
                  <a:pt x="1" y="5438"/>
                </a:lnTo>
                <a:lnTo>
                  <a:pt x="1" y="7406"/>
                </a:lnTo>
                <a:lnTo>
                  <a:pt x="1" y="97837"/>
                </a:lnTo>
                <a:lnTo>
                  <a:pt x="123522" y="97837"/>
                </a:lnTo>
                <a:lnTo>
                  <a:pt x="123522" y="5438"/>
                </a:lnTo>
                <a:lnTo>
                  <a:pt x="33425" y="5438"/>
                </a:lnTo>
                <a:lnTo>
                  <a:pt x="30022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defTabSz="685823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1" name="Google Shape;183;p30">
            <a:extLst>
              <a:ext uri="{FF2B5EF4-FFF2-40B4-BE49-F238E27FC236}">
                <a16:creationId xmlns:a16="http://schemas.microsoft.com/office/drawing/2014/main" id="{1FA9A721-6ACF-9D57-7325-2E25E86108B3}"/>
              </a:ext>
            </a:extLst>
          </p:cNvPr>
          <p:cNvSpPr/>
          <p:nvPr/>
        </p:nvSpPr>
        <p:spPr>
          <a:xfrm>
            <a:off x="3433763" y="1843089"/>
            <a:ext cx="5757862" cy="2014537"/>
          </a:xfrm>
          <a:custGeom>
            <a:avLst/>
            <a:gdLst/>
            <a:ahLst/>
            <a:cxnLst/>
            <a:rect l="l" t="t" r="r" b="b"/>
            <a:pathLst>
              <a:path w="121755" h="87931" extrusionOk="0">
                <a:moveTo>
                  <a:pt x="1" y="1"/>
                </a:moveTo>
                <a:lnTo>
                  <a:pt x="1" y="87930"/>
                </a:lnTo>
                <a:lnTo>
                  <a:pt x="121754" y="87930"/>
                </a:lnTo>
                <a:lnTo>
                  <a:pt x="12175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defTabSz="685823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2" name="Google Shape;184;p30">
            <a:extLst>
              <a:ext uri="{FF2B5EF4-FFF2-40B4-BE49-F238E27FC236}">
                <a16:creationId xmlns:a16="http://schemas.microsoft.com/office/drawing/2014/main" id="{077071AD-3497-3235-0D93-0DF9F8BEA2B4}"/>
              </a:ext>
            </a:extLst>
          </p:cNvPr>
          <p:cNvSpPr/>
          <p:nvPr/>
        </p:nvSpPr>
        <p:spPr>
          <a:xfrm>
            <a:off x="9078913" y="1843089"/>
            <a:ext cx="112712" cy="3373437"/>
          </a:xfrm>
          <a:custGeom>
            <a:avLst/>
            <a:gdLst/>
            <a:ahLst/>
            <a:cxnLst/>
            <a:rect l="l" t="t" r="r" b="b"/>
            <a:pathLst>
              <a:path w="2836" h="89365" extrusionOk="0">
                <a:moveTo>
                  <a:pt x="0" y="0"/>
                </a:moveTo>
                <a:lnTo>
                  <a:pt x="0" y="89364"/>
                </a:lnTo>
                <a:lnTo>
                  <a:pt x="2836" y="89364"/>
                </a:lnTo>
                <a:lnTo>
                  <a:pt x="2836" y="0"/>
                </a:lnTo>
                <a:close/>
              </a:path>
            </a:pathLst>
          </a:custGeom>
          <a:solidFill>
            <a:srgbClr val="D3DCE0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defTabSz="685823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" name="Google Shape;186;p30">
            <a:extLst>
              <a:ext uri="{FF2B5EF4-FFF2-40B4-BE49-F238E27FC236}">
                <a16:creationId xmlns:a16="http://schemas.microsoft.com/office/drawing/2014/main" id="{01116A45-7C05-40F6-76A3-95F884627470}"/>
              </a:ext>
            </a:extLst>
          </p:cNvPr>
          <p:cNvSpPr/>
          <p:nvPr/>
        </p:nvSpPr>
        <p:spPr>
          <a:xfrm>
            <a:off x="3433763" y="1671638"/>
            <a:ext cx="5757862" cy="171450"/>
          </a:xfrm>
          <a:custGeom>
            <a:avLst/>
            <a:gdLst/>
            <a:ahLst/>
            <a:cxnLst/>
            <a:rect l="l" t="t" r="r" b="b"/>
            <a:pathLst>
              <a:path w="122422" h="4771" extrusionOk="0">
                <a:moveTo>
                  <a:pt x="0" y="1"/>
                </a:moveTo>
                <a:lnTo>
                  <a:pt x="0" y="4771"/>
                </a:lnTo>
                <a:lnTo>
                  <a:pt x="122421" y="4771"/>
                </a:lnTo>
                <a:lnTo>
                  <a:pt x="122421" y="1"/>
                </a:ln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defTabSz="685823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7056D6E-DB8A-7DFC-E045-7AB9C178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339" y="2455863"/>
            <a:ext cx="52085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4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326571" y="222545"/>
            <a:ext cx="11310258" cy="255454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BT1</a:t>
            </a: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</a:t>
            </a:r>
            <a:r>
              <a:rPr lang="vi-VN" sz="3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 (Fe</a:t>
            </a:r>
            <a:r>
              <a:rPr lang="en-US" sz="3200" baseline="-25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tác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với khí </a:t>
            </a:r>
            <a:r>
              <a:rPr lang="vi-VN" sz="3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(dư)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</a:t>
            </a:r>
            <a:r>
              <a:rPr lang="vi-VN" sz="3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				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326571" y="2944413"/>
            <a:ext cx="11538857" cy="234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lượng Fe thu được theo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→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→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4"/>
            <a:ext cx="12192000" cy="68901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BD1D7A-A089-4174-8833-3A1C83BDE44C}"/>
              </a:ext>
            </a:extLst>
          </p:cNvPr>
          <p:cNvSpPr/>
          <p:nvPr/>
        </p:nvSpPr>
        <p:spPr>
          <a:xfrm>
            <a:off x="1564486" y="1094468"/>
            <a:ext cx="988580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P   +     O</a:t>
            </a:r>
            <a:r>
              <a:rPr lang="en-US" sz="3200" b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  ---&gt;        P</a:t>
            </a:r>
            <a:r>
              <a:rPr lang="en-US" sz="3200" b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lvl="0"/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Al   +     O</a:t>
            </a:r>
            <a:r>
              <a:rPr lang="en-US" sz="3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  ---&gt;        Al</a:t>
            </a:r>
            <a:r>
              <a:rPr lang="en-US" sz="3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sz="3200" b="1" dirty="0">
              <a:solidFill>
                <a:srgbClr val="7307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KClO</a:t>
            </a:r>
            <a:r>
              <a:rPr lang="en-US" sz="3200" b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---&gt;     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  O</a:t>
            </a:r>
            <a:r>
              <a:rPr lang="en-US" sz="3200" b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HC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---&gt;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FeCl</a:t>
            </a:r>
            <a:r>
              <a:rPr lang="vi-VN" sz="32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32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7307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Cu(NO</a:t>
            </a:r>
            <a:r>
              <a:rPr lang="en-US" sz="3200" b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+  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---- &gt;   Cu(OH)</a:t>
            </a:r>
            <a:r>
              <a:rPr lang="en-US" sz="3200" b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  NaNO</a:t>
            </a:r>
            <a:r>
              <a:rPr lang="en-US" sz="3200" b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MgCl</a:t>
            </a:r>
            <a:r>
              <a:rPr lang="en-US" sz="3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    KOH          ---&gt;     Mg(OH)</a:t>
            </a:r>
            <a:r>
              <a:rPr lang="en-US" sz="3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      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arenR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39448" y="14714"/>
            <a:ext cx="12112656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  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en-US" sz="3200" b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1,3,5.  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: 2,4,6 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0B7AA-CCBB-F1A2-FF16-F39F5BBC2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549E2B-4131-72DF-03BA-0D0C940F530C}"/>
              </a:ext>
            </a:extLst>
          </p:cNvPr>
          <p:cNvSpPr/>
          <p:nvPr/>
        </p:nvSpPr>
        <p:spPr>
          <a:xfrm>
            <a:off x="-648270" y="2364959"/>
            <a:ext cx="9372566" cy="740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tabLst>
                <a:tab pos="6060440" algn="r"/>
              </a:tabLst>
            </a:pPr>
            <a:r>
              <a:rPr lang="vi-V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	</a:t>
            </a:r>
            <a:r>
              <a:rPr lang="vi-V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vi-VN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="1" baseline="-25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="1" baseline="-25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+ 3H</a:t>
            </a:r>
            <a:r>
              <a:rPr lang="en-US" sz="3200" b="1" baseline="-25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2Fe  +  3H</a:t>
            </a:r>
            <a:r>
              <a:rPr lang="en-US" sz="3200" b="1" baseline="-25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66D6E3-E4BF-5A21-F404-4E50242D4DE2}"/>
              </a:ext>
            </a:extLst>
          </p:cNvPr>
          <p:cNvSpPr/>
          <p:nvPr/>
        </p:nvSpPr>
        <p:spPr>
          <a:xfrm flipV="1">
            <a:off x="654658" y="4373205"/>
            <a:ext cx="610178" cy="52818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CADE70-50C4-268C-737B-34C8D0137BB5}"/>
              </a:ext>
            </a:extLst>
          </p:cNvPr>
          <p:cNvSpPr/>
          <p:nvPr/>
        </p:nvSpPr>
        <p:spPr>
          <a:xfrm>
            <a:off x="3927518" y="4413116"/>
            <a:ext cx="1973115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0,1 mol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0352B2-2040-8C3A-CFAA-3A0BF6443E28}"/>
              </a:ext>
            </a:extLst>
          </p:cNvPr>
          <p:cNvSpPr/>
          <p:nvPr/>
        </p:nvSpPr>
        <p:spPr>
          <a:xfrm>
            <a:off x="-236374" y="3091964"/>
            <a:ext cx="239224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132F93-8221-3A23-DD91-C1BC735A8D16}"/>
              </a:ext>
            </a:extLst>
          </p:cNvPr>
          <p:cNvSpPr/>
          <p:nvPr/>
        </p:nvSpPr>
        <p:spPr>
          <a:xfrm>
            <a:off x="1466443" y="3470716"/>
            <a:ext cx="2646717" cy="66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0,05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6C96C-E16D-B8C1-BC11-2FA9998A8BF5}"/>
              </a:ext>
            </a:extLst>
          </p:cNvPr>
          <p:cNvSpPr/>
          <p:nvPr/>
        </p:nvSpPr>
        <p:spPr>
          <a:xfrm>
            <a:off x="1876067" y="3017026"/>
            <a:ext cx="6963134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2             3  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mol)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1115F5-4D08-D235-5190-4E6AB1740DF3}"/>
              </a:ext>
            </a:extLst>
          </p:cNvPr>
          <p:cNvSpPr/>
          <p:nvPr/>
        </p:nvSpPr>
        <p:spPr>
          <a:xfrm>
            <a:off x="-704425" y="5054748"/>
            <a:ext cx="805600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Số mol Fe thu được là 0,1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F1BBFD-0265-6D6F-CF13-A54545C640DE}"/>
              </a:ext>
            </a:extLst>
          </p:cNvPr>
          <p:cNvSpPr/>
          <p:nvPr/>
        </p:nvSpPr>
        <p:spPr>
          <a:xfrm>
            <a:off x="5578003" y="3622896"/>
            <a:ext cx="803160" cy="57996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EA420B-E636-9B2B-42E5-DB523784B97A}"/>
              </a:ext>
            </a:extLst>
          </p:cNvPr>
          <p:cNvSpPr/>
          <p:nvPr/>
        </p:nvSpPr>
        <p:spPr>
          <a:xfrm>
            <a:off x="1526948" y="4373205"/>
            <a:ext cx="679947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C4F449E4-5BF9-F1D4-A98D-834156C28905}"/>
                  </a:ext>
                </a:extLst>
              </p:cNvPr>
              <p:cNvSpPr txBox="1"/>
              <p:nvPr/>
            </p:nvSpPr>
            <p:spPr bwMode="auto">
              <a:xfrm>
                <a:off x="2152003" y="4290706"/>
                <a:ext cx="2343150" cy="1006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𝟎𝟓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 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C4F449E4-5BF9-F1D4-A98D-834156C28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2003" y="4290706"/>
                <a:ext cx="2343150" cy="1006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257F1EA-F25B-FCC1-910B-0CB19827FE45}"/>
              </a:ext>
            </a:extLst>
          </p:cNvPr>
          <p:cNvSpPr/>
          <p:nvPr/>
        </p:nvSpPr>
        <p:spPr>
          <a:xfrm rot="10800000">
            <a:off x="4579980" y="3558012"/>
            <a:ext cx="1448260" cy="90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0B9A6C98-6968-F7D3-23E1-9C0E8E862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024" y="1256416"/>
            <a:ext cx="6811127" cy="52322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 defTabSz="769938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769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769938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769938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769938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mol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</a:t>
            </a: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4151E4-DC9D-37BD-6A10-491E88F0F856}"/>
                  </a:ext>
                </a:extLst>
              </p:cNvPr>
              <p:cNvSpPr txBox="1"/>
              <p:nvPr/>
            </p:nvSpPr>
            <p:spPr>
              <a:xfrm>
                <a:off x="2463308" y="1749064"/>
                <a:ext cx="2618505" cy="68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spc="15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vi-VN" sz="280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</a:t>
                </a:r>
                <a:r>
                  <a:rPr lang="en-US" sz="2400" baseline="-2500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spc="15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m:rPr>
                            <m:nor/>
                          </m:rPr>
                          <a:rPr lang="vi-VN" sz="24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  <m:r>
                          <m:rPr>
                            <m:nor/>
                          </m:rPr>
                          <a:rPr lang="en-US" sz="2400" baseline="-250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vi-VN" sz="24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2400" baseline="-250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  <m:r>
                          <m:rPr>
                            <m:nor/>
                          </m:rPr>
                          <a:rPr lang="vi-VN" sz="24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  <m:r>
                          <m:rPr>
                            <m:nor/>
                          </m:rPr>
                          <a:rPr lang="en-US" sz="2400" baseline="-250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vi-VN" sz="24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2400" baseline="-250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4151E4-DC9D-37BD-6A10-491E88F0F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308" y="1749064"/>
                <a:ext cx="2618505" cy="681020"/>
              </a:xfrm>
              <a:prstGeom prst="rect">
                <a:avLst/>
              </a:prstGeom>
              <a:blipFill>
                <a:blip r:embed="rId4"/>
                <a:stretch>
                  <a:fillRect l="-2558"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ED0E88-168A-81CD-87A1-7BD11B7DE3B2}"/>
                  </a:ext>
                </a:extLst>
              </p:cNvPr>
              <p:cNvSpPr txBox="1"/>
              <p:nvPr/>
            </p:nvSpPr>
            <p:spPr>
              <a:xfrm>
                <a:off x="4778281" y="1820413"/>
                <a:ext cx="162337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160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ED0E88-168A-81CD-87A1-7BD11B7DE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281" y="1820413"/>
                <a:ext cx="1623373" cy="704295"/>
              </a:xfrm>
              <a:prstGeom prst="rect">
                <a:avLst/>
              </a:prstGeom>
              <a:blipFill>
                <a:blip r:embed="rId5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34810C6-9ABD-BB1B-E1D5-C9AC3669AAEF}"/>
              </a:ext>
            </a:extLst>
          </p:cNvPr>
          <p:cNvSpPr txBox="1"/>
          <p:nvPr/>
        </p:nvSpPr>
        <p:spPr>
          <a:xfrm>
            <a:off x="5647834" y="1895224"/>
            <a:ext cx="245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0,05 mol</a:t>
            </a:r>
            <a:endParaRPr lang="vi-V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38D83C27-0D17-E1D3-87AC-D35BFD7D3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96" y="5715955"/>
            <a:ext cx="6811127" cy="104028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 defTabSz="769938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769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769938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769938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769938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 </a:t>
            </a:r>
            <a:r>
              <a:rPr lang="en-US" altLang="en-US" sz="2801" dirty="0">
                <a:solidFill>
                  <a:srgbClr val="FF0000"/>
                </a:solidFill>
              </a:rPr>
              <a:t>m = n . M</a:t>
            </a:r>
            <a:r>
              <a:rPr lang="en-US" altLang="en-US" sz="2801" dirty="0">
                <a:solidFill>
                  <a:schemeClr val="tx2"/>
                </a:solidFill>
              </a:rPr>
              <a:t> </a:t>
            </a:r>
            <a:r>
              <a:rPr lang="en-US" altLang="en-US" sz="2801">
                <a:solidFill>
                  <a:schemeClr val="tx2"/>
                </a:solidFill>
              </a:rPr>
              <a:t>=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.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5,6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1865D4-4456-85BC-0EB4-A8D55C791537}"/>
              </a:ext>
            </a:extLst>
          </p:cNvPr>
          <p:cNvSpPr txBox="1"/>
          <p:nvPr/>
        </p:nvSpPr>
        <p:spPr>
          <a:xfrm>
            <a:off x="3867873" y="91755"/>
            <a:ext cx="180140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zh-C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266044E-7010-784C-8C93-5B67EA35EEB4}"/>
                  </a:ext>
                </a:extLst>
              </p:cNvPr>
              <p:cNvSpPr/>
              <p:nvPr/>
            </p:nvSpPr>
            <p:spPr>
              <a:xfrm>
                <a:off x="829956" y="655696"/>
                <a:ext cx="11140797" cy="522259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80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hối lượng </a:t>
                </a:r>
                <a:r>
                  <a:rPr lang="vi-VN" sz="280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mol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𝐌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Fe</m:t>
                    </m:r>
                    <m:r>
                      <m:rPr>
                        <m:nor/>
                      </m:rPr>
                      <a:rPr lang="en-US" sz="2800" baseline="-250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baseline="-250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vi-VN" sz="2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𝐌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Fe</m:t>
                    </m:r>
                    <m:r>
                      <m:rPr>
                        <m:nor/>
                      </m:rPr>
                      <a:rPr lang="en-US" sz="2800" baseline="-250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baseline="-250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2Fe + 3O = 160 g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266044E-7010-784C-8C93-5B67EA35E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56" y="655696"/>
                <a:ext cx="11140797" cy="522259"/>
              </a:xfrm>
              <a:prstGeom prst="rect">
                <a:avLst/>
              </a:prstGeom>
              <a:blipFill>
                <a:blip r:embed="rId6"/>
                <a:stretch>
                  <a:fillRect t="-11494" b="-3103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15E290-24D4-8394-4F93-E801D315D850}"/>
              </a:ext>
            </a:extLst>
          </p:cNvPr>
          <p:cNvCxnSpPr/>
          <p:nvPr/>
        </p:nvCxnSpPr>
        <p:spPr>
          <a:xfrm>
            <a:off x="7457440" y="3892108"/>
            <a:ext cx="81280" cy="29658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2">
            <a:extLst>
              <a:ext uri="{FF2B5EF4-FFF2-40B4-BE49-F238E27FC236}">
                <a16:creationId xmlns:a16="http://schemas.microsoft.com/office/drawing/2014/main" id="{4244A31B-4295-DD54-283A-E91B59380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4580" y="3889437"/>
            <a:ext cx="4326173" cy="95410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 defTabSz="769938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769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769938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769938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769938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>
              <a:buNone/>
            </a:pP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Hiệu suất phản ứng là :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6D4D1E-8B62-CDB5-4FD4-E2EA1FE2E8C3}"/>
                  </a:ext>
                </a:extLst>
              </p:cNvPr>
              <p:cNvSpPr txBox="1"/>
              <p:nvPr/>
            </p:nvSpPr>
            <p:spPr>
              <a:xfrm>
                <a:off x="7195299" y="4932820"/>
                <a:ext cx="3120877" cy="77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spc="15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H</a:t>
                </a:r>
                <a:r>
                  <a:rPr lang="vi-VN" sz="280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spc="15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vi-VN" sz="28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</m:t>
                        </m:r>
                        <m:r>
                          <a:rPr lang="vi-VN" sz="2800" b="1" i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  <m:r>
                          <a:rPr lang="vi-VN" sz="28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(%)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m:rPr>
                            <m:nor/>
                          </m:rPr>
                          <a:rPr lang="vi-VN" sz="280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6D4D1E-8B62-CDB5-4FD4-E2EA1FE2E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299" y="4932820"/>
                <a:ext cx="3120877" cy="778546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7780F30-A210-1813-39A9-7BCE6C949FF1}"/>
              </a:ext>
            </a:extLst>
          </p:cNvPr>
          <p:cNvSpPr txBox="1"/>
          <p:nvPr/>
        </p:nvSpPr>
        <p:spPr>
          <a:xfrm>
            <a:off x="9372857" y="5849208"/>
            <a:ext cx="245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75%</a:t>
            </a:r>
            <a:endParaRPr lang="vi-VN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F79B8F-A59D-13EC-1156-D8FC511E342E}"/>
                  </a:ext>
                </a:extLst>
              </p:cNvPr>
              <p:cNvSpPr txBox="1"/>
              <p:nvPr/>
            </p:nvSpPr>
            <p:spPr>
              <a:xfrm>
                <a:off x="9696906" y="4997002"/>
                <a:ext cx="2596694" cy="756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vi-VN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vi-VN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</m:t>
                        </m:r>
                        <m:r>
                          <a:rPr lang="vi-VN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  <m:r>
                          <a:rPr lang="vi-VN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(%)</m:t>
                        </m:r>
                      </m:num>
                      <m:den>
                        <m:r>
                          <a:rPr lang="vi-VN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vi-VN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vi-VN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F79B8F-A59D-13EC-1156-D8FC511E3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906" y="4997002"/>
                <a:ext cx="2596694" cy="756104"/>
              </a:xfrm>
              <a:prstGeom prst="rect">
                <a:avLst/>
              </a:prstGeom>
              <a:blipFill>
                <a:blip r:embed="rId8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41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2" grpId="0"/>
      <p:bldP spid="4" grpId="0"/>
      <p:bldP spid="5" grpId="0"/>
      <p:bldP spid="9" grpId="0"/>
      <p:bldP spid="13" grpId="0" animBg="1"/>
      <p:bldP spid="14" grpId="0" animBg="1"/>
      <p:bldP spid="15" grpId="0"/>
      <p:bldP spid="8" grpId="0"/>
      <p:bldP spid="10" grpId="0" animBg="1"/>
      <p:bldP spid="16" grpId="0"/>
      <p:bldP spid="17" grpId="0"/>
      <p:bldP spid="18" grpId="0"/>
      <p:bldP spid="20" grpId="0" animBg="1"/>
      <p:bldP spid="21" grpId="0" animBg="1"/>
      <p:bldP spid="24" grpId="0" animBg="1"/>
      <p:bldP spid="25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56F9E721-BF7C-4E93-BEDB-54BE4CEB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4" y="764992"/>
            <a:ext cx="111112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vi-VN" alt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BT2.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gam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calcium carbonate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CaCO</a:t>
            </a:r>
            <a:r>
              <a:rPr lang="en-US" altLang="en-US" sz="3200" i="1" baseline="-30000">
                <a:solidFill>
                  <a:srgbClr val="FF0000"/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phấn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 gam vôi sống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 </a:t>
            </a:r>
            <a:r>
              <a:rPr kumimoji="0" lang="vi-VN" altLang="en-US" sz="3200" b="0" i="1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vi-VN" altLang="en-US" sz="3200" b="0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carbon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dioxide </a:t>
            </a:r>
            <a:r>
              <a:rPr lang="vi-VN" altLang="en-US" sz="3200" i="1">
                <a:solidFill>
                  <a:srgbClr val="FF0000"/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CO</a:t>
            </a:r>
            <a:r>
              <a:rPr lang="vi-VN" altLang="en-US" sz="3200" i="1" baseline="-25000">
                <a:solidFill>
                  <a:srgbClr val="FF0000"/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2</a:t>
            </a:r>
            <a:r>
              <a:rPr lang="en-US" altLang="en-US" sz="3200" i="1" baseline="-30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80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%, 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ính m?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B07659-30B2-09C0-55AB-44D6AC9FBF75}"/>
              </a:ext>
            </a:extLst>
          </p:cNvPr>
          <p:cNvSpPr/>
          <p:nvPr/>
        </p:nvSpPr>
        <p:spPr>
          <a:xfrm>
            <a:off x="489131" y="2720893"/>
            <a:ext cx="11538857" cy="234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Tính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 Fe thu được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lượng lý thuyết)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PTHH →  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 số mol 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800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vi-VN" sz="2800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Suy ra số mol Fe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→  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khối lượng Fe</a:t>
            </a:r>
            <a:endParaRPr lang="en-US" sz="200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 lượng m gam CaO thực tế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thức tính khối lượng thực tế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CCBED-A199-091E-1D1F-E2901ACB4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C635A-70A0-D211-C3E6-69CF77033A57}"/>
              </a:ext>
            </a:extLst>
          </p:cNvPr>
          <p:cNvSpPr/>
          <p:nvPr/>
        </p:nvSpPr>
        <p:spPr>
          <a:xfrm>
            <a:off x="-648270" y="2364959"/>
            <a:ext cx="9372566" cy="740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tabLst>
                <a:tab pos="6060440" algn="r"/>
              </a:tabLst>
            </a:pPr>
            <a:r>
              <a:rPr lang="vi-V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	</a:t>
            </a:r>
            <a:r>
              <a:rPr lang="vi-V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vi-VN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vi-VN" sz="3200" b="1" baseline="-25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CaO  +  CO</a:t>
            </a:r>
            <a:r>
              <a:rPr lang="en-US" sz="3200" b="1" baseline="-25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4C72092-A3D9-9598-C634-BF3EFEE022D4}"/>
              </a:ext>
            </a:extLst>
          </p:cNvPr>
          <p:cNvSpPr/>
          <p:nvPr/>
        </p:nvSpPr>
        <p:spPr>
          <a:xfrm flipV="1">
            <a:off x="654658" y="4373205"/>
            <a:ext cx="610178" cy="52818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E73E83-F325-7FDF-C53C-246CB14061C2}"/>
              </a:ext>
            </a:extLst>
          </p:cNvPr>
          <p:cNvSpPr/>
          <p:nvPr/>
        </p:nvSpPr>
        <p:spPr>
          <a:xfrm>
            <a:off x="3927518" y="4413116"/>
            <a:ext cx="1973115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0,1 mol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773ECE-42D0-E915-1258-F29D873AB85F}"/>
              </a:ext>
            </a:extLst>
          </p:cNvPr>
          <p:cNvSpPr/>
          <p:nvPr/>
        </p:nvSpPr>
        <p:spPr>
          <a:xfrm>
            <a:off x="-236374" y="3091964"/>
            <a:ext cx="239224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B05EA-1D55-37CF-D068-16EA7947CD46}"/>
              </a:ext>
            </a:extLst>
          </p:cNvPr>
          <p:cNvSpPr/>
          <p:nvPr/>
        </p:nvSpPr>
        <p:spPr>
          <a:xfrm>
            <a:off x="1667869" y="3419965"/>
            <a:ext cx="2646717" cy="66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0,1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5058AD-A9B1-EF04-E9DF-E933DC95BD22}"/>
              </a:ext>
            </a:extLst>
          </p:cNvPr>
          <p:cNvSpPr/>
          <p:nvPr/>
        </p:nvSpPr>
        <p:spPr>
          <a:xfrm>
            <a:off x="1876067" y="3017026"/>
            <a:ext cx="709521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1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   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mol)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AF2915-357F-54CB-9F91-2873D70AE4F8}"/>
              </a:ext>
            </a:extLst>
          </p:cNvPr>
          <p:cNvSpPr/>
          <p:nvPr/>
        </p:nvSpPr>
        <p:spPr>
          <a:xfrm>
            <a:off x="-704425" y="5054748"/>
            <a:ext cx="805600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Số mol CaO thu được là 0,1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A805AF-CBAD-CF1E-65EC-4CF18F03FB5B}"/>
              </a:ext>
            </a:extLst>
          </p:cNvPr>
          <p:cNvSpPr/>
          <p:nvPr/>
        </p:nvSpPr>
        <p:spPr>
          <a:xfrm>
            <a:off x="4999420" y="3573908"/>
            <a:ext cx="803160" cy="57996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BBF89D-46C5-FC2E-9122-A6D6F37E4674}"/>
              </a:ext>
            </a:extLst>
          </p:cNvPr>
          <p:cNvSpPr/>
          <p:nvPr/>
        </p:nvSpPr>
        <p:spPr>
          <a:xfrm>
            <a:off x="1526948" y="4373205"/>
            <a:ext cx="679947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1FDF60F2-21F8-46CD-8669-05732E3F2656}"/>
                  </a:ext>
                </a:extLst>
              </p:cNvPr>
              <p:cNvSpPr txBox="1"/>
              <p:nvPr/>
            </p:nvSpPr>
            <p:spPr bwMode="auto">
              <a:xfrm>
                <a:off x="2152003" y="4290706"/>
                <a:ext cx="2343150" cy="1006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 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1FDF60F2-21F8-46CD-8669-05732E3F2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2003" y="4290706"/>
                <a:ext cx="2343150" cy="1006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438916C-AE7A-ABAE-BBD8-411972785D4D}"/>
              </a:ext>
            </a:extLst>
          </p:cNvPr>
          <p:cNvSpPr/>
          <p:nvPr/>
        </p:nvSpPr>
        <p:spPr>
          <a:xfrm rot="10800000">
            <a:off x="4521186" y="3504161"/>
            <a:ext cx="1448260" cy="90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0AC1578C-D365-6937-323D-58EAF934D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024" y="1256416"/>
            <a:ext cx="6811127" cy="52322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 defTabSz="769938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769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769938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769938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769938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mol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CaC</a:t>
            </a: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2306F2-19D7-DCA7-3714-FA5EA3BCC919}"/>
                  </a:ext>
                </a:extLst>
              </p:cNvPr>
              <p:cNvSpPr txBox="1"/>
              <p:nvPr/>
            </p:nvSpPr>
            <p:spPr>
              <a:xfrm>
                <a:off x="2189414" y="1790479"/>
                <a:ext cx="3114695" cy="718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spc="15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vi-VN" sz="280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CaCO</a:t>
                </a:r>
                <a:r>
                  <a:rPr lang="vi-VN" sz="2400" baseline="-2500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spc="15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m:rPr>
                            <m:sty m:val="p"/>
                          </m:rP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CaCO</m:t>
                        </m:r>
                        <m:r>
                          <m:rPr>
                            <m:nor/>
                          </m:rPr>
                          <a:rPr lang="vi-VN" sz="2800" baseline="-250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  <m:r>
                          <m:rPr>
                            <m:sty m:val="p"/>
                          </m:rP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CaCO</m:t>
                        </m:r>
                        <m:r>
                          <m:rPr>
                            <m:nor/>
                          </m:rPr>
                          <a:rPr lang="vi-VN" sz="2800" baseline="-250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2306F2-19D7-DCA7-3714-FA5EA3BCC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14" y="1790479"/>
                <a:ext cx="3114695" cy="718530"/>
              </a:xfrm>
              <a:prstGeom prst="rect">
                <a:avLst/>
              </a:prstGeom>
              <a:blipFill>
                <a:blip r:embed="rId4"/>
                <a:stretch>
                  <a:fillRect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2249E8-F7B9-E44C-1FD3-37134FDE2518}"/>
                  </a:ext>
                </a:extLst>
              </p:cNvPr>
              <p:cNvSpPr txBox="1"/>
              <p:nvPr/>
            </p:nvSpPr>
            <p:spPr>
              <a:xfrm>
                <a:off x="4778281" y="1820413"/>
                <a:ext cx="1623373" cy="70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2249E8-F7B9-E44C-1FD3-37134FDE2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281" y="1820413"/>
                <a:ext cx="1623373" cy="703398"/>
              </a:xfrm>
              <a:prstGeom prst="rect">
                <a:avLst/>
              </a:prstGeom>
              <a:blipFill>
                <a:blip r:embed="rId5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1E8F0CF-2B07-15F5-04E9-C0EA0A22909D}"/>
              </a:ext>
            </a:extLst>
          </p:cNvPr>
          <p:cNvSpPr txBox="1"/>
          <p:nvPr/>
        </p:nvSpPr>
        <p:spPr>
          <a:xfrm>
            <a:off x="5647834" y="1895224"/>
            <a:ext cx="245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0,1 mol</a:t>
            </a:r>
            <a:endParaRPr lang="vi-V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CB391956-DC18-0222-A457-A360718FF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96" y="5715955"/>
            <a:ext cx="6811127" cy="104028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 defTabSz="769938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769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769938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769938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769938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 </a:t>
            </a:r>
            <a:r>
              <a:rPr lang="en-US" altLang="en-US" sz="2801" dirty="0">
                <a:solidFill>
                  <a:srgbClr val="FF0000"/>
                </a:solidFill>
              </a:rPr>
              <a:t>m = n . M</a:t>
            </a:r>
            <a:r>
              <a:rPr lang="en-US" altLang="en-US" sz="2801" dirty="0">
                <a:solidFill>
                  <a:schemeClr val="tx2"/>
                </a:solidFill>
              </a:rPr>
              <a:t> </a:t>
            </a:r>
            <a:r>
              <a:rPr lang="en-US" altLang="en-US" sz="2801">
                <a:solidFill>
                  <a:schemeClr val="tx2"/>
                </a:solidFill>
              </a:rPr>
              <a:t>=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.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5,6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3CA8E1-476F-1DF2-AC83-9724847ED284}"/>
              </a:ext>
            </a:extLst>
          </p:cNvPr>
          <p:cNvSpPr txBox="1"/>
          <p:nvPr/>
        </p:nvSpPr>
        <p:spPr>
          <a:xfrm>
            <a:off x="3867873" y="91755"/>
            <a:ext cx="180140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zh-C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422E65B-89F1-174B-A5DD-E5C03A691CC5}"/>
                  </a:ext>
                </a:extLst>
              </p:cNvPr>
              <p:cNvSpPr/>
              <p:nvPr/>
            </p:nvSpPr>
            <p:spPr>
              <a:xfrm>
                <a:off x="829956" y="655696"/>
                <a:ext cx="11140797" cy="522259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80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hối lượng </a:t>
                </a:r>
                <a:r>
                  <a:rPr lang="vi-VN" sz="280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mol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𝐌</m:t>
                    </m:r>
                    <m:r>
                      <a:rPr lang="vi-VN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𝐂𝐚𝐂</m:t>
                    </m:r>
                    <m:r>
                      <m:rPr>
                        <m:nor/>
                      </m:rPr>
                      <a:rPr lang="vi-VN" sz="2800" b="1">
                        <a:solidFill>
                          <a:srgbClr val="002060"/>
                        </a:solidFill>
                        <a:latin typeface="Times New Roman 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baseline="-250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vi-VN" sz="2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𝐌</m:t>
                    </m:r>
                    <m:r>
                      <m:rPr>
                        <m:sty m:val="p"/>
                      </m:rPr>
                      <a:rPr lang="vi-VN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CaC</m:t>
                    </m:r>
                    <m:r>
                      <m:rPr>
                        <m:nor/>
                      </m:rPr>
                      <a:rPr lang="vi-VN" sz="2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baseline="-250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21.Ca + 1C + 3O = 100 g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422E65B-89F1-174B-A5DD-E5C03A691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56" y="655696"/>
                <a:ext cx="11140797" cy="522259"/>
              </a:xfrm>
              <a:prstGeom prst="rect">
                <a:avLst/>
              </a:prstGeom>
              <a:blipFill>
                <a:blip r:embed="rId6"/>
                <a:stretch>
                  <a:fillRect t="-11494" b="-3103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667737-9C3A-94AE-D5DD-4D1F6B65C03D}"/>
              </a:ext>
            </a:extLst>
          </p:cNvPr>
          <p:cNvCxnSpPr>
            <a:cxnSpLocks/>
          </p:cNvCxnSpPr>
          <p:nvPr/>
        </p:nvCxnSpPr>
        <p:spPr>
          <a:xfrm>
            <a:off x="7466520" y="3573908"/>
            <a:ext cx="72200" cy="32840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2">
            <a:extLst>
              <a:ext uri="{FF2B5EF4-FFF2-40B4-BE49-F238E27FC236}">
                <a16:creationId xmlns:a16="http://schemas.microsoft.com/office/drawing/2014/main" id="{367A4C69-A780-F287-42B0-A47C272F2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597" y="3668954"/>
            <a:ext cx="4326173" cy="95410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 defTabSz="769938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769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769938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769938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769938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>
              <a:buNone/>
            </a:pP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Khối lượng m gam Cao thực tế: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51426C-FC85-3B10-D2AE-E65BAE5A62AE}"/>
                  </a:ext>
                </a:extLst>
              </p:cNvPr>
              <p:cNvSpPr txBox="1"/>
              <p:nvPr/>
            </p:nvSpPr>
            <p:spPr>
              <a:xfrm>
                <a:off x="7976635" y="4489932"/>
                <a:ext cx="3120877" cy="77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spc="15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H</a:t>
                </a:r>
                <a:r>
                  <a:rPr lang="vi-VN" sz="280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spc="15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vi-VN" sz="28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</m:t>
                        </m:r>
                        <m:r>
                          <a:rPr lang="vi-VN" sz="2800" b="1" i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  <m:r>
                          <a:rPr lang="vi-VN" sz="28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(%)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m:rPr>
                            <m:nor/>
                          </m:rPr>
                          <a:rPr lang="vi-VN" sz="280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51426C-FC85-3B10-D2AE-E65BAE5A6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635" y="4489932"/>
                <a:ext cx="3120877" cy="778546"/>
              </a:xfrm>
              <a:prstGeom prst="rect">
                <a:avLst/>
              </a:prstGeom>
              <a:blipFill>
                <a:blip r:embed="rId7"/>
                <a:stretch>
                  <a:fillRect b="-8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F1E2697-ECA7-DFF5-2285-833758235BB9}"/>
              </a:ext>
            </a:extLst>
          </p:cNvPr>
          <p:cNvSpPr txBox="1"/>
          <p:nvPr/>
        </p:nvSpPr>
        <p:spPr>
          <a:xfrm>
            <a:off x="10243330" y="6173557"/>
            <a:ext cx="245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4,48 g</a:t>
            </a:r>
            <a:endParaRPr lang="vi-VN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21F672-A308-5DBF-BE00-0A8602F89509}"/>
                  </a:ext>
                </a:extLst>
              </p:cNvPr>
              <p:cNvSpPr txBox="1"/>
              <p:nvPr/>
            </p:nvSpPr>
            <p:spPr>
              <a:xfrm>
                <a:off x="8681440" y="6026338"/>
                <a:ext cx="2596694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vi-VN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vi-VN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lang="vi-VN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</m:t>
                        </m:r>
                        <m:r>
                          <a:rPr lang="vi-VN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80</m:t>
                        </m:r>
                        <m:r>
                          <a:rPr lang="vi-VN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(%)</m:t>
                        </m:r>
                      </m:num>
                      <m:den>
                        <m:r>
                          <a:rPr lang="vi-VN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  <m:r>
                          <a:rPr lang="vi-VN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(%)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21F672-A308-5DBF-BE00-0A8602F89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440" y="6026338"/>
                <a:ext cx="2596694" cy="778675"/>
              </a:xfrm>
              <a:prstGeom prst="rect">
                <a:avLst/>
              </a:prstGeom>
              <a:blipFill>
                <a:blip r:embed="rId8"/>
                <a:stretch>
                  <a:fillRect b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2FE6AF2-EEB0-3B64-E5DB-85D4D7B0E44A}"/>
              </a:ext>
            </a:extLst>
          </p:cNvPr>
          <p:cNvSpPr txBox="1"/>
          <p:nvPr/>
        </p:nvSpPr>
        <p:spPr>
          <a:xfrm>
            <a:off x="4038013" y="2391363"/>
            <a:ext cx="677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800" b="1" baseline="30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vi-VN" sz="24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4C2DA82-08B2-3894-BC9D-B5498F318695}"/>
                  </a:ext>
                </a:extLst>
              </p:cNvPr>
              <p:cNvSpPr txBox="1"/>
              <p:nvPr/>
            </p:nvSpPr>
            <p:spPr>
              <a:xfrm>
                <a:off x="7030615" y="5081510"/>
                <a:ext cx="4306090" cy="937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vi-V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 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Fe</m:t>
                    </m:r>
                  </m:oMath>
                </a14:m>
                <a:r>
                  <a:rPr lang="en-US" sz="2400" b="1" spc="15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m:rPr>
                            <m:nor/>
                          </m:rPr>
                          <a:rPr lang="vi-VN" sz="32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  <m:r>
                          <m:rPr>
                            <m:nor/>
                          </m:rPr>
                          <a:rPr lang="vi-VN" sz="32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</m:t>
                        </m:r>
                        <m:r>
                          <m:rPr>
                            <m:sty m:val="p"/>
                          </m:rP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vi-VN" sz="3200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  <m:r>
                          <a:rPr lang="vi-VN" sz="3200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(%)</m:t>
                        </m:r>
                      </m:den>
                    </m:f>
                  </m:oMath>
                </a14:m>
                <a:endParaRPr lang="vi-VN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4C2DA82-08B2-3894-BC9D-B5498F318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15" y="5081510"/>
                <a:ext cx="4306090" cy="9372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71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2" grpId="0"/>
      <p:bldP spid="4" grpId="0"/>
      <p:bldP spid="5" grpId="0"/>
      <p:bldP spid="9" grpId="0"/>
      <p:bldP spid="13" grpId="0" animBg="1"/>
      <p:bldP spid="14" grpId="0" animBg="1"/>
      <p:bldP spid="15" grpId="0"/>
      <p:bldP spid="8" grpId="0"/>
      <p:bldP spid="10" grpId="0" animBg="1"/>
      <p:bldP spid="16" grpId="0"/>
      <p:bldP spid="17" grpId="0"/>
      <p:bldP spid="18" grpId="0"/>
      <p:bldP spid="20" grpId="0" animBg="1"/>
      <p:bldP spid="21" grpId="0" animBg="1"/>
      <p:bldP spid="24" grpId="0" animBg="1"/>
      <p:bldP spid="25" grpId="0"/>
      <p:bldP spid="27" grpId="0"/>
      <p:bldP spid="28" grpId="0"/>
      <p:bldP spid="6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48 g Fe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162,5g.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48,75g.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97,5g.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16,25g.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975" y="86799"/>
            <a:ext cx="1652588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9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76200"/>
            <a:ext cx="9953585" cy="23574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agnessium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chloride: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Mg + 2HCl → MgCl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gam Mg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2603500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6,1975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814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12,395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37B9524E-A1F3-44B6-B270-8EC097AA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24,79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37,185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667000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2331" name="Right Arrow 50">
            <a:hlinkClick r:id="rId10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299" y="3007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2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7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7" y="826735"/>
            <a:ext cx="10022792" cy="176022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gam Al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19,2 gam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43,2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21,6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10,8 gam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0101" y="-22836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Ba + 2HCl →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4,16 g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HCl?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mol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mol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b="1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11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150kg CaCO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67,2kg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6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/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3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→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+ 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Khối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lượng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Oxide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được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theo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lý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thuyết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𝟏𝟓𝟎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𝟓𝟔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 = 84kg.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Hiệu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suất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phản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ứng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H%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𝟔𝟕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.100 = 80%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  <a:blipFill>
                <a:blip r:embed="rId8"/>
                <a:stretch>
                  <a:fillRect l="-2334" t="-239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27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346" y="1196553"/>
            <a:ext cx="10367892" cy="4942736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(HCl)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muối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4,958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Hydrogen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a,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ban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đầu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21380" y="482604"/>
            <a:ext cx="1206046" cy="522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44" y="-4336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0" name="Right Arrow 50">
            <a:hlinkClick r:id="rId4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1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613314"/>
            <a:ext cx="7407957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+ 2 HCl → ZnCl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04" y="95478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103" y="106083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5480" y="114051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1649887"/>
            <a:ext cx="7416803" cy="160009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4,958 : 24,79 = 0,2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n H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2 = 0,4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0,4 . 36,5 = 7, 7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259794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267097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278368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129" y="3358507"/>
            <a:ext cx="7414839" cy="106492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n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mol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136 = 27,2 gam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39036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39766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40893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153" y="4529339"/>
            <a:ext cx="9103847" cy="23812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(1)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 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H2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= 0,2 mol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H% =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. 100% (2)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0,2 mol Zn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0,2 . 65 = 13 gam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(2) 80% = 13 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= 16,1975 gam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0" y="27686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95" y="1366096"/>
            <a:ext cx="1380734" cy="723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9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7" grpId="0" animBg="1"/>
      <p:bldP spid="13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9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85952" y="1307555"/>
            <a:ext cx="11020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19,20,21,22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156815" y="-23111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895350" y="1352551"/>
            <a:ext cx="9867900" cy="448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   </a:t>
            </a:r>
          </a:p>
          <a:p>
            <a:pPr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PƯHH</a:t>
            </a:r>
          </a:p>
          <a:p>
            <a:pPr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29/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endParaRPr lang="vi-V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3279775" y="304800"/>
            <a:ext cx="56356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0"/>
              </a:avLst>
            </a:prstTxWarp>
          </a:bodyPr>
          <a:lstStyle/>
          <a:p>
            <a:pPr>
              <a:defRPr/>
            </a:pPr>
            <a:r>
              <a:rPr lang="vi-VN" sz="3600" kern="10" dirty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D60093"/>
                </a:solidFill>
                <a:cs typeface="Times New Roman" panose="02020603050405020304" pitchFamily="18" charset="0"/>
              </a:rPr>
              <a:t>NHIỆM VỤ </a:t>
            </a:r>
            <a:r>
              <a:rPr lang="vi-VN" sz="3600" b="1" kern="10" dirty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D60093"/>
                </a:solidFill>
                <a:cs typeface="Times New Roman" panose="02020603050405020304" pitchFamily="18" charset="0"/>
              </a:rPr>
              <a:t>VỀ NHÀ</a:t>
            </a:r>
            <a:endParaRPr lang="en-US" sz="3600" b="1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D60093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6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3" y="1619573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8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844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5" y="4004099"/>
            <a:ext cx="1637923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4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4"/>
            <a:ext cx="12192000" cy="6890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30404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BD1D7A-A089-4174-8833-3A1C83BDE44C}"/>
              </a:ext>
            </a:extLst>
          </p:cNvPr>
          <p:cNvSpPr/>
          <p:nvPr/>
        </p:nvSpPr>
        <p:spPr>
          <a:xfrm>
            <a:off x="1383535" y="2423359"/>
            <a:ext cx="9885803" cy="322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07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FD9FF-0695-4BED-97B0-EE0F1AE2E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8" y="906798"/>
            <a:ext cx="197527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8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289560" y="87542"/>
            <a:ext cx="101955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TÍNH LƯỢNG CHẤT TRONG PHƯƠNG TRÌNH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1233040" y="666476"/>
            <a:ext cx="10225463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Fe tác dụng với dung dịch HCl thì xảy ra phản ứng hoá học sau: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bao nhiêu mol Fe để thu được 1,5 mol H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508875" y="3037031"/>
            <a:ext cx="6684405" cy="65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vi-V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781B47D-9931-47BE-B9BD-2AC88378021E}"/>
              </a:ext>
            </a:extLst>
          </p:cNvPr>
          <p:cNvSpPr/>
          <p:nvPr/>
        </p:nvSpPr>
        <p:spPr>
          <a:xfrm flipV="1">
            <a:off x="2144346" y="5209378"/>
            <a:ext cx="610178" cy="52818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B999A-313F-41F9-8FFA-4D34C673C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55" y="3037031"/>
            <a:ext cx="2463845" cy="346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5378055" y="5076359"/>
            <a:ext cx="967717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1,5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468E6B-5DA7-CC2C-100D-1E54A41BB3C9}"/>
              </a:ext>
            </a:extLst>
          </p:cNvPr>
          <p:cNvSpPr/>
          <p:nvPr/>
        </p:nvSpPr>
        <p:spPr>
          <a:xfrm>
            <a:off x="716717" y="3549065"/>
            <a:ext cx="239224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0CB67-9B30-393C-44CD-BF731EB7E380}"/>
              </a:ext>
            </a:extLst>
          </p:cNvPr>
          <p:cNvSpPr/>
          <p:nvPr/>
        </p:nvSpPr>
        <p:spPr>
          <a:xfrm>
            <a:off x="3667759" y="4258368"/>
            <a:ext cx="3931921" cy="66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mol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5EEB68-09F7-8455-8153-32F826C410B4}"/>
              </a:ext>
            </a:extLst>
          </p:cNvPr>
          <p:cNvSpPr/>
          <p:nvPr/>
        </p:nvSpPr>
        <p:spPr>
          <a:xfrm>
            <a:off x="1912838" y="3582959"/>
            <a:ext cx="613068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    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2               1          1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8D0BC9-54D7-010C-FC98-4E74B7EE2132}"/>
              </a:ext>
            </a:extLst>
          </p:cNvPr>
          <p:cNvSpPr/>
          <p:nvPr/>
        </p:nvSpPr>
        <p:spPr>
          <a:xfrm>
            <a:off x="1082023" y="5848526"/>
            <a:ext cx="805600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Số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 Fe 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 là 1,5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E8B2D9-61A8-33DB-F34E-4510A87E6326}"/>
              </a:ext>
            </a:extLst>
          </p:cNvPr>
          <p:cNvSpPr/>
          <p:nvPr/>
        </p:nvSpPr>
        <p:spPr>
          <a:xfrm>
            <a:off x="2622229" y="4321827"/>
            <a:ext cx="803160" cy="57996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9552B2-CC36-FA0F-D20D-1177AC45DBEE}"/>
              </a:ext>
            </a:extLst>
          </p:cNvPr>
          <p:cNvSpPr/>
          <p:nvPr/>
        </p:nvSpPr>
        <p:spPr>
          <a:xfrm>
            <a:off x="3023809" y="5114885"/>
            <a:ext cx="679947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95583E46-278B-4A70-F79D-2455987965FA}"/>
                  </a:ext>
                </a:extLst>
              </p:cNvPr>
              <p:cNvSpPr txBox="1"/>
              <p:nvPr/>
            </p:nvSpPr>
            <p:spPr bwMode="auto">
              <a:xfrm>
                <a:off x="3762251" y="4974257"/>
                <a:ext cx="2343150" cy="1006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95583E46-278B-4A70-F79D-245598796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2251" y="4974257"/>
                <a:ext cx="2343150" cy="10064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6632F0-C9B8-9E21-8ADC-AE676B96DF65}"/>
              </a:ext>
            </a:extLst>
          </p:cNvPr>
          <p:cNvCxnSpPr>
            <a:cxnSpLocks/>
          </p:cNvCxnSpPr>
          <p:nvPr/>
        </p:nvCxnSpPr>
        <p:spPr>
          <a:xfrm flipH="1" flipV="1">
            <a:off x="3134323" y="4062225"/>
            <a:ext cx="2971078" cy="59987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A87A89-31EC-A7B5-D2AA-18A5BB2936DF}"/>
              </a:ext>
            </a:extLst>
          </p:cNvPr>
          <p:cNvCxnSpPr/>
          <p:nvPr/>
        </p:nvCxnSpPr>
        <p:spPr>
          <a:xfrm>
            <a:off x="3220720" y="4062225"/>
            <a:ext cx="3048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AE4E5-7691-39CA-3231-7A971F09DAB0}"/>
              </a:ext>
            </a:extLst>
          </p:cNvPr>
          <p:cNvSpPr/>
          <p:nvPr/>
        </p:nvSpPr>
        <p:spPr>
          <a:xfrm>
            <a:off x="4430079" y="3805587"/>
            <a:ext cx="679947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5E00F4-B0A5-3427-7E48-23F2BDDC88B5}"/>
              </a:ext>
            </a:extLst>
          </p:cNvPr>
          <p:cNvSpPr/>
          <p:nvPr/>
        </p:nvSpPr>
        <p:spPr>
          <a:xfrm>
            <a:off x="4215960" y="3400182"/>
            <a:ext cx="679947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 animBg="1"/>
      <p:bldP spid="2" grpId="0"/>
      <p:bldP spid="4" grpId="0"/>
      <p:bldP spid="5" grpId="0"/>
      <p:bldP spid="9" grpId="0"/>
      <p:bldP spid="13" grpId="0" animBg="1"/>
      <p:bldP spid="14" grpId="0" animBg="1"/>
      <p:bldP spid="15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87D7F-0F06-A912-4F88-E3127D907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76B999-0D1D-265C-E4EB-33FDC14A1479}"/>
              </a:ext>
            </a:extLst>
          </p:cNvPr>
          <p:cNvSpPr/>
          <p:nvPr/>
        </p:nvSpPr>
        <p:spPr>
          <a:xfrm>
            <a:off x="399920" y="86161"/>
            <a:ext cx="11649840" cy="281564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phòng thí nghiệm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để điều chế khí oxygen người ta phải đốt nóng mạnh Potassium chlorate KClO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PTHH :     2KClO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2KCl   +   3O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a) 1,5 mol KClO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tham gia phản ứng thu được bao nhiêu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mol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oxygen?</a:t>
            </a:r>
          </a:p>
          <a:p>
            <a:pPr lvl="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b) 0,1 mol KClO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tham gia phản ứng thu được bao nhiêu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oxygen?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(Cho H= 1; O = 16; Cl = 35,5; Zn = 65 )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009212-14CE-16D3-104D-D2A84492DC3B}"/>
              </a:ext>
            </a:extLst>
          </p:cNvPr>
          <p:cNvSpPr/>
          <p:nvPr/>
        </p:nvSpPr>
        <p:spPr>
          <a:xfrm>
            <a:off x="430400" y="2995325"/>
            <a:ext cx="8401445" cy="65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tabLst>
                <a:tab pos="6060440" algn="r"/>
              </a:tabLst>
            </a:pPr>
            <a:r>
              <a:rPr lang="vi-V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	</a:t>
            </a:r>
            <a:r>
              <a:rPr lang="vi-V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2KClO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2KCl   +   3O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ACF5AE3-567C-AF3D-31D3-654C2D07626D}"/>
              </a:ext>
            </a:extLst>
          </p:cNvPr>
          <p:cNvSpPr/>
          <p:nvPr/>
        </p:nvSpPr>
        <p:spPr>
          <a:xfrm flipV="1">
            <a:off x="2144346" y="5209378"/>
            <a:ext cx="610178" cy="52818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F40FCC-BD9C-C2FF-7DD9-1BB245074ED8}"/>
              </a:ext>
            </a:extLst>
          </p:cNvPr>
          <p:cNvSpPr/>
          <p:nvPr/>
        </p:nvSpPr>
        <p:spPr>
          <a:xfrm>
            <a:off x="5378055" y="5076359"/>
            <a:ext cx="1286905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2,25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3B01AD-04D5-E971-B246-3C3F6886B557}"/>
              </a:ext>
            </a:extLst>
          </p:cNvPr>
          <p:cNvSpPr/>
          <p:nvPr/>
        </p:nvSpPr>
        <p:spPr>
          <a:xfrm>
            <a:off x="716717" y="3549065"/>
            <a:ext cx="239224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D2E642-7CB7-2F06-F715-463F793585D3}"/>
              </a:ext>
            </a:extLst>
          </p:cNvPr>
          <p:cNvSpPr/>
          <p:nvPr/>
        </p:nvSpPr>
        <p:spPr>
          <a:xfrm>
            <a:off x="1948026" y="4176951"/>
            <a:ext cx="2646717" cy="66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mol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F9E7C-F7BD-4660-239F-F9741813EF3F}"/>
              </a:ext>
            </a:extLst>
          </p:cNvPr>
          <p:cNvSpPr/>
          <p:nvPr/>
        </p:nvSpPr>
        <p:spPr>
          <a:xfrm>
            <a:off x="2408340" y="3481404"/>
            <a:ext cx="633942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	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FB7844-0B3E-4EDE-4318-03AABBD3E036}"/>
              </a:ext>
            </a:extLst>
          </p:cNvPr>
          <p:cNvSpPr/>
          <p:nvPr/>
        </p:nvSpPr>
        <p:spPr>
          <a:xfrm>
            <a:off x="1082023" y="5848526"/>
            <a:ext cx="805600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Số mol O</a:t>
            </a:r>
            <a:r>
              <a:rPr lang="vi-VN" sz="2800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là 2,25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777F4F-B1ED-59C2-BB1C-3841720B4818}"/>
              </a:ext>
            </a:extLst>
          </p:cNvPr>
          <p:cNvSpPr/>
          <p:nvPr/>
        </p:nvSpPr>
        <p:spPr>
          <a:xfrm>
            <a:off x="6524755" y="4225030"/>
            <a:ext cx="803160" cy="57996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16121E-C205-6A73-4E18-EF79689500BD}"/>
              </a:ext>
            </a:extLst>
          </p:cNvPr>
          <p:cNvSpPr/>
          <p:nvPr/>
        </p:nvSpPr>
        <p:spPr>
          <a:xfrm>
            <a:off x="3023809" y="5114885"/>
            <a:ext cx="679947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B03A3235-6D61-65F9-10C7-F636A7172C8C}"/>
                  </a:ext>
                </a:extLst>
              </p:cNvPr>
              <p:cNvSpPr txBox="1"/>
              <p:nvPr/>
            </p:nvSpPr>
            <p:spPr bwMode="auto">
              <a:xfrm>
                <a:off x="3762251" y="4974257"/>
                <a:ext cx="2343150" cy="1006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B03A3235-6D61-65F9-10C7-F636A7172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2251" y="4974257"/>
                <a:ext cx="2343150" cy="1006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B19F53-B6B1-1AB3-E535-42027DB7A49D}"/>
              </a:ext>
            </a:extLst>
          </p:cNvPr>
          <p:cNvCxnSpPr>
            <a:cxnSpLocks/>
          </p:cNvCxnSpPr>
          <p:nvPr/>
        </p:nvCxnSpPr>
        <p:spPr>
          <a:xfrm flipV="1">
            <a:off x="3429049" y="3979465"/>
            <a:ext cx="3408631" cy="57663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645D6A-53F9-8BE4-45D8-BE57A834F21C}"/>
              </a:ext>
            </a:extLst>
          </p:cNvPr>
          <p:cNvCxnSpPr>
            <a:cxnSpLocks/>
          </p:cNvCxnSpPr>
          <p:nvPr/>
        </p:nvCxnSpPr>
        <p:spPr>
          <a:xfrm flipH="1">
            <a:off x="3607268" y="3952821"/>
            <a:ext cx="323041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7837BBA-6567-BF88-EF1D-9596E1851D57}"/>
              </a:ext>
            </a:extLst>
          </p:cNvPr>
          <p:cNvSpPr/>
          <p:nvPr/>
        </p:nvSpPr>
        <p:spPr>
          <a:xfrm>
            <a:off x="4430079" y="3805587"/>
            <a:ext cx="679947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091911-26AC-D51D-C708-43F8618BAD50}"/>
              </a:ext>
            </a:extLst>
          </p:cNvPr>
          <p:cNvSpPr/>
          <p:nvPr/>
        </p:nvSpPr>
        <p:spPr>
          <a:xfrm>
            <a:off x="4215960" y="3400182"/>
            <a:ext cx="679947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CCB22A-5446-7939-A978-74CA68BD2E57}"/>
              </a:ext>
            </a:extLst>
          </p:cNvPr>
          <p:cNvSpPr/>
          <p:nvPr/>
        </p:nvSpPr>
        <p:spPr>
          <a:xfrm rot="10800000">
            <a:off x="4719136" y="4351839"/>
            <a:ext cx="1391920" cy="66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 animBg="1"/>
      <p:bldP spid="2" grpId="0"/>
      <p:bldP spid="4" grpId="0"/>
      <p:bldP spid="5" grpId="0"/>
      <p:bldP spid="9" grpId="0"/>
      <p:bldP spid="13" grpId="0" animBg="1"/>
      <p:bldP spid="14" grpId="0" animBg="1"/>
      <p:bldP spid="15" grpId="0"/>
      <p:bldP spid="23" grpId="0" animBg="1"/>
      <p:bldP spid="24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98956-1788-36A8-0218-72FBF088C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F7C447-73A9-6ABC-C7FF-F3EF75292237}"/>
              </a:ext>
            </a:extLst>
          </p:cNvPr>
          <p:cNvSpPr/>
          <p:nvPr/>
        </p:nvSpPr>
        <p:spPr>
          <a:xfrm>
            <a:off x="399920" y="86161"/>
            <a:ext cx="11649840" cy="109209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b) 0,1 mol KClO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tham gia phản ứng thu được bao nhiêu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oxygen?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(Cho H= 1; O = 16; Cl = 35,5; Zn = 65 )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A1448-08F7-42C9-0C53-F67A0FBE1E0C}"/>
              </a:ext>
            </a:extLst>
          </p:cNvPr>
          <p:cNvSpPr/>
          <p:nvPr/>
        </p:nvSpPr>
        <p:spPr>
          <a:xfrm>
            <a:off x="15237" y="1258816"/>
            <a:ext cx="8401445" cy="65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tabLst>
                <a:tab pos="6060440" algn="r"/>
              </a:tabLst>
            </a:pPr>
            <a:r>
              <a:rPr lang="vi-V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	</a:t>
            </a:r>
            <a:r>
              <a:rPr lang="vi-V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2KClO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2KCl   +   3O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1867EFC-9667-C8D6-D14B-FA668CA81C68}"/>
              </a:ext>
            </a:extLst>
          </p:cNvPr>
          <p:cNvSpPr/>
          <p:nvPr/>
        </p:nvSpPr>
        <p:spPr>
          <a:xfrm flipV="1">
            <a:off x="1930986" y="3666684"/>
            <a:ext cx="610178" cy="52818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487199-8CB0-7865-C4A5-DBB820BE65BC}"/>
              </a:ext>
            </a:extLst>
          </p:cNvPr>
          <p:cNvSpPr/>
          <p:nvPr/>
        </p:nvSpPr>
        <p:spPr>
          <a:xfrm>
            <a:off x="5265084" y="3662544"/>
            <a:ext cx="1286905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0.15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1AEA43-6858-C00A-A7C8-093360D40A28}"/>
              </a:ext>
            </a:extLst>
          </p:cNvPr>
          <p:cNvSpPr/>
          <p:nvPr/>
        </p:nvSpPr>
        <p:spPr>
          <a:xfrm>
            <a:off x="493197" y="1779824"/>
            <a:ext cx="239224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7636D-954F-BC07-0F1B-6624585D9032}"/>
              </a:ext>
            </a:extLst>
          </p:cNvPr>
          <p:cNvSpPr/>
          <p:nvPr/>
        </p:nvSpPr>
        <p:spPr>
          <a:xfrm>
            <a:off x="1511114" y="2721767"/>
            <a:ext cx="2646717" cy="66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0,1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944967-34EF-777F-A7B6-35133054D3D3}"/>
              </a:ext>
            </a:extLst>
          </p:cNvPr>
          <p:cNvSpPr/>
          <p:nvPr/>
        </p:nvSpPr>
        <p:spPr>
          <a:xfrm>
            <a:off x="2052764" y="1878045"/>
            <a:ext cx="633942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	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E1555B-1D41-A32C-8033-510CC552E8DA}"/>
              </a:ext>
            </a:extLst>
          </p:cNvPr>
          <p:cNvSpPr/>
          <p:nvPr/>
        </p:nvSpPr>
        <p:spPr>
          <a:xfrm>
            <a:off x="1296553" y="4378638"/>
            <a:ext cx="805600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Số mol O</a:t>
            </a:r>
            <a:r>
              <a:rPr lang="vi-VN" sz="2800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là 0,15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C220C8-47D8-BD11-7ABB-E39183DEF210}"/>
              </a:ext>
            </a:extLst>
          </p:cNvPr>
          <p:cNvSpPr/>
          <p:nvPr/>
        </p:nvSpPr>
        <p:spPr>
          <a:xfrm>
            <a:off x="6020516" y="2802174"/>
            <a:ext cx="803160" cy="57996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DBD2C1-1D68-D436-07B1-ABB0AB7A89B2}"/>
              </a:ext>
            </a:extLst>
          </p:cNvPr>
          <p:cNvSpPr/>
          <p:nvPr/>
        </p:nvSpPr>
        <p:spPr>
          <a:xfrm>
            <a:off x="2885440" y="3635874"/>
            <a:ext cx="679947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0F603452-5006-0878-57AE-5DDFF94C90EA}"/>
                  </a:ext>
                </a:extLst>
              </p:cNvPr>
              <p:cNvSpPr txBox="1"/>
              <p:nvPr/>
            </p:nvSpPr>
            <p:spPr bwMode="auto">
              <a:xfrm>
                <a:off x="3565387" y="3540315"/>
                <a:ext cx="2343150" cy="1006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0F603452-5006-0878-57AE-5DDFF94C9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5387" y="3540315"/>
                <a:ext cx="2343150" cy="1006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F2EEEC-2FF8-62B1-1382-AF53B6A69254}"/>
              </a:ext>
            </a:extLst>
          </p:cNvPr>
          <p:cNvCxnSpPr>
            <a:cxnSpLocks/>
          </p:cNvCxnSpPr>
          <p:nvPr/>
        </p:nvCxnSpPr>
        <p:spPr>
          <a:xfrm flipV="1">
            <a:off x="3271384" y="2354192"/>
            <a:ext cx="3230412" cy="6930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E4817F-DF6E-62DD-91F0-E8DD3D846E42}"/>
              </a:ext>
            </a:extLst>
          </p:cNvPr>
          <p:cNvCxnSpPr>
            <a:cxnSpLocks/>
          </p:cNvCxnSpPr>
          <p:nvPr/>
        </p:nvCxnSpPr>
        <p:spPr>
          <a:xfrm flipH="1">
            <a:off x="3271384" y="2337381"/>
            <a:ext cx="323041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C00E34F-DBEC-6D91-2559-3B7420D0752C}"/>
              </a:ext>
            </a:extLst>
          </p:cNvPr>
          <p:cNvSpPr/>
          <p:nvPr/>
        </p:nvSpPr>
        <p:spPr>
          <a:xfrm>
            <a:off x="4628596" y="2337381"/>
            <a:ext cx="608003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4FCBC9-EBB5-4616-A83A-E35483038D0C}"/>
              </a:ext>
            </a:extLst>
          </p:cNvPr>
          <p:cNvSpPr/>
          <p:nvPr/>
        </p:nvSpPr>
        <p:spPr>
          <a:xfrm>
            <a:off x="4088551" y="1754709"/>
            <a:ext cx="679947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6912D7-BD72-8A74-FA08-433E7D40FCF5}"/>
              </a:ext>
            </a:extLst>
          </p:cNvPr>
          <p:cNvSpPr/>
          <p:nvPr/>
        </p:nvSpPr>
        <p:spPr>
          <a:xfrm rot="10800000">
            <a:off x="4628596" y="2898912"/>
            <a:ext cx="1391920" cy="66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336EEE39-262E-6432-0ED0-DF3E07802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64" y="5191369"/>
            <a:ext cx="6811127" cy="104028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 defTabSz="769938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769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769938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769938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769938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altLang="en-US" sz="28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 </a:t>
            </a:r>
            <a:r>
              <a:rPr lang="en-US" altLang="en-US" sz="2801" dirty="0">
                <a:solidFill>
                  <a:srgbClr val="FF0000"/>
                </a:solidFill>
              </a:rPr>
              <a:t>m = n . M</a:t>
            </a:r>
            <a:r>
              <a:rPr lang="en-US" altLang="en-US" sz="2801" dirty="0">
                <a:solidFill>
                  <a:schemeClr val="tx2"/>
                </a:solidFill>
              </a:rPr>
              <a:t> </a:t>
            </a:r>
            <a:r>
              <a:rPr lang="en-US" altLang="en-US" sz="2801">
                <a:solidFill>
                  <a:schemeClr val="tx2"/>
                </a:solidFill>
              </a:rPr>
              <a:t>=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32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0,48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 animBg="1"/>
      <p:bldP spid="2" grpId="0"/>
      <p:bldP spid="4" grpId="0"/>
      <p:bldP spid="5" grpId="0"/>
      <p:bldP spid="9" grpId="0"/>
      <p:bldP spid="13" grpId="0" animBg="1"/>
      <p:bldP spid="14" grpId="0" animBg="1"/>
      <p:bldP spid="15" grpId="0"/>
      <p:bldP spid="23" grpId="0" animBg="1"/>
      <p:bldP spid="24" grpId="0" animBg="1"/>
      <p:bldP spid="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5F517-F906-8F6E-DCB8-2F2453B2A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201E6C-AF58-B0FE-2031-DC6E7793FA2A}"/>
              </a:ext>
            </a:extLst>
          </p:cNvPr>
          <p:cNvSpPr/>
          <p:nvPr/>
        </p:nvSpPr>
        <p:spPr>
          <a:xfrm>
            <a:off x="398707" y="45328"/>
            <a:ext cx="11681533" cy="224676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 tan hết 0,65 gam Zn trong dung dịch H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phản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xảy ra như sau: 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+ 2HC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ZnCl</a:t>
            </a:r>
            <a:r>
              <a:rPr lang="vi-VN" sz="2800" b="1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vi-VN" sz="2800" b="1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khối lượng muối zinc chloride (ZnCl</a:t>
            </a:r>
            <a:r>
              <a:rPr lang="vi-VN" sz="28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tạo thành sau ph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28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khí</a:t>
            </a:r>
            <a:r>
              <a:rPr lang="vi-VN" sz="28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</a:t>
            </a:r>
            <a:r>
              <a:rPr lang="vi-VN" sz="28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baseline="-25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được </a:t>
            </a:r>
            <a:r>
              <a:rPr lang="vi-VN" sz="28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ph</a:t>
            </a:r>
            <a:r>
              <a:rPr lang="en-US" sz="28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8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</a:t>
            </a:r>
            <a:r>
              <a:rPr lang="en-US" sz="28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ở đkc?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(Cho H= 1; Cl = 35,5; Zn = 65 )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C4250B-5F38-7B05-BA3C-535152175EF2}"/>
              </a:ext>
            </a:extLst>
          </p:cNvPr>
          <p:cNvSpPr/>
          <p:nvPr/>
        </p:nvSpPr>
        <p:spPr>
          <a:xfrm>
            <a:off x="398707" y="3197447"/>
            <a:ext cx="879195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tabLst>
                <a:tab pos="6060440" algn="r"/>
              </a:tabLst>
            </a:pPr>
            <a:r>
              <a:rPr lang="vi-V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	</a:t>
            </a:r>
            <a:r>
              <a:rPr lang="vi-V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 +  2HC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 ZnCl</a:t>
            </a:r>
            <a:r>
              <a:rPr lang="vi-VN" sz="3200" b="1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H</a:t>
            </a:r>
            <a:r>
              <a:rPr lang="vi-VN" sz="3200" b="1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5A88AFB-7532-B1CB-282A-F367A67458B0}"/>
              </a:ext>
            </a:extLst>
          </p:cNvPr>
          <p:cNvSpPr/>
          <p:nvPr/>
        </p:nvSpPr>
        <p:spPr>
          <a:xfrm flipV="1">
            <a:off x="2355808" y="4719330"/>
            <a:ext cx="610178" cy="52818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826CE-D508-17FA-51B8-12C900BECDE0}"/>
              </a:ext>
            </a:extLst>
          </p:cNvPr>
          <p:cNvSpPr/>
          <p:nvPr/>
        </p:nvSpPr>
        <p:spPr>
          <a:xfrm>
            <a:off x="5290267" y="4729329"/>
            <a:ext cx="1973115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0,01 mol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76A6C4-5F78-B03D-6570-7A182D6493AB}"/>
              </a:ext>
            </a:extLst>
          </p:cNvPr>
          <p:cNvSpPr/>
          <p:nvPr/>
        </p:nvSpPr>
        <p:spPr>
          <a:xfrm>
            <a:off x="829956" y="3716779"/>
            <a:ext cx="239224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C9662-D6F5-69B4-2255-33233CE51E6C}"/>
              </a:ext>
            </a:extLst>
          </p:cNvPr>
          <p:cNvSpPr/>
          <p:nvPr/>
        </p:nvSpPr>
        <p:spPr>
          <a:xfrm>
            <a:off x="2463308" y="3998896"/>
            <a:ext cx="2646717" cy="66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0,01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66D5F-A736-8713-5965-2B23986C6A3D}"/>
              </a:ext>
            </a:extLst>
          </p:cNvPr>
          <p:cNvSpPr/>
          <p:nvPr/>
        </p:nvSpPr>
        <p:spPr>
          <a:xfrm>
            <a:off x="2816175" y="3675876"/>
            <a:ext cx="742779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1              1  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mol)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26A69A-AD3B-6812-3814-01EB47DF2165}"/>
              </a:ext>
            </a:extLst>
          </p:cNvPr>
          <p:cNvSpPr/>
          <p:nvPr/>
        </p:nvSpPr>
        <p:spPr>
          <a:xfrm>
            <a:off x="1325586" y="5206059"/>
            <a:ext cx="805600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Số mol ZnCl</a:t>
            </a:r>
            <a:r>
              <a:rPr lang="vi-VN" sz="2800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là 0,01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170E4A-6E0B-C7C3-53D7-868E7019749A}"/>
              </a:ext>
            </a:extLst>
          </p:cNvPr>
          <p:cNvSpPr/>
          <p:nvPr/>
        </p:nvSpPr>
        <p:spPr>
          <a:xfrm>
            <a:off x="6527020" y="4047382"/>
            <a:ext cx="803160" cy="57996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BD6DB7-5C87-D333-AD12-57471F962EC7}"/>
              </a:ext>
            </a:extLst>
          </p:cNvPr>
          <p:cNvSpPr/>
          <p:nvPr/>
        </p:nvSpPr>
        <p:spPr>
          <a:xfrm>
            <a:off x="3187926" y="4729329"/>
            <a:ext cx="679947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129522F3-3BA4-89F8-5F84-75D19716C121}"/>
                  </a:ext>
                </a:extLst>
              </p:cNvPr>
              <p:cNvSpPr txBox="1"/>
              <p:nvPr/>
            </p:nvSpPr>
            <p:spPr bwMode="auto">
              <a:xfrm>
                <a:off x="3654822" y="4647774"/>
                <a:ext cx="2343150" cy="1006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𝟎𝟏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129522F3-3BA4-89F8-5F84-75D19716C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4822" y="4647774"/>
                <a:ext cx="2343150" cy="1006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9C1C1B2-DAAA-830C-D2C9-9C05C761A408}"/>
              </a:ext>
            </a:extLst>
          </p:cNvPr>
          <p:cNvSpPr/>
          <p:nvPr/>
        </p:nvSpPr>
        <p:spPr>
          <a:xfrm rot="10800000">
            <a:off x="5081814" y="4112972"/>
            <a:ext cx="1448260" cy="90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0713C-B66F-8AB8-0277-F2A0B6288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771" y="2292097"/>
            <a:ext cx="2240067" cy="456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D7FFB726-583C-16F8-78F1-C71DC0DC6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026" y="2293651"/>
            <a:ext cx="6811127" cy="104028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 defTabSz="769938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769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769938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769938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769938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mol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0,</a:t>
            </a:r>
            <a:r>
              <a:rPr lang="vi-VN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Zn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AAD424-8FE8-C422-FEE6-1E9726D41CFF}"/>
                  </a:ext>
                </a:extLst>
              </p:cNvPr>
              <p:cNvSpPr txBox="1"/>
              <p:nvPr/>
            </p:nvSpPr>
            <p:spPr>
              <a:xfrm>
                <a:off x="2592587" y="2694819"/>
                <a:ext cx="1623373" cy="664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spc="15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vi-VN" sz="2800" b="1" spc="15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Zn</a:t>
                </a:r>
                <a:r>
                  <a:rPr lang="en-US" sz="2800" b="1" spc="15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m:rPr>
                            <m:sty m:val="p"/>
                          </m:rPr>
                          <a:rPr lang="vi-VN" sz="28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Zn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  <m:r>
                          <m:rPr>
                            <m:sty m:val="p"/>
                          </m:rPr>
                          <a:rPr lang="vi-VN" sz="28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Zn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AAD424-8FE8-C422-FEE6-1E9726D41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587" y="2694819"/>
                <a:ext cx="1623373" cy="664862"/>
              </a:xfrm>
              <a:prstGeom prst="rect">
                <a:avLst/>
              </a:prstGeom>
              <a:blipFill>
                <a:blip r:embed="rId5"/>
                <a:stretch>
                  <a:fillRect l="-4120" t="-1835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936085-3976-F2FA-1D89-B722CA7DC2F6}"/>
                  </a:ext>
                </a:extLst>
              </p:cNvPr>
              <p:cNvSpPr txBox="1"/>
              <p:nvPr/>
            </p:nvSpPr>
            <p:spPr>
              <a:xfrm>
                <a:off x="3766660" y="2643238"/>
                <a:ext cx="1623373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</m:t>
                        </m:r>
                        <m:r>
                          <a:rPr lang="vi-VN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65</m:t>
                        </m:r>
                      </m:num>
                      <m:den>
                        <m:r>
                          <a:rPr lang="vi-VN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65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936085-3976-F2FA-1D89-B722CA7D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660" y="2643238"/>
                <a:ext cx="1623373" cy="710451"/>
              </a:xfrm>
              <a:prstGeom prst="rect">
                <a:avLst/>
              </a:prstGeom>
              <a:blipFill>
                <a:blip r:embed="rId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D82161A-854D-78A3-374B-27C5DBD1D1CF}"/>
              </a:ext>
            </a:extLst>
          </p:cNvPr>
          <p:cNvSpPr txBox="1"/>
          <p:nvPr/>
        </p:nvSpPr>
        <p:spPr>
          <a:xfrm>
            <a:off x="4639533" y="2740775"/>
            <a:ext cx="245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0,01 mol</a:t>
            </a:r>
            <a:endParaRPr lang="vi-V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0CC42B26-58F1-91CC-187D-00EA05435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538" y="5787728"/>
            <a:ext cx="6811127" cy="104028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 defTabSz="769938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769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769938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769938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769938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en-US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 </a:t>
            </a:r>
            <a:r>
              <a:rPr lang="en-US" altLang="en-US" sz="2801" dirty="0">
                <a:solidFill>
                  <a:srgbClr val="FF0000"/>
                </a:solidFill>
              </a:rPr>
              <a:t>m = n . M</a:t>
            </a:r>
            <a:r>
              <a:rPr lang="en-US" altLang="en-US" sz="2801" dirty="0">
                <a:solidFill>
                  <a:schemeClr val="tx2"/>
                </a:solidFill>
              </a:rPr>
              <a:t> </a:t>
            </a:r>
            <a:r>
              <a:rPr lang="en-US" altLang="en-US" sz="2801">
                <a:solidFill>
                  <a:schemeClr val="tx2"/>
                </a:solidFill>
              </a:rPr>
              <a:t>=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.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1,36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5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2" grpId="0"/>
      <p:bldP spid="4" grpId="0"/>
      <p:bldP spid="5" grpId="0"/>
      <p:bldP spid="9" grpId="0"/>
      <p:bldP spid="13" grpId="0" animBg="1"/>
      <p:bldP spid="14" grpId="0" animBg="1"/>
      <p:bldP spid="15" grpId="0"/>
      <p:bldP spid="8" grpId="0"/>
      <p:bldP spid="10" grpId="0" animBg="1"/>
      <p:bldP spid="16" grpId="0"/>
      <p:bldP spid="17" grpId="0"/>
      <p:bldP spid="18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0571A-8C74-EA98-2A70-88A11F56E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C1D9B7-AAD3-7CEE-39CB-621AEC08D702}"/>
              </a:ext>
            </a:extLst>
          </p:cNvPr>
          <p:cNvSpPr/>
          <p:nvPr/>
        </p:nvSpPr>
        <p:spPr>
          <a:xfrm>
            <a:off x="398707" y="656375"/>
            <a:ext cx="11681533" cy="52322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Tính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khí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được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ph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ở đkc?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49AD2-28A9-83F3-E7EA-2A97578A030F}"/>
              </a:ext>
            </a:extLst>
          </p:cNvPr>
          <p:cNvSpPr/>
          <p:nvPr/>
        </p:nvSpPr>
        <p:spPr>
          <a:xfrm>
            <a:off x="589633" y="1799731"/>
            <a:ext cx="879195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tabLst>
                <a:tab pos="6060440" algn="r"/>
              </a:tabLst>
            </a:pPr>
            <a:r>
              <a:rPr lang="vi-V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	</a:t>
            </a:r>
            <a:r>
              <a:rPr lang="vi-V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 +  2HC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 ZnCl</a:t>
            </a:r>
            <a:r>
              <a:rPr lang="vi-VN" sz="3200" b="1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H</a:t>
            </a:r>
            <a:r>
              <a:rPr lang="vi-VN" sz="3200" b="1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CF02234-6FBE-DE86-F960-879E753C3F3D}"/>
              </a:ext>
            </a:extLst>
          </p:cNvPr>
          <p:cNvSpPr/>
          <p:nvPr/>
        </p:nvSpPr>
        <p:spPr>
          <a:xfrm flipV="1">
            <a:off x="3726572" y="3930432"/>
            <a:ext cx="610178" cy="52818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099F0-ABB6-16D7-87F4-3C8224013CB2}"/>
              </a:ext>
            </a:extLst>
          </p:cNvPr>
          <p:cNvSpPr/>
          <p:nvPr/>
        </p:nvSpPr>
        <p:spPr>
          <a:xfrm>
            <a:off x="7040264" y="3863922"/>
            <a:ext cx="1973115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0,01 mol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A60BF0-5BAC-8624-405E-2843E0ADD43F}"/>
              </a:ext>
            </a:extLst>
          </p:cNvPr>
          <p:cNvSpPr/>
          <p:nvPr/>
        </p:nvSpPr>
        <p:spPr>
          <a:xfrm>
            <a:off x="1121577" y="2457324"/>
            <a:ext cx="239224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CC386A-84F5-BA47-5912-49123FFDF440}"/>
              </a:ext>
            </a:extLst>
          </p:cNvPr>
          <p:cNvSpPr/>
          <p:nvPr/>
        </p:nvSpPr>
        <p:spPr>
          <a:xfrm>
            <a:off x="2643550" y="3033027"/>
            <a:ext cx="2646717" cy="66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0,01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43B09A-70A4-8DE6-8AFF-1193B62A6CF4}"/>
              </a:ext>
            </a:extLst>
          </p:cNvPr>
          <p:cNvSpPr/>
          <p:nvPr/>
        </p:nvSpPr>
        <p:spPr>
          <a:xfrm>
            <a:off x="3038396" y="2415837"/>
            <a:ext cx="742779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1              1  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mol)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1A63E-0A94-C301-8A84-24A82C8A76C4}"/>
              </a:ext>
            </a:extLst>
          </p:cNvPr>
          <p:cNvSpPr/>
          <p:nvPr/>
        </p:nvSpPr>
        <p:spPr>
          <a:xfrm>
            <a:off x="2480693" y="4670524"/>
            <a:ext cx="805600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Số mol H</a:t>
            </a:r>
            <a:r>
              <a:rPr lang="vi-VN" sz="2800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là 0,01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7419D5-146E-56DF-EB61-CE41FB1DDA63}"/>
              </a:ext>
            </a:extLst>
          </p:cNvPr>
          <p:cNvSpPr/>
          <p:nvPr/>
        </p:nvSpPr>
        <p:spPr>
          <a:xfrm>
            <a:off x="8210219" y="3033236"/>
            <a:ext cx="803160" cy="57996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DF0406-FD14-1BE9-B9B6-98B98C54A15D}"/>
              </a:ext>
            </a:extLst>
          </p:cNvPr>
          <p:cNvSpPr/>
          <p:nvPr/>
        </p:nvSpPr>
        <p:spPr>
          <a:xfrm>
            <a:off x="4641340" y="3863923"/>
            <a:ext cx="679947" cy="6612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4B4F69E1-B106-3DE4-B55F-0369C50192D7}"/>
                  </a:ext>
                </a:extLst>
              </p:cNvPr>
              <p:cNvSpPr txBox="1"/>
              <p:nvPr/>
            </p:nvSpPr>
            <p:spPr bwMode="auto">
              <a:xfrm>
                <a:off x="5263813" y="3778747"/>
                <a:ext cx="2343150" cy="1006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𝟎𝟏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4B4F69E1-B106-3DE4-B55F-0369C5019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3813" y="3778747"/>
                <a:ext cx="2343150" cy="1006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560466A-C7F0-DC4D-39C1-F43226744A4E}"/>
              </a:ext>
            </a:extLst>
          </p:cNvPr>
          <p:cNvSpPr/>
          <p:nvPr/>
        </p:nvSpPr>
        <p:spPr>
          <a:xfrm rot="10800000">
            <a:off x="6508697" y="3105499"/>
            <a:ext cx="1448260" cy="90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95259-E899-5E22-930E-472CE30FB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771" y="2292097"/>
            <a:ext cx="2240067" cy="456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 Box 12">
            <a:extLst>
              <a:ext uri="{FF2B5EF4-FFF2-40B4-BE49-F238E27FC236}">
                <a16:creationId xmlns:a16="http://schemas.microsoft.com/office/drawing/2014/main" id="{AE44732B-C020-4547-DDF7-4F452EE38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131" y="5366710"/>
            <a:ext cx="6811127" cy="10404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 defTabSz="769938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769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769938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769938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769938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Thể tích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</a:t>
            </a:r>
            <a:r>
              <a:rPr lang="en-US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1">
                <a:solidFill>
                  <a:srgbClr val="FF0000"/>
                </a:solidFill>
              </a:rPr>
              <a:t> = </a:t>
            </a:r>
            <a:r>
              <a:rPr lang="vi-VN" altLang="en-US" sz="2801">
                <a:solidFill>
                  <a:srgbClr val="FF0000"/>
                </a:solidFill>
                <a:latin typeface="+mj-lt"/>
              </a:rPr>
              <a:t>24,79.</a:t>
            </a:r>
            <a:r>
              <a:rPr lang="vi-VN" altLang="en-US" sz="2801">
                <a:solidFill>
                  <a:srgbClr val="FF0000"/>
                </a:solidFill>
              </a:rPr>
              <a:t> </a:t>
            </a:r>
            <a:r>
              <a:rPr lang="en-US" altLang="en-US" sz="2801">
                <a:solidFill>
                  <a:srgbClr val="FF0000"/>
                </a:solidFill>
              </a:rPr>
              <a:t>n </a:t>
            </a:r>
            <a:r>
              <a:rPr lang="en-US" altLang="en-US" sz="2801">
                <a:solidFill>
                  <a:schemeClr val="tx2"/>
                </a:solidFill>
              </a:rPr>
              <a:t>= </a:t>
            </a:r>
            <a:r>
              <a:rPr lang="vi-VN" altLang="en-US" sz="2801">
                <a:solidFill>
                  <a:srgbClr val="002060"/>
                </a:solidFill>
                <a:latin typeface="+mj-lt"/>
              </a:rPr>
              <a:t>24,79</a:t>
            </a:r>
            <a:r>
              <a:rPr lang="vi-VN" altLang="en-US" sz="2801">
                <a:solidFill>
                  <a:srgbClr val="002060"/>
                </a:solidFill>
              </a:rPr>
              <a:t>.</a:t>
            </a:r>
            <a:r>
              <a:rPr lang="vi-VN" altLang="en-US" sz="2801">
                <a:solidFill>
                  <a:srgbClr val="FF0000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0,2479 lít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21">
            <a:extLst>
              <a:ext uri="{FF2B5EF4-FFF2-40B4-BE49-F238E27FC236}">
                <a16:creationId xmlns:a16="http://schemas.microsoft.com/office/drawing/2014/main" id="{A802827B-4B96-7679-A61D-228B27460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41" y="2913190"/>
            <a:ext cx="3841718" cy="3323716"/>
          </a:xfrm>
          <a:prstGeom prst="cloudCallout">
            <a:avLst>
              <a:gd name="adj1" fmla="val 38237"/>
              <a:gd name="adj2" fmla="val 6215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</a:t>
            </a: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lượng chất trong PTHH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89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2" grpId="0"/>
      <p:bldP spid="4" grpId="0"/>
      <p:bldP spid="5" grpId="0"/>
      <p:bldP spid="9" grpId="0"/>
      <p:bldP spid="13" grpId="0" animBg="1"/>
      <p:bldP spid="14" grpId="0" animBg="1"/>
      <p:bldP spid="15" grpId="0"/>
      <p:bldP spid="8" grpId="0"/>
      <p:bldP spid="20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-1031-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4073</TotalTime>
  <Words>2651</Words>
  <Application>Microsoft Office PowerPoint</Application>
  <PresentationFormat>Widescreen</PresentationFormat>
  <Paragraphs>433</Paragraphs>
  <Slides>31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等线</vt:lpstr>
      <vt:lpstr>.VnHelvetInsH</vt:lpstr>
      <vt:lpstr>.VnTime</vt:lpstr>
      <vt:lpstr>.VnTimeH</vt:lpstr>
      <vt:lpstr>Arial</vt:lpstr>
      <vt:lpstr>Calibri</vt:lpstr>
      <vt:lpstr>Calibri Light</vt:lpstr>
      <vt:lpstr>Cambria Math</vt:lpstr>
      <vt:lpstr>Constantia</vt:lpstr>
      <vt:lpstr>Impact</vt:lpstr>
      <vt:lpstr>Times New Roman</vt:lpstr>
      <vt:lpstr>Times New Roman </vt:lpstr>
      <vt:lpstr>Times New Roman Regular</vt:lpstr>
      <vt:lpstr>Wingdings 2</vt:lpstr>
      <vt:lpstr>Yeseva One</vt:lpstr>
      <vt:lpstr>2-1031-7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ADMIN</cp:lastModifiedBy>
  <cp:revision>206</cp:revision>
  <dcterms:created xsi:type="dcterms:W3CDTF">2018-12-13T14:11:00Z</dcterms:created>
  <dcterms:modified xsi:type="dcterms:W3CDTF">2025-11-19T14:48:18Z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