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931" r:id="rId2"/>
    <p:sldId id="930" r:id="rId3"/>
    <p:sldId id="932" r:id="rId4"/>
    <p:sldId id="256" r:id="rId5"/>
    <p:sldId id="981" r:id="rId6"/>
    <p:sldId id="259" r:id="rId7"/>
    <p:sldId id="267" r:id="rId8"/>
    <p:sldId id="269" r:id="rId9"/>
    <p:sldId id="303" r:id="rId10"/>
    <p:sldId id="978" r:id="rId11"/>
    <p:sldId id="979" r:id="rId12"/>
    <p:sldId id="980" r:id="rId13"/>
    <p:sldId id="313" r:id="rId14"/>
    <p:sldId id="933" r:id="rId15"/>
    <p:sldId id="934" r:id="rId16"/>
    <p:sldId id="952" r:id="rId17"/>
    <p:sldId id="953" r:id="rId18"/>
    <p:sldId id="954" r:id="rId19"/>
    <p:sldId id="948" r:id="rId20"/>
    <p:sldId id="947" r:id="rId21"/>
    <p:sldId id="955" r:id="rId22"/>
    <p:sldId id="956" r:id="rId23"/>
    <p:sldId id="957" r:id="rId24"/>
    <p:sldId id="852" r:id="rId25"/>
    <p:sldId id="958" r:id="rId26"/>
    <p:sldId id="959" r:id="rId27"/>
    <p:sldId id="960" r:id="rId28"/>
    <p:sldId id="315" r:id="rId29"/>
    <p:sldId id="963" r:id="rId30"/>
    <p:sldId id="964" r:id="rId31"/>
    <p:sldId id="965" r:id="rId32"/>
    <p:sldId id="966" r:id="rId33"/>
    <p:sldId id="961" r:id="rId34"/>
    <p:sldId id="967" r:id="rId35"/>
    <p:sldId id="968" r:id="rId36"/>
    <p:sldId id="969" r:id="rId37"/>
    <p:sldId id="962" r:id="rId38"/>
    <p:sldId id="970" r:id="rId39"/>
    <p:sldId id="975" r:id="rId40"/>
    <p:sldId id="977" r:id="rId41"/>
    <p:sldId id="976" r:id="rId42"/>
    <p:sldId id="294" r:id="rId43"/>
    <p:sldId id="295" r:id="rId44"/>
    <p:sldId id="868" r:id="rId45"/>
    <p:sldId id="296" r:id="rId46"/>
    <p:sldId id="298" r:id="rId47"/>
    <p:sldId id="299" r:id="rId48"/>
    <p:sldId id="30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3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159" autoAdjust="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S::rieupv@dtp-education.com::032e726b-b6b7-45df-b0ca-e82fb010a48a" providerId="AD" clId="Web-{9C2B1440-7E42-AE2C-6C7B-84AE6CFC956C}"/>
    <pc:docChg chg="modSld">
      <pc:chgData name="Phan Van Rieu (Hugo)" userId="S::rieupv@dtp-education.com::032e726b-b6b7-45df-b0ca-e82fb010a48a" providerId="AD" clId="Web-{9C2B1440-7E42-AE2C-6C7B-84AE6CFC956C}" dt="2024-05-18T08:09:27.794" v="3" actId="20577"/>
      <pc:docMkLst>
        <pc:docMk/>
      </pc:docMkLst>
      <pc:sldChg chg="modSp">
        <pc:chgData name="Phan Van Rieu (Hugo)" userId="S::rieupv@dtp-education.com::032e726b-b6b7-45df-b0ca-e82fb010a48a" providerId="AD" clId="Web-{9C2B1440-7E42-AE2C-6C7B-84AE6CFC956C}" dt="2024-05-18T08:09:27.794" v="3" actId="20577"/>
        <pc:sldMkLst>
          <pc:docMk/>
          <pc:sldMk cId="2426733409" sldId="980"/>
        </pc:sldMkLst>
        <pc:spChg chg="mod">
          <ac:chgData name="Phan Van Rieu (Hugo)" userId="S::rieupv@dtp-education.com::032e726b-b6b7-45df-b0ca-e82fb010a48a" providerId="AD" clId="Web-{9C2B1440-7E42-AE2C-6C7B-84AE6CFC956C}" dt="2024-05-18T08:09:27.794" v="3" actId="20577"/>
          <ac:spMkLst>
            <pc:docMk/>
            <pc:sldMk cId="2426733409" sldId="980"/>
            <ac:spMk id="3" creationId="{4222CA44-A258-B45E-7848-4D00E599535A}"/>
          </ac:spMkLst>
        </pc:spChg>
      </pc:sldChg>
    </pc:docChg>
  </pc:docChgLst>
  <pc:docChgLst>
    <pc:chgData name="Phan Van Rieu (Hugo)" userId="032e726b-b6b7-45df-b0ca-e82fb010a48a" providerId="ADAL" clId="{08C1589F-FBCB-46E8-802B-ADE7E6163696}"/>
    <pc:docChg chg="modSld">
      <pc:chgData name="Phan Van Rieu (Hugo)" userId="032e726b-b6b7-45df-b0ca-e82fb010a48a" providerId="ADAL" clId="{08C1589F-FBCB-46E8-802B-ADE7E6163696}" dt="2024-05-27T02:24:40.846" v="1" actId="20577"/>
      <pc:docMkLst>
        <pc:docMk/>
      </pc:docMkLst>
      <pc:sldChg chg="modSp mod">
        <pc:chgData name="Phan Van Rieu (Hugo)" userId="032e726b-b6b7-45df-b0ca-e82fb010a48a" providerId="ADAL" clId="{08C1589F-FBCB-46E8-802B-ADE7E6163696}" dt="2024-05-27T02:24:40.846" v="1" actId="20577"/>
        <pc:sldMkLst>
          <pc:docMk/>
          <pc:sldMk cId="1872779487" sldId="269"/>
        </pc:sldMkLst>
        <pc:spChg chg="mod">
          <ac:chgData name="Phan Van Rieu (Hugo)" userId="032e726b-b6b7-45df-b0ca-e82fb010a48a" providerId="ADAL" clId="{08C1589F-FBCB-46E8-802B-ADE7E6163696}" dt="2024-05-27T02:24:40.846" v="1" actId="20577"/>
          <ac:spMkLst>
            <pc:docMk/>
            <pc:sldMk cId="1872779487" sldId="269"/>
            <ac:spMk id="7" creationId="{BA386DE9-345A-400C-B2BB-B32B155C2C38}"/>
          </ac:spMkLst>
        </pc:spChg>
      </pc:sldChg>
    </pc:docChg>
  </pc:docChgLst>
  <pc:docChgLst>
    <pc:chgData name="Phan Van Rieu (Hugo)" userId="S::rieupv@dtp-education.com::032e726b-b6b7-45df-b0ca-e82fb010a48a" providerId="AD" clId="Web-{B870FFA4-EC41-77FD-5105-928271772D11}"/>
    <pc:docChg chg="modSld">
      <pc:chgData name="Phan Van Rieu (Hugo)" userId="S::rieupv@dtp-education.com::032e726b-b6b7-45df-b0ca-e82fb010a48a" providerId="AD" clId="Web-{B870FFA4-EC41-77FD-5105-928271772D11}" dt="2024-05-18T08:05:02.876" v="8"/>
      <pc:docMkLst>
        <pc:docMk/>
      </pc:docMkLst>
      <pc:sldChg chg="modSp">
        <pc:chgData name="Phan Van Rieu (Hugo)" userId="S::rieupv@dtp-education.com::032e726b-b6b7-45df-b0ca-e82fb010a48a" providerId="AD" clId="Web-{B870FFA4-EC41-77FD-5105-928271772D11}" dt="2024-05-18T08:04:34.813" v="3" actId="20577"/>
        <pc:sldMkLst>
          <pc:docMk/>
          <pc:sldMk cId="1772680085" sldId="256"/>
        </pc:sldMkLst>
        <pc:spChg chg="mod">
          <ac:chgData name="Phan Van Rieu (Hugo)" userId="S::rieupv@dtp-education.com::032e726b-b6b7-45df-b0ca-e82fb010a48a" providerId="AD" clId="Web-{B870FFA4-EC41-77FD-5105-928271772D11}" dt="2024-05-18T08:04:34.813" v="3" actId="20577"/>
          <ac:spMkLst>
            <pc:docMk/>
            <pc:sldMk cId="1772680085" sldId="256"/>
            <ac:spMk id="3" creationId="{00000000-0000-0000-0000-000000000000}"/>
          </ac:spMkLst>
        </pc:spChg>
      </pc:sldChg>
      <pc:sldChg chg="modSp">
        <pc:chgData name="Phan Van Rieu (Hugo)" userId="S::rieupv@dtp-education.com::032e726b-b6b7-45df-b0ca-e82fb010a48a" providerId="AD" clId="Web-{B870FFA4-EC41-77FD-5105-928271772D11}" dt="2024-05-18T08:04:50.594" v="7" actId="20577"/>
        <pc:sldMkLst>
          <pc:docMk/>
          <pc:sldMk cId="3407293652" sldId="267"/>
        </pc:sldMkLst>
        <pc:spChg chg="mod">
          <ac:chgData name="Phan Van Rieu (Hugo)" userId="S::rieupv@dtp-education.com::032e726b-b6b7-45df-b0ca-e82fb010a48a" providerId="AD" clId="Web-{B870FFA4-EC41-77FD-5105-928271772D11}" dt="2024-05-18T08:04:50.594" v="7" actId="20577"/>
          <ac:spMkLst>
            <pc:docMk/>
            <pc:sldMk cId="3407293652" sldId="267"/>
            <ac:spMk id="3" creationId="{00000000-0000-0000-0000-000000000000}"/>
          </ac:spMkLst>
        </pc:spChg>
      </pc:sldChg>
      <pc:sldChg chg="modSp">
        <pc:chgData name="Phan Van Rieu (Hugo)" userId="S::rieupv@dtp-education.com::032e726b-b6b7-45df-b0ca-e82fb010a48a" providerId="AD" clId="Web-{B870FFA4-EC41-77FD-5105-928271772D11}" dt="2024-05-18T08:05:02.876" v="8"/>
        <pc:sldMkLst>
          <pc:docMk/>
          <pc:sldMk cId="4281839752" sldId="934"/>
        </pc:sldMkLst>
        <pc:spChg chg="mod">
          <ac:chgData name="Phan Van Rieu (Hugo)" userId="S::rieupv@dtp-education.com::032e726b-b6b7-45df-b0ca-e82fb010a48a" providerId="AD" clId="Web-{B870FFA4-EC41-77FD-5105-928271772D11}" dt="2024-05-18T08:05:02.876" v="8"/>
          <ac:spMkLst>
            <pc:docMk/>
            <pc:sldMk cId="4281839752" sldId="934"/>
            <ac:spMk id="7" creationId="{8CD13F60-001A-C02A-9F98-5DB7901C280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377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7DF582-2EDE-47CD-907D-2FAD5392E4B0}"/>
              </a:ext>
            </a:extLst>
          </p:cNvPr>
          <p:cNvSpPr/>
          <p:nvPr userDrawn="1"/>
        </p:nvSpPr>
        <p:spPr>
          <a:xfrm>
            <a:off x="0" y="6417586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E8ED-96E6-4C79-B45E-4E9A6CB5FC5E}"/>
              </a:ext>
            </a:extLst>
          </p:cNvPr>
          <p:cNvSpPr/>
          <p:nvPr userDrawn="1"/>
        </p:nvSpPr>
        <p:spPr>
          <a:xfrm>
            <a:off x="0" y="0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3581400" y="71082"/>
            <a:ext cx="84458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Review: Grammar, Pronunciation, In the Real World, Conversation, Speaking &amp; Writing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66444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Unit 3: Living Environment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rgbClr val="002060"/>
                </a:solidFill>
                <a:effectLst/>
              </a:rPr>
              <a:t>Tiếng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 Anh 9 </a:t>
            </a:r>
            <a:r>
              <a:rPr lang="en-US" sz="1600" baseline="0" dirty="0" err="1">
                <a:solidFill>
                  <a:srgbClr val="002060"/>
                </a:solidFill>
                <a:effectLst/>
              </a:rPr>
              <a:t>i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-Learn Smart World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002060"/>
                </a:solidFill>
                <a:effectLst/>
              </a:rPr>
              <a:t>DTP Education Solutions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74" r:id="rId14"/>
    <p:sldLayoutId id="2147483689" r:id="rId15"/>
    <p:sldLayoutId id="2147483690" r:id="rId16"/>
    <p:sldLayoutId id="2147483691" r:id="rId17"/>
    <p:sldLayoutId id="214748369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A5C015-F453-F94F-A111-E6759444D702}"/>
              </a:ext>
            </a:extLst>
          </p:cNvPr>
          <p:cNvSpPr txBox="1"/>
          <p:nvPr/>
        </p:nvSpPr>
        <p:spPr>
          <a:xfrm>
            <a:off x="3433619" y="531152"/>
            <a:ext cx="6128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Circle the correct answers.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FDE52-901F-540F-700E-83F29F699F59}"/>
              </a:ext>
            </a:extLst>
          </p:cNvPr>
          <p:cNvSpPr txBox="1"/>
          <p:nvPr/>
        </p:nvSpPr>
        <p:spPr>
          <a:xfrm>
            <a:off x="258618" y="1464393"/>
            <a:ext cx="117856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The ____________ in my building broke down, and I had to climb the stairs to my apartment.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A. furniture             B. sensor                C. curtain         D. elevator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2. I think the ____________ is broken. It's getting too hot.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A. air conditioner  B. voice assistant  C. bunk bed      D. monitor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A23FCD-948A-CA6D-058B-03CCA6905574}"/>
              </a:ext>
            </a:extLst>
          </p:cNvPr>
          <p:cNvCxnSpPr>
            <a:cxnSpLocks/>
          </p:cNvCxnSpPr>
          <p:nvPr/>
        </p:nvCxnSpPr>
        <p:spPr>
          <a:xfrm>
            <a:off x="7235229" y="2194909"/>
            <a:ext cx="2010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CE46CF-0EEA-060E-7F42-58880591B362}"/>
              </a:ext>
            </a:extLst>
          </p:cNvPr>
          <p:cNvCxnSpPr>
            <a:cxnSpLocks/>
          </p:cNvCxnSpPr>
          <p:nvPr/>
        </p:nvCxnSpPr>
        <p:spPr>
          <a:xfrm>
            <a:off x="391084" y="3053890"/>
            <a:ext cx="26384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F0409C3-1C84-00AD-80EB-E917BF12752F}"/>
              </a:ext>
            </a:extLst>
          </p:cNvPr>
          <p:cNvSpPr/>
          <p:nvPr/>
        </p:nvSpPr>
        <p:spPr>
          <a:xfrm>
            <a:off x="9725892" y="3334328"/>
            <a:ext cx="535708" cy="5103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3B3FC4-E442-AE2A-8B3B-C2968D4E295F}"/>
              </a:ext>
            </a:extLst>
          </p:cNvPr>
          <p:cNvCxnSpPr>
            <a:cxnSpLocks/>
          </p:cNvCxnSpPr>
          <p:nvPr/>
        </p:nvCxnSpPr>
        <p:spPr>
          <a:xfrm>
            <a:off x="6096000" y="4739526"/>
            <a:ext cx="11392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9EEB17-416E-EC4B-02C1-EF59675B84AC}"/>
              </a:ext>
            </a:extLst>
          </p:cNvPr>
          <p:cNvCxnSpPr>
            <a:cxnSpLocks/>
          </p:cNvCxnSpPr>
          <p:nvPr/>
        </p:nvCxnSpPr>
        <p:spPr>
          <a:xfrm>
            <a:off x="9561945" y="4703852"/>
            <a:ext cx="14939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EEEE793-5D80-0D46-F29A-FBDCD5D61648}"/>
              </a:ext>
            </a:extLst>
          </p:cNvPr>
          <p:cNvSpPr/>
          <p:nvPr/>
        </p:nvSpPr>
        <p:spPr>
          <a:xfrm>
            <a:off x="258618" y="5010728"/>
            <a:ext cx="535708" cy="5103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9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5406B2-62ED-BC83-D2B1-CCBA330231E2}"/>
              </a:ext>
            </a:extLst>
          </p:cNvPr>
          <p:cNvSpPr txBox="1"/>
          <p:nvPr/>
        </p:nvSpPr>
        <p:spPr>
          <a:xfrm>
            <a:off x="406400" y="1209535"/>
            <a:ext cx="11610111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I wish I am taller.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I would like to live in a house which have smart appliances.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lang="en-US" sz="3600" dirty="0">
                <a:solidFill>
                  <a:srgbClr val="0D0D0D"/>
                </a:solidFill>
                <a:latin typeface="Calibri" panose="020F0502020204030204"/>
              </a:rPr>
              <a:t>My brother wish he could speak Korean.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There are a swimming pool, a bookstore and a park in my neighborhood.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I wish my friend doesn’t live far from my 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1B626-71AE-F513-A0E0-25E75380884C}"/>
              </a:ext>
            </a:extLst>
          </p:cNvPr>
          <p:cNvSpPr txBox="1"/>
          <p:nvPr/>
        </p:nvSpPr>
        <p:spPr>
          <a:xfrm>
            <a:off x="406400" y="600364"/>
            <a:ext cx="11111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Find and correct the mistakes.</a:t>
            </a:r>
          </a:p>
        </p:txBody>
      </p:sp>
    </p:spTree>
    <p:extLst>
      <p:ext uri="{BB962C8B-B14F-4D97-AF65-F5344CB8AC3E}">
        <p14:creationId xmlns:p14="http://schemas.microsoft.com/office/powerpoint/2010/main" val="387237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5A883A-52CE-CF57-8F13-D34FC0B00E9D}"/>
              </a:ext>
            </a:extLst>
          </p:cNvPr>
          <p:cNvSpPr txBox="1"/>
          <p:nvPr/>
        </p:nvSpPr>
        <p:spPr>
          <a:xfrm>
            <a:off x="290944" y="1203611"/>
            <a:ext cx="11610111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wish I am taller.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wish I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taller.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I would like to live in a house which have smart appliances.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would like to live in a house which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smart appliances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lang="en-US" sz="3600" dirty="0">
                <a:solidFill>
                  <a:srgbClr val="0D0D0D"/>
                </a:solidFill>
                <a:latin typeface="Calibri" panose="020F0502020204030204"/>
              </a:rPr>
              <a:t>My brother wish he could speak Korean.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brother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wishes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 could speak Korean.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B8AA6-0B76-E358-CD16-2143B382121A}"/>
              </a:ext>
            </a:extLst>
          </p:cNvPr>
          <p:cNvSpPr txBox="1"/>
          <p:nvPr/>
        </p:nvSpPr>
        <p:spPr>
          <a:xfrm>
            <a:off x="193964" y="618836"/>
            <a:ext cx="14316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Answer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445EE9-CB87-9B31-DCCE-16225E49FCA2}"/>
              </a:ext>
            </a:extLst>
          </p:cNvPr>
          <p:cNvCxnSpPr/>
          <p:nvPr/>
        </p:nvCxnSpPr>
        <p:spPr>
          <a:xfrm>
            <a:off x="2530764" y="1995055"/>
            <a:ext cx="5264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83ECEA-5CBF-CF7B-1764-A79EDF3D93F5}"/>
              </a:ext>
            </a:extLst>
          </p:cNvPr>
          <p:cNvCxnSpPr>
            <a:cxnSpLocks/>
          </p:cNvCxnSpPr>
          <p:nvPr/>
        </p:nvCxnSpPr>
        <p:spPr>
          <a:xfrm>
            <a:off x="7550728" y="3606801"/>
            <a:ext cx="761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7B3146-8EAD-A458-A5E0-162DA0B63470}"/>
              </a:ext>
            </a:extLst>
          </p:cNvPr>
          <p:cNvCxnSpPr>
            <a:cxnSpLocks/>
          </p:cNvCxnSpPr>
          <p:nvPr/>
        </p:nvCxnSpPr>
        <p:spPr>
          <a:xfrm>
            <a:off x="3126510" y="5250873"/>
            <a:ext cx="7158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40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22CA44-A258-B45E-7848-4D00E599535A}"/>
              </a:ext>
            </a:extLst>
          </p:cNvPr>
          <p:cNvSpPr txBox="1"/>
          <p:nvPr/>
        </p:nvSpPr>
        <p:spPr>
          <a:xfrm>
            <a:off x="457200" y="750215"/>
            <a:ext cx="11277600" cy="49924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There are a swimming pool, a bookstore and a park in my neighborhood.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swimming pool, a bookstore and a park in my neighborhood.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I wish my friend doesn’t live far from me.</a:t>
            </a:r>
            <a:endParaRPr lang="en-US" sz="36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wish my friend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didn’t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 far from </a:t>
            </a:r>
            <a:r>
              <a:rPr lang="en-US" sz="3600">
                <a:solidFill>
                  <a:srgbClr val="0D0D0D"/>
                </a:solidFill>
                <a:latin typeface="Calibri" panose="020F0502020204030204"/>
              </a:rPr>
              <a:t>me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lang="en-US" sz="36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53FD63-6180-F10B-88D3-7D69DC4886DF}"/>
              </a:ext>
            </a:extLst>
          </p:cNvPr>
          <p:cNvCxnSpPr/>
          <p:nvPr/>
        </p:nvCxnSpPr>
        <p:spPr>
          <a:xfrm>
            <a:off x="2189018" y="1524000"/>
            <a:ext cx="5264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3DAD31-7FB7-CF55-9A77-8AB4919C9DC0}"/>
              </a:ext>
            </a:extLst>
          </p:cNvPr>
          <p:cNvCxnSpPr>
            <a:cxnSpLocks/>
          </p:cNvCxnSpPr>
          <p:nvPr/>
        </p:nvCxnSpPr>
        <p:spPr>
          <a:xfrm>
            <a:off x="4124036" y="4835237"/>
            <a:ext cx="13254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7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Grammar </a:t>
            </a:r>
          </a:p>
        </p:txBody>
      </p:sp>
    </p:spTree>
    <p:extLst>
      <p:ext uri="{BB962C8B-B14F-4D97-AF65-F5344CB8AC3E}">
        <p14:creationId xmlns:p14="http://schemas.microsoft.com/office/powerpoint/2010/main" val="2627695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325A94-D940-3EA1-7FA3-F271E1E9F711}"/>
              </a:ext>
            </a:extLst>
          </p:cNvPr>
          <p:cNvSpPr/>
          <p:nvPr/>
        </p:nvSpPr>
        <p:spPr>
          <a:xfrm>
            <a:off x="411334" y="4177080"/>
            <a:ext cx="11262802" cy="22320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1. These apartments have solar panels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which generate electricity for the whole building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People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who love nature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will like this place.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3692B1-281F-928B-AD1A-76ED7AA3C5AA}"/>
              </a:ext>
            </a:extLst>
          </p:cNvPr>
          <p:cNvSpPr/>
          <p:nvPr/>
        </p:nvSpPr>
        <p:spPr>
          <a:xfrm>
            <a:off x="411334" y="1164498"/>
            <a:ext cx="11262802" cy="2970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</a:rPr>
              <a:t>FORM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: relative pronoun (</a:t>
            </a:r>
            <a:r>
              <a:rPr lang="en-US" sz="3200" b="1" i="1" dirty="0">
                <a:solidFill>
                  <a:srgbClr val="242021"/>
                </a:solidFill>
                <a:effectLst/>
              </a:rPr>
              <a:t>who, whom which, that, whose</a:t>
            </a:r>
            <a:r>
              <a:rPr lang="en-US" sz="3200" i="1" dirty="0">
                <a:solidFill>
                  <a:srgbClr val="242021"/>
                </a:solidFill>
                <a:effectLst/>
              </a:rPr>
              <a:t>)</a:t>
            </a:r>
            <a:r>
              <a:rPr lang="en-US" sz="3200" b="1" i="1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+ subject + verb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</a:rPr>
              <a:t>USE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: We can use </a:t>
            </a:r>
            <a:r>
              <a:rPr lang="en-US" sz="3200" b="0" i="1" dirty="0">
                <a:solidFill>
                  <a:srgbClr val="242021"/>
                </a:solidFill>
                <a:effectLst/>
              </a:rPr>
              <a:t>defining relative clause with relative pronouns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to </a:t>
            </a:r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give key information about the noun before them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400BE0-3C45-E511-DA9A-8E1901F7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209" y="469978"/>
            <a:ext cx="2669466" cy="603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C78915-80E6-3383-C472-0677A32BB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6" y="598653"/>
            <a:ext cx="9250066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5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B5E36-FD27-2A0A-3647-F7B2347CC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EB3D0-4601-B116-A72B-4CBF1F86AF00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D13F60-001A-C02A-9F98-5DB7901C280D}"/>
              </a:ext>
            </a:extLst>
          </p:cNvPr>
          <p:cNvSpPr/>
          <p:nvPr/>
        </p:nvSpPr>
        <p:spPr>
          <a:xfrm>
            <a:off x="213972" y="1036582"/>
            <a:ext cx="11764055" cy="56323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We use relative pronouns </a:t>
            </a:r>
            <a:r>
              <a:rPr lang="en-US" sz="3600" b="1" dirty="0"/>
              <a:t>who/that </a:t>
            </a:r>
            <a:r>
              <a:rPr lang="en-US" sz="3600" dirty="0"/>
              <a:t>for </a:t>
            </a:r>
            <a:r>
              <a:rPr lang="en-US" sz="3600" u="sng" dirty="0"/>
              <a:t>people</a:t>
            </a:r>
            <a:r>
              <a:rPr lang="en-US" sz="3600" dirty="0"/>
              <a:t>.</a:t>
            </a:r>
          </a:p>
          <a:p>
            <a:r>
              <a:rPr lang="en-US" sz="3600" i="1" dirty="0"/>
              <a:t>Ex: This is a great home for </a:t>
            </a:r>
            <a:r>
              <a:rPr lang="en-US" sz="3600" i="1" u="sng" dirty="0"/>
              <a:t>families</a:t>
            </a:r>
            <a:r>
              <a:rPr lang="en-US" sz="3600" i="1" dirty="0"/>
              <a:t> </a:t>
            </a:r>
            <a:r>
              <a:rPr lang="en-US" sz="3600" b="1" i="1" dirty="0"/>
              <a:t>that/who </a:t>
            </a:r>
            <a:r>
              <a:rPr lang="en-US" sz="3600" i="1" dirty="0"/>
              <a:t>like swimming</a:t>
            </a:r>
            <a:r>
              <a:rPr lang="en-US" sz="3600" dirty="0"/>
              <a:t>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We use relative pronouns </a:t>
            </a:r>
            <a:r>
              <a:rPr lang="en-US" sz="3600" b="1" i="1" dirty="0"/>
              <a:t>which/that </a:t>
            </a:r>
            <a:r>
              <a:rPr lang="en-US" sz="3600" dirty="0"/>
              <a:t>for </a:t>
            </a:r>
            <a:r>
              <a:rPr lang="en-US" sz="3600" u="sng" dirty="0"/>
              <a:t>things</a:t>
            </a:r>
            <a:r>
              <a:rPr lang="en-US" sz="3600" dirty="0"/>
              <a:t>.</a:t>
            </a:r>
          </a:p>
          <a:p>
            <a:r>
              <a:rPr lang="en-US" sz="3600" i="1" dirty="0"/>
              <a:t>Ex: There is </a:t>
            </a:r>
            <a:r>
              <a:rPr lang="en-US" sz="3600" i="1" u="sng" dirty="0"/>
              <a:t>a smart garden </a:t>
            </a:r>
            <a:r>
              <a:rPr lang="en-US" sz="3600" b="1" i="1" dirty="0"/>
              <a:t>that/which </a:t>
            </a:r>
            <a:r>
              <a:rPr lang="en-US" sz="3600" i="1" dirty="0"/>
              <a:t>helps your plants grow better.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We use relative pronouns </a:t>
            </a:r>
            <a:r>
              <a:rPr lang="en-US" sz="3600" b="1" i="1" dirty="0"/>
              <a:t>whose</a:t>
            </a:r>
            <a:r>
              <a:rPr lang="en-US" sz="3600" dirty="0"/>
              <a:t> to show possession with </a:t>
            </a:r>
            <a:r>
              <a:rPr lang="en-US" sz="3600" u="sng" dirty="0"/>
              <a:t>people</a:t>
            </a:r>
            <a:r>
              <a:rPr lang="en-US" sz="3600" dirty="0"/>
              <a:t> and </a:t>
            </a:r>
            <a:r>
              <a:rPr lang="en-US" sz="3600" u="sng" dirty="0"/>
              <a:t>things</a:t>
            </a:r>
            <a:r>
              <a:rPr lang="en-US" sz="3600" dirty="0"/>
              <a:t>.</a:t>
            </a:r>
          </a:p>
          <a:p>
            <a:r>
              <a:rPr lang="en-US" sz="3600" i="1" dirty="0"/>
              <a:t>Ex: This home is great for </a:t>
            </a:r>
            <a:r>
              <a:rPr lang="en-US" sz="3600" i="1" u="sng" dirty="0"/>
              <a:t>people</a:t>
            </a:r>
            <a:r>
              <a:rPr lang="en-US" sz="3600" i="1" dirty="0"/>
              <a:t> </a:t>
            </a:r>
            <a:r>
              <a:rPr lang="en-US" sz="3600" b="1" i="1" dirty="0"/>
              <a:t>whose</a:t>
            </a:r>
            <a:r>
              <a:rPr lang="en-US" sz="3600" i="1" dirty="0"/>
              <a:t> children are young.</a:t>
            </a:r>
          </a:p>
          <a:p>
            <a:r>
              <a:rPr lang="en-US" sz="3600" i="1" dirty="0"/>
              <a:t> </a:t>
            </a:r>
            <a:r>
              <a:rPr lang="en-US" sz="3600" i="1" u="sng" dirty="0"/>
              <a:t>This house</a:t>
            </a:r>
            <a:r>
              <a:rPr lang="en-US" sz="3600" i="1" dirty="0"/>
              <a:t> </a:t>
            </a:r>
            <a:r>
              <a:rPr lang="en-US" sz="3600" b="1" i="1" dirty="0"/>
              <a:t>whose</a:t>
            </a:r>
            <a:r>
              <a:rPr lang="en-US" sz="3600" i="1" dirty="0"/>
              <a:t> yard is big is great for active people.</a:t>
            </a:r>
          </a:p>
          <a:p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2A8ACE-84F1-6CD2-6B16-464050033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258" y="457763"/>
            <a:ext cx="2806844" cy="635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5C56F9-81EA-DDA5-D198-4992FA884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6" y="598653"/>
            <a:ext cx="9250066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130B41-1041-5A38-9082-38BFC82981CA}"/>
              </a:ext>
            </a:extLst>
          </p:cNvPr>
          <p:cNvSpPr txBox="1"/>
          <p:nvPr/>
        </p:nvSpPr>
        <p:spPr>
          <a:xfrm>
            <a:off x="2707688" y="688797"/>
            <a:ext cx="702223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/>
              <a:t>Relative pronouns as subjects:</a:t>
            </a:r>
          </a:p>
          <a:p>
            <a:r>
              <a:rPr lang="en-US" sz="3600" dirty="0"/>
              <a:t> Noun + </a:t>
            </a:r>
            <a:r>
              <a:rPr lang="en-US" sz="3600" b="1" i="1" dirty="0"/>
              <a:t>that/who/which </a:t>
            </a:r>
            <a:r>
              <a:rPr lang="en-US" sz="3600" dirty="0"/>
              <a:t>+ verb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58876-5C52-D773-6392-8DB00CD98174}"/>
              </a:ext>
            </a:extLst>
          </p:cNvPr>
          <p:cNvSpPr txBox="1"/>
          <p:nvPr/>
        </p:nvSpPr>
        <p:spPr>
          <a:xfrm>
            <a:off x="448319" y="2333010"/>
            <a:ext cx="115409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3600" dirty="0"/>
              <a:t>Our apartments are great for people </a:t>
            </a:r>
            <a:r>
              <a:rPr lang="en-US" sz="3600" b="1" dirty="0"/>
              <a:t>that/who </a:t>
            </a:r>
            <a:r>
              <a:rPr lang="en-US" sz="3600" dirty="0"/>
              <a:t>have small children.</a:t>
            </a:r>
          </a:p>
          <a:p>
            <a:r>
              <a:rPr lang="en-US" sz="3600" dirty="0"/>
              <a:t> People </a:t>
            </a:r>
            <a:r>
              <a:rPr lang="en-US" sz="3600" b="1" dirty="0"/>
              <a:t>that/who </a:t>
            </a:r>
            <a:r>
              <a:rPr lang="en-US" sz="3600" dirty="0"/>
              <a:t>care about the environment will love this home.</a:t>
            </a:r>
          </a:p>
          <a:p>
            <a:r>
              <a:rPr lang="en-US" sz="3600" dirty="0"/>
              <a:t> He wants to live in a building </a:t>
            </a:r>
            <a:r>
              <a:rPr lang="en-US" sz="3600" b="1" dirty="0"/>
              <a:t>that/which </a:t>
            </a:r>
            <a:r>
              <a:rPr lang="en-US" sz="3600" dirty="0"/>
              <a:t>doesn't allow pets.</a:t>
            </a:r>
          </a:p>
        </p:txBody>
      </p:sp>
    </p:spTree>
    <p:extLst>
      <p:ext uri="{BB962C8B-B14F-4D97-AF65-F5344CB8AC3E}">
        <p14:creationId xmlns:p14="http://schemas.microsoft.com/office/powerpoint/2010/main" val="153856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098512-E543-425F-7C1C-9524297907CE}"/>
              </a:ext>
            </a:extLst>
          </p:cNvPr>
          <p:cNvSpPr txBox="1"/>
          <p:nvPr/>
        </p:nvSpPr>
        <p:spPr>
          <a:xfrm>
            <a:off x="1553592" y="688797"/>
            <a:ext cx="938369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/>
              <a:t>Relative pronouns as objects:</a:t>
            </a:r>
          </a:p>
          <a:p>
            <a:r>
              <a:rPr lang="en-US" sz="3600" dirty="0"/>
              <a:t> Noun + </a:t>
            </a:r>
            <a:r>
              <a:rPr lang="en-US" sz="3600" b="1" i="1" dirty="0"/>
              <a:t>that/who/whom/which </a:t>
            </a:r>
            <a:r>
              <a:rPr lang="en-US" sz="3600" dirty="0"/>
              <a:t>+ subject + verb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B33BD-776B-2E51-99A3-420CB9EC4969}"/>
              </a:ext>
            </a:extLst>
          </p:cNvPr>
          <p:cNvSpPr txBox="1"/>
          <p:nvPr/>
        </p:nvSpPr>
        <p:spPr>
          <a:xfrm>
            <a:off x="417251" y="2007743"/>
            <a:ext cx="115498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This is the house </a:t>
            </a:r>
            <a:r>
              <a:rPr lang="en-US" sz="3600" b="1" dirty="0"/>
              <a:t>which/that </a:t>
            </a:r>
            <a:r>
              <a:rPr lang="en-US" sz="3600" dirty="0"/>
              <a:t>I really like.</a:t>
            </a:r>
          </a:p>
          <a:p>
            <a:r>
              <a:rPr lang="en-US" sz="3600" dirty="0"/>
              <a:t>The apartment manager </a:t>
            </a:r>
            <a:r>
              <a:rPr lang="en-US" sz="3600" b="1" dirty="0"/>
              <a:t>who/whom/that </a:t>
            </a:r>
            <a:r>
              <a:rPr lang="en-US" sz="3600" dirty="0"/>
              <a:t>you met is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265FB-EEBD-4FAA-1154-30848A770E40}"/>
              </a:ext>
            </a:extLst>
          </p:cNvPr>
          <p:cNvSpPr txBox="1"/>
          <p:nvPr/>
        </p:nvSpPr>
        <p:spPr>
          <a:xfrm>
            <a:off x="1553592" y="3429000"/>
            <a:ext cx="61255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/>
              <a:t>Noun + </a:t>
            </a:r>
            <a:r>
              <a:rPr lang="en-US" sz="3600" b="1" i="1" dirty="0"/>
              <a:t>whose</a:t>
            </a:r>
            <a:r>
              <a:rPr lang="en-US" sz="3600" dirty="0"/>
              <a:t> + noun + verb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66AC9-1456-BDF0-5591-9B1A7AB91C10}"/>
              </a:ext>
            </a:extLst>
          </p:cNvPr>
          <p:cNvSpPr txBox="1"/>
          <p:nvPr/>
        </p:nvSpPr>
        <p:spPr>
          <a:xfrm>
            <a:off x="534139" y="4414877"/>
            <a:ext cx="111237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People </a:t>
            </a:r>
            <a:r>
              <a:rPr lang="en-US" sz="3600" b="1" dirty="0"/>
              <a:t>whose</a:t>
            </a:r>
            <a:r>
              <a:rPr lang="en-US" sz="3600" dirty="0"/>
              <a:t> parents are older will love this elevator. </a:t>
            </a:r>
          </a:p>
          <a:p>
            <a:r>
              <a:rPr lang="en-US" sz="3600" dirty="0"/>
              <a:t>Houses </a:t>
            </a:r>
            <a:r>
              <a:rPr lang="en-US" sz="3600" b="1" dirty="0"/>
              <a:t>whose</a:t>
            </a:r>
            <a:r>
              <a:rPr lang="en-US" sz="3600" dirty="0"/>
              <a:t> roofs have solar panels have lower electricity bills.</a:t>
            </a:r>
          </a:p>
        </p:txBody>
      </p:sp>
    </p:spTree>
    <p:extLst>
      <p:ext uri="{BB962C8B-B14F-4D97-AF65-F5344CB8AC3E}">
        <p14:creationId xmlns:p14="http://schemas.microsoft.com/office/powerpoint/2010/main" val="27861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3DA644-8065-6114-6065-D87544BA1C2E}"/>
              </a:ext>
            </a:extLst>
          </p:cNvPr>
          <p:cNvSpPr txBox="1"/>
          <p:nvPr/>
        </p:nvSpPr>
        <p:spPr>
          <a:xfrm>
            <a:off x="532659" y="697766"/>
            <a:ext cx="108840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Note</a:t>
            </a:r>
            <a:r>
              <a:rPr lang="en-US" sz="3600" dirty="0"/>
              <a:t>: We can </a:t>
            </a:r>
            <a:r>
              <a:rPr lang="en-US" sz="3600" u="sng" dirty="0"/>
              <a:t>leave out the pronoun </a:t>
            </a:r>
            <a:r>
              <a:rPr lang="en-US" sz="3600" dirty="0"/>
              <a:t>when it is the </a:t>
            </a:r>
            <a:r>
              <a:rPr lang="en-US" sz="3600" u="sng" dirty="0"/>
              <a:t>object of the relative clause.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3A068-1E23-98E8-F80A-D62DA621960F}"/>
              </a:ext>
            </a:extLst>
          </p:cNvPr>
          <p:cNvSpPr txBox="1"/>
          <p:nvPr/>
        </p:nvSpPr>
        <p:spPr>
          <a:xfrm>
            <a:off x="532658" y="2242481"/>
            <a:ext cx="10884023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This is the house </a:t>
            </a:r>
            <a:r>
              <a:rPr lang="en-US" sz="3600" b="1" dirty="0"/>
              <a:t>that</a:t>
            </a:r>
            <a:r>
              <a:rPr lang="en-US" sz="3600" dirty="0"/>
              <a:t> I really like.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This is the house I really like. (</a:t>
            </a:r>
            <a:r>
              <a:rPr lang="en-US" sz="3600" b="1" dirty="0"/>
              <a:t>that</a:t>
            </a:r>
            <a:r>
              <a:rPr lang="en-US" sz="3600" dirty="0"/>
              <a:t> is the object of </a:t>
            </a:r>
            <a:r>
              <a:rPr lang="en-US" sz="3600" i="1" dirty="0"/>
              <a:t>like</a:t>
            </a:r>
            <a:r>
              <a:rPr lang="en-US" sz="36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1832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86BD4-8D2C-7673-8EFC-12E08B519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F1FEED-61BC-ED4A-81DD-A8E129261D78}"/>
              </a:ext>
            </a:extLst>
          </p:cNvPr>
          <p:cNvSpPr/>
          <p:nvPr/>
        </p:nvSpPr>
        <p:spPr>
          <a:xfrm>
            <a:off x="342811" y="3448418"/>
            <a:ext cx="11100315" cy="2970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242021"/>
                </a:solidFill>
              </a:rPr>
              <a:t>Ex</a:t>
            </a:r>
            <a:r>
              <a:rPr lang="en-US" sz="3200" dirty="0">
                <a:solidFill>
                  <a:srgbClr val="242021"/>
                </a:solidFill>
              </a:rPr>
              <a:t>: I </a:t>
            </a:r>
            <a:r>
              <a:rPr lang="en-US" sz="3200" b="1" dirty="0">
                <a:solidFill>
                  <a:srgbClr val="242021"/>
                </a:solidFill>
              </a:rPr>
              <a:t>wish</a:t>
            </a:r>
            <a:r>
              <a:rPr lang="en-US" sz="3200" dirty="0">
                <a:solidFill>
                  <a:srgbClr val="242021"/>
                </a:solidFill>
              </a:rPr>
              <a:t> my house </a:t>
            </a:r>
            <a:r>
              <a:rPr lang="en-US" sz="3200" dirty="0">
                <a:solidFill>
                  <a:srgbClr val="FF0000"/>
                </a:solidFill>
              </a:rPr>
              <a:t>was</a:t>
            </a:r>
            <a:r>
              <a:rPr lang="en-US" sz="3200" dirty="0">
                <a:solidFill>
                  <a:srgbClr val="242021"/>
                </a:solidFill>
              </a:rPr>
              <a:t> closer to the park.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(My house </a:t>
            </a:r>
            <a:r>
              <a:rPr lang="en-US" sz="3200" dirty="0">
                <a:solidFill>
                  <a:srgbClr val="FF0000"/>
                </a:solidFill>
              </a:rPr>
              <a:t>isn't</a:t>
            </a:r>
            <a:r>
              <a:rPr lang="en-US" sz="3200" dirty="0">
                <a:solidFill>
                  <a:srgbClr val="242021"/>
                </a:solidFill>
              </a:rPr>
              <a:t> close to the park.)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John </a:t>
            </a:r>
            <a:r>
              <a:rPr lang="en-US" sz="3200" b="1" dirty="0"/>
              <a:t>wishes</a:t>
            </a:r>
            <a:r>
              <a:rPr lang="en-US" sz="3200" dirty="0"/>
              <a:t> he </a:t>
            </a:r>
            <a:r>
              <a:rPr lang="en-US" sz="3200" dirty="0">
                <a:solidFill>
                  <a:srgbClr val="FF0000"/>
                </a:solidFill>
              </a:rPr>
              <a:t>had</a:t>
            </a:r>
            <a:r>
              <a:rPr lang="en-US" sz="3200" dirty="0"/>
              <a:t> a flat screen TV.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(John </a:t>
            </a:r>
            <a:r>
              <a:rPr lang="en-US" sz="3200" dirty="0">
                <a:solidFill>
                  <a:srgbClr val="FF0000"/>
                </a:solidFill>
              </a:rPr>
              <a:t>doesn't have </a:t>
            </a:r>
            <a:r>
              <a:rPr lang="en-US" sz="3200" dirty="0"/>
              <a:t>a flat screen TV.)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5F3576-6517-FC7D-E5F5-0D01ACEE10D5}"/>
              </a:ext>
            </a:extLst>
          </p:cNvPr>
          <p:cNvSpPr/>
          <p:nvPr/>
        </p:nvSpPr>
        <p:spPr>
          <a:xfrm>
            <a:off x="342811" y="1196979"/>
            <a:ext cx="11100315" cy="2232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</a:rPr>
              <a:t>FORM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: S + wish/wishes + S +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past tense verb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+ O</a:t>
            </a:r>
            <a:endParaRPr lang="en-US" sz="3200" b="0" dirty="0">
              <a:solidFill>
                <a:srgbClr val="242021"/>
              </a:solidFill>
              <a:effectLst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</a:rPr>
              <a:t>USE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: express a wish for a thing / situation that is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not real in the present.</a:t>
            </a:r>
            <a:endParaRPr lang="en-US" sz="32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114E52-F162-ACCA-9B23-53E5B8E0E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831" y="438897"/>
            <a:ext cx="2806844" cy="635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541AA1-20AC-EFF5-4265-D5589B499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794" y="540391"/>
            <a:ext cx="5640267" cy="53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D60B31-E8CC-C450-A8D0-B96769F91F2F}"/>
              </a:ext>
            </a:extLst>
          </p:cNvPr>
          <p:cNvSpPr txBox="1"/>
          <p:nvPr/>
        </p:nvSpPr>
        <p:spPr>
          <a:xfrm>
            <a:off x="9236" y="466330"/>
            <a:ext cx="12385964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We live in a pretty nice ____________. There's a big park, supermarket, and lots of things to do.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sensor         B. neighborhood        C. game console         D. spa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Can you please close the ____________s? It's too bright in here.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appliance   B. monitor                   C. curtain                     D. system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/>
              <a:t>5. My mom's taking me to a ____________ this weekend. It's going to be relaxing.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/>
              <a:t>A. nearby       B. neighborhood         C. spa                           D. elevator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EF469D-C17F-501B-5E30-72CDCE0E53B7}"/>
              </a:ext>
            </a:extLst>
          </p:cNvPr>
          <p:cNvCxnSpPr>
            <a:cxnSpLocks/>
          </p:cNvCxnSpPr>
          <p:nvPr/>
        </p:nvCxnSpPr>
        <p:spPr>
          <a:xfrm>
            <a:off x="8315884" y="1160436"/>
            <a:ext cx="38761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F71FCC2-D7AC-46F8-4B32-F216CB7E8715}"/>
              </a:ext>
            </a:extLst>
          </p:cNvPr>
          <p:cNvSpPr/>
          <p:nvPr/>
        </p:nvSpPr>
        <p:spPr>
          <a:xfrm>
            <a:off x="2309090" y="2156692"/>
            <a:ext cx="535708" cy="5103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ED595F-7CE9-4B98-F3EC-14690AD68DCB}"/>
              </a:ext>
            </a:extLst>
          </p:cNvPr>
          <p:cNvCxnSpPr>
            <a:cxnSpLocks/>
          </p:cNvCxnSpPr>
          <p:nvPr/>
        </p:nvCxnSpPr>
        <p:spPr>
          <a:xfrm>
            <a:off x="3101957" y="3344836"/>
            <a:ext cx="8789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DC987E-48CF-EE01-2A74-801E3494C2B2}"/>
              </a:ext>
            </a:extLst>
          </p:cNvPr>
          <p:cNvCxnSpPr>
            <a:cxnSpLocks/>
          </p:cNvCxnSpPr>
          <p:nvPr/>
        </p:nvCxnSpPr>
        <p:spPr>
          <a:xfrm>
            <a:off x="8172720" y="3355345"/>
            <a:ext cx="1534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76E3439-1D7F-9418-4467-A9A8A60FCF4A}"/>
              </a:ext>
            </a:extLst>
          </p:cNvPr>
          <p:cNvSpPr/>
          <p:nvPr/>
        </p:nvSpPr>
        <p:spPr>
          <a:xfrm>
            <a:off x="5740399" y="3629892"/>
            <a:ext cx="535708" cy="5103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5D8DA3-A846-4D97-512F-8C5F145A96B4}"/>
              </a:ext>
            </a:extLst>
          </p:cNvPr>
          <p:cNvCxnSpPr>
            <a:cxnSpLocks/>
          </p:cNvCxnSpPr>
          <p:nvPr/>
        </p:nvCxnSpPr>
        <p:spPr>
          <a:xfrm>
            <a:off x="132465" y="5567454"/>
            <a:ext cx="13084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F429D68-3AD2-9F97-BF2E-5D555C5279CD}"/>
              </a:ext>
            </a:extLst>
          </p:cNvPr>
          <p:cNvSpPr/>
          <p:nvPr/>
        </p:nvSpPr>
        <p:spPr>
          <a:xfrm>
            <a:off x="5740399" y="5768110"/>
            <a:ext cx="535708" cy="5103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3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5FC45-AD7B-7F32-DCFE-AF25AF379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D5E35A-887F-DB9B-EAE7-38B40C3F6F66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5BECAA-FF05-291C-DDBC-608B40745627}"/>
              </a:ext>
            </a:extLst>
          </p:cNvPr>
          <p:cNvSpPr/>
          <p:nvPr/>
        </p:nvSpPr>
        <p:spPr>
          <a:xfrm>
            <a:off x="287047" y="3429000"/>
            <a:ext cx="11725950" cy="24994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242021"/>
                </a:solidFill>
              </a:rPr>
              <a:t>I </a:t>
            </a:r>
            <a:r>
              <a:rPr lang="en-US" sz="3600" b="1" dirty="0">
                <a:solidFill>
                  <a:srgbClr val="242021"/>
                </a:solidFill>
              </a:rPr>
              <a:t>wish</a:t>
            </a:r>
            <a:r>
              <a:rPr lang="en-US" sz="3600" dirty="0">
                <a:solidFill>
                  <a:srgbClr val="242021"/>
                </a:solidFill>
              </a:rPr>
              <a:t> my house </a:t>
            </a:r>
            <a:r>
              <a:rPr lang="en-US" sz="3600" b="1" dirty="0">
                <a:solidFill>
                  <a:srgbClr val="242021"/>
                </a:solidFill>
              </a:rPr>
              <a:t>was/were </a:t>
            </a:r>
            <a:r>
              <a:rPr lang="en-US" sz="3600" dirty="0">
                <a:solidFill>
                  <a:srgbClr val="242021"/>
                </a:solidFill>
              </a:rPr>
              <a:t>closer to the beach.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242021"/>
                </a:solidFill>
              </a:rPr>
              <a:t>He </a:t>
            </a:r>
            <a:r>
              <a:rPr lang="en-US" sz="3600" b="1" dirty="0">
                <a:solidFill>
                  <a:srgbClr val="242021"/>
                </a:solidFill>
              </a:rPr>
              <a:t>wishes</a:t>
            </a:r>
            <a:r>
              <a:rPr lang="en-US" sz="3600" dirty="0">
                <a:solidFill>
                  <a:srgbClr val="242021"/>
                </a:solidFill>
              </a:rPr>
              <a:t> it </a:t>
            </a:r>
            <a:r>
              <a:rPr lang="en-US" sz="3600" b="1" dirty="0">
                <a:solidFill>
                  <a:srgbClr val="242021"/>
                </a:solidFill>
              </a:rPr>
              <a:t>wasn't/weren't </a:t>
            </a:r>
            <a:r>
              <a:rPr lang="en-US" sz="3600" dirty="0">
                <a:solidFill>
                  <a:srgbClr val="242021"/>
                </a:solidFill>
              </a:rPr>
              <a:t>so boring in his neighborhood.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B64821-C7FF-F547-D344-FFA11157107E}"/>
              </a:ext>
            </a:extLst>
          </p:cNvPr>
          <p:cNvSpPr/>
          <p:nvPr/>
        </p:nvSpPr>
        <p:spPr>
          <a:xfrm>
            <a:off x="287047" y="1521981"/>
            <a:ext cx="11764055" cy="16684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/>
              <a:t>Note: We can use </a:t>
            </a:r>
            <a:r>
              <a:rPr lang="en-US" sz="3600" b="1" dirty="0"/>
              <a:t>was/wasn't </a:t>
            </a:r>
            <a:r>
              <a:rPr lang="en-US" sz="3600" dirty="0"/>
              <a:t>or </a:t>
            </a:r>
            <a:r>
              <a:rPr lang="en-US" sz="3600" b="1" dirty="0"/>
              <a:t>were/weren't </a:t>
            </a:r>
            <a:r>
              <a:rPr lang="en-US" sz="3600" dirty="0"/>
              <a:t>after </a:t>
            </a:r>
            <a:r>
              <a:rPr lang="en-US" sz="3600" i="1" dirty="0"/>
              <a:t>I/he/she/it/singular noun</a:t>
            </a:r>
            <a:r>
              <a:rPr lang="en-US" sz="3600" dirty="0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4B3973-188F-8950-B415-992B38E46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258" y="457763"/>
            <a:ext cx="2806844" cy="635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31A818-D765-37EE-D129-054F44749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794" y="540391"/>
            <a:ext cx="5640267" cy="53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3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4E5069-C747-C850-CE27-F1731F10B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1728"/>
            <a:ext cx="12192000" cy="509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62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DC9897-CD4B-D434-9FCE-EB3F360FA16A}"/>
              </a:ext>
            </a:extLst>
          </p:cNvPr>
          <p:cNvSpPr txBox="1"/>
          <p:nvPr/>
        </p:nvSpPr>
        <p:spPr>
          <a:xfrm>
            <a:off x="193964" y="1394691"/>
            <a:ext cx="11804073" cy="370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/>
              <a:t>John _________ his apartment was in a nicer neighborhood. (wish)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/>
              <a:t>We are shopping for a safety system that will __________ us in case of an emergency. (contact)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/>
              <a:t>I wish there _______ more wildlife in our neighborhood. (be)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/>
              <a:t>My brother wishes he ________ more people in his class. (know)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0DA68-1C96-1105-9511-31CD89638BD8}"/>
              </a:ext>
            </a:extLst>
          </p:cNvPr>
          <p:cNvSpPr txBox="1"/>
          <p:nvPr/>
        </p:nvSpPr>
        <p:spPr>
          <a:xfrm>
            <a:off x="193964" y="618836"/>
            <a:ext cx="14316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Answer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ABCA7-954D-B4F0-F916-7D617D96597C}"/>
              </a:ext>
            </a:extLst>
          </p:cNvPr>
          <p:cNvSpPr txBox="1"/>
          <p:nvPr/>
        </p:nvSpPr>
        <p:spPr>
          <a:xfrm>
            <a:off x="1699491" y="1533236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wishes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08C0F0-D405-B990-3DFB-A2D7A7924EEA}"/>
              </a:ext>
            </a:extLst>
          </p:cNvPr>
          <p:cNvSpPr txBox="1"/>
          <p:nvPr/>
        </p:nvSpPr>
        <p:spPr>
          <a:xfrm>
            <a:off x="8289637" y="2276763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contact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114EDA-4867-C736-29DC-83A335E295F1}"/>
              </a:ext>
            </a:extLst>
          </p:cNvPr>
          <p:cNvSpPr txBox="1"/>
          <p:nvPr/>
        </p:nvSpPr>
        <p:spPr>
          <a:xfrm>
            <a:off x="2849418" y="3737036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D9DFF-49DA-0F76-9033-CD4353679DAC}"/>
              </a:ext>
            </a:extLst>
          </p:cNvPr>
          <p:cNvSpPr txBox="1"/>
          <p:nvPr/>
        </p:nvSpPr>
        <p:spPr>
          <a:xfrm>
            <a:off x="4470400" y="4432827"/>
            <a:ext cx="133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knew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3D7F3D-105E-E3CC-32D7-F5BDD584D070}"/>
              </a:ext>
            </a:extLst>
          </p:cNvPr>
          <p:cNvCxnSpPr/>
          <p:nvPr/>
        </p:nvCxnSpPr>
        <p:spPr>
          <a:xfrm>
            <a:off x="701964" y="2118011"/>
            <a:ext cx="6557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6A8D3F-3A46-E4F1-3ED6-C655EB1C794C}"/>
              </a:ext>
            </a:extLst>
          </p:cNvPr>
          <p:cNvCxnSpPr>
            <a:cxnSpLocks/>
          </p:cNvCxnSpPr>
          <p:nvPr/>
        </p:nvCxnSpPr>
        <p:spPr>
          <a:xfrm>
            <a:off x="7430655" y="2832094"/>
            <a:ext cx="5680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3F206C-4DC1-F0A5-FF27-7371DF7E87EB}"/>
              </a:ext>
            </a:extLst>
          </p:cNvPr>
          <p:cNvCxnSpPr>
            <a:cxnSpLocks/>
          </p:cNvCxnSpPr>
          <p:nvPr/>
        </p:nvCxnSpPr>
        <p:spPr>
          <a:xfrm>
            <a:off x="905164" y="4249069"/>
            <a:ext cx="6557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73FB76-FBAF-C3BD-7577-B1626C4ABF0C}"/>
              </a:ext>
            </a:extLst>
          </p:cNvPr>
          <p:cNvCxnSpPr>
            <a:cxnSpLocks/>
          </p:cNvCxnSpPr>
          <p:nvPr/>
        </p:nvCxnSpPr>
        <p:spPr>
          <a:xfrm>
            <a:off x="2669310" y="5017602"/>
            <a:ext cx="1015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43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E82C29-1393-E0E5-EE27-4DED5BAFFFD4}"/>
              </a:ext>
            </a:extLst>
          </p:cNvPr>
          <p:cNvSpPr txBox="1"/>
          <p:nvPr/>
        </p:nvSpPr>
        <p:spPr>
          <a:xfrm>
            <a:off x="354446" y="678766"/>
            <a:ext cx="11483108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5. The family which ________ down the road is moving away. (live)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6. We wish you _________ live so far away. (do not)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7. Please give us some suggestions for smart appliances that __________ to our phones. (connect)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8. Our TV is so old. I wish we ______ a flat screen TV that also connected to the internet. (have)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F88D4-A889-DA05-96A1-4DA871C3D278}"/>
              </a:ext>
            </a:extLst>
          </p:cNvPr>
          <p:cNvSpPr txBox="1"/>
          <p:nvPr/>
        </p:nvSpPr>
        <p:spPr>
          <a:xfrm>
            <a:off x="4013201" y="826654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7FC9E-AEA8-BB8D-A716-1275CDE4635B}"/>
              </a:ext>
            </a:extLst>
          </p:cNvPr>
          <p:cNvSpPr txBox="1"/>
          <p:nvPr/>
        </p:nvSpPr>
        <p:spPr>
          <a:xfrm>
            <a:off x="3348182" y="1559317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didn’t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296E8-7190-5E4F-78A7-A90DA1C14156}"/>
              </a:ext>
            </a:extLst>
          </p:cNvPr>
          <p:cNvSpPr txBox="1"/>
          <p:nvPr/>
        </p:nvSpPr>
        <p:spPr>
          <a:xfrm>
            <a:off x="641928" y="2969490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connect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647AB-2D8C-EC98-CE7E-31D3791E455F}"/>
              </a:ext>
            </a:extLst>
          </p:cNvPr>
          <p:cNvSpPr txBox="1"/>
          <p:nvPr/>
        </p:nvSpPr>
        <p:spPr>
          <a:xfrm>
            <a:off x="5407892" y="3717637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CD3479-4B45-B751-A0C2-EA6C67398C73}"/>
              </a:ext>
            </a:extLst>
          </p:cNvPr>
          <p:cNvCxnSpPr>
            <a:cxnSpLocks/>
          </p:cNvCxnSpPr>
          <p:nvPr/>
        </p:nvCxnSpPr>
        <p:spPr>
          <a:xfrm>
            <a:off x="923637" y="1411429"/>
            <a:ext cx="15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273BAA-234D-E115-B381-6FD0F116EE4E}"/>
              </a:ext>
            </a:extLst>
          </p:cNvPr>
          <p:cNvCxnSpPr>
            <a:cxnSpLocks/>
          </p:cNvCxnSpPr>
          <p:nvPr/>
        </p:nvCxnSpPr>
        <p:spPr>
          <a:xfrm>
            <a:off x="1505528" y="2144092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58B8E8-774A-ED18-B48B-4332F177773A}"/>
              </a:ext>
            </a:extLst>
          </p:cNvPr>
          <p:cNvCxnSpPr>
            <a:cxnSpLocks/>
          </p:cNvCxnSpPr>
          <p:nvPr/>
        </p:nvCxnSpPr>
        <p:spPr>
          <a:xfrm>
            <a:off x="6839528" y="2826669"/>
            <a:ext cx="27201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9EB013-6FCE-DC36-8D99-17E6E87C7343}"/>
              </a:ext>
            </a:extLst>
          </p:cNvPr>
          <p:cNvCxnSpPr>
            <a:cxnSpLocks/>
          </p:cNvCxnSpPr>
          <p:nvPr/>
        </p:nvCxnSpPr>
        <p:spPr>
          <a:xfrm>
            <a:off x="3837710" y="4302412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68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0537ED-1842-A9BD-3881-4673300902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Pronunciation</a:t>
            </a:r>
          </a:p>
        </p:txBody>
      </p:sp>
    </p:spTree>
    <p:extLst>
      <p:ext uri="{BB962C8B-B14F-4D97-AF65-F5344CB8AC3E}">
        <p14:creationId xmlns:p14="http://schemas.microsoft.com/office/powerpoint/2010/main" val="3059296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B0D0BF-E58F-7A4A-AD6D-5D5C0E0BC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302"/>
            <a:ext cx="12192000" cy="32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80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FBB598-F218-51AE-175D-C7EB8E0C11AE}"/>
              </a:ext>
            </a:extLst>
          </p:cNvPr>
          <p:cNvSpPr txBox="1"/>
          <p:nvPr/>
        </p:nvSpPr>
        <p:spPr>
          <a:xfrm>
            <a:off x="1717964" y="494298"/>
            <a:ext cx="104740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3200" b="1" dirty="0"/>
              <a:t>a. Circle the word that differs from the other three in the position of primary stress in each of the following questions.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43342-1CAF-6B36-C706-B0BEFD370EAF}"/>
              </a:ext>
            </a:extLst>
          </p:cNvPr>
          <p:cNvSpPr txBox="1"/>
          <p:nvPr/>
        </p:nvSpPr>
        <p:spPr>
          <a:xfrm>
            <a:off x="193964" y="618836"/>
            <a:ext cx="14316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Answer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9C22AC-1956-AE08-B1AE-11D60AA04A39}"/>
              </a:ext>
            </a:extLst>
          </p:cNvPr>
          <p:cNvSpPr txBox="1"/>
          <p:nvPr/>
        </p:nvSpPr>
        <p:spPr>
          <a:xfrm>
            <a:off x="323272" y="1898179"/>
            <a:ext cx="1154545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A. appliance      B. generate         C. monitor               D. furniture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 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əˈplaɪəns</a:t>
            </a:r>
            <a:r>
              <a:rPr lang="en-US" sz="3200" dirty="0">
                <a:solidFill>
                  <a:srgbClr val="FF0000"/>
                </a:solidFill>
              </a:rPr>
              <a:t>/        /ˈ</a:t>
            </a:r>
            <a:r>
              <a:rPr lang="en-US" sz="3200" dirty="0" err="1">
                <a:solidFill>
                  <a:srgbClr val="FF0000"/>
                </a:solidFill>
              </a:rPr>
              <a:t>dʒenəreɪt</a:t>
            </a:r>
            <a:r>
              <a:rPr lang="en-US" sz="3200" dirty="0">
                <a:solidFill>
                  <a:srgbClr val="FF0000"/>
                </a:solidFill>
              </a:rPr>
              <a:t>/       /ˈ</a:t>
            </a:r>
            <a:r>
              <a:rPr lang="en-US" sz="3200" dirty="0" err="1">
                <a:solidFill>
                  <a:srgbClr val="FF0000"/>
                </a:solidFill>
              </a:rPr>
              <a:t>mɑːnətər</a:t>
            </a:r>
            <a:r>
              <a:rPr lang="en-US" sz="3200" dirty="0">
                <a:solidFill>
                  <a:srgbClr val="FF0000"/>
                </a:solidFill>
              </a:rPr>
              <a:t>/            /ˈfɜːnɪtʃər/</a:t>
            </a:r>
          </a:p>
          <a:p>
            <a:pPr>
              <a:lnSpc>
                <a:spcPct val="150000"/>
              </a:lnSpc>
            </a:pPr>
            <a:r>
              <a:rPr lang="it-IT" sz="3200" dirty="0"/>
              <a:t>2. A. sensor           B. curtain            C. nearby                 D. console </a:t>
            </a:r>
          </a:p>
          <a:p>
            <a:pPr>
              <a:lnSpc>
                <a:spcPct val="150000"/>
              </a:lnSpc>
            </a:pPr>
            <a:r>
              <a:rPr lang="it-IT" sz="3200" dirty="0">
                <a:solidFill>
                  <a:srgbClr val="FF0000"/>
                </a:solidFill>
              </a:rPr>
              <a:t>      /ˈsensər/            /ˈkɜːtən/             /nɪrˈbaɪ/                 /ˈkɑːnsoʊl/</a:t>
            </a:r>
          </a:p>
          <a:p>
            <a:endParaRPr lang="en-US" sz="32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25B8E4-E242-4696-C066-76710AE4317A}"/>
              </a:ext>
            </a:extLst>
          </p:cNvPr>
          <p:cNvSpPr/>
          <p:nvPr/>
        </p:nvSpPr>
        <p:spPr>
          <a:xfrm>
            <a:off x="738909" y="2161309"/>
            <a:ext cx="424873" cy="464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D40F35-BEE7-8915-EF78-CD87AC032FF6}"/>
              </a:ext>
            </a:extLst>
          </p:cNvPr>
          <p:cNvSpPr/>
          <p:nvPr/>
        </p:nvSpPr>
        <p:spPr>
          <a:xfrm>
            <a:off x="5989782" y="3552440"/>
            <a:ext cx="424873" cy="464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0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E54EC0-F2F6-3614-26DF-31A0986AA69C}"/>
              </a:ext>
            </a:extLst>
          </p:cNvPr>
          <p:cNvSpPr txBox="1"/>
          <p:nvPr/>
        </p:nvSpPr>
        <p:spPr>
          <a:xfrm>
            <a:off x="542637" y="762107"/>
            <a:ext cx="103100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b. Circle the word that has the underlined part pronounced differently from the others.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C83519-94DC-D34F-BE79-67D4A4A559C7}"/>
              </a:ext>
            </a:extLst>
          </p:cNvPr>
          <p:cNvSpPr txBox="1"/>
          <p:nvPr/>
        </p:nvSpPr>
        <p:spPr>
          <a:xfrm>
            <a:off x="542637" y="2101379"/>
            <a:ext cx="11159836" cy="370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/>
              <a:t>A. appl</a:t>
            </a:r>
            <a:r>
              <a:rPr lang="en-US" sz="3200" u="sng" dirty="0"/>
              <a:t>i</a:t>
            </a:r>
            <a:r>
              <a:rPr lang="en-US" sz="3200" dirty="0"/>
              <a:t>ance      B. electr</a:t>
            </a:r>
            <a:r>
              <a:rPr lang="en-US" sz="3200" u="sng" dirty="0"/>
              <a:t>i</a:t>
            </a:r>
            <a:r>
              <a:rPr lang="en-US" sz="3200" dirty="0"/>
              <a:t>city       C. mon</a:t>
            </a:r>
            <a:r>
              <a:rPr lang="en-US" sz="3200" u="sng" dirty="0"/>
              <a:t>i</a:t>
            </a:r>
            <a:r>
              <a:rPr lang="en-US" sz="3200" dirty="0"/>
              <a:t>tor         D. ass</a:t>
            </a:r>
            <a:r>
              <a:rPr lang="en-US" sz="3200" u="sng" dirty="0"/>
              <a:t>i</a:t>
            </a:r>
            <a:r>
              <a:rPr lang="en-US" sz="3200" dirty="0"/>
              <a:t>stant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   /</a:t>
            </a:r>
            <a:r>
              <a:rPr lang="en-US" sz="3200" dirty="0" err="1">
                <a:solidFill>
                  <a:srgbClr val="FF0000"/>
                </a:solidFill>
              </a:rPr>
              <a:t>əˈplaɪəns</a:t>
            </a:r>
            <a:r>
              <a:rPr lang="en-US" sz="3200" dirty="0">
                <a:solidFill>
                  <a:srgbClr val="FF0000"/>
                </a:solidFill>
              </a:rPr>
              <a:t>/          /</a:t>
            </a:r>
            <a:r>
              <a:rPr lang="en-US" sz="3200" dirty="0" err="1">
                <a:solidFill>
                  <a:srgbClr val="FF0000"/>
                </a:solidFill>
              </a:rPr>
              <a:t>ɪˌlekˈtrɪsəti</a:t>
            </a:r>
            <a:r>
              <a:rPr lang="en-US" sz="3200" dirty="0">
                <a:solidFill>
                  <a:srgbClr val="FF0000"/>
                </a:solidFill>
              </a:rPr>
              <a:t>/         /ˈmɑːnɪtər/      /əˈsɪstənt/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A. eleva</a:t>
            </a:r>
            <a:r>
              <a:rPr lang="en-US" sz="3200" u="sng" dirty="0"/>
              <a:t>t</a:t>
            </a:r>
            <a:r>
              <a:rPr lang="en-US" sz="3200" dirty="0"/>
              <a:t>or         B. furni</a:t>
            </a:r>
            <a:r>
              <a:rPr lang="en-US" sz="3200" u="sng" dirty="0"/>
              <a:t>t</a:t>
            </a:r>
            <a:r>
              <a:rPr lang="en-US" sz="3200" dirty="0"/>
              <a:t>ure         C. cur</a:t>
            </a:r>
            <a:r>
              <a:rPr lang="en-US" sz="3200" u="sng" dirty="0"/>
              <a:t>t</a:t>
            </a:r>
            <a:r>
              <a:rPr lang="en-US" sz="3200" dirty="0"/>
              <a:t>ain          D. fla</a:t>
            </a:r>
            <a:r>
              <a:rPr lang="en-US" sz="3200" u="sng" dirty="0"/>
              <a:t>t</a:t>
            </a:r>
            <a:r>
              <a:rPr lang="en-US" sz="3200" dirty="0"/>
              <a:t> screen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   /ˈ</a:t>
            </a:r>
            <a:r>
              <a:rPr lang="en-US" sz="3200" dirty="0" err="1">
                <a:solidFill>
                  <a:srgbClr val="FF0000"/>
                </a:solidFill>
              </a:rPr>
              <a:t>eləveɪtər</a:t>
            </a:r>
            <a:r>
              <a:rPr lang="en-US" sz="3200" dirty="0">
                <a:solidFill>
                  <a:srgbClr val="FF0000"/>
                </a:solidFill>
              </a:rPr>
              <a:t>/        /ˈfɜːnɪtʃər/             /ˈ</a:t>
            </a:r>
            <a:r>
              <a:rPr lang="en-US" sz="3200" dirty="0" err="1">
                <a:solidFill>
                  <a:srgbClr val="FF0000"/>
                </a:solidFill>
              </a:rPr>
              <a:t>kɜːtən</a:t>
            </a:r>
            <a:r>
              <a:rPr lang="en-US" sz="3200" dirty="0">
                <a:solidFill>
                  <a:srgbClr val="FF0000"/>
                </a:solidFill>
              </a:rPr>
              <a:t>/           /</a:t>
            </a:r>
            <a:r>
              <a:rPr lang="en-US" sz="3200" dirty="0" err="1">
                <a:solidFill>
                  <a:srgbClr val="FF0000"/>
                </a:solidFill>
              </a:rPr>
              <a:t>flæt</a:t>
            </a:r>
            <a:r>
              <a:rPr lang="en-US" sz="3200" dirty="0">
                <a:solidFill>
                  <a:srgbClr val="FF0000"/>
                </a:solidFill>
              </a:rPr>
              <a:t> ˈ</a:t>
            </a:r>
            <a:r>
              <a:rPr lang="en-US" sz="3200" dirty="0" err="1">
                <a:solidFill>
                  <a:srgbClr val="FF0000"/>
                </a:solidFill>
              </a:rPr>
              <a:t>skriːn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2975CA-09D2-01ED-AEC5-17A891DAB5FE}"/>
              </a:ext>
            </a:extLst>
          </p:cNvPr>
          <p:cNvSpPr/>
          <p:nvPr/>
        </p:nvSpPr>
        <p:spPr>
          <a:xfrm>
            <a:off x="1080654" y="2364509"/>
            <a:ext cx="424873" cy="464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86E5F6-492C-4C2F-F17D-16BC6F97FD2B}"/>
              </a:ext>
            </a:extLst>
          </p:cNvPr>
          <p:cNvSpPr/>
          <p:nvPr/>
        </p:nvSpPr>
        <p:spPr>
          <a:xfrm>
            <a:off x="3602182" y="3805381"/>
            <a:ext cx="424873" cy="464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5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In the real world</a:t>
            </a:r>
          </a:p>
        </p:txBody>
      </p:sp>
    </p:spTree>
    <p:extLst>
      <p:ext uri="{BB962C8B-B14F-4D97-AF65-F5344CB8AC3E}">
        <p14:creationId xmlns:p14="http://schemas.microsoft.com/office/powerpoint/2010/main" val="894239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CCF3AE-8DFD-5F7D-208F-52AC3C86D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8070"/>
            <a:ext cx="12192000" cy="49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1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820B88-1227-E1E5-28C0-156EA938B01D}"/>
              </a:ext>
            </a:extLst>
          </p:cNvPr>
          <p:cNvSpPr txBox="1"/>
          <p:nvPr/>
        </p:nvSpPr>
        <p:spPr>
          <a:xfrm>
            <a:off x="155864" y="374411"/>
            <a:ext cx="11880272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6. The lights in my bedroom have ____________s. I don't have to worry about forgetting to turn off the lights.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A. sensor                   B. system         C. generate            D. appliance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7. My aunt gave me a ____________ for my birthday. I use it to play lots of games.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A. air conditioner     B. curtain        C. game console    D. voice assistant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8. The biggest piece of ____________ in my room is my bed.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A. bunk bed              B. flat screen   C. sensor                D. furniture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B25208-50E1-5246-895D-959A95ED67B1}"/>
              </a:ext>
            </a:extLst>
          </p:cNvPr>
          <p:cNvCxnSpPr>
            <a:cxnSpLocks/>
          </p:cNvCxnSpPr>
          <p:nvPr/>
        </p:nvCxnSpPr>
        <p:spPr>
          <a:xfrm>
            <a:off x="1351665" y="1041636"/>
            <a:ext cx="8650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1330EB-291B-EE35-4CE4-143B646A68E6}"/>
              </a:ext>
            </a:extLst>
          </p:cNvPr>
          <p:cNvCxnSpPr>
            <a:cxnSpLocks/>
          </p:cNvCxnSpPr>
          <p:nvPr/>
        </p:nvCxnSpPr>
        <p:spPr>
          <a:xfrm>
            <a:off x="8768465" y="1041636"/>
            <a:ext cx="22505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A6B027-46A4-9744-EC80-26B741613FEA}"/>
              </a:ext>
            </a:extLst>
          </p:cNvPr>
          <p:cNvCxnSpPr>
            <a:cxnSpLocks/>
          </p:cNvCxnSpPr>
          <p:nvPr/>
        </p:nvCxnSpPr>
        <p:spPr>
          <a:xfrm>
            <a:off x="289484" y="1808254"/>
            <a:ext cx="70811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48303C0-76DA-D268-BFD9-88D7E6D9A4FD}"/>
              </a:ext>
            </a:extLst>
          </p:cNvPr>
          <p:cNvSpPr/>
          <p:nvPr/>
        </p:nvSpPr>
        <p:spPr>
          <a:xfrm>
            <a:off x="155864" y="2064562"/>
            <a:ext cx="535708" cy="5103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86812E-7089-1545-11CB-8AAAF3D12D89}"/>
              </a:ext>
            </a:extLst>
          </p:cNvPr>
          <p:cNvCxnSpPr>
            <a:cxnSpLocks/>
          </p:cNvCxnSpPr>
          <p:nvPr/>
        </p:nvCxnSpPr>
        <p:spPr>
          <a:xfrm>
            <a:off x="9299555" y="3262981"/>
            <a:ext cx="22505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7A6ED3-4D28-0DA9-F1E6-1E155802E69F}"/>
              </a:ext>
            </a:extLst>
          </p:cNvPr>
          <p:cNvCxnSpPr>
            <a:cxnSpLocks/>
          </p:cNvCxnSpPr>
          <p:nvPr/>
        </p:nvCxnSpPr>
        <p:spPr>
          <a:xfrm>
            <a:off x="289484" y="3992654"/>
            <a:ext cx="22505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A65395A-5DB3-4AC5-8AE5-BBE4BA3E930C}"/>
              </a:ext>
            </a:extLst>
          </p:cNvPr>
          <p:cNvSpPr/>
          <p:nvPr/>
        </p:nvSpPr>
        <p:spPr>
          <a:xfrm>
            <a:off x="5730009" y="4276671"/>
            <a:ext cx="535708" cy="5103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25398C-3D37-3B83-6787-7EE6B2CA69F7}"/>
              </a:ext>
            </a:extLst>
          </p:cNvPr>
          <p:cNvCxnSpPr>
            <a:cxnSpLocks/>
          </p:cNvCxnSpPr>
          <p:nvPr/>
        </p:nvCxnSpPr>
        <p:spPr>
          <a:xfrm>
            <a:off x="1351665" y="5484326"/>
            <a:ext cx="22505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244B10-52C5-ADBC-E566-A06C4969F7C1}"/>
              </a:ext>
            </a:extLst>
          </p:cNvPr>
          <p:cNvCxnSpPr>
            <a:cxnSpLocks/>
          </p:cNvCxnSpPr>
          <p:nvPr/>
        </p:nvCxnSpPr>
        <p:spPr>
          <a:xfrm>
            <a:off x="8920866" y="5484326"/>
            <a:ext cx="12298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4213AC4C-AB32-54CC-8DBB-43295EFBB767}"/>
              </a:ext>
            </a:extLst>
          </p:cNvPr>
          <p:cNvSpPr/>
          <p:nvPr/>
        </p:nvSpPr>
        <p:spPr>
          <a:xfrm>
            <a:off x="8763847" y="5745804"/>
            <a:ext cx="535708" cy="5103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1366F0-0B53-D638-F6BC-D29CE0CB7CBC}"/>
              </a:ext>
            </a:extLst>
          </p:cNvPr>
          <p:cNvSpPr txBox="1"/>
          <p:nvPr/>
        </p:nvSpPr>
        <p:spPr>
          <a:xfrm>
            <a:off x="397164" y="1344595"/>
            <a:ext cx="1154545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1.  What does this advertisement NOT say the house has?</a:t>
            </a:r>
          </a:p>
          <a:p>
            <a:r>
              <a:rPr lang="en-US" sz="3200" dirty="0"/>
              <a:t> A. a temperature sensor</a:t>
            </a:r>
          </a:p>
          <a:p>
            <a:r>
              <a:rPr lang="en-US" sz="3200" dirty="0"/>
              <a:t> B. safety locks</a:t>
            </a:r>
          </a:p>
          <a:p>
            <a:r>
              <a:rPr lang="en-US" sz="3200" dirty="0"/>
              <a:t> C. a garden</a:t>
            </a:r>
          </a:p>
          <a:p>
            <a:r>
              <a:rPr lang="en-US" sz="3200" dirty="0"/>
              <a:t> D. a voice assistant</a:t>
            </a:r>
          </a:p>
          <a:p>
            <a:r>
              <a:rPr lang="en-US" sz="3200" dirty="0"/>
              <a:t>2.  What can you NOT do in Haven Homes?</a:t>
            </a:r>
          </a:p>
          <a:p>
            <a:r>
              <a:rPr lang="en-US" sz="3200" dirty="0"/>
              <a:t> A. buy clothes at the mall</a:t>
            </a:r>
          </a:p>
          <a:p>
            <a:r>
              <a:rPr lang="en-US" sz="3200" dirty="0"/>
              <a:t> B. buy food in the town center</a:t>
            </a:r>
          </a:p>
          <a:p>
            <a:r>
              <a:rPr lang="en-US" sz="3200" dirty="0"/>
              <a:t> C. do exercise in the parks</a:t>
            </a:r>
          </a:p>
          <a:p>
            <a:r>
              <a:rPr lang="en-US" sz="3200" dirty="0"/>
              <a:t> D. watch movies comfortably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897CF-5E2B-0877-9292-FAB912F83A68}"/>
              </a:ext>
            </a:extLst>
          </p:cNvPr>
          <p:cNvSpPr txBox="1"/>
          <p:nvPr/>
        </p:nvSpPr>
        <p:spPr>
          <a:xfrm>
            <a:off x="397164" y="628073"/>
            <a:ext cx="1079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Underline the key words in the questions.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B7D0F5-6490-72B8-64F7-077668327911}"/>
              </a:ext>
            </a:extLst>
          </p:cNvPr>
          <p:cNvCxnSpPr/>
          <p:nvPr/>
        </p:nvCxnSpPr>
        <p:spPr>
          <a:xfrm>
            <a:off x="1219200" y="1864715"/>
            <a:ext cx="7019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B0CBE1-73F3-F39D-6499-2A6029620293}"/>
              </a:ext>
            </a:extLst>
          </p:cNvPr>
          <p:cNvCxnSpPr>
            <a:cxnSpLocks/>
          </p:cNvCxnSpPr>
          <p:nvPr/>
        </p:nvCxnSpPr>
        <p:spPr>
          <a:xfrm>
            <a:off x="7615382" y="1864715"/>
            <a:ext cx="15563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D4EB2C-8A8D-7837-E498-44ED584AD106}"/>
              </a:ext>
            </a:extLst>
          </p:cNvPr>
          <p:cNvCxnSpPr/>
          <p:nvPr/>
        </p:nvCxnSpPr>
        <p:spPr>
          <a:xfrm>
            <a:off x="6183746" y="1868303"/>
            <a:ext cx="7019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E6FBFA-1E35-BD1B-310B-EA1D4D062203}"/>
              </a:ext>
            </a:extLst>
          </p:cNvPr>
          <p:cNvCxnSpPr>
            <a:cxnSpLocks/>
          </p:cNvCxnSpPr>
          <p:nvPr/>
        </p:nvCxnSpPr>
        <p:spPr>
          <a:xfrm>
            <a:off x="9324109" y="1864715"/>
            <a:ext cx="586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4F1523-0EE7-F41B-7E3F-C0BC18C10539}"/>
              </a:ext>
            </a:extLst>
          </p:cNvPr>
          <p:cNvCxnSpPr>
            <a:cxnSpLocks/>
          </p:cNvCxnSpPr>
          <p:nvPr/>
        </p:nvCxnSpPr>
        <p:spPr>
          <a:xfrm>
            <a:off x="1048328" y="4324144"/>
            <a:ext cx="8728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A87CD8-9F76-A9E5-C06C-CD8D5F7AF5BA}"/>
              </a:ext>
            </a:extLst>
          </p:cNvPr>
          <p:cNvCxnSpPr>
            <a:cxnSpLocks/>
          </p:cNvCxnSpPr>
          <p:nvPr/>
        </p:nvCxnSpPr>
        <p:spPr>
          <a:xfrm>
            <a:off x="2729346" y="4329793"/>
            <a:ext cx="1777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7F9AEE-FAA8-7871-8CD5-7AD706D63089}"/>
              </a:ext>
            </a:extLst>
          </p:cNvPr>
          <p:cNvCxnSpPr>
            <a:cxnSpLocks/>
          </p:cNvCxnSpPr>
          <p:nvPr/>
        </p:nvCxnSpPr>
        <p:spPr>
          <a:xfrm>
            <a:off x="4682836" y="4329793"/>
            <a:ext cx="2650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3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D016DF-54E7-219F-DBBF-CCB4D9298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399" y="618836"/>
            <a:ext cx="10300637" cy="30910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CCCAFE-1B0D-DD2B-58B8-616360EA8407}"/>
              </a:ext>
            </a:extLst>
          </p:cNvPr>
          <p:cNvSpPr txBox="1"/>
          <p:nvPr/>
        </p:nvSpPr>
        <p:spPr>
          <a:xfrm>
            <a:off x="193964" y="618836"/>
            <a:ext cx="14316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Answer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CDEED-918E-DC8A-D503-D6D6BBE23617}"/>
              </a:ext>
            </a:extLst>
          </p:cNvPr>
          <p:cNvSpPr txBox="1"/>
          <p:nvPr/>
        </p:nvSpPr>
        <p:spPr>
          <a:xfrm>
            <a:off x="2011217" y="3783782"/>
            <a:ext cx="98759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 What does this advertisement NOT say the house has?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A. a temperature sensor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B. safety locks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C. a garden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D. a voice assistant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2D41F1-B0FC-EB43-EB06-BC1687032BF8}"/>
              </a:ext>
            </a:extLst>
          </p:cNvPr>
          <p:cNvSpPr/>
          <p:nvPr/>
        </p:nvSpPr>
        <p:spPr>
          <a:xfrm>
            <a:off x="2066634" y="5805055"/>
            <a:ext cx="424873" cy="434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3740AD-4AAD-5FC9-5441-242961E0C663}"/>
              </a:ext>
            </a:extLst>
          </p:cNvPr>
          <p:cNvCxnSpPr>
            <a:cxnSpLocks/>
          </p:cNvCxnSpPr>
          <p:nvPr/>
        </p:nvCxnSpPr>
        <p:spPr>
          <a:xfrm>
            <a:off x="7379855" y="3119830"/>
            <a:ext cx="11268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9DFE89-1A1C-9F9F-3EEC-EAA8796F6385}"/>
              </a:ext>
            </a:extLst>
          </p:cNvPr>
          <p:cNvCxnSpPr>
            <a:cxnSpLocks/>
          </p:cNvCxnSpPr>
          <p:nvPr/>
        </p:nvCxnSpPr>
        <p:spPr>
          <a:xfrm>
            <a:off x="2373745" y="3429000"/>
            <a:ext cx="3722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3C248A-D17D-0200-94E2-79C4DEE98411}"/>
              </a:ext>
            </a:extLst>
          </p:cNvPr>
          <p:cNvCxnSpPr>
            <a:cxnSpLocks/>
          </p:cNvCxnSpPr>
          <p:nvPr/>
        </p:nvCxnSpPr>
        <p:spPr>
          <a:xfrm>
            <a:off x="2373745" y="2445574"/>
            <a:ext cx="50984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64BE6A-5BE7-617C-B822-1ED553F489BF}"/>
              </a:ext>
            </a:extLst>
          </p:cNvPr>
          <p:cNvCxnSpPr>
            <a:cxnSpLocks/>
          </p:cNvCxnSpPr>
          <p:nvPr/>
        </p:nvCxnSpPr>
        <p:spPr>
          <a:xfrm>
            <a:off x="2373745" y="2796557"/>
            <a:ext cx="416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31422E-617F-26F8-3232-9976BC8E3CF4}"/>
              </a:ext>
            </a:extLst>
          </p:cNvPr>
          <p:cNvCxnSpPr>
            <a:cxnSpLocks/>
          </p:cNvCxnSpPr>
          <p:nvPr/>
        </p:nvCxnSpPr>
        <p:spPr>
          <a:xfrm>
            <a:off x="2373745" y="3119830"/>
            <a:ext cx="15794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31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C5212-4308-CA3D-EB02-DDBDB62E8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2" y="511206"/>
            <a:ext cx="11403016" cy="340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E3918-1120-055A-099E-66A37D1B9C78}"/>
              </a:ext>
            </a:extLst>
          </p:cNvPr>
          <p:cNvSpPr txBox="1"/>
          <p:nvPr/>
        </p:nvSpPr>
        <p:spPr>
          <a:xfrm>
            <a:off x="598055" y="3792249"/>
            <a:ext cx="103470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 What can you NOT do in Haven Homes?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A. buy clothes at the mall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B. buy food in the town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C. do exercise in the parks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D. watch movies comfortably 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B0867F-2E6D-77DE-A0C7-C3FF485E839F}"/>
              </a:ext>
            </a:extLst>
          </p:cNvPr>
          <p:cNvCxnSpPr>
            <a:cxnSpLocks/>
          </p:cNvCxnSpPr>
          <p:nvPr/>
        </p:nvCxnSpPr>
        <p:spPr>
          <a:xfrm>
            <a:off x="1103746" y="2750375"/>
            <a:ext cx="4881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FE846D-5E3B-E3BE-29B8-473BC08BFEB9}"/>
              </a:ext>
            </a:extLst>
          </p:cNvPr>
          <p:cNvCxnSpPr>
            <a:cxnSpLocks/>
          </p:cNvCxnSpPr>
          <p:nvPr/>
        </p:nvCxnSpPr>
        <p:spPr>
          <a:xfrm>
            <a:off x="4438074" y="3199946"/>
            <a:ext cx="35513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AEEA33-5EE2-5A6C-6063-8355A2C77086}"/>
              </a:ext>
            </a:extLst>
          </p:cNvPr>
          <p:cNvCxnSpPr>
            <a:cxnSpLocks/>
          </p:cNvCxnSpPr>
          <p:nvPr/>
        </p:nvCxnSpPr>
        <p:spPr>
          <a:xfrm>
            <a:off x="882073" y="3572411"/>
            <a:ext cx="58512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827012-A303-38D3-D053-7A50B84BF6C7}"/>
              </a:ext>
            </a:extLst>
          </p:cNvPr>
          <p:cNvCxnSpPr>
            <a:cxnSpLocks/>
          </p:cNvCxnSpPr>
          <p:nvPr/>
        </p:nvCxnSpPr>
        <p:spPr>
          <a:xfrm>
            <a:off x="3920837" y="1743611"/>
            <a:ext cx="32096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3300D57-7FA1-AE62-D1C7-5BD9B4F55ADD}"/>
              </a:ext>
            </a:extLst>
          </p:cNvPr>
          <p:cNvSpPr/>
          <p:nvPr/>
        </p:nvSpPr>
        <p:spPr>
          <a:xfrm>
            <a:off x="678873" y="4852466"/>
            <a:ext cx="424873" cy="434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4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Conversation</a:t>
            </a:r>
          </a:p>
        </p:txBody>
      </p:sp>
    </p:spTree>
    <p:extLst>
      <p:ext uri="{BB962C8B-B14F-4D97-AF65-F5344CB8AC3E}">
        <p14:creationId xmlns:p14="http://schemas.microsoft.com/office/powerpoint/2010/main" val="581634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EDDF2A-2EFE-D74B-F7D0-6C4DCEB0E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9" y="798221"/>
            <a:ext cx="11600873" cy="520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02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DEFEC2-9FB0-27F0-3367-1AE726AA36BD}"/>
              </a:ext>
            </a:extLst>
          </p:cNvPr>
          <p:cNvSpPr txBox="1"/>
          <p:nvPr/>
        </p:nvSpPr>
        <p:spPr>
          <a:xfrm>
            <a:off x="1634836" y="390811"/>
            <a:ext cx="10446328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/>
              <a:t>Megan</a:t>
            </a:r>
            <a:r>
              <a:rPr lang="en-US" sz="3200" dirty="0"/>
              <a:t>: "Why would people want to live here?"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</a:t>
            </a:r>
            <a:r>
              <a:rPr lang="en-US" sz="3200" b="1" dirty="0"/>
              <a:t>Tom</a:t>
            </a:r>
            <a:r>
              <a:rPr lang="en-US" sz="3200" dirty="0"/>
              <a:t>:     "These apartments are perfect for people ________ want to live in a quiet neighborhood."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 A. to        B. who        C. because        D. which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</a:t>
            </a:r>
            <a:r>
              <a:rPr lang="en-US" sz="3200" b="1" dirty="0"/>
              <a:t>James</a:t>
            </a:r>
            <a:r>
              <a:rPr lang="en-US" sz="3200" dirty="0"/>
              <a:t>: "Do you like your bedroom?"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</a:t>
            </a:r>
            <a:r>
              <a:rPr lang="en-US" sz="3200" b="1" dirty="0"/>
              <a:t>Ella</a:t>
            </a:r>
            <a:r>
              <a:rPr lang="en-US" sz="3200" dirty="0"/>
              <a:t>:      "Yes, I do. But I wish it was bigger and had darker ____________. The sun is very bright in the morning."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 A. voice assistants    B. elevators     C. curtains    D. spas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7C821D-3413-34C4-B938-44549A5A4CFD}"/>
              </a:ext>
            </a:extLst>
          </p:cNvPr>
          <p:cNvSpPr txBox="1"/>
          <p:nvPr/>
        </p:nvSpPr>
        <p:spPr>
          <a:xfrm>
            <a:off x="110836" y="554181"/>
            <a:ext cx="143163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Answer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DB6DAC5-92B7-E426-0C67-0450FCBE249C}"/>
              </a:ext>
            </a:extLst>
          </p:cNvPr>
          <p:cNvSpPr/>
          <p:nvPr/>
        </p:nvSpPr>
        <p:spPr>
          <a:xfrm>
            <a:off x="3791528" y="2820466"/>
            <a:ext cx="424873" cy="434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9775E1-43AF-7C1F-3BB2-590B4DE5C3C5}"/>
              </a:ext>
            </a:extLst>
          </p:cNvPr>
          <p:cNvCxnSpPr>
            <a:cxnSpLocks/>
          </p:cNvCxnSpPr>
          <p:nvPr/>
        </p:nvCxnSpPr>
        <p:spPr>
          <a:xfrm>
            <a:off x="9250218" y="1780556"/>
            <a:ext cx="10390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DC9413-1FBB-6400-FBCE-E73FD5C78BB7}"/>
              </a:ext>
            </a:extLst>
          </p:cNvPr>
          <p:cNvCxnSpPr>
            <a:cxnSpLocks/>
          </p:cNvCxnSpPr>
          <p:nvPr/>
        </p:nvCxnSpPr>
        <p:spPr>
          <a:xfrm>
            <a:off x="10446327" y="4722339"/>
            <a:ext cx="10390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939C6D9-E895-F1F0-B378-41EA71CC5D6A}"/>
              </a:ext>
            </a:extLst>
          </p:cNvPr>
          <p:cNvSpPr/>
          <p:nvPr/>
        </p:nvSpPr>
        <p:spPr>
          <a:xfrm>
            <a:off x="8017164" y="5799193"/>
            <a:ext cx="424873" cy="434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E899F0-D5CA-FAE6-A737-E711DFFB9EDC}"/>
              </a:ext>
            </a:extLst>
          </p:cNvPr>
          <p:cNvSpPr txBox="1"/>
          <p:nvPr/>
        </p:nvSpPr>
        <p:spPr>
          <a:xfrm>
            <a:off x="382155" y="466330"/>
            <a:ext cx="11427689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3. </a:t>
            </a:r>
            <a:r>
              <a:rPr lang="en-US" sz="3200" b="1" dirty="0"/>
              <a:t>Chris</a:t>
            </a:r>
            <a:r>
              <a:rPr lang="en-US" sz="3200" dirty="0"/>
              <a:t>: "Do you like your neighborhood?"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</a:t>
            </a:r>
            <a:r>
              <a:rPr lang="en-US" sz="3200" b="1" dirty="0"/>
              <a:t>Jenny</a:t>
            </a:r>
            <a:r>
              <a:rPr lang="en-US" sz="3200" dirty="0"/>
              <a:t>: "Yes. There are lots of nice things nearby. _____________“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A. And you?                   B. I have a bunk bed.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C. That's great.              D. My bedrooms is big.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 </a:t>
            </a:r>
            <a:r>
              <a:rPr lang="en-US" sz="3200" b="1" dirty="0"/>
              <a:t>David</a:t>
            </a:r>
            <a:r>
              <a:rPr lang="en-US" sz="3200" dirty="0"/>
              <a:t>: "Our smart mirror has sensors and cameras ___________ monitor your health."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</a:t>
            </a:r>
            <a:r>
              <a:rPr lang="en-US" sz="3200" b="1" dirty="0"/>
              <a:t>Emma</a:t>
            </a:r>
            <a:r>
              <a:rPr lang="en-US" sz="3200" dirty="0"/>
              <a:t>: "Wow. That sounds amazing."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A. so           B. which            C. who            D. can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34347F-6C77-4215-6418-B24941851C5E}"/>
              </a:ext>
            </a:extLst>
          </p:cNvPr>
          <p:cNvCxnSpPr>
            <a:cxnSpLocks/>
          </p:cNvCxnSpPr>
          <p:nvPr/>
        </p:nvCxnSpPr>
        <p:spPr>
          <a:xfrm>
            <a:off x="2156691" y="1161719"/>
            <a:ext cx="16117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6C2EAB1-201E-0AB4-FD21-4398B93A30DA}"/>
              </a:ext>
            </a:extLst>
          </p:cNvPr>
          <p:cNvSpPr/>
          <p:nvPr/>
        </p:nvSpPr>
        <p:spPr>
          <a:xfrm>
            <a:off x="762001" y="2183157"/>
            <a:ext cx="424873" cy="434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3DE17D-A4BD-B01C-F57E-B8EBA89C9BDD}"/>
              </a:ext>
            </a:extLst>
          </p:cNvPr>
          <p:cNvCxnSpPr>
            <a:cxnSpLocks/>
          </p:cNvCxnSpPr>
          <p:nvPr/>
        </p:nvCxnSpPr>
        <p:spPr>
          <a:xfrm>
            <a:off x="7878619" y="4094265"/>
            <a:ext cx="13577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83E6B4F-CFAD-2178-924A-0B39A14B4474}"/>
              </a:ext>
            </a:extLst>
          </p:cNvPr>
          <p:cNvSpPr/>
          <p:nvPr/>
        </p:nvSpPr>
        <p:spPr>
          <a:xfrm>
            <a:off x="2537690" y="5863848"/>
            <a:ext cx="424873" cy="434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4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Speaking</a:t>
            </a:r>
          </a:p>
        </p:txBody>
      </p:sp>
    </p:spTree>
    <p:extLst>
      <p:ext uri="{BB962C8B-B14F-4D97-AF65-F5344CB8AC3E}">
        <p14:creationId xmlns:p14="http://schemas.microsoft.com/office/powerpoint/2010/main" val="1608642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24C13-0828-46F9-5CF4-6A08F1211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13"/>
            <a:ext cx="11917438" cy="10002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B17A57-A79F-1073-3BB2-F5C0CE68051C}"/>
              </a:ext>
            </a:extLst>
          </p:cNvPr>
          <p:cNvSpPr txBox="1"/>
          <p:nvPr/>
        </p:nvSpPr>
        <p:spPr>
          <a:xfrm>
            <a:off x="274562" y="1440873"/>
            <a:ext cx="1939637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Suggested answer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A1E1D61-9096-684F-A37F-274B40647F99}"/>
              </a:ext>
            </a:extLst>
          </p:cNvPr>
          <p:cNvSpPr/>
          <p:nvPr/>
        </p:nvSpPr>
        <p:spPr>
          <a:xfrm>
            <a:off x="3017763" y="1796733"/>
            <a:ext cx="8096111" cy="1874982"/>
          </a:xfrm>
          <a:prstGeom prst="wedgeRoundRectCallout">
            <a:avLst>
              <a:gd name="adj1" fmla="val -35472"/>
              <a:gd name="adj2" fmla="val 7727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 think the best smart features a house can have are  smart appliances and sensors which allow you to control your house remotely.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B8D612-E774-4E6D-690A-1AF3D6185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495" y="3839170"/>
            <a:ext cx="1598761" cy="253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6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B99392F-C484-03AB-0BC1-0660AFE766AD}"/>
              </a:ext>
            </a:extLst>
          </p:cNvPr>
          <p:cNvSpPr/>
          <p:nvPr/>
        </p:nvSpPr>
        <p:spPr>
          <a:xfrm>
            <a:off x="286327" y="785092"/>
            <a:ext cx="5597238" cy="1874982"/>
          </a:xfrm>
          <a:prstGeom prst="wedgeRoundRectCallout">
            <a:avLst>
              <a:gd name="adj1" fmla="val -35472"/>
              <a:gd name="adj2" fmla="val 7727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 think houses in the future might have a voice assistant that controls everything.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620B38-2EB3-FBBA-DE25-305692039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86" y="3839170"/>
            <a:ext cx="1598761" cy="2538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D49334-CD8F-05AE-F7A6-B890F9A78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893" y="3685991"/>
            <a:ext cx="1715560" cy="273269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556877D-7C04-90F5-B3BF-D19F5427DB33}"/>
              </a:ext>
            </a:extLst>
          </p:cNvPr>
          <p:cNvSpPr/>
          <p:nvPr/>
        </p:nvSpPr>
        <p:spPr>
          <a:xfrm>
            <a:off x="6428509" y="794329"/>
            <a:ext cx="5384800" cy="1865745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also have solar panels that produce electricity using energy from the sun.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64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304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7091" y="3068782"/>
            <a:ext cx="6539346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3: Living Environment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fr-FR" sz="2400" b="1" dirty="0" err="1">
                <a:solidFill>
                  <a:srgbClr val="00B050"/>
                </a:solidFill>
              </a:rPr>
              <a:t>Review</a:t>
            </a:r>
            <a:r>
              <a:rPr lang="fr-FR" sz="2400" b="1" dirty="0">
                <a:solidFill>
                  <a:srgbClr val="00B050"/>
                </a:solidFill>
              </a:rPr>
              <a:t> (</a:t>
            </a:r>
            <a:r>
              <a:rPr lang="en-US" sz="2400" b="1" dirty="0">
                <a:solidFill>
                  <a:srgbClr val="00B050"/>
                </a:solidFill>
              </a:rPr>
              <a:t>Grammar, Pronunciation, Pronunciation, In the Real World, Conversation, Speaking &amp; Writing)</a:t>
            </a:r>
            <a:endParaRPr lang="fr-FR" sz="2400" b="1" dirty="0">
              <a:solidFill>
                <a:srgbClr val="00B050"/>
              </a:solidFill>
              <a:ea typeface="Calibri"/>
              <a:cs typeface="Calibri"/>
            </a:endParaRPr>
          </a:p>
          <a:p>
            <a:pPr lvl="0" algn="ctr"/>
            <a:r>
              <a:rPr lang="fr-FR" sz="2400" dirty="0">
                <a:solidFill>
                  <a:srgbClr val="FF0000"/>
                </a:solidFill>
              </a:rPr>
              <a:t>pages 93 &amp; 94</a:t>
            </a:r>
            <a:endParaRPr lang="en-US" sz="2400" dirty="0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Writing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9843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E58A01-7319-E049-074A-3FDC89D0F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67" y="611701"/>
            <a:ext cx="12060333" cy="9240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EFEF4E-01F6-CD62-B496-A2193EC2BC52}"/>
              </a:ext>
            </a:extLst>
          </p:cNvPr>
          <p:cNvSpPr txBox="1"/>
          <p:nvPr/>
        </p:nvSpPr>
        <p:spPr>
          <a:xfrm>
            <a:off x="720437" y="1695302"/>
            <a:ext cx="11000507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I really like my house and my neighborhood, but there are a few things I wish were different. I don't like my bedroom. I wish it was bigger and had thicker curtains. I also wish I had a game console and TV in my bedroom. My living room is OK, but I wish my sofa was more comfortable. </a:t>
            </a:r>
          </a:p>
          <a:p>
            <a:r>
              <a:rPr lang="en-US" sz="3200" dirty="0"/>
              <a:t>My neighborhood is OK. I just wish that my friends lived closer to me. I also wish it was a bit quieter at night. I hate hearing people sing karaoke. Finally, I wish there was a park near my house. I love playing soccer, but there's nowhere for me to play. </a:t>
            </a:r>
          </a:p>
        </p:txBody>
      </p:sp>
    </p:spTree>
    <p:extLst>
      <p:ext uri="{BB962C8B-B14F-4D97-AF65-F5344CB8AC3E}">
        <p14:creationId xmlns:p14="http://schemas.microsoft.com/office/powerpoint/2010/main" val="282789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6981" y="645000"/>
            <a:ext cx="1085549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Talk to your partner about your house and neighborhood.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F1EE8F-2D67-7D3D-C730-4739A156A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085" y="2429825"/>
            <a:ext cx="5568195" cy="379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9CDD6-F809-9618-69F9-586A8FF5C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D7D81-7247-84CD-1E56-B8C674E84FB6}"/>
              </a:ext>
            </a:extLst>
          </p:cNvPr>
          <p:cNvSpPr/>
          <p:nvPr/>
        </p:nvSpPr>
        <p:spPr>
          <a:xfrm>
            <a:off x="2598821" y="539817"/>
            <a:ext cx="48209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7030A0"/>
                </a:solidFill>
                <a:ea typeface="Times New Roman" panose="02020603050405020304" pitchFamily="18" charset="0"/>
              </a:rPr>
              <a:t>Sample answers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C8505-17ED-F2B8-75A7-DAD5F4AF1689}"/>
              </a:ext>
            </a:extLst>
          </p:cNvPr>
          <p:cNvSpPr/>
          <p:nvPr/>
        </p:nvSpPr>
        <p:spPr>
          <a:xfrm>
            <a:off x="288716" y="1463147"/>
            <a:ext cx="11626194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sz="3600" i="0" dirty="0">
                <a:solidFill>
                  <a:schemeClr val="accent5">
                    <a:lumMod val="75000"/>
                  </a:schemeClr>
                </a:solidFill>
                <a:effectLst/>
              </a:rPr>
              <a:t>I like my bedroom, but I wish it was bigger and had thicker curtains. I also wish I had a game console and TV in my bedroom. My living room is OK, but I wish my sofa was more comfortable.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C24D35-C00E-724A-FD72-72ED2DFF009C}"/>
              </a:ext>
            </a:extLst>
          </p:cNvPr>
          <p:cNvSpPr/>
          <p:nvPr/>
        </p:nvSpPr>
        <p:spPr>
          <a:xfrm>
            <a:off x="288716" y="4009859"/>
            <a:ext cx="11626194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My neighborhood is OK. I just wish that my friends lived closer to me. I also wish it was a bit quieter at night. I hate hearing people sing karaoke. Finally, I wish there was a park near my house. </a:t>
            </a:r>
          </a:p>
        </p:txBody>
      </p:sp>
    </p:spTree>
    <p:extLst>
      <p:ext uri="{BB962C8B-B14F-4D97-AF65-F5344CB8AC3E}">
        <p14:creationId xmlns:p14="http://schemas.microsoft.com/office/powerpoint/2010/main" val="31187164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478706"/>
            <a:ext cx="8654195" cy="59005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59" y="35314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02559" y="1276476"/>
            <a:ext cx="11101761" cy="3330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Grammar: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- review the target grammar points learned in the unit.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Speaking &amp; Writing: 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- practice speaking and writing.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24994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Review relative clauses and wishes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Prepare for the next lesson (Review Unit 4, page 20)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Play the consolidation games on 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AD5B54-6F7A-46A9-A78B-E1676AA815DD}"/>
              </a:ext>
            </a:extLst>
          </p:cNvPr>
          <p:cNvSpPr txBox="1"/>
          <p:nvPr/>
        </p:nvSpPr>
        <p:spPr>
          <a:xfrm>
            <a:off x="384313" y="450573"/>
            <a:ext cx="11360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0070C0"/>
                </a:solidFill>
              </a:rPr>
              <a:t>Tuesday, December, 2</a:t>
            </a:r>
            <a:r>
              <a:rPr lang="en-US" sz="3200" b="1" baseline="30000" dirty="0">
                <a:solidFill>
                  <a:srgbClr val="0070C0"/>
                </a:solidFill>
              </a:rPr>
              <a:t>nd</a:t>
            </a:r>
            <a:r>
              <a:rPr lang="en-US" sz="3200" b="1" dirty="0">
                <a:solidFill>
                  <a:srgbClr val="0070C0"/>
                </a:solidFill>
              </a:rPr>
              <a:t> 2025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Period 37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0F9DCE-DB13-4BEF-A3B2-F2B3C77D3A3A}"/>
              </a:ext>
            </a:extLst>
          </p:cNvPr>
          <p:cNvSpPr txBox="1"/>
          <p:nvPr/>
        </p:nvSpPr>
        <p:spPr>
          <a:xfrm>
            <a:off x="2568494" y="1785729"/>
            <a:ext cx="75429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0070C0"/>
                </a:solidFill>
              </a:rPr>
              <a:t>Unit 3: Living Environment</a:t>
            </a:r>
            <a:endParaRPr lang="en-US" sz="2800" b="1" dirty="0">
              <a:solidFill>
                <a:srgbClr val="0070C0"/>
              </a:solidFill>
            </a:endParaRPr>
          </a:p>
          <a:p>
            <a:pPr lvl="0" algn="ctr"/>
            <a:r>
              <a:rPr lang="fr-FR" sz="4000" b="1" dirty="0" err="1">
                <a:solidFill>
                  <a:srgbClr val="00B050"/>
                </a:solidFill>
              </a:rPr>
              <a:t>Review</a:t>
            </a:r>
            <a:r>
              <a:rPr lang="fr-FR" sz="4000" b="1" dirty="0">
                <a:solidFill>
                  <a:srgbClr val="00B050"/>
                </a:solidFill>
              </a:rPr>
              <a:t> (</a:t>
            </a:r>
            <a:r>
              <a:rPr lang="en-US" sz="4000" b="1" dirty="0">
                <a:solidFill>
                  <a:srgbClr val="00B050"/>
                </a:solidFill>
              </a:rPr>
              <a:t>Grammar, Pronunciation, Pronunciation, In the Real World, Conversation, Speaking &amp; Writing)</a:t>
            </a:r>
            <a:endParaRPr lang="fr-FR" sz="4000" b="1" dirty="0">
              <a:solidFill>
                <a:srgbClr val="00B050"/>
              </a:solidFill>
              <a:ea typeface="Calibri"/>
              <a:cs typeface="Calibri"/>
            </a:endParaRPr>
          </a:p>
          <a:p>
            <a:pPr lvl="0" algn="ctr"/>
            <a:r>
              <a:rPr lang="fr-FR" sz="4000" dirty="0">
                <a:solidFill>
                  <a:srgbClr val="FF0000"/>
                </a:solidFill>
              </a:rPr>
              <a:t>pages 93 &amp; 94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51644" y="604917"/>
            <a:ext cx="3732902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551644" y="2766526"/>
            <a:ext cx="37546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the real world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532139" y="4735879"/>
            <a:ext cx="3742235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532139" y="5626169"/>
            <a:ext cx="3742235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459098" y="1876236"/>
            <a:ext cx="3732902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80480" y="616024"/>
            <a:ext cx="3742235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" name="Rounded Rectangle 15">
            <a:extLst>
              <a:ext uri="{FF2B5EF4-FFF2-40B4-BE49-F238E27FC236}">
                <a16:creationId xmlns:a16="http://schemas.microsoft.com/office/drawing/2014/main" id="{7168FBCD-26AF-5DAA-B9FF-9E6E8912DD90}"/>
              </a:ext>
            </a:extLst>
          </p:cNvPr>
          <p:cNvSpPr/>
          <p:nvPr/>
        </p:nvSpPr>
        <p:spPr>
          <a:xfrm>
            <a:off x="4532138" y="1876236"/>
            <a:ext cx="3732902" cy="66247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D343B562-BC2E-3E6C-2B48-2EC6CF9E6B0A}"/>
              </a:ext>
            </a:extLst>
          </p:cNvPr>
          <p:cNvSpPr/>
          <p:nvPr/>
        </p:nvSpPr>
        <p:spPr>
          <a:xfrm>
            <a:off x="8459098" y="2725197"/>
            <a:ext cx="3732902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Conversation </a:t>
            </a:r>
            <a:endParaRPr lang="en-US" b="1" dirty="0"/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181D5978-5A11-F240-C6EE-527C7D1A9B45}"/>
              </a:ext>
            </a:extLst>
          </p:cNvPr>
          <p:cNvSpPr/>
          <p:nvPr/>
        </p:nvSpPr>
        <p:spPr>
          <a:xfrm>
            <a:off x="4532138" y="3648722"/>
            <a:ext cx="3742235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 </a:t>
            </a:r>
            <a:endParaRPr lang="en-US" b="1" dirty="0"/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FC6024EE-F6F0-7EE1-CED6-CAD64C0A11D1}"/>
              </a:ext>
            </a:extLst>
          </p:cNvPr>
          <p:cNvSpPr/>
          <p:nvPr/>
        </p:nvSpPr>
        <p:spPr>
          <a:xfrm>
            <a:off x="8459098" y="3648722"/>
            <a:ext cx="3732902" cy="66247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0878" y="525984"/>
            <a:ext cx="5640929" cy="580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8318" y="550893"/>
            <a:ext cx="6424382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- To review the target language learned in the unit.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- To practice test-taking skills.</a:t>
            </a:r>
            <a:endParaRPr lang="en-US" sz="3600" i="1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6DF9C-1586-BC33-655D-2A57900DA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39FF8F-D97F-1F8B-EB75-AA61EDA339B2}"/>
              </a:ext>
            </a:extLst>
          </p:cNvPr>
          <p:cNvSpPr txBox="1"/>
          <p:nvPr/>
        </p:nvSpPr>
        <p:spPr>
          <a:xfrm>
            <a:off x="1" y="409644"/>
            <a:ext cx="12192000" cy="582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highlight>
                  <a:srgbClr val="FFFF00"/>
                </a:highlight>
              </a:rPr>
              <a:t>COMPETITION TIME: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Create groups/teams of 3 students.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You will be given some sentences with one mistake in each.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You will work in group to find out the mistakes and correct them.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The team(s) with the most correct answers win (s).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/>
              <a:t>Time limit: 5 minutes</a:t>
            </a:r>
          </a:p>
        </p:txBody>
      </p:sp>
    </p:spTree>
    <p:extLst>
      <p:ext uri="{BB962C8B-B14F-4D97-AF65-F5344CB8AC3E}">
        <p14:creationId xmlns:p14="http://schemas.microsoft.com/office/powerpoint/2010/main" val="182531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7712</TotalTime>
  <Words>2092</Words>
  <Application>Microsoft Office PowerPoint</Application>
  <PresentationFormat>Widescreen</PresentationFormat>
  <Paragraphs>194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393</cp:revision>
  <dcterms:created xsi:type="dcterms:W3CDTF">2023-02-01T04:45:54Z</dcterms:created>
  <dcterms:modified xsi:type="dcterms:W3CDTF">2025-11-30T13:42:29Z</dcterms:modified>
</cp:coreProperties>
</file>