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934" r:id="rId3"/>
    <p:sldId id="259" r:id="rId4"/>
    <p:sldId id="267" r:id="rId5"/>
    <p:sldId id="269" r:id="rId6"/>
    <p:sldId id="303" r:id="rId7"/>
    <p:sldId id="906" r:id="rId8"/>
    <p:sldId id="313" r:id="rId9"/>
    <p:sldId id="909" r:id="rId10"/>
    <p:sldId id="910" r:id="rId11"/>
    <p:sldId id="911" r:id="rId12"/>
    <p:sldId id="912" r:id="rId13"/>
    <p:sldId id="913" r:id="rId14"/>
    <p:sldId id="914" r:id="rId15"/>
    <p:sldId id="915" r:id="rId16"/>
    <p:sldId id="916" r:id="rId17"/>
    <p:sldId id="907" r:id="rId18"/>
    <p:sldId id="908" r:id="rId19"/>
    <p:sldId id="852" r:id="rId20"/>
    <p:sldId id="917" r:id="rId21"/>
    <p:sldId id="918" r:id="rId22"/>
    <p:sldId id="919" r:id="rId23"/>
    <p:sldId id="920" r:id="rId24"/>
    <p:sldId id="921" r:id="rId25"/>
    <p:sldId id="922" r:id="rId26"/>
    <p:sldId id="923" r:id="rId27"/>
    <p:sldId id="924" r:id="rId28"/>
    <p:sldId id="925" r:id="rId29"/>
    <p:sldId id="926" r:id="rId30"/>
    <p:sldId id="927" r:id="rId31"/>
    <p:sldId id="928" r:id="rId32"/>
    <p:sldId id="929" r:id="rId33"/>
    <p:sldId id="315" r:id="rId34"/>
    <p:sldId id="931" r:id="rId35"/>
    <p:sldId id="930" r:id="rId36"/>
    <p:sldId id="932" r:id="rId37"/>
    <p:sldId id="294" r:id="rId38"/>
    <p:sldId id="295" r:id="rId39"/>
    <p:sldId id="868" r:id="rId40"/>
    <p:sldId id="296" r:id="rId41"/>
    <p:sldId id="298" r:id="rId42"/>
    <p:sldId id="299" r:id="rId43"/>
    <p:sldId id="30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3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159" autoAdjust="0"/>
  </p:normalViewPr>
  <p:slideViewPr>
    <p:cSldViewPr snapToGrid="0">
      <p:cViewPr varScale="1">
        <p:scale>
          <a:sx n="65" d="100"/>
          <a:sy n="65" d="100"/>
        </p:scale>
        <p:origin x="912"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8C62807A-C00E-4C0D-8AC0-0D8FF54A710C}"/>
    <pc:docChg chg="undo custSel modSld">
      <pc:chgData name="Phan Van Rieu (Hugo)" userId="032e726b-b6b7-45df-b0ca-e82fb010a48a" providerId="ADAL" clId="{8C62807A-C00E-4C0D-8AC0-0D8FF54A710C}" dt="2024-05-27T02:24:31.058" v="33" actId="20577"/>
      <pc:docMkLst>
        <pc:docMk/>
      </pc:docMkLst>
      <pc:sldChg chg="modSp mod">
        <pc:chgData name="Phan Van Rieu (Hugo)" userId="032e726b-b6b7-45df-b0ca-e82fb010a48a" providerId="ADAL" clId="{8C62807A-C00E-4C0D-8AC0-0D8FF54A710C}" dt="2024-05-27T02:24:31.058" v="33" actId="20577"/>
        <pc:sldMkLst>
          <pc:docMk/>
          <pc:sldMk cId="1872779487" sldId="269"/>
        </pc:sldMkLst>
        <pc:spChg chg="mod">
          <ac:chgData name="Phan Van Rieu (Hugo)" userId="032e726b-b6b7-45df-b0ca-e82fb010a48a" providerId="ADAL" clId="{8C62807A-C00E-4C0D-8AC0-0D8FF54A710C}" dt="2024-05-27T02:24:31.058" v="33" actId="20577"/>
          <ac:spMkLst>
            <pc:docMk/>
            <pc:sldMk cId="1872779487" sldId="269"/>
            <ac:spMk id="7" creationId="{BA386DE9-345A-400C-B2BB-B32B155C2C38}"/>
          </ac:spMkLst>
        </pc:spChg>
      </pc:sldChg>
      <pc:sldChg chg="addSp delSp modSp mod">
        <pc:chgData name="Phan Van Rieu (Hugo)" userId="032e726b-b6b7-45df-b0ca-e82fb010a48a" providerId="ADAL" clId="{8C62807A-C00E-4C0D-8AC0-0D8FF54A710C}" dt="2024-05-14T05:31:46.048" v="31" actId="1076"/>
        <pc:sldMkLst>
          <pc:docMk/>
          <pc:sldMk cId="2855552533" sldId="295"/>
        </pc:sldMkLst>
        <pc:picChg chg="del">
          <ac:chgData name="Phan Van Rieu (Hugo)" userId="032e726b-b6b7-45df-b0ca-e82fb010a48a" providerId="ADAL" clId="{8C62807A-C00E-4C0D-8AC0-0D8FF54A710C}" dt="2024-05-14T05:29:30.216" v="29" actId="478"/>
          <ac:picMkLst>
            <pc:docMk/>
            <pc:sldMk cId="2855552533" sldId="295"/>
            <ac:picMk id="2" creationId="{10F1EE8F-2D67-7D3D-C730-4739A156AA3A}"/>
          </ac:picMkLst>
        </pc:picChg>
        <pc:picChg chg="add mod">
          <ac:chgData name="Phan Van Rieu (Hugo)" userId="032e726b-b6b7-45df-b0ca-e82fb010a48a" providerId="ADAL" clId="{8C62807A-C00E-4C0D-8AC0-0D8FF54A710C}" dt="2024-05-14T05:31:46.048" v="31" actId="1076"/>
          <ac:picMkLst>
            <pc:docMk/>
            <pc:sldMk cId="2855552533" sldId="295"/>
            <ac:picMk id="5" creationId="{0EB99448-7ACE-4F17-A965-A0C0E3711205}"/>
          </ac:picMkLst>
        </pc:picChg>
      </pc:sldChg>
      <pc:sldChg chg="addSp delSp modSp mod addAnim delAnim">
        <pc:chgData name="Phan Van Rieu (Hugo)" userId="032e726b-b6b7-45df-b0ca-e82fb010a48a" providerId="ADAL" clId="{8C62807A-C00E-4C0D-8AC0-0D8FF54A710C}" dt="2024-05-14T05:28:37.812" v="19" actId="1076"/>
        <pc:sldMkLst>
          <pc:docMk/>
          <pc:sldMk cId="2582794192" sldId="907"/>
        </pc:sldMkLst>
        <pc:picChg chg="add del mod ord">
          <ac:chgData name="Phan Van Rieu (Hugo)" userId="032e726b-b6b7-45df-b0ca-e82fb010a48a" providerId="ADAL" clId="{8C62807A-C00E-4C0D-8AC0-0D8FF54A710C}" dt="2024-05-14T05:28:25.442" v="15" actId="21"/>
          <ac:picMkLst>
            <pc:docMk/>
            <pc:sldMk cId="2582794192" sldId="907"/>
            <ac:picMk id="4" creationId="{D547D3D3-3FA5-45E9-9368-221A81503BEF}"/>
          </ac:picMkLst>
        </pc:picChg>
        <pc:picChg chg="add del mod">
          <ac:chgData name="Phan Van Rieu (Hugo)" userId="032e726b-b6b7-45df-b0ca-e82fb010a48a" providerId="ADAL" clId="{8C62807A-C00E-4C0D-8AC0-0D8FF54A710C}" dt="2024-05-14T05:28:35.623" v="18" actId="478"/>
          <ac:picMkLst>
            <pc:docMk/>
            <pc:sldMk cId="2582794192" sldId="907"/>
            <ac:picMk id="5" creationId="{3684F2F4-7A55-9CEA-3A08-3902FA846257}"/>
          </ac:picMkLst>
        </pc:picChg>
        <pc:picChg chg="add mod">
          <ac:chgData name="Phan Van Rieu (Hugo)" userId="032e726b-b6b7-45df-b0ca-e82fb010a48a" providerId="ADAL" clId="{8C62807A-C00E-4C0D-8AC0-0D8FF54A710C}" dt="2024-05-14T05:28:37.812" v="19" actId="1076"/>
          <ac:picMkLst>
            <pc:docMk/>
            <pc:sldMk cId="2582794192" sldId="907"/>
            <ac:picMk id="10" creationId="{2FFA9D25-7DD3-4E1D-84E6-EB9BE5AFA556}"/>
          </ac:picMkLst>
        </pc:picChg>
      </pc:sldChg>
      <pc:sldChg chg="addSp delSp modSp mod delAnim">
        <pc:chgData name="Phan Van Rieu (Hugo)" userId="032e726b-b6b7-45df-b0ca-e82fb010a48a" providerId="ADAL" clId="{8C62807A-C00E-4C0D-8AC0-0D8FF54A710C}" dt="2024-05-14T05:29:06.715" v="28" actId="1076"/>
        <pc:sldMkLst>
          <pc:docMk/>
          <pc:sldMk cId="1377597880" sldId="908"/>
        </pc:sldMkLst>
        <pc:picChg chg="del">
          <ac:chgData name="Phan Van Rieu (Hugo)" userId="032e726b-b6b7-45df-b0ca-e82fb010a48a" providerId="ADAL" clId="{8C62807A-C00E-4C0D-8AC0-0D8FF54A710C}" dt="2024-05-14T05:28:56.630" v="24" actId="478"/>
          <ac:picMkLst>
            <pc:docMk/>
            <pc:sldMk cId="1377597880" sldId="908"/>
            <ac:picMk id="2" creationId="{F5588FF2-068D-4D65-6C27-4150B19B227B}"/>
          </ac:picMkLst>
        </pc:picChg>
        <pc:picChg chg="add mod ord">
          <ac:chgData name="Phan Van Rieu (Hugo)" userId="032e726b-b6b7-45df-b0ca-e82fb010a48a" providerId="ADAL" clId="{8C62807A-C00E-4C0D-8AC0-0D8FF54A710C}" dt="2024-05-14T05:29:06.715" v="28" actId="1076"/>
          <ac:picMkLst>
            <pc:docMk/>
            <pc:sldMk cId="1377597880" sldId="908"/>
            <ac:picMk id="10" creationId="{3D67F8D7-974F-4543-8317-81CBB372729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11/28/2025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315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11/28/2025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11/28/2025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11/28/2025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11/28/2025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11/28/2025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475785" y="71082"/>
            <a:ext cx="355144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Review: Listening, Reading &amp; Vocab</a:t>
            </a:r>
            <a:r>
              <a:rPr lang="en-US" sz="1800" b="0" baseline="0" dirty="0">
                <a:solidFill>
                  <a:srgbClr val="002060"/>
                </a:solidFill>
              </a:rPr>
              <a:t> </a:t>
            </a:r>
            <a:endParaRPr lang="en-US" sz="1800" b="0" dirty="0">
              <a:solidFill>
                <a:srgbClr val="002060"/>
              </a:solidFill>
            </a:endParaRP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664447"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3: Living Environment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20"/>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0" r:id="rId16"/>
    <p:sldLayoutId id="2147483691" r:id="rId17"/>
    <p:sldLayoutId id="214748369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8.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406501" y="3429000"/>
            <a:ext cx="6356412" cy="1569660"/>
          </a:xfrm>
          <a:prstGeom prst="rect">
            <a:avLst/>
          </a:prstGeom>
          <a:noFill/>
        </p:spPr>
        <p:txBody>
          <a:bodyPr wrap="square" rtlCol="0">
            <a:spAutoFit/>
          </a:bodyPr>
          <a:lstStyle/>
          <a:p>
            <a:pPr lvl="0" algn="ctr"/>
            <a:r>
              <a:rPr lang="en-US" sz="3200" b="1" dirty="0">
                <a:solidFill>
                  <a:srgbClr val="0070C0"/>
                </a:solidFill>
              </a:rPr>
              <a:t>Unit 3: Living Environment</a:t>
            </a:r>
            <a:endParaRPr lang="en-US" sz="2000" b="1" dirty="0">
              <a:solidFill>
                <a:srgbClr val="0070C0"/>
              </a:solidFill>
            </a:endParaRPr>
          </a:p>
          <a:p>
            <a:pPr lvl="0" algn="ctr"/>
            <a:r>
              <a:rPr lang="en-US" sz="3200" b="1" dirty="0">
                <a:solidFill>
                  <a:srgbClr val="00B050"/>
                </a:solidFill>
              </a:rPr>
              <a:t>Review: Listening, Reading &amp; Vocab</a:t>
            </a:r>
            <a:r>
              <a:rPr lang="en-US" sz="3200" dirty="0">
                <a:solidFill>
                  <a:prstClr val="black"/>
                </a:solidFill>
              </a:rPr>
              <a:t> </a:t>
            </a:r>
          </a:p>
          <a:p>
            <a:pPr lvl="0" algn="ctr"/>
            <a:r>
              <a:rPr lang="en-US" sz="3200" dirty="0">
                <a:solidFill>
                  <a:srgbClr val="FF0000"/>
                </a:solidFill>
              </a:rPr>
              <a:t>Pages</a:t>
            </a:r>
            <a:r>
              <a:rPr lang="en-US" sz="3200" dirty="0">
                <a:solidFill>
                  <a:prstClr val="black"/>
                </a:solidFill>
              </a:rPr>
              <a:t> </a:t>
            </a:r>
            <a:r>
              <a:rPr lang="en-US" sz="3200" dirty="0">
                <a:solidFill>
                  <a:srgbClr val="FF0000"/>
                </a:solidFill>
              </a:rPr>
              <a:t>92 &amp; 93</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602DE-0F2A-538C-1BA5-3D7D95B7C7E5}"/>
              </a:ext>
            </a:extLst>
          </p:cNvPr>
          <p:cNvSpPr txBox="1"/>
          <p:nvPr/>
        </p:nvSpPr>
        <p:spPr>
          <a:xfrm>
            <a:off x="385617" y="577380"/>
            <a:ext cx="11030527" cy="584775"/>
          </a:xfrm>
          <a:prstGeom prst="rect">
            <a:avLst/>
          </a:prstGeom>
          <a:noFill/>
        </p:spPr>
        <p:txBody>
          <a:bodyPr wrap="square">
            <a:spAutoFit/>
          </a:bodyPr>
          <a:lstStyle/>
          <a:p>
            <a:r>
              <a:rPr lang="en-US" sz="3200" b="1" dirty="0"/>
              <a:t>Guess the type of the missing words.</a:t>
            </a:r>
          </a:p>
        </p:txBody>
      </p:sp>
      <p:pic>
        <p:nvPicPr>
          <p:cNvPr id="5" name="Picture 4">
            <a:extLst>
              <a:ext uri="{FF2B5EF4-FFF2-40B4-BE49-F238E27FC236}">
                <a16:creationId xmlns:a16="http://schemas.microsoft.com/office/drawing/2014/main" id="{7E6D307E-0962-AFBD-F60F-16DF7D4EC63D}"/>
              </a:ext>
            </a:extLst>
          </p:cNvPr>
          <p:cNvPicPr>
            <a:picLocks noChangeAspect="1"/>
          </p:cNvPicPr>
          <p:nvPr/>
        </p:nvPicPr>
        <p:blipFill>
          <a:blip r:embed="rId2"/>
          <a:stretch>
            <a:fillRect/>
          </a:stretch>
        </p:blipFill>
        <p:spPr>
          <a:xfrm>
            <a:off x="0" y="2030465"/>
            <a:ext cx="12192000" cy="3813069"/>
          </a:xfrm>
          <a:prstGeom prst="rect">
            <a:avLst/>
          </a:prstGeom>
        </p:spPr>
      </p:pic>
      <p:sp>
        <p:nvSpPr>
          <p:cNvPr id="2" name="TextBox 1">
            <a:extLst>
              <a:ext uri="{FF2B5EF4-FFF2-40B4-BE49-F238E27FC236}">
                <a16:creationId xmlns:a16="http://schemas.microsoft.com/office/drawing/2014/main" id="{38A9C274-DA1B-5DF1-AF10-F5E8B355D6CD}"/>
              </a:ext>
            </a:extLst>
          </p:cNvPr>
          <p:cNvSpPr txBox="1"/>
          <p:nvPr/>
        </p:nvSpPr>
        <p:spPr>
          <a:xfrm>
            <a:off x="8682182" y="2733964"/>
            <a:ext cx="3251200" cy="584775"/>
          </a:xfrm>
          <a:prstGeom prst="rect">
            <a:avLst/>
          </a:prstGeom>
          <a:noFill/>
        </p:spPr>
        <p:txBody>
          <a:bodyPr wrap="square" rtlCol="0">
            <a:spAutoFit/>
          </a:bodyPr>
          <a:lstStyle/>
          <a:p>
            <a:r>
              <a:rPr lang="en-US" sz="3200" dirty="0">
                <a:solidFill>
                  <a:srgbClr val="FF0000"/>
                </a:solidFill>
              </a:rPr>
              <a:t>noun</a:t>
            </a:r>
          </a:p>
        </p:txBody>
      </p:sp>
      <p:sp>
        <p:nvSpPr>
          <p:cNvPr id="4" name="TextBox 3">
            <a:extLst>
              <a:ext uri="{FF2B5EF4-FFF2-40B4-BE49-F238E27FC236}">
                <a16:creationId xmlns:a16="http://schemas.microsoft.com/office/drawing/2014/main" id="{C413B211-8C93-634E-C9FD-340BC43822F6}"/>
              </a:ext>
            </a:extLst>
          </p:cNvPr>
          <p:cNvSpPr txBox="1"/>
          <p:nvPr/>
        </p:nvSpPr>
        <p:spPr>
          <a:xfrm>
            <a:off x="6257636" y="3429000"/>
            <a:ext cx="3251200" cy="584775"/>
          </a:xfrm>
          <a:prstGeom prst="rect">
            <a:avLst/>
          </a:prstGeom>
          <a:noFill/>
        </p:spPr>
        <p:txBody>
          <a:bodyPr wrap="square" rtlCol="0">
            <a:spAutoFit/>
          </a:bodyPr>
          <a:lstStyle/>
          <a:p>
            <a:r>
              <a:rPr lang="en-US" sz="3200" dirty="0">
                <a:solidFill>
                  <a:srgbClr val="FF0000"/>
                </a:solidFill>
              </a:rPr>
              <a:t>noun</a:t>
            </a:r>
          </a:p>
        </p:txBody>
      </p:sp>
      <p:sp>
        <p:nvSpPr>
          <p:cNvPr id="6" name="TextBox 5">
            <a:extLst>
              <a:ext uri="{FF2B5EF4-FFF2-40B4-BE49-F238E27FC236}">
                <a16:creationId xmlns:a16="http://schemas.microsoft.com/office/drawing/2014/main" id="{F586A00E-0000-02C2-8D79-59C6ECB361F3}"/>
              </a:ext>
            </a:extLst>
          </p:cNvPr>
          <p:cNvSpPr txBox="1"/>
          <p:nvPr/>
        </p:nvSpPr>
        <p:spPr>
          <a:xfrm>
            <a:off x="8243455" y="4132499"/>
            <a:ext cx="3251200" cy="584775"/>
          </a:xfrm>
          <a:prstGeom prst="rect">
            <a:avLst/>
          </a:prstGeom>
          <a:noFill/>
        </p:spPr>
        <p:txBody>
          <a:bodyPr wrap="square" rtlCol="0">
            <a:spAutoFit/>
          </a:bodyPr>
          <a:lstStyle/>
          <a:p>
            <a:r>
              <a:rPr lang="en-US" sz="3200" dirty="0">
                <a:solidFill>
                  <a:srgbClr val="FF0000"/>
                </a:solidFill>
              </a:rPr>
              <a:t>verb</a:t>
            </a:r>
          </a:p>
        </p:txBody>
      </p:sp>
      <p:sp>
        <p:nvSpPr>
          <p:cNvPr id="7" name="TextBox 6">
            <a:extLst>
              <a:ext uri="{FF2B5EF4-FFF2-40B4-BE49-F238E27FC236}">
                <a16:creationId xmlns:a16="http://schemas.microsoft.com/office/drawing/2014/main" id="{63423743-D2FF-19B6-83E2-CEAD479DE551}"/>
              </a:ext>
            </a:extLst>
          </p:cNvPr>
          <p:cNvSpPr txBox="1"/>
          <p:nvPr/>
        </p:nvSpPr>
        <p:spPr>
          <a:xfrm>
            <a:off x="9289473" y="4695628"/>
            <a:ext cx="3251200" cy="584775"/>
          </a:xfrm>
          <a:prstGeom prst="rect">
            <a:avLst/>
          </a:prstGeom>
          <a:noFill/>
        </p:spPr>
        <p:txBody>
          <a:bodyPr wrap="square" rtlCol="0">
            <a:spAutoFit/>
          </a:bodyPr>
          <a:lstStyle/>
          <a:p>
            <a:r>
              <a:rPr lang="en-US" sz="3200" dirty="0">
                <a:solidFill>
                  <a:srgbClr val="FF0000"/>
                </a:solidFill>
              </a:rPr>
              <a:t>noun</a:t>
            </a:r>
          </a:p>
        </p:txBody>
      </p:sp>
      <p:sp>
        <p:nvSpPr>
          <p:cNvPr id="8" name="TextBox 7">
            <a:extLst>
              <a:ext uri="{FF2B5EF4-FFF2-40B4-BE49-F238E27FC236}">
                <a16:creationId xmlns:a16="http://schemas.microsoft.com/office/drawing/2014/main" id="{F57D4E6D-4C9C-1169-0020-2A6D45003FA2}"/>
              </a:ext>
            </a:extLst>
          </p:cNvPr>
          <p:cNvSpPr txBox="1"/>
          <p:nvPr/>
        </p:nvSpPr>
        <p:spPr>
          <a:xfrm>
            <a:off x="5195455" y="5119922"/>
            <a:ext cx="3251200" cy="584775"/>
          </a:xfrm>
          <a:prstGeom prst="rect">
            <a:avLst/>
          </a:prstGeom>
          <a:noFill/>
        </p:spPr>
        <p:txBody>
          <a:bodyPr wrap="square" rtlCol="0">
            <a:spAutoFit/>
          </a:bodyPr>
          <a:lstStyle/>
          <a:p>
            <a:r>
              <a:rPr lang="en-US" sz="3200" dirty="0">
                <a:solidFill>
                  <a:srgbClr val="FF0000"/>
                </a:solidFill>
              </a:rPr>
              <a:t>noun</a:t>
            </a:r>
          </a:p>
        </p:txBody>
      </p:sp>
    </p:spTree>
    <p:extLst>
      <p:ext uri="{BB962C8B-B14F-4D97-AF65-F5344CB8AC3E}">
        <p14:creationId xmlns:p14="http://schemas.microsoft.com/office/powerpoint/2010/main" val="1797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602DE-0F2A-538C-1BA5-3D7D95B7C7E5}"/>
              </a:ext>
            </a:extLst>
          </p:cNvPr>
          <p:cNvSpPr txBox="1"/>
          <p:nvPr/>
        </p:nvSpPr>
        <p:spPr>
          <a:xfrm>
            <a:off x="385617" y="540435"/>
            <a:ext cx="11030527" cy="584775"/>
          </a:xfrm>
          <a:prstGeom prst="rect">
            <a:avLst/>
          </a:prstGeom>
          <a:noFill/>
        </p:spPr>
        <p:txBody>
          <a:bodyPr wrap="square">
            <a:spAutoFit/>
          </a:bodyPr>
          <a:lstStyle/>
          <a:p>
            <a:r>
              <a:rPr lang="en-US" sz="3200" b="1" dirty="0"/>
              <a:t>Underline key words.</a:t>
            </a:r>
          </a:p>
        </p:txBody>
      </p:sp>
      <p:pic>
        <p:nvPicPr>
          <p:cNvPr id="5" name="Picture 4">
            <a:extLst>
              <a:ext uri="{FF2B5EF4-FFF2-40B4-BE49-F238E27FC236}">
                <a16:creationId xmlns:a16="http://schemas.microsoft.com/office/drawing/2014/main" id="{7E6D307E-0962-AFBD-F60F-16DF7D4EC63D}"/>
              </a:ext>
            </a:extLst>
          </p:cNvPr>
          <p:cNvPicPr>
            <a:picLocks noChangeAspect="1"/>
          </p:cNvPicPr>
          <p:nvPr/>
        </p:nvPicPr>
        <p:blipFill>
          <a:blip r:embed="rId2"/>
          <a:stretch>
            <a:fillRect/>
          </a:stretch>
        </p:blipFill>
        <p:spPr>
          <a:xfrm>
            <a:off x="0" y="2030465"/>
            <a:ext cx="12192000" cy="3813069"/>
          </a:xfrm>
          <a:prstGeom prst="rect">
            <a:avLst/>
          </a:prstGeom>
        </p:spPr>
      </p:pic>
      <p:cxnSp>
        <p:nvCxnSpPr>
          <p:cNvPr id="4" name="Straight Connector 3">
            <a:extLst>
              <a:ext uri="{FF2B5EF4-FFF2-40B4-BE49-F238E27FC236}">
                <a16:creationId xmlns:a16="http://schemas.microsoft.com/office/drawing/2014/main" id="{AA595E6C-D826-39FE-EF28-1D509C2C4610}"/>
              </a:ext>
            </a:extLst>
          </p:cNvPr>
          <p:cNvCxnSpPr/>
          <p:nvPr/>
        </p:nvCxnSpPr>
        <p:spPr>
          <a:xfrm>
            <a:off x="277091" y="3260436"/>
            <a:ext cx="21705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1AD499A-7346-300C-E7FB-059593622FF5}"/>
              </a:ext>
            </a:extLst>
          </p:cNvPr>
          <p:cNvCxnSpPr>
            <a:cxnSpLocks/>
          </p:cNvCxnSpPr>
          <p:nvPr/>
        </p:nvCxnSpPr>
        <p:spPr>
          <a:xfrm>
            <a:off x="4622800" y="3260436"/>
            <a:ext cx="27108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5AE4F73-01FE-1EFF-5698-C5407CE874CD}"/>
              </a:ext>
            </a:extLst>
          </p:cNvPr>
          <p:cNvCxnSpPr>
            <a:cxnSpLocks/>
          </p:cNvCxnSpPr>
          <p:nvPr/>
        </p:nvCxnSpPr>
        <p:spPr>
          <a:xfrm>
            <a:off x="1362363" y="3967018"/>
            <a:ext cx="19073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753C88F-DE74-1AB1-D374-46D5BB4A8B51}"/>
              </a:ext>
            </a:extLst>
          </p:cNvPr>
          <p:cNvCxnSpPr>
            <a:cxnSpLocks/>
          </p:cNvCxnSpPr>
          <p:nvPr/>
        </p:nvCxnSpPr>
        <p:spPr>
          <a:xfrm>
            <a:off x="9804401" y="3967018"/>
            <a:ext cx="16856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F076189-D577-A31E-E37E-2C7C919074C7}"/>
              </a:ext>
            </a:extLst>
          </p:cNvPr>
          <p:cNvCxnSpPr>
            <a:cxnSpLocks/>
          </p:cNvCxnSpPr>
          <p:nvPr/>
        </p:nvCxnSpPr>
        <p:spPr>
          <a:xfrm>
            <a:off x="277090" y="4705927"/>
            <a:ext cx="14408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BBE8C5A-B15F-ABAC-A721-C1BC6953220C}"/>
              </a:ext>
            </a:extLst>
          </p:cNvPr>
          <p:cNvCxnSpPr>
            <a:cxnSpLocks/>
          </p:cNvCxnSpPr>
          <p:nvPr/>
        </p:nvCxnSpPr>
        <p:spPr>
          <a:xfrm>
            <a:off x="4835236" y="4668981"/>
            <a:ext cx="1593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68B5467-4A93-CCA4-D4E7-9756FC7E4F23}"/>
              </a:ext>
            </a:extLst>
          </p:cNvPr>
          <p:cNvCxnSpPr>
            <a:cxnSpLocks/>
          </p:cNvCxnSpPr>
          <p:nvPr/>
        </p:nvCxnSpPr>
        <p:spPr>
          <a:xfrm>
            <a:off x="4770581" y="5260109"/>
            <a:ext cx="18241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187C44-DBEF-3229-DAAC-E2E115B30297}"/>
              </a:ext>
            </a:extLst>
          </p:cNvPr>
          <p:cNvCxnSpPr>
            <a:cxnSpLocks/>
          </p:cNvCxnSpPr>
          <p:nvPr/>
        </p:nvCxnSpPr>
        <p:spPr>
          <a:xfrm>
            <a:off x="7333673" y="5260109"/>
            <a:ext cx="1006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12AC48-0E6F-3D65-7526-86AC345CCF8D}"/>
              </a:ext>
            </a:extLst>
          </p:cNvPr>
          <p:cNvCxnSpPr>
            <a:cxnSpLocks/>
          </p:cNvCxnSpPr>
          <p:nvPr/>
        </p:nvCxnSpPr>
        <p:spPr>
          <a:xfrm>
            <a:off x="715818" y="5684981"/>
            <a:ext cx="17318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96E432-5744-EE4B-8A23-84F1D37607E6}"/>
              </a:ext>
            </a:extLst>
          </p:cNvPr>
          <p:cNvCxnSpPr>
            <a:cxnSpLocks/>
          </p:cNvCxnSpPr>
          <p:nvPr/>
        </p:nvCxnSpPr>
        <p:spPr>
          <a:xfrm>
            <a:off x="8557491" y="5671126"/>
            <a:ext cx="25169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08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602DE-0F2A-538C-1BA5-3D7D95B7C7E5}"/>
              </a:ext>
            </a:extLst>
          </p:cNvPr>
          <p:cNvSpPr txBox="1"/>
          <p:nvPr/>
        </p:nvSpPr>
        <p:spPr>
          <a:xfrm>
            <a:off x="385617" y="540435"/>
            <a:ext cx="11030527" cy="1077218"/>
          </a:xfrm>
          <a:prstGeom prst="rect">
            <a:avLst/>
          </a:prstGeom>
          <a:noFill/>
        </p:spPr>
        <p:txBody>
          <a:bodyPr wrap="square">
            <a:spAutoFit/>
          </a:bodyPr>
          <a:lstStyle/>
          <a:p>
            <a:r>
              <a:rPr lang="en-US" sz="3200" b="1" dirty="0"/>
              <a:t>You will hear a man talking about a smart apartment building. Listen and fill in the blanks. You will hear the information twice. </a:t>
            </a:r>
          </a:p>
        </p:txBody>
      </p:sp>
      <p:pic>
        <p:nvPicPr>
          <p:cNvPr id="5" name="Picture 4">
            <a:extLst>
              <a:ext uri="{FF2B5EF4-FFF2-40B4-BE49-F238E27FC236}">
                <a16:creationId xmlns:a16="http://schemas.microsoft.com/office/drawing/2014/main" id="{7E6D307E-0962-AFBD-F60F-16DF7D4EC63D}"/>
              </a:ext>
            </a:extLst>
          </p:cNvPr>
          <p:cNvPicPr>
            <a:picLocks noChangeAspect="1"/>
          </p:cNvPicPr>
          <p:nvPr/>
        </p:nvPicPr>
        <p:blipFill>
          <a:blip r:embed="rId4"/>
          <a:stretch>
            <a:fillRect/>
          </a:stretch>
        </p:blipFill>
        <p:spPr>
          <a:xfrm>
            <a:off x="0" y="2030465"/>
            <a:ext cx="12192000" cy="3813069"/>
          </a:xfrm>
          <a:prstGeom prst="rect">
            <a:avLst/>
          </a:prstGeom>
        </p:spPr>
      </p:pic>
      <p:pic>
        <p:nvPicPr>
          <p:cNvPr id="4" name="CD2 TRACK 39">
            <a:hlinkClick r:id="" action="ppaction://media"/>
            <a:extLst>
              <a:ext uri="{FF2B5EF4-FFF2-40B4-BE49-F238E27FC236}">
                <a16:creationId xmlns:a16="http://schemas.microsoft.com/office/drawing/2014/main" id="{C999DA69-47C8-5A39-9D0E-F38A540BB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5256" y="709666"/>
            <a:ext cx="609600" cy="609600"/>
          </a:xfrm>
          <a:prstGeom prst="rect">
            <a:avLst/>
          </a:prstGeom>
        </p:spPr>
      </p:pic>
    </p:spTree>
    <p:extLst>
      <p:ext uri="{BB962C8B-B14F-4D97-AF65-F5344CB8AC3E}">
        <p14:creationId xmlns:p14="http://schemas.microsoft.com/office/powerpoint/2010/main" val="64073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7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C9929D-B2E9-274A-420C-8371A274F6D9}"/>
              </a:ext>
            </a:extLst>
          </p:cNvPr>
          <p:cNvSpPr txBox="1"/>
          <p:nvPr/>
        </p:nvSpPr>
        <p:spPr>
          <a:xfrm>
            <a:off x="385617" y="540435"/>
            <a:ext cx="11030527" cy="584775"/>
          </a:xfrm>
          <a:prstGeom prst="rect">
            <a:avLst/>
          </a:prstGeom>
          <a:noFill/>
        </p:spPr>
        <p:txBody>
          <a:bodyPr wrap="square">
            <a:spAutoFit/>
          </a:bodyPr>
          <a:lstStyle/>
          <a:p>
            <a:r>
              <a:rPr lang="en-US" sz="3200" b="1" dirty="0"/>
              <a:t>Answers:</a:t>
            </a:r>
          </a:p>
        </p:txBody>
      </p:sp>
      <p:pic>
        <p:nvPicPr>
          <p:cNvPr id="4" name="Picture 3">
            <a:extLst>
              <a:ext uri="{FF2B5EF4-FFF2-40B4-BE49-F238E27FC236}">
                <a16:creationId xmlns:a16="http://schemas.microsoft.com/office/drawing/2014/main" id="{2DE09519-0478-5531-9F9D-847FE17C8B33}"/>
              </a:ext>
            </a:extLst>
          </p:cNvPr>
          <p:cNvPicPr>
            <a:picLocks noChangeAspect="1"/>
          </p:cNvPicPr>
          <p:nvPr/>
        </p:nvPicPr>
        <p:blipFill>
          <a:blip r:embed="rId4"/>
          <a:stretch>
            <a:fillRect/>
          </a:stretch>
        </p:blipFill>
        <p:spPr>
          <a:xfrm>
            <a:off x="0" y="1320062"/>
            <a:ext cx="12192000" cy="1114458"/>
          </a:xfrm>
          <a:prstGeom prst="rect">
            <a:avLst/>
          </a:prstGeom>
        </p:spPr>
      </p:pic>
      <p:sp>
        <p:nvSpPr>
          <p:cNvPr id="8" name="TextBox 7">
            <a:extLst>
              <a:ext uri="{FF2B5EF4-FFF2-40B4-BE49-F238E27FC236}">
                <a16:creationId xmlns:a16="http://schemas.microsoft.com/office/drawing/2014/main" id="{CB6A66B0-5B18-C41D-884D-5E7499E1AD9E}"/>
              </a:ext>
            </a:extLst>
          </p:cNvPr>
          <p:cNvSpPr txBox="1"/>
          <p:nvPr/>
        </p:nvSpPr>
        <p:spPr>
          <a:xfrm>
            <a:off x="385617" y="2568806"/>
            <a:ext cx="11418456" cy="3709349"/>
          </a:xfrm>
          <a:prstGeom prst="rect">
            <a:avLst/>
          </a:prstGeom>
          <a:solidFill>
            <a:schemeClr val="accent4">
              <a:lumMod val="20000"/>
              <a:lumOff val="80000"/>
            </a:schemeClr>
          </a:solidFill>
        </p:spPr>
        <p:txBody>
          <a:bodyPr wrap="square">
            <a:spAutoFit/>
          </a:bodyPr>
          <a:lstStyle/>
          <a:p>
            <a:pPr>
              <a:lnSpc>
                <a:spcPct val="150000"/>
              </a:lnSpc>
            </a:pPr>
            <a:r>
              <a:rPr lang="en-US" sz="3200" dirty="0"/>
              <a:t>John: Welcome to Cozy Apartments! I'm John Miller, and I'm the apartment manager. Let me introduce you to the features of our apartments. First, our apartments have solar panels which generate electricity for the elevator system and other equipment. It's always sunny here, so you never have to worry about not having electricity. </a:t>
            </a:r>
          </a:p>
        </p:txBody>
      </p:sp>
      <p:sp>
        <p:nvSpPr>
          <p:cNvPr id="9" name="TextBox 8">
            <a:extLst>
              <a:ext uri="{FF2B5EF4-FFF2-40B4-BE49-F238E27FC236}">
                <a16:creationId xmlns:a16="http://schemas.microsoft.com/office/drawing/2014/main" id="{699B5A2A-1701-54A6-B08F-A609DBE42849}"/>
              </a:ext>
            </a:extLst>
          </p:cNvPr>
          <p:cNvSpPr txBox="1"/>
          <p:nvPr/>
        </p:nvSpPr>
        <p:spPr>
          <a:xfrm>
            <a:off x="8839200" y="1624501"/>
            <a:ext cx="3251200" cy="584775"/>
          </a:xfrm>
          <a:prstGeom prst="rect">
            <a:avLst/>
          </a:prstGeom>
          <a:noFill/>
        </p:spPr>
        <p:txBody>
          <a:bodyPr wrap="square" rtlCol="0">
            <a:spAutoFit/>
          </a:bodyPr>
          <a:lstStyle/>
          <a:p>
            <a:r>
              <a:rPr lang="en-US" sz="3200" dirty="0">
                <a:solidFill>
                  <a:srgbClr val="FF0000"/>
                </a:solidFill>
              </a:rPr>
              <a:t>elevator system</a:t>
            </a:r>
          </a:p>
        </p:txBody>
      </p:sp>
      <p:cxnSp>
        <p:nvCxnSpPr>
          <p:cNvPr id="10" name="Straight Connector 9">
            <a:extLst>
              <a:ext uri="{FF2B5EF4-FFF2-40B4-BE49-F238E27FC236}">
                <a16:creationId xmlns:a16="http://schemas.microsoft.com/office/drawing/2014/main" id="{BF4559C0-EAF0-5798-8EB8-106F79D9D7C5}"/>
              </a:ext>
            </a:extLst>
          </p:cNvPr>
          <p:cNvCxnSpPr>
            <a:cxnSpLocks/>
          </p:cNvCxnSpPr>
          <p:nvPr/>
        </p:nvCxnSpPr>
        <p:spPr>
          <a:xfrm>
            <a:off x="7093528" y="4729018"/>
            <a:ext cx="19026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B42766-465F-56B3-DA59-0827E33EA2C1}"/>
              </a:ext>
            </a:extLst>
          </p:cNvPr>
          <p:cNvCxnSpPr>
            <a:cxnSpLocks/>
          </p:cNvCxnSpPr>
          <p:nvPr/>
        </p:nvCxnSpPr>
        <p:spPr>
          <a:xfrm>
            <a:off x="480291" y="5449454"/>
            <a:ext cx="54217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CD2 TRACK 39">
            <a:hlinkClick r:id="" action="ppaction://media"/>
            <a:extLst>
              <a:ext uri="{FF2B5EF4-FFF2-40B4-BE49-F238E27FC236}">
                <a16:creationId xmlns:a16="http://schemas.microsoft.com/office/drawing/2014/main" id="{A69BB50C-ECA6-FF2F-99B6-044C93167486}"/>
              </a:ext>
            </a:extLst>
          </p:cNvPr>
          <p:cNvPicPr>
            <a:picLocks noChangeAspect="1"/>
          </p:cNvPicPr>
          <p:nvPr>
            <a:audioFile r:link="rId1"/>
            <p:extLst>
              <p:ext uri="{DAA4B4D4-6D71-4841-9C94-3DE7FCFB9230}">
                <p14:media xmlns:p14="http://schemas.microsoft.com/office/powerpoint/2010/main" r:embed="rId2">
                  <p14:trim end="154704"/>
                </p14:media>
              </p:ext>
            </p:extLst>
          </p:nvPr>
        </p:nvPicPr>
        <p:blipFill>
          <a:blip r:embed="rId5"/>
          <a:stretch>
            <a:fillRect/>
          </a:stretch>
        </p:blipFill>
        <p:spPr>
          <a:xfrm>
            <a:off x="2736274" y="582753"/>
            <a:ext cx="609600" cy="609600"/>
          </a:xfrm>
          <a:prstGeom prst="rect">
            <a:avLst/>
          </a:prstGeom>
        </p:spPr>
      </p:pic>
    </p:spTree>
    <p:extLst>
      <p:ext uri="{BB962C8B-B14F-4D97-AF65-F5344CB8AC3E}">
        <p14:creationId xmlns:p14="http://schemas.microsoft.com/office/powerpoint/2010/main" val="2173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0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p:cTn id="26"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5"/>
                </p:tgtEl>
              </p:cMediaNode>
            </p:audio>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B93A6-738D-F4F7-5F23-98E3E324B0F8}"/>
              </a:ext>
            </a:extLst>
          </p:cNvPr>
          <p:cNvPicPr>
            <a:picLocks noChangeAspect="1"/>
          </p:cNvPicPr>
          <p:nvPr/>
        </p:nvPicPr>
        <p:blipFill>
          <a:blip r:embed="rId4"/>
          <a:stretch>
            <a:fillRect/>
          </a:stretch>
        </p:blipFill>
        <p:spPr>
          <a:xfrm>
            <a:off x="0" y="1617307"/>
            <a:ext cx="12192000" cy="661971"/>
          </a:xfrm>
          <a:prstGeom prst="rect">
            <a:avLst/>
          </a:prstGeom>
        </p:spPr>
      </p:pic>
      <p:sp>
        <p:nvSpPr>
          <p:cNvPr id="5" name="TextBox 4">
            <a:extLst>
              <a:ext uri="{FF2B5EF4-FFF2-40B4-BE49-F238E27FC236}">
                <a16:creationId xmlns:a16="http://schemas.microsoft.com/office/drawing/2014/main" id="{13BB1AA2-484D-1657-33C5-A1071403E9E2}"/>
              </a:ext>
            </a:extLst>
          </p:cNvPr>
          <p:cNvSpPr txBox="1"/>
          <p:nvPr/>
        </p:nvSpPr>
        <p:spPr>
          <a:xfrm>
            <a:off x="409864" y="3041471"/>
            <a:ext cx="11372272" cy="2232021"/>
          </a:xfrm>
          <a:prstGeom prst="rect">
            <a:avLst/>
          </a:prstGeom>
          <a:solidFill>
            <a:schemeClr val="accent4">
              <a:lumMod val="20000"/>
              <a:lumOff val="80000"/>
            </a:schemeClr>
          </a:solidFill>
        </p:spPr>
        <p:txBody>
          <a:bodyPr wrap="square">
            <a:spAutoFit/>
          </a:bodyPr>
          <a:lstStyle/>
          <a:p>
            <a:pPr>
              <a:lnSpc>
                <a:spcPct val="150000"/>
              </a:lnSpc>
            </a:pPr>
            <a:r>
              <a:rPr lang="en-US" sz="3200" dirty="0"/>
              <a:t>Second, we try to build a friendly community here. There are lots of outdoor spaces which all connect to a larger garden. We'll organize weekly and monthly events so that everyone can meet. </a:t>
            </a:r>
          </a:p>
        </p:txBody>
      </p:sp>
      <p:pic>
        <p:nvPicPr>
          <p:cNvPr id="6" name="CD2 TRACK 39">
            <a:hlinkClick r:id="" action="ppaction://media"/>
            <a:extLst>
              <a:ext uri="{FF2B5EF4-FFF2-40B4-BE49-F238E27FC236}">
                <a16:creationId xmlns:a16="http://schemas.microsoft.com/office/drawing/2014/main" id="{F87794C1-A5EA-B718-243E-8025A1A8FC98}"/>
              </a:ext>
            </a:extLst>
          </p:cNvPr>
          <p:cNvPicPr>
            <a:picLocks noChangeAspect="1"/>
          </p:cNvPicPr>
          <p:nvPr>
            <a:audioFile r:link="rId1"/>
            <p:extLst>
              <p:ext uri="{DAA4B4D4-6D71-4841-9C94-3DE7FCFB9230}">
                <p14:media xmlns:p14="http://schemas.microsoft.com/office/powerpoint/2010/main" r:embed="rId2">
                  <p14:trim st="40000" end="136704"/>
                </p14:media>
              </p:ext>
            </p:extLst>
          </p:nvPr>
        </p:nvPicPr>
        <p:blipFill>
          <a:blip r:embed="rId5"/>
          <a:stretch>
            <a:fillRect/>
          </a:stretch>
        </p:blipFill>
        <p:spPr>
          <a:xfrm>
            <a:off x="5156201" y="521068"/>
            <a:ext cx="609600" cy="609600"/>
          </a:xfrm>
          <a:prstGeom prst="rect">
            <a:avLst/>
          </a:prstGeom>
        </p:spPr>
      </p:pic>
      <p:sp>
        <p:nvSpPr>
          <p:cNvPr id="7" name="TextBox 6">
            <a:extLst>
              <a:ext uri="{FF2B5EF4-FFF2-40B4-BE49-F238E27FC236}">
                <a16:creationId xmlns:a16="http://schemas.microsoft.com/office/drawing/2014/main" id="{187AA006-8611-D4E4-AB0E-784B3FDDCF6D}"/>
              </a:ext>
            </a:extLst>
          </p:cNvPr>
          <p:cNvSpPr txBox="1"/>
          <p:nvPr/>
        </p:nvSpPr>
        <p:spPr>
          <a:xfrm>
            <a:off x="6253018" y="1458246"/>
            <a:ext cx="3251200" cy="584775"/>
          </a:xfrm>
          <a:prstGeom prst="rect">
            <a:avLst/>
          </a:prstGeom>
          <a:noFill/>
        </p:spPr>
        <p:txBody>
          <a:bodyPr wrap="square" rtlCol="0">
            <a:spAutoFit/>
          </a:bodyPr>
          <a:lstStyle/>
          <a:p>
            <a:r>
              <a:rPr lang="en-US" sz="3200" dirty="0">
                <a:solidFill>
                  <a:srgbClr val="FF0000"/>
                </a:solidFill>
              </a:rPr>
              <a:t>outdoor spaces</a:t>
            </a:r>
          </a:p>
        </p:txBody>
      </p:sp>
      <p:cxnSp>
        <p:nvCxnSpPr>
          <p:cNvPr id="8" name="Straight Connector 7">
            <a:extLst>
              <a:ext uri="{FF2B5EF4-FFF2-40B4-BE49-F238E27FC236}">
                <a16:creationId xmlns:a16="http://schemas.microsoft.com/office/drawing/2014/main" id="{4AC65911-1C35-3431-13FE-47CCC6159BEF}"/>
              </a:ext>
            </a:extLst>
          </p:cNvPr>
          <p:cNvCxnSpPr>
            <a:cxnSpLocks/>
          </p:cNvCxnSpPr>
          <p:nvPr/>
        </p:nvCxnSpPr>
        <p:spPr>
          <a:xfrm>
            <a:off x="4692073" y="3713018"/>
            <a:ext cx="3140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DAAF0B-CBEF-6B07-3002-67FDDDDCB033}"/>
              </a:ext>
            </a:extLst>
          </p:cNvPr>
          <p:cNvCxnSpPr>
            <a:cxnSpLocks/>
          </p:cNvCxnSpPr>
          <p:nvPr/>
        </p:nvCxnSpPr>
        <p:spPr>
          <a:xfrm>
            <a:off x="563419" y="4488872"/>
            <a:ext cx="24014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52E37B-8D7B-8EE2-8BD0-CF830F287519}"/>
              </a:ext>
            </a:extLst>
          </p:cNvPr>
          <p:cNvCxnSpPr>
            <a:cxnSpLocks/>
          </p:cNvCxnSpPr>
          <p:nvPr/>
        </p:nvCxnSpPr>
        <p:spPr>
          <a:xfrm flipV="1">
            <a:off x="6520874" y="4488872"/>
            <a:ext cx="2410690" cy="92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63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6"/>
                </p:tgtEl>
              </p:cMediaNode>
            </p:audio>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1AB0A-D60C-102F-4B56-105B88CC9E8B}"/>
              </a:ext>
            </a:extLst>
          </p:cNvPr>
          <p:cNvPicPr>
            <a:picLocks noChangeAspect="1"/>
          </p:cNvPicPr>
          <p:nvPr/>
        </p:nvPicPr>
        <p:blipFill>
          <a:blip r:embed="rId4"/>
          <a:stretch>
            <a:fillRect/>
          </a:stretch>
        </p:blipFill>
        <p:spPr>
          <a:xfrm>
            <a:off x="0" y="1361604"/>
            <a:ext cx="12192000" cy="1031373"/>
          </a:xfrm>
          <a:prstGeom prst="rect">
            <a:avLst/>
          </a:prstGeom>
        </p:spPr>
      </p:pic>
      <p:sp>
        <p:nvSpPr>
          <p:cNvPr id="7" name="TextBox 6">
            <a:extLst>
              <a:ext uri="{FF2B5EF4-FFF2-40B4-BE49-F238E27FC236}">
                <a16:creationId xmlns:a16="http://schemas.microsoft.com/office/drawing/2014/main" id="{AD98EBB2-B73A-A44A-33D5-1D3C7B177BE9}"/>
              </a:ext>
            </a:extLst>
          </p:cNvPr>
          <p:cNvSpPr txBox="1"/>
          <p:nvPr/>
        </p:nvSpPr>
        <p:spPr>
          <a:xfrm>
            <a:off x="422563" y="2507917"/>
            <a:ext cx="11298382" cy="3709349"/>
          </a:xfrm>
          <a:prstGeom prst="rect">
            <a:avLst/>
          </a:prstGeom>
          <a:solidFill>
            <a:schemeClr val="accent4">
              <a:lumMod val="20000"/>
              <a:lumOff val="80000"/>
            </a:schemeClr>
          </a:solidFill>
        </p:spPr>
        <p:txBody>
          <a:bodyPr wrap="square">
            <a:spAutoFit/>
          </a:bodyPr>
          <a:lstStyle/>
          <a:p>
            <a:pPr>
              <a:lnSpc>
                <a:spcPct val="150000"/>
              </a:lnSpc>
            </a:pPr>
            <a:r>
              <a:rPr lang="en-US" sz="3200" dirty="0"/>
              <a:t>Third, each apartment has a smart bathroom which monitors your health and lets you know when to see a doctor. You'll also have lots of smart appliances which connect to a voice assistant. People who don't like these can tell us, and we'll turn off the smart features for you. </a:t>
            </a:r>
          </a:p>
        </p:txBody>
      </p:sp>
      <p:pic>
        <p:nvPicPr>
          <p:cNvPr id="8" name="CD2 TRACK 39">
            <a:hlinkClick r:id="" action="ppaction://media"/>
            <a:extLst>
              <a:ext uri="{FF2B5EF4-FFF2-40B4-BE49-F238E27FC236}">
                <a16:creationId xmlns:a16="http://schemas.microsoft.com/office/drawing/2014/main" id="{C3851789-B84D-FE3C-0ECB-1A8E627E34FD}"/>
              </a:ext>
            </a:extLst>
          </p:cNvPr>
          <p:cNvPicPr>
            <a:picLocks noChangeAspect="1"/>
          </p:cNvPicPr>
          <p:nvPr>
            <a:audioFile r:link="rId1"/>
            <p:extLst>
              <p:ext uri="{DAA4B4D4-6D71-4841-9C94-3DE7FCFB9230}">
                <p14:media xmlns:p14="http://schemas.microsoft.com/office/powerpoint/2010/main" r:embed="rId2">
                  <p14:trim st="58000" end="115704"/>
                </p14:media>
              </p:ext>
            </p:extLst>
          </p:nvPr>
        </p:nvPicPr>
        <p:blipFill>
          <a:blip r:embed="rId5"/>
          <a:stretch>
            <a:fillRect/>
          </a:stretch>
        </p:blipFill>
        <p:spPr>
          <a:xfrm>
            <a:off x="5766954" y="543411"/>
            <a:ext cx="609600" cy="609600"/>
          </a:xfrm>
          <a:prstGeom prst="rect">
            <a:avLst/>
          </a:prstGeom>
        </p:spPr>
      </p:pic>
      <p:cxnSp>
        <p:nvCxnSpPr>
          <p:cNvPr id="9" name="Straight Connector 8">
            <a:extLst>
              <a:ext uri="{FF2B5EF4-FFF2-40B4-BE49-F238E27FC236}">
                <a16:creationId xmlns:a16="http://schemas.microsoft.com/office/drawing/2014/main" id="{BCAF249B-4DA4-D0BB-7047-51E362B4D63E}"/>
              </a:ext>
            </a:extLst>
          </p:cNvPr>
          <p:cNvCxnSpPr>
            <a:cxnSpLocks/>
          </p:cNvCxnSpPr>
          <p:nvPr/>
        </p:nvCxnSpPr>
        <p:spPr>
          <a:xfrm>
            <a:off x="4913745" y="3177309"/>
            <a:ext cx="29371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472A5D3-1618-B5CA-2860-4B6B7317113A}"/>
              </a:ext>
            </a:extLst>
          </p:cNvPr>
          <p:cNvCxnSpPr>
            <a:cxnSpLocks/>
          </p:cNvCxnSpPr>
          <p:nvPr/>
        </p:nvCxnSpPr>
        <p:spPr>
          <a:xfrm>
            <a:off x="9051637" y="3177309"/>
            <a:ext cx="24199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D5F9DB-4D72-75AF-415E-65BAC08373A8}"/>
              </a:ext>
            </a:extLst>
          </p:cNvPr>
          <p:cNvCxnSpPr>
            <a:cxnSpLocks/>
          </p:cNvCxnSpPr>
          <p:nvPr/>
        </p:nvCxnSpPr>
        <p:spPr>
          <a:xfrm>
            <a:off x="535709" y="3934691"/>
            <a:ext cx="10252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853C0D-B508-70B3-B4B3-6CE70089AC85}"/>
              </a:ext>
            </a:extLst>
          </p:cNvPr>
          <p:cNvCxnSpPr>
            <a:cxnSpLocks/>
          </p:cNvCxnSpPr>
          <p:nvPr/>
        </p:nvCxnSpPr>
        <p:spPr>
          <a:xfrm>
            <a:off x="988291" y="4682836"/>
            <a:ext cx="27339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35496F-34D0-4AFC-D899-59CD555E58C4}"/>
              </a:ext>
            </a:extLst>
          </p:cNvPr>
          <p:cNvCxnSpPr>
            <a:cxnSpLocks/>
          </p:cNvCxnSpPr>
          <p:nvPr/>
        </p:nvCxnSpPr>
        <p:spPr>
          <a:xfrm>
            <a:off x="4913745" y="4682836"/>
            <a:ext cx="44888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C3DE703-41C4-5000-E8EE-6F47BCF7F0E7}"/>
              </a:ext>
            </a:extLst>
          </p:cNvPr>
          <p:cNvSpPr txBox="1"/>
          <p:nvPr/>
        </p:nvSpPr>
        <p:spPr>
          <a:xfrm>
            <a:off x="7472218" y="1209456"/>
            <a:ext cx="3999346" cy="584775"/>
          </a:xfrm>
          <a:prstGeom prst="rect">
            <a:avLst/>
          </a:prstGeom>
          <a:noFill/>
        </p:spPr>
        <p:txBody>
          <a:bodyPr wrap="square" rtlCol="0">
            <a:spAutoFit/>
          </a:bodyPr>
          <a:lstStyle/>
          <a:p>
            <a:r>
              <a:rPr lang="en-US" sz="3200" dirty="0">
                <a:solidFill>
                  <a:srgbClr val="FF0000"/>
                </a:solidFill>
              </a:rPr>
              <a:t>monitors your health</a:t>
            </a:r>
          </a:p>
        </p:txBody>
      </p:sp>
      <p:sp>
        <p:nvSpPr>
          <p:cNvPr id="20" name="TextBox 19">
            <a:extLst>
              <a:ext uri="{FF2B5EF4-FFF2-40B4-BE49-F238E27FC236}">
                <a16:creationId xmlns:a16="http://schemas.microsoft.com/office/drawing/2014/main" id="{5532A57F-CCDA-980C-4F01-FDF65634DA3C}"/>
              </a:ext>
            </a:extLst>
          </p:cNvPr>
          <p:cNvSpPr txBox="1"/>
          <p:nvPr/>
        </p:nvSpPr>
        <p:spPr>
          <a:xfrm>
            <a:off x="8940800" y="1760117"/>
            <a:ext cx="3251200" cy="584775"/>
          </a:xfrm>
          <a:prstGeom prst="rect">
            <a:avLst/>
          </a:prstGeom>
          <a:noFill/>
        </p:spPr>
        <p:txBody>
          <a:bodyPr wrap="square" rtlCol="0">
            <a:spAutoFit/>
          </a:bodyPr>
          <a:lstStyle/>
          <a:p>
            <a:r>
              <a:rPr lang="en-US" sz="3200" dirty="0">
                <a:solidFill>
                  <a:srgbClr val="FF0000"/>
                </a:solidFill>
              </a:rPr>
              <a:t>a voice assistant</a:t>
            </a:r>
          </a:p>
        </p:txBody>
      </p:sp>
    </p:spTree>
    <p:extLst>
      <p:ext uri="{BB962C8B-B14F-4D97-AF65-F5344CB8AC3E}">
        <p14:creationId xmlns:p14="http://schemas.microsoft.com/office/powerpoint/2010/main" val="16767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ppt_w</p:attrName>
                                        </p:attrNameLst>
                                      </p:cBhvr>
                                      <p:tavLst>
                                        <p:tav tm="0">
                                          <p:val>
                                            <p:fltVal val="0"/>
                                          </p:val>
                                        </p:tav>
                                        <p:tav tm="100000">
                                          <p:val>
                                            <p:strVal val="#ppt_w"/>
                                          </p:val>
                                        </p:tav>
                                      </p:tavLst>
                                    </p:anim>
                                    <p:anim calcmode="lin" valueType="num">
                                      <p:cBhvr>
                                        <p:cTn id="42" dur="1000" fill="hold"/>
                                        <p:tgtEl>
                                          <p:spTgt spid="19"/>
                                        </p:tgtEl>
                                        <p:attrNameLst>
                                          <p:attrName>ppt_h</p:attrName>
                                        </p:attrNameLst>
                                      </p:cBhvr>
                                      <p:tavLst>
                                        <p:tav tm="0">
                                          <p:val>
                                            <p:fltVal val="0"/>
                                          </p:val>
                                        </p:tav>
                                        <p:tav tm="100000">
                                          <p:val>
                                            <p:strVal val="#ppt_h"/>
                                          </p:val>
                                        </p:tav>
                                      </p:tavLst>
                                    </p:anim>
                                    <p:anim calcmode="lin" valueType="num">
                                      <p:cBhvr>
                                        <p:cTn id="43" dur="1000" fill="hold"/>
                                        <p:tgtEl>
                                          <p:spTgt spid="19"/>
                                        </p:tgtEl>
                                        <p:attrNameLst>
                                          <p:attrName>style.rotation</p:attrName>
                                        </p:attrNameLst>
                                      </p:cBhvr>
                                      <p:tavLst>
                                        <p:tav tm="0">
                                          <p:val>
                                            <p:fltVal val="90"/>
                                          </p:val>
                                        </p:tav>
                                        <p:tav tm="100000">
                                          <p:val>
                                            <p:fltVal val="0"/>
                                          </p:val>
                                        </p:tav>
                                      </p:tavLst>
                                    </p:anim>
                                    <p:animEffect transition="in" filter="fade">
                                      <p:cBhvr>
                                        <p:cTn id="44" dur="10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fltVal val="0"/>
                                          </p:val>
                                        </p:tav>
                                        <p:tav tm="100000">
                                          <p:val>
                                            <p:strVal val="#ppt_h"/>
                                          </p:val>
                                        </p:tav>
                                      </p:tavLst>
                                    </p:anim>
                                    <p:anim calcmode="lin" valueType="num">
                                      <p:cBhvr>
                                        <p:cTn id="51" dur="1000" fill="hold"/>
                                        <p:tgtEl>
                                          <p:spTgt spid="20"/>
                                        </p:tgtEl>
                                        <p:attrNameLst>
                                          <p:attrName>style.rotation</p:attrName>
                                        </p:attrNameLst>
                                      </p:cBhvr>
                                      <p:tavLst>
                                        <p:tav tm="0">
                                          <p:val>
                                            <p:fltVal val="90"/>
                                          </p:val>
                                        </p:tav>
                                        <p:tav tm="100000">
                                          <p:val>
                                            <p:fltVal val="0"/>
                                          </p:val>
                                        </p:tav>
                                      </p:tavLst>
                                    </p:anim>
                                    <p:animEffect transition="in" filter="fade">
                                      <p:cBhvr>
                                        <p:cTn id="5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8"/>
                </p:tgtEl>
              </p:cMediaNode>
            </p:audio>
          </p:childTnLst>
        </p:cTn>
      </p:par>
    </p:tnLst>
    <p:bldLst>
      <p:bldP spid="7" grpId="0" animBg="1"/>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B4771-7B26-4687-CE8F-947751F047D9}"/>
              </a:ext>
            </a:extLst>
          </p:cNvPr>
          <p:cNvPicPr>
            <a:picLocks noChangeAspect="1"/>
          </p:cNvPicPr>
          <p:nvPr/>
        </p:nvPicPr>
        <p:blipFill>
          <a:blip r:embed="rId4"/>
          <a:stretch>
            <a:fillRect/>
          </a:stretch>
        </p:blipFill>
        <p:spPr>
          <a:xfrm>
            <a:off x="0" y="1708286"/>
            <a:ext cx="12192000" cy="467318"/>
          </a:xfrm>
          <a:prstGeom prst="rect">
            <a:avLst/>
          </a:prstGeom>
        </p:spPr>
      </p:pic>
      <p:pic>
        <p:nvPicPr>
          <p:cNvPr id="4" name="CD2 TRACK 39">
            <a:hlinkClick r:id="" action="ppaction://media"/>
            <a:extLst>
              <a:ext uri="{FF2B5EF4-FFF2-40B4-BE49-F238E27FC236}">
                <a16:creationId xmlns:a16="http://schemas.microsoft.com/office/drawing/2014/main" id="{72A8AEBA-F5D2-9054-86F4-14B85663675F}"/>
              </a:ext>
            </a:extLst>
          </p:cNvPr>
          <p:cNvPicPr>
            <a:picLocks noChangeAspect="1"/>
          </p:cNvPicPr>
          <p:nvPr>
            <a:audioFile r:link="rId1"/>
            <p:extLst>
              <p:ext uri="{DAA4B4D4-6D71-4841-9C94-3DE7FCFB9230}">
                <p14:media xmlns:p14="http://schemas.microsoft.com/office/powerpoint/2010/main" r:embed="rId2">
                  <p14:trim st="78000" end="96704"/>
                </p14:media>
              </p:ext>
            </p:extLst>
          </p:nvPr>
        </p:nvPicPr>
        <p:blipFill>
          <a:blip r:embed="rId5"/>
          <a:stretch>
            <a:fillRect/>
          </a:stretch>
        </p:blipFill>
        <p:spPr>
          <a:xfrm>
            <a:off x="5791200" y="755848"/>
            <a:ext cx="609600" cy="609600"/>
          </a:xfrm>
          <a:prstGeom prst="rect">
            <a:avLst/>
          </a:prstGeom>
        </p:spPr>
      </p:pic>
      <p:sp>
        <p:nvSpPr>
          <p:cNvPr id="8" name="TextBox 7">
            <a:extLst>
              <a:ext uri="{FF2B5EF4-FFF2-40B4-BE49-F238E27FC236}">
                <a16:creationId xmlns:a16="http://schemas.microsoft.com/office/drawing/2014/main" id="{3BFE36DB-047E-9C53-B430-ADC655D898FF}"/>
              </a:ext>
            </a:extLst>
          </p:cNvPr>
          <p:cNvSpPr txBox="1"/>
          <p:nvPr/>
        </p:nvSpPr>
        <p:spPr>
          <a:xfrm>
            <a:off x="413327" y="2518442"/>
            <a:ext cx="11298382" cy="2970685"/>
          </a:xfrm>
          <a:prstGeom prst="rect">
            <a:avLst/>
          </a:prstGeom>
          <a:solidFill>
            <a:schemeClr val="accent4">
              <a:lumMod val="20000"/>
              <a:lumOff val="80000"/>
            </a:schemeClr>
          </a:solidFill>
        </p:spPr>
        <p:txBody>
          <a:bodyPr wrap="square">
            <a:spAutoFit/>
          </a:bodyPr>
          <a:lstStyle/>
          <a:p>
            <a:pPr>
              <a:lnSpc>
                <a:spcPct val="150000"/>
              </a:lnSpc>
            </a:pPr>
            <a:r>
              <a:rPr lang="en-US" sz="3200" dirty="0"/>
              <a:t>Finally, there are many places which will make your life more comfortable such as a spa, gym, pool, and movie theater. If you have any questions or problems, please feel free to contact me. You can find me in my office on the first floor.</a:t>
            </a:r>
          </a:p>
        </p:txBody>
      </p:sp>
      <p:cxnSp>
        <p:nvCxnSpPr>
          <p:cNvPr id="9" name="Straight Connector 8">
            <a:extLst>
              <a:ext uri="{FF2B5EF4-FFF2-40B4-BE49-F238E27FC236}">
                <a16:creationId xmlns:a16="http://schemas.microsoft.com/office/drawing/2014/main" id="{0BEAF305-B0A9-3845-4250-095F55B4E390}"/>
              </a:ext>
            </a:extLst>
          </p:cNvPr>
          <p:cNvCxnSpPr>
            <a:cxnSpLocks/>
          </p:cNvCxnSpPr>
          <p:nvPr/>
        </p:nvCxnSpPr>
        <p:spPr>
          <a:xfrm>
            <a:off x="4184072" y="3934691"/>
            <a:ext cx="5551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6F2FEC4-1CC4-BBCD-571E-D34CE945E7F7}"/>
              </a:ext>
            </a:extLst>
          </p:cNvPr>
          <p:cNvSpPr txBox="1"/>
          <p:nvPr/>
        </p:nvSpPr>
        <p:spPr>
          <a:xfrm>
            <a:off x="5333999" y="1521101"/>
            <a:ext cx="3251200" cy="584775"/>
          </a:xfrm>
          <a:prstGeom prst="rect">
            <a:avLst/>
          </a:prstGeom>
          <a:noFill/>
        </p:spPr>
        <p:txBody>
          <a:bodyPr wrap="square" rtlCol="0">
            <a:spAutoFit/>
          </a:bodyPr>
          <a:lstStyle/>
          <a:p>
            <a:r>
              <a:rPr lang="en-US" sz="3200" dirty="0">
                <a:solidFill>
                  <a:srgbClr val="FF0000"/>
                </a:solidFill>
              </a:rPr>
              <a:t>spa</a:t>
            </a:r>
          </a:p>
        </p:txBody>
      </p:sp>
    </p:spTree>
    <p:extLst>
      <p:ext uri="{BB962C8B-B14F-4D97-AF65-F5344CB8AC3E}">
        <p14:creationId xmlns:p14="http://schemas.microsoft.com/office/powerpoint/2010/main" val="228439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8"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10C9FB-7343-6B13-E81F-0AD81479A8AC}"/>
              </a:ext>
            </a:extLst>
          </p:cNvPr>
          <p:cNvSpPr txBox="1"/>
          <p:nvPr/>
        </p:nvSpPr>
        <p:spPr>
          <a:xfrm>
            <a:off x="3971051" y="494390"/>
            <a:ext cx="8275782" cy="1077218"/>
          </a:xfrm>
          <a:prstGeom prst="rect">
            <a:avLst/>
          </a:prstGeom>
          <a:noFill/>
        </p:spPr>
        <p:txBody>
          <a:bodyPr wrap="square">
            <a:spAutoFit/>
          </a:bodyPr>
          <a:lstStyle/>
          <a:p>
            <a:r>
              <a:rPr lang="en-US" sz="3200" b="1" dirty="0"/>
              <a:t>You will hear Peter and Betty talking about their neighborhoods and houses. </a:t>
            </a:r>
          </a:p>
        </p:txBody>
      </p:sp>
      <p:sp>
        <p:nvSpPr>
          <p:cNvPr id="7" name="TextBox 6">
            <a:extLst>
              <a:ext uri="{FF2B5EF4-FFF2-40B4-BE49-F238E27FC236}">
                <a16:creationId xmlns:a16="http://schemas.microsoft.com/office/drawing/2014/main" id="{AD72160D-89DC-B156-A324-A9EF59A13669}"/>
              </a:ext>
            </a:extLst>
          </p:cNvPr>
          <p:cNvSpPr txBox="1"/>
          <p:nvPr/>
        </p:nvSpPr>
        <p:spPr>
          <a:xfrm>
            <a:off x="240143" y="1876407"/>
            <a:ext cx="3893124"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What does each person wish was different? For each question, write a letter (A– H) next to each person.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You will hear the conversation twice. </a:t>
            </a:r>
          </a:p>
        </p:txBody>
      </p:sp>
      <p:sp>
        <p:nvSpPr>
          <p:cNvPr id="8" name="TextBox 7">
            <a:extLst>
              <a:ext uri="{FF2B5EF4-FFF2-40B4-BE49-F238E27FC236}">
                <a16:creationId xmlns:a16="http://schemas.microsoft.com/office/drawing/2014/main" id="{89B91D7F-62C3-DE1E-67BD-99BE2777A821}"/>
              </a:ext>
            </a:extLst>
          </p:cNvPr>
          <p:cNvSpPr txBox="1"/>
          <p:nvPr/>
        </p:nvSpPr>
        <p:spPr>
          <a:xfrm>
            <a:off x="240143" y="494390"/>
            <a:ext cx="3175577" cy="584775"/>
          </a:xfrm>
          <a:prstGeom prst="rect">
            <a:avLst/>
          </a:prstGeom>
          <a:solidFill>
            <a:srgbClr val="FFFF00"/>
          </a:solidFill>
        </p:spPr>
        <p:txBody>
          <a:bodyPr wrap="square">
            <a:spAutoFit/>
          </a:bodyPr>
          <a:lstStyle/>
          <a:p>
            <a:r>
              <a:rPr lang="en-US" sz="3200" b="1" dirty="0"/>
              <a:t>Further practice</a:t>
            </a:r>
          </a:p>
        </p:txBody>
      </p:sp>
      <p:sp>
        <p:nvSpPr>
          <p:cNvPr id="9" name="TextBox 8">
            <a:extLst>
              <a:ext uri="{FF2B5EF4-FFF2-40B4-BE49-F238E27FC236}">
                <a16:creationId xmlns:a16="http://schemas.microsoft.com/office/drawing/2014/main" id="{7F6CE641-C159-C249-1A49-99338F140594}"/>
              </a:ext>
            </a:extLst>
          </p:cNvPr>
          <p:cNvSpPr txBox="1"/>
          <p:nvPr/>
        </p:nvSpPr>
        <p:spPr>
          <a:xfrm>
            <a:off x="240143" y="1079165"/>
            <a:ext cx="3175577" cy="584775"/>
          </a:xfrm>
          <a:prstGeom prst="rect">
            <a:avLst/>
          </a:prstGeom>
          <a:noFill/>
        </p:spPr>
        <p:txBody>
          <a:bodyPr wrap="square">
            <a:spAutoFit/>
          </a:bodyPr>
          <a:lstStyle/>
          <a:p>
            <a:r>
              <a:rPr lang="en-US" sz="3200" b="1" dirty="0">
                <a:solidFill>
                  <a:srgbClr val="FF0000"/>
                </a:solidFill>
              </a:rPr>
              <a:t>Workbook p.52</a:t>
            </a:r>
          </a:p>
        </p:txBody>
      </p:sp>
      <p:pic>
        <p:nvPicPr>
          <p:cNvPr id="10" name="Picture 9">
            <a:extLst>
              <a:ext uri="{FF2B5EF4-FFF2-40B4-BE49-F238E27FC236}">
                <a16:creationId xmlns:a16="http://schemas.microsoft.com/office/drawing/2014/main" id="{2FFA9D25-7DD3-4E1D-84E6-EB9BE5AFA556}"/>
              </a:ext>
            </a:extLst>
          </p:cNvPr>
          <p:cNvPicPr>
            <a:picLocks noChangeAspect="1"/>
          </p:cNvPicPr>
          <p:nvPr/>
        </p:nvPicPr>
        <p:blipFill>
          <a:blip r:embed="rId2"/>
          <a:stretch>
            <a:fillRect/>
          </a:stretch>
        </p:blipFill>
        <p:spPr>
          <a:xfrm>
            <a:off x="3831392" y="1571608"/>
            <a:ext cx="7905808" cy="4276756"/>
          </a:xfrm>
          <a:prstGeom prst="rect">
            <a:avLst/>
          </a:prstGeom>
        </p:spPr>
      </p:pic>
    </p:spTree>
    <p:extLst>
      <p:ext uri="{BB962C8B-B14F-4D97-AF65-F5344CB8AC3E}">
        <p14:creationId xmlns:p14="http://schemas.microsoft.com/office/powerpoint/2010/main" val="25827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D67F8D7-974F-4543-8317-81CBB3727297}"/>
              </a:ext>
            </a:extLst>
          </p:cNvPr>
          <p:cNvPicPr>
            <a:picLocks noChangeAspect="1"/>
          </p:cNvPicPr>
          <p:nvPr/>
        </p:nvPicPr>
        <p:blipFill>
          <a:blip r:embed="rId4"/>
          <a:stretch>
            <a:fillRect/>
          </a:stretch>
        </p:blipFill>
        <p:spPr>
          <a:xfrm>
            <a:off x="1161604" y="856055"/>
            <a:ext cx="9813376" cy="5308681"/>
          </a:xfrm>
          <a:prstGeom prst="rect">
            <a:avLst/>
          </a:prstGeom>
        </p:spPr>
      </p:pic>
      <p:pic>
        <p:nvPicPr>
          <p:cNvPr id="3" name="TRACK 20">
            <a:hlinkClick r:id="" action="ppaction://media"/>
            <a:extLst>
              <a:ext uri="{FF2B5EF4-FFF2-40B4-BE49-F238E27FC236}">
                <a16:creationId xmlns:a16="http://schemas.microsoft.com/office/drawing/2014/main" id="{69D4617A-DB08-B532-9D0B-2FBED8E544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3709" y="609698"/>
            <a:ext cx="609600" cy="609600"/>
          </a:xfrm>
          <a:prstGeom prst="rect">
            <a:avLst/>
          </a:prstGeom>
        </p:spPr>
      </p:pic>
      <p:sp>
        <p:nvSpPr>
          <p:cNvPr id="4" name="TextBox 3">
            <a:extLst>
              <a:ext uri="{FF2B5EF4-FFF2-40B4-BE49-F238E27FC236}">
                <a16:creationId xmlns:a16="http://schemas.microsoft.com/office/drawing/2014/main" id="{E702851A-FC58-E174-6972-5FA3040D94E0}"/>
              </a:ext>
            </a:extLst>
          </p:cNvPr>
          <p:cNvSpPr txBox="1"/>
          <p:nvPr/>
        </p:nvSpPr>
        <p:spPr>
          <a:xfrm>
            <a:off x="5495636" y="2715491"/>
            <a:ext cx="526473" cy="584775"/>
          </a:xfrm>
          <a:prstGeom prst="rect">
            <a:avLst/>
          </a:prstGeom>
          <a:noFill/>
        </p:spPr>
        <p:txBody>
          <a:bodyPr wrap="square" rtlCol="0">
            <a:spAutoFit/>
          </a:bodyPr>
          <a:lstStyle/>
          <a:p>
            <a:r>
              <a:rPr lang="en-US" sz="3200" b="1" dirty="0">
                <a:solidFill>
                  <a:srgbClr val="FF0000"/>
                </a:solidFill>
              </a:rPr>
              <a:t>F</a:t>
            </a:r>
          </a:p>
        </p:txBody>
      </p:sp>
      <p:sp>
        <p:nvSpPr>
          <p:cNvPr id="5" name="TextBox 4">
            <a:extLst>
              <a:ext uri="{FF2B5EF4-FFF2-40B4-BE49-F238E27FC236}">
                <a16:creationId xmlns:a16="http://schemas.microsoft.com/office/drawing/2014/main" id="{54807A3B-4207-2554-84FC-2406E759C0C2}"/>
              </a:ext>
            </a:extLst>
          </p:cNvPr>
          <p:cNvSpPr txBox="1"/>
          <p:nvPr/>
        </p:nvSpPr>
        <p:spPr>
          <a:xfrm>
            <a:off x="5495635" y="3429000"/>
            <a:ext cx="526473" cy="584775"/>
          </a:xfrm>
          <a:prstGeom prst="rect">
            <a:avLst/>
          </a:prstGeom>
          <a:noFill/>
        </p:spPr>
        <p:txBody>
          <a:bodyPr wrap="square" rtlCol="0">
            <a:spAutoFit/>
          </a:bodyPr>
          <a:lstStyle/>
          <a:p>
            <a:r>
              <a:rPr lang="en-US" sz="3200" b="1" dirty="0">
                <a:solidFill>
                  <a:srgbClr val="FF0000"/>
                </a:solidFill>
              </a:rPr>
              <a:t>A</a:t>
            </a:r>
          </a:p>
        </p:txBody>
      </p:sp>
      <p:sp>
        <p:nvSpPr>
          <p:cNvPr id="6" name="TextBox 5">
            <a:extLst>
              <a:ext uri="{FF2B5EF4-FFF2-40B4-BE49-F238E27FC236}">
                <a16:creationId xmlns:a16="http://schemas.microsoft.com/office/drawing/2014/main" id="{B6B73BE9-AF82-0DEB-F951-EBDA24D5DE3C}"/>
              </a:ext>
            </a:extLst>
          </p:cNvPr>
          <p:cNvSpPr txBox="1"/>
          <p:nvPr/>
        </p:nvSpPr>
        <p:spPr>
          <a:xfrm>
            <a:off x="5495635" y="4026187"/>
            <a:ext cx="526473" cy="584775"/>
          </a:xfrm>
          <a:prstGeom prst="rect">
            <a:avLst/>
          </a:prstGeom>
          <a:noFill/>
        </p:spPr>
        <p:txBody>
          <a:bodyPr wrap="square" rtlCol="0">
            <a:spAutoFit/>
          </a:bodyPr>
          <a:lstStyle/>
          <a:p>
            <a:r>
              <a:rPr lang="en-US" sz="3200" b="1" dirty="0">
                <a:solidFill>
                  <a:srgbClr val="FF0000"/>
                </a:solidFill>
              </a:rPr>
              <a:t>E</a:t>
            </a:r>
          </a:p>
        </p:txBody>
      </p:sp>
      <p:sp>
        <p:nvSpPr>
          <p:cNvPr id="7" name="TextBox 6">
            <a:extLst>
              <a:ext uri="{FF2B5EF4-FFF2-40B4-BE49-F238E27FC236}">
                <a16:creationId xmlns:a16="http://schemas.microsoft.com/office/drawing/2014/main" id="{63540508-ACA7-3C89-DA4C-282B1CBE7D31}"/>
              </a:ext>
            </a:extLst>
          </p:cNvPr>
          <p:cNvSpPr txBox="1"/>
          <p:nvPr/>
        </p:nvSpPr>
        <p:spPr>
          <a:xfrm>
            <a:off x="5495635" y="4724400"/>
            <a:ext cx="526473" cy="584775"/>
          </a:xfrm>
          <a:prstGeom prst="rect">
            <a:avLst/>
          </a:prstGeom>
          <a:noFill/>
        </p:spPr>
        <p:txBody>
          <a:bodyPr wrap="square" rtlCol="0">
            <a:spAutoFit/>
          </a:bodyPr>
          <a:lstStyle/>
          <a:p>
            <a:r>
              <a:rPr lang="en-US" sz="3200" b="1" dirty="0">
                <a:solidFill>
                  <a:srgbClr val="FF0000"/>
                </a:solidFill>
              </a:rPr>
              <a:t>C</a:t>
            </a:r>
          </a:p>
        </p:txBody>
      </p:sp>
      <p:sp>
        <p:nvSpPr>
          <p:cNvPr id="8" name="TextBox 7">
            <a:extLst>
              <a:ext uri="{FF2B5EF4-FFF2-40B4-BE49-F238E27FC236}">
                <a16:creationId xmlns:a16="http://schemas.microsoft.com/office/drawing/2014/main" id="{82FD1CC8-BE35-CF7E-0CBC-988FAE0FCB11}"/>
              </a:ext>
            </a:extLst>
          </p:cNvPr>
          <p:cNvSpPr txBox="1"/>
          <p:nvPr/>
        </p:nvSpPr>
        <p:spPr>
          <a:xfrm>
            <a:off x="5495635" y="5417170"/>
            <a:ext cx="526473" cy="584775"/>
          </a:xfrm>
          <a:prstGeom prst="rect">
            <a:avLst/>
          </a:prstGeom>
          <a:noFill/>
        </p:spPr>
        <p:txBody>
          <a:bodyPr wrap="square" rtlCol="0">
            <a:spAutoFit/>
          </a:bodyPr>
          <a:lstStyle/>
          <a:p>
            <a:r>
              <a:rPr lang="en-US" sz="3200" b="1" dirty="0">
                <a:solidFill>
                  <a:srgbClr val="FF0000"/>
                </a:solidFill>
              </a:rPr>
              <a:t>B</a:t>
            </a:r>
          </a:p>
        </p:txBody>
      </p:sp>
      <p:sp>
        <p:nvSpPr>
          <p:cNvPr id="9" name="TextBox 8">
            <a:extLst>
              <a:ext uri="{FF2B5EF4-FFF2-40B4-BE49-F238E27FC236}">
                <a16:creationId xmlns:a16="http://schemas.microsoft.com/office/drawing/2014/main" id="{A134F60B-2CDD-C4C9-5BFE-D7F55FC56F52}"/>
              </a:ext>
            </a:extLst>
          </p:cNvPr>
          <p:cNvSpPr txBox="1"/>
          <p:nvPr/>
        </p:nvSpPr>
        <p:spPr>
          <a:xfrm>
            <a:off x="240144" y="494390"/>
            <a:ext cx="1930402" cy="584775"/>
          </a:xfrm>
          <a:prstGeom prst="rect">
            <a:avLst/>
          </a:prstGeom>
          <a:solidFill>
            <a:srgbClr val="FFFF00"/>
          </a:solidFill>
        </p:spPr>
        <p:txBody>
          <a:bodyPr wrap="square">
            <a:spAutoFit/>
          </a:bodyPr>
          <a:lstStyle/>
          <a:p>
            <a:r>
              <a:rPr lang="en-US" sz="3200" b="1" dirty="0"/>
              <a:t>ANSWERS</a:t>
            </a:r>
          </a:p>
        </p:txBody>
      </p:sp>
    </p:spTree>
    <p:extLst>
      <p:ext uri="{BB962C8B-B14F-4D97-AF65-F5344CB8AC3E}">
        <p14:creationId xmlns:p14="http://schemas.microsoft.com/office/powerpoint/2010/main" val="137759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7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barn(inVertical)">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arn(inVertical)">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inVertical)">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barn(inVertical)">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barn(inVertical)">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Reading </a:t>
            </a:r>
          </a:p>
        </p:txBody>
      </p:sp>
    </p:spTree>
    <p:extLst>
      <p:ext uri="{BB962C8B-B14F-4D97-AF65-F5344CB8AC3E}">
        <p14:creationId xmlns:p14="http://schemas.microsoft.com/office/powerpoint/2010/main" val="3059296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AD5B54-6F7A-46A9-A78B-E1676AA815DD}"/>
              </a:ext>
            </a:extLst>
          </p:cNvPr>
          <p:cNvSpPr txBox="1"/>
          <p:nvPr/>
        </p:nvSpPr>
        <p:spPr>
          <a:xfrm>
            <a:off x="384313" y="450573"/>
            <a:ext cx="11360515" cy="1077218"/>
          </a:xfrm>
          <a:prstGeom prst="rect">
            <a:avLst/>
          </a:prstGeom>
          <a:noFill/>
        </p:spPr>
        <p:txBody>
          <a:bodyPr wrap="square" rtlCol="0">
            <a:spAutoFit/>
          </a:bodyPr>
          <a:lstStyle/>
          <a:p>
            <a:pPr algn="r"/>
            <a:r>
              <a:rPr lang="en-US" sz="3200" b="1" dirty="0">
                <a:solidFill>
                  <a:srgbClr val="0070C0"/>
                </a:solidFill>
              </a:rPr>
              <a:t>Friday, November, 28</a:t>
            </a:r>
            <a:r>
              <a:rPr lang="en-US" sz="3200" b="1" baseline="30000" dirty="0">
                <a:solidFill>
                  <a:srgbClr val="0070C0"/>
                </a:solidFill>
              </a:rPr>
              <a:t>th</a:t>
            </a:r>
            <a:r>
              <a:rPr lang="en-US" sz="3200" b="1" dirty="0">
                <a:solidFill>
                  <a:srgbClr val="0070C0"/>
                </a:solidFill>
              </a:rPr>
              <a:t> 2025</a:t>
            </a:r>
          </a:p>
          <a:p>
            <a:r>
              <a:rPr lang="en-US" sz="3200" b="1" dirty="0">
                <a:solidFill>
                  <a:srgbClr val="0070C0"/>
                </a:solidFill>
              </a:rPr>
              <a:t>Period 36</a:t>
            </a:r>
          </a:p>
        </p:txBody>
      </p:sp>
      <p:sp>
        <p:nvSpPr>
          <p:cNvPr id="3" name="TextBox 2">
            <a:extLst>
              <a:ext uri="{FF2B5EF4-FFF2-40B4-BE49-F238E27FC236}">
                <a16:creationId xmlns:a16="http://schemas.microsoft.com/office/drawing/2014/main" id="{3A0F9DCE-DB13-4BEF-A3B2-F2B3C77D3A3A}"/>
              </a:ext>
            </a:extLst>
          </p:cNvPr>
          <p:cNvSpPr txBox="1"/>
          <p:nvPr/>
        </p:nvSpPr>
        <p:spPr>
          <a:xfrm>
            <a:off x="2568494" y="1785729"/>
            <a:ext cx="7542913" cy="3231654"/>
          </a:xfrm>
          <a:prstGeom prst="rect">
            <a:avLst/>
          </a:prstGeom>
          <a:noFill/>
        </p:spPr>
        <p:txBody>
          <a:bodyPr wrap="square" rtlCol="0">
            <a:spAutoFit/>
          </a:bodyPr>
          <a:lstStyle/>
          <a:p>
            <a:pPr lvl="0" algn="ctr"/>
            <a:r>
              <a:rPr lang="en-US" sz="4000" b="1" dirty="0">
                <a:solidFill>
                  <a:srgbClr val="0070C0"/>
                </a:solidFill>
              </a:rPr>
              <a:t>Unit 3: Living Environment</a:t>
            </a:r>
            <a:endParaRPr lang="en-US" sz="2800" b="1" dirty="0">
              <a:solidFill>
                <a:srgbClr val="0070C0"/>
              </a:solidFill>
            </a:endParaRPr>
          </a:p>
          <a:p>
            <a:pPr lvl="0" algn="ctr"/>
            <a:r>
              <a:rPr lang="en-US" sz="4000" b="1" dirty="0">
                <a:solidFill>
                  <a:srgbClr val="00B050"/>
                </a:solidFill>
              </a:rPr>
              <a:t>Review: Listening, Reading &amp; Vocab</a:t>
            </a:r>
            <a:r>
              <a:rPr lang="en-US" sz="4000" dirty="0">
                <a:solidFill>
                  <a:prstClr val="black"/>
                </a:solidFill>
              </a:rPr>
              <a:t> </a:t>
            </a:r>
          </a:p>
          <a:p>
            <a:pPr lvl="0" algn="ctr"/>
            <a:r>
              <a:rPr lang="en-US" sz="4000" dirty="0">
                <a:solidFill>
                  <a:srgbClr val="FF0000"/>
                </a:solidFill>
              </a:rPr>
              <a:t>Pages</a:t>
            </a:r>
            <a:r>
              <a:rPr lang="en-US" sz="4000" dirty="0">
                <a:solidFill>
                  <a:prstClr val="black"/>
                </a:solidFill>
              </a:rPr>
              <a:t> </a:t>
            </a:r>
            <a:r>
              <a:rPr lang="en-US" sz="4000" dirty="0">
                <a:solidFill>
                  <a:srgbClr val="FF0000"/>
                </a:solidFill>
              </a:rPr>
              <a:t>92 &amp; 93</a:t>
            </a:r>
          </a:p>
          <a:p>
            <a:pPr lvl="0" algn="ctr"/>
            <a:endParaRPr lang="en-US" sz="4400" dirty="0">
              <a:solidFill>
                <a:srgbClr val="FF0000"/>
              </a:solidFill>
            </a:endParaRPr>
          </a:p>
        </p:txBody>
      </p:sp>
    </p:spTree>
    <p:extLst>
      <p:ext uri="{BB962C8B-B14F-4D97-AF65-F5344CB8AC3E}">
        <p14:creationId xmlns:p14="http://schemas.microsoft.com/office/powerpoint/2010/main" val="2143321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4DDB9-0022-FD82-4450-E457303EC655}"/>
              </a:ext>
            </a:extLst>
          </p:cNvPr>
          <p:cNvSpPr txBox="1"/>
          <p:nvPr/>
        </p:nvSpPr>
        <p:spPr>
          <a:xfrm>
            <a:off x="225136" y="484321"/>
            <a:ext cx="11741728" cy="584775"/>
          </a:xfrm>
          <a:prstGeom prst="rect">
            <a:avLst/>
          </a:prstGeom>
          <a:noFill/>
        </p:spPr>
        <p:txBody>
          <a:bodyPr wrap="square">
            <a:spAutoFit/>
          </a:bodyPr>
          <a:lstStyle/>
          <a:p>
            <a:r>
              <a:rPr lang="en-US" sz="3200" b="1" dirty="0"/>
              <a:t>Read the email. Choose the best word (A, B, C, or D) for each space.</a:t>
            </a:r>
          </a:p>
        </p:txBody>
      </p:sp>
      <p:pic>
        <p:nvPicPr>
          <p:cNvPr id="5" name="Picture 4">
            <a:extLst>
              <a:ext uri="{FF2B5EF4-FFF2-40B4-BE49-F238E27FC236}">
                <a16:creationId xmlns:a16="http://schemas.microsoft.com/office/drawing/2014/main" id="{57207249-9CBD-E1E3-8749-938CBCD3642E}"/>
              </a:ext>
            </a:extLst>
          </p:cNvPr>
          <p:cNvPicPr>
            <a:picLocks noChangeAspect="1"/>
          </p:cNvPicPr>
          <p:nvPr/>
        </p:nvPicPr>
        <p:blipFill>
          <a:blip r:embed="rId2"/>
          <a:stretch>
            <a:fillRect/>
          </a:stretch>
        </p:blipFill>
        <p:spPr>
          <a:xfrm>
            <a:off x="674254" y="971367"/>
            <a:ext cx="10843491" cy="5402312"/>
          </a:xfrm>
          <a:prstGeom prst="rect">
            <a:avLst/>
          </a:prstGeom>
        </p:spPr>
      </p:pic>
    </p:spTree>
    <p:extLst>
      <p:ext uri="{BB962C8B-B14F-4D97-AF65-F5344CB8AC3E}">
        <p14:creationId xmlns:p14="http://schemas.microsoft.com/office/powerpoint/2010/main" val="4212409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FE1DBA-0FD9-F0BC-0103-001E2E2B2DFE}"/>
              </a:ext>
            </a:extLst>
          </p:cNvPr>
          <p:cNvPicPr>
            <a:picLocks noChangeAspect="1"/>
          </p:cNvPicPr>
          <p:nvPr/>
        </p:nvPicPr>
        <p:blipFill>
          <a:blip r:embed="rId2"/>
          <a:stretch>
            <a:fillRect/>
          </a:stretch>
        </p:blipFill>
        <p:spPr>
          <a:xfrm>
            <a:off x="0" y="1670284"/>
            <a:ext cx="12192000" cy="3517431"/>
          </a:xfrm>
          <a:prstGeom prst="rect">
            <a:avLst/>
          </a:prstGeom>
        </p:spPr>
      </p:pic>
    </p:spTree>
    <p:extLst>
      <p:ext uri="{BB962C8B-B14F-4D97-AF65-F5344CB8AC3E}">
        <p14:creationId xmlns:p14="http://schemas.microsoft.com/office/powerpoint/2010/main" val="3919502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23A9B9-22EB-9F3A-3462-436BDB0A8B9C}"/>
              </a:ext>
            </a:extLst>
          </p:cNvPr>
          <p:cNvSpPr txBox="1"/>
          <p:nvPr/>
        </p:nvSpPr>
        <p:spPr>
          <a:xfrm>
            <a:off x="240144" y="494390"/>
            <a:ext cx="1930402" cy="584775"/>
          </a:xfrm>
          <a:prstGeom prst="rect">
            <a:avLst/>
          </a:prstGeom>
          <a:solidFill>
            <a:srgbClr val="FFFF00"/>
          </a:solidFill>
        </p:spPr>
        <p:txBody>
          <a:bodyPr wrap="square">
            <a:spAutoFit/>
          </a:bodyPr>
          <a:lstStyle/>
          <a:p>
            <a:r>
              <a:rPr lang="en-US" sz="3200" b="1" dirty="0"/>
              <a:t>ANSWERS</a:t>
            </a:r>
          </a:p>
        </p:txBody>
      </p:sp>
      <p:sp>
        <p:nvSpPr>
          <p:cNvPr id="4" name="TextBox 3">
            <a:extLst>
              <a:ext uri="{FF2B5EF4-FFF2-40B4-BE49-F238E27FC236}">
                <a16:creationId xmlns:a16="http://schemas.microsoft.com/office/drawing/2014/main" id="{6E0878F5-59E8-7DCF-53EE-A0BE3C71C815}"/>
              </a:ext>
            </a:extLst>
          </p:cNvPr>
          <p:cNvSpPr txBox="1"/>
          <p:nvPr/>
        </p:nvSpPr>
        <p:spPr>
          <a:xfrm>
            <a:off x="240144" y="1174100"/>
            <a:ext cx="11739420" cy="3046988"/>
          </a:xfrm>
          <a:prstGeom prst="rect">
            <a:avLst/>
          </a:prstGeom>
          <a:solidFill>
            <a:schemeClr val="accent4">
              <a:lumMod val="20000"/>
              <a:lumOff val="80000"/>
            </a:schemeClr>
          </a:solidFill>
        </p:spPr>
        <p:txBody>
          <a:bodyPr wrap="square">
            <a:spAutoFit/>
          </a:bodyPr>
          <a:lstStyle/>
          <a:p>
            <a:r>
              <a:rPr lang="en-US" sz="3200" dirty="0"/>
              <a:t>Dear Linda, </a:t>
            </a:r>
          </a:p>
          <a:p>
            <a:r>
              <a:rPr lang="en-US" sz="3200" dirty="0"/>
              <a:t>How are you? We moved to our new house three weeks ago, and… I don't know if I like it or not. I'm so far away from you now. Our neighborhood is on the other side of town. I wish we still (0) _______ near each other. Another thing I don't like is there (1) _________ any movie theaters or swimming pools nearby.</a:t>
            </a:r>
          </a:p>
        </p:txBody>
      </p:sp>
      <p:pic>
        <p:nvPicPr>
          <p:cNvPr id="6" name="Picture 5">
            <a:extLst>
              <a:ext uri="{FF2B5EF4-FFF2-40B4-BE49-F238E27FC236}">
                <a16:creationId xmlns:a16="http://schemas.microsoft.com/office/drawing/2014/main" id="{76371417-5649-3F0D-5BA1-019B941B25B8}"/>
              </a:ext>
            </a:extLst>
          </p:cNvPr>
          <p:cNvPicPr>
            <a:picLocks noChangeAspect="1"/>
          </p:cNvPicPr>
          <p:nvPr/>
        </p:nvPicPr>
        <p:blipFill>
          <a:blip r:embed="rId2"/>
          <a:stretch>
            <a:fillRect/>
          </a:stretch>
        </p:blipFill>
        <p:spPr>
          <a:xfrm>
            <a:off x="240144" y="4572602"/>
            <a:ext cx="11739420" cy="1502160"/>
          </a:xfrm>
          <a:prstGeom prst="rect">
            <a:avLst/>
          </a:prstGeom>
        </p:spPr>
      </p:pic>
      <p:cxnSp>
        <p:nvCxnSpPr>
          <p:cNvPr id="7" name="Straight Connector 6">
            <a:extLst>
              <a:ext uri="{FF2B5EF4-FFF2-40B4-BE49-F238E27FC236}">
                <a16:creationId xmlns:a16="http://schemas.microsoft.com/office/drawing/2014/main" id="{F90A4DD9-C253-C5F7-991F-6141AE3CCA03}"/>
              </a:ext>
            </a:extLst>
          </p:cNvPr>
          <p:cNvCxnSpPr>
            <a:cxnSpLocks/>
          </p:cNvCxnSpPr>
          <p:nvPr/>
        </p:nvCxnSpPr>
        <p:spPr>
          <a:xfrm>
            <a:off x="7712364" y="3149600"/>
            <a:ext cx="766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23273E1C-D428-4EBB-CC89-8BC4573DE2B6}"/>
              </a:ext>
            </a:extLst>
          </p:cNvPr>
          <p:cNvSpPr/>
          <p:nvPr/>
        </p:nvSpPr>
        <p:spPr>
          <a:xfrm>
            <a:off x="4719782" y="5061527"/>
            <a:ext cx="406400"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5CBEEBA-B5AB-FE9B-E924-0DD1615894C2}"/>
              </a:ext>
            </a:extLst>
          </p:cNvPr>
          <p:cNvCxnSpPr>
            <a:cxnSpLocks/>
          </p:cNvCxnSpPr>
          <p:nvPr/>
        </p:nvCxnSpPr>
        <p:spPr>
          <a:xfrm>
            <a:off x="7712364" y="3680691"/>
            <a:ext cx="766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BD7F17F-3935-1079-DD84-3D9CCEC4DFEC}"/>
              </a:ext>
            </a:extLst>
          </p:cNvPr>
          <p:cNvCxnSpPr>
            <a:cxnSpLocks/>
          </p:cNvCxnSpPr>
          <p:nvPr/>
        </p:nvCxnSpPr>
        <p:spPr>
          <a:xfrm>
            <a:off x="11032837" y="3685309"/>
            <a:ext cx="766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5A658C1A-D408-7702-93D5-1728F4231922}"/>
              </a:ext>
            </a:extLst>
          </p:cNvPr>
          <p:cNvSpPr/>
          <p:nvPr/>
        </p:nvSpPr>
        <p:spPr>
          <a:xfrm>
            <a:off x="4719782" y="5656191"/>
            <a:ext cx="406400"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1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74B5E1-70F4-302E-348C-07961269BBAC}"/>
              </a:ext>
            </a:extLst>
          </p:cNvPr>
          <p:cNvSpPr txBox="1"/>
          <p:nvPr/>
        </p:nvSpPr>
        <p:spPr>
          <a:xfrm>
            <a:off x="339436" y="817571"/>
            <a:ext cx="11492345" cy="2232021"/>
          </a:xfrm>
          <a:prstGeom prst="rect">
            <a:avLst/>
          </a:prstGeom>
          <a:solidFill>
            <a:schemeClr val="accent4">
              <a:lumMod val="20000"/>
              <a:lumOff val="80000"/>
            </a:schemeClr>
          </a:solidFill>
        </p:spPr>
        <p:txBody>
          <a:bodyPr wrap="square">
            <a:spAutoFit/>
          </a:bodyPr>
          <a:lstStyle/>
          <a:p>
            <a:pPr>
              <a:lnSpc>
                <a:spcPct val="150000"/>
              </a:lnSpc>
            </a:pPr>
            <a:r>
              <a:rPr lang="en-US" sz="3200" dirty="0"/>
              <a:t>The boys who live next to us (2) ________ so loud. They play music and sing karaoke a lot. I wish they were a bit quieter, especially (3) __________ the weekends.</a:t>
            </a:r>
          </a:p>
        </p:txBody>
      </p:sp>
      <p:pic>
        <p:nvPicPr>
          <p:cNvPr id="5" name="Picture 4">
            <a:extLst>
              <a:ext uri="{FF2B5EF4-FFF2-40B4-BE49-F238E27FC236}">
                <a16:creationId xmlns:a16="http://schemas.microsoft.com/office/drawing/2014/main" id="{7AA3E2DD-C1FD-F00C-04DC-BA7B5BD9D645}"/>
              </a:ext>
            </a:extLst>
          </p:cNvPr>
          <p:cNvPicPr>
            <a:picLocks noChangeAspect="1"/>
          </p:cNvPicPr>
          <p:nvPr/>
        </p:nvPicPr>
        <p:blipFill>
          <a:blip r:embed="rId2"/>
          <a:stretch>
            <a:fillRect/>
          </a:stretch>
        </p:blipFill>
        <p:spPr>
          <a:xfrm>
            <a:off x="339435" y="3558969"/>
            <a:ext cx="11492345" cy="1141707"/>
          </a:xfrm>
          <a:prstGeom prst="rect">
            <a:avLst/>
          </a:prstGeom>
        </p:spPr>
      </p:pic>
      <p:cxnSp>
        <p:nvCxnSpPr>
          <p:cNvPr id="6" name="Straight Connector 5">
            <a:extLst>
              <a:ext uri="{FF2B5EF4-FFF2-40B4-BE49-F238E27FC236}">
                <a16:creationId xmlns:a16="http://schemas.microsoft.com/office/drawing/2014/main" id="{B2019B97-BB88-2F51-8B2A-0F57913EF82A}"/>
              </a:ext>
            </a:extLst>
          </p:cNvPr>
          <p:cNvCxnSpPr>
            <a:cxnSpLocks/>
          </p:cNvCxnSpPr>
          <p:nvPr/>
        </p:nvCxnSpPr>
        <p:spPr>
          <a:xfrm>
            <a:off x="1145310" y="1496291"/>
            <a:ext cx="766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8CE8EE-82B1-3032-D1E8-E2A3246F1084}"/>
              </a:ext>
            </a:extLst>
          </p:cNvPr>
          <p:cNvCxnSpPr>
            <a:cxnSpLocks/>
          </p:cNvCxnSpPr>
          <p:nvPr/>
        </p:nvCxnSpPr>
        <p:spPr>
          <a:xfrm>
            <a:off x="2780146" y="1496291"/>
            <a:ext cx="609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FEB0426-3D42-FCDC-5390-5D12F6A49DDA}"/>
              </a:ext>
            </a:extLst>
          </p:cNvPr>
          <p:cNvSpPr/>
          <p:nvPr/>
        </p:nvSpPr>
        <p:spPr>
          <a:xfrm>
            <a:off x="10390909" y="3558969"/>
            <a:ext cx="406400"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556F506-FCA4-AC1D-DF35-716F730CA1F7}"/>
              </a:ext>
            </a:extLst>
          </p:cNvPr>
          <p:cNvCxnSpPr>
            <a:cxnSpLocks/>
          </p:cNvCxnSpPr>
          <p:nvPr/>
        </p:nvCxnSpPr>
        <p:spPr>
          <a:xfrm>
            <a:off x="2535382" y="2960255"/>
            <a:ext cx="23044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B7E578D-1182-CFDD-FE18-32954B04A5A2}"/>
              </a:ext>
            </a:extLst>
          </p:cNvPr>
          <p:cNvSpPr/>
          <p:nvPr/>
        </p:nvSpPr>
        <p:spPr>
          <a:xfrm>
            <a:off x="7042727" y="4219369"/>
            <a:ext cx="406400"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5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5DBF8D-D1BB-BEA5-0B29-1E62297D4323}"/>
              </a:ext>
            </a:extLst>
          </p:cNvPr>
          <p:cNvSpPr txBox="1"/>
          <p:nvPr/>
        </p:nvSpPr>
        <p:spPr>
          <a:xfrm>
            <a:off x="394854" y="771436"/>
            <a:ext cx="11344564" cy="2970685"/>
          </a:xfrm>
          <a:prstGeom prst="rect">
            <a:avLst/>
          </a:prstGeom>
          <a:solidFill>
            <a:schemeClr val="accent4">
              <a:lumMod val="20000"/>
              <a:lumOff val="80000"/>
            </a:schemeClr>
          </a:solidFill>
        </p:spPr>
        <p:txBody>
          <a:bodyPr wrap="square">
            <a:spAutoFit/>
          </a:bodyPr>
          <a:lstStyle/>
          <a:p>
            <a:pPr>
              <a:lnSpc>
                <a:spcPct val="150000"/>
              </a:lnSpc>
            </a:pPr>
            <a:r>
              <a:rPr lang="en-US" sz="3200" dirty="0"/>
              <a:t>The good thing is I have my own bedroom now, and I don't have to sleep in a bunk bed. (4) _________ I wish my room was a bit bigger. I also wish my room had a balcony. I want to have a small garden there.</a:t>
            </a:r>
          </a:p>
        </p:txBody>
      </p:sp>
      <p:pic>
        <p:nvPicPr>
          <p:cNvPr id="5" name="Picture 4">
            <a:extLst>
              <a:ext uri="{FF2B5EF4-FFF2-40B4-BE49-F238E27FC236}">
                <a16:creationId xmlns:a16="http://schemas.microsoft.com/office/drawing/2014/main" id="{2A851626-8FCF-0452-398E-E2F0E6E7637A}"/>
              </a:ext>
            </a:extLst>
          </p:cNvPr>
          <p:cNvPicPr>
            <a:picLocks noChangeAspect="1"/>
          </p:cNvPicPr>
          <p:nvPr/>
        </p:nvPicPr>
        <p:blipFill>
          <a:blip r:embed="rId2"/>
          <a:stretch>
            <a:fillRect/>
          </a:stretch>
        </p:blipFill>
        <p:spPr>
          <a:xfrm>
            <a:off x="632530" y="4044480"/>
            <a:ext cx="10755906" cy="662458"/>
          </a:xfrm>
          <a:prstGeom prst="rect">
            <a:avLst/>
          </a:prstGeom>
        </p:spPr>
      </p:pic>
      <p:cxnSp>
        <p:nvCxnSpPr>
          <p:cNvPr id="6" name="Straight Connector 5">
            <a:extLst>
              <a:ext uri="{FF2B5EF4-FFF2-40B4-BE49-F238E27FC236}">
                <a16:creationId xmlns:a16="http://schemas.microsoft.com/office/drawing/2014/main" id="{4D9A5677-FADF-AE73-B397-4067F2B03AEF}"/>
              </a:ext>
            </a:extLst>
          </p:cNvPr>
          <p:cNvCxnSpPr>
            <a:cxnSpLocks/>
          </p:cNvCxnSpPr>
          <p:nvPr/>
        </p:nvCxnSpPr>
        <p:spPr>
          <a:xfrm>
            <a:off x="544946" y="1477818"/>
            <a:ext cx="68810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C95E8E-7B30-BE0B-5FF9-D0F082350A9E}"/>
              </a:ext>
            </a:extLst>
          </p:cNvPr>
          <p:cNvCxnSpPr>
            <a:cxnSpLocks/>
          </p:cNvCxnSpPr>
          <p:nvPr/>
        </p:nvCxnSpPr>
        <p:spPr>
          <a:xfrm>
            <a:off x="6382327" y="2216727"/>
            <a:ext cx="51261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CA02A6D-6923-0E47-CA6F-010FD47D110F}"/>
              </a:ext>
            </a:extLst>
          </p:cNvPr>
          <p:cNvSpPr/>
          <p:nvPr/>
        </p:nvSpPr>
        <p:spPr>
          <a:xfrm>
            <a:off x="10303163" y="4167890"/>
            <a:ext cx="406400"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302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AB908-1600-A6C8-9176-052D7F4D4259}"/>
              </a:ext>
            </a:extLst>
          </p:cNvPr>
          <p:cNvSpPr txBox="1"/>
          <p:nvPr/>
        </p:nvSpPr>
        <p:spPr>
          <a:xfrm>
            <a:off x="376383" y="688353"/>
            <a:ext cx="11270671" cy="2970685"/>
          </a:xfrm>
          <a:prstGeom prst="rect">
            <a:avLst/>
          </a:prstGeom>
          <a:solidFill>
            <a:schemeClr val="accent4">
              <a:lumMod val="20000"/>
              <a:lumOff val="80000"/>
            </a:schemeClr>
          </a:solidFill>
        </p:spPr>
        <p:txBody>
          <a:bodyPr wrap="square">
            <a:spAutoFit/>
          </a:bodyPr>
          <a:lstStyle/>
          <a:p>
            <a:pPr>
              <a:lnSpc>
                <a:spcPct val="150000"/>
              </a:lnSpc>
            </a:pPr>
            <a:r>
              <a:rPr lang="en-US" sz="3200" dirty="0"/>
              <a:t>We have some new appliances in our apartment, and they're nice. I don't have to do the dishes or sort the trash now (5) __________ we have appliances to do that. I wish we had a robot cleaner, though. Mopping the floor is my least favorite chore.</a:t>
            </a:r>
          </a:p>
        </p:txBody>
      </p:sp>
      <p:pic>
        <p:nvPicPr>
          <p:cNvPr id="5" name="Picture 4">
            <a:extLst>
              <a:ext uri="{FF2B5EF4-FFF2-40B4-BE49-F238E27FC236}">
                <a16:creationId xmlns:a16="http://schemas.microsoft.com/office/drawing/2014/main" id="{59FF7546-51AB-3725-13D7-85389AEE4C1F}"/>
              </a:ext>
            </a:extLst>
          </p:cNvPr>
          <p:cNvPicPr>
            <a:picLocks noChangeAspect="1"/>
          </p:cNvPicPr>
          <p:nvPr/>
        </p:nvPicPr>
        <p:blipFill>
          <a:blip r:embed="rId2"/>
          <a:stretch>
            <a:fillRect/>
          </a:stretch>
        </p:blipFill>
        <p:spPr>
          <a:xfrm>
            <a:off x="468016" y="4201498"/>
            <a:ext cx="11068202" cy="690977"/>
          </a:xfrm>
          <a:prstGeom prst="rect">
            <a:avLst/>
          </a:prstGeom>
        </p:spPr>
      </p:pic>
      <p:cxnSp>
        <p:nvCxnSpPr>
          <p:cNvPr id="6" name="Straight Connector 5">
            <a:extLst>
              <a:ext uri="{FF2B5EF4-FFF2-40B4-BE49-F238E27FC236}">
                <a16:creationId xmlns:a16="http://schemas.microsoft.com/office/drawing/2014/main" id="{728FAE8A-0DCD-41A2-35E0-AF3E381AD1D0}"/>
              </a:ext>
            </a:extLst>
          </p:cNvPr>
          <p:cNvCxnSpPr>
            <a:cxnSpLocks/>
          </p:cNvCxnSpPr>
          <p:nvPr/>
        </p:nvCxnSpPr>
        <p:spPr>
          <a:xfrm>
            <a:off x="468016" y="2087418"/>
            <a:ext cx="7373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6489A9-DCFA-C21C-4EFA-41DB425EBFA4}"/>
              </a:ext>
            </a:extLst>
          </p:cNvPr>
          <p:cNvCxnSpPr>
            <a:cxnSpLocks/>
          </p:cNvCxnSpPr>
          <p:nvPr/>
        </p:nvCxnSpPr>
        <p:spPr>
          <a:xfrm>
            <a:off x="468016" y="2844800"/>
            <a:ext cx="49167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802AD6F-6DF7-4AC1-297A-2ED975DB2374}"/>
              </a:ext>
            </a:extLst>
          </p:cNvPr>
          <p:cNvSpPr/>
          <p:nvPr/>
        </p:nvSpPr>
        <p:spPr>
          <a:xfrm>
            <a:off x="992908" y="4339167"/>
            <a:ext cx="406400" cy="4156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68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A7C76-52EE-1458-ECB9-392EF493C1A8}"/>
              </a:ext>
            </a:extLst>
          </p:cNvPr>
          <p:cNvSpPr txBox="1"/>
          <p:nvPr/>
        </p:nvSpPr>
        <p:spPr>
          <a:xfrm>
            <a:off x="240143" y="494390"/>
            <a:ext cx="2900221" cy="584775"/>
          </a:xfrm>
          <a:prstGeom prst="rect">
            <a:avLst/>
          </a:prstGeom>
          <a:solidFill>
            <a:srgbClr val="FFFF00"/>
          </a:solidFill>
        </p:spPr>
        <p:txBody>
          <a:bodyPr wrap="square">
            <a:spAutoFit/>
          </a:bodyPr>
          <a:lstStyle/>
          <a:p>
            <a:r>
              <a:rPr lang="en-US" sz="3200" b="1" dirty="0"/>
              <a:t>Further practice</a:t>
            </a:r>
          </a:p>
        </p:txBody>
      </p:sp>
      <p:sp>
        <p:nvSpPr>
          <p:cNvPr id="3" name="TextBox 2">
            <a:extLst>
              <a:ext uri="{FF2B5EF4-FFF2-40B4-BE49-F238E27FC236}">
                <a16:creationId xmlns:a16="http://schemas.microsoft.com/office/drawing/2014/main" id="{FC8890E5-0AEB-2770-FE48-7BF496C15AB5}"/>
              </a:ext>
            </a:extLst>
          </p:cNvPr>
          <p:cNvSpPr txBox="1"/>
          <p:nvPr/>
        </p:nvSpPr>
        <p:spPr>
          <a:xfrm>
            <a:off x="240143" y="1079165"/>
            <a:ext cx="2900221" cy="584775"/>
          </a:xfrm>
          <a:prstGeom prst="rect">
            <a:avLst/>
          </a:prstGeom>
          <a:noFill/>
        </p:spPr>
        <p:txBody>
          <a:bodyPr wrap="square">
            <a:spAutoFit/>
          </a:bodyPr>
          <a:lstStyle/>
          <a:p>
            <a:r>
              <a:rPr lang="en-US" sz="3200" b="1" dirty="0">
                <a:solidFill>
                  <a:srgbClr val="FF0000"/>
                </a:solidFill>
              </a:rPr>
              <a:t>Workbook p.52</a:t>
            </a:r>
          </a:p>
        </p:txBody>
      </p:sp>
      <p:sp>
        <p:nvSpPr>
          <p:cNvPr id="5" name="TextBox 4">
            <a:extLst>
              <a:ext uri="{FF2B5EF4-FFF2-40B4-BE49-F238E27FC236}">
                <a16:creationId xmlns:a16="http://schemas.microsoft.com/office/drawing/2014/main" id="{49F82129-C459-7086-7FA5-276668B544B0}"/>
              </a:ext>
            </a:extLst>
          </p:cNvPr>
          <p:cNvSpPr txBox="1"/>
          <p:nvPr/>
        </p:nvSpPr>
        <p:spPr>
          <a:xfrm>
            <a:off x="3304308" y="533645"/>
            <a:ext cx="8887691" cy="1077218"/>
          </a:xfrm>
          <a:prstGeom prst="rect">
            <a:avLst/>
          </a:prstGeom>
          <a:noFill/>
        </p:spPr>
        <p:txBody>
          <a:bodyPr wrap="square">
            <a:spAutoFit/>
          </a:bodyPr>
          <a:lstStyle/>
          <a:p>
            <a:r>
              <a:rPr lang="en-US" sz="3200" b="1" dirty="0"/>
              <a:t>Read the passages about three smart apartments. Choose the correct answer (A, B, or C).</a:t>
            </a:r>
          </a:p>
        </p:txBody>
      </p:sp>
      <p:pic>
        <p:nvPicPr>
          <p:cNvPr id="9" name="Picture 8">
            <a:extLst>
              <a:ext uri="{FF2B5EF4-FFF2-40B4-BE49-F238E27FC236}">
                <a16:creationId xmlns:a16="http://schemas.microsoft.com/office/drawing/2014/main" id="{0B25BF33-1C58-E4F4-7AFF-F453DA33C31E}"/>
              </a:ext>
            </a:extLst>
          </p:cNvPr>
          <p:cNvPicPr>
            <a:picLocks noChangeAspect="1"/>
          </p:cNvPicPr>
          <p:nvPr/>
        </p:nvPicPr>
        <p:blipFill>
          <a:blip r:embed="rId2"/>
          <a:stretch>
            <a:fillRect/>
          </a:stretch>
        </p:blipFill>
        <p:spPr>
          <a:xfrm>
            <a:off x="240143" y="1860426"/>
            <a:ext cx="11499275" cy="4473174"/>
          </a:xfrm>
          <a:prstGeom prst="rect">
            <a:avLst/>
          </a:prstGeom>
        </p:spPr>
      </p:pic>
    </p:spTree>
    <p:extLst>
      <p:ext uri="{BB962C8B-B14F-4D97-AF65-F5344CB8AC3E}">
        <p14:creationId xmlns:p14="http://schemas.microsoft.com/office/powerpoint/2010/main" val="1552910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B04A30-27EF-F774-D723-67E27561EACB}"/>
              </a:ext>
            </a:extLst>
          </p:cNvPr>
          <p:cNvPicPr>
            <a:picLocks noChangeAspect="1"/>
          </p:cNvPicPr>
          <p:nvPr/>
        </p:nvPicPr>
        <p:blipFill>
          <a:blip r:embed="rId2"/>
          <a:stretch>
            <a:fillRect/>
          </a:stretch>
        </p:blipFill>
        <p:spPr>
          <a:xfrm>
            <a:off x="0" y="1382937"/>
            <a:ext cx="12192000" cy="4092125"/>
          </a:xfrm>
          <a:prstGeom prst="rect">
            <a:avLst/>
          </a:prstGeom>
        </p:spPr>
      </p:pic>
    </p:spTree>
    <p:extLst>
      <p:ext uri="{BB962C8B-B14F-4D97-AF65-F5344CB8AC3E}">
        <p14:creationId xmlns:p14="http://schemas.microsoft.com/office/powerpoint/2010/main" val="1020756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E3183A-27B2-4A43-29A0-4F168C47E588}"/>
              </a:ext>
            </a:extLst>
          </p:cNvPr>
          <p:cNvSpPr txBox="1"/>
          <p:nvPr/>
        </p:nvSpPr>
        <p:spPr>
          <a:xfrm>
            <a:off x="240144" y="494390"/>
            <a:ext cx="1930402" cy="584775"/>
          </a:xfrm>
          <a:prstGeom prst="rect">
            <a:avLst/>
          </a:prstGeom>
          <a:solidFill>
            <a:srgbClr val="FFFF00"/>
          </a:solidFill>
        </p:spPr>
        <p:txBody>
          <a:bodyPr wrap="square">
            <a:spAutoFit/>
          </a:bodyPr>
          <a:lstStyle/>
          <a:p>
            <a:r>
              <a:rPr lang="en-US" sz="3200" b="1" dirty="0"/>
              <a:t>ANSWERS</a:t>
            </a:r>
          </a:p>
        </p:txBody>
      </p:sp>
      <p:sp>
        <p:nvSpPr>
          <p:cNvPr id="4" name="TextBox 3">
            <a:extLst>
              <a:ext uri="{FF2B5EF4-FFF2-40B4-BE49-F238E27FC236}">
                <a16:creationId xmlns:a16="http://schemas.microsoft.com/office/drawing/2014/main" id="{776AA342-6632-408F-B5A5-9B2C1EC29A6F}"/>
              </a:ext>
            </a:extLst>
          </p:cNvPr>
          <p:cNvSpPr txBox="1"/>
          <p:nvPr/>
        </p:nvSpPr>
        <p:spPr>
          <a:xfrm>
            <a:off x="286327" y="5608916"/>
            <a:ext cx="10725727" cy="754694"/>
          </a:xfrm>
          <a:prstGeom prst="rect">
            <a:avLst/>
          </a:prstGeom>
          <a:noFill/>
        </p:spPr>
        <p:txBody>
          <a:bodyPr wrap="square">
            <a:spAutoFit/>
          </a:bodyPr>
          <a:lstStyle/>
          <a:p>
            <a:pPr>
              <a:lnSpc>
                <a:spcPct val="150000"/>
              </a:lnSpc>
            </a:pPr>
            <a:r>
              <a:rPr lang="en-US" sz="3200" dirty="0"/>
              <a:t>0. Which apartments have sensors to monitor air conditioners? </a:t>
            </a:r>
          </a:p>
        </p:txBody>
      </p:sp>
      <p:sp>
        <p:nvSpPr>
          <p:cNvPr id="8" name="TextBox 7">
            <a:extLst>
              <a:ext uri="{FF2B5EF4-FFF2-40B4-BE49-F238E27FC236}">
                <a16:creationId xmlns:a16="http://schemas.microsoft.com/office/drawing/2014/main" id="{AA1BF30A-7A25-32B2-7F00-74A8673C50A1}"/>
              </a:ext>
            </a:extLst>
          </p:cNvPr>
          <p:cNvSpPr txBox="1"/>
          <p:nvPr/>
        </p:nvSpPr>
        <p:spPr>
          <a:xfrm>
            <a:off x="265543" y="1204993"/>
            <a:ext cx="11640130" cy="4448013"/>
          </a:xfrm>
          <a:prstGeom prst="rect">
            <a:avLst/>
          </a:prstGeom>
          <a:solidFill>
            <a:schemeClr val="accent4">
              <a:lumMod val="20000"/>
              <a:lumOff val="80000"/>
            </a:schemeClr>
          </a:solidFill>
        </p:spPr>
        <p:txBody>
          <a:bodyPr wrap="square">
            <a:spAutoFit/>
          </a:bodyPr>
          <a:lstStyle/>
          <a:p>
            <a:pPr>
              <a:lnSpc>
                <a:spcPct val="150000"/>
              </a:lnSpc>
            </a:pPr>
            <a:r>
              <a:rPr lang="en-US" sz="3200" b="1" dirty="0"/>
              <a:t>A. Cozy Homes: </a:t>
            </a:r>
            <a:r>
              <a:rPr lang="en-US" sz="3200" dirty="0"/>
              <a:t>These apartments have sensors that can monitor the temperature of your house. They can also turn off the lights when you're not at home. The apartments are the perfect size for people who live alone. There are only a few rooms, and each room is pretty small. But they still have all the important features you look for in a home. </a:t>
            </a:r>
          </a:p>
        </p:txBody>
      </p:sp>
      <p:cxnSp>
        <p:nvCxnSpPr>
          <p:cNvPr id="9" name="Straight Connector 8">
            <a:extLst>
              <a:ext uri="{FF2B5EF4-FFF2-40B4-BE49-F238E27FC236}">
                <a16:creationId xmlns:a16="http://schemas.microsoft.com/office/drawing/2014/main" id="{60AAB58C-1717-41D1-D2CF-6243069A08DF}"/>
              </a:ext>
            </a:extLst>
          </p:cNvPr>
          <p:cNvCxnSpPr>
            <a:cxnSpLocks/>
          </p:cNvCxnSpPr>
          <p:nvPr/>
        </p:nvCxnSpPr>
        <p:spPr>
          <a:xfrm>
            <a:off x="4873762" y="6299200"/>
            <a:ext cx="57388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92661-7A94-C846-6677-B18BB00CE973}"/>
              </a:ext>
            </a:extLst>
          </p:cNvPr>
          <p:cNvCxnSpPr>
            <a:cxnSpLocks/>
          </p:cNvCxnSpPr>
          <p:nvPr/>
        </p:nvCxnSpPr>
        <p:spPr>
          <a:xfrm>
            <a:off x="6988889" y="1884218"/>
            <a:ext cx="49167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67C1A6-FF41-3FA2-6903-1EE4395A5084}"/>
              </a:ext>
            </a:extLst>
          </p:cNvPr>
          <p:cNvCxnSpPr>
            <a:cxnSpLocks/>
          </p:cNvCxnSpPr>
          <p:nvPr/>
        </p:nvCxnSpPr>
        <p:spPr>
          <a:xfrm>
            <a:off x="375652" y="2604655"/>
            <a:ext cx="44981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2D529E3-80F1-6447-D87B-4B646952A13C}"/>
              </a:ext>
            </a:extLst>
          </p:cNvPr>
          <p:cNvSpPr txBox="1"/>
          <p:nvPr/>
        </p:nvSpPr>
        <p:spPr>
          <a:xfrm>
            <a:off x="10908145" y="5745018"/>
            <a:ext cx="794328" cy="646331"/>
          </a:xfrm>
          <a:prstGeom prst="rect">
            <a:avLst/>
          </a:prstGeom>
          <a:noFill/>
        </p:spPr>
        <p:txBody>
          <a:bodyPr wrap="square" rtlCol="0">
            <a:spAutoFit/>
          </a:bodyPr>
          <a:lstStyle/>
          <a:p>
            <a:r>
              <a:rPr lang="en-US" sz="3600" b="1" dirty="0">
                <a:solidFill>
                  <a:srgbClr val="FF0000"/>
                </a:solidFill>
              </a:rPr>
              <a:t>A</a:t>
            </a:r>
          </a:p>
        </p:txBody>
      </p:sp>
    </p:spTree>
    <p:extLst>
      <p:ext uri="{BB962C8B-B14F-4D97-AF65-F5344CB8AC3E}">
        <p14:creationId xmlns:p14="http://schemas.microsoft.com/office/powerpoint/2010/main" val="342326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 calcmode="lin" valueType="num">
                                      <p:cBhvr>
                                        <p:cTn id="22"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3704E-E4C4-07E7-827E-543AA934FA0E}"/>
              </a:ext>
            </a:extLst>
          </p:cNvPr>
          <p:cNvSpPr txBox="1"/>
          <p:nvPr/>
        </p:nvSpPr>
        <p:spPr>
          <a:xfrm>
            <a:off x="275935" y="5292788"/>
            <a:ext cx="8258465" cy="584775"/>
          </a:xfrm>
          <a:prstGeom prst="rect">
            <a:avLst/>
          </a:prstGeom>
          <a:noFill/>
        </p:spPr>
        <p:txBody>
          <a:bodyPr wrap="square">
            <a:spAutoFit/>
          </a:bodyPr>
          <a:lstStyle/>
          <a:p>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1. Which apartments aren't very big?</a:t>
            </a:r>
            <a:endParaRPr lang="en-US" dirty="0"/>
          </a:p>
        </p:txBody>
      </p:sp>
      <p:sp>
        <p:nvSpPr>
          <p:cNvPr id="4" name="TextBox 3">
            <a:extLst>
              <a:ext uri="{FF2B5EF4-FFF2-40B4-BE49-F238E27FC236}">
                <a16:creationId xmlns:a16="http://schemas.microsoft.com/office/drawing/2014/main" id="{D03E0907-2099-C890-CB35-8E7CA55B8359}"/>
              </a:ext>
            </a:extLst>
          </p:cNvPr>
          <p:cNvSpPr txBox="1"/>
          <p:nvPr/>
        </p:nvSpPr>
        <p:spPr>
          <a:xfrm>
            <a:off x="275935" y="696993"/>
            <a:ext cx="11640130" cy="4448013"/>
          </a:xfrm>
          <a:prstGeom prst="rect">
            <a:avLst/>
          </a:prstGeom>
          <a:solidFill>
            <a:schemeClr val="accent4">
              <a:lumMod val="20000"/>
              <a:lumOff val="80000"/>
            </a:schemeClr>
          </a:solidFill>
        </p:spPr>
        <p:txBody>
          <a:bodyPr wrap="square">
            <a:spAutoFit/>
          </a:bodyPr>
          <a:lstStyle/>
          <a:p>
            <a:pPr>
              <a:lnSpc>
                <a:spcPct val="150000"/>
              </a:lnSpc>
            </a:pPr>
            <a:r>
              <a:rPr lang="en-US" sz="3200" b="1" dirty="0"/>
              <a:t>A. Cozy Homes: </a:t>
            </a:r>
            <a:r>
              <a:rPr lang="en-US" sz="3200" dirty="0"/>
              <a:t>These apartments have sensors that can monitor the temperature of your house. They can also turn off the lights when you're not at home. The apartments are the perfect size for people who live alone. There are only a few rooms, and each room is pretty small. But they still have all the important features you look for in a home. </a:t>
            </a:r>
          </a:p>
        </p:txBody>
      </p:sp>
      <p:cxnSp>
        <p:nvCxnSpPr>
          <p:cNvPr id="5" name="Straight Connector 4">
            <a:extLst>
              <a:ext uri="{FF2B5EF4-FFF2-40B4-BE49-F238E27FC236}">
                <a16:creationId xmlns:a16="http://schemas.microsoft.com/office/drawing/2014/main" id="{D8BBD8FD-3418-0A21-4F84-947410B78C77}"/>
              </a:ext>
            </a:extLst>
          </p:cNvPr>
          <p:cNvCxnSpPr>
            <a:cxnSpLocks/>
          </p:cNvCxnSpPr>
          <p:nvPr/>
        </p:nvCxnSpPr>
        <p:spPr>
          <a:xfrm>
            <a:off x="3940889" y="5800437"/>
            <a:ext cx="2469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C30A6F-1906-0145-6007-0898E945C581}"/>
              </a:ext>
            </a:extLst>
          </p:cNvPr>
          <p:cNvCxnSpPr>
            <a:cxnSpLocks/>
          </p:cNvCxnSpPr>
          <p:nvPr/>
        </p:nvCxnSpPr>
        <p:spPr>
          <a:xfrm>
            <a:off x="7136670" y="2863273"/>
            <a:ext cx="44981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D348EC2-219C-28BE-8FCB-C7CFAC8AB781}"/>
              </a:ext>
            </a:extLst>
          </p:cNvPr>
          <p:cNvCxnSpPr>
            <a:cxnSpLocks/>
          </p:cNvCxnSpPr>
          <p:nvPr/>
        </p:nvCxnSpPr>
        <p:spPr>
          <a:xfrm>
            <a:off x="458779" y="3620655"/>
            <a:ext cx="23213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8852B8-D710-779E-DFFD-74FB65D677FE}"/>
              </a:ext>
            </a:extLst>
          </p:cNvPr>
          <p:cNvCxnSpPr>
            <a:cxnSpLocks/>
          </p:cNvCxnSpPr>
          <p:nvPr/>
        </p:nvCxnSpPr>
        <p:spPr>
          <a:xfrm>
            <a:off x="4642852" y="3620655"/>
            <a:ext cx="68471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4DBA80-5F2C-3F04-7D43-E247F7C062FC}"/>
              </a:ext>
            </a:extLst>
          </p:cNvPr>
          <p:cNvCxnSpPr>
            <a:cxnSpLocks/>
          </p:cNvCxnSpPr>
          <p:nvPr/>
        </p:nvCxnSpPr>
        <p:spPr>
          <a:xfrm>
            <a:off x="366416" y="4341091"/>
            <a:ext cx="9820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8E9D1D4-80F0-D151-A2E6-4A4DDBEB4EA8}"/>
              </a:ext>
            </a:extLst>
          </p:cNvPr>
          <p:cNvSpPr txBox="1"/>
          <p:nvPr/>
        </p:nvSpPr>
        <p:spPr>
          <a:xfrm>
            <a:off x="6739506" y="5260849"/>
            <a:ext cx="794328" cy="646331"/>
          </a:xfrm>
          <a:prstGeom prst="rect">
            <a:avLst/>
          </a:prstGeom>
          <a:noFill/>
        </p:spPr>
        <p:txBody>
          <a:bodyPr wrap="square" rtlCol="0">
            <a:spAutoFit/>
          </a:bodyPr>
          <a:lstStyle/>
          <a:p>
            <a:r>
              <a:rPr lang="en-US" sz="3600" b="1" dirty="0">
                <a:solidFill>
                  <a:srgbClr val="FF0000"/>
                </a:solidFill>
              </a:rPr>
              <a:t>A</a:t>
            </a:r>
          </a:p>
        </p:txBody>
      </p:sp>
    </p:spTree>
    <p:extLst>
      <p:ext uri="{BB962C8B-B14F-4D97-AF65-F5344CB8AC3E}">
        <p14:creationId xmlns:p14="http://schemas.microsoft.com/office/powerpoint/2010/main" val="427945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 calcmode="lin" valueType="num">
                                      <p:cBhvr>
                                        <p:cTn id="32"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33"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34"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35"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89906" y="163035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811682" y="3962624"/>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789906" y="4735879"/>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789906" y="5626169"/>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89906" y="318311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2" name="Rounded Rectangle 15">
            <a:extLst>
              <a:ext uri="{FF2B5EF4-FFF2-40B4-BE49-F238E27FC236}">
                <a16:creationId xmlns:a16="http://schemas.microsoft.com/office/drawing/2014/main" id="{7168FBCD-26AF-5DAA-B9FF-9E6E8912DD90}"/>
              </a:ext>
            </a:extLst>
          </p:cNvPr>
          <p:cNvSpPr/>
          <p:nvPr/>
        </p:nvSpPr>
        <p:spPr>
          <a:xfrm>
            <a:off x="4789906" y="2409860"/>
            <a:ext cx="3256378" cy="662474"/>
          </a:xfrm>
          <a:prstGeom prst="roundRect">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BB2120-A8AE-0346-2651-75A93DCC1512}"/>
              </a:ext>
            </a:extLst>
          </p:cNvPr>
          <p:cNvSpPr txBox="1"/>
          <p:nvPr/>
        </p:nvSpPr>
        <p:spPr>
          <a:xfrm>
            <a:off x="348673" y="725345"/>
            <a:ext cx="11473872" cy="3709349"/>
          </a:xfrm>
          <a:prstGeom prst="rect">
            <a:avLst/>
          </a:prstGeom>
          <a:solidFill>
            <a:schemeClr val="accent4">
              <a:lumMod val="20000"/>
              <a:lumOff val="80000"/>
            </a:schemeClr>
          </a:solidFill>
        </p:spPr>
        <p:txBody>
          <a:bodyPr wrap="square">
            <a:spAutoFit/>
          </a:bodyPr>
          <a:lstStyle/>
          <a:p>
            <a:pPr>
              <a:lnSpc>
                <a:spcPct val="150000"/>
              </a:lnSpc>
            </a:pPr>
            <a:r>
              <a:rPr lang="en-US" sz="3200" b="1" dirty="0"/>
              <a:t>B. Smart Cubes</a:t>
            </a:r>
            <a:r>
              <a:rPr lang="en-US" sz="3200" dirty="0"/>
              <a:t>: These modern-looking apartments have voice assistants that can control all the smart appliances, such as the flat screen TV, the stove, and the fridge. The voice assistants can also create shopping lists and remind you about your appointments. These apartments are great for anyone with a busy lifestyle. </a:t>
            </a:r>
          </a:p>
        </p:txBody>
      </p:sp>
      <p:sp>
        <p:nvSpPr>
          <p:cNvPr id="5" name="TextBox 4">
            <a:extLst>
              <a:ext uri="{FF2B5EF4-FFF2-40B4-BE49-F238E27FC236}">
                <a16:creationId xmlns:a16="http://schemas.microsoft.com/office/drawing/2014/main" id="{03B4369F-EAC4-F0F7-B66C-F5917D3337B9}"/>
              </a:ext>
            </a:extLst>
          </p:cNvPr>
          <p:cNvSpPr txBox="1"/>
          <p:nvPr/>
        </p:nvSpPr>
        <p:spPr>
          <a:xfrm>
            <a:off x="348673" y="4807588"/>
            <a:ext cx="10651836" cy="584775"/>
          </a:xfrm>
          <a:prstGeom prst="rect">
            <a:avLst/>
          </a:prstGeom>
          <a:noFill/>
        </p:spPr>
        <p:txBody>
          <a:bodyPr wrap="square">
            <a:spAutoFit/>
          </a:bodyPr>
          <a:lstStyle/>
          <a:p>
            <a:r>
              <a:rPr lang="en-US" sz="3200" dirty="0"/>
              <a:t>2. Which apartments can tell you what you need to buy?</a:t>
            </a:r>
          </a:p>
        </p:txBody>
      </p:sp>
      <p:cxnSp>
        <p:nvCxnSpPr>
          <p:cNvPr id="6" name="Straight Connector 5">
            <a:extLst>
              <a:ext uri="{FF2B5EF4-FFF2-40B4-BE49-F238E27FC236}">
                <a16:creationId xmlns:a16="http://schemas.microsoft.com/office/drawing/2014/main" id="{5B38D6AF-EBD5-94D6-A481-92CF2159DDA4}"/>
              </a:ext>
            </a:extLst>
          </p:cNvPr>
          <p:cNvCxnSpPr>
            <a:cxnSpLocks/>
          </p:cNvCxnSpPr>
          <p:nvPr/>
        </p:nvCxnSpPr>
        <p:spPr>
          <a:xfrm>
            <a:off x="4735215" y="5355418"/>
            <a:ext cx="4815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879961C-3C9D-F994-68B9-1046193A2F03}"/>
              </a:ext>
            </a:extLst>
          </p:cNvPr>
          <p:cNvCxnSpPr>
            <a:cxnSpLocks/>
          </p:cNvCxnSpPr>
          <p:nvPr/>
        </p:nvCxnSpPr>
        <p:spPr>
          <a:xfrm>
            <a:off x="6536307" y="2872510"/>
            <a:ext cx="45565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2BCE41-E940-19BC-4590-BDF8B34E0E9D}"/>
              </a:ext>
            </a:extLst>
          </p:cNvPr>
          <p:cNvCxnSpPr>
            <a:cxnSpLocks/>
          </p:cNvCxnSpPr>
          <p:nvPr/>
        </p:nvCxnSpPr>
        <p:spPr>
          <a:xfrm>
            <a:off x="458779" y="3620655"/>
            <a:ext cx="3291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30DEE5D-B16F-BD47-4CE7-5DA4AF7C564A}"/>
              </a:ext>
            </a:extLst>
          </p:cNvPr>
          <p:cNvSpPr txBox="1"/>
          <p:nvPr/>
        </p:nvSpPr>
        <p:spPr>
          <a:xfrm>
            <a:off x="10076872" y="4807588"/>
            <a:ext cx="794328" cy="646331"/>
          </a:xfrm>
          <a:prstGeom prst="rect">
            <a:avLst/>
          </a:prstGeom>
          <a:noFill/>
        </p:spPr>
        <p:txBody>
          <a:bodyPr wrap="square" rtlCol="0">
            <a:spAutoFit/>
          </a:bodyPr>
          <a:lstStyle/>
          <a:p>
            <a:r>
              <a:rPr lang="en-US" sz="3600" b="1" dirty="0">
                <a:solidFill>
                  <a:srgbClr val="FF0000"/>
                </a:solidFill>
              </a:rPr>
              <a:t>B</a:t>
            </a:r>
          </a:p>
        </p:txBody>
      </p:sp>
    </p:spTree>
    <p:extLst>
      <p:ext uri="{BB962C8B-B14F-4D97-AF65-F5344CB8AC3E}">
        <p14:creationId xmlns:p14="http://schemas.microsoft.com/office/powerpoint/2010/main" val="38212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p:cTn id="22"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335A0-FD76-BEE6-BE94-ABF6FFA30B23}"/>
              </a:ext>
            </a:extLst>
          </p:cNvPr>
          <p:cNvSpPr txBox="1"/>
          <p:nvPr/>
        </p:nvSpPr>
        <p:spPr>
          <a:xfrm>
            <a:off x="81973" y="679163"/>
            <a:ext cx="12028054" cy="3709349"/>
          </a:xfrm>
          <a:prstGeom prst="rect">
            <a:avLst/>
          </a:prstGeom>
          <a:solidFill>
            <a:schemeClr val="accent4">
              <a:lumMod val="20000"/>
              <a:lumOff val="80000"/>
            </a:schemeClr>
          </a:solidFill>
        </p:spPr>
        <p:txBody>
          <a:bodyPr wrap="square">
            <a:spAutoFit/>
          </a:bodyPr>
          <a:lstStyle/>
          <a:p>
            <a:pPr>
              <a:lnSpc>
                <a:spcPct val="150000"/>
              </a:lnSpc>
            </a:pPr>
            <a:r>
              <a:rPr lang="en-US" sz="3200" b="1" dirty="0"/>
              <a:t>C. Happy Homes</a:t>
            </a:r>
            <a:r>
              <a:rPr lang="en-US" sz="3200" dirty="0"/>
              <a:t>: These smart apartments have solar panels that generate electricity for all the special features, such as the elevator, gym, and spa. They also provide electricity for some of your appliances, so you don't have to worry about your electricity bill. You can also sleep well at night knowing you are helping protect the planet. </a:t>
            </a:r>
          </a:p>
        </p:txBody>
      </p:sp>
      <p:sp>
        <p:nvSpPr>
          <p:cNvPr id="5" name="TextBox 4">
            <a:extLst>
              <a:ext uri="{FF2B5EF4-FFF2-40B4-BE49-F238E27FC236}">
                <a16:creationId xmlns:a16="http://schemas.microsoft.com/office/drawing/2014/main" id="{DACE109F-3789-F735-F181-F482EB35D713}"/>
              </a:ext>
            </a:extLst>
          </p:cNvPr>
          <p:cNvSpPr txBox="1"/>
          <p:nvPr/>
        </p:nvSpPr>
        <p:spPr>
          <a:xfrm>
            <a:off x="411017" y="4696752"/>
            <a:ext cx="10746509" cy="584775"/>
          </a:xfrm>
          <a:prstGeom prst="rect">
            <a:avLst/>
          </a:prstGeom>
          <a:noFill/>
        </p:spPr>
        <p:txBody>
          <a:bodyPr wrap="square">
            <a:spAutoFit/>
          </a:bodyPr>
          <a:lstStyle/>
          <a:p>
            <a:r>
              <a:rPr lang="en-US" sz="3200" dirty="0"/>
              <a:t>3. Which apartments can help you save money?</a:t>
            </a:r>
          </a:p>
        </p:txBody>
      </p:sp>
      <p:cxnSp>
        <p:nvCxnSpPr>
          <p:cNvPr id="6" name="Straight Connector 5">
            <a:extLst>
              <a:ext uri="{FF2B5EF4-FFF2-40B4-BE49-F238E27FC236}">
                <a16:creationId xmlns:a16="http://schemas.microsoft.com/office/drawing/2014/main" id="{38C70F04-E476-68B7-0350-DA190A5975E4}"/>
              </a:ext>
            </a:extLst>
          </p:cNvPr>
          <p:cNvCxnSpPr>
            <a:cxnSpLocks/>
          </p:cNvCxnSpPr>
          <p:nvPr/>
        </p:nvCxnSpPr>
        <p:spPr>
          <a:xfrm>
            <a:off x="4790633" y="5252145"/>
            <a:ext cx="34851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ABA91B-70A3-DDA8-8698-A5EEE294CD0A}"/>
              </a:ext>
            </a:extLst>
          </p:cNvPr>
          <p:cNvCxnSpPr>
            <a:cxnSpLocks/>
          </p:cNvCxnSpPr>
          <p:nvPr/>
        </p:nvCxnSpPr>
        <p:spPr>
          <a:xfrm>
            <a:off x="4208743" y="2833891"/>
            <a:ext cx="75214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C565EB8-762D-DFC8-54BC-227FF34EC871}"/>
              </a:ext>
            </a:extLst>
          </p:cNvPr>
          <p:cNvCxnSpPr>
            <a:cxnSpLocks/>
          </p:cNvCxnSpPr>
          <p:nvPr/>
        </p:nvCxnSpPr>
        <p:spPr>
          <a:xfrm>
            <a:off x="754343" y="3572800"/>
            <a:ext cx="79740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8E634E8-31D2-1C1D-BAD6-2624FA9AD45B}"/>
              </a:ext>
            </a:extLst>
          </p:cNvPr>
          <p:cNvSpPr txBox="1"/>
          <p:nvPr/>
        </p:nvSpPr>
        <p:spPr>
          <a:xfrm>
            <a:off x="8728364" y="4696752"/>
            <a:ext cx="794328" cy="646331"/>
          </a:xfrm>
          <a:prstGeom prst="rect">
            <a:avLst/>
          </a:prstGeom>
          <a:noFill/>
        </p:spPr>
        <p:txBody>
          <a:bodyPr wrap="square" rtlCol="0">
            <a:spAutoFit/>
          </a:bodyPr>
          <a:lstStyle/>
          <a:p>
            <a:r>
              <a:rPr lang="en-US" sz="3600" b="1" dirty="0">
                <a:solidFill>
                  <a:srgbClr val="FF0000"/>
                </a:solidFill>
              </a:rPr>
              <a:t>C</a:t>
            </a:r>
          </a:p>
        </p:txBody>
      </p:sp>
    </p:spTree>
    <p:extLst>
      <p:ext uri="{BB962C8B-B14F-4D97-AF65-F5344CB8AC3E}">
        <p14:creationId xmlns:p14="http://schemas.microsoft.com/office/powerpoint/2010/main" val="105488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p:cTn id="22"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53E406-B21F-82DD-7C93-B6AC9F5F155C}"/>
              </a:ext>
            </a:extLst>
          </p:cNvPr>
          <p:cNvSpPr txBox="1"/>
          <p:nvPr/>
        </p:nvSpPr>
        <p:spPr>
          <a:xfrm>
            <a:off x="238991" y="475964"/>
            <a:ext cx="11714017" cy="3709349"/>
          </a:xfrm>
          <a:prstGeom prst="rect">
            <a:avLst/>
          </a:prstGeom>
          <a:solidFill>
            <a:schemeClr val="accent4">
              <a:lumMod val="20000"/>
              <a:lumOff val="80000"/>
            </a:schemeClr>
          </a:solidFill>
        </p:spPr>
        <p:txBody>
          <a:bodyPr wrap="square">
            <a:spAutoFit/>
          </a:bodyPr>
          <a:lstStyle/>
          <a:p>
            <a:pPr>
              <a:lnSpc>
                <a:spcPct val="150000"/>
              </a:lnSpc>
            </a:pPr>
            <a:r>
              <a:rPr lang="en-US" sz="3200" b="1" dirty="0"/>
              <a:t>B. Smart Cubes</a:t>
            </a:r>
            <a:r>
              <a:rPr lang="en-US" sz="3200" dirty="0"/>
              <a:t>: These modern-looking apartments have voice assistants that can control all the smart appliances, such as the flat screen TV, the stove, and the fridge. The voice assistants can also create shopping lists and remind you about your appointments. These apartments are great for anyone with a busy lifestyle. </a:t>
            </a:r>
          </a:p>
        </p:txBody>
      </p:sp>
      <p:sp>
        <p:nvSpPr>
          <p:cNvPr id="4" name="TextBox 3">
            <a:extLst>
              <a:ext uri="{FF2B5EF4-FFF2-40B4-BE49-F238E27FC236}">
                <a16:creationId xmlns:a16="http://schemas.microsoft.com/office/drawing/2014/main" id="{8170D917-DD2C-2C2C-A722-092BDCBD5110}"/>
              </a:ext>
            </a:extLst>
          </p:cNvPr>
          <p:cNvSpPr txBox="1"/>
          <p:nvPr/>
        </p:nvSpPr>
        <p:spPr>
          <a:xfrm>
            <a:off x="174336" y="4150015"/>
            <a:ext cx="11778672" cy="2232021"/>
          </a:xfrm>
          <a:prstGeom prst="rect">
            <a:avLst/>
          </a:prstGeom>
          <a:noFill/>
        </p:spPr>
        <p:txBody>
          <a:bodyPr wrap="square">
            <a:spAutoFit/>
          </a:bodyPr>
          <a:lstStyle/>
          <a:p>
            <a:pPr>
              <a:lnSpc>
                <a:spcPct val="150000"/>
              </a:lnSpc>
            </a:pPr>
            <a:r>
              <a:rPr lang="en-US" sz="3200" dirty="0"/>
              <a:t>4. Which apartments let you control your TV with your voice? </a:t>
            </a:r>
          </a:p>
          <a:p>
            <a:pPr>
              <a:lnSpc>
                <a:spcPct val="150000"/>
              </a:lnSpc>
            </a:pPr>
            <a:r>
              <a:rPr lang="en-US" sz="3200" dirty="0"/>
              <a:t>5. Which apartments can tell you when you need to meet someone or go somewhere?</a:t>
            </a:r>
          </a:p>
        </p:txBody>
      </p:sp>
      <p:cxnSp>
        <p:nvCxnSpPr>
          <p:cNvPr id="5" name="Straight Connector 4">
            <a:extLst>
              <a:ext uri="{FF2B5EF4-FFF2-40B4-BE49-F238E27FC236}">
                <a16:creationId xmlns:a16="http://schemas.microsoft.com/office/drawing/2014/main" id="{B0394F98-67E5-C18E-E944-6C33801F414B}"/>
              </a:ext>
            </a:extLst>
          </p:cNvPr>
          <p:cNvCxnSpPr>
            <a:cxnSpLocks/>
          </p:cNvCxnSpPr>
          <p:nvPr/>
        </p:nvCxnSpPr>
        <p:spPr>
          <a:xfrm>
            <a:off x="3876233" y="4827273"/>
            <a:ext cx="62837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27C05DC-A0D8-AA5C-58FB-76CA6EBBAEBB}"/>
              </a:ext>
            </a:extLst>
          </p:cNvPr>
          <p:cNvCxnSpPr>
            <a:cxnSpLocks/>
          </p:cNvCxnSpPr>
          <p:nvPr/>
        </p:nvCxnSpPr>
        <p:spPr>
          <a:xfrm>
            <a:off x="3479069" y="1880873"/>
            <a:ext cx="78724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0E834C-8F57-959E-670E-68F099E5D429}"/>
              </a:ext>
            </a:extLst>
          </p:cNvPr>
          <p:cNvCxnSpPr>
            <a:cxnSpLocks/>
          </p:cNvCxnSpPr>
          <p:nvPr/>
        </p:nvCxnSpPr>
        <p:spPr>
          <a:xfrm>
            <a:off x="391084" y="2610545"/>
            <a:ext cx="14192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6A130BA-0A34-CD54-A249-C1F62A224741}"/>
              </a:ext>
            </a:extLst>
          </p:cNvPr>
          <p:cNvCxnSpPr>
            <a:cxnSpLocks/>
          </p:cNvCxnSpPr>
          <p:nvPr/>
        </p:nvCxnSpPr>
        <p:spPr>
          <a:xfrm>
            <a:off x="4522778" y="5603127"/>
            <a:ext cx="71796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6DE648-5678-963F-8151-392608BB7939}"/>
              </a:ext>
            </a:extLst>
          </p:cNvPr>
          <p:cNvCxnSpPr>
            <a:cxnSpLocks/>
          </p:cNvCxnSpPr>
          <p:nvPr/>
        </p:nvCxnSpPr>
        <p:spPr>
          <a:xfrm>
            <a:off x="238991" y="6286326"/>
            <a:ext cx="25965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659DCA4-7203-C573-D996-FAC430140F31}"/>
              </a:ext>
            </a:extLst>
          </p:cNvPr>
          <p:cNvCxnSpPr>
            <a:cxnSpLocks/>
          </p:cNvCxnSpPr>
          <p:nvPr/>
        </p:nvCxnSpPr>
        <p:spPr>
          <a:xfrm>
            <a:off x="4522778" y="3351763"/>
            <a:ext cx="6200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F90C162-FA7A-25DB-8AC9-3E4DA7197447}"/>
              </a:ext>
            </a:extLst>
          </p:cNvPr>
          <p:cNvSpPr txBox="1"/>
          <p:nvPr/>
        </p:nvSpPr>
        <p:spPr>
          <a:xfrm>
            <a:off x="10659340" y="4350387"/>
            <a:ext cx="794328" cy="646331"/>
          </a:xfrm>
          <a:prstGeom prst="rect">
            <a:avLst/>
          </a:prstGeom>
          <a:noFill/>
        </p:spPr>
        <p:txBody>
          <a:bodyPr wrap="square" rtlCol="0">
            <a:spAutoFit/>
          </a:bodyPr>
          <a:lstStyle/>
          <a:p>
            <a:r>
              <a:rPr lang="en-US" sz="3600" b="1" dirty="0">
                <a:solidFill>
                  <a:srgbClr val="FF0000"/>
                </a:solidFill>
              </a:rPr>
              <a:t>B</a:t>
            </a:r>
          </a:p>
        </p:txBody>
      </p:sp>
      <p:sp>
        <p:nvSpPr>
          <p:cNvPr id="18" name="TextBox 17">
            <a:extLst>
              <a:ext uri="{FF2B5EF4-FFF2-40B4-BE49-F238E27FC236}">
                <a16:creationId xmlns:a16="http://schemas.microsoft.com/office/drawing/2014/main" id="{0A93C251-F92C-17B6-227A-B00759B2EA9A}"/>
              </a:ext>
            </a:extLst>
          </p:cNvPr>
          <p:cNvSpPr txBox="1"/>
          <p:nvPr/>
        </p:nvSpPr>
        <p:spPr>
          <a:xfrm>
            <a:off x="3081905" y="5808123"/>
            <a:ext cx="794328" cy="646331"/>
          </a:xfrm>
          <a:prstGeom prst="rect">
            <a:avLst/>
          </a:prstGeom>
          <a:noFill/>
        </p:spPr>
        <p:txBody>
          <a:bodyPr wrap="square" rtlCol="0">
            <a:spAutoFit/>
          </a:bodyPr>
          <a:lstStyle/>
          <a:p>
            <a:r>
              <a:rPr lang="en-US" sz="3600" b="1" dirty="0">
                <a:solidFill>
                  <a:srgbClr val="FF0000"/>
                </a:solidFill>
              </a:rPr>
              <a:t>B</a:t>
            </a:r>
          </a:p>
        </p:txBody>
      </p:sp>
    </p:spTree>
    <p:extLst>
      <p:ext uri="{BB962C8B-B14F-4D97-AF65-F5344CB8AC3E}">
        <p14:creationId xmlns:p14="http://schemas.microsoft.com/office/powerpoint/2010/main" val="361554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 calcmode="lin" valueType="num">
                                      <p:cBhvr>
                                        <p:cTn id="22"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 calcmode="lin" valueType="num">
                                      <p:cBhvr>
                                        <p:cTn id="47" dur="1000" fill="hold"/>
                                        <p:tgtEl>
                                          <p:spTgt spid="18"/>
                                        </p:tgtEl>
                                        <p:attrNameLst>
                                          <p:attrName>style.rotation</p:attrName>
                                        </p:attrNameLst>
                                      </p:cBhvr>
                                      <p:tavLst>
                                        <p:tav tm="0">
                                          <p:val>
                                            <p:fltVal val="90"/>
                                          </p:val>
                                        </p:tav>
                                        <p:tav tm="100000">
                                          <p:val>
                                            <p:fltVal val="0"/>
                                          </p:val>
                                        </p:tav>
                                      </p:tavLst>
                                    </p:anim>
                                    <p:animEffect transition="in" filter="fade">
                                      <p:cBhvr>
                                        <p:cTn id="4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Vocabulary </a:t>
            </a:r>
          </a:p>
        </p:txBody>
      </p:sp>
    </p:spTree>
    <p:extLst>
      <p:ext uri="{BB962C8B-B14F-4D97-AF65-F5344CB8AC3E}">
        <p14:creationId xmlns:p14="http://schemas.microsoft.com/office/powerpoint/2010/main" val="894239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A5C015-F453-F94F-A111-E6759444D702}"/>
              </a:ext>
            </a:extLst>
          </p:cNvPr>
          <p:cNvSpPr txBox="1"/>
          <p:nvPr/>
        </p:nvSpPr>
        <p:spPr>
          <a:xfrm>
            <a:off x="3433619" y="531152"/>
            <a:ext cx="6128326" cy="646331"/>
          </a:xfrm>
          <a:prstGeom prst="rect">
            <a:avLst/>
          </a:prstGeom>
          <a:noFill/>
        </p:spPr>
        <p:txBody>
          <a:bodyPr wrap="square">
            <a:spAutoFit/>
          </a:bodyPr>
          <a:lstStyle/>
          <a:p>
            <a:r>
              <a:rPr lang="en-US" sz="3600" b="1" dirty="0"/>
              <a:t>Circle the correct answers.</a:t>
            </a:r>
          </a:p>
        </p:txBody>
      </p:sp>
      <p:sp>
        <p:nvSpPr>
          <p:cNvPr id="5" name="TextBox 4">
            <a:extLst>
              <a:ext uri="{FF2B5EF4-FFF2-40B4-BE49-F238E27FC236}">
                <a16:creationId xmlns:a16="http://schemas.microsoft.com/office/drawing/2014/main" id="{9F9FDE52-901F-540F-700E-83F29F699F59}"/>
              </a:ext>
            </a:extLst>
          </p:cNvPr>
          <p:cNvSpPr txBox="1"/>
          <p:nvPr/>
        </p:nvSpPr>
        <p:spPr>
          <a:xfrm>
            <a:off x="258618" y="1464393"/>
            <a:ext cx="11785600" cy="4161460"/>
          </a:xfrm>
          <a:prstGeom prst="rect">
            <a:avLst/>
          </a:prstGeom>
          <a:noFill/>
        </p:spPr>
        <p:txBody>
          <a:bodyPr wrap="square">
            <a:spAutoFit/>
          </a:bodyPr>
          <a:lstStyle/>
          <a:p>
            <a:pPr>
              <a:lnSpc>
                <a:spcPct val="150000"/>
              </a:lnSpc>
            </a:pPr>
            <a:r>
              <a:rPr lang="en-US" sz="3600" dirty="0"/>
              <a:t>1. The ____________ in my building broke down, and I had to climb the stairs to my apartment. </a:t>
            </a:r>
          </a:p>
          <a:p>
            <a:pPr>
              <a:lnSpc>
                <a:spcPct val="150000"/>
              </a:lnSpc>
            </a:pPr>
            <a:r>
              <a:rPr lang="en-US" sz="3600" dirty="0"/>
              <a:t>A. furniture             B. sensor                C. curtain         D. elevator </a:t>
            </a:r>
          </a:p>
          <a:p>
            <a:pPr>
              <a:lnSpc>
                <a:spcPct val="150000"/>
              </a:lnSpc>
            </a:pPr>
            <a:r>
              <a:rPr lang="en-US" sz="3600" dirty="0"/>
              <a:t>2. I think the ____________ is broken. It's getting too hot. </a:t>
            </a:r>
          </a:p>
          <a:p>
            <a:pPr>
              <a:lnSpc>
                <a:spcPct val="150000"/>
              </a:lnSpc>
            </a:pPr>
            <a:r>
              <a:rPr lang="en-US" sz="3600" dirty="0"/>
              <a:t>A. air conditioner  B. voice assistant  C. bunk bed      D. monitor</a:t>
            </a:r>
          </a:p>
        </p:txBody>
      </p:sp>
      <p:cxnSp>
        <p:nvCxnSpPr>
          <p:cNvPr id="6" name="Straight Connector 5">
            <a:extLst>
              <a:ext uri="{FF2B5EF4-FFF2-40B4-BE49-F238E27FC236}">
                <a16:creationId xmlns:a16="http://schemas.microsoft.com/office/drawing/2014/main" id="{FDA23FCD-948A-CA6D-058B-03CCA6905574}"/>
              </a:ext>
            </a:extLst>
          </p:cNvPr>
          <p:cNvCxnSpPr>
            <a:cxnSpLocks/>
          </p:cNvCxnSpPr>
          <p:nvPr/>
        </p:nvCxnSpPr>
        <p:spPr>
          <a:xfrm>
            <a:off x="7235229" y="2194909"/>
            <a:ext cx="20103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CE46CF-0EEA-060E-7F42-58880591B362}"/>
              </a:ext>
            </a:extLst>
          </p:cNvPr>
          <p:cNvCxnSpPr>
            <a:cxnSpLocks/>
          </p:cNvCxnSpPr>
          <p:nvPr/>
        </p:nvCxnSpPr>
        <p:spPr>
          <a:xfrm>
            <a:off x="391084" y="3053890"/>
            <a:ext cx="26384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F0409C3-1C84-00AD-80EB-E917BF12752F}"/>
              </a:ext>
            </a:extLst>
          </p:cNvPr>
          <p:cNvSpPr/>
          <p:nvPr/>
        </p:nvSpPr>
        <p:spPr>
          <a:xfrm>
            <a:off x="9725892" y="3334328"/>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63B3FC4-E442-AE2A-8B3B-C2968D4E295F}"/>
              </a:ext>
            </a:extLst>
          </p:cNvPr>
          <p:cNvCxnSpPr>
            <a:cxnSpLocks/>
          </p:cNvCxnSpPr>
          <p:nvPr/>
        </p:nvCxnSpPr>
        <p:spPr>
          <a:xfrm>
            <a:off x="6096000" y="4739526"/>
            <a:ext cx="11392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9EEB17-416E-EC4B-02C1-EF59675B84AC}"/>
              </a:ext>
            </a:extLst>
          </p:cNvPr>
          <p:cNvCxnSpPr>
            <a:cxnSpLocks/>
          </p:cNvCxnSpPr>
          <p:nvPr/>
        </p:nvCxnSpPr>
        <p:spPr>
          <a:xfrm>
            <a:off x="9561945" y="4703852"/>
            <a:ext cx="14939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EEEE793-5D80-0D46-F29A-FBDCD5D61648}"/>
              </a:ext>
            </a:extLst>
          </p:cNvPr>
          <p:cNvSpPr/>
          <p:nvPr/>
        </p:nvSpPr>
        <p:spPr>
          <a:xfrm>
            <a:off x="258618" y="5010728"/>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39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D60B31-E8CC-C450-A8D0-B96769F91F2F}"/>
              </a:ext>
            </a:extLst>
          </p:cNvPr>
          <p:cNvSpPr txBox="1"/>
          <p:nvPr/>
        </p:nvSpPr>
        <p:spPr>
          <a:xfrm>
            <a:off x="9236" y="466330"/>
            <a:ext cx="12385964" cy="5925340"/>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3. We live in a pretty nice ____________. There's a big park, supermarket, and lots of things to do. </a:t>
            </a:r>
          </a:p>
          <a:p>
            <a:pPr marR="0" lvl="0" algn="l" defTabSz="914400" rtl="0" eaLnBrk="1" fontAlgn="auto" latinLnBrk="0" hangingPunct="1">
              <a:lnSpc>
                <a:spcPct val="15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sensor         B. neighborhood        C. game console         D. spa </a:t>
            </a:r>
          </a:p>
          <a:p>
            <a:pPr marR="0" lvl="0" algn="l" defTabSz="914400" rtl="0" eaLnBrk="1" fontAlgn="auto" latinLnBrk="0" hangingPunct="1">
              <a:lnSpc>
                <a:spcPct val="15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4. Can you please close the ____________s? It's too bright in here. </a:t>
            </a:r>
          </a:p>
          <a:p>
            <a:pPr marR="0" lvl="0" algn="l" defTabSz="914400" rtl="0" eaLnBrk="1" fontAlgn="auto" latinLnBrk="0" hangingPunct="1">
              <a:lnSpc>
                <a:spcPct val="150000"/>
              </a:lnSpc>
              <a:spcBef>
                <a:spcPts val="0"/>
              </a:spcBef>
              <a:spcAft>
                <a:spcPts val="0"/>
              </a:spcAft>
              <a:buClrTx/>
              <a:buSzTx/>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appliance   B. monitor                   C. curtain                     D. system</a:t>
            </a:r>
          </a:p>
          <a:p>
            <a:pPr marR="0" lvl="0" algn="l" defTabSz="914400" rtl="0" eaLnBrk="1" fontAlgn="auto" latinLnBrk="0" hangingPunct="1">
              <a:lnSpc>
                <a:spcPct val="150000"/>
              </a:lnSpc>
              <a:spcBef>
                <a:spcPts val="0"/>
              </a:spcBef>
              <a:spcAft>
                <a:spcPts val="0"/>
              </a:spcAft>
              <a:buClrTx/>
              <a:buSzTx/>
              <a:tabLst/>
              <a:defRPr/>
            </a:pPr>
            <a:r>
              <a:rPr lang="en-US" sz="3200" dirty="0"/>
              <a:t>5. My mom's taking me to a ____________ this weekend. It's going to be relaxing. </a:t>
            </a:r>
          </a:p>
          <a:p>
            <a:pPr marR="0" lvl="0" algn="l" defTabSz="914400" rtl="0" eaLnBrk="1" fontAlgn="auto" latinLnBrk="0" hangingPunct="1">
              <a:lnSpc>
                <a:spcPct val="150000"/>
              </a:lnSpc>
              <a:spcBef>
                <a:spcPts val="0"/>
              </a:spcBef>
              <a:spcAft>
                <a:spcPts val="0"/>
              </a:spcAft>
              <a:buClrTx/>
              <a:buSzTx/>
              <a:tabLst/>
              <a:defRPr/>
            </a:pPr>
            <a:r>
              <a:rPr lang="en-US" sz="3200" dirty="0"/>
              <a:t>A. nearby       B. neighborhood         C. spa                           D. elevator</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E3EF469D-C17F-501B-5E30-72CDCE0E53B7}"/>
              </a:ext>
            </a:extLst>
          </p:cNvPr>
          <p:cNvCxnSpPr>
            <a:cxnSpLocks/>
          </p:cNvCxnSpPr>
          <p:nvPr/>
        </p:nvCxnSpPr>
        <p:spPr>
          <a:xfrm>
            <a:off x="8315884" y="1160436"/>
            <a:ext cx="38761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F71FCC2-D7AC-46F8-4B32-F216CB7E8715}"/>
              </a:ext>
            </a:extLst>
          </p:cNvPr>
          <p:cNvSpPr/>
          <p:nvPr/>
        </p:nvSpPr>
        <p:spPr>
          <a:xfrm>
            <a:off x="2309090" y="2156692"/>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6ED595F-7CE9-4B98-F3EC-14690AD68DCB}"/>
              </a:ext>
            </a:extLst>
          </p:cNvPr>
          <p:cNvCxnSpPr>
            <a:cxnSpLocks/>
          </p:cNvCxnSpPr>
          <p:nvPr/>
        </p:nvCxnSpPr>
        <p:spPr>
          <a:xfrm>
            <a:off x="3101957" y="3344836"/>
            <a:ext cx="8789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2DC987E-48CF-EE01-2A74-801E3494C2B2}"/>
              </a:ext>
            </a:extLst>
          </p:cNvPr>
          <p:cNvCxnSpPr>
            <a:cxnSpLocks/>
          </p:cNvCxnSpPr>
          <p:nvPr/>
        </p:nvCxnSpPr>
        <p:spPr>
          <a:xfrm>
            <a:off x="8172720" y="3355345"/>
            <a:ext cx="15346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76E3439-1D7F-9418-4467-A9A8A60FCF4A}"/>
              </a:ext>
            </a:extLst>
          </p:cNvPr>
          <p:cNvSpPr/>
          <p:nvPr/>
        </p:nvSpPr>
        <p:spPr>
          <a:xfrm>
            <a:off x="5740399" y="3629892"/>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F5D8DA3-A846-4D97-512F-8C5F145A96B4}"/>
              </a:ext>
            </a:extLst>
          </p:cNvPr>
          <p:cNvCxnSpPr>
            <a:cxnSpLocks/>
          </p:cNvCxnSpPr>
          <p:nvPr/>
        </p:nvCxnSpPr>
        <p:spPr>
          <a:xfrm>
            <a:off x="132465" y="5567454"/>
            <a:ext cx="13084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F429D68-3AD2-9F97-BF2E-5D555C5279CD}"/>
              </a:ext>
            </a:extLst>
          </p:cNvPr>
          <p:cNvSpPr/>
          <p:nvPr/>
        </p:nvSpPr>
        <p:spPr>
          <a:xfrm>
            <a:off x="5740399" y="5768110"/>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1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820B88-1227-E1E5-28C0-156EA938B01D}"/>
              </a:ext>
            </a:extLst>
          </p:cNvPr>
          <p:cNvSpPr txBox="1"/>
          <p:nvPr/>
        </p:nvSpPr>
        <p:spPr>
          <a:xfrm>
            <a:off x="155864" y="374411"/>
            <a:ext cx="11880272" cy="5925340"/>
          </a:xfrm>
          <a:prstGeom prst="rect">
            <a:avLst/>
          </a:prstGeom>
          <a:noFill/>
        </p:spPr>
        <p:txBody>
          <a:bodyPr wrap="square">
            <a:spAutoFit/>
          </a:bodyPr>
          <a:lstStyle/>
          <a:p>
            <a:pPr>
              <a:lnSpc>
                <a:spcPct val="150000"/>
              </a:lnSpc>
            </a:pPr>
            <a:r>
              <a:rPr lang="en-US" sz="3200" dirty="0"/>
              <a:t>6. The lights in my bedroom have ____________s. I don't have to worry about forgetting to turn off the lights. </a:t>
            </a:r>
          </a:p>
          <a:p>
            <a:pPr>
              <a:lnSpc>
                <a:spcPct val="150000"/>
              </a:lnSpc>
            </a:pPr>
            <a:r>
              <a:rPr lang="en-US" sz="3200" dirty="0"/>
              <a:t>A. sensor                   B. system         C. generate            D. appliance </a:t>
            </a:r>
          </a:p>
          <a:p>
            <a:pPr>
              <a:lnSpc>
                <a:spcPct val="150000"/>
              </a:lnSpc>
            </a:pPr>
            <a:r>
              <a:rPr lang="en-US" sz="3200" dirty="0"/>
              <a:t>7. My aunt gave me a ____________ for my birthday. I use it to play lots of games. </a:t>
            </a:r>
          </a:p>
          <a:p>
            <a:pPr>
              <a:lnSpc>
                <a:spcPct val="150000"/>
              </a:lnSpc>
            </a:pPr>
            <a:r>
              <a:rPr lang="en-US" sz="3200" dirty="0"/>
              <a:t>A. air conditioner     B. curtain        C. game console    D. voice assistant </a:t>
            </a:r>
          </a:p>
          <a:p>
            <a:pPr>
              <a:lnSpc>
                <a:spcPct val="150000"/>
              </a:lnSpc>
            </a:pPr>
            <a:r>
              <a:rPr lang="en-US" sz="3200" dirty="0"/>
              <a:t>8. The biggest piece of ____________ in my room is my bed. </a:t>
            </a:r>
          </a:p>
          <a:p>
            <a:pPr>
              <a:lnSpc>
                <a:spcPct val="150000"/>
              </a:lnSpc>
            </a:pPr>
            <a:r>
              <a:rPr lang="en-US" sz="3200" dirty="0"/>
              <a:t>A. bunk bed              B. flat screen   C. sensor                D. furniture</a:t>
            </a:r>
          </a:p>
        </p:txBody>
      </p:sp>
      <p:cxnSp>
        <p:nvCxnSpPr>
          <p:cNvPr id="5" name="Straight Connector 4">
            <a:extLst>
              <a:ext uri="{FF2B5EF4-FFF2-40B4-BE49-F238E27FC236}">
                <a16:creationId xmlns:a16="http://schemas.microsoft.com/office/drawing/2014/main" id="{80B25208-50E1-5246-895D-959A95ED67B1}"/>
              </a:ext>
            </a:extLst>
          </p:cNvPr>
          <p:cNvCxnSpPr>
            <a:cxnSpLocks/>
          </p:cNvCxnSpPr>
          <p:nvPr/>
        </p:nvCxnSpPr>
        <p:spPr>
          <a:xfrm>
            <a:off x="1351665" y="1041636"/>
            <a:ext cx="8650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41330EB-291B-EE35-4CE4-143B646A68E6}"/>
              </a:ext>
            </a:extLst>
          </p:cNvPr>
          <p:cNvCxnSpPr>
            <a:cxnSpLocks/>
          </p:cNvCxnSpPr>
          <p:nvPr/>
        </p:nvCxnSpPr>
        <p:spPr>
          <a:xfrm>
            <a:off x="8768465" y="1041636"/>
            <a:ext cx="22505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A6B027-46A4-9744-EC80-26B741613FEA}"/>
              </a:ext>
            </a:extLst>
          </p:cNvPr>
          <p:cNvCxnSpPr>
            <a:cxnSpLocks/>
          </p:cNvCxnSpPr>
          <p:nvPr/>
        </p:nvCxnSpPr>
        <p:spPr>
          <a:xfrm>
            <a:off x="289484" y="1808254"/>
            <a:ext cx="70811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48303C0-76DA-D268-BFD9-88D7E6D9A4FD}"/>
              </a:ext>
            </a:extLst>
          </p:cNvPr>
          <p:cNvSpPr/>
          <p:nvPr/>
        </p:nvSpPr>
        <p:spPr>
          <a:xfrm>
            <a:off x="155864" y="2064562"/>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4786812E-7089-1545-11CB-8AAAF3D12D89}"/>
              </a:ext>
            </a:extLst>
          </p:cNvPr>
          <p:cNvCxnSpPr>
            <a:cxnSpLocks/>
          </p:cNvCxnSpPr>
          <p:nvPr/>
        </p:nvCxnSpPr>
        <p:spPr>
          <a:xfrm>
            <a:off x="9299555" y="3262981"/>
            <a:ext cx="22505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E7A6ED3-4D28-0DA9-F1E6-1E155802E69F}"/>
              </a:ext>
            </a:extLst>
          </p:cNvPr>
          <p:cNvCxnSpPr>
            <a:cxnSpLocks/>
          </p:cNvCxnSpPr>
          <p:nvPr/>
        </p:nvCxnSpPr>
        <p:spPr>
          <a:xfrm>
            <a:off x="289484" y="3992654"/>
            <a:ext cx="22505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CA65395A-5DB3-4AC5-8AE5-BBE4BA3E930C}"/>
              </a:ext>
            </a:extLst>
          </p:cNvPr>
          <p:cNvSpPr/>
          <p:nvPr/>
        </p:nvSpPr>
        <p:spPr>
          <a:xfrm>
            <a:off x="5730009" y="4276671"/>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C625398C-3D37-3B83-6787-7EE6B2CA69F7}"/>
              </a:ext>
            </a:extLst>
          </p:cNvPr>
          <p:cNvCxnSpPr>
            <a:cxnSpLocks/>
          </p:cNvCxnSpPr>
          <p:nvPr/>
        </p:nvCxnSpPr>
        <p:spPr>
          <a:xfrm>
            <a:off x="1351665" y="5484326"/>
            <a:ext cx="22505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9244B10-52C5-ADBC-E566-A06C4969F7C1}"/>
              </a:ext>
            </a:extLst>
          </p:cNvPr>
          <p:cNvCxnSpPr>
            <a:cxnSpLocks/>
          </p:cNvCxnSpPr>
          <p:nvPr/>
        </p:nvCxnSpPr>
        <p:spPr>
          <a:xfrm>
            <a:off x="8920866" y="5484326"/>
            <a:ext cx="1229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213AC4C-AB32-54CC-8DBB-43295EFBB767}"/>
              </a:ext>
            </a:extLst>
          </p:cNvPr>
          <p:cNvSpPr/>
          <p:nvPr/>
        </p:nvSpPr>
        <p:spPr>
          <a:xfrm>
            <a:off x="8763847" y="5745804"/>
            <a:ext cx="535708" cy="5103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97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heel(1)">
                                      <p:cBhvr>
                                        <p:cTn id="5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6981" y="645000"/>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Talk to your partner about the technology you would like to have in your house. </a:t>
            </a:r>
          </a:p>
        </p:txBody>
      </p:sp>
      <p:pic>
        <p:nvPicPr>
          <p:cNvPr id="5" name="Picture 4">
            <a:extLst>
              <a:ext uri="{FF2B5EF4-FFF2-40B4-BE49-F238E27FC236}">
                <a16:creationId xmlns:a16="http://schemas.microsoft.com/office/drawing/2014/main" id="{0EB99448-7ACE-4F17-A965-A0C0E3711205}"/>
              </a:ext>
            </a:extLst>
          </p:cNvPr>
          <p:cNvPicPr>
            <a:picLocks noChangeAspect="1"/>
          </p:cNvPicPr>
          <p:nvPr/>
        </p:nvPicPr>
        <p:blipFill>
          <a:blip r:embed="rId2"/>
          <a:stretch>
            <a:fillRect/>
          </a:stretch>
        </p:blipFill>
        <p:spPr>
          <a:xfrm>
            <a:off x="4096353" y="2295165"/>
            <a:ext cx="3429025" cy="3752877"/>
          </a:xfrm>
          <a:prstGeom prst="rect">
            <a:avLst/>
          </a:prstGeom>
        </p:spPr>
      </p:pic>
    </p:spTree>
    <p:extLst>
      <p:ext uri="{BB962C8B-B14F-4D97-AF65-F5344CB8AC3E}">
        <p14:creationId xmlns:p14="http://schemas.microsoft.com/office/powerpoint/2010/main" val="2855552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9CDD6-F809-9618-69F9-586A8FF5C88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DD7D81-7247-84CD-1E56-B8C674E84FB6}"/>
              </a:ext>
            </a:extLst>
          </p:cNvPr>
          <p:cNvSpPr/>
          <p:nvPr/>
        </p:nvSpPr>
        <p:spPr>
          <a:xfrm>
            <a:off x="2598821" y="539817"/>
            <a:ext cx="4820935" cy="923330"/>
          </a:xfrm>
          <a:prstGeom prst="rect">
            <a:avLst/>
          </a:prstGeom>
        </p:spPr>
        <p:txBody>
          <a:bodyPr wrap="none">
            <a:spAutoFit/>
          </a:bodyPr>
          <a:lstStyle/>
          <a:p>
            <a:r>
              <a:rPr lang="en-US" sz="5400" b="1">
                <a:solidFill>
                  <a:srgbClr val="7030A0"/>
                </a:solidFill>
                <a:ea typeface="Times New Roman" panose="02020603050405020304" pitchFamily="18" charset="0"/>
              </a:rPr>
              <a:t>Sample answers</a:t>
            </a:r>
            <a:endParaRPr lang="en-US" sz="5400" b="1" dirty="0">
              <a:solidFill>
                <a:srgbClr val="7030A0"/>
              </a:solidFill>
            </a:endParaRPr>
          </a:p>
        </p:txBody>
      </p:sp>
      <p:sp>
        <p:nvSpPr>
          <p:cNvPr id="3" name="Rectangle 2">
            <a:extLst>
              <a:ext uri="{FF2B5EF4-FFF2-40B4-BE49-F238E27FC236}">
                <a16:creationId xmlns:a16="http://schemas.microsoft.com/office/drawing/2014/main" id="{EACC8505-17ED-F2B8-75A7-DAD5F4AF1689}"/>
              </a:ext>
            </a:extLst>
          </p:cNvPr>
          <p:cNvSpPr/>
          <p:nvPr/>
        </p:nvSpPr>
        <p:spPr>
          <a:xfrm>
            <a:off x="288715" y="1463147"/>
            <a:ext cx="1176211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l"/>
            <a:r>
              <a:rPr lang="en-US" sz="3600" i="0" dirty="0">
                <a:solidFill>
                  <a:schemeClr val="accent5">
                    <a:lumMod val="75000"/>
                  </a:schemeClr>
                </a:solidFill>
                <a:effectLst/>
              </a:rPr>
              <a:t>I would like </a:t>
            </a:r>
            <a:r>
              <a:rPr lang="en-US" sz="3600" dirty="0">
                <a:solidFill>
                  <a:schemeClr val="accent5">
                    <a:lumMod val="75000"/>
                  </a:schemeClr>
                </a:solidFill>
              </a:rPr>
              <a:t>my house to have sensors so that I don’t have to turn on or turn off the lights. </a:t>
            </a:r>
            <a:endParaRPr lang="en-US" sz="3600" i="0" dirty="0">
              <a:solidFill>
                <a:schemeClr val="accent5">
                  <a:lumMod val="75000"/>
                </a:schemeClr>
              </a:solidFill>
              <a:effectLst/>
            </a:endParaRPr>
          </a:p>
        </p:txBody>
      </p:sp>
      <p:sp>
        <p:nvSpPr>
          <p:cNvPr id="8" name="Rectangle 7">
            <a:extLst>
              <a:ext uri="{FF2B5EF4-FFF2-40B4-BE49-F238E27FC236}">
                <a16:creationId xmlns:a16="http://schemas.microsoft.com/office/drawing/2014/main" id="{949C6B1F-8A9D-2E30-23EE-60FF8F9C242E}"/>
              </a:ext>
            </a:extLst>
          </p:cNvPr>
          <p:cNvSpPr/>
          <p:nvPr/>
        </p:nvSpPr>
        <p:spPr>
          <a:xfrm>
            <a:off x="214943" y="2999495"/>
            <a:ext cx="1176211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chemeClr val="accent2">
                    <a:lumMod val="75000"/>
                  </a:schemeClr>
                </a:solidFill>
              </a:rPr>
              <a:t>I would like my kitchen to have  voice assistants that can control all the smart appliances.</a:t>
            </a:r>
          </a:p>
        </p:txBody>
      </p:sp>
      <p:sp>
        <p:nvSpPr>
          <p:cNvPr id="9" name="Rectangle 8">
            <a:extLst>
              <a:ext uri="{FF2B5EF4-FFF2-40B4-BE49-F238E27FC236}">
                <a16:creationId xmlns:a16="http://schemas.microsoft.com/office/drawing/2014/main" id="{5EC24D35-C00E-724A-FD72-72ED2DFF009C}"/>
              </a:ext>
            </a:extLst>
          </p:cNvPr>
          <p:cNvSpPr/>
          <p:nvPr/>
        </p:nvSpPr>
        <p:spPr>
          <a:xfrm>
            <a:off x="214942" y="4535843"/>
            <a:ext cx="1176211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chemeClr val="accent6">
                    <a:lumMod val="50000"/>
                  </a:schemeClr>
                </a:solidFill>
              </a:rPr>
              <a:t>I would like to  solar panels that generate electricity for the whole house.</a:t>
            </a:r>
          </a:p>
        </p:txBody>
      </p:sp>
    </p:spTree>
    <p:extLst>
      <p:ext uri="{BB962C8B-B14F-4D97-AF65-F5344CB8AC3E}">
        <p14:creationId xmlns:p14="http://schemas.microsoft.com/office/powerpoint/2010/main" val="31187164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6195531" y="588368"/>
            <a:ext cx="5980924" cy="5632311"/>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a:lnSpc>
                <a:spcPct val="150000"/>
              </a:lnSpc>
            </a:pPr>
            <a:r>
              <a:rPr lang="en-US" sz="3600" i="1" dirty="0">
                <a:solidFill>
                  <a:schemeClr val="accent1">
                    <a:lumMod val="75000"/>
                  </a:schemeClr>
                </a:solidFill>
              </a:rPr>
              <a:t>- To review the target language learned in the unit</a:t>
            </a:r>
          </a:p>
          <a:p>
            <a:pPr>
              <a:lnSpc>
                <a:spcPct val="150000"/>
              </a:lnSpc>
            </a:pPr>
            <a:r>
              <a:rPr lang="en-US" sz="3600" i="1" dirty="0">
                <a:solidFill>
                  <a:schemeClr val="accent1">
                    <a:lumMod val="75000"/>
                  </a:schemeClr>
                </a:solidFill>
              </a:rPr>
              <a:t>- To practice test-taking skills</a:t>
            </a:r>
          </a:p>
          <a:p>
            <a:pPr>
              <a:lnSpc>
                <a:spcPct val="150000"/>
              </a:lnSpc>
            </a:pPr>
            <a:r>
              <a:rPr lang="en-US" sz="3600" i="1" dirty="0">
                <a:solidFill>
                  <a:schemeClr val="accent1">
                    <a:lumMod val="75000"/>
                  </a:schemeClr>
                </a:solidFill>
              </a:rPr>
              <a:t>.</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2559" y="1276476"/>
            <a:ext cx="11101761"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chemeClr val="accent5">
                    <a:lumMod val="75000"/>
                  </a:schemeClr>
                </a:solidFill>
                <a:highlight>
                  <a:srgbClr val="FFFF00"/>
                </a:highlight>
              </a:rPr>
              <a:t>Vocabulary:</a:t>
            </a:r>
          </a:p>
          <a:p>
            <a:pPr>
              <a:lnSpc>
                <a:spcPct val="150000"/>
              </a:lnSpc>
            </a:pPr>
            <a:r>
              <a:rPr lang="en-US" sz="3600" i="1" dirty="0">
                <a:solidFill>
                  <a:schemeClr val="accent5">
                    <a:lumMod val="75000"/>
                  </a:schemeClr>
                </a:solidFill>
              </a:rPr>
              <a:t>- review the target language learned in the unit.</a:t>
            </a:r>
          </a:p>
          <a:p>
            <a:pPr>
              <a:lnSpc>
                <a:spcPct val="150000"/>
              </a:lnSpc>
            </a:pPr>
            <a:r>
              <a:rPr lang="en-US" sz="3600" b="1" i="1" dirty="0">
                <a:solidFill>
                  <a:schemeClr val="accent5">
                    <a:lumMod val="75000"/>
                  </a:schemeClr>
                </a:solidFill>
                <a:highlight>
                  <a:srgbClr val="FFFF00"/>
                </a:highlight>
              </a:rPr>
              <a:t>Listening &amp; Reading: </a:t>
            </a:r>
          </a:p>
          <a:p>
            <a:pPr>
              <a:lnSpc>
                <a:spcPct val="150000"/>
              </a:lnSpc>
            </a:pPr>
            <a:r>
              <a:rPr lang="en-US" sz="3600" i="1" dirty="0">
                <a:solidFill>
                  <a:schemeClr val="accent5">
                    <a:lumMod val="75000"/>
                  </a:schemeClr>
                </a:solidFill>
              </a:rPr>
              <a:t>- practice test-taking skills.</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rPr>
              <a:t>Review new words to describe living environment</a:t>
            </a:r>
          </a:p>
          <a:p>
            <a:pPr marL="571500" indent="-571500">
              <a:lnSpc>
                <a:spcPct val="150000"/>
              </a:lnSpc>
              <a:buFontTx/>
              <a:buChar char="-"/>
            </a:pPr>
            <a:r>
              <a:rPr lang="en-US" sz="3600" i="1" dirty="0">
                <a:solidFill>
                  <a:schemeClr val="accent1">
                    <a:lumMod val="75000"/>
                  </a:schemeClr>
                </a:solidFill>
              </a:rPr>
              <a:t>Make sentences using the new words in SB</a:t>
            </a:r>
          </a:p>
          <a:p>
            <a:pPr marL="571500" indent="-571500">
              <a:lnSpc>
                <a:spcPct val="150000"/>
              </a:lnSpc>
              <a:buFontTx/>
              <a:buChar char="-"/>
            </a:pPr>
            <a:r>
              <a:rPr lang="en-US" sz="3600" i="1" dirty="0">
                <a:solidFill>
                  <a:schemeClr val="accent1">
                    <a:lumMod val="75000"/>
                  </a:schemeClr>
                </a:solidFill>
              </a:rPr>
              <a:t>Prepare for the next lesson (Review Unit 3, pages 93 &amp; 94</a:t>
            </a:r>
          </a:p>
          <a:p>
            <a:pPr marL="571500" indent="-571500">
              <a:lnSpc>
                <a:spcPct val="150000"/>
              </a:lnSpc>
              <a:buFontTx/>
              <a:buChar char="-"/>
            </a:pPr>
            <a:r>
              <a:rPr lang="en-US" sz="3600" i="1" dirty="0">
                <a:solidFill>
                  <a:schemeClr val="accent1">
                    <a:lumMod val="75000"/>
                  </a:schemeClr>
                </a:solidFill>
              </a:rPr>
              <a:t>Play the consolidation games on </a:t>
            </a:r>
            <a:r>
              <a:rPr lang="en-US" sz="3600" i="1" dirty="0">
                <a:solidFill>
                  <a:schemeClr val="accent1">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1">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639FF8F-D97F-1F8B-EB75-AA61EDA339B2}"/>
              </a:ext>
            </a:extLst>
          </p:cNvPr>
          <p:cNvSpPr txBox="1"/>
          <p:nvPr/>
        </p:nvSpPr>
        <p:spPr>
          <a:xfrm>
            <a:off x="275207" y="612844"/>
            <a:ext cx="12083047" cy="5823454"/>
          </a:xfrm>
          <a:prstGeom prst="rect">
            <a:avLst/>
          </a:prstGeom>
          <a:noFill/>
        </p:spPr>
        <p:txBody>
          <a:bodyPr wrap="square" rtlCol="0">
            <a:spAutoFit/>
          </a:bodyPr>
          <a:lstStyle/>
          <a:p>
            <a:pPr>
              <a:lnSpc>
                <a:spcPct val="150000"/>
              </a:lnSpc>
            </a:pPr>
            <a:r>
              <a:rPr lang="en-US" sz="3600" dirty="0">
                <a:highlight>
                  <a:srgbClr val="FFFF00"/>
                </a:highlight>
              </a:rPr>
              <a:t>COMPETITION TIME:</a:t>
            </a:r>
          </a:p>
          <a:p>
            <a:pPr marL="285750" indent="-285750">
              <a:lnSpc>
                <a:spcPct val="150000"/>
              </a:lnSpc>
              <a:buFont typeface="Wingdings" panose="05000000000000000000" pitchFamily="2" charset="2"/>
              <a:buChar char="q"/>
            </a:pPr>
            <a:r>
              <a:rPr lang="en-US" sz="3600" dirty="0"/>
              <a:t>Create groups/teams of 3 students.</a:t>
            </a:r>
          </a:p>
          <a:p>
            <a:pPr marL="285750" indent="-285750">
              <a:lnSpc>
                <a:spcPct val="150000"/>
              </a:lnSpc>
              <a:buFont typeface="Wingdings" panose="05000000000000000000" pitchFamily="2" charset="2"/>
              <a:buChar char="q"/>
            </a:pPr>
            <a:r>
              <a:rPr lang="en-US" sz="3600" dirty="0"/>
              <a:t>You will be given some words with letters in incorrect order.</a:t>
            </a:r>
          </a:p>
          <a:p>
            <a:pPr marL="285750" indent="-285750">
              <a:lnSpc>
                <a:spcPct val="150000"/>
              </a:lnSpc>
              <a:buFont typeface="Wingdings" panose="05000000000000000000" pitchFamily="2" charset="2"/>
              <a:buChar char="q"/>
            </a:pPr>
            <a:r>
              <a:rPr lang="en-US" sz="3600" dirty="0"/>
              <a:t>You will work in group to unscramble the words.</a:t>
            </a:r>
          </a:p>
          <a:p>
            <a:pPr marL="285750" indent="-285750">
              <a:lnSpc>
                <a:spcPct val="150000"/>
              </a:lnSpc>
              <a:buFont typeface="Wingdings" panose="05000000000000000000" pitchFamily="2" charset="2"/>
              <a:buChar char="q"/>
            </a:pPr>
            <a:r>
              <a:rPr lang="en-US" sz="3600" dirty="0"/>
              <a:t>You will use the numbered letters to find out the secret word.</a:t>
            </a:r>
          </a:p>
          <a:p>
            <a:pPr marL="285750" indent="-285750">
              <a:lnSpc>
                <a:spcPct val="150000"/>
              </a:lnSpc>
              <a:buFont typeface="Wingdings" panose="05000000000000000000" pitchFamily="2" charset="2"/>
              <a:buChar char="q"/>
            </a:pPr>
            <a:r>
              <a:rPr lang="en-US" sz="3600" dirty="0"/>
              <a:t>The team(s) with the most correct answers win (s).</a:t>
            </a:r>
          </a:p>
          <a:p>
            <a:pPr marL="285750" indent="-285750">
              <a:lnSpc>
                <a:spcPct val="150000"/>
              </a:lnSpc>
              <a:buFont typeface="Wingdings" panose="05000000000000000000" pitchFamily="2" charset="2"/>
              <a:buChar char="q"/>
            </a:pPr>
            <a:r>
              <a:rPr lang="en-US" sz="3600" dirty="0"/>
              <a:t>Time limit: 5 minutes</a:t>
            </a:r>
          </a:p>
        </p:txBody>
      </p:sp>
    </p:spTree>
    <p:extLst>
      <p:ext uri="{BB962C8B-B14F-4D97-AF65-F5344CB8AC3E}">
        <p14:creationId xmlns:p14="http://schemas.microsoft.com/office/powerpoint/2010/main" val="182531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wipe(down)">
                                      <p:cBhvr>
                                        <p:cTn id="28" dur="500"/>
                                        <p:tgtEl>
                                          <p:spTgt spid="6">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barn(inVertical)">
                                      <p:cBhvr>
                                        <p:cTn id="3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012F73-9EEC-8331-4022-1B5ED47EB9BB}"/>
              </a:ext>
            </a:extLst>
          </p:cNvPr>
          <p:cNvSpPr txBox="1"/>
          <p:nvPr/>
        </p:nvSpPr>
        <p:spPr>
          <a:xfrm>
            <a:off x="184727" y="550636"/>
            <a:ext cx="5153891" cy="1754326"/>
          </a:xfrm>
          <a:prstGeom prst="rect">
            <a:avLst/>
          </a:prstGeom>
          <a:noFill/>
        </p:spPr>
        <p:txBody>
          <a:bodyPr wrap="square">
            <a:spAutoFit/>
          </a:bodyPr>
          <a:lstStyle/>
          <a:p>
            <a:r>
              <a:rPr lang="en-US" sz="3600" b="1" dirty="0">
                <a:solidFill>
                  <a:prstClr val="black"/>
                </a:solidFill>
                <a:latin typeface="Calibri" panose="020F0502020204030204"/>
              </a:rPr>
              <a:t>U</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nscramble</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the following words and find the secret word.</a:t>
            </a:r>
          </a:p>
        </p:txBody>
      </p:sp>
      <p:pic>
        <p:nvPicPr>
          <p:cNvPr id="5" name="Picture 4">
            <a:extLst>
              <a:ext uri="{FF2B5EF4-FFF2-40B4-BE49-F238E27FC236}">
                <a16:creationId xmlns:a16="http://schemas.microsoft.com/office/drawing/2014/main" id="{72005C10-ACED-57E4-8517-F6F65E21DC95}"/>
              </a:ext>
            </a:extLst>
          </p:cNvPr>
          <p:cNvPicPr>
            <a:picLocks noChangeAspect="1"/>
          </p:cNvPicPr>
          <p:nvPr/>
        </p:nvPicPr>
        <p:blipFill>
          <a:blip r:embed="rId2"/>
          <a:stretch>
            <a:fillRect/>
          </a:stretch>
        </p:blipFill>
        <p:spPr>
          <a:xfrm>
            <a:off x="6853384" y="509180"/>
            <a:ext cx="4363059" cy="5839640"/>
          </a:xfrm>
          <a:prstGeom prst="rect">
            <a:avLst/>
          </a:prstGeom>
        </p:spPr>
      </p:pic>
      <p:sp>
        <p:nvSpPr>
          <p:cNvPr id="6" name="TextBox 5">
            <a:extLst>
              <a:ext uri="{FF2B5EF4-FFF2-40B4-BE49-F238E27FC236}">
                <a16:creationId xmlns:a16="http://schemas.microsoft.com/office/drawing/2014/main" id="{1EF902FA-AB35-90FA-5732-A1A7071C6059}"/>
              </a:ext>
            </a:extLst>
          </p:cNvPr>
          <p:cNvSpPr txBox="1"/>
          <p:nvPr/>
        </p:nvSpPr>
        <p:spPr>
          <a:xfrm>
            <a:off x="6973455" y="757382"/>
            <a:ext cx="2189018" cy="369332"/>
          </a:xfrm>
          <a:prstGeom prst="rect">
            <a:avLst/>
          </a:prstGeom>
          <a:noFill/>
        </p:spPr>
        <p:txBody>
          <a:bodyPr wrap="square" rtlCol="0">
            <a:spAutoFit/>
          </a:bodyPr>
          <a:lstStyle/>
          <a:p>
            <a:r>
              <a:rPr lang="en-US" b="1" dirty="0">
                <a:solidFill>
                  <a:srgbClr val="FF0000"/>
                </a:solidFill>
              </a:rPr>
              <a:t>T   R    A   F    </a:t>
            </a:r>
            <a:r>
              <a:rPr lang="en-US" b="1" dirty="0" err="1">
                <a:solidFill>
                  <a:srgbClr val="FF0000"/>
                </a:solidFill>
              </a:rPr>
              <a:t>F</a:t>
            </a:r>
            <a:r>
              <a:rPr lang="en-US" b="1" dirty="0">
                <a:solidFill>
                  <a:srgbClr val="FF0000"/>
                </a:solidFill>
              </a:rPr>
              <a:t>     I    C</a:t>
            </a:r>
          </a:p>
        </p:txBody>
      </p:sp>
      <p:sp>
        <p:nvSpPr>
          <p:cNvPr id="7" name="TextBox 6">
            <a:extLst>
              <a:ext uri="{FF2B5EF4-FFF2-40B4-BE49-F238E27FC236}">
                <a16:creationId xmlns:a16="http://schemas.microsoft.com/office/drawing/2014/main" id="{7E70B545-F75F-5594-9819-60C92DE2CF55}"/>
              </a:ext>
            </a:extLst>
          </p:cNvPr>
          <p:cNvSpPr txBox="1"/>
          <p:nvPr/>
        </p:nvSpPr>
        <p:spPr>
          <a:xfrm>
            <a:off x="6973454" y="1495050"/>
            <a:ext cx="3084945" cy="369332"/>
          </a:xfrm>
          <a:prstGeom prst="rect">
            <a:avLst/>
          </a:prstGeom>
          <a:noFill/>
        </p:spPr>
        <p:txBody>
          <a:bodyPr wrap="square" rtlCol="0">
            <a:spAutoFit/>
          </a:bodyPr>
          <a:lstStyle/>
          <a:p>
            <a:r>
              <a:rPr lang="en-US" b="1" dirty="0">
                <a:solidFill>
                  <a:srgbClr val="FF0000"/>
                </a:solidFill>
              </a:rPr>
              <a:t>R   E    S    T    A   U   R    A   N   T</a:t>
            </a:r>
          </a:p>
        </p:txBody>
      </p:sp>
      <p:sp>
        <p:nvSpPr>
          <p:cNvPr id="8" name="TextBox 7">
            <a:extLst>
              <a:ext uri="{FF2B5EF4-FFF2-40B4-BE49-F238E27FC236}">
                <a16:creationId xmlns:a16="http://schemas.microsoft.com/office/drawing/2014/main" id="{3124EC98-7F5C-0E9A-24F6-B4E0A7147AF6}"/>
              </a:ext>
            </a:extLst>
          </p:cNvPr>
          <p:cNvSpPr txBox="1"/>
          <p:nvPr/>
        </p:nvSpPr>
        <p:spPr>
          <a:xfrm>
            <a:off x="6973454" y="2232718"/>
            <a:ext cx="4363059" cy="369332"/>
          </a:xfrm>
          <a:prstGeom prst="rect">
            <a:avLst/>
          </a:prstGeom>
          <a:noFill/>
        </p:spPr>
        <p:txBody>
          <a:bodyPr wrap="square" rtlCol="0">
            <a:spAutoFit/>
          </a:bodyPr>
          <a:lstStyle/>
          <a:p>
            <a:r>
              <a:rPr lang="en-US" b="1" dirty="0">
                <a:solidFill>
                  <a:srgbClr val="FF0000"/>
                </a:solidFill>
              </a:rPr>
              <a:t>S   W   I    M  </a:t>
            </a:r>
            <a:r>
              <a:rPr lang="en-US" b="1" dirty="0" err="1">
                <a:solidFill>
                  <a:srgbClr val="FF0000"/>
                </a:solidFill>
              </a:rPr>
              <a:t>M</a:t>
            </a:r>
            <a:r>
              <a:rPr lang="en-US" b="1" dirty="0">
                <a:solidFill>
                  <a:srgbClr val="FF0000"/>
                </a:solidFill>
              </a:rPr>
              <a:t>   I    N    G         P   O   </a:t>
            </a:r>
            <a:r>
              <a:rPr lang="en-US" b="1" dirty="0" err="1">
                <a:solidFill>
                  <a:srgbClr val="FF0000"/>
                </a:solidFill>
              </a:rPr>
              <a:t>O</a:t>
            </a:r>
            <a:r>
              <a:rPr lang="en-US" b="1" dirty="0">
                <a:solidFill>
                  <a:srgbClr val="FF0000"/>
                </a:solidFill>
              </a:rPr>
              <a:t>    L </a:t>
            </a:r>
          </a:p>
        </p:txBody>
      </p:sp>
      <p:sp>
        <p:nvSpPr>
          <p:cNvPr id="9" name="TextBox 8">
            <a:extLst>
              <a:ext uri="{FF2B5EF4-FFF2-40B4-BE49-F238E27FC236}">
                <a16:creationId xmlns:a16="http://schemas.microsoft.com/office/drawing/2014/main" id="{19BC342F-21C3-7898-AFA7-BCE5BA275E07}"/>
              </a:ext>
            </a:extLst>
          </p:cNvPr>
          <p:cNvSpPr txBox="1"/>
          <p:nvPr/>
        </p:nvSpPr>
        <p:spPr>
          <a:xfrm>
            <a:off x="6973455" y="2970386"/>
            <a:ext cx="4137890" cy="369332"/>
          </a:xfrm>
          <a:prstGeom prst="rect">
            <a:avLst/>
          </a:prstGeom>
          <a:noFill/>
        </p:spPr>
        <p:txBody>
          <a:bodyPr wrap="square" rtlCol="0">
            <a:spAutoFit/>
          </a:bodyPr>
          <a:lstStyle/>
          <a:p>
            <a:r>
              <a:rPr lang="en-US" b="1" dirty="0">
                <a:solidFill>
                  <a:srgbClr val="FF0000"/>
                </a:solidFill>
              </a:rPr>
              <a:t>N   E    I    G    H   B   O   R    H   O   </a:t>
            </a:r>
            <a:r>
              <a:rPr lang="en-US" b="1" dirty="0" err="1">
                <a:solidFill>
                  <a:srgbClr val="FF0000"/>
                </a:solidFill>
              </a:rPr>
              <a:t>O</a:t>
            </a:r>
            <a:r>
              <a:rPr lang="en-US" b="1" dirty="0">
                <a:solidFill>
                  <a:srgbClr val="FF0000"/>
                </a:solidFill>
              </a:rPr>
              <a:t>   D</a:t>
            </a:r>
          </a:p>
        </p:txBody>
      </p:sp>
      <p:sp>
        <p:nvSpPr>
          <p:cNvPr id="10" name="TextBox 9">
            <a:extLst>
              <a:ext uri="{FF2B5EF4-FFF2-40B4-BE49-F238E27FC236}">
                <a16:creationId xmlns:a16="http://schemas.microsoft.com/office/drawing/2014/main" id="{731C865D-A46D-B399-957A-92C07FB01A7E}"/>
              </a:ext>
            </a:extLst>
          </p:cNvPr>
          <p:cNvSpPr txBox="1"/>
          <p:nvPr/>
        </p:nvSpPr>
        <p:spPr>
          <a:xfrm>
            <a:off x="6973453" y="3708054"/>
            <a:ext cx="3168073" cy="369332"/>
          </a:xfrm>
          <a:prstGeom prst="rect">
            <a:avLst/>
          </a:prstGeom>
          <a:noFill/>
        </p:spPr>
        <p:txBody>
          <a:bodyPr wrap="square" rtlCol="0">
            <a:spAutoFit/>
          </a:bodyPr>
          <a:lstStyle/>
          <a:p>
            <a:r>
              <a:rPr lang="en-US" b="1" dirty="0">
                <a:solidFill>
                  <a:srgbClr val="FF0000"/>
                </a:solidFill>
              </a:rPr>
              <a:t>A   P    </a:t>
            </a:r>
            <a:r>
              <a:rPr lang="en-US" b="1" dirty="0" err="1">
                <a:solidFill>
                  <a:srgbClr val="FF0000"/>
                </a:solidFill>
              </a:rPr>
              <a:t>P</a:t>
            </a:r>
            <a:r>
              <a:rPr lang="en-US" b="1" dirty="0">
                <a:solidFill>
                  <a:srgbClr val="FF0000"/>
                </a:solidFill>
              </a:rPr>
              <a:t>    L    I    A   N    C    E</a:t>
            </a:r>
          </a:p>
        </p:txBody>
      </p:sp>
      <p:sp>
        <p:nvSpPr>
          <p:cNvPr id="11" name="TextBox 10">
            <a:extLst>
              <a:ext uri="{FF2B5EF4-FFF2-40B4-BE49-F238E27FC236}">
                <a16:creationId xmlns:a16="http://schemas.microsoft.com/office/drawing/2014/main" id="{D54E360E-BDC0-9091-E669-294A29009F45}"/>
              </a:ext>
            </a:extLst>
          </p:cNvPr>
          <p:cNvSpPr txBox="1"/>
          <p:nvPr/>
        </p:nvSpPr>
        <p:spPr>
          <a:xfrm>
            <a:off x="6973453" y="4438232"/>
            <a:ext cx="3315856" cy="369332"/>
          </a:xfrm>
          <a:prstGeom prst="rect">
            <a:avLst/>
          </a:prstGeom>
          <a:noFill/>
        </p:spPr>
        <p:txBody>
          <a:bodyPr wrap="square" rtlCol="0">
            <a:spAutoFit/>
          </a:bodyPr>
          <a:lstStyle/>
          <a:p>
            <a:r>
              <a:rPr lang="en-US" b="1" dirty="0">
                <a:solidFill>
                  <a:srgbClr val="FF0000"/>
                </a:solidFill>
              </a:rPr>
              <a:t>A   P   A    R    T   M   E   N    T</a:t>
            </a:r>
          </a:p>
        </p:txBody>
      </p:sp>
      <p:sp>
        <p:nvSpPr>
          <p:cNvPr id="12" name="TextBox 11">
            <a:extLst>
              <a:ext uri="{FF2B5EF4-FFF2-40B4-BE49-F238E27FC236}">
                <a16:creationId xmlns:a16="http://schemas.microsoft.com/office/drawing/2014/main" id="{EB7E5884-2752-BCDE-587A-03F990C6E48E}"/>
              </a:ext>
            </a:extLst>
          </p:cNvPr>
          <p:cNvSpPr txBox="1"/>
          <p:nvPr/>
        </p:nvSpPr>
        <p:spPr>
          <a:xfrm>
            <a:off x="6973454" y="5175900"/>
            <a:ext cx="3639128" cy="369332"/>
          </a:xfrm>
          <a:prstGeom prst="rect">
            <a:avLst/>
          </a:prstGeom>
          <a:noFill/>
        </p:spPr>
        <p:txBody>
          <a:bodyPr wrap="square" rtlCol="0">
            <a:spAutoFit/>
          </a:bodyPr>
          <a:lstStyle/>
          <a:p>
            <a:r>
              <a:rPr lang="en-US" b="1" dirty="0">
                <a:solidFill>
                  <a:srgbClr val="FF0000"/>
                </a:solidFill>
              </a:rPr>
              <a:t>E    L    E    C    T   R    I    C    I     T    Y</a:t>
            </a:r>
          </a:p>
        </p:txBody>
      </p:sp>
      <p:sp>
        <p:nvSpPr>
          <p:cNvPr id="13" name="TextBox 12">
            <a:extLst>
              <a:ext uri="{FF2B5EF4-FFF2-40B4-BE49-F238E27FC236}">
                <a16:creationId xmlns:a16="http://schemas.microsoft.com/office/drawing/2014/main" id="{EF8C31C1-C57D-EB79-004D-D7825D082975}"/>
              </a:ext>
            </a:extLst>
          </p:cNvPr>
          <p:cNvSpPr txBox="1"/>
          <p:nvPr/>
        </p:nvSpPr>
        <p:spPr>
          <a:xfrm>
            <a:off x="6973454" y="5909823"/>
            <a:ext cx="2189018" cy="369332"/>
          </a:xfrm>
          <a:prstGeom prst="rect">
            <a:avLst/>
          </a:prstGeom>
          <a:noFill/>
        </p:spPr>
        <p:txBody>
          <a:bodyPr wrap="square" rtlCol="0">
            <a:spAutoFit/>
          </a:bodyPr>
          <a:lstStyle/>
          <a:p>
            <a:r>
              <a:rPr lang="en-US" b="1" dirty="0">
                <a:solidFill>
                  <a:srgbClr val="FF0000"/>
                </a:solidFill>
              </a:rPr>
              <a:t>S   E    N    S   O   R</a:t>
            </a:r>
          </a:p>
        </p:txBody>
      </p:sp>
      <p:sp>
        <p:nvSpPr>
          <p:cNvPr id="14" name="TextBox 13">
            <a:extLst>
              <a:ext uri="{FF2B5EF4-FFF2-40B4-BE49-F238E27FC236}">
                <a16:creationId xmlns:a16="http://schemas.microsoft.com/office/drawing/2014/main" id="{5E1AF39B-6B65-963D-276C-FD7BD26D951D}"/>
              </a:ext>
            </a:extLst>
          </p:cNvPr>
          <p:cNvSpPr txBox="1"/>
          <p:nvPr/>
        </p:nvSpPr>
        <p:spPr>
          <a:xfrm>
            <a:off x="1080655" y="2970386"/>
            <a:ext cx="4165600" cy="646331"/>
          </a:xfrm>
          <a:prstGeom prst="rect">
            <a:avLst/>
          </a:prstGeom>
          <a:noFill/>
        </p:spPr>
        <p:txBody>
          <a:bodyPr wrap="square" rtlCol="0">
            <a:spAutoFit/>
          </a:bodyPr>
          <a:lstStyle/>
          <a:p>
            <a:r>
              <a:rPr lang="en-US" sz="3600" b="1" dirty="0">
                <a:solidFill>
                  <a:srgbClr val="FF0000"/>
                </a:solidFill>
              </a:rPr>
              <a:t>ACCOMMODATION</a:t>
            </a:r>
          </a:p>
        </p:txBody>
      </p:sp>
    </p:spTree>
    <p:extLst>
      <p:ext uri="{BB962C8B-B14F-4D97-AF65-F5344CB8AC3E}">
        <p14:creationId xmlns:p14="http://schemas.microsoft.com/office/powerpoint/2010/main" val="59714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4">
                                            <p:txEl>
                                              <p:pRg st="0" end="0"/>
                                            </p:txEl>
                                          </p:spTgt>
                                        </p:tgtEl>
                                        <p:attrNameLst>
                                          <p:attrName>style.visibility</p:attrName>
                                        </p:attrNameLst>
                                      </p:cBhvr>
                                      <p:to>
                                        <p:strVal val="visible"/>
                                      </p:to>
                                    </p:set>
                                    <p:anim calcmode="lin" valueType="num">
                                      <p:cBhvr>
                                        <p:cTn id="47" dur="1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48" dur="1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49" dur="1000" fill="hold"/>
                                        <p:tgtEl>
                                          <p:spTgt spid="14">
                                            <p:txEl>
                                              <p:pRg st="0" end="0"/>
                                            </p:txEl>
                                          </p:spTgt>
                                        </p:tgtEl>
                                        <p:attrNameLst>
                                          <p:attrName>style.rotation</p:attrName>
                                        </p:attrNameLst>
                                      </p:cBhvr>
                                      <p:tavLst>
                                        <p:tav tm="0">
                                          <p:val>
                                            <p:fltVal val="90"/>
                                          </p:val>
                                        </p:tav>
                                        <p:tav tm="100000">
                                          <p:val>
                                            <p:fltVal val="0"/>
                                          </p:val>
                                        </p:tav>
                                      </p:tavLst>
                                    </p:anim>
                                    <p:animEffect transition="in" filter="fade">
                                      <p:cBhvr>
                                        <p:cTn id="50" dur="1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Listening </a:t>
            </a:r>
          </a:p>
        </p:txBody>
      </p:sp>
    </p:spTree>
    <p:extLst>
      <p:ext uri="{BB962C8B-B14F-4D97-AF65-F5344CB8AC3E}">
        <p14:creationId xmlns:p14="http://schemas.microsoft.com/office/powerpoint/2010/main" val="2627695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602DE-0F2A-538C-1BA5-3D7D95B7C7E5}"/>
              </a:ext>
            </a:extLst>
          </p:cNvPr>
          <p:cNvSpPr txBox="1"/>
          <p:nvPr/>
        </p:nvSpPr>
        <p:spPr>
          <a:xfrm>
            <a:off x="385617" y="540435"/>
            <a:ext cx="11030527" cy="1077218"/>
          </a:xfrm>
          <a:prstGeom prst="rect">
            <a:avLst/>
          </a:prstGeom>
          <a:noFill/>
        </p:spPr>
        <p:txBody>
          <a:bodyPr wrap="square">
            <a:spAutoFit/>
          </a:bodyPr>
          <a:lstStyle/>
          <a:p>
            <a:r>
              <a:rPr lang="en-US" sz="3200" b="1" dirty="0"/>
              <a:t>You will hear a man talking about a smart apartment building. Listen and fill in the blanks. You will hear the information twice. </a:t>
            </a:r>
          </a:p>
        </p:txBody>
      </p:sp>
      <p:pic>
        <p:nvPicPr>
          <p:cNvPr id="5" name="Picture 4">
            <a:extLst>
              <a:ext uri="{FF2B5EF4-FFF2-40B4-BE49-F238E27FC236}">
                <a16:creationId xmlns:a16="http://schemas.microsoft.com/office/drawing/2014/main" id="{7E6D307E-0962-AFBD-F60F-16DF7D4EC63D}"/>
              </a:ext>
            </a:extLst>
          </p:cNvPr>
          <p:cNvPicPr>
            <a:picLocks noChangeAspect="1"/>
          </p:cNvPicPr>
          <p:nvPr/>
        </p:nvPicPr>
        <p:blipFill>
          <a:blip r:embed="rId2"/>
          <a:stretch>
            <a:fillRect/>
          </a:stretch>
        </p:blipFill>
        <p:spPr>
          <a:xfrm>
            <a:off x="0" y="2030465"/>
            <a:ext cx="12192000" cy="3813069"/>
          </a:xfrm>
          <a:prstGeom prst="rect">
            <a:avLst/>
          </a:prstGeom>
        </p:spPr>
      </p:pic>
    </p:spTree>
    <p:extLst>
      <p:ext uri="{BB962C8B-B14F-4D97-AF65-F5344CB8AC3E}">
        <p14:creationId xmlns:p14="http://schemas.microsoft.com/office/powerpoint/2010/main" val="2905263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3104</TotalTime>
  <Words>1671</Words>
  <Application>Microsoft Office PowerPoint</Application>
  <PresentationFormat>Widescreen</PresentationFormat>
  <Paragraphs>135</Paragraphs>
  <Slides>43</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Admin</cp:lastModifiedBy>
  <cp:revision>372</cp:revision>
  <dcterms:created xsi:type="dcterms:W3CDTF">2023-02-01T04:45:54Z</dcterms:created>
  <dcterms:modified xsi:type="dcterms:W3CDTF">2025-11-28T02:00:01Z</dcterms:modified>
</cp:coreProperties>
</file>