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1014" r:id="rId2"/>
    <p:sldId id="1015" r:id="rId3"/>
    <p:sldId id="1016" r:id="rId4"/>
    <p:sldId id="256" r:id="rId5"/>
    <p:sldId id="934" r:id="rId6"/>
    <p:sldId id="259" r:id="rId7"/>
    <p:sldId id="267" r:id="rId8"/>
    <p:sldId id="269" r:id="rId9"/>
    <p:sldId id="912" r:id="rId10"/>
    <p:sldId id="914" r:id="rId11"/>
    <p:sldId id="986" r:id="rId12"/>
    <p:sldId id="987" r:id="rId13"/>
    <p:sldId id="918" r:id="rId14"/>
    <p:sldId id="988" r:id="rId15"/>
    <p:sldId id="990" r:id="rId16"/>
    <p:sldId id="992" r:id="rId17"/>
    <p:sldId id="991" r:id="rId18"/>
    <p:sldId id="993" r:id="rId19"/>
    <p:sldId id="994" r:id="rId20"/>
    <p:sldId id="951" r:id="rId21"/>
    <p:sldId id="995" r:id="rId22"/>
    <p:sldId id="957" r:id="rId23"/>
    <p:sldId id="996" r:id="rId24"/>
    <p:sldId id="997" r:id="rId25"/>
    <p:sldId id="998" r:id="rId26"/>
    <p:sldId id="1004" r:id="rId27"/>
    <p:sldId id="1005" r:id="rId28"/>
    <p:sldId id="1006" r:id="rId29"/>
    <p:sldId id="1007" r:id="rId30"/>
    <p:sldId id="1008" r:id="rId31"/>
    <p:sldId id="999" r:id="rId32"/>
    <p:sldId id="956" r:id="rId33"/>
    <p:sldId id="1009" r:id="rId34"/>
    <p:sldId id="1011" r:id="rId35"/>
    <p:sldId id="1012" r:id="rId36"/>
    <p:sldId id="1013" r:id="rId37"/>
    <p:sldId id="1010" r:id="rId38"/>
    <p:sldId id="294" r:id="rId39"/>
    <p:sldId id="295" r:id="rId40"/>
    <p:sldId id="296" r:id="rId41"/>
    <p:sldId id="298" r:id="rId42"/>
    <p:sldId id="299" r:id="rId43"/>
    <p:sldId id="30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 initials="A" lastIdx="1" clrIdx="0">
    <p:extLst>
      <p:ext uri="{19B8F6BF-5375-455C-9EA6-DF929625EA0E}">
        <p15:presenceInfo xmlns:p15="http://schemas.microsoft.com/office/powerpoint/2012/main" userId="A" providerId="None"/>
      </p:ext>
    </p:extLst>
  </p:cmAuthor>
  <p:cmAuthor id="2" name="Rieu Phan Van" initials="RPV" lastIdx="2" clrIdx="1">
    <p:extLst>
      <p:ext uri="{19B8F6BF-5375-455C-9EA6-DF929625EA0E}">
        <p15:presenceInfo xmlns:p15="http://schemas.microsoft.com/office/powerpoint/2012/main" userId="83b57fff0cc03ed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1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n Van Rieu (Hugo)" userId="032e726b-b6b7-45df-b0ca-e82fb010a48a" providerId="ADAL" clId="{3790B127-B355-438D-8E54-6E0E1E94DCC8}"/>
    <pc:docChg chg="modSld">
      <pc:chgData name="Phan Van Rieu (Hugo)" userId="032e726b-b6b7-45df-b0ca-e82fb010a48a" providerId="ADAL" clId="{3790B127-B355-438D-8E54-6E0E1E94DCC8}" dt="2024-05-27T02:24:21.419" v="1" actId="20577"/>
      <pc:docMkLst>
        <pc:docMk/>
      </pc:docMkLst>
      <pc:sldChg chg="modSp mod">
        <pc:chgData name="Phan Van Rieu (Hugo)" userId="032e726b-b6b7-45df-b0ca-e82fb010a48a" providerId="ADAL" clId="{3790B127-B355-438D-8E54-6E0E1E94DCC8}" dt="2024-05-27T02:24:21.419" v="1" actId="20577"/>
        <pc:sldMkLst>
          <pc:docMk/>
          <pc:sldMk cId="1872779487" sldId="269"/>
        </pc:sldMkLst>
        <pc:spChg chg="mod">
          <ac:chgData name="Phan Van Rieu (Hugo)" userId="032e726b-b6b7-45df-b0ca-e82fb010a48a" providerId="ADAL" clId="{3790B127-B355-438D-8E54-6E0E1E94DCC8}" dt="2024-05-27T02:24:21.419" v="1" actId="20577"/>
          <ac:spMkLst>
            <pc:docMk/>
            <pc:sldMk cId="1872779487" sldId="269"/>
            <ac:spMk id="7" creationId="{BA386DE9-345A-400C-B2BB-B32B155C2C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8BA33-26DB-4428-93D0-27EAE4D1DD9C}" type="datetimeFigureOut">
              <a:rPr lang="en-US" smtClean="0"/>
              <a:t>11/25/2025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63D410-B0AC-488E-A5F6-469EF3A10D11}" type="slidenum">
              <a:rPr lang="en-US" smtClean="0"/>
              <a:t>‹#›</a:t>
            </a:fld>
            <a:endParaRPr lang="en-US"/>
          </a:p>
        </p:txBody>
      </p:sp>
    </p:spTree>
    <p:extLst>
      <p:ext uri="{BB962C8B-B14F-4D97-AF65-F5344CB8AC3E}">
        <p14:creationId xmlns:p14="http://schemas.microsoft.com/office/powerpoint/2010/main" val="2340481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71FAA-8EC5-41BF-A839-F9E0167E225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2488724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53551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8719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54279"/>
      </p:ext>
    </p:extLst>
  </p:cSld>
  <p:clrMapOvr>
    <a:masterClrMapping/>
  </p:clrMapOvr>
  <p:transition spd="med">
    <p:split orient="vert"/>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4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315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017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FAA-8EC5-41BF-A839-F9E0167E225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180260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F71FAA-8EC5-41BF-A839-F9E0167E2251}" type="datetimeFigureOut">
              <a:rPr lang="en-US" smtClean="0"/>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112533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71FAA-8EC5-41BF-A839-F9E0167E2251}"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279460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71FAA-8EC5-41BF-A839-F9E0167E2251}" type="datetimeFigureOut">
              <a:rPr lang="en-US" smtClean="0"/>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705427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71FAA-8EC5-41BF-A839-F9E0167E2251}" type="datetimeFigureOut">
              <a:rPr lang="en-US" smtClean="0"/>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27613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71FAA-8EC5-41BF-A839-F9E0167E2251}" type="datetimeFigureOut">
              <a:rPr lang="en-US" smtClean="0"/>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405435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2452528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EF71FAA-8EC5-41BF-A839-F9E0167E2251}" type="datetimeFigureOut">
              <a:rPr lang="en-US" smtClean="0"/>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686E4-946D-4BFF-AF44-8289C5ED502A}" type="slidenum">
              <a:rPr lang="en-US" smtClean="0"/>
              <a:t>‹#›</a:t>
            </a:fld>
            <a:endParaRPr lang="en-US"/>
          </a:p>
        </p:txBody>
      </p:sp>
    </p:spTree>
    <p:extLst>
      <p:ext uri="{BB962C8B-B14F-4D97-AF65-F5344CB8AC3E}">
        <p14:creationId xmlns:p14="http://schemas.microsoft.com/office/powerpoint/2010/main" val="34535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B7DF582-2EDE-47CD-907D-2FAD5392E4B0}"/>
              </a:ext>
            </a:extLst>
          </p:cNvPr>
          <p:cNvSpPr/>
          <p:nvPr userDrawn="1"/>
        </p:nvSpPr>
        <p:spPr>
          <a:xfrm>
            <a:off x="0" y="6417586"/>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89DE8ED-96E6-4C79-B45E-4E9A6CB5FC5E}"/>
              </a:ext>
            </a:extLst>
          </p:cNvPr>
          <p:cNvSpPr/>
          <p:nvPr userDrawn="1"/>
        </p:nvSpPr>
        <p:spPr>
          <a:xfrm>
            <a:off x="0" y="0"/>
            <a:ext cx="12192000" cy="44041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71FAA-8EC5-41BF-A839-F9E0167E2251}" type="datetimeFigureOut">
              <a:rPr lang="en-US" smtClean="0"/>
              <a:t>11/25/2025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686E4-946D-4BFF-AF44-8289C5ED502A}" type="slidenum">
              <a:rPr lang="en-US" smtClean="0"/>
              <a:t>‹#›</a:t>
            </a:fld>
            <a:endParaRPr lang="en-US"/>
          </a:p>
        </p:txBody>
      </p:sp>
      <p:sp>
        <p:nvSpPr>
          <p:cNvPr id="12" name="TextBox 9">
            <a:extLst>
              <a:ext uri="{FF2B5EF4-FFF2-40B4-BE49-F238E27FC236}">
                <a16:creationId xmlns:a16="http://schemas.microsoft.com/office/drawing/2014/main" id="{FE798370-27E2-9F41-A466-FC64C7FFD70A}"/>
              </a:ext>
            </a:extLst>
          </p:cNvPr>
          <p:cNvSpPr txBox="1"/>
          <p:nvPr userDrawn="1"/>
        </p:nvSpPr>
        <p:spPr>
          <a:xfrm>
            <a:off x="8714936" y="35541"/>
            <a:ext cx="3400864" cy="369332"/>
          </a:xfrm>
          <a:prstGeom prst="rect">
            <a:avLst/>
          </a:prstGeom>
          <a:noFill/>
          <a:effectLst>
            <a:outerShdw blurRad="50800" dist="38100" dir="2700000" algn="tl" rotWithShape="0">
              <a:prstClr val="black">
                <a:alpha val="40000"/>
              </a:prstClr>
            </a:outerShdw>
          </a:effectLst>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Lesson 3.2: Writing &amp; Speaking </a:t>
            </a:r>
          </a:p>
        </p:txBody>
      </p:sp>
      <p:sp>
        <p:nvSpPr>
          <p:cNvPr id="14" name="TextBox 9">
            <a:extLst>
              <a:ext uri="{FF2B5EF4-FFF2-40B4-BE49-F238E27FC236}">
                <a16:creationId xmlns:a16="http://schemas.microsoft.com/office/drawing/2014/main" id="{FE798370-27E2-9F41-A466-FC64C7FFD70A}"/>
              </a:ext>
            </a:extLst>
          </p:cNvPr>
          <p:cNvSpPr txBox="1"/>
          <p:nvPr userDrawn="1"/>
        </p:nvSpPr>
        <p:spPr>
          <a:xfrm>
            <a:off x="164769" y="44183"/>
            <a:ext cx="2667653"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0" dirty="0">
                <a:solidFill>
                  <a:srgbClr val="002060"/>
                </a:solidFill>
              </a:rPr>
              <a:t>Unit 3: Living environment</a:t>
            </a:r>
          </a:p>
        </p:txBody>
      </p:sp>
      <p:sp>
        <p:nvSpPr>
          <p:cNvPr id="15" name="TextBox 14">
            <a:extLst>
              <a:ext uri="{FF2B5EF4-FFF2-40B4-BE49-F238E27FC236}">
                <a16:creationId xmlns:a16="http://schemas.microsoft.com/office/drawing/2014/main" id="{D7889D60-3103-E54C-9167-2287BEE5C81A}"/>
              </a:ext>
            </a:extLst>
          </p:cNvPr>
          <p:cNvSpPr txBox="1"/>
          <p:nvPr userDrawn="1"/>
        </p:nvSpPr>
        <p:spPr>
          <a:xfrm>
            <a:off x="0" y="6449515"/>
            <a:ext cx="293484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err="1">
                <a:solidFill>
                  <a:srgbClr val="002060"/>
                </a:solidFill>
                <a:effectLst/>
              </a:rPr>
              <a:t>Tiếng</a:t>
            </a:r>
            <a:r>
              <a:rPr lang="en-US" sz="1600" baseline="0" dirty="0">
                <a:solidFill>
                  <a:srgbClr val="002060"/>
                </a:solidFill>
                <a:effectLst/>
              </a:rPr>
              <a:t> Anh 9 </a:t>
            </a:r>
            <a:r>
              <a:rPr lang="en-US" sz="1600" baseline="0" dirty="0" err="1">
                <a:solidFill>
                  <a:srgbClr val="002060"/>
                </a:solidFill>
                <a:effectLst/>
              </a:rPr>
              <a:t>i</a:t>
            </a:r>
            <a:r>
              <a:rPr lang="en-US" sz="1600" baseline="0" dirty="0">
                <a:solidFill>
                  <a:srgbClr val="002060"/>
                </a:solidFill>
                <a:effectLst/>
              </a:rPr>
              <a:t>-Learn Smart World </a:t>
            </a:r>
            <a:endParaRPr lang="en-US" sz="1600" dirty="0">
              <a:solidFill>
                <a:srgbClr val="002060"/>
              </a:solidFill>
              <a:effectLst/>
            </a:endParaRPr>
          </a:p>
        </p:txBody>
      </p:sp>
      <p:pic>
        <p:nvPicPr>
          <p:cNvPr id="16" name="Picture 15">
            <a:extLst>
              <a:ext uri="{FF2B5EF4-FFF2-40B4-BE49-F238E27FC236}">
                <a16:creationId xmlns:a16="http://schemas.microsoft.com/office/drawing/2014/main" id="{ECF13BED-1CB7-0146-BB6D-00DC4EC16FC0}"/>
              </a:ext>
            </a:extLst>
          </p:cNvPr>
          <p:cNvPicPr>
            <a:picLocks noChangeAspect="1"/>
          </p:cNvPicPr>
          <p:nvPr userDrawn="1"/>
        </p:nvPicPr>
        <p:blipFill>
          <a:blip r:embed="rId18"/>
          <a:stretch>
            <a:fillRect/>
          </a:stretch>
        </p:blipFill>
        <p:spPr>
          <a:xfrm>
            <a:off x="11212285" y="6405254"/>
            <a:ext cx="754179" cy="384484"/>
          </a:xfrm>
          <a:prstGeom prst="rect">
            <a:avLst/>
          </a:prstGeom>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D7889D60-3103-E54C-9167-2287BEE5C81A}"/>
              </a:ext>
            </a:extLst>
          </p:cNvPr>
          <p:cNvSpPr txBox="1"/>
          <p:nvPr userDrawn="1"/>
        </p:nvSpPr>
        <p:spPr>
          <a:xfrm>
            <a:off x="5193275" y="6449514"/>
            <a:ext cx="2248372" cy="338554"/>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1600" baseline="0" dirty="0">
                <a:solidFill>
                  <a:srgbClr val="002060"/>
                </a:solidFill>
                <a:effectLst/>
              </a:rPr>
              <a:t>DTP Education Solutions </a:t>
            </a:r>
            <a:endParaRPr lang="en-US" sz="1600" dirty="0">
              <a:solidFill>
                <a:srgbClr val="002060"/>
              </a:solidFill>
              <a:effectLst/>
            </a:endParaRPr>
          </a:p>
        </p:txBody>
      </p:sp>
    </p:spTree>
    <p:extLst>
      <p:ext uri="{BB962C8B-B14F-4D97-AF65-F5344CB8AC3E}">
        <p14:creationId xmlns:p14="http://schemas.microsoft.com/office/powerpoint/2010/main" val="4227081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89" r:id="rId14"/>
    <p:sldLayoutId id="2147483690" r:id="rId15"/>
    <p:sldLayoutId id="214748369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http://www.eduhome.com.vn/"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E7215D-BB03-41FA-8678-F30D2085994E}"/>
              </a:ext>
            </a:extLst>
          </p:cNvPr>
          <p:cNvSpPr/>
          <p:nvPr/>
        </p:nvSpPr>
        <p:spPr>
          <a:xfrm>
            <a:off x="172279" y="463826"/>
            <a:ext cx="11807686" cy="6001643"/>
          </a:xfrm>
          <a:prstGeom prst="rect">
            <a:avLst/>
          </a:prstGeom>
        </p:spPr>
        <p:txBody>
          <a:bodyPr wrap="square">
            <a:spAutoFit/>
          </a:bodyPr>
          <a:lstStyle/>
          <a:p>
            <a:pPr marL="514350" indent="-514350">
              <a:buAutoNum type="alphaLcPeriod"/>
            </a:pPr>
            <a:r>
              <a:rPr lang="en-US" sz="3200" b="1" dirty="0"/>
              <a:t>Listen to Liam talking about his dream house. What is the best description of his dream house?</a:t>
            </a:r>
          </a:p>
          <a:p>
            <a:pPr marL="514350" indent="-514350">
              <a:buAutoNum type="arabicPeriod"/>
            </a:pPr>
            <a:r>
              <a:rPr lang="en-US" sz="3200" b="1" dirty="0"/>
              <a:t>small house in the country.</a:t>
            </a:r>
          </a:p>
          <a:p>
            <a:r>
              <a:rPr lang="en-US" sz="3200" b="1" dirty="0"/>
              <a:t>2. big house in the city. </a:t>
            </a:r>
          </a:p>
          <a:p>
            <a:r>
              <a:rPr lang="en-US" sz="3200" b="1" dirty="0"/>
              <a:t>3. big house on a farm. </a:t>
            </a:r>
          </a:p>
          <a:p>
            <a:r>
              <a:rPr lang="en-US" sz="3200" b="1" dirty="0"/>
              <a:t>b. Now, listen and answer the questions.</a:t>
            </a:r>
          </a:p>
          <a:p>
            <a:pPr marL="514350" indent="-514350">
              <a:buAutoNum type="arabicPeriod"/>
            </a:pPr>
            <a:r>
              <a:rPr lang="en-US" sz="3200" b="1" dirty="0"/>
              <a:t>What does Liam think is the most important thing in his dream house?</a:t>
            </a:r>
          </a:p>
          <a:p>
            <a:r>
              <a:rPr lang="en-US" sz="3200" b="1" dirty="0"/>
              <a:t>2. What does Liam want to wake him up in the morning?</a:t>
            </a:r>
          </a:p>
          <a:p>
            <a:r>
              <a:rPr lang="en-US" sz="3200" b="1" dirty="0"/>
              <a:t>3. How does Liam describe his living room?</a:t>
            </a:r>
          </a:p>
          <a:p>
            <a:r>
              <a:rPr lang="en-US" sz="3200" b="1" dirty="0"/>
              <a:t>4. What will Liam's dog like doing on cold days?</a:t>
            </a:r>
          </a:p>
          <a:p>
            <a:r>
              <a:rPr lang="en-US" sz="3200" b="1" dirty="0"/>
              <a:t>5. What dishes does Liam say he needs space to cook?</a:t>
            </a:r>
          </a:p>
        </p:txBody>
      </p:sp>
      <p:pic>
        <p:nvPicPr>
          <p:cNvPr id="12" name="TRACK 07">
            <a:hlinkClick r:id="" action="ppaction://media"/>
            <a:extLst>
              <a:ext uri="{FF2B5EF4-FFF2-40B4-BE49-F238E27FC236}">
                <a16:creationId xmlns:a16="http://schemas.microsoft.com/office/drawing/2014/main" id="{4172B5FD-9AFB-4166-96B1-CC2BA4ACF8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786194" y="897835"/>
            <a:ext cx="609600" cy="609600"/>
          </a:xfrm>
          <a:prstGeom prst="rect">
            <a:avLst/>
          </a:prstGeom>
        </p:spPr>
      </p:pic>
      <p:sp>
        <p:nvSpPr>
          <p:cNvPr id="13" name="Oval 12">
            <a:extLst>
              <a:ext uri="{FF2B5EF4-FFF2-40B4-BE49-F238E27FC236}">
                <a16:creationId xmlns:a16="http://schemas.microsoft.com/office/drawing/2014/main" id="{B319A6FE-60DB-48E5-AC2C-0393E53B7EE2}"/>
              </a:ext>
            </a:extLst>
          </p:cNvPr>
          <p:cNvSpPr/>
          <p:nvPr/>
        </p:nvSpPr>
        <p:spPr>
          <a:xfrm>
            <a:off x="79511" y="1404732"/>
            <a:ext cx="623455" cy="59634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141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388"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barn(inVertical)">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barn(inVertical)">
                                      <p:cBhvr>
                                        <p:cTn id="21" dur="500"/>
                                        <p:tgtEl>
                                          <p:spTgt spid="4">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barn(inVertical)">
                                      <p:cBhvr>
                                        <p:cTn id="24" dur="500"/>
                                        <p:tgtEl>
                                          <p:spTgt spid="4">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arn(inVertical)">
                                      <p:cBhvr>
                                        <p:cTn id="27" dur="500"/>
                                        <p:tgtEl>
                                          <p:spTgt spid="4">
                                            <p:txEl>
                                              <p:pRg st="7" end="7"/>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barn(inVertical)">
                                      <p:cBhvr>
                                        <p:cTn id="30" dur="500"/>
                                        <p:tgtEl>
                                          <p:spTgt spid="4">
                                            <p:txEl>
                                              <p:pRg st="8" end="8"/>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barn(inVertical)">
                                      <p:cBhvr>
                                        <p:cTn id="3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12"/>
                </p:tgtEl>
              </p:cMediaNode>
            </p:audio>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FF28-6567-4C20-7F05-435411A348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8DE0AC-0BF8-B219-F747-6EA21C02BF17}"/>
              </a:ext>
            </a:extLst>
          </p:cNvPr>
          <p:cNvSpPr txBox="1"/>
          <p:nvPr/>
        </p:nvSpPr>
        <p:spPr>
          <a:xfrm>
            <a:off x="5750883" y="1235446"/>
            <a:ext cx="6441117" cy="4708981"/>
          </a:xfrm>
          <a:prstGeom prst="rect">
            <a:avLst/>
          </a:prstGeom>
          <a:solidFill>
            <a:schemeClr val="accent4">
              <a:lumMod val="20000"/>
              <a:lumOff val="80000"/>
            </a:schemeClr>
          </a:solidFill>
        </p:spPr>
        <p:txBody>
          <a:bodyPr wrap="square">
            <a:spAutoFit/>
          </a:bodyPr>
          <a:lstStyle/>
          <a:p>
            <a:r>
              <a:rPr lang="en-US" sz="3000" dirty="0">
                <a:solidFill>
                  <a:srgbClr val="0D0D0D"/>
                </a:solidFill>
              </a:rPr>
              <a:t>1. My / house / will / a / dream / pool / and / home / have / theater.</a:t>
            </a:r>
          </a:p>
          <a:p>
            <a:r>
              <a:rPr lang="en-US" sz="3000" dirty="0">
                <a:solidFill>
                  <a:srgbClr val="0D0D0D"/>
                </a:solidFill>
              </a:rPr>
              <a:t>2. to / be / my / dream / I / cozy. / and / want / house / small</a:t>
            </a:r>
          </a:p>
          <a:p>
            <a:r>
              <a:rPr lang="en-US" sz="3000" dirty="0">
                <a:solidFill>
                  <a:srgbClr val="0D0D0D"/>
                </a:solidFill>
              </a:rPr>
              <a:t>3. to / play / watch / It’ll / space / and / listen / to / games, / TV, / music. / have</a:t>
            </a:r>
          </a:p>
          <a:p>
            <a:r>
              <a:rPr lang="en-US" sz="3000" dirty="0">
                <a:solidFill>
                  <a:srgbClr val="0D0D0D"/>
                </a:solidFill>
              </a:rPr>
              <a:t>4. will /fun. / having / growing / be / a / garden / I / think / and / vegetables </a:t>
            </a:r>
          </a:p>
          <a:p>
            <a:r>
              <a:rPr lang="en-US" sz="3000" dirty="0">
                <a:solidFill>
                  <a:srgbClr val="0D0D0D"/>
                </a:solidFill>
              </a:rPr>
              <a:t>5. one / two / for / my / myself. / family / I’ll / and / one / for / TVs: / have </a:t>
            </a:r>
          </a:p>
        </p:txBody>
      </p:sp>
      <p:pic>
        <p:nvPicPr>
          <p:cNvPr id="2" name="Picture 1">
            <a:extLst>
              <a:ext uri="{FF2B5EF4-FFF2-40B4-BE49-F238E27FC236}">
                <a16:creationId xmlns:a16="http://schemas.microsoft.com/office/drawing/2014/main" id="{803B53E0-016B-1710-EE3E-A04CC16C6A49}"/>
              </a:ext>
            </a:extLst>
          </p:cNvPr>
          <p:cNvPicPr>
            <a:picLocks noChangeAspect="1"/>
          </p:cNvPicPr>
          <p:nvPr/>
        </p:nvPicPr>
        <p:blipFill>
          <a:blip r:embed="rId2"/>
          <a:stretch>
            <a:fillRect/>
          </a:stretch>
        </p:blipFill>
        <p:spPr>
          <a:xfrm>
            <a:off x="66221" y="1322773"/>
            <a:ext cx="5684662" cy="4299781"/>
          </a:xfrm>
          <a:prstGeom prst="rect">
            <a:avLst/>
          </a:prstGeom>
        </p:spPr>
      </p:pic>
    </p:spTree>
    <p:extLst>
      <p:ext uri="{BB962C8B-B14F-4D97-AF65-F5344CB8AC3E}">
        <p14:creationId xmlns:p14="http://schemas.microsoft.com/office/powerpoint/2010/main" val="3695556845"/>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3FF28-6567-4C20-7F05-435411A348D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48DE0AC-0BF8-B219-F747-6EA21C02BF17}"/>
              </a:ext>
            </a:extLst>
          </p:cNvPr>
          <p:cNvSpPr txBox="1"/>
          <p:nvPr/>
        </p:nvSpPr>
        <p:spPr>
          <a:xfrm>
            <a:off x="0" y="914673"/>
            <a:ext cx="12192000" cy="5505033"/>
          </a:xfrm>
          <a:prstGeom prst="rect">
            <a:avLst/>
          </a:prstGeom>
          <a:solidFill>
            <a:schemeClr val="accent4">
              <a:lumMod val="20000"/>
              <a:lumOff val="80000"/>
            </a:schemeClr>
          </a:solidFill>
        </p:spPr>
        <p:txBody>
          <a:bodyPr wrap="square">
            <a:spAutoFit/>
          </a:bodyPr>
          <a:lstStyle/>
          <a:p>
            <a:pPr>
              <a:lnSpc>
                <a:spcPct val="150000"/>
              </a:lnSpc>
            </a:pPr>
            <a:r>
              <a:rPr lang="en-US" sz="3400" dirty="0">
                <a:solidFill>
                  <a:srgbClr val="0D0D0D"/>
                </a:solidFill>
              </a:rPr>
              <a:t>1. My / house / will / a / dream / pool / and / home / have / theater.</a:t>
            </a:r>
          </a:p>
          <a:p>
            <a:pPr>
              <a:lnSpc>
                <a:spcPct val="150000"/>
              </a:lnSpc>
            </a:pPr>
            <a:r>
              <a:rPr lang="en-US" sz="3400" dirty="0">
                <a:solidFill>
                  <a:srgbClr val="FF0000"/>
                </a:solidFill>
              </a:rPr>
              <a:t>My dream house will have a pool and home theater.</a:t>
            </a:r>
          </a:p>
          <a:p>
            <a:pPr>
              <a:lnSpc>
                <a:spcPct val="150000"/>
              </a:lnSpc>
            </a:pPr>
            <a:r>
              <a:rPr lang="en-US" sz="3400" dirty="0">
                <a:solidFill>
                  <a:srgbClr val="0D0D0D"/>
                </a:solidFill>
              </a:rPr>
              <a:t>2. to / be / my / dream / I / cozy. / and / want / house / small</a:t>
            </a:r>
          </a:p>
          <a:p>
            <a:pPr>
              <a:lnSpc>
                <a:spcPct val="150000"/>
              </a:lnSpc>
            </a:pPr>
            <a:r>
              <a:rPr lang="en-US" sz="3400" dirty="0">
                <a:solidFill>
                  <a:srgbClr val="FF0000"/>
                </a:solidFill>
              </a:rPr>
              <a:t>I want my dream house to be small and cozy.</a:t>
            </a:r>
          </a:p>
          <a:p>
            <a:pPr>
              <a:lnSpc>
                <a:spcPct val="150000"/>
              </a:lnSpc>
            </a:pPr>
            <a:r>
              <a:rPr lang="en-US" sz="3400" dirty="0">
                <a:solidFill>
                  <a:srgbClr val="0D0D0D"/>
                </a:solidFill>
              </a:rPr>
              <a:t>3. to / play / watch / It’ll / space / and / listen / to / games, / TV, / music. / have</a:t>
            </a:r>
          </a:p>
          <a:p>
            <a:pPr>
              <a:lnSpc>
                <a:spcPct val="150000"/>
              </a:lnSpc>
            </a:pPr>
            <a:r>
              <a:rPr lang="en-US" sz="3400" dirty="0">
                <a:solidFill>
                  <a:srgbClr val="FF0000"/>
                </a:solidFill>
              </a:rPr>
              <a:t>It'll have space to play games, watch TV, and listen to music.</a:t>
            </a:r>
            <a:endParaRPr lang="en-US" sz="3200" dirty="0">
              <a:solidFill>
                <a:srgbClr val="FF0000"/>
              </a:solidFill>
            </a:endParaRPr>
          </a:p>
        </p:txBody>
      </p:sp>
      <p:sp>
        <p:nvSpPr>
          <p:cNvPr id="5" name="TextBox 4">
            <a:extLst>
              <a:ext uri="{FF2B5EF4-FFF2-40B4-BE49-F238E27FC236}">
                <a16:creationId xmlns:a16="http://schemas.microsoft.com/office/drawing/2014/main" id="{BCD4605D-B09B-5921-CA0B-7A0CA847CF36}"/>
              </a:ext>
            </a:extLst>
          </p:cNvPr>
          <p:cNvSpPr txBox="1"/>
          <p:nvPr/>
        </p:nvSpPr>
        <p:spPr>
          <a:xfrm>
            <a:off x="-78418" y="438294"/>
            <a:ext cx="617441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0D0D"/>
                </a:solidFill>
                <a:effectLst/>
                <a:highlight>
                  <a:srgbClr val="F3C1FF"/>
                </a:highlight>
                <a:uLnTx/>
                <a:uFillTx/>
                <a:latin typeface="Calibri" panose="020F0502020204030204"/>
                <a:ea typeface="+mn-ea"/>
                <a:cs typeface="+mn-cs"/>
              </a:rPr>
              <a:t>Answers:</a:t>
            </a:r>
          </a:p>
        </p:txBody>
      </p:sp>
    </p:spTree>
    <p:extLst>
      <p:ext uri="{BB962C8B-B14F-4D97-AF65-F5344CB8AC3E}">
        <p14:creationId xmlns:p14="http://schemas.microsoft.com/office/powerpoint/2010/main" val="59713454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DABF36-269E-C43F-D43F-D6D41A21E3AD}"/>
              </a:ext>
            </a:extLst>
          </p:cNvPr>
          <p:cNvSpPr txBox="1"/>
          <p:nvPr/>
        </p:nvSpPr>
        <p:spPr>
          <a:xfrm>
            <a:off x="0" y="949473"/>
            <a:ext cx="12192000" cy="4720203"/>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D0D0D"/>
                </a:solidFill>
                <a:effectLst/>
                <a:uLnTx/>
                <a:uFillTx/>
                <a:latin typeface="Calibri" panose="020F0502020204030204"/>
                <a:ea typeface="+mn-ea"/>
                <a:cs typeface="+mn-cs"/>
              </a:rPr>
              <a:t>4. will /fun. / having / growing / be / a / garden / I / think / and / vegetables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0000"/>
                </a:solidFill>
                <a:effectLst/>
                <a:uLnTx/>
                <a:uFillTx/>
                <a:latin typeface="Calibri" panose="020F0502020204030204"/>
                <a:ea typeface="+mn-ea"/>
                <a:cs typeface="+mn-cs"/>
              </a:rPr>
              <a:t>I think having a garden and growing vegetables will be fun.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D0D0D"/>
                </a:solidFill>
                <a:effectLst/>
                <a:uLnTx/>
                <a:uFillTx/>
                <a:latin typeface="Calibri" panose="020F0502020204030204"/>
                <a:ea typeface="+mn-ea"/>
                <a:cs typeface="+mn-cs"/>
              </a:rPr>
              <a:t>5. one / two / for / my / myself. / family / I’ll / and / one / for / TVs: / have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FF0000"/>
                </a:solidFill>
                <a:effectLst/>
                <a:uLnTx/>
                <a:uFillTx/>
                <a:latin typeface="Calibri" panose="020F0502020204030204"/>
                <a:ea typeface="+mn-ea"/>
                <a:cs typeface="+mn-cs"/>
              </a:rPr>
              <a:t>I'll have two TVs: one for my family and one for myself. </a:t>
            </a:r>
            <a:endParaRPr lang="en-US" sz="3400" dirty="0"/>
          </a:p>
        </p:txBody>
      </p:sp>
    </p:spTree>
    <p:extLst>
      <p:ext uri="{BB962C8B-B14F-4D97-AF65-F5344CB8AC3E}">
        <p14:creationId xmlns:p14="http://schemas.microsoft.com/office/powerpoint/2010/main" val="366702098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C7EA0-70B1-B58B-0AB3-F0464957F0D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AC46E9C-2605-A562-D85F-FFD9D9C9B9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7F2615B6-9E93-F74A-A3D4-286C3316461C}"/>
              </a:ext>
            </a:extLst>
          </p:cNvPr>
          <p:cNvSpPr txBox="1"/>
          <p:nvPr/>
        </p:nvSpPr>
        <p:spPr>
          <a:xfrm>
            <a:off x="4542206" y="4008491"/>
            <a:ext cx="3644262" cy="830997"/>
          </a:xfrm>
          <a:prstGeom prst="rect">
            <a:avLst/>
          </a:prstGeom>
          <a:noFill/>
        </p:spPr>
        <p:txBody>
          <a:bodyPr wrap="square" rtlCol="0">
            <a:spAutoFit/>
          </a:bodyPr>
          <a:lstStyle/>
          <a:p>
            <a:pPr algn="ctr"/>
            <a:r>
              <a:rPr lang="en-US" sz="4800" dirty="0">
                <a:solidFill>
                  <a:schemeClr val="bg1"/>
                </a:solidFill>
              </a:rPr>
              <a:t>Writing </a:t>
            </a:r>
          </a:p>
        </p:txBody>
      </p:sp>
    </p:spTree>
    <p:extLst>
      <p:ext uri="{BB962C8B-B14F-4D97-AF65-F5344CB8AC3E}">
        <p14:creationId xmlns:p14="http://schemas.microsoft.com/office/powerpoint/2010/main" val="4049441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7BB9E1-E505-CF38-00AA-688E2B5148E8}"/>
              </a:ext>
            </a:extLst>
          </p:cNvPr>
          <p:cNvPicPr>
            <a:picLocks noChangeAspect="1"/>
          </p:cNvPicPr>
          <p:nvPr/>
        </p:nvPicPr>
        <p:blipFill>
          <a:blip r:embed="rId2"/>
          <a:stretch>
            <a:fillRect/>
          </a:stretch>
        </p:blipFill>
        <p:spPr>
          <a:xfrm>
            <a:off x="375244" y="586887"/>
            <a:ext cx="2972215" cy="819264"/>
          </a:xfrm>
          <a:prstGeom prst="rect">
            <a:avLst/>
          </a:prstGeom>
        </p:spPr>
      </p:pic>
      <p:sp>
        <p:nvSpPr>
          <p:cNvPr id="5" name="TextBox 4">
            <a:extLst>
              <a:ext uri="{FF2B5EF4-FFF2-40B4-BE49-F238E27FC236}">
                <a16:creationId xmlns:a16="http://schemas.microsoft.com/office/drawing/2014/main" id="{E312C693-2536-972F-CBC5-B6B4135536B5}"/>
              </a:ext>
            </a:extLst>
          </p:cNvPr>
          <p:cNvSpPr txBox="1"/>
          <p:nvPr/>
        </p:nvSpPr>
        <p:spPr>
          <a:xfrm>
            <a:off x="3737499" y="673353"/>
            <a:ext cx="6125592" cy="646331"/>
          </a:xfrm>
          <a:prstGeom prst="rect">
            <a:avLst/>
          </a:prstGeom>
          <a:noFill/>
        </p:spPr>
        <p:txBody>
          <a:bodyPr wrap="square">
            <a:spAutoFit/>
          </a:bodyPr>
          <a:lstStyle/>
          <a:p>
            <a:r>
              <a:rPr lang="en-US" sz="3600" b="1" dirty="0">
                <a:solidFill>
                  <a:srgbClr val="FF0000"/>
                </a:solidFill>
              </a:rPr>
              <a:t>Using parallel structures</a:t>
            </a:r>
          </a:p>
        </p:txBody>
      </p:sp>
      <p:sp>
        <p:nvSpPr>
          <p:cNvPr id="7" name="TextBox 6">
            <a:extLst>
              <a:ext uri="{FF2B5EF4-FFF2-40B4-BE49-F238E27FC236}">
                <a16:creationId xmlns:a16="http://schemas.microsoft.com/office/drawing/2014/main" id="{200F6359-165D-C798-0A3F-62541B542AB0}"/>
              </a:ext>
            </a:extLst>
          </p:cNvPr>
          <p:cNvSpPr txBox="1"/>
          <p:nvPr/>
        </p:nvSpPr>
        <p:spPr>
          <a:xfrm>
            <a:off x="674703" y="1685836"/>
            <a:ext cx="10821880" cy="4161460"/>
          </a:xfrm>
          <a:prstGeom prst="rect">
            <a:avLst/>
          </a:prstGeom>
          <a:noFill/>
        </p:spPr>
        <p:txBody>
          <a:bodyPr wrap="square">
            <a:spAutoFit/>
          </a:bodyPr>
          <a:lstStyle/>
          <a:p>
            <a:pPr>
              <a:lnSpc>
                <a:spcPct val="150000"/>
              </a:lnSpc>
            </a:pPr>
            <a:r>
              <a:rPr lang="en-US" sz="3600" dirty="0"/>
              <a:t>Parallel structures are when you use </a:t>
            </a:r>
            <a:r>
              <a:rPr lang="en-US" sz="3600" dirty="0">
                <a:solidFill>
                  <a:srgbClr val="FF0000"/>
                </a:solidFill>
              </a:rPr>
              <a:t>the same pattern of words or phrases</a:t>
            </a:r>
            <a:r>
              <a:rPr lang="en-US" sz="3600" dirty="0"/>
              <a:t> to show that </a:t>
            </a:r>
            <a:r>
              <a:rPr lang="en-US" sz="3600" dirty="0">
                <a:solidFill>
                  <a:srgbClr val="FF0000"/>
                </a:solidFill>
              </a:rPr>
              <a:t>two or more ideas have the same level of importance</a:t>
            </a:r>
            <a:r>
              <a:rPr lang="en-US" sz="3600" dirty="0"/>
              <a:t>. </a:t>
            </a:r>
          </a:p>
          <a:p>
            <a:pPr>
              <a:lnSpc>
                <a:spcPct val="150000"/>
              </a:lnSpc>
            </a:pPr>
            <a:r>
              <a:rPr lang="en-US" sz="3600" dirty="0"/>
              <a:t>We often use them when </a:t>
            </a:r>
            <a:r>
              <a:rPr lang="en-US" sz="3600" dirty="0">
                <a:solidFill>
                  <a:srgbClr val="FF0000"/>
                </a:solidFill>
              </a:rPr>
              <a:t>listing words in a series </a:t>
            </a:r>
            <a:r>
              <a:rPr lang="en-US" sz="3600" dirty="0"/>
              <a:t>to </a:t>
            </a:r>
            <a:r>
              <a:rPr lang="en-US" sz="3600" dirty="0">
                <a:solidFill>
                  <a:srgbClr val="FF0000"/>
                </a:solidFill>
              </a:rPr>
              <a:t>avoid clunky sentences</a:t>
            </a:r>
            <a:r>
              <a:rPr lang="en-US" sz="3600" dirty="0"/>
              <a:t>. </a:t>
            </a:r>
          </a:p>
        </p:txBody>
      </p:sp>
    </p:spTree>
    <p:extLst>
      <p:ext uri="{BB962C8B-B14F-4D97-AF65-F5344CB8AC3E}">
        <p14:creationId xmlns:p14="http://schemas.microsoft.com/office/powerpoint/2010/main" val="194306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6618CA8-3111-B689-CD20-F65BEF2C7777}"/>
              </a:ext>
            </a:extLst>
          </p:cNvPr>
          <p:cNvGraphicFramePr>
            <a:graphicFrameLocks noGrp="1"/>
          </p:cNvGraphicFramePr>
          <p:nvPr>
            <p:extLst>
              <p:ext uri="{D42A27DB-BD31-4B8C-83A1-F6EECF244321}">
                <p14:modId xmlns:p14="http://schemas.microsoft.com/office/powerpoint/2010/main" val="1600348751"/>
              </p:ext>
            </p:extLst>
          </p:nvPr>
        </p:nvGraphicFramePr>
        <p:xfrm>
          <a:off x="397028" y="705602"/>
          <a:ext cx="11426548" cy="5242560"/>
        </p:xfrm>
        <a:graphic>
          <a:graphicData uri="http://schemas.openxmlformats.org/drawingml/2006/table">
            <a:tbl>
              <a:tblPr firstRow="1" bandRow="1">
                <a:tableStyleId>{5C22544A-7EE6-4342-B048-85BDC9FD1C3A}</a:tableStyleId>
              </a:tblPr>
              <a:tblGrid>
                <a:gridCol w="6259744">
                  <a:extLst>
                    <a:ext uri="{9D8B030D-6E8A-4147-A177-3AD203B41FA5}">
                      <a16:colId xmlns:a16="http://schemas.microsoft.com/office/drawing/2014/main" val="289113457"/>
                    </a:ext>
                  </a:extLst>
                </a:gridCol>
                <a:gridCol w="5166804">
                  <a:extLst>
                    <a:ext uri="{9D8B030D-6E8A-4147-A177-3AD203B41FA5}">
                      <a16:colId xmlns:a16="http://schemas.microsoft.com/office/drawing/2014/main" val="4151305760"/>
                    </a:ext>
                  </a:extLst>
                </a:gridCol>
              </a:tblGrid>
              <a:tr h="354963">
                <a:tc>
                  <a:txBody>
                    <a:bodyPr/>
                    <a:lstStyle/>
                    <a:p>
                      <a:pPr algn="ctr"/>
                      <a:r>
                        <a:rPr kumimoji="0" lang="en-US" sz="3200" b="1" i="0" u="none" strike="noStrike" kern="1200" cap="none" spc="0" normalizeH="0" baseline="0" noProof="0" dirty="0">
                          <a:ln>
                            <a:noFill/>
                          </a:ln>
                          <a:solidFill>
                            <a:prstClr val="black"/>
                          </a:solidFill>
                          <a:effectLst/>
                          <a:uLnTx/>
                          <a:uFillTx/>
                          <a:latin typeface="+mn-lt"/>
                          <a:ea typeface="+mn-ea"/>
                          <a:cs typeface="+mn-cs"/>
                        </a:rPr>
                        <a:t>Non-parallel structure</a:t>
                      </a:r>
                      <a:endParaRPr lang="en-US" dirty="0"/>
                    </a:p>
                  </a:txBody>
                  <a:tcPr/>
                </a:tc>
                <a:tc>
                  <a:txBody>
                    <a:bodyPr/>
                    <a:lstStyle/>
                    <a:p>
                      <a:pPr algn="ctr"/>
                      <a:r>
                        <a:rPr kumimoji="0" lang="en-US" sz="3200" b="1" i="0" u="none" strike="noStrike" kern="1200" cap="none" spc="0" normalizeH="0" baseline="0" noProof="0" dirty="0">
                          <a:ln>
                            <a:noFill/>
                          </a:ln>
                          <a:solidFill>
                            <a:schemeClr val="tx1"/>
                          </a:solidFill>
                          <a:effectLst/>
                          <a:uLnTx/>
                          <a:uFillTx/>
                          <a:latin typeface="+mn-lt"/>
                          <a:ea typeface="+mn-ea"/>
                          <a:cs typeface="+mn-cs"/>
                        </a:rPr>
                        <a:t>Parallel structure</a:t>
                      </a:r>
                      <a:endParaRPr lang="en-US" b="1" dirty="0">
                        <a:solidFill>
                          <a:schemeClr val="tx1"/>
                        </a:solidFill>
                      </a:endParaRPr>
                    </a:p>
                  </a:txBody>
                  <a:tcPr/>
                </a:tc>
                <a:extLst>
                  <a:ext uri="{0D108BD9-81ED-4DB2-BD59-A6C34878D82A}">
                    <a16:rowId xmlns:a16="http://schemas.microsoft.com/office/drawing/2014/main" val="619550456"/>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1077496418"/>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219139573"/>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2285185140"/>
                  </a:ext>
                </a:extLst>
              </a:tr>
            </a:tbl>
          </a:graphicData>
        </a:graphic>
      </p:graphicFrame>
      <p:sp>
        <p:nvSpPr>
          <p:cNvPr id="3" name="TextBox 2">
            <a:extLst>
              <a:ext uri="{FF2B5EF4-FFF2-40B4-BE49-F238E27FC236}">
                <a16:creationId xmlns:a16="http://schemas.microsoft.com/office/drawing/2014/main" id="{9608839A-DAE2-4FDA-D432-C6279D2BBFB5}"/>
              </a:ext>
            </a:extLst>
          </p:cNvPr>
          <p:cNvSpPr txBox="1"/>
          <p:nvPr/>
        </p:nvSpPr>
        <p:spPr>
          <a:xfrm>
            <a:off x="452761" y="1278384"/>
            <a:ext cx="584002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My dream house will have a pool. I also want a home theater. </a:t>
            </a:r>
          </a:p>
        </p:txBody>
      </p:sp>
      <p:sp>
        <p:nvSpPr>
          <p:cNvPr id="4" name="TextBox 3">
            <a:extLst>
              <a:ext uri="{FF2B5EF4-FFF2-40B4-BE49-F238E27FC236}">
                <a16:creationId xmlns:a16="http://schemas.microsoft.com/office/drawing/2014/main" id="{C7AD4DB7-C9E9-0DD8-F749-7DD598845BC8}"/>
              </a:ext>
            </a:extLst>
          </p:cNvPr>
          <p:cNvSpPr txBox="1"/>
          <p:nvPr/>
        </p:nvSpPr>
        <p:spPr>
          <a:xfrm>
            <a:off x="422183" y="4434981"/>
            <a:ext cx="6282432"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It'll have space to play games. I could also watch TV and listen to music there. </a:t>
            </a:r>
          </a:p>
        </p:txBody>
      </p:sp>
      <p:sp>
        <p:nvSpPr>
          <p:cNvPr id="5" name="TextBox 4">
            <a:extLst>
              <a:ext uri="{FF2B5EF4-FFF2-40B4-BE49-F238E27FC236}">
                <a16:creationId xmlns:a16="http://schemas.microsoft.com/office/drawing/2014/main" id="{AA572340-7A7F-3DF0-D72B-2AC32CB390DC}"/>
              </a:ext>
            </a:extLst>
          </p:cNvPr>
          <p:cNvSpPr txBox="1"/>
          <p:nvPr/>
        </p:nvSpPr>
        <p:spPr>
          <a:xfrm>
            <a:off x="452761" y="2848044"/>
            <a:ext cx="615025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 want my dream house to be small, and I would like it to be cozy.</a:t>
            </a:r>
          </a:p>
        </p:txBody>
      </p:sp>
      <p:sp>
        <p:nvSpPr>
          <p:cNvPr id="6" name="TextBox 5">
            <a:extLst>
              <a:ext uri="{FF2B5EF4-FFF2-40B4-BE49-F238E27FC236}">
                <a16:creationId xmlns:a16="http://schemas.microsoft.com/office/drawing/2014/main" id="{6A50DD13-248B-B00A-7D51-EB96542D9106}"/>
              </a:ext>
            </a:extLst>
          </p:cNvPr>
          <p:cNvSpPr txBox="1"/>
          <p:nvPr/>
        </p:nvSpPr>
        <p:spPr>
          <a:xfrm>
            <a:off x="6693763" y="1345802"/>
            <a:ext cx="510909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My dream house will have </a:t>
            </a:r>
            <a:r>
              <a:rPr kumimoji="0" lang="en-US" sz="3200" b="0" i="0" u="sng" strike="noStrike" kern="1200" cap="none" spc="0" normalizeH="0" baseline="0" noProof="0" dirty="0">
                <a:ln>
                  <a:noFill/>
                </a:ln>
                <a:solidFill>
                  <a:srgbClr val="FF0000"/>
                </a:solidFill>
                <a:effectLst/>
                <a:uLnTx/>
                <a:uFillTx/>
                <a:latin typeface="Calibri" panose="020F0502020204030204"/>
                <a:ea typeface="+mn-ea"/>
                <a:cs typeface="+mn-cs"/>
              </a:rPr>
              <a:t>a pool and home theater.</a:t>
            </a:r>
          </a:p>
        </p:txBody>
      </p:sp>
      <p:sp>
        <p:nvSpPr>
          <p:cNvPr id="7" name="TextBox 6">
            <a:extLst>
              <a:ext uri="{FF2B5EF4-FFF2-40B4-BE49-F238E27FC236}">
                <a16:creationId xmlns:a16="http://schemas.microsoft.com/office/drawing/2014/main" id="{89DB8BA1-6AC8-FDA3-F429-4E96EFAF58A5}"/>
              </a:ext>
            </a:extLst>
          </p:cNvPr>
          <p:cNvSpPr txBox="1"/>
          <p:nvPr/>
        </p:nvSpPr>
        <p:spPr>
          <a:xfrm>
            <a:off x="6693763" y="2848044"/>
            <a:ext cx="512981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I want my dream house to be </a:t>
            </a:r>
            <a:r>
              <a:rPr kumimoji="0" lang="en-US" sz="3200" b="0" i="0" u="sng" strike="noStrike" kern="1200" cap="none" spc="0" normalizeH="0" baseline="0" noProof="0" dirty="0">
                <a:ln>
                  <a:noFill/>
                </a:ln>
                <a:solidFill>
                  <a:srgbClr val="FF0000"/>
                </a:solidFill>
                <a:effectLst/>
                <a:uLnTx/>
                <a:uFillTx/>
                <a:latin typeface="Calibri" panose="020F0502020204030204"/>
                <a:ea typeface="+mn-ea"/>
                <a:cs typeface="+mn-cs"/>
              </a:rPr>
              <a:t>small and cozy</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sp>
        <p:nvSpPr>
          <p:cNvPr id="8" name="TextBox 7">
            <a:extLst>
              <a:ext uri="{FF2B5EF4-FFF2-40B4-BE49-F238E27FC236}">
                <a16:creationId xmlns:a16="http://schemas.microsoft.com/office/drawing/2014/main" id="{ACFF7D57-5274-CAB6-2BC2-43995B4DD76B}"/>
              </a:ext>
            </a:extLst>
          </p:cNvPr>
          <p:cNvSpPr txBox="1"/>
          <p:nvPr/>
        </p:nvSpPr>
        <p:spPr>
          <a:xfrm>
            <a:off x="6729770" y="4417869"/>
            <a:ext cx="512981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It'll have space to </a:t>
            </a:r>
            <a:r>
              <a:rPr kumimoji="0" lang="en-US" sz="3200" b="0" i="0" u="sng" strike="noStrike" kern="1200" cap="none" spc="0" normalizeH="0" baseline="0" noProof="0" dirty="0">
                <a:ln>
                  <a:noFill/>
                </a:ln>
                <a:solidFill>
                  <a:srgbClr val="FF0000"/>
                </a:solidFill>
                <a:effectLst/>
                <a:uLnTx/>
                <a:uFillTx/>
                <a:latin typeface="Calibri" panose="020F0502020204030204"/>
                <a:ea typeface="+mn-ea"/>
                <a:cs typeface="+mn-cs"/>
              </a:rPr>
              <a:t>play games, watch TV, and listen to music</a:t>
            </a: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cxnSp>
        <p:nvCxnSpPr>
          <p:cNvPr id="10" name="Straight Connector 9">
            <a:extLst>
              <a:ext uri="{FF2B5EF4-FFF2-40B4-BE49-F238E27FC236}">
                <a16:creationId xmlns:a16="http://schemas.microsoft.com/office/drawing/2014/main" id="{FE5693D3-D613-AFFA-65C3-321E78FF49FE}"/>
              </a:ext>
            </a:extLst>
          </p:cNvPr>
          <p:cNvCxnSpPr>
            <a:cxnSpLocks/>
          </p:cNvCxnSpPr>
          <p:nvPr/>
        </p:nvCxnSpPr>
        <p:spPr>
          <a:xfrm>
            <a:off x="4980373" y="1824612"/>
            <a:ext cx="1035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C9A940-1462-10C4-AAAC-24EAF66390F7}"/>
              </a:ext>
            </a:extLst>
          </p:cNvPr>
          <p:cNvCxnSpPr>
            <a:cxnSpLocks/>
          </p:cNvCxnSpPr>
          <p:nvPr/>
        </p:nvCxnSpPr>
        <p:spPr>
          <a:xfrm>
            <a:off x="2389573" y="2355602"/>
            <a:ext cx="2590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52F7D1-5B82-204C-5BDD-6ECBA76C3CBA}"/>
              </a:ext>
            </a:extLst>
          </p:cNvPr>
          <p:cNvCxnSpPr>
            <a:cxnSpLocks/>
          </p:cNvCxnSpPr>
          <p:nvPr/>
        </p:nvCxnSpPr>
        <p:spPr>
          <a:xfrm>
            <a:off x="5407981" y="3386653"/>
            <a:ext cx="103572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E244A6-5812-6314-1496-49F9E3E63E37}"/>
              </a:ext>
            </a:extLst>
          </p:cNvPr>
          <p:cNvCxnSpPr>
            <a:cxnSpLocks/>
          </p:cNvCxnSpPr>
          <p:nvPr/>
        </p:nvCxnSpPr>
        <p:spPr>
          <a:xfrm>
            <a:off x="4515775" y="3925262"/>
            <a:ext cx="7131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7D8F250-A1E9-F7C6-64AD-4DCDE99DD00C}"/>
              </a:ext>
            </a:extLst>
          </p:cNvPr>
          <p:cNvCxnSpPr>
            <a:cxnSpLocks/>
          </p:cNvCxnSpPr>
          <p:nvPr/>
        </p:nvCxnSpPr>
        <p:spPr>
          <a:xfrm>
            <a:off x="3527887" y="4977665"/>
            <a:ext cx="1780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CA94319-35A9-B8FB-1FC7-BA682662B63B}"/>
              </a:ext>
            </a:extLst>
          </p:cNvPr>
          <p:cNvCxnSpPr>
            <a:cxnSpLocks/>
          </p:cNvCxnSpPr>
          <p:nvPr/>
        </p:nvCxnSpPr>
        <p:spPr>
          <a:xfrm>
            <a:off x="1353845" y="5492569"/>
            <a:ext cx="13893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7B2239-9DE4-8EBE-0A42-089FD129691C}"/>
              </a:ext>
            </a:extLst>
          </p:cNvPr>
          <p:cNvCxnSpPr>
            <a:cxnSpLocks/>
          </p:cNvCxnSpPr>
          <p:nvPr/>
        </p:nvCxnSpPr>
        <p:spPr>
          <a:xfrm>
            <a:off x="3563399" y="5492569"/>
            <a:ext cx="25326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26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anim calcmode="lin" valueType="num">
                                      <p:cBhvr>
                                        <p:cTn id="51" dur="1000" fill="hold"/>
                                        <p:tgtEl>
                                          <p:spTgt spid="7"/>
                                        </p:tgtEl>
                                        <p:attrNameLst>
                                          <p:attrName>style.rotation</p:attrName>
                                        </p:attrNameLst>
                                      </p:cBhvr>
                                      <p:tavLst>
                                        <p:tav tm="0">
                                          <p:val>
                                            <p:fltVal val="90"/>
                                          </p:val>
                                        </p:tav>
                                        <p:tav tm="100000">
                                          <p:val>
                                            <p:fltVal val="0"/>
                                          </p:val>
                                        </p:tav>
                                      </p:tavLst>
                                    </p:anim>
                                    <p:animEffect transition="in" filter="fade">
                                      <p:cBhvr>
                                        <p:cTn id="52" dur="10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barn(inVertical)">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ppt_x"/>
                                          </p:val>
                                        </p:tav>
                                        <p:tav tm="100000">
                                          <p:val>
                                            <p:strVal val="#ppt_x"/>
                                          </p:val>
                                        </p:tav>
                                      </p:tavLst>
                                    </p:anim>
                                    <p:anim calcmode="lin" valueType="num">
                                      <p:cBhvr additive="base">
                                        <p:cTn id="6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 calcmode="lin" valueType="num">
                                      <p:cBhvr>
                                        <p:cTn id="80" dur="1000" fill="hold"/>
                                        <p:tgtEl>
                                          <p:spTgt spid="8"/>
                                        </p:tgtEl>
                                        <p:attrNameLst>
                                          <p:attrName>ppt_w</p:attrName>
                                        </p:attrNameLst>
                                      </p:cBhvr>
                                      <p:tavLst>
                                        <p:tav tm="0">
                                          <p:val>
                                            <p:fltVal val="0"/>
                                          </p:val>
                                        </p:tav>
                                        <p:tav tm="100000">
                                          <p:val>
                                            <p:strVal val="#ppt_w"/>
                                          </p:val>
                                        </p:tav>
                                      </p:tavLst>
                                    </p:anim>
                                    <p:anim calcmode="lin" valueType="num">
                                      <p:cBhvr>
                                        <p:cTn id="81" dur="1000" fill="hold"/>
                                        <p:tgtEl>
                                          <p:spTgt spid="8"/>
                                        </p:tgtEl>
                                        <p:attrNameLst>
                                          <p:attrName>ppt_h</p:attrName>
                                        </p:attrNameLst>
                                      </p:cBhvr>
                                      <p:tavLst>
                                        <p:tav tm="0">
                                          <p:val>
                                            <p:fltVal val="0"/>
                                          </p:val>
                                        </p:tav>
                                        <p:tav tm="100000">
                                          <p:val>
                                            <p:strVal val="#ppt_h"/>
                                          </p:val>
                                        </p:tav>
                                      </p:tavLst>
                                    </p:anim>
                                    <p:anim calcmode="lin" valueType="num">
                                      <p:cBhvr>
                                        <p:cTn id="82" dur="1000" fill="hold"/>
                                        <p:tgtEl>
                                          <p:spTgt spid="8"/>
                                        </p:tgtEl>
                                        <p:attrNameLst>
                                          <p:attrName>style.rotation</p:attrName>
                                        </p:attrNameLst>
                                      </p:cBhvr>
                                      <p:tavLst>
                                        <p:tav tm="0">
                                          <p:val>
                                            <p:fltVal val="90"/>
                                          </p:val>
                                        </p:tav>
                                        <p:tav tm="100000">
                                          <p:val>
                                            <p:fltVal val="0"/>
                                          </p:val>
                                        </p:tav>
                                      </p:tavLst>
                                    </p:anim>
                                    <p:animEffect transition="in" filter="fade">
                                      <p:cBhvr>
                                        <p:cTn id="8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6618CA8-3111-B689-CD20-F65BEF2C7777}"/>
              </a:ext>
            </a:extLst>
          </p:cNvPr>
          <p:cNvGraphicFramePr>
            <a:graphicFrameLocks noGrp="1"/>
          </p:cNvGraphicFramePr>
          <p:nvPr>
            <p:extLst>
              <p:ext uri="{D42A27DB-BD31-4B8C-83A1-F6EECF244321}">
                <p14:modId xmlns:p14="http://schemas.microsoft.com/office/powerpoint/2010/main" val="187202629"/>
              </p:ext>
            </p:extLst>
          </p:nvPr>
        </p:nvGraphicFramePr>
        <p:xfrm>
          <a:off x="191361" y="729624"/>
          <a:ext cx="11632215" cy="3688080"/>
        </p:xfrm>
        <a:graphic>
          <a:graphicData uri="http://schemas.openxmlformats.org/drawingml/2006/table">
            <a:tbl>
              <a:tblPr firstRow="1" bandRow="1">
                <a:tableStyleId>{5C22544A-7EE6-4342-B048-85BDC9FD1C3A}</a:tableStyleId>
              </a:tblPr>
              <a:tblGrid>
                <a:gridCol w="6259744">
                  <a:extLst>
                    <a:ext uri="{9D8B030D-6E8A-4147-A177-3AD203B41FA5}">
                      <a16:colId xmlns:a16="http://schemas.microsoft.com/office/drawing/2014/main" val="289113457"/>
                    </a:ext>
                  </a:extLst>
                </a:gridCol>
                <a:gridCol w="5372471">
                  <a:extLst>
                    <a:ext uri="{9D8B030D-6E8A-4147-A177-3AD203B41FA5}">
                      <a16:colId xmlns:a16="http://schemas.microsoft.com/office/drawing/2014/main" val="4151305760"/>
                    </a:ext>
                  </a:extLst>
                </a:gridCol>
              </a:tblGrid>
              <a:tr h="354963">
                <a:tc>
                  <a:txBody>
                    <a:bodyPr/>
                    <a:lstStyle/>
                    <a:p>
                      <a:pPr algn="ctr"/>
                      <a:r>
                        <a:rPr kumimoji="0" lang="en-US" sz="3200" b="1" i="0" u="none" strike="noStrike" kern="1200" cap="none" spc="0" normalizeH="0" baseline="0" noProof="0" dirty="0">
                          <a:ln>
                            <a:noFill/>
                          </a:ln>
                          <a:solidFill>
                            <a:prstClr val="black"/>
                          </a:solidFill>
                          <a:effectLst/>
                          <a:uLnTx/>
                          <a:uFillTx/>
                          <a:latin typeface="+mn-lt"/>
                          <a:ea typeface="+mn-ea"/>
                          <a:cs typeface="+mn-cs"/>
                        </a:rPr>
                        <a:t>Non-parallel structure</a:t>
                      </a:r>
                      <a:endParaRPr lang="en-US" dirty="0"/>
                    </a:p>
                  </a:txBody>
                  <a:tcPr/>
                </a:tc>
                <a:tc>
                  <a:txBody>
                    <a:bodyPr/>
                    <a:lstStyle/>
                    <a:p>
                      <a:pPr algn="ctr"/>
                      <a:r>
                        <a:rPr kumimoji="0" lang="en-US" sz="3200" b="1" i="0" u="none" strike="noStrike" kern="1200" cap="none" spc="0" normalizeH="0" baseline="0" noProof="0" dirty="0">
                          <a:ln>
                            <a:noFill/>
                          </a:ln>
                          <a:solidFill>
                            <a:schemeClr val="tx1"/>
                          </a:solidFill>
                          <a:effectLst/>
                          <a:uLnTx/>
                          <a:uFillTx/>
                          <a:latin typeface="+mn-lt"/>
                          <a:ea typeface="+mn-ea"/>
                          <a:cs typeface="+mn-cs"/>
                        </a:rPr>
                        <a:t>Parallel structure</a:t>
                      </a:r>
                      <a:endParaRPr lang="en-US" b="1" dirty="0">
                        <a:solidFill>
                          <a:schemeClr val="tx1"/>
                        </a:solidFill>
                      </a:endParaRPr>
                    </a:p>
                  </a:txBody>
                  <a:tcPr/>
                </a:tc>
                <a:extLst>
                  <a:ext uri="{0D108BD9-81ED-4DB2-BD59-A6C34878D82A}">
                    <a16:rowId xmlns:a16="http://schemas.microsoft.com/office/drawing/2014/main" val="619550456"/>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1077496418"/>
                  </a:ext>
                </a:extLst>
              </a:tr>
              <a:tr h="354963">
                <a:tc>
                  <a:txBody>
                    <a:bodyPr/>
                    <a:lstStyle/>
                    <a:p>
                      <a:endParaRPr lang="en-US" sz="3200" dirty="0"/>
                    </a:p>
                  </a:txBody>
                  <a:tcPr/>
                </a:tc>
                <a:tc>
                  <a:txBody>
                    <a:bodyPr/>
                    <a:lstStyle/>
                    <a:p>
                      <a:endParaRPr lang="en-US" sz="3200" dirty="0"/>
                    </a:p>
                    <a:p>
                      <a:endParaRPr lang="en-US" sz="3200" dirty="0"/>
                    </a:p>
                    <a:p>
                      <a:endParaRPr lang="en-US" sz="3200" dirty="0"/>
                    </a:p>
                  </a:txBody>
                  <a:tcPr/>
                </a:tc>
                <a:extLst>
                  <a:ext uri="{0D108BD9-81ED-4DB2-BD59-A6C34878D82A}">
                    <a16:rowId xmlns:a16="http://schemas.microsoft.com/office/drawing/2014/main" val="219139573"/>
                  </a:ext>
                </a:extLst>
              </a:tr>
            </a:tbl>
          </a:graphicData>
        </a:graphic>
      </p:graphicFrame>
      <p:sp>
        <p:nvSpPr>
          <p:cNvPr id="3" name="TextBox 2">
            <a:extLst>
              <a:ext uri="{FF2B5EF4-FFF2-40B4-BE49-F238E27FC236}">
                <a16:creationId xmlns:a16="http://schemas.microsoft.com/office/drawing/2014/main" id="{9608839A-DAE2-4FDA-D432-C6279D2BBFB5}"/>
              </a:ext>
            </a:extLst>
          </p:cNvPr>
          <p:cNvSpPr txBox="1"/>
          <p:nvPr/>
        </p:nvSpPr>
        <p:spPr>
          <a:xfrm>
            <a:off x="293458" y="1278950"/>
            <a:ext cx="6150251" cy="1077218"/>
          </a:xfrm>
          <a:prstGeom prst="rect">
            <a:avLst/>
          </a:prstGeom>
          <a:noFill/>
        </p:spPr>
        <p:txBody>
          <a:bodyPr wrap="square" rtlCol="0">
            <a:spAutoFit/>
          </a:bodyPr>
          <a:lstStyle/>
          <a:p>
            <a:pPr lvl="0">
              <a:defRPr/>
            </a:pPr>
            <a:r>
              <a:rPr lang="en-US" sz="3200" dirty="0"/>
              <a:t>I think having a garden will be fun. Growing vegetables will also be fun.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A572340-7A7F-3DF0-D72B-2AC32CB390DC}"/>
              </a:ext>
            </a:extLst>
          </p:cNvPr>
          <p:cNvSpPr txBox="1"/>
          <p:nvPr/>
        </p:nvSpPr>
        <p:spPr>
          <a:xfrm>
            <a:off x="293456" y="2894776"/>
            <a:ext cx="6387477" cy="1077218"/>
          </a:xfrm>
          <a:prstGeom prst="rect">
            <a:avLst/>
          </a:prstGeom>
          <a:noFill/>
        </p:spPr>
        <p:txBody>
          <a:bodyPr wrap="square" rtlCol="0">
            <a:spAutoFit/>
          </a:bodyPr>
          <a:lstStyle/>
          <a:p>
            <a:pPr lvl="0">
              <a:defRPr/>
            </a:pPr>
            <a:r>
              <a:rPr lang="en-US" sz="3200" dirty="0"/>
              <a:t>I'll have two TVs. I'll have one for my family. I'll also have one for myself.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A50DD13-248B-B00A-7D51-EB96542D9106}"/>
              </a:ext>
            </a:extLst>
          </p:cNvPr>
          <p:cNvSpPr txBox="1"/>
          <p:nvPr/>
        </p:nvSpPr>
        <p:spPr>
          <a:xfrm>
            <a:off x="6545806" y="1278950"/>
            <a:ext cx="5290599" cy="1077218"/>
          </a:xfrm>
          <a:prstGeom prst="rect">
            <a:avLst/>
          </a:prstGeom>
          <a:noFill/>
        </p:spPr>
        <p:txBody>
          <a:bodyPr wrap="square" rtlCol="0">
            <a:spAutoFit/>
          </a:bodyPr>
          <a:lstStyle/>
          <a:p>
            <a:pPr lvl="0">
              <a:defRPr/>
            </a:pPr>
            <a:r>
              <a:rPr lang="en-US" sz="3200" dirty="0">
                <a:solidFill>
                  <a:srgbClr val="FF0000"/>
                </a:solidFill>
              </a:rPr>
              <a:t>I think </a:t>
            </a:r>
            <a:r>
              <a:rPr lang="en-US" sz="3200" u="sng" dirty="0">
                <a:solidFill>
                  <a:srgbClr val="FF0000"/>
                </a:solidFill>
              </a:rPr>
              <a:t>having a garden and growing vegetables </a:t>
            </a:r>
            <a:r>
              <a:rPr lang="en-US" sz="3200" dirty="0">
                <a:solidFill>
                  <a:srgbClr val="FF0000"/>
                </a:solidFill>
              </a:rPr>
              <a:t>will be fun.</a:t>
            </a:r>
            <a:endParaRPr kumimoji="0" lang="en-US" sz="3200" b="0" i="0" u="sng" strike="noStrike" kern="1200" cap="none" spc="0" normalizeH="0" baseline="0" noProof="0" dirty="0">
              <a:ln>
                <a:noFill/>
              </a:ln>
              <a:solidFill>
                <a:srgbClr val="FF0000"/>
              </a:solidFill>
              <a:effectLst/>
              <a:uLnTx/>
              <a:uFillTx/>
              <a:latin typeface="Calibri" panose="020F0502020204030204"/>
            </a:endParaRPr>
          </a:p>
        </p:txBody>
      </p:sp>
      <p:sp>
        <p:nvSpPr>
          <p:cNvPr id="7" name="TextBox 6">
            <a:extLst>
              <a:ext uri="{FF2B5EF4-FFF2-40B4-BE49-F238E27FC236}">
                <a16:creationId xmlns:a16="http://schemas.microsoft.com/office/drawing/2014/main" id="{89DB8BA1-6AC8-FDA3-F429-4E96EFAF58A5}"/>
              </a:ext>
            </a:extLst>
          </p:cNvPr>
          <p:cNvSpPr txBox="1"/>
          <p:nvPr/>
        </p:nvSpPr>
        <p:spPr>
          <a:xfrm>
            <a:off x="6693763" y="2848044"/>
            <a:ext cx="5129813" cy="1077218"/>
          </a:xfrm>
          <a:prstGeom prst="rect">
            <a:avLst/>
          </a:prstGeom>
          <a:noFill/>
        </p:spPr>
        <p:txBody>
          <a:bodyPr wrap="square" rtlCol="0">
            <a:spAutoFit/>
          </a:bodyPr>
          <a:lstStyle/>
          <a:p>
            <a:pPr lvl="0">
              <a:defRPr/>
            </a:pPr>
            <a:r>
              <a:rPr lang="en-US" sz="3200" dirty="0">
                <a:solidFill>
                  <a:srgbClr val="FF0000"/>
                </a:solidFill>
              </a:rPr>
              <a:t>I'll have two TVs: </a:t>
            </a:r>
            <a:r>
              <a:rPr lang="en-US" sz="3200" u="sng" dirty="0">
                <a:solidFill>
                  <a:srgbClr val="FF0000"/>
                </a:solidFill>
              </a:rPr>
              <a:t>one for my family and one for myself</a:t>
            </a:r>
            <a:r>
              <a:rPr lang="en-US" sz="3200" dirty="0">
                <a:solidFill>
                  <a:srgbClr val="FF0000"/>
                </a:solidFill>
              </a:rPr>
              <a:t>. </a:t>
            </a: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FE5693D3-D613-AFFA-65C3-321E78FF49FE}"/>
              </a:ext>
            </a:extLst>
          </p:cNvPr>
          <p:cNvCxnSpPr>
            <a:cxnSpLocks/>
          </p:cNvCxnSpPr>
          <p:nvPr/>
        </p:nvCxnSpPr>
        <p:spPr>
          <a:xfrm>
            <a:off x="1597980" y="1817559"/>
            <a:ext cx="249462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DC9A940-1462-10C4-AAAC-24EAF66390F7}"/>
              </a:ext>
            </a:extLst>
          </p:cNvPr>
          <p:cNvCxnSpPr>
            <a:cxnSpLocks/>
          </p:cNvCxnSpPr>
          <p:nvPr/>
        </p:nvCxnSpPr>
        <p:spPr>
          <a:xfrm>
            <a:off x="416264" y="2356168"/>
            <a:ext cx="31116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A52F7D1-5B82-204C-5BDD-6ECBA76C3CBA}"/>
              </a:ext>
            </a:extLst>
          </p:cNvPr>
          <p:cNvCxnSpPr>
            <a:cxnSpLocks/>
          </p:cNvCxnSpPr>
          <p:nvPr/>
        </p:nvCxnSpPr>
        <p:spPr>
          <a:xfrm>
            <a:off x="4614909" y="3388872"/>
            <a:ext cx="162609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E244A6-5812-6314-1496-49F9E3E63E37}"/>
              </a:ext>
            </a:extLst>
          </p:cNvPr>
          <p:cNvCxnSpPr>
            <a:cxnSpLocks/>
          </p:cNvCxnSpPr>
          <p:nvPr/>
        </p:nvCxnSpPr>
        <p:spPr>
          <a:xfrm>
            <a:off x="416264" y="3925262"/>
            <a:ext cx="95089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36AA81-086A-7E96-2080-E2835C3723DB}"/>
              </a:ext>
            </a:extLst>
          </p:cNvPr>
          <p:cNvCxnSpPr>
            <a:cxnSpLocks/>
          </p:cNvCxnSpPr>
          <p:nvPr/>
        </p:nvCxnSpPr>
        <p:spPr>
          <a:xfrm>
            <a:off x="3719744" y="3925262"/>
            <a:ext cx="23762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84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style.rotation</p:attrName>
                                        </p:attrNameLst>
                                      </p:cBhvr>
                                      <p:tavLst>
                                        <p:tav tm="0">
                                          <p:val>
                                            <p:fltVal val="90"/>
                                          </p:val>
                                        </p:tav>
                                        <p:tav tm="100000">
                                          <p:val>
                                            <p:fltVal val="0"/>
                                          </p:val>
                                        </p:tav>
                                      </p:tavLst>
                                    </p:anim>
                                    <p:animEffect transition="in" filter="fade">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style.rotation</p:attrName>
                                        </p:attrNameLst>
                                      </p:cBhvr>
                                      <p:tavLst>
                                        <p:tav tm="0">
                                          <p:val>
                                            <p:fltVal val="90"/>
                                          </p:val>
                                        </p:tav>
                                        <p:tav tm="100000">
                                          <p:val>
                                            <p:fltVal val="0"/>
                                          </p:val>
                                        </p:tav>
                                      </p:tavLst>
                                    </p:anim>
                                    <p:animEffect transition="in" filter="fade">
                                      <p:cBhvr>
                                        <p:cTn id="5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40AAA1-B54A-BC33-BA6F-E0381E5D41D8}"/>
              </a:ext>
            </a:extLst>
          </p:cNvPr>
          <p:cNvSpPr txBox="1"/>
          <p:nvPr/>
        </p:nvSpPr>
        <p:spPr>
          <a:xfrm>
            <a:off x="1633490" y="474929"/>
            <a:ext cx="9507985" cy="1569660"/>
          </a:xfrm>
          <a:prstGeom prst="rect">
            <a:avLst/>
          </a:prstGeom>
          <a:noFill/>
        </p:spPr>
        <p:txBody>
          <a:bodyPr wrap="square">
            <a:spAutoFit/>
          </a:bodyPr>
          <a:lstStyle/>
          <a:p>
            <a:r>
              <a:rPr lang="en-US" sz="3200" b="1" dirty="0"/>
              <a:t>Read Alex's blog again. Underline the parts that have parallel structures, then write what part of speech she used after each parallel structure.</a:t>
            </a:r>
          </a:p>
        </p:txBody>
      </p:sp>
      <p:sp>
        <p:nvSpPr>
          <p:cNvPr id="6" name="TextBox 5">
            <a:extLst>
              <a:ext uri="{FF2B5EF4-FFF2-40B4-BE49-F238E27FC236}">
                <a16:creationId xmlns:a16="http://schemas.microsoft.com/office/drawing/2014/main" id="{5899CC0A-AF8E-53CC-B119-3C06BB6B0E28}"/>
              </a:ext>
            </a:extLst>
          </p:cNvPr>
          <p:cNvSpPr txBox="1"/>
          <p:nvPr/>
        </p:nvSpPr>
        <p:spPr>
          <a:xfrm>
            <a:off x="150920" y="613428"/>
            <a:ext cx="1686758"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242021"/>
                </a:solidFill>
                <a:effectLst/>
                <a:highlight>
                  <a:srgbClr val="00FF00"/>
                </a:highlight>
                <a:uLnTx/>
                <a:uFillTx/>
                <a:latin typeface="Calibri" panose="020F0502020204030204"/>
                <a:ea typeface="+mn-ea"/>
                <a:cs typeface="+mn-cs"/>
              </a:rPr>
              <a:t>Task a.</a:t>
            </a:r>
            <a:endParaRPr lang="en-US" dirty="0"/>
          </a:p>
        </p:txBody>
      </p:sp>
      <p:sp>
        <p:nvSpPr>
          <p:cNvPr id="8" name="TextBox 7">
            <a:extLst>
              <a:ext uri="{FF2B5EF4-FFF2-40B4-BE49-F238E27FC236}">
                <a16:creationId xmlns:a16="http://schemas.microsoft.com/office/drawing/2014/main" id="{A835C4FD-2A58-576A-1E99-F736215B06CF}"/>
              </a:ext>
            </a:extLst>
          </p:cNvPr>
          <p:cNvSpPr txBox="1"/>
          <p:nvPr/>
        </p:nvSpPr>
        <p:spPr>
          <a:xfrm>
            <a:off x="309978" y="1935058"/>
            <a:ext cx="11572043" cy="4448013"/>
          </a:xfrm>
          <a:prstGeom prst="rect">
            <a:avLst/>
          </a:prstGeom>
          <a:solidFill>
            <a:schemeClr val="accent4">
              <a:lumMod val="20000"/>
              <a:lumOff val="80000"/>
            </a:schemeClr>
          </a:solidFill>
        </p:spPr>
        <p:txBody>
          <a:bodyPr wrap="square">
            <a:spAutoFit/>
          </a:bodyPr>
          <a:lstStyle/>
          <a:p>
            <a:pPr>
              <a:lnSpc>
                <a:spcPct val="150000"/>
              </a:lnSpc>
            </a:pPr>
            <a:r>
              <a:rPr lang="en-US" sz="3200" dirty="0"/>
              <a:t>Let me tell you about my dream house. My dream house will be in the country. I don't want to live in the city center because it's always noisy there. My house will be a set of three wooden tree houses: one for my living room and kitchen, one for my bedroom, and one for my bathroom.                      They will have modern equipment to make life comfortable. </a:t>
            </a:r>
          </a:p>
        </p:txBody>
      </p:sp>
      <p:cxnSp>
        <p:nvCxnSpPr>
          <p:cNvPr id="9" name="Straight Connector 8">
            <a:extLst>
              <a:ext uri="{FF2B5EF4-FFF2-40B4-BE49-F238E27FC236}">
                <a16:creationId xmlns:a16="http://schemas.microsoft.com/office/drawing/2014/main" id="{AC5AC429-5F74-DF0B-40DD-1E8953CD64E3}"/>
              </a:ext>
            </a:extLst>
          </p:cNvPr>
          <p:cNvCxnSpPr>
            <a:cxnSpLocks/>
          </p:cNvCxnSpPr>
          <p:nvPr/>
        </p:nvCxnSpPr>
        <p:spPr>
          <a:xfrm>
            <a:off x="445362" y="4821907"/>
            <a:ext cx="109446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D3E163-C4A5-CEB5-4954-C90FA362E740}"/>
              </a:ext>
            </a:extLst>
          </p:cNvPr>
          <p:cNvCxnSpPr>
            <a:cxnSpLocks/>
          </p:cNvCxnSpPr>
          <p:nvPr/>
        </p:nvCxnSpPr>
        <p:spPr>
          <a:xfrm>
            <a:off x="445362" y="5567631"/>
            <a:ext cx="27150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5241C5D-841A-C453-F7A0-905C4B93A88C}"/>
              </a:ext>
            </a:extLst>
          </p:cNvPr>
          <p:cNvSpPr txBox="1"/>
          <p:nvPr/>
        </p:nvSpPr>
        <p:spPr>
          <a:xfrm>
            <a:off x="3435658" y="4989250"/>
            <a:ext cx="1766657"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(phrases)</a:t>
            </a:r>
            <a:endParaRPr lang="en-US" dirty="0"/>
          </a:p>
        </p:txBody>
      </p:sp>
    </p:spTree>
    <p:extLst>
      <p:ext uri="{BB962C8B-B14F-4D97-AF65-F5344CB8AC3E}">
        <p14:creationId xmlns:p14="http://schemas.microsoft.com/office/powerpoint/2010/main" val="25376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E26095-3990-CA1C-338C-805048B72C7F}"/>
              </a:ext>
            </a:extLst>
          </p:cNvPr>
          <p:cNvSpPr txBox="1"/>
          <p:nvPr/>
        </p:nvSpPr>
        <p:spPr>
          <a:xfrm>
            <a:off x="374342" y="901018"/>
            <a:ext cx="11443316" cy="4448013"/>
          </a:xfrm>
          <a:prstGeom prst="rect">
            <a:avLst/>
          </a:prstGeom>
          <a:solidFill>
            <a:schemeClr val="accent4">
              <a:lumMod val="20000"/>
              <a:lumOff val="80000"/>
            </a:schemeClr>
          </a:solidFill>
        </p:spPr>
        <p:txBody>
          <a:bodyPr wrap="square">
            <a:spAutoFit/>
          </a:bodyPr>
          <a:lstStyle/>
          <a:p>
            <a:pPr>
              <a:lnSpc>
                <a:spcPct val="150000"/>
              </a:lnSpc>
            </a:pPr>
            <a:r>
              <a:rPr lang="en-US" sz="3200" dirty="0"/>
              <a:t>There will be rope bridges connecting the houses together. I want all the houses to look really nice and cozy                           with yellow curtains and lots of string lights. When you see them, you'll think of houses in fairy tales. The house with the living room will have an outdoor area with a view of the forest and a lake.                 I'll spend lots of time there reading, working, and watching sunsets. </a:t>
            </a:r>
          </a:p>
        </p:txBody>
      </p:sp>
      <p:cxnSp>
        <p:nvCxnSpPr>
          <p:cNvPr id="4" name="Straight Connector 3">
            <a:extLst>
              <a:ext uri="{FF2B5EF4-FFF2-40B4-BE49-F238E27FC236}">
                <a16:creationId xmlns:a16="http://schemas.microsoft.com/office/drawing/2014/main" id="{209E6F63-D0E9-6FD6-7326-3E8A24DC774C}"/>
              </a:ext>
            </a:extLst>
          </p:cNvPr>
          <p:cNvCxnSpPr>
            <a:cxnSpLocks/>
          </p:cNvCxnSpPr>
          <p:nvPr/>
        </p:nvCxnSpPr>
        <p:spPr>
          <a:xfrm>
            <a:off x="5024761" y="2353915"/>
            <a:ext cx="2246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F52B9FD-0750-749F-784E-2F8E6445CCF7}"/>
              </a:ext>
            </a:extLst>
          </p:cNvPr>
          <p:cNvSpPr txBox="1"/>
          <p:nvPr/>
        </p:nvSpPr>
        <p:spPr>
          <a:xfrm>
            <a:off x="7457243" y="1769140"/>
            <a:ext cx="2183907"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(adjectives)</a:t>
            </a:r>
            <a:endParaRPr lang="en-US" dirty="0"/>
          </a:p>
        </p:txBody>
      </p:sp>
      <p:cxnSp>
        <p:nvCxnSpPr>
          <p:cNvPr id="8" name="Straight Connector 7">
            <a:extLst>
              <a:ext uri="{FF2B5EF4-FFF2-40B4-BE49-F238E27FC236}">
                <a16:creationId xmlns:a16="http://schemas.microsoft.com/office/drawing/2014/main" id="{D8E3CF9C-B267-EA18-B406-B1FF0F2A0C8B}"/>
              </a:ext>
            </a:extLst>
          </p:cNvPr>
          <p:cNvCxnSpPr>
            <a:cxnSpLocks/>
          </p:cNvCxnSpPr>
          <p:nvPr/>
        </p:nvCxnSpPr>
        <p:spPr>
          <a:xfrm>
            <a:off x="5132772" y="4539301"/>
            <a:ext cx="33098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BD834F4-106C-50A0-952B-3B2CD50AC285}"/>
              </a:ext>
            </a:extLst>
          </p:cNvPr>
          <p:cNvSpPr txBox="1"/>
          <p:nvPr/>
        </p:nvSpPr>
        <p:spPr>
          <a:xfrm>
            <a:off x="8664605" y="3954526"/>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11" name="Straight Connector 10">
            <a:extLst>
              <a:ext uri="{FF2B5EF4-FFF2-40B4-BE49-F238E27FC236}">
                <a16:creationId xmlns:a16="http://schemas.microsoft.com/office/drawing/2014/main" id="{21F82B52-606C-D8BD-C225-1677B1710B8B}"/>
              </a:ext>
            </a:extLst>
          </p:cNvPr>
          <p:cNvCxnSpPr>
            <a:cxnSpLocks/>
          </p:cNvCxnSpPr>
          <p:nvPr/>
        </p:nvCxnSpPr>
        <p:spPr>
          <a:xfrm>
            <a:off x="3477826" y="5277628"/>
            <a:ext cx="64296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B561FC-AD7B-CE0C-8856-83927B1FBB7F}"/>
              </a:ext>
            </a:extLst>
          </p:cNvPr>
          <p:cNvSpPr txBox="1"/>
          <p:nvPr/>
        </p:nvSpPr>
        <p:spPr>
          <a:xfrm>
            <a:off x="10095390" y="4692853"/>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(verbs)</a:t>
            </a:r>
            <a:endParaRPr lang="en-US" dirty="0"/>
          </a:p>
        </p:txBody>
      </p:sp>
    </p:spTree>
    <p:extLst>
      <p:ext uri="{BB962C8B-B14F-4D97-AF65-F5344CB8AC3E}">
        <p14:creationId xmlns:p14="http://schemas.microsoft.com/office/powerpoint/2010/main" val="8664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arn(inVertic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141912-E5E8-0F87-9EE6-C4EF941D42FF}"/>
              </a:ext>
            </a:extLst>
          </p:cNvPr>
          <p:cNvSpPr txBox="1"/>
          <p:nvPr/>
        </p:nvSpPr>
        <p:spPr>
          <a:xfrm>
            <a:off x="102093" y="835662"/>
            <a:ext cx="11987814" cy="5186676"/>
          </a:xfrm>
          <a:prstGeom prst="rect">
            <a:avLst/>
          </a:prstGeom>
          <a:solidFill>
            <a:schemeClr val="accent4">
              <a:lumMod val="20000"/>
              <a:lumOff val="80000"/>
            </a:schemeClr>
          </a:solidFill>
        </p:spPr>
        <p:txBody>
          <a:bodyPr wrap="square">
            <a:spAutoFit/>
          </a:bodyPr>
          <a:lstStyle/>
          <a:p>
            <a:pPr>
              <a:lnSpc>
                <a:spcPct val="150000"/>
              </a:lnSpc>
            </a:pPr>
            <a:r>
              <a:rPr lang="en-US" sz="3200" dirty="0"/>
              <a:t>My bedroom will have huge windows and a window in the roof                                                                             so that I can see stars and the moon                 from my bed. My bathroom will have an outdoor bathtub and shower.                 There will also be a garden where I can grow vegetables, fruit, and flowers.           I'll also decorate my house with lots of photos, paintings, and small souvenirs. </a:t>
            </a:r>
          </a:p>
          <a:p>
            <a:pPr>
              <a:lnSpc>
                <a:spcPct val="150000"/>
              </a:lnSpc>
            </a:pPr>
            <a:r>
              <a:rPr lang="en-US" sz="3200" dirty="0"/>
              <a:t>So, that's my dream house. What's yours?</a:t>
            </a:r>
          </a:p>
        </p:txBody>
      </p:sp>
      <p:cxnSp>
        <p:nvCxnSpPr>
          <p:cNvPr id="4" name="Straight Connector 3">
            <a:extLst>
              <a:ext uri="{FF2B5EF4-FFF2-40B4-BE49-F238E27FC236}">
                <a16:creationId xmlns:a16="http://schemas.microsoft.com/office/drawing/2014/main" id="{862B2A50-429C-D254-0E60-916ED5CBE1EA}"/>
              </a:ext>
            </a:extLst>
          </p:cNvPr>
          <p:cNvCxnSpPr>
            <a:cxnSpLocks/>
          </p:cNvCxnSpPr>
          <p:nvPr/>
        </p:nvCxnSpPr>
        <p:spPr>
          <a:xfrm>
            <a:off x="4077810" y="1528292"/>
            <a:ext cx="65517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1B582E0-358E-6E2A-E977-273905CDCBB9}"/>
              </a:ext>
            </a:extLst>
          </p:cNvPr>
          <p:cNvSpPr txBox="1"/>
          <p:nvPr/>
        </p:nvSpPr>
        <p:spPr>
          <a:xfrm>
            <a:off x="10629530" y="943517"/>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7" name="Straight Connector 6">
            <a:extLst>
              <a:ext uri="{FF2B5EF4-FFF2-40B4-BE49-F238E27FC236}">
                <a16:creationId xmlns:a16="http://schemas.microsoft.com/office/drawing/2014/main" id="{7082EFD7-5BE6-29BF-B609-818BE5896CC6}"/>
              </a:ext>
            </a:extLst>
          </p:cNvPr>
          <p:cNvCxnSpPr>
            <a:cxnSpLocks/>
          </p:cNvCxnSpPr>
          <p:nvPr/>
        </p:nvCxnSpPr>
        <p:spPr>
          <a:xfrm>
            <a:off x="2978459" y="2275496"/>
            <a:ext cx="311754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8917CE8-5E8C-76F2-BEA5-CBDF9A57D8DF}"/>
              </a:ext>
            </a:extLst>
          </p:cNvPr>
          <p:cNvSpPr txBox="1"/>
          <p:nvPr/>
        </p:nvSpPr>
        <p:spPr>
          <a:xfrm>
            <a:off x="6201053" y="1690721"/>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10" name="Straight Connector 9">
            <a:extLst>
              <a:ext uri="{FF2B5EF4-FFF2-40B4-BE49-F238E27FC236}">
                <a16:creationId xmlns:a16="http://schemas.microsoft.com/office/drawing/2014/main" id="{7A4BBBC5-2B2E-B008-A8D2-D10B3D3F0ECE}"/>
              </a:ext>
            </a:extLst>
          </p:cNvPr>
          <p:cNvCxnSpPr>
            <a:cxnSpLocks/>
          </p:cNvCxnSpPr>
          <p:nvPr/>
        </p:nvCxnSpPr>
        <p:spPr>
          <a:xfrm>
            <a:off x="3450455" y="3049333"/>
            <a:ext cx="52762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905E75-A246-8E64-95E4-C5B67819A5A8}"/>
              </a:ext>
            </a:extLst>
          </p:cNvPr>
          <p:cNvSpPr txBox="1"/>
          <p:nvPr/>
        </p:nvSpPr>
        <p:spPr>
          <a:xfrm>
            <a:off x="8845858" y="2485126"/>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13" name="Straight Connector 12">
            <a:extLst>
              <a:ext uri="{FF2B5EF4-FFF2-40B4-BE49-F238E27FC236}">
                <a16:creationId xmlns:a16="http://schemas.microsoft.com/office/drawing/2014/main" id="{7029545A-3E34-4DBE-BD7E-0F99E59B7B6E}"/>
              </a:ext>
            </a:extLst>
          </p:cNvPr>
          <p:cNvCxnSpPr>
            <a:cxnSpLocks/>
          </p:cNvCxnSpPr>
          <p:nvPr/>
        </p:nvCxnSpPr>
        <p:spPr>
          <a:xfrm>
            <a:off x="5946560" y="3743271"/>
            <a:ext cx="4786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6CC75D9-E3CA-706A-E191-6F1499F50FFB}"/>
              </a:ext>
            </a:extLst>
          </p:cNvPr>
          <p:cNvSpPr txBox="1"/>
          <p:nvPr/>
        </p:nvSpPr>
        <p:spPr>
          <a:xfrm>
            <a:off x="10733103" y="3189421"/>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cxnSp>
        <p:nvCxnSpPr>
          <p:cNvPr id="16" name="Straight Connector 15">
            <a:extLst>
              <a:ext uri="{FF2B5EF4-FFF2-40B4-BE49-F238E27FC236}">
                <a16:creationId xmlns:a16="http://schemas.microsoft.com/office/drawing/2014/main" id="{F97BCB63-D80E-0967-2280-CB7031C9E7C5}"/>
              </a:ext>
            </a:extLst>
          </p:cNvPr>
          <p:cNvCxnSpPr>
            <a:cxnSpLocks/>
          </p:cNvCxnSpPr>
          <p:nvPr/>
        </p:nvCxnSpPr>
        <p:spPr>
          <a:xfrm>
            <a:off x="6624222" y="4481597"/>
            <a:ext cx="47865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805029-52AD-6F25-4820-07443CCFA3CD}"/>
              </a:ext>
            </a:extLst>
          </p:cNvPr>
          <p:cNvCxnSpPr>
            <a:cxnSpLocks/>
          </p:cNvCxnSpPr>
          <p:nvPr/>
        </p:nvCxnSpPr>
        <p:spPr>
          <a:xfrm>
            <a:off x="168676" y="5218444"/>
            <a:ext cx="16601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7A0533-5432-2CC5-DD45-DF9C1972331A}"/>
              </a:ext>
            </a:extLst>
          </p:cNvPr>
          <p:cNvSpPr txBox="1"/>
          <p:nvPr/>
        </p:nvSpPr>
        <p:spPr>
          <a:xfrm>
            <a:off x="1828800" y="4633669"/>
            <a:ext cx="1562470" cy="584775"/>
          </a:xfrm>
          <a:prstGeom prst="rect">
            <a:avLst/>
          </a:prstGeom>
          <a:noFill/>
        </p:spPr>
        <p:txBody>
          <a:bodyPr wrap="square" rtlCol="0">
            <a:spAutoFit/>
          </a:bodyPr>
          <a:lstStyle/>
          <a:p>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(nouns)</a:t>
            </a:r>
            <a:endParaRPr lang="en-US" dirty="0"/>
          </a:p>
        </p:txBody>
      </p:sp>
    </p:spTree>
    <p:extLst>
      <p:ext uri="{BB962C8B-B14F-4D97-AF65-F5344CB8AC3E}">
        <p14:creationId xmlns:p14="http://schemas.microsoft.com/office/powerpoint/2010/main" val="279005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5"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E7215D-BB03-41FA-8678-F30D2085994E}"/>
              </a:ext>
            </a:extLst>
          </p:cNvPr>
          <p:cNvSpPr/>
          <p:nvPr/>
        </p:nvSpPr>
        <p:spPr>
          <a:xfrm>
            <a:off x="172279" y="463826"/>
            <a:ext cx="11807686" cy="5262979"/>
          </a:xfrm>
          <a:prstGeom prst="rect">
            <a:avLst/>
          </a:prstGeom>
        </p:spPr>
        <p:txBody>
          <a:bodyPr wrap="square">
            <a:spAutoFit/>
          </a:bodyPr>
          <a:lstStyle/>
          <a:p>
            <a:r>
              <a:rPr lang="en-US" sz="2800" b="1" dirty="0">
                <a:solidFill>
                  <a:schemeClr val="accent1"/>
                </a:solidFill>
              </a:rPr>
              <a:t>b.</a:t>
            </a:r>
            <a:r>
              <a:rPr lang="en-US" sz="2800" b="1" dirty="0"/>
              <a:t> </a:t>
            </a:r>
            <a:r>
              <a:rPr lang="en-US" sz="2800" b="1" dirty="0">
                <a:solidFill>
                  <a:schemeClr val="accent1"/>
                </a:solidFill>
              </a:rPr>
              <a:t>Now, listen and answer the questions.</a:t>
            </a:r>
          </a:p>
          <a:p>
            <a:pPr marL="514350" indent="-514350">
              <a:buAutoNum type="arabicPeriod"/>
            </a:pPr>
            <a:r>
              <a:rPr lang="en-US" sz="2800" b="1" dirty="0"/>
              <a:t>What does Liam think is the most important thing in his dream house?</a:t>
            </a:r>
          </a:p>
          <a:p>
            <a:r>
              <a:rPr lang="en-US" sz="2800" b="1" dirty="0">
                <a:solidFill>
                  <a:srgbClr val="FF0000"/>
                </a:solidFill>
              </a:rPr>
              <a:t>-&gt; Liam thinks the most important thing in his dream house is his bedroom.</a:t>
            </a:r>
          </a:p>
          <a:p>
            <a:r>
              <a:rPr lang="en-US" sz="2800" b="1" dirty="0"/>
              <a:t> 2. What does Liam want to wake him up in the morning?</a:t>
            </a:r>
          </a:p>
          <a:p>
            <a:r>
              <a:rPr lang="en-US" sz="2800" b="1" dirty="0">
                <a:solidFill>
                  <a:srgbClr val="FF0000"/>
                </a:solidFill>
              </a:rPr>
              <a:t>-&gt; Liam wants the sun to wake him up in the morning.</a:t>
            </a:r>
          </a:p>
          <a:p>
            <a:r>
              <a:rPr lang="en-US" sz="2800" b="1" dirty="0"/>
              <a:t> 3. How does Liam describe his living room?</a:t>
            </a:r>
          </a:p>
          <a:p>
            <a:r>
              <a:rPr lang="en-US" sz="2800" b="1" dirty="0">
                <a:solidFill>
                  <a:srgbClr val="FF0000"/>
                </a:solidFill>
              </a:rPr>
              <a:t>-&gt; Liam describes his living room as small and cozy, with a flat screen TV and a comfy sofa.</a:t>
            </a:r>
          </a:p>
          <a:p>
            <a:r>
              <a:rPr lang="en-US" sz="2800" b="1" dirty="0"/>
              <a:t>4. What will Liam's dog like doing on cold days?</a:t>
            </a:r>
          </a:p>
          <a:p>
            <a:r>
              <a:rPr lang="en-US" sz="2800" b="1" dirty="0">
                <a:solidFill>
                  <a:srgbClr val="FF0000"/>
                </a:solidFill>
              </a:rPr>
              <a:t>-&gt; Liam's dog will like sleeping by the warm fire on cold days.</a:t>
            </a:r>
          </a:p>
          <a:p>
            <a:r>
              <a:rPr lang="en-US" sz="2800" b="1" dirty="0"/>
              <a:t> 5. What dishes does Liam say he needs space to cook?</a:t>
            </a:r>
          </a:p>
          <a:p>
            <a:r>
              <a:rPr lang="en-US" sz="2800" b="1" dirty="0">
                <a:solidFill>
                  <a:srgbClr val="FF0000"/>
                </a:solidFill>
              </a:rPr>
              <a:t>-&gt; Liam says he needs space to cook easy dishes like noodles and sandwiches.</a:t>
            </a:r>
          </a:p>
        </p:txBody>
      </p:sp>
      <p:pic>
        <p:nvPicPr>
          <p:cNvPr id="12" name="TRACK 07">
            <a:hlinkClick r:id="" action="ppaction://media"/>
            <a:extLst>
              <a:ext uri="{FF2B5EF4-FFF2-40B4-BE49-F238E27FC236}">
                <a16:creationId xmlns:a16="http://schemas.microsoft.com/office/drawing/2014/main" id="{4172B5FD-9AFB-4166-96B1-CC2BA4ACF8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75308" y="-265046"/>
            <a:ext cx="609600" cy="659296"/>
          </a:xfrm>
          <a:prstGeom prst="rect">
            <a:avLst/>
          </a:prstGeom>
        </p:spPr>
      </p:pic>
    </p:spTree>
    <p:extLst>
      <p:ext uri="{BB962C8B-B14F-4D97-AF65-F5344CB8AC3E}">
        <p14:creationId xmlns:p14="http://schemas.microsoft.com/office/powerpoint/2010/main" val="10779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arn(inVertic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barn(inVertical)">
                                      <p:cBhvr>
                                        <p:cTn id="12" dur="5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barn(inVertical)">
                                      <p:cBhvr>
                                        <p:cTn id="17" dur="500"/>
                                        <p:tgtEl>
                                          <p:spTgt spid="4">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8" end="8"/>
                                            </p:txEl>
                                          </p:spTgt>
                                        </p:tgtEl>
                                        <p:attrNameLst>
                                          <p:attrName>style.visibility</p:attrName>
                                        </p:attrNameLst>
                                      </p:cBhvr>
                                      <p:to>
                                        <p:strVal val="visible"/>
                                      </p:to>
                                    </p:set>
                                    <p:animEffect transition="in" filter="barn(inVertical)">
                                      <p:cBhvr>
                                        <p:cTn id="22" dur="500"/>
                                        <p:tgtEl>
                                          <p:spTgt spid="4">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barn(inVertical)">
                                      <p:cBhvr>
                                        <p:cTn id="2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1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9233B-2B96-E1A2-9902-1EA01EA63C9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600F029-0AFC-17EF-3B53-2E5FD9DF8AA8}"/>
              </a:ext>
            </a:extLst>
          </p:cNvPr>
          <p:cNvSpPr txBox="1"/>
          <p:nvPr/>
        </p:nvSpPr>
        <p:spPr>
          <a:xfrm>
            <a:off x="4714734" y="3991238"/>
            <a:ext cx="3267732" cy="646331"/>
          </a:xfrm>
          <a:prstGeom prst="rect">
            <a:avLst/>
          </a:prstGeom>
          <a:noFill/>
        </p:spPr>
        <p:txBody>
          <a:bodyPr wrap="square" rtlCol="0">
            <a:spAutoFit/>
          </a:bodyPr>
          <a:lstStyle/>
          <a:p>
            <a:pPr algn="ctr"/>
            <a:r>
              <a:rPr lang="en-US" sz="3600" dirty="0">
                <a:solidFill>
                  <a:schemeClr val="bg1"/>
                </a:solidFill>
              </a:rPr>
              <a:t>Presentation</a:t>
            </a:r>
          </a:p>
        </p:txBody>
      </p:sp>
      <p:sp>
        <p:nvSpPr>
          <p:cNvPr id="8" name="TextBox 7">
            <a:extLst>
              <a:ext uri="{FF2B5EF4-FFF2-40B4-BE49-F238E27FC236}">
                <a16:creationId xmlns:a16="http://schemas.microsoft.com/office/drawing/2014/main" id="{A47040A3-93B4-CA69-EC86-99E27103D397}"/>
              </a:ext>
            </a:extLst>
          </p:cNvPr>
          <p:cNvSpPr txBox="1"/>
          <p:nvPr/>
        </p:nvSpPr>
        <p:spPr>
          <a:xfrm>
            <a:off x="257215" y="509843"/>
            <a:ext cx="11816416" cy="754694"/>
          </a:xfrm>
          <a:prstGeom prst="rect">
            <a:avLst/>
          </a:prstGeom>
          <a:noFill/>
        </p:spPr>
        <p:txBody>
          <a:bodyPr wrap="square">
            <a:spAutoFit/>
          </a:bodyPr>
          <a:lstStyle/>
          <a:p>
            <a:pPr>
              <a:lnSpc>
                <a:spcPct val="150000"/>
              </a:lnSpc>
            </a:pPr>
            <a:r>
              <a:rPr lang="en-US" sz="3200" b="1" i="0" dirty="0">
                <a:solidFill>
                  <a:srgbClr val="242021"/>
                </a:solidFill>
                <a:effectLst/>
                <a:highlight>
                  <a:srgbClr val="00FF00"/>
                </a:highlight>
              </a:rPr>
              <a:t>Task b.</a:t>
            </a:r>
            <a:r>
              <a:rPr lang="en-US" sz="3200" b="1" i="0" dirty="0">
                <a:solidFill>
                  <a:srgbClr val="242021"/>
                </a:solidFill>
                <a:effectLst/>
              </a:rPr>
              <a:t> Rewrite the underlined parts below using parallel structures.</a:t>
            </a:r>
            <a:endParaRPr lang="en-US" sz="3200" b="1" dirty="0"/>
          </a:p>
        </p:txBody>
      </p:sp>
      <p:sp>
        <p:nvSpPr>
          <p:cNvPr id="4" name="TextBox 3">
            <a:extLst>
              <a:ext uri="{FF2B5EF4-FFF2-40B4-BE49-F238E27FC236}">
                <a16:creationId xmlns:a16="http://schemas.microsoft.com/office/drawing/2014/main" id="{28BF6417-CE75-040C-49CE-75615F48C83B}"/>
              </a:ext>
            </a:extLst>
          </p:cNvPr>
          <p:cNvSpPr txBox="1"/>
          <p:nvPr/>
        </p:nvSpPr>
        <p:spPr>
          <a:xfrm>
            <a:off x="84100" y="1264537"/>
            <a:ext cx="12162645" cy="5925340"/>
          </a:xfrm>
          <a:prstGeom prst="rect">
            <a:avLst/>
          </a:prstGeom>
          <a:noFill/>
        </p:spPr>
        <p:txBody>
          <a:bodyPr wrap="square">
            <a:spAutoFit/>
          </a:bodyPr>
          <a:lstStyle/>
          <a:p>
            <a:pPr>
              <a:lnSpc>
                <a:spcPct val="150000"/>
              </a:lnSpc>
            </a:pPr>
            <a:r>
              <a:rPr lang="en-US" sz="3200" dirty="0"/>
              <a:t>1.My dream house will have </a:t>
            </a:r>
            <a:r>
              <a:rPr lang="en-US" sz="3200" u="sng" dirty="0"/>
              <a:t>a big living room, ten bedrooms, and it should have a pool</a:t>
            </a:r>
            <a:r>
              <a:rPr lang="en-US" sz="3200" dirty="0"/>
              <a:t>.</a:t>
            </a:r>
          </a:p>
          <a:p>
            <a:pPr>
              <a:lnSpc>
                <a:spcPct val="150000"/>
              </a:lnSpc>
            </a:pPr>
            <a:r>
              <a:rPr lang="en-US" sz="3200" dirty="0">
                <a:solidFill>
                  <a:srgbClr val="FF0000"/>
                </a:solidFill>
              </a:rPr>
              <a:t>My dream house will have a big living room, ten bedrooms, and a pool.</a:t>
            </a:r>
          </a:p>
          <a:p>
            <a:pPr>
              <a:lnSpc>
                <a:spcPct val="150000"/>
              </a:lnSpc>
            </a:pPr>
            <a:r>
              <a:rPr lang="en-US" sz="3200" dirty="0"/>
              <a:t>2. There will be a large backyard to exercise and </a:t>
            </a:r>
            <a:r>
              <a:rPr lang="en-US" sz="3200" u="sng" dirty="0"/>
              <a:t>playing outdoor sports</a:t>
            </a:r>
            <a:r>
              <a:rPr lang="en-US" sz="3200" dirty="0"/>
              <a:t>. </a:t>
            </a:r>
          </a:p>
          <a:p>
            <a:pPr>
              <a:lnSpc>
                <a:spcPct val="150000"/>
              </a:lnSpc>
            </a:pPr>
            <a:r>
              <a:rPr lang="en-US" sz="3200" dirty="0">
                <a:solidFill>
                  <a:srgbClr val="FF0000"/>
                </a:solidFill>
              </a:rPr>
              <a:t>There will be a large backyard to exercise and play outdoor sports.</a:t>
            </a:r>
          </a:p>
          <a:p>
            <a:pPr>
              <a:lnSpc>
                <a:spcPct val="150000"/>
              </a:lnSpc>
            </a:pPr>
            <a:r>
              <a:rPr lang="en-US" sz="3200" dirty="0"/>
              <a:t>3. From my bedroom, I can </a:t>
            </a:r>
            <a:r>
              <a:rPr lang="en-US" sz="3200" u="sng" dirty="0"/>
              <a:t>hear the ocean, and I can also watch sunsets</a:t>
            </a:r>
            <a:r>
              <a:rPr lang="en-US" sz="3200" dirty="0"/>
              <a:t>.</a:t>
            </a:r>
          </a:p>
          <a:p>
            <a:pPr>
              <a:lnSpc>
                <a:spcPct val="150000"/>
              </a:lnSpc>
            </a:pPr>
            <a:r>
              <a:rPr lang="en-US" sz="3200" dirty="0">
                <a:solidFill>
                  <a:srgbClr val="FF0000"/>
                </a:solidFill>
              </a:rPr>
              <a:t>From my bedroom, I can hear the ocean and watch sunsets.</a:t>
            </a:r>
          </a:p>
          <a:p>
            <a:pPr>
              <a:lnSpc>
                <a:spcPct val="150000"/>
              </a:lnSpc>
            </a:pPr>
            <a:endParaRPr lang="en-US" sz="3200" dirty="0">
              <a:solidFill>
                <a:srgbClr val="FF0000"/>
              </a:solidFill>
            </a:endParaRPr>
          </a:p>
        </p:txBody>
      </p:sp>
    </p:spTree>
    <p:extLst>
      <p:ext uri="{BB962C8B-B14F-4D97-AF65-F5344CB8AC3E}">
        <p14:creationId xmlns:p14="http://schemas.microsoft.com/office/powerpoint/2010/main" val="105168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FFDA3B-5AEB-D3D7-455A-D86B92B67A20}"/>
              </a:ext>
            </a:extLst>
          </p:cNvPr>
          <p:cNvSpPr txBox="1"/>
          <p:nvPr/>
        </p:nvSpPr>
        <p:spPr>
          <a:xfrm>
            <a:off x="72501" y="625771"/>
            <a:ext cx="12046998" cy="5186676"/>
          </a:xfrm>
          <a:prstGeom prst="rect">
            <a:avLst/>
          </a:prstGeom>
          <a:noFill/>
        </p:spPr>
        <p:txBody>
          <a:bodyPr wrap="square">
            <a:spAutoFit/>
          </a:bodyPr>
          <a:lstStyle/>
          <a:p>
            <a:pPr>
              <a:lnSpc>
                <a:spcPct val="150000"/>
              </a:lnSpc>
            </a:pPr>
            <a:r>
              <a:rPr lang="en-US" sz="3200" dirty="0"/>
              <a:t>4.  The kitchen and dining room will be the biggest rooms because I'd like to </a:t>
            </a:r>
            <a:r>
              <a:rPr lang="en-US" sz="3200" u="sng" dirty="0"/>
              <a:t>enjoy meals with my family, and I'll have parties with my friends</a:t>
            </a:r>
            <a:r>
              <a:rPr lang="en-US" sz="3200" dirty="0"/>
              <a:t>.</a:t>
            </a:r>
          </a:p>
          <a:p>
            <a:pPr>
              <a:lnSpc>
                <a:spcPct val="150000"/>
              </a:lnSpc>
            </a:pPr>
            <a:r>
              <a:rPr lang="en-US" sz="3200" dirty="0">
                <a:solidFill>
                  <a:srgbClr val="FF0000"/>
                </a:solidFill>
              </a:rPr>
              <a:t>The kitchen and dining room will be the biggest rooms because I'd like to enjoy meals with my family and have parties with my friends.</a:t>
            </a:r>
          </a:p>
          <a:p>
            <a:pPr>
              <a:lnSpc>
                <a:spcPct val="150000"/>
              </a:lnSpc>
            </a:pPr>
            <a:r>
              <a:rPr lang="en-US" sz="3200" dirty="0"/>
              <a:t> 5. My dream house won't be big, but it'll be </a:t>
            </a:r>
            <a:r>
              <a:rPr lang="en-US" sz="3200" u="sng" dirty="0"/>
              <a:t>cozy, and it will also be comfortable</a:t>
            </a:r>
            <a:r>
              <a:rPr lang="en-US" sz="3200" dirty="0"/>
              <a:t>.</a:t>
            </a:r>
          </a:p>
          <a:p>
            <a:pPr>
              <a:lnSpc>
                <a:spcPct val="150000"/>
              </a:lnSpc>
            </a:pPr>
            <a:r>
              <a:rPr lang="en-US" sz="3200" dirty="0">
                <a:solidFill>
                  <a:srgbClr val="FF0000"/>
                </a:solidFill>
              </a:rPr>
              <a:t>My dream house won't be big, but it'll be cozy and comfortable.</a:t>
            </a:r>
          </a:p>
        </p:txBody>
      </p:sp>
    </p:spTree>
    <p:extLst>
      <p:ext uri="{BB962C8B-B14F-4D97-AF65-F5344CB8AC3E}">
        <p14:creationId xmlns:p14="http://schemas.microsoft.com/office/powerpoint/2010/main" val="5919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DC7BF-0FC2-5D39-ACB8-6355911C709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78B7521-CFDF-5B60-D76D-66C737FA48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09D16D22-5488-5F86-52DE-5231DD4661BB}"/>
              </a:ext>
            </a:extLst>
          </p:cNvPr>
          <p:cNvSpPr txBox="1"/>
          <p:nvPr/>
        </p:nvSpPr>
        <p:spPr>
          <a:xfrm>
            <a:off x="4542206" y="4008491"/>
            <a:ext cx="3644262" cy="830997"/>
          </a:xfrm>
          <a:prstGeom prst="rect">
            <a:avLst/>
          </a:prstGeom>
          <a:noFill/>
        </p:spPr>
        <p:txBody>
          <a:bodyPr wrap="square" rtlCol="0">
            <a:spAutoFit/>
          </a:bodyPr>
          <a:lstStyle/>
          <a:p>
            <a:pPr algn="ctr"/>
            <a:r>
              <a:rPr lang="en-US" sz="4800" dirty="0">
                <a:solidFill>
                  <a:schemeClr val="bg1"/>
                </a:solidFill>
              </a:rPr>
              <a:t>Speaking</a:t>
            </a:r>
          </a:p>
        </p:txBody>
      </p:sp>
    </p:spTree>
    <p:extLst>
      <p:ext uri="{BB962C8B-B14F-4D97-AF65-F5344CB8AC3E}">
        <p14:creationId xmlns:p14="http://schemas.microsoft.com/office/powerpoint/2010/main" val="2469291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A57F48-1562-2E49-F06C-2A9DC3031FBA}"/>
              </a:ext>
            </a:extLst>
          </p:cNvPr>
          <p:cNvSpPr txBox="1"/>
          <p:nvPr/>
        </p:nvSpPr>
        <p:spPr>
          <a:xfrm>
            <a:off x="4545367" y="716417"/>
            <a:ext cx="6125592" cy="646331"/>
          </a:xfrm>
          <a:prstGeom prst="rect">
            <a:avLst/>
          </a:prstGeom>
          <a:noFill/>
        </p:spPr>
        <p:txBody>
          <a:bodyPr wrap="square">
            <a:spAutoFit/>
          </a:bodyPr>
          <a:lstStyle/>
          <a:p>
            <a:r>
              <a:rPr lang="en-US" sz="3600" b="1" dirty="0"/>
              <a:t>MY DREAM HOUSE</a:t>
            </a:r>
          </a:p>
        </p:txBody>
      </p:sp>
      <p:sp>
        <p:nvSpPr>
          <p:cNvPr id="5" name="TextBox 4">
            <a:extLst>
              <a:ext uri="{FF2B5EF4-FFF2-40B4-BE49-F238E27FC236}">
                <a16:creationId xmlns:a16="http://schemas.microsoft.com/office/drawing/2014/main" id="{F6F3EEEE-3868-50ED-D42A-2978190397D2}"/>
              </a:ext>
            </a:extLst>
          </p:cNvPr>
          <p:cNvSpPr txBox="1"/>
          <p:nvPr/>
        </p:nvSpPr>
        <p:spPr>
          <a:xfrm>
            <a:off x="168676" y="1453851"/>
            <a:ext cx="6125592"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242021"/>
                </a:solidFill>
                <a:effectLst/>
                <a:highlight>
                  <a:srgbClr val="00FF00"/>
                </a:highlight>
                <a:uLnTx/>
                <a:uFillTx/>
                <a:latin typeface="Calibri" panose="020F0502020204030204"/>
                <a:ea typeface="+mn-ea"/>
                <a:cs typeface="+mn-cs"/>
              </a:rPr>
              <a:t>Task a. </a:t>
            </a:r>
            <a:endParaRPr lang="en-US" dirty="0"/>
          </a:p>
        </p:txBody>
      </p:sp>
      <p:sp>
        <p:nvSpPr>
          <p:cNvPr id="7" name="TextBox 6">
            <a:extLst>
              <a:ext uri="{FF2B5EF4-FFF2-40B4-BE49-F238E27FC236}">
                <a16:creationId xmlns:a16="http://schemas.microsoft.com/office/drawing/2014/main" id="{B9402CE5-AC02-1D0E-96ED-AAA83D704757}"/>
              </a:ext>
            </a:extLst>
          </p:cNvPr>
          <p:cNvSpPr txBox="1"/>
          <p:nvPr/>
        </p:nvSpPr>
        <p:spPr>
          <a:xfrm>
            <a:off x="1597981" y="1515407"/>
            <a:ext cx="10253708" cy="584775"/>
          </a:xfrm>
          <a:prstGeom prst="rect">
            <a:avLst/>
          </a:prstGeom>
          <a:noFill/>
        </p:spPr>
        <p:txBody>
          <a:bodyPr wrap="square">
            <a:spAutoFit/>
          </a:bodyPr>
          <a:lstStyle/>
          <a:p>
            <a:r>
              <a:rPr lang="en-US" sz="3200" b="1" dirty="0"/>
              <a:t>In pairs: Discuss what's important when choosing a house. </a:t>
            </a:r>
          </a:p>
        </p:txBody>
      </p:sp>
      <p:pic>
        <p:nvPicPr>
          <p:cNvPr id="8" name="Picture 7">
            <a:extLst>
              <a:ext uri="{FF2B5EF4-FFF2-40B4-BE49-F238E27FC236}">
                <a16:creationId xmlns:a16="http://schemas.microsoft.com/office/drawing/2014/main" id="{83794779-91BB-1363-49F1-583514901526}"/>
              </a:ext>
            </a:extLst>
          </p:cNvPr>
          <p:cNvPicPr>
            <a:picLocks noChangeAspect="1"/>
          </p:cNvPicPr>
          <p:nvPr/>
        </p:nvPicPr>
        <p:blipFill>
          <a:blip r:embed="rId2"/>
          <a:stretch>
            <a:fillRect/>
          </a:stretch>
        </p:blipFill>
        <p:spPr>
          <a:xfrm>
            <a:off x="2971840" y="3445431"/>
            <a:ext cx="1697813" cy="2696152"/>
          </a:xfrm>
          <a:prstGeom prst="rect">
            <a:avLst/>
          </a:prstGeom>
        </p:spPr>
      </p:pic>
      <p:pic>
        <p:nvPicPr>
          <p:cNvPr id="9" name="Picture 8">
            <a:extLst>
              <a:ext uri="{FF2B5EF4-FFF2-40B4-BE49-F238E27FC236}">
                <a16:creationId xmlns:a16="http://schemas.microsoft.com/office/drawing/2014/main" id="{242207AF-0D39-2A3D-E0AC-3E8917C4F0B0}"/>
              </a:ext>
            </a:extLst>
          </p:cNvPr>
          <p:cNvPicPr>
            <a:picLocks noChangeAspect="1"/>
          </p:cNvPicPr>
          <p:nvPr/>
        </p:nvPicPr>
        <p:blipFill>
          <a:blip r:embed="rId3"/>
          <a:stretch>
            <a:fillRect/>
          </a:stretch>
        </p:blipFill>
        <p:spPr>
          <a:xfrm>
            <a:off x="7608162" y="3437161"/>
            <a:ext cx="1697813" cy="2704423"/>
          </a:xfrm>
          <a:prstGeom prst="rect">
            <a:avLst/>
          </a:prstGeom>
        </p:spPr>
      </p:pic>
    </p:spTree>
    <p:extLst>
      <p:ext uri="{BB962C8B-B14F-4D97-AF65-F5344CB8AC3E}">
        <p14:creationId xmlns:p14="http://schemas.microsoft.com/office/powerpoint/2010/main" val="998109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2CEF1A-2CEC-F3AD-95A0-7735E06596B2}"/>
              </a:ext>
            </a:extLst>
          </p:cNvPr>
          <p:cNvSpPr txBox="1"/>
          <p:nvPr/>
        </p:nvSpPr>
        <p:spPr>
          <a:xfrm>
            <a:off x="310718" y="602171"/>
            <a:ext cx="612559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FF0000"/>
                </a:solidFill>
                <a:effectLst/>
                <a:uLnTx/>
                <a:uFillTx/>
                <a:latin typeface="Calibri" panose="020F0502020204030204"/>
                <a:ea typeface="+mn-ea"/>
                <a:cs typeface="+mn-cs"/>
              </a:rPr>
              <a:t>Suggested ideas:</a:t>
            </a:r>
          </a:p>
        </p:txBody>
      </p:sp>
      <p:sp>
        <p:nvSpPr>
          <p:cNvPr id="5" name="TextBox 4">
            <a:extLst>
              <a:ext uri="{FF2B5EF4-FFF2-40B4-BE49-F238E27FC236}">
                <a16:creationId xmlns:a16="http://schemas.microsoft.com/office/drawing/2014/main" id="{C8B53BDF-FC95-733F-9259-F40F48665403}"/>
              </a:ext>
            </a:extLst>
          </p:cNvPr>
          <p:cNvSpPr txBox="1"/>
          <p:nvPr/>
        </p:nvSpPr>
        <p:spPr>
          <a:xfrm>
            <a:off x="204186" y="1263372"/>
            <a:ext cx="12189041" cy="3801682"/>
          </a:xfrm>
          <a:prstGeom prst="rect">
            <a:avLst/>
          </a:prstGeom>
          <a:noFill/>
        </p:spPr>
        <p:txBody>
          <a:bodyPr wrap="square">
            <a:spAutoFit/>
          </a:bodyPr>
          <a:lstStyle/>
          <a:p>
            <a:pPr>
              <a:lnSpc>
                <a:spcPct val="150000"/>
              </a:lnSpc>
            </a:pPr>
            <a:r>
              <a:rPr lang="en-US" sz="3600" dirty="0">
                <a:solidFill>
                  <a:schemeClr val="tx2"/>
                </a:solidFill>
              </a:rPr>
              <a:t> </a:t>
            </a:r>
            <a:r>
              <a:rPr lang="en-US" sz="3200" b="1" dirty="0">
                <a:solidFill>
                  <a:schemeClr val="tx2"/>
                </a:solidFill>
              </a:rPr>
              <a:t>Location/Kind of house: </a:t>
            </a:r>
            <a:r>
              <a:rPr lang="en-US" sz="3200" dirty="0">
                <a:solidFill>
                  <a:schemeClr val="tx2"/>
                </a:solidFill>
              </a:rPr>
              <a:t>city / country, apartment / tree house / … </a:t>
            </a:r>
          </a:p>
          <a:p>
            <a:pPr>
              <a:lnSpc>
                <a:spcPct val="150000"/>
              </a:lnSpc>
            </a:pPr>
            <a:r>
              <a:rPr lang="en-US" sz="3200" b="1" dirty="0">
                <a:solidFill>
                  <a:schemeClr val="tx2"/>
                </a:solidFill>
              </a:rPr>
              <a:t> Appearance: </a:t>
            </a:r>
            <a:r>
              <a:rPr lang="en-US" sz="3200" dirty="0">
                <a:solidFill>
                  <a:schemeClr val="tx2"/>
                </a:solidFill>
              </a:rPr>
              <a:t>color / size / …</a:t>
            </a:r>
          </a:p>
          <a:p>
            <a:pPr>
              <a:lnSpc>
                <a:spcPct val="150000"/>
              </a:lnSpc>
            </a:pPr>
            <a:r>
              <a:rPr lang="en-US" sz="3200" b="1" dirty="0">
                <a:solidFill>
                  <a:schemeClr val="tx2"/>
                </a:solidFill>
              </a:rPr>
              <a:t> Rooms/Things: </a:t>
            </a:r>
            <a:r>
              <a:rPr lang="en-US" sz="3200" dirty="0">
                <a:solidFill>
                  <a:schemeClr val="tx2"/>
                </a:solidFill>
              </a:rPr>
              <a:t>living room / bedrooms / kitchen / yard / garden / …</a:t>
            </a:r>
          </a:p>
          <a:p>
            <a:pPr>
              <a:lnSpc>
                <a:spcPct val="150000"/>
              </a:lnSpc>
            </a:pPr>
            <a:r>
              <a:rPr lang="en-US" sz="3200" b="1" dirty="0">
                <a:solidFill>
                  <a:schemeClr val="tx2"/>
                </a:solidFill>
              </a:rPr>
              <a:t> What rooms/things/have? </a:t>
            </a:r>
            <a:r>
              <a:rPr lang="en-US" sz="3200" dirty="0">
                <a:solidFill>
                  <a:schemeClr val="tx2"/>
                </a:solidFill>
              </a:rPr>
              <a:t>Sofa / air conditioner / bathtub / …</a:t>
            </a:r>
          </a:p>
          <a:p>
            <a:pPr>
              <a:lnSpc>
                <a:spcPct val="150000"/>
              </a:lnSpc>
            </a:pPr>
            <a:r>
              <a:rPr lang="en-US" sz="3200" b="1" dirty="0">
                <a:solidFill>
                  <a:schemeClr val="tx2"/>
                </a:solidFill>
              </a:rPr>
              <a:t> Decorations: </a:t>
            </a:r>
            <a:r>
              <a:rPr lang="en-US" sz="3200" dirty="0">
                <a:solidFill>
                  <a:schemeClr val="tx2"/>
                </a:solidFill>
              </a:rPr>
              <a:t>paintings / photos / plants / flowers / …</a:t>
            </a:r>
          </a:p>
        </p:txBody>
      </p:sp>
    </p:spTree>
    <p:extLst>
      <p:ext uri="{BB962C8B-B14F-4D97-AF65-F5344CB8AC3E}">
        <p14:creationId xmlns:p14="http://schemas.microsoft.com/office/powerpoint/2010/main" val="148372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37917D-5D57-8298-891D-9BAA17533142}"/>
              </a:ext>
            </a:extLst>
          </p:cNvPr>
          <p:cNvSpPr txBox="1"/>
          <p:nvPr/>
        </p:nvSpPr>
        <p:spPr>
          <a:xfrm>
            <a:off x="150921" y="619350"/>
            <a:ext cx="1500326" cy="646331"/>
          </a:xfrm>
          <a:prstGeom prst="rect">
            <a:avLst/>
          </a:prstGeom>
          <a:noFill/>
        </p:spPr>
        <p:txBody>
          <a:bodyPr wrap="square">
            <a:spAutoFit/>
          </a:bodyPr>
          <a:lstStyle/>
          <a:p>
            <a:r>
              <a:rPr kumimoji="0" lang="en-US" sz="3600" b="1" i="0" u="none" strike="noStrike" kern="1200" cap="none" spc="0" normalizeH="0" baseline="0" noProof="0" dirty="0">
                <a:ln>
                  <a:noFill/>
                </a:ln>
                <a:solidFill>
                  <a:srgbClr val="242021"/>
                </a:solidFill>
                <a:effectLst/>
                <a:highlight>
                  <a:srgbClr val="00FF00"/>
                </a:highlight>
                <a:uLnTx/>
                <a:uFillTx/>
                <a:latin typeface="Calibri" panose="020F0502020204030204"/>
                <a:ea typeface="+mn-ea"/>
                <a:cs typeface="+mn-cs"/>
              </a:rPr>
              <a:t>Task b. </a:t>
            </a:r>
            <a:endParaRPr lang="en-US" dirty="0"/>
          </a:p>
        </p:txBody>
      </p:sp>
      <p:sp>
        <p:nvSpPr>
          <p:cNvPr id="6" name="TextBox 5">
            <a:extLst>
              <a:ext uri="{FF2B5EF4-FFF2-40B4-BE49-F238E27FC236}">
                <a16:creationId xmlns:a16="http://schemas.microsoft.com/office/drawing/2014/main" id="{88ACD6B9-8325-6670-9D44-FBF26F35528D}"/>
              </a:ext>
            </a:extLst>
          </p:cNvPr>
          <p:cNvSpPr txBox="1"/>
          <p:nvPr/>
        </p:nvSpPr>
        <p:spPr>
          <a:xfrm>
            <a:off x="1740023" y="619350"/>
            <a:ext cx="10301055" cy="2062103"/>
          </a:xfrm>
          <a:prstGeom prst="rect">
            <a:avLst/>
          </a:prstGeom>
          <a:noFill/>
        </p:spPr>
        <p:txBody>
          <a:bodyPr wrap="square">
            <a:spAutoFit/>
          </a:bodyPr>
          <a:lstStyle/>
          <a:p>
            <a:r>
              <a:rPr lang="en-US" sz="3200" b="1" dirty="0"/>
              <a:t>Now, use the question prompts below to discuss your dream house. List two or three ways to say what it will look like, what rooms or things it will have, and how you will decorate it.</a:t>
            </a:r>
          </a:p>
        </p:txBody>
      </p:sp>
      <p:pic>
        <p:nvPicPr>
          <p:cNvPr id="8" name="Picture 7">
            <a:extLst>
              <a:ext uri="{FF2B5EF4-FFF2-40B4-BE49-F238E27FC236}">
                <a16:creationId xmlns:a16="http://schemas.microsoft.com/office/drawing/2014/main" id="{250FFE13-535C-DAEF-47F6-E5BB8024E6F0}"/>
              </a:ext>
            </a:extLst>
          </p:cNvPr>
          <p:cNvPicPr>
            <a:picLocks noChangeAspect="1"/>
          </p:cNvPicPr>
          <p:nvPr/>
        </p:nvPicPr>
        <p:blipFill>
          <a:blip r:embed="rId2"/>
          <a:stretch>
            <a:fillRect/>
          </a:stretch>
        </p:blipFill>
        <p:spPr>
          <a:xfrm>
            <a:off x="1075624" y="2814552"/>
            <a:ext cx="10040751" cy="1228896"/>
          </a:xfrm>
          <a:prstGeom prst="rect">
            <a:avLst/>
          </a:prstGeom>
        </p:spPr>
      </p:pic>
      <p:pic>
        <p:nvPicPr>
          <p:cNvPr id="10" name="Picture 9">
            <a:extLst>
              <a:ext uri="{FF2B5EF4-FFF2-40B4-BE49-F238E27FC236}">
                <a16:creationId xmlns:a16="http://schemas.microsoft.com/office/drawing/2014/main" id="{3C119E96-BCF8-FE99-944E-1DB546D6F7AB}"/>
              </a:ext>
            </a:extLst>
          </p:cNvPr>
          <p:cNvPicPr>
            <a:picLocks noChangeAspect="1"/>
          </p:cNvPicPr>
          <p:nvPr/>
        </p:nvPicPr>
        <p:blipFill>
          <a:blip r:embed="rId3"/>
          <a:stretch>
            <a:fillRect/>
          </a:stretch>
        </p:blipFill>
        <p:spPr>
          <a:xfrm>
            <a:off x="1362043" y="4277686"/>
            <a:ext cx="9059539" cy="1314633"/>
          </a:xfrm>
          <a:prstGeom prst="rect">
            <a:avLst/>
          </a:prstGeom>
        </p:spPr>
      </p:pic>
    </p:spTree>
    <p:extLst>
      <p:ext uri="{BB962C8B-B14F-4D97-AF65-F5344CB8AC3E}">
        <p14:creationId xmlns:p14="http://schemas.microsoft.com/office/powerpoint/2010/main" val="26747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3" y="1473693"/>
            <a:ext cx="5421297"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Where will your dream house be?</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6526567" y="1473693"/>
            <a:ext cx="5421297" cy="1748901"/>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My dream house will be by the ocean. </a:t>
            </a:r>
          </a:p>
        </p:txBody>
      </p:sp>
    </p:spTree>
    <p:extLst>
      <p:ext uri="{BB962C8B-B14F-4D97-AF65-F5344CB8AC3E}">
        <p14:creationId xmlns:p14="http://schemas.microsoft.com/office/powerpoint/2010/main" val="1247785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3" y="1473693"/>
            <a:ext cx="5421297"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What kind of house will it be?</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6526567" y="1473693"/>
            <a:ext cx="5421297" cy="1748901"/>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It'll be a cozy cottage.</a:t>
            </a:r>
          </a:p>
        </p:txBody>
      </p:sp>
    </p:spTree>
    <p:extLst>
      <p:ext uri="{BB962C8B-B14F-4D97-AF65-F5344CB8AC3E}">
        <p14:creationId xmlns:p14="http://schemas.microsoft.com/office/powerpoint/2010/main" val="43050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3" y="1473693"/>
            <a:ext cx="5421297"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What will it look like?</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6526567" y="1473693"/>
            <a:ext cx="5421297" cy="1748901"/>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 It'll be blue and white. </a:t>
            </a:r>
          </a:p>
        </p:txBody>
      </p:sp>
    </p:spTree>
    <p:extLst>
      <p:ext uri="{BB962C8B-B14F-4D97-AF65-F5344CB8AC3E}">
        <p14:creationId xmlns:p14="http://schemas.microsoft.com/office/powerpoint/2010/main" val="128524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3" y="1473693"/>
            <a:ext cx="3693111"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What will it have?</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5113539" y="745725"/>
            <a:ext cx="6490148" cy="2476870"/>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 It'll have big windows and white curtains, a big yard, a garden with lots of plants, trees, and flowers. </a:t>
            </a:r>
          </a:p>
        </p:txBody>
      </p:sp>
    </p:spTree>
    <p:extLst>
      <p:ext uri="{BB962C8B-B14F-4D97-AF65-F5344CB8AC3E}">
        <p14:creationId xmlns:p14="http://schemas.microsoft.com/office/powerpoint/2010/main" val="42451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RACK 07">
            <a:hlinkClick r:id="" action="ppaction://media"/>
            <a:extLst>
              <a:ext uri="{FF2B5EF4-FFF2-40B4-BE49-F238E27FC236}">
                <a16:creationId xmlns:a16="http://schemas.microsoft.com/office/drawing/2014/main" id="{4172B5FD-9AFB-4166-96B1-CC2BA4ACF8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475308" y="-265046"/>
            <a:ext cx="609600" cy="659296"/>
          </a:xfrm>
          <a:prstGeom prst="rect">
            <a:avLst/>
          </a:prstGeom>
        </p:spPr>
      </p:pic>
      <p:sp>
        <p:nvSpPr>
          <p:cNvPr id="2" name="Rectangle 1">
            <a:extLst>
              <a:ext uri="{FF2B5EF4-FFF2-40B4-BE49-F238E27FC236}">
                <a16:creationId xmlns:a16="http://schemas.microsoft.com/office/drawing/2014/main" id="{CFFA6EBF-94C3-4ED2-AD14-974907BF0C72}"/>
              </a:ext>
            </a:extLst>
          </p:cNvPr>
          <p:cNvSpPr/>
          <p:nvPr/>
        </p:nvSpPr>
        <p:spPr>
          <a:xfrm>
            <a:off x="159026" y="937591"/>
            <a:ext cx="11714922" cy="5262979"/>
          </a:xfrm>
          <a:prstGeom prst="rect">
            <a:avLst/>
          </a:prstGeom>
        </p:spPr>
        <p:txBody>
          <a:bodyPr wrap="square">
            <a:spAutoFit/>
          </a:bodyPr>
          <a:lstStyle/>
          <a:p>
            <a:r>
              <a:rPr lang="en-US" sz="2800" b="1" dirty="0"/>
              <a:t>I have thought a lot about what my dream house will be like. I think the most important thing is my bedroom. It would be nice and bright. It will have lots of windows so the sun can wake me up in the morning. I also want to be able to open the windows and let lots of fresh country air in. I don't want many rooms in my house. I prefer smaller houses. My dream house will have small cozy living room. It will have a flat screen TV and comfy sofa. I also want  a place to have a fire. I think my dog will love sleeping by the warm fire on cold days. The kitchen will also be small. I don’t really like cooking. I just need somewhere to make easy dishes like noodles and sandwiches. The final room will be the bathroom. I love taking baths so my dream house will have a nice big bathtub. It will also have a big window in the bathroom so that I can look out at the fields.</a:t>
            </a:r>
          </a:p>
        </p:txBody>
      </p:sp>
      <p:sp>
        <p:nvSpPr>
          <p:cNvPr id="3" name="TextBox 2">
            <a:extLst>
              <a:ext uri="{FF2B5EF4-FFF2-40B4-BE49-F238E27FC236}">
                <a16:creationId xmlns:a16="http://schemas.microsoft.com/office/drawing/2014/main" id="{52821448-290F-48FC-8BF2-57D0E77B7403}"/>
              </a:ext>
            </a:extLst>
          </p:cNvPr>
          <p:cNvSpPr txBox="1"/>
          <p:nvPr/>
        </p:nvSpPr>
        <p:spPr>
          <a:xfrm>
            <a:off x="265043" y="410818"/>
            <a:ext cx="4054893" cy="523220"/>
          </a:xfrm>
          <a:prstGeom prst="rect">
            <a:avLst/>
          </a:prstGeom>
          <a:noFill/>
        </p:spPr>
        <p:txBody>
          <a:bodyPr wrap="none" rtlCol="0">
            <a:spAutoFit/>
          </a:bodyPr>
          <a:lstStyle/>
          <a:p>
            <a:r>
              <a:rPr lang="en-US" sz="2800" b="1" dirty="0">
                <a:solidFill>
                  <a:srgbClr val="FF0000"/>
                </a:solidFill>
              </a:rPr>
              <a:t>Listening (WB on page 18)</a:t>
            </a:r>
          </a:p>
        </p:txBody>
      </p:sp>
    </p:spTree>
    <p:extLst>
      <p:ext uri="{BB962C8B-B14F-4D97-AF65-F5344CB8AC3E}">
        <p14:creationId xmlns:p14="http://schemas.microsoft.com/office/powerpoint/2010/main" val="2989377411"/>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F01CCF-99B6-793A-2D91-9CC10F09BF09}"/>
              </a:ext>
            </a:extLst>
          </p:cNvPr>
          <p:cNvPicPr>
            <a:picLocks noChangeAspect="1"/>
          </p:cNvPicPr>
          <p:nvPr/>
        </p:nvPicPr>
        <p:blipFill>
          <a:blip r:embed="rId2"/>
          <a:stretch>
            <a:fillRect/>
          </a:stretch>
        </p:blipFill>
        <p:spPr>
          <a:xfrm>
            <a:off x="194888" y="3882116"/>
            <a:ext cx="1571767" cy="2495989"/>
          </a:xfrm>
          <a:prstGeom prst="rect">
            <a:avLst/>
          </a:prstGeom>
        </p:spPr>
      </p:pic>
      <p:pic>
        <p:nvPicPr>
          <p:cNvPr id="3" name="Picture 2">
            <a:extLst>
              <a:ext uri="{FF2B5EF4-FFF2-40B4-BE49-F238E27FC236}">
                <a16:creationId xmlns:a16="http://schemas.microsoft.com/office/drawing/2014/main" id="{ACE7E03F-8F85-A9B5-898E-B3BE02C6DBE9}"/>
              </a:ext>
            </a:extLst>
          </p:cNvPr>
          <p:cNvPicPr>
            <a:picLocks noChangeAspect="1"/>
          </p:cNvPicPr>
          <p:nvPr/>
        </p:nvPicPr>
        <p:blipFill>
          <a:blip r:embed="rId3"/>
          <a:stretch>
            <a:fillRect/>
          </a:stretch>
        </p:blipFill>
        <p:spPr>
          <a:xfrm>
            <a:off x="10117606" y="3950563"/>
            <a:ext cx="1486081" cy="2367158"/>
          </a:xfrm>
          <a:prstGeom prst="rect">
            <a:avLst/>
          </a:prstGeom>
        </p:spPr>
      </p:pic>
      <p:sp>
        <p:nvSpPr>
          <p:cNvPr id="4" name="Speech Bubble: Rectangle with Corners Rounded 3">
            <a:extLst>
              <a:ext uri="{FF2B5EF4-FFF2-40B4-BE49-F238E27FC236}">
                <a16:creationId xmlns:a16="http://schemas.microsoft.com/office/drawing/2014/main" id="{DFB8C0A8-F0BC-D74F-6FD3-19F8BA384A1E}"/>
              </a:ext>
            </a:extLst>
          </p:cNvPr>
          <p:cNvSpPr/>
          <p:nvPr/>
        </p:nvSpPr>
        <p:spPr>
          <a:xfrm>
            <a:off x="674704" y="1473693"/>
            <a:ext cx="5113538" cy="1748901"/>
          </a:xfrm>
          <a:prstGeom prst="wedgeRoundRectCallout">
            <a:avLst>
              <a:gd name="adj1" fmla="val -37536"/>
              <a:gd name="adj2" fmla="val 7617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solidFill>
                  <a:srgbClr val="FF0000"/>
                </a:solidFill>
              </a:rPr>
              <a:t>How will you decorate it?</a:t>
            </a:r>
          </a:p>
        </p:txBody>
      </p:sp>
      <p:sp>
        <p:nvSpPr>
          <p:cNvPr id="5" name="Speech Bubble: Rectangle with Corners Rounded 4">
            <a:extLst>
              <a:ext uri="{FF2B5EF4-FFF2-40B4-BE49-F238E27FC236}">
                <a16:creationId xmlns:a16="http://schemas.microsoft.com/office/drawing/2014/main" id="{ED13E25D-1573-C5D1-6995-6806AD393172}"/>
              </a:ext>
            </a:extLst>
          </p:cNvPr>
          <p:cNvSpPr/>
          <p:nvPr/>
        </p:nvSpPr>
        <p:spPr>
          <a:xfrm>
            <a:off x="6096001" y="1473693"/>
            <a:ext cx="5851864" cy="1748901"/>
          </a:xfrm>
          <a:prstGeom prst="wedgeRoundRectCallout">
            <a:avLst>
              <a:gd name="adj1" fmla="val 35335"/>
              <a:gd name="adj2" fmla="val 79594"/>
              <a:gd name="adj3" fmla="val 16667"/>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 </a:t>
            </a:r>
            <a:r>
              <a:rPr lang="en-US" sz="3600" dirty="0">
                <a:solidFill>
                  <a:srgbClr val="FF0000"/>
                </a:solidFill>
              </a:rPr>
              <a:t>I'll decorate it with lots of </a:t>
            </a:r>
          </a:p>
          <a:p>
            <a:pPr algn="ctr"/>
            <a:r>
              <a:rPr lang="en-US" sz="3600" dirty="0">
                <a:solidFill>
                  <a:srgbClr val="FF0000"/>
                </a:solidFill>
              </a:rPr>
              <a:t>paintings, photos, and plants.</a:t>
            </a:r>
          </a:p>
        </p:txBody>
      </p:sp>
    </p:spTree>
    <p:extLst>
      <p:ext uri="{BB962C8B-B14F-4D97-AF65-F5344CB8AC3E}">
        <p14:creationId xmlns:p14="http://schemas.microsoft.com/office/powerpoint/2010/main" val="331258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AB4B4-33B5-DF51-2A82-BB6865EF5295}"/>
              </a:ext>
            </a:extLst>
          </p:cNvPr>
          <p:cNvPicPr>
            <a:picLocks noChangeAspect="1"/>
          </p:cNvPicPr>
          <p:nvPr/>
        </p:nvPicPr>
        <p:blipFill>
          <a:blip r:embed="rId2"/>
          <a:stretch>
            <a:fillRect/>
          </a:stretch>
        </p:blipFill>
        <p:spPr>
          <a:xfrm>
            <a:off x="42017" y="1371313"/>
            <a:ext cx="12107965" cy="4115374"/>
          </a:xfrm>
          <a:prstGeom prst="rect">
            <a:avLst/>
          </a:prstGeom>
        </p:spPr>
      </p:pic>
      <p:sp>
        <p:nvSpPr>
          <p:cNvPr id="4" name="TextBox 3">
            <a:extLst>
              <a:ext uri="{FF2B5EF4-FFF2-40B4-BE49-F238E27FC236}">
                <a16:creationId xmlns:a16="http://schemas.microsoft.com/office/drawing/2014/main" id="{C5780E6F-3191-7C83-A2B5-E102BE027206}"/>
              </a:ext>
            </a:extLst>
          </p:cNvPr>
          <p:cNvSpPr txBox="1"/>
          <p:nvPr/>
        </p:nvSpPr>
        <p:spPr>
          <a:xfrm>
            <a:off x="4669654" y="2429664"/>
            <a:ext cx="6551720" cy="646331"/>
          </a:xfrm>
          <a:prstGeom prst="rect">
            <a:avLst/>
          </a:prstGeom>
          <a:noFill/>
        </p:spPr>
        <p:txBody>
          <a:bodyPr wrap="square" rtlCol="0">
            <a:spAutoFit/>
          </a:bodyPr>
          <a:lstStyle/>
          <a:p>
            <a:r>
              <a:rPr lang="en-US" sz="3600" dirty="0">
                <a:solidFill>
                  <a:srgbClr val="FF0000"/>
                </a:solidFill>
              </a:rPr>
              <a:t>by the ocean / a cottage </a:t>
            </a:r>
          </a:p>
        </p:txBody>
      </p:sp>
      <p:sp>
        <p:nvSpPr>
          <p:cNvPr id="5" name="TextBox 4">
            <a:extLst>
              <a:ext uri="{FF2B5EF4-FFF2-40B4-BE49-F238E27FC236}">
                <a16:creationId xmlns:a16="http://schemas.microsoft.com/office/drawing/2014/main" id="{0A3C1A7E-B621-F4AB-CABC-8251494B830D}"/>
              </a:ext>
            </a:extLst>
          </p:cNvPr>
          <p:cNvSpPr txBox="1"/>
          <p:nvPr/>
        </p:nvSpPr>
        <p:spPr>
          <a:xfrm>
            <a:off x="2932590" y="3171171"/>
            <a:ext cx="6551720" cy="646331"/>
          </a:xfrm>
          <a:prstGeom prst="rect">
            <a:avLst/>
          </a:prstGeom>
          <a:noFill/>
        </p:spPr>
        <p:txBody>
          <a:bodyPr wrap="square" rtlCol="0">
            <a:spAutoFit/>
          </a:bodyPr>
          <a:lstStyle/>
          <a:p>
            <a:r>
              <a:rPr lang="en-US" sz="3600" dirty="0">
                <a:solidFill>
                  <a:srgbClr val="FF0000"/>
                </a:solidFill>
              </a:rPr>
              <a:t>blue and white</a:t>
            </a:r>
          </a:p>
        </p:txBody>
      </p:sp>
      <p:sp>
        <p:nvSpPr>
          <p:cNvPr id="6" name="TextBox 5">
            <a:extLst>
              <a:ext uri="{FF2B5EF4-FFF2-40B4-BE49-F238E27FC236}">
                <a16:creationId xmlns:a16="http://schemas.microsoft.com/office/drawing/2014/main" id="{972CD043-2B71-61C9-0ED2-A2D855D6FE0B}"/>
              </a:ext>
            </a:extLst>
          </p:cNvPr>
          <p:cNvSpPr txBox="1"/>
          <p:nvPr/>
        </p:nvSpPr>
        <p:spPr>
          <a:xfrm>
            <a:off x="2905957" y="3903476"/>
            <a:ext cx="9286043" cy="646331"/>
          </a:xfrm>
          <a:prstGeom prst="rect">
            <a:avLst/>
          </a:prstGeom>
          <a:noFill/>
        </p:spPr>
        <p:txBody>
          <a:bodyPr wrap="square" rtlCol="0">
            <a:spAutoFit/>
          </a:bodyPr>
          <a:lstStyle/>
          <a:p>
            <a:r>
              <a:rPr lang="en-US" sz="3600" dirty="0">
                <a:solidFill>
                  <a:srgbClr val="FF0000"/>
                </a:solidFill>
              </a:rPr>
              <a:t>big windows, white curtains, a big yard, a garden</a:t>
            </a:r>
          </a:p>
        </p:txBody>
      </p:sp>
      <p:sp>
        <p:nvSpPr>
          <p:cNvPr id="7" name="TextBox 6">
            <a:extLst>
              <a:ext uri="{FF2B5EF4-FFF2-40B4-BE49-F238E27FC236}">
                <a16:creationId xmlns:a16="http://schemas.microsoft.com/office/drawing/2014/main" id="{5ABF1F2D-2C08-D26A-D958-15A34494048F}"/>
              </a:ext>
            </a:extLst>
          </p:cNvPr>
          <p:cNvSpPr txBox="1"/>
          <p:nvPr/>
        </p:nvSpPr>
        <p:spPr>
          <a:xfrm>
            <a:off x="2556769" y="4695081"/>
            <a:ext cx="6551720" cy="646331"/>
          </a:xfrm>
          <a:prstGeom prst="rect">
            <a:avLst/>
          </a:prstGeom>
          <a:noFill/>
        </p:spPr>
        <p:txBody>
          <a:bodyPr wrap="square" rtlCol="0">
            <a:spAutoFit/>
          </a:bodyPr>
          <a:lstStyle/>
          <a:p>
            <a:r>
              <a:rPr lang="en-US" sz="3600" dirty="0">
                <a:solidFill>
                  <a:srgbClr val="FF0000"/>
                </a:solidFill>
              </a:rPr>
              <a:t>paintings, photos, and plants</a:t>
            </a:r>
          </a:p>
        </p:txBody>
      </p:sp>
      <p:sp>
        <p:nvSpPr>
          <p:cNvPr id="10" name="TextBox 9">
            <a:extLst>
              <a:ext uri="{FF2B5EF4-FFF2-40B4-BE49-F238E27FC236}">
                <a16:creationId xmlns:a16="http://schemas.microsoft.com/office/drawing/2014/main" id="{86105F9F-99CA-A532-AAA6-6FE56552872E}"/>
              </a:ext>
            </a:extLst>
          </p:cNvPr>
          <p:cNvSpPr txBox="1"/>
          <p:nvPr/>
        </p:nvSpPr>
        <p:spPr>
          <a:xfrm>
            <a:off x="532660" y="539791"/>
            <a:ext cx="5051394" cy="646331"/>
          </a:xfrm>
          <a:prstGeom prst="rect">
            <a:avLst/>
          </a:prstGeom>
          <a:noFill/>
        </p:spPr>
        <p:txBody>
          <a:bodyPr wrap="square" rtlCol="0">
            <a:spAutoFit/>
          </a:bodyPr>
          <a:lstStyle/>
          <a:p>
            <a:r>
              <a:rPr lang="en-US" sz="3600" b="1" dirty="0"/>
              <a:t>Complete the table.</a:t>
            </a:r>
          </a:p>
        </p:txBody>
      </p:sp>
    </p:spTree>
    <p:extLst>
      <p:ext uri="{BB962C8B-B14F-4D97-AF65-F5344CB8AC3E}">
        <p14:creationId xmlns:p14="http://schemas.microsoft.com/office/powerpoint/2010/main" val="10672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DC47F-019C-F933-F087-7C3136DB6D7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B249F6B-77DC-70A9-589E-7C012F396A6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37" r="2366"/>
          <a:stretch/>
        </p:blipFill>
        <p:spPr>
          <a:xfrm>
            <a:off x="1936401" y="601510"/>
            <a:ext cx="7957536" cy="5613939"/>
          </a:xfrm>
          <a:prstGeom prst="rect">
            <a:avLst/>
          </a:prstGeom>
        </p:spPr>
      </p:pic>
      <p:sp>
        <p:nvSpPr>
          <p:cNvPr id="3" name="TextBox 2">
            <a:extLst>
              <a:ext uri="{FF2B5EF4-FFF2-40B4-BE49-F238E27FC236}">
                <a16:creationId xmlns:a16="http://schemas.microsoft.com/office/drawing/2014/main" id="{8FC6F2BB-793D-A437-BC3F-6E049A994F0D}"/>
              </a:ext>
            </a:extLst>
          </p:cNvPr>
          <p:cNvSpPr txBox="1"/>
          <p:nvPr/>
        </p:nvSpPr>
        <p:spPr>
          <a:xfrm>
            <a:off x="4542206" y="4008491"/>
            <a:ext cx="3644262" cy="830997"/>
          </a:xfrm>
          <a:prstGeom prst="rect">
            <a:avLst/>
          </a:prstGeom>
          <a:noFill/>
        </p:spPr>
        <p:txBody>
          <a:bodyPr wrap="square" rtlCol="0">
            <a:spAutoFit/>
          </a:bodyPr>
          <a:lstStyle/>
          <a:p>
            <a:pPr algn="ctr"/>
            <a:r>
              <a:rPr lang="en-US" sz="4800" dirty="0">
                <a:solidFill>
                  <a:schemeClr val="bg1"/>
                </a:solidFill>
              </a:rPr>
              <a:t>Production </a:t>
            </a:r>
          </a:p>
        </p:txBody>
      </p:sp>
    </p:spTree>
    <p:extLst>
      <p:ext uri="{BB962C8B-B14F-4D97-AF65-F5344CB8AC3E}">
        <p14:creationId xmlns:p14="http://schemas.microsoft.com/office/powerpoint/2010/main" val="1771310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AB4B4-33B5-DF51-2A82-BB6865EF5295}"/>
              </a:ext>
            </a:extLst>
          </p:cNvPr>
          <p:cNvPicPr>
            <a:picLocks noChangeAspect="1"/>
          </p:cNvPicPr>
          <p:nvPr/>
        </p:nvPicPr>
        <p:blipFill>
          <a:blip r:embed="rId2"/>
          <a:stretch>
            <a:fillRect/>
          </a:stretch>
        </p:blipFill>
        <p:spPr>
          <a:xfrm>
            <a:off x="42017" y="2162919"/>
            <a:ext cx="12107965" cy="4115374"/>
          </a:xfrm>
          <a:prstGeom prst="rect">
            <a:avLst/>
          </a:prstGeom>
        </p:spPr>
      </p:pic>
      <p:sp>
        <p:nvSpPr>
          <p:cNvPr id="4" name="TextBox 3">
            <a:extLst>
              <a:ext uri="{FF2B5EF4-FFF2-40B4-BE49-F238E27FC236}">
                <a16:creationId xmlns:a16="http://schemas.microsoft.com/office/drawing/2014/main" id="{C5780E6F-3191-7C83-A2B5-E102BE027206}"/>
              </a:ext>
            </a:extLst>
          </p:cNvPr>
          <p:cNvSpPr txBox="1"/>
          <p:nvPr/>
        </p:nvSpPr>
        <p:spPr>
          <a:xfrm>
            <a:off x="4625266" y="3148151"/>
            <a:ext cx="6551720" cy="646331"/>
          </a:xfrm>
          <a:prstGeom prst="rect">
            <a:avLst/>
          </a:prstGeom>
          <a:noFill/>
        </p:spPr>
        <p:txBody>
          <a:bodyPr wrap="square" rtlCol="0">
            <a:spAutoFit/>
          </a:bodyPr>
          <a:lstStyle/>
          <a:p>
            <a:r>
              <a:rPr lang="en-US" sz="3600" dirty="0">
                <a:solidFill>
                  <a:srgbClr val="FF0000"/>
                </a:solidFill>
              </a:rPr>
              <a:t>by the ocean / a cottage </a:t>
            </a:r>
          </a:p>
        </p:txBody>
      </p:sp>
      <p:sp>
        <p:nvSpPr>
          <p:cNvPr id="5" name="TextBox 4">
            <a:extLst>
              <a:ext uri="{FF2B5EF4-FFF2-40B4-BE49-F238E27FC236}">
                <a16:creationId xmlns:a16="http://schemas.microsoft.com/office/drawing/2014/main" id="{0A3C1A7E-B621-F4AB-CABC-8251494B830D}"/>
              </a:ext>
            </a:extLst>
          </p:cNvPr>
          <p:cNvSpPr txBox="1"/>
          <p:nvPr/>
        </p:nvSpPr>
        <p:spPr>
          <a:xfrm>
            <a:off x="2932590" y="3910166"/>
            <a:ext cx="6551720" cy="646331"/>
          </a:xfrm>
          <a:prstGeom prst="rect">
            <a:avLst/>
          </a:prstGeom>
          <a:noFill/>
        </p:spPr>
        <p:txBody>
          <a:bodyPr wrap="square" rtlCol="0">
            <a:spAutoFit/>
          </a:bodyPr>
          <a:lstStyle/>
          <a:p>
            <a:r>
              <a:rPr lang="en-US" sz="3600" dirty="0">
                <a:solidFill>
                  <a:srgbClr val="FF0000"/>
                </a:solidFill>
              </a:rPr>
              <a:t>blue and white</a:t>
            </a:r>
          </a:p>
        </p:txBody>
      </p:sp>
      <p:sp>
        <p:nvSpPr>
          <p:cNvPr id="6" name="TextBox 5">
            <a:extLst>
              <a:ext uri="{FF2B5EF4-FFF2-40B4-BE49-F238E27FC236}">
                <a16:creationId xmlns:a16="http://schemas.microsoft.com/office/drawing/2014/main" id="{972CD043-2B71-61C9-0ED2-A2D855D6FE0B}"/>
              </a:ext>
            </a:extLst>
          </p:cNvPr>
          <p:cNvSpPr txBox="1"/>
          <p:nvPr/>
        </p:nvSpPr>
        <p:spPr>
          <a:xfrm>
            <a:off x="2932590" y="4666508"/>
            <a:ext cx="9286043" cy="646331"/>
          </a:xfrm>
          <a:prstGeom prst="rect">
            <a:avLst/>
          </a:prstGeom>
          <a:noFill/>
        </p:spPr>
        <p:txBody>
          <a:bodyPr wrap="square" rtlCol="0">
            <a:spAutoFit/>
          </a:bodyPr>
          <a:lstStyle/>
          <a:p>
            <a:r>
              <a:rPr lang="en-US" sz="3600" dirty="0">
                <a:solidFill>
                  <a:srgbClr val="FF0000"/>
                </a:solidFill>
              </a:rPr>
              <a:t>big windows, white curtains, a big yard, a garden</a:t>
            </a:r>
          </a:p>
        </p:txBody>
      </p:sp>
      <p:sp>
        <p:nvSpPr>
          <p:cNvPr id="7" name="TextBox 6">
            <a:extLst>
              <a:ext uri="{FF2B5EF4-FFF2-40B4-BE49-F238E27FC236}">
                <a16:creationId xmlns:a16="http://schemas.microsoft.com/office/drawing/2014/main" id="{5ABF1F2D-2C08-D26A-D958-15A34494048F}"/>
              </a:ext>
            </a:extLst>
          </p:cNvPr>
          <p:cNvSpPr txBox="1"/>
          <p:nvPr/>
        </p:nvSpPr>
        <p:spPr>
          <a:xfrm>
            <a:off x="2796466" y="5428523"/>
            <a:ext cx="6551720" cy="646331"/>
          </a:xfrm>
          <a:prstGeom prst="rect">
            <a:avLst/>
          </a:prstGeom>
          <a:noFill/>
        </p:spPr>
        <p:txBody>
          <a:bodyPr wrap="square" rtlCol="0">
            <a:spAutoFit/>
          </a:bodyPr>
          <a:lstStyle/>
          <a:p>
            <a:r>
              <a:rPr lang="en-US" sz="3600" dirty="0">
                <a:solidFill>
                  <a:srgbClr val="FF0000"/>
                </a:solidFill>
              </a:rPr>
              <a:t>paintings, photos, and plants</a:t>
            </a:r>
          </a:p>
        </p:txBody>
      </p:sp>
      <p:sp>
        <p:nvSpPr>
          <p:cNvPr id="10" name="TextBox 9">
            <a:extLst>
              <a:ext uri="{FF2B5EF4-FFF2-40B4-BE49-F238E27FC236}">
                <a16:creationId xmlns:a16="http://schemas.microsoft.com/office/drawing/2014/main" id="{86105F9F-99CA-A532-AAA6-6FE56552872E}"/>
              </a:ext>
            </a:extLst>
          </p:cNvPr>
          <p:cNvSpPr txBox="1"/>
          <p:nvPr/>
        </p:nvSpPr>
        <p:spPr>
          <a:xfrm>
            <a:off x="150920" y="579707"/>
            <a:ext cx="11842812" cy="1754326"/>
          </a:xfrm>
          <a:prstGeom prst="rect">
            <a:avLst/>
          </a:prstGeom>
          <a:noFill/>
        </p:spPr>
        <p:txBody>
          <a:bodyPr wrap="square" rtlCol="0">
            <a:spAutoFit/>
          </a:bodyPr>
          <a:lstStyle/>
          <a:p>
            <a:r>
              <a:rPr lang="en-US" sz="3600" b="1" dirty="0"/>
              <a:t>Now, write a paragraph about your dream house. Use the Writing Skill box, the reading model, and your speaking notes to help you. Write 100 to 120 words.</a:t>
            </a:r>
          </a:p>
        </p:txBody>
      </p:sp>
    </p:spTree>
    <p:extLst>
      <p:ext uri="{BB962C8B-B14F-4D97-AF65-F5344CB8AC3E}">
        <p14:creationId xmlns:p14="http://schemas.microsoft.com/office/powerpoint/2010/main" val="290905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1488EF-874D-11C9-24BC-DE7C42912783}"/>
              </a:ext>
            </a:extLst>
          </p:cNvPr>
          <p:cNvSpPr txBox="1"/>
          <p:nvPr/>
        </p:nvSpPr>
        <p:spPr>
          <a:xfrm>
            <a:off x="0" y="535318"/>
            <a:ext cx="11842812" cy="646331"/>
          </a:xfrm>
          <a:prstGeom prst="rect">
            <a:avLst/>
          </a:prstGeom>
          <a:noFill/>
        </p:spPr>
        <p:txBody>
          <a:bodyPr wrap="square" rtlCol="0">
            <a:spAutoFit/>
          </a:bodyPr>
          <a:lstStyle/>
          <a:p>
            <a:r>
              <a:rPr lang="en-US" sz="3600" b="1" dirty="0"/>
              <a:t>Use the clues to write complete sentences.</a:t>
            </a:r>
          </a:p>
        </p:txBody>
      </p:sp>
      <p:sp>
        <p:nvSpPr>
          <p:cNvPr id="4" name="TextBox 3">
            <a:extLst>
              <a:ext uri="{FF2B5EF4-FFF2-40B4-BE49-F238E27FC236}">
                <a16:creationId xmlns:a16="http://schemas.microsoft.com/office/drawing/2014/main" id="{2A760591-8555-6CBA-B988-3B71D93CBDC8}"/>
              </a:ext>
            </a:extLst>
          </p:cNvPr>
          <p:cNvSpPr txBox="1"/>
          <p:nvPr/>
        </p:nvSpPr>
        <p:spPr>
          <a:xfrm>
            <a:off x="0" y="1063809"/>
            <a:ext cx="12505678" cy="5539978"/>
          </a:xfrm>
          <a:prstGeom prst="rect">
            <a:avLst/>
          </a:prstGeom>
          <a:noFill/>
        </p:spPr>
        <p:txBody>
          <a:bodyPr wrap="square">
            <a:spAutoFit/>
          </a:bodyPr>
          <a:lstStyle/>
          <a:p>
            <a:pPr>
              <a:lnSpc>
                <a:spcPct val="15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My dream house / be / by / ocean.</a:t>
            </a:r>
          </a:p>
          <a:p>
            <a:pPr>
              <a:lnSpc>
                <a:spcPct val="150000"/>
              </a:lnSpc>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My dream house will be by the ocean.</a:t>
            </a:r>
          </a:p>
          <a:p>
            <a:pPr>
              <a:lnSpc>
                <a:spcPct val="15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 /want / live / there / because / love swimming / ocean / walking / beach</a:t>
            </a:r>
          </a:p>
          <a:p>
            <a:pPr>
              <a:lnSpc>
                <a:spcPct val="150000"/>
              </a:lnSpc>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I want to live there because I love swimming in the ocean and walking along the beach.</a:t>
            </a:r>
          </a:p>
          <a:p>
            <a:pPr>
              <a:lnSpc>
                <a:spcPct val="150000"/>
              </a:lnSpc>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It / be / cozy cottage. It / be / blue / white. </a:t>
            </a:r>
          </a:p>
          <a:p>
            <a:pPr>
              <a:lnSpc>
                <a:spcPct val="150000"/>
              </a:lnSpc>
            </a:pPr>
            <a:r>
              <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rPr>
              <a:t>It'll be a cozy cottage. It'll be blue and white.</a:t>
            </a:r>
          </a:p>
          <a:p>
            <a:endParaRPr lang="en-US" dirty="0"/>
          </a:p>
        </p:txBody>
      </p:sp>
    </p:spTree>
    <p:extLst>
      <p:ext uri="{BB962C8B-B14F-4D97-AF65-F5344CB8AC3E}">
        <p14:creationId xmlns:p14="http://schemas.microsoft.com/office/powerpoint/2010/main" val="239087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95465D-9F3F-8507-E32A-E15DDE23FBE3}"/>
              </a:ext>
            </a:extLst>
          </p:cNvPr>
          <p:cNvSpPr txBox="1"/>
          <p:nvPr/>
        </p:nvSpPr>
        <p:spPr>
          <a:xfrm>
            <a:off x="257452" y="383120"/>
            <a:ext cx="11434440" cy="5823454"/>
          </a:xfrm>
          <a:prstGeom prst="rect">
            <a:avLst/>
          </a:prstGeom>
          <a:noFill/>
        </p:spPr>
        <p:txBody>
          <a:bodyPr wrap="square">
            <a:spAutoFit/>
          </a:bodyPr>
          <a:lstStyle/>
          <a:p>
            <a:pPr>
              <a:lnSpc>
                <a:spcPct val="150000"/>
              </a:lnSpc>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It / have / big windows / white curtains. </a:t>
            </a:r>
          </a:p>
          <a:p>
            <a:pPr>
              <a:lnSpc>
                <a:spcPct val="150000"/>
              </a:lnSpc>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It'll have big windows and white curtains. </a:t>
            </a:r>
          </a:p>
          <a:p>
            <a:pPr>
              <a:lnSpc>
                <a:spcPct val="150000"/>
              </a:lnSpc>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There / be / big yard / sit / watch / sunsets / read / books. </a:t>
            </a:r>
          </a:p>
          <a:p>
            <a:pPr>
              <a:lnSpc>
                <a:spcPct val="150000"/>
              </a:lnSpc>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There will be a big yard where I can sit to watch sunsets and read my books. </a:t>
            </a:r>
          </a:p>
          <a:p>
            <a:pPr>
              <a:lnSpc>
                <a:spcPct val="150000"/>
              </a:lnSpc>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It / have / garden / plants / trees / flowers. </a:t>
            </a:r>
          </a:p>
          <a:p>
            <a:pPr>
              <a:lnSpc>
                <a:spcPct val="150000"/>
              </a:lnSpc>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It'll also have a garden with lots of plants, trees, and flowers. </a:t>
            </a:r>
          </a:p>
        </p:txBody>
      </p:sp>
    </p:spTree>
    <p:extLst>
      <p:ext uri="{BB962C8B-B14F-4D97-AF65-F5344CB8AC3E}">
        <p14:creationId xmlns:p14="http://schemas.microsoft.com/office/powerpoint/2010/main" val="319048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A5CF98-94F4-0A55-8E8E-25BBE49765AA}"/>
              </a:ext>
            </a:extLst>
          </p:cNvPr>
          <p:cNvSpPr txBox="1"/>
          <p:nvPr/>
        </p:nvSpPr>
        <p:spPr>
          <a:xfrm>
            <a:off x="426128" y="695655"/>
            <a:ext cx="10972800" cy="4992457"/>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 / grow / flowers / fruit trees / garden.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I'll grow lots of flowers and fruit trees in my garden.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My dream house / look / cozy / modern / inside.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My dream house will look very cozy and modern inside.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 / decorate / paintings</a:t>
            </a:r>
            <a:r>
              <a:rPr lang="en-US" sz="3600" dirty="0">
                <a:solidFill>
                  <a:prstClr val="black"/>
                </a:solidFill>
                <a:latin typeface="Calibri" panose="020F0502020204030204"/>
              </a:rPr>
              <a:t>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photos / plants.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rPr>
              <a:t>I'll decorate it with lots of paintings, photos, and plants.</a:t>
            </a:r>
          </a:p>
        </p:txBody>
      </p:sp>
    </p:spTree>
    <p:extLst>
      <p:ext uri="{BB962C8B-B14F-4D97-AF65-F5344CB8AC3E}">
        <p14:creationId xmlns:p14="http://schemas.microsoft.com/office/powerpoint/2010/main" val="352164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509FDE-941E-A316-0704-417AA5A8161A}"/>
              </a:ext>
            </a:extLst>
          </p:cNvPr>
          <p:cNvSpPr txBox="1"/>
          <p:nvPr/>
        </p:nvSpPr>
        <p:spPr>
          <a:xfrm>
            <a:off x="275207" y="371115"/>
            <a:ext cx="5051394" cy="646331"/>
          </a:xfrm>
          <a:prstGeom prst="rect">
            <a:avLst/>
          </a:prstGeom>
          <a:noFill/>
        </p:spPr>
        <p:txBody>
          <a:bodyPr wrap="square" rtlCol="0">
            <a:spAutoFit/>
          </a:bodyPr>
          <a:lstStyle/>
          <a:p>
            <a:r>
              <a:rPr lang="en-US" sz="3600" b="1" dirty="0">
                <a:solidFill>
                  <a:srgbClr val="FF0000"/>
                </a:solidFill>
              </a:rPr>
              <a:t>Sample writing</a:t>
            </a:r>
          </a:p>
        </p:txBody>
      </p:sp>
      <p:sp>
        <p:nvSpPr>
          <p:cNvPr id="7" name="TextBox 6">
            <a:extLst>
              <a:ext uri="{FF2B5EF4-FFF2-40B4-BE49-F238E27FC236}">
                <a16:creationId xmlns:a16="http://schemas.microsoft.com/office/drawing/2014/main" id="{AF96966A-5C0A-9119-8713-C7825904019A}"/>
              </a:ext>
            </a:extLst>
          </p:cNvPr>
          <p:cNvSpPr txBox="1"/>
          <p:nvPr/>
        </p:nvSpPr>
        <p:spPr>
          <a:xfrm>
            <a:off x="173617" y="1289338"/>
            <a:ext cx="11860231" cy="5078313"/>
          </a:xfrm>
          <a:prstGeom prst="rect">
            <a:avLst/>
          </a:prstGeom>
          <a:solidFill>
            <a:schemeClr val="accent4">
              <a:lumMod val="20000"/>
              <a:lumOff val="80000"/>
            </a:schemeClr>
          </a:solidFill>
        </p:spPr>
        <p:txBody>
          <a:bodyPr wrap="square">
            <a:spAutoFit/>
          </a:bodyPr>
          <a:lstStyle/>
          <a:p>
            <a:r>
              <a:rPr lang="en-US" sz="3600" dirty="0"/>
              <a:t>My dream house will be by the ocean. I want to live there because I love swimming in the ocean and walking along the beach. It'll be a cozy cottage. It'll be blue and white. It'll have big windows and white curtains. There will be a big yard where I can sit to watch sunsets and read my books. It'll also have a garden with lots of plants, trees, and flowers. I'll grow lots of flowers and fruit trees in my garden. My dream house will look very cozy and modern inside. I'll decorate it with lots of paintings, photos, and plants.</a:t>
            </a:r>
          </a:p>
        </p:txBody>
      </p:sp>
    </p:spTree>
    <p:extLst>
      <p:ext uri="{BB962C8B-B14F-4D97-AF65-F5344CB8AC3E}">
        <p14:creationId xmlns:p14="http://schemas.microsoft.com/office/powerpoint/2010/main" val="87999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86462"/>
            <a:ext cx="8790639" cy="5859910"/>
          </a:xfrm>
          <a:prstGeom prst="rect">
            <a:avLst/>
          </a:prstGeom>
        </p:spPr>
      </p:pic>
      <p:sp>
        <p:nvSpPr>
          <p:cNvPr id="4" name="Rectangle 3">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CONSOLIDATION</a:t>
            </a:r>
          </a:p>
        </p:txBody>
      </p:sp>
    </p:spTree>
    <p:extLst>
      <p:ext uri="{BB962C8B-B14F-4D97-AF65-F5344CB8AC3E}">
        <p14:creationId xmlns:p14="http://schemas.microsoft.com/office/powerpoint/2010/main" val="19388098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374" y="566678"/>
            <a:ext cx="11842475" cy="646331"/>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r>
              <a:rPr lang="en-US" sz="3600" i="1" dirty="0">
                <a:solidFill>
                  <a:srgbClr val="0070C0"/>
                </a:solidFill>
              </a:rPr>
              <a:t>Tell your partner about the dream house you have written.</a:t>
            </a:r>
          </a:p>
        </p:txBody>
      </p:sp>
      <p:sp>
        <p:nvSpPr>
          <p:cNvPr id="6" name="TextBox 5">
            <a:extLst>
              <a:ext uri="{FF2B5EF4-FFF2-40B4-BE49-F238E27FC236}">
                <a16:creationId xmlns:a16="http://schemas.microsoft.com/office/drawing/2014/main" id="{671AAB0A-7532-331A-1283-279C27901DDD}"/>
              </a:ext>
            </a:extLst>
          </p:cNvPr>
          <p:cNvSpPr txBox="1"/>
          <p:nvPr/>
        </p:nvSpPr>
        <p:spPr>
          <a:xfrm>
            <a:off x="173617" y="1289338"/>
            <a:ext cx="11860231" cy="5078313"/>
          </a:xfrm>
          <a:prstGeom prst="rect">
            <a:avLst/>
          </a:prstGeom>
          <a:solidFill>
            <a:schemeClr val="accent4">
              <a:lumMod val="20000"/>
              <a:lumOff val="80000"/>
            </a:schemeClr>
          </a:solidFill>
        </p:spPr>
        <p:txBody>
          <a:bodyPr wrap="square">
            <a:spAutoFit/>
          </a:bodyPr>
          <a:lstStyle/>
          <a:p>
            <a:r>
              <a:rPr lang="en-US" sz="3600" dirty="0"/>
              <a:t>My dream house will be by the ocean. I want to live there because I love swimming in the ocean and walking along the beach. It'll be a cozy cottage. It'll be blue and white. It'll have big windows and white curtains. There will be a big yard where I can sit to watch sunsets and read my books. It'll also have a garden with lots of plants, trees, and flowers. I'll grow lots of flowers and fruit trees in my garden. My dream house will look very cozy and modern inside. I'll decorate it with lots of paintings, photos, and plants.</a:t>
            </a:r>
          </a:p>
        </p:txBody>
      </p:sp>
    </p:spTree>
    <p:extLst>
      <p:ext uri="{BB962C8B-B14F-4D97-AF65-F5344CB8AC3E}">
        <p14:creationId xmlns:p14="http://schemas.microsoft.com/office/powerpoint/2010/main" val="285555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3" name="TextBox 2"/>
          <p:cNvSpPr txBox="1"/>
          <p:nvPr/>
        </p:nvSpPr>
        <p:spPr>
          <a:xfrm>
            <a:off x="5839307" y="3429000"/>
            <a:ext cx="5479722" cy="1569660"/>
          </a:xfrm>
          <a:prstGeom prst="rect">
            <a:avLst/>
          </a:prstGeom>
          <a:noFill/>
        </p:spPr>
        <p:txBody>
          <a:bodyPr wrap="square" rtlCol="0">
            <a:spAutoFit/>
          </a:bodyPr>
          <a:lstStyle/>
          <a:p>
            <a:pPr lvl="0" algn="ctr"/>
            <a:r>
              <a:rPr lang="en-US" sz="3200" b="1" dirty="0">
                <a:solidFill>
                  <a:srgbClr val="0070C0"/>
                </a:solidFill>
              </a:rPr>
              <a:t>Unit 3: Living Environment</a:t>
            </a:r>
            <a:endParaRPr lang="en-US" sz="2000" b="1" dirty="0">
              <a:solidFill>
                <a:srgbClr val="0070C0"/>
              </a:solidFill>
            </a:endParaRPr>
          </a:p>
          <a:p>
            <a:pPr lvl="0" algn="ctr"/>
            <a:r>
              <a:rPr lang="en-US" sz="3200" b="1" dirty="0">
                <a:solidFill>
                  <a:srgbClr val="00B050"/>
                </a:solidFill>
              </a:rPr>
              <a:t>Lesson 3.2: Writing &amp; Speaking </a:t>
            </a:r>
            <a:r>
              <a:rPr lang="en-US" sz="3200" dirty="0">
                <a:solidFill>
                  <a:srgbClr val="FF0000"/>
                </a:solidFill>
              </a:rPr>
              <a:t>Page 33</a:t>
            </a:r>
          </a:p>
        </p:txBody>
      </p:sp>
    </p:spTree>
    <p:extLst>
      <p:ext uri="{BB962C8B-B14F-4D97-AF65-F5344CB8AC3E}">
        <p14:creationId xmlns:p14="http://schemas.microsoft.com/office/powerpoint/2010/main" val="500564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4910"/>
            <a:ext cx="8787102" cy="5991206"/>
          </a:xfrm>
          <a:prstGeom prst="rect">
            <a:avLst/>
          </a:prstGeom>
        </p:spPr>
      </p:pic>
      <p:sp>
        <p:nvSpPr>
          <p:cNvPr id="5" name="Rectangle 4">
            <a:extLst>
              <a:ext uri="{FF2B5EF4-FFF2-40B4-BE49-F238E27FC236}">
                <a16:creationId xmlns:a16="http://schemas.microsoft.com/office/drawing/2014/main" id="{F6649C3A-3028-1045-9050-8B4D037870AD}"/>
              </a:ext>
            </a:extLst>
          </p:cNvPr>
          <p:cNvSpPr/>
          <p:nvPr/>
        </p:nvSpPr>
        <p:spPr>
          <a:xfrm>
            <a:off x="6989335" y="880873"/>
            <a:ext cx="5155039"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dirty="0">
                <a:solidFill>
                  <a:schemeClr val="accent6">
                    <a:lumMod val="75000"/>
                  </a:schemeClr>
                </a:solidFill>
              </a:rPr>
              <a:t>WRAP-UP</a:t>
            </a:r>
          </a:p>
        </p:txBody>
      </p:sp>
    </p:spTree>
    <p:extLst>
      <p:ext uri="{BB962C8B-B14F-4D97-AF65-F5344CB8AC3E}">
        <p14:creationId xmlns:p14="http://schemas.microsoft.com/office/powerpoint/2010/main" val="2183609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2559" y="353146"/>
            <a:ext cx="4276107" cy="923330"/>
          </a:xfrm>
          <a:prstGeom prst="rect">
            <a:avLst/>
          </a:prstGeom>
        </p:spPr>
        <p:txBody>
          <a:bodyPr wrap="none">
            <a:spAutoFit/>
          </a:bodyPr>
          <a:lstStyle/>
          <a:p>
            <a:r>
              <a:rPr lang="en-US" sz="5400" b="1" dirty="0">
                <a:solidFill>
                  <a:srgbClr val="FF0000"/>
                </a:solidFill>
              </a:rPr>
              <a:t>Today’s lesson</a:t>
            </a:r>
          </a:p>
        </p:txBody>
      </p:sp>
      <p:sp>
        <p:nvSpPr>
          <p:cNvPr id="5" name="Rectangle 4"/>
          <p:cNvSpPr/>
          <p:nvPr/>
        </p:nvSpPr>
        <p:spPr>
          <a:xfrm>
            <a:off x="234564" y="1203051"/>
            <a:ext cx="11441137" cy="4161460"/>
          </a:xfrm>
          <a:prstGeom prst="rect">
            <a:avLst/>
          </a:prstGeom>
          <a:solidFill>
            <a:schemeClr val="bg1"/>
          </a:solidFill>
          <a:ln>
            <a:noFill/>
          </a:ln>
          <a:effectLst>
            <a:outerShdw blurRad="50800" dist="38100" dir="5400000" algn="t" rotWithShape="0">
              <a:prstClr val="black">
                <a:alpha val="40000"/>
              </a:prstClr>
            </a:outerShdw>
          </a:effectLst>
        </p:spPr>
        <p:txBody>
          <a:bodyPr wrap="square">
            <a:spAutoFit/>
          </a:bodyPr>
          <a:lstStyle/>
          <a:p>
            <a:pPr>
              <a:lnSpc>
                <a:spcPct val="150000"/>
              </a:lnSpc>
            </a:pPr>
            <a:r>
              <a:rPr lang="en-US" sz="3600" b="1" i="1" dirty="0">
                <a:solidFill>
                  <a:srgbClr val="002060"/>
                </a:solidFill>
              </a:rPr>
              <a:t>Writing:</a:t>
            </a:r>
          </a:p>
          <a:p>
            <a:pPr marL="571500" indent="-571500">
              <a:lnSpc>
                <a:spcPct val="150000"/>
              </a:lnSpc>
              <a:buFont typeface="Wingdings" panose="05000000000000000000" pitchFamily="2" charset="2"/>
              <a:buChar char="Ø"/>
            </a:pPr>
            <a:r>
              <a:rPr lang="en-US" sz="3600" dirty="0">
                <a:solidFill>
                  <a:schemeClr val="accent5">
                    <a:lumMod val="50000"/>
                  </a:schemeClr>
                </a:solidFill>
              </a:rPr>
              <a:t>practice </a:t>
            </a:r>
            <a:r>
              <a:rPr lang="en-US" sz="3600" i="1" dirty="0">
                <a:solidFill>
                  <a:schemeClr val="accent5">
                    <a:lumMod val="50000"/>
                  </a:schemeClr>
                </a:solidFill>
              </a:rPr>
              <a:t>parallel structures </a:t>
            </a:r>
            <a:r>
              <a:rPr lang="en-US" sz="3600" dirty="0">
                <a:solidFill>
                  <a:schemeClr val="accent5">
                    <a:lumMod val="50000"/>
                  </a:schemeClr>
                </a:solidFill>
              </a:rPr>
              <a:t>(Writing skills).</a:t>
            </a:r>
          </a:p>
          <a:p>
            <a:pPr marL="571500" indent="-571500">
              <a:lnSpc>
                <a:spcPct val="150000"/>
              </a:lnSpc>
              <a:buFont typeface="Wingdings" panose="05000000000000000000" pitchFamily="2" charset="2"/>
              <a:buChar char="Ø"/>
            </a:pPr>
            <a:r>
              <a:rPr lang="en-US" sz="3600" dirty="0">
                <a:solidFill>
                  <a:schemeClr val="accent5">
                    <a:lumMod val="50000"/>
                  </a:schemeClr>
                </a:solidFill>
              </a:rPr>
              <a:t>write </a:t>
            </a:r>
            <a:r>
              <a:rPr lang="en-US" sz="3600" i="1" dirty="0">
                <a:solidFill>
                  <a:schemeClr val="accent5">
                    <a:lumMod val="50000"/>
                  </a:schemeClr>
                </a:solidFill>
              </a:rPr>
              <a:t>a paragraph about the dream house</a:t>
            </a:r>
          </a:p>
          <a:p>
            <a:pPr>
              <a:lnSpc>
                <a:spcPct val="150000"/>
              </a:lnSpc>
            </a:pPr>
            <a:r>
              <a:rPr lang="en-US" sz="3600" b="1" i="1" dirty="0">
                <a:solidFill>
                  <a:schemeClr val="accent5">
                    <a:lumMod val="50000"/>
                  </a:schemeClr>
                </a:solidFill>
              </a:rPr>
              <a:t>Speaking:</a:t>
            </a:r>
          </a:p>
          <a:p>
            <a:pPr marL="571500" indent="-571500">
              <a:lnSpc>
                <a:spcPct val="150000"/>
              </a:lnSpc>
              <a:buFont typeface="Wingdings" panose="05000000000000000000" pitchFamily="2" charset="2"/>
              <a:buChar char="Ø"/>
            </a:pPr>
            <a:r>
              <a:rPr lang="en-US" sz="3600" dirty="0">
                <a:solidFill>
                  <a:schemeClr val="accent5">
                    <a:lumMod val="50000"/>
                  </a:schemeClr>
                </a:solidFill>
                <a:ea typeface="Times New Roman" panose="02020603050405020304" pitchFamily="18" charset="0"/>
              </a:rPr>
              <a:t>talk about </a:t>
            </a:r>
            <a:r>
              <a:rPr lang="en-US" sz="3600" i="1" dirty="0">
                <a:solidFill>
                  <a:schemeClr val="accent5">
                    <a:lumMod val="50000"/>
                  </a:schemeClr>
                </a:solidFill>
                <a:ea typeface="Times New Roman" panose="02020603050405020304" pitchFamily="18" charset="0"/>
              </a:rPr>
              <a:t>your dream house</a:t>
            </a:r>
            <a:r>
              <a:rPr lang="en-US" sz="3600" dirty="0">
                <a:solidFill>
                  <a:schemeClr val="accent5">
                    <a:lumMod val="50000"/>
                  </a:schemeClr>
                </a:solidFill>
                <a:ea typeface="Times New Roman" panose="02020603050405020304" pitchFamily="18" charset="0"/>
              </a:rPr>
              <a:t>.</a:t>
            </a:r>
          </a:p>
        </p:txBody>
      </p:sp>
    </p:spTree>
    <p:extLst>
      <p:ext uri="{BB962C8B-B14F-4D97-AF65-F5344CB8AC3E}">
        <p14:creationId xmlns:p14="http://schemas.microsoft.com/office/powerpoint/2010/main" val="2781470669"/>
      </p:ext>
    </p:extLst>
  </p:cSld>
  <p:clrMapOvr>
    <a:masterClrMapping/>
  </p:clrMapOvr>
  <p:transition spd="med">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3052" y="693071"/>
            <a:ext cx="3362267" cy="923330"/>
          </a:xfrm>
          <a:prstGeom prst="rect">
            <a:avLst/>
          </a:prstGeom>
        </p:spPr>
        <p:txBody>
          <a:bodyPr wrap="none">
            <a:spAutoFit/>
          </a:bodyPr>
          <a:lstStyle/>
          <a:p>
            <a:r>
              <a:rPr lang="en-US" sz="5400" b="1" dirty="0">
                <a:solidFill>
                  <a:srgbClr val="FF0000"/>
                </a:solidFill>
              </a:rPr>
              <a:t>Homework</a:t>
            </a:r>
          </a:p>
        </p:txBody>
      </p:sp>
      <p:sp>
        <p:nvSpPr>
          <p:cNvPr id="5" name="Rectangle 4"/>
          <p:cNvSpPr/>
          <p:nvPr/>
        </p:nvSpPr>
        <p:spPr>
          <a:xfrm>
            <a:off x="333052" y="1734681"/>
            <a:ext cx="11764213" cy="3330464"/>
          </a:xfrm>
          <a:prstGeom prst="rect">
            <a:avLst/>
          </a:prstGeom>
          <a:solidFill>
            <a:schemeClr val="bg1"/>
          </a:solidFill>
          <a:ln>
            <a:noFill/>
          </a:ln>
          <a:effectLst>
            <a:outerShdw blurRad="50800" dist="38100" dir="5400000" algn="t" rotWithShape="0">
              <a:prstClr val="black">
                <a:alpha val="40000"/>
              </a:prstClr>
            </a:outerShdw>
          </a:effectLst>
        </p:spPr>
        <p:txBody>
          <a:bodyPr wrap="square" lIns="91440" tIns="45720" rIns="91440" bIns="45720" anchor="t">
            <a:spAutoFit/>
          </a:bodyPr>
          <a:lstStyle/>
          <a:p>
            <a:pPr marL="571500" indent="-571500">
              <a:lnSpc>
                <a:spcPct val="150000"/>
              </a:lnSpc>
              <a:buFont typeface="Wingdings" panose="05000000000000000000" pitchFamily="2" charset="2"/>
              <a:buChar char="q"/>
            </a:pPr>
            <a:r>
              <a:rPr lang="en-US" sz="3600" i="1" dirty="0">
                <a:solidFill>
                  <a:schemeClr val="accent5">
                    <a:lumMod val="75000"/>
                  </a:schemeClr>
                </a:solidFill>
              </a:rPr>
              <a:t>Review </a:t>
            </a:r>
            <a:r>
              <a:rPr lang="en-US" sz="3600" b="1" i="1" dirty="0">
                <a:solidFill>
                  <a:srgbClr val="4472C4">
                    <a:lumMod val="50000"/>
                  </a:srgbClr>
                </a:solidFill>
              </a:rPr>
              <a:t>parallel structures</a:t>
            </a:r>
            <a:r>
              <a:rPr lang="en-US" sz="3600" dirty="0">
                <a:solidFill>
                  <a:schemeClr val="accent5">
                    <a:lumMod val="50000"/>
                  </a:schemeClr>
                </a:solidFill>
              </a:rPr>
              <a:t>.</a:t>
            </a:r>
            <a:endParaRPr lang="en-US" sz="3600" dirty="0">
              <a:solidFill>
                <a:schemeClr val="accent5">
                  <a:lumMod val="50000"/>
                </a:schemeClr>
              </a:solidFill>
              <a:highlight>
                <a:srgbClr val="FFFF00"/>
              </a:highlight>
            </a:endParaRPr>
          </a:p>
          <a:p>
            <a:pPr marL="571500" indent="-571500">
              <a:lnSpc>
                <a:spcPct val="150000"/>
              </a:lnSpc>
              <a:buFont typeface="Wingdings" panose="05000000000000000000" pitchFamily="2" charset="2"/>
              <a:buChar char="q"/>
            </a:pPr>
            <a:r>
              <a:rPr lang="en-US" sz="3600" i="1" dirty="0">
                <a:solidFill>
                  <a:schemeClr val="accent5">
                    <a:lumMod val="75000"/>
                  </a:schemeClr>
                </a:solidFill>
              </a:rPr>
              <a:t>Prepare for the next lesson (Review Unit 3, pages 92 &amp; 93 </a:t>
            </a:r>
          </a:p>
          <a:p>
            <a:pPr>
              <a:lnSpc>
                <a:spcPct val="150000"/>
              </a:lnSpc>
            </a:pPr>
            <a:r>
              <a:rPr lang="en-US" sz="3600" i="1" dirty="0">
                <a:solidFill>
                  <a:schemeClr val="accent5">
                    <a:lumMod val="75000"/>
                  </a:schemeClr>
                </a:solidFill>
              </a:rPr>
              <a:t>(Listening, Reading &amp; Vocab)).</a:t>
            </a:r>
          </a:p>
          <a:p>
            <a:pPr marL="571500" indent="-571500">
              <a:lnSpc>
                <a:spcPct val="150000"/>
              </a:lnSpc>
              <a:buFont typeface="Wingdings" panose="05000000000000000000" pitchFamily="2" charset="2"/>
              <a:buChar char="q"/>
            </a:pPr>
            <a:r>
              <a:rPr lang="en-US" sz="3600" i="1" dirty="0">
                <a:solidFill>
                  <a:schemeClr val="accent5">
                    <a:lumMod val="75000"/>
                  </a:schemeClr>
                </a:solidFill>
              </a:rPr>
              <a:t>Play the consolidation games on </a:t>
            </a:r>
            <a:r>
              <a:rPr lang="en-US" sz="3600" i="1" dirty="0">
                <a:solidFill>
                  <a:schemeClr val="accent5">
                    <a:lumMod val="75000"/>
                  </a:schemeClr>
                </a:solidFill>
                <a:hlinkClick r:id="rId2">
                  <a:extLst>
                    <a:ext uri="{A12FA001-AC4F-418D-AE19-62706E023703}">
                      <ahyp:hlinkClr xmlns:ahyp="http://schemas.microsoft.com/office/drawing/2018/hyperlinkcolor" val="tx"/>
                    </a:ext>
                  </a:extLst>
                </a:hlinkClick>
              </a:rPr>
              <a:t>www.eduhome.com.vn</a:t>
            </a:r>
            <a:r>
              <a:rPr lang="en-US" sz="3600" i="1" dirty="0">
                <a:solidFill>
                  <a:schemeClr val="accent5">
                    <a:lumMod val="75000"/>
                  </a:schemeClr>
                </a:solidFill>
              </a:rPr>
              <a:t> </a:t>
            </a:r>
          </a:p>
        </p:txBody>
      </p:sp>
    </p:spTree>
    <p:extLst>
      <p:ext uri="{BB962C8B-B14F-4D97-AF65-F5344CB8AC3E}">
        <p14:creationId xmlns:p14="http://schemas.microsoft.com/office/powerpoint/2010/main" val="4125832061"/>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heel(1)">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heel(1)">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heel(1)">
                                      <p:cBhvr>
                                        <p:cTn id="2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C1AE92E2-D3C2-D442-B076-E384D7056C45}"/>
              </a:ext>
            </a:extLst>
          </p:cNvPr>
          <p:cNvSpPr txBox="1"/>
          <p:nvPr/>
        </p:nvSpPr>
        <p:spPr>
          <a:xfrm>
            <a:off x="11126761" y="-52937"/>
            <a:ext cx="997389" cy="369332"/>
          </a:xfrm>
          <a:prstGeom prst="rect">
            <a:avLst/>
          </a:prstGeom>
          <a:noFill/>
          <a:effectLst>
            <a:outerShdw blurRad="50800" dist="38100" dir="2700000" algn="tl" rotWithShape="0">
              <a:prstClr val="black">
                <a:alpha val="40000"/>
              </a:prstClr>
            </a:outerShdw>
          </a:effectLst>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b="1" dirty="0">
                <a:solidFill>
                  <a:schemeClr val="bg1"/>
                </a:solidFill>
              </a:rPr>
              <a:t>Lesson 3</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6805" b="7188"/>
          <a:stretch/>
        </p:blipFill>
        <p:spPr>
          <a:xfrm>
            <a:off x="0" y="-52937"/>
            <a:ext cx="12382500" cy="7099300"/>
          </a:xfrm>
          <a:prstGeom prst="rect">
            <a:avLst/>
          </a:prstGeom>
        </p:spPr>
      </p:pic>
      <p:sp>
        <p:nvSpPr>
          <p:cNvPr id="6" name="TextBox 5"/>
          <p:cNvSpPr txBox="1"/>
          <p:nvPr/>
        </p:nvSpPr>
        <p:spPr>
          <a:xfrm>
            <a:off x="3111500" y="5575300"/>
            <a:ext cx="6451600" cy="646331"/>
          </a:xfrm>
          <a:prstGeom prst="rect">
            <a:avLst/>
          </a:prstGeom>
          <a:noFill/>
        </p:spPr>
        <p:txBody>
          <a:bodyPr wrap="square" rtlCol="0">
            <a:spAutoFit/>
          </a:bodyPr>
          <a:lstStyle/>
          <a:p>
            <a:r>
              <a:rPr lang="en-US" sz="3600" dirty="0">
                <a:solidFill>
                  <a:srgbClr val="0070C0"/>
                </a:solidFill>
              </a:rPr>
              <a:t>Stay positive and have a nice day!</a:t>
            </a:r>
            <a:endParaRPr lang="en-US" dirty="0">
              <a:solidFill>
                <a:srgbClr val="0070C0"/>
              </a:solidFill>
            </a:endParaRPr>
          </a:p>
        </p:txBody>
      </p:sp>
    </p:spTree>
    <p:extLst>
      <p:ext uri="{BB962C8B-B14F-4D97-AF65-F5344CB8AC3E}">
        <p14:creationId xmlns:p14="http://schemas.microsoft.com/office/powerpoint/2010/main" val="2782761131"/>
      </p:ext>
    </p:extLst>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AD5B54-6F7A-46A9-A78B-E1676AA815DD}"/>
              </a:ext>
            </a:extLst>
          </p:cNvPr>
          <p:cNvSpPr txBox="1"/>
          <p:nvPr/>
        </p:nvSpPr>
        <p:spPr>
          <a:xfrm>
            <a:off x="384313" y="450573"/>
            <a:ext cx="11360515" cy="1077218"/>
          </a:xfrm>
          <a:prstGeom prst="rect">
            <a:avLst/>
          </a:prstGeom>
          <a:noFill/>
        </p:spPr>
        <p:txBody>
          <a:bodyPr wrap="square" rtlCol="0">
            <a:spAutoFit/>
          </a:bodyPr>
          <a:lstStyle/>
          <a:p>
            <a:pPr algn="r"/>
            <a:r>
              <a:rPr lang="en-US" sz="3200" b="1" dirty="0">
                <a:solidFill>
                  <a:srgbClr val="0070C0"/>
                </a:solidFill>
              </a:rPr>
              <a:t>Wednesday, November, 26</a:t>
            </a:r>
            <a:r>
              <a:rPr lang="en-US" sz="3200" b="1" baseline="30000" dirty="0">
                <a:solidFill>
                  <a:srgbClr val="0070C0"/>
                </a:solidFill>
              </a:rPr>
              <a:t>th</a:t>
            </a:r>
            <a:r>
              <a:rPr lang="en-US" sz="3200" b="1" dirty="0">
                <a:solidFill>
                  <a:srgbClr val="0070C0"/>
                </a:solidFill>
              </a:rPr>
              <a:t> 2025</a:t>
            </a:r>
          </a:p>
          <a:p>
            <a:r>
              <a:rPr lang="en-US" sz="3200" b="1" dirty="0">
                <a:solidFill>
                  <a:srgbClr val="0070C0"/>
                </a:solidFill>
              </a:rPr>
              <a:t>Period 35</a:t>
            </a:r>
          </a:p>
        </p:txBody>
      </p:sp>
      <p:sp>
        <p:nvSpPr>
          <p:cNvPr id="3" name="TextBox 2">
            <a:extLst>
              <a:ext uri="{FF2B5EF4-FFF2-40B4-BE49-F238E27FC236}">
                <a16:creationId xmlns:a16="http://schemas.microsoft.com/office/drawing/2014/main" id="{3A0F9DCE-DB13-4BEF-A3B2-F2B3C77D3A3A}"/>
              </a:ext>
            </a:extLst>
          </p:cNvPr>
          <p:cNvSpPr txBox="1"/>
          <p:nvPr/>
        </p:nvSpPr>
        <p:spPr>
          <a:xfrm>
            <a:off x="2568494" y="1785729"/>
            <a:ext cx="7542913" cy="2616101"/>
          </a:xfrm>
          <a:prstGeom prst="rect">
            <a:avLst/>
          </a:prstGeom>
          <a:noFill/>
        </p:spPr>
        <p:txBody>
          <a:bodyPr wrap="square" rtlCol="0">
            <a:spAutoFit/>
          </a:bodyPr>
          <a:lstStyle/>
          <a:p>
            <a:pPr lvl="0" algn="ctr"/>
            <a:r>
              <a:rPr lang="en-US" sz="4000" b="1" dirty="0">
                <a:solidFill>
                  <a:srgbClr val="0070C0"/>
                </a:solidFill>
              </a:rPr>
              <a:t>Unit 3: Living Environment</a:t>
            </a:r>
            <a:endParaRPr lang="en-US" sz="2800" b="1" dirty="0">
              <a:solidFill>
                <a:srgbClr val="0070C0"/>
              </a:solidFill>
            </a:endParaRPr>
          </a:p>
          <a:p>
            <a:pPr lvl="0" algn="ctr"/>
            <a:r>
              <a:rPr lang="en-US" sz="4000" b="1" dirty="0">
                <a:solidFill>
                  <a:srgbClr val="00B050"/>
                </a:solidFill>
              </a:rPr>
              <a:t>Lesson 3.2: Writing &amp; Speaking </a:t>
            </a:r>
            <a:r>
              <a:rPr lang="en-US" sz="4000" dirty="0">
                <a:solidFill>
                  <a:srgbClr val="FF0000"/>
                </a:solidFill>
              </a:rPr>
              <a:t>Page 33</a:t>
            </a:r>
          </a:p>
          <a:p>
            <a:pPr lvl="0" algn="ctr"/>
            <a:endParaRPr lang="en-US" sz="4400" dirty="0">
              <a:solidFill>
                <a:srgbClr val="FF0000"/>
              </a:solidFill>
            </a:endParaRPr>
          </a:p>
        </p:txBody>
      </p:sp>
    </p:spTree>
    <p:extLst>
      <p:ext uri="{BB962C8B-B14F-4D97-AF65-F5344CB8AC3E}">
        <p14:creationId xmlns:p14="http://schemas.microsoft.com/office/powerpoint/2010/main" val="2143321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4811682" y="2166152"/>
            <a:ext cx="3256378" cy="662474"/>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Warm-up</a:t>
            </a:r>
            <a:endParaRPr lang="en-US" b="1" dirty="0"/>
          </a:p>
        </p:txBody>
      </p:sp>
      <p:sp>
        <p:nvSpPr>
          <p:cNvPr id="12" name="Rounded Rectangle 11"/>
          <p:cNvSpPr/>
          <p:nvPr/>
        </p:nvSpPr>
        <p:spPr>
          <a:xfrm>
            <a:off x="4793022" y="3025018"/>
            <a:ext cx="3256378" cy="662474"/>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Writing</a:t>
            </a:r>
            <a:endParaRPr lang="en-US" b="1" dirty="0"/>
          </a:p>
        </p:txBody>
      </p:sp>
      <p:sp>
        <p:nvSpPr>
          <p:cNvPr id="13" name="Rounded Rectangle 12"/>
          <p:cNvSpPr/>
          <p:nvPr/>
        </p:nvSpPr>
        <p:spPr>
          <a:xfrm>
            <a:off x="4799239" y="4761788"/>
            <a:ext cx="3256378" cy="643436"/>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Consolidation</a:t>
            </a:r>
            <a:endParaRPr lang="en-US" b="1" dirty="0"/>
          </a:p>
        </p:txBody>
      </p:sp>
      <p:sp>
        <p:nvSpPr>
          <p:cNvPr id="14" name="Rounded Rectangle 13"/>
          <p:cNvSpPr/>
          <p:nvPr/>
        </p:nvSpPr>
        <p:spPr>
          <a:xfrm>
            <a:off x="4811682" y="5611135"/>
            <a:ext cx="3256378" cy="662474"/>
          </a:xfrm>
          <a:prstGeom prst="roundRect">
            <a:avLst/>
          </a:prstGeom>
          <a:solidFill>
            <a:schemeClr val="accent2">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Wrap-up</a:t>
            </a:r>
            <a:endParaRPr lang="en-US" b="1" dirty="0"/>
          </a:p>
        </p:txBody>
      </p:sp>
      <p:sp>
        <p:nvSpPr>
          <p:cNvPr id="15" name="Rounded Rectangle 14"/>
          <p:cNvSpPr/>
          <p:nvPr/>
        </p:nvSpPr>
        <p:spPr>
          <a:xfrm>
            <a:off x="4793022" y="3893403"/>
            <a:ext cx="3256378" cy="662474"/>
          </a:xfrm>
          <a:prstGeom prst="roundRect">
            <a:avLst/>
          </a:prstGeom>
          <a:solidFill>
            <a:srgbClr val="0070C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Speaking</a:t>
            </a:r>
            <a:endParaRPr lang="en-US" b="1" dirty="0"/>
          </a:p>
        </p:txBody>
      </p:sp>
      <p:sp>
        <p:nvSpPr>
          <p:cNvPr id="16" name="Rounded Rectangle 15"/>
          <p:cNvSpPr/>
          <p:nvPr/>
        </p:nvSpPr>
        <p:spPr>
          <a:xfrm>
            <a:off x="4799239" y="579079"/>
            <a:ext cx="3256378" cy="662474"/>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Lesson Outline</a:t>
            </a:r>
            <a:endParaRPr lang="en-US" b="1" dirty="0"/>
          </a:p>
        </p:txBody>
      </p:sp>
    </p:spTree>
    <p:extLst>
      <p:ext uri="{BB962C8B-B14F-4D97-AF65-F5344CB8AC3E}">
        <p14:creationId xmlns:p14="http://schemas.microsoft.com/office/powerpoint/2010/main" val="325448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6317" r="20451"/>
          <a:stretch/>
        </p:blipFill>
        <p:spPr>
          <a:xfrm>
            <a:off x="10878" y="525984"/>
            <a:ext cx="5640929" cy="5806031"/>
          </a:xfrm>
          <a:prstGeom prst="rect">
            <a:avLst/>
          </a:prstGeom>
        </p:spPr>
      </p:pic>
      <p:sp>
        <p:nvSpPr>
          <p:cNvPr id="3" name="TextBox 2"/>
          <p:cNvSpPr txBox="1"/>
          <p:nvPr/>
        </p:nvSpPr>
        <p:spPr>
          <a:xfrm>
            <a:off x="5840085" y="467604"/>
            <a:ext cx="6301866" cy="6463308"/>
          </a:xfrm>
          <a:prstGeom prst="rect">
            <a:avLst/>
          </a:prstGeom>
          <a:noFill/>
        </p:spPr>
        <p:txBody>
          <a:bodyPr wrap="square" rtlCol="0">
            <a:spAutoFit/>
          </a:bodyPr>
          <a:lstStyle/>
          <a:p>
            <a:r>
              <a:rPr lang="en-US" sz="3600" dirty="0">
                <a:solidFill>
                  <a:srgbClr val="FF0000"/>
                </a:solidFill>
                <a:ea typeface="Times New Roman" panose="02020603050405020304" pitchFamily="18" charset="0"/>
              </a:rPr>
              <a:t>By the end of this lesson, students will be able to…</a:t>
            </a:r>
          </a:p>
          <a:p>
            <a:endParaRPr lang="en-US" sz="5400" dirty="0">
              <a:solidFill>
                <a:srgbClr val="FF0000"/>
              </a:solidFill>
              <a:ea typeface="Times New Roman" panose="02020603050405020304" pitchFamily="18" charset="0"/>
            </a:endParaRPr>
          </a:p>
          <a:p>
            <a:pPr marL="571500" indent="-571500">
              <a:buFont typeface="Wingdings" panose="05000000000000000000" pitchFamily="2" charset="2"/>
              <a:buChar char="Ø"/>
            </a:pPr>
            <a:r>
              <a:rPr lang="en-US" sz="3600" dirty="0"/>
              <a:t>practice parallel structures (Writing skills)</a:t>
            </a:r>
          </a:p>
          <a:p>
            <a:pPr marL="571500" indent="-571500">
              <a:buFont typeface="Wingdings" panose="05000000000000000000" pitchFamily="2" charset="2"/>
              <a:buChar char="Ø"/>
            </a:pPr>
            <a:r>
              <a:rPr lang="en-US" sz="3600" dirty="0"/>
              <a:t>talk about the dream house.</a:t>
            </a:r>
          </a:p>
          <a:p>
            <a:pPr marL="571500" indent="-571500">
              <a:buFont typeface="Wingdings" panose="05000000000000000000" pitchFamily="2" charset="2"/>
              <a:buChar char="Ø"/>
            </a:pPr>
            <a:r>
              <a:rPr lang="en-US" sz="3600" dirty="0"/>
              <a:t>write a paragraph about the dream house you talked about above.</a:t>
            </a:r>
          </a:p>
          <a:p>
            <a:pPr marL="571500" indent="-571500">
              <a:buFont typeface="Wingdings" panose="05000000000000000000" pitchFamily="2" charset="2"/>
              <a:buChar char="Ø"/>
            </a:pPr>
            <a:endParaRPr lang="en-US" sz="3600" dirty="0"/>
          </a:p>
          <a:p>
            <a:endParaRPr lang="en-US" sz="3600" dirty="0">
              <a:ea typeface="Times New Roman" panose="02020603050405020304" pitchFamily="18" charset="0"/>
            </a:endParaRPr>
          </a:p>
        </p:txBody>
      </p:sp>
    </p:spTree>
    <p:extLst>
      <p:ext uri="{BB962C8B-B14F-4D97-AF65-F5344CB8AC3E}">
        <p14:creationId xmlns:p14="http://schemas.microsoft.com/office/powerpoint/2010/main" val="3407293652"/>
      </p:ext>
    </p:extLst>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0091"/>
            <a:ext cx="8784771" cy="5855916"/>
          </a:xfrm>
          <a:prstGeom prst="rect">
            <a:avLst/>
          </a:prstGeom>
        </p:spPr>
      </p:pic>
      <p:sp>
        <p:nvSpPr>
          <p:cNvPr id="7" name="Rectangle 6">
            <a:extLst>
              <a:ext uri="{FF2B5EF4-FFF2-40B4-BE49-F238E27FC236}">
                <a16:creationId xmlns:a16="http://schemas.microsoft.com/office/drawing/2014/main" id="{BA386DE9-345A-400C-B2BB-B32B155C2C38}"/>
              </a:ext>
            </a:extLst>
          </p:cNvPr>
          <p:cNvSpPr/>
          <p:nvPr/>
        </p:nvSpPr>
        <p:spPr>
          <a:xfrm>
            <a:off x="8124825" y="552140"/>
            <a:ext cx="4026834" cy="750014"/>
          </a:xfrm>
          <a:prstGeom prst="rect">
            <a:avLst/>
          </a:prstGeom>
          <a:solidFill>
            <a:schemeClr val="bg1"/>
          </a:solidFill>
          <a:ln>
            <a:noFill/>
          </a:ln>
          <a:effectLst>
            <a:outerShdw blurRad="50800" dist="38100" dir="5400000" algn="t"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r>
              <a:rPr lang="en-US" sz="5400" b="1">
                <a:solidFill>
                  <a:schemeClr val="accent6">
                    <a:lumMod val="75000"/>
                  </a:schemeClr>
                </a:solidFill>
              </a:rPr>
              <a:t>WARM-UP</a:t>
            </a:r>
            <a:endParaRPr lang="en-US" sz="5400" b="1" dirty="0">
              <a:solidFill>
                <a:schemeClr val="accent6">
                  <a:lumMod val="75000"/>
                </a:schemeClr>
              </a:solidFill>
            </a:endParaRPr>
          </a:p>
        </p:txBody>
      </p:sp>
    </p:spTree>
    <p:extLst>
      <p:ext uri="{BB962C8B-B14F-4D97-AF65-F5344CB8AC3E}">
        <p14:creationId xmlns:p14="http://schemas.microsoft.com/office/powerpoint/2010/main" val="1872779487"/>
      </p:ext>
    </p:extLst>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D7004A2-32D5-7D6D-1946-44BBAECF0417}"/>
              </a:ext>
            </a:extLst>
          </p:cNvPr>
          <p:cNvSpPr txBox="1"/>
          <p:nvPr/>
        </p:nvSpPr>
        <p:spPr>
          <a:xfrm>
            <a:off x="6156474" y="612844"/>
            <a:ext cx="5969306" cy="5632311"/>
          </a:xfrm>
          <a:prstGeom prst="rect">
            <a:avLst/>
          </a:prstGeom>
          <a:noFill/>
        </p:spPr>
        <p:txBody>
          <a:bodyPr wrap="square" rtlCol="0">
            <a:spAutoFit/>
          </a:bodyPr>
          <a:lstStyle/>
          <a:p>
            <a:r>
              <a:rPr lang="en-US" sz="3600" dirty="0">
                <a:highlight>
                  <a:srgbClr val="FFFF00"/>
                </a:highlight>
              </a:rPr>
              <a:t>COMPETITION TIME:</a:t>
            </a:r>
          </a:p>
          <a:p>
            <a:pPr marL="285750" indent="-285750">
              <a:buFont typeface="Wingdings" panose="05000000000000000000" pitchFamily="2" charset="2"/>
              <a:buChar char="q"/>
            </a:pPr>
            <a:r>
              <a:rPr lang="en-US" sz="3600" dirty="0"/>
              <a:t>Create groups/teams of 5 students.</a:t>
            </a:r>
          </a:p>
          <a:p>
            <a:pPr marL="285750" indent="-285750">
              <a:buFont typeface="Wingdings" panose="05000000000000000000" pitchFamily="2" charset="2"/>
              <a:buChar char="q"/>
            </a:pPr>
            <a:r>
              <a:rPr lang="en-US" sz="3600" dirty="0"/>
              <a:t>You will be given some sentences but in the wrong order, you have to unscramble the sentences.</a:t>
            </a:r>
          </a:p>
          <a:p>
            <a:pPr marL="285750" indent="-285750">
              <a:buFont typeface="Wingdings" panose="05000000000000000000" pitchFamily="2" charset="2"/>
              <a:buChar char="q"/>
            </a:pPr>
            <a:r>
              <a:rPr lang="en-US" sz="3600" dirty="0"/>
              <a:t>The team(s) with the most correct answers win (s).</a:t>
            </a:r>
          </a:p>
          <a:p>
            <a:pPr marL="285750" indent="-285750">
              <a:buFont typeface="Wingdings" panose="05000000000000000000" pitchFamily="2" charset="2"/>
              <a:buChar char="q"/>
            </a:pPr>
            <a:r>
              <a:rPr lang="en-US" sz="3600" dirty="0"/>
              <a:t>Time limit: 5 minutes</a:t>
            </a:r>
          </a:p>
        </p:txBody>
      </p:sp>
      <p:pic>
        <p:nvPicPr>
          <p:cNvPr id="3" name="Picture 2">
            <a:extLst>
              <a:ext uri="{FF2B5EF4-FFF2-40B4-BE49-F238E27FC236}">
                <a16:creationId xmlns:a16="http://schemas.microsoft.com/office/drawing/2014/main" id="{EAC98A31-36A4-76A5-26C7-0D355CB5E076}"/>
              </a:ext>
            </a:extLst>
          </p:cNvPr>
          <p:cNvPicPr>
            <a:picLocks noChangeAspect="1"/>
          </p:cNvPicPr>
          <p:nvPr/>
        </p:nvPicPr>
        <p:blipFill>
          <a:blip r:embed="rId2"/>
          <a:stretch>
            <a:fillRect/>
          </a:stretch>
        </p:blipFill>
        <p:spPr>
          <a:xfrm>
            <a:off x="66220" y="1107473"/>
            <a:ext cx="5969307" cy="4515082"/>
          </a:xfrm>
          <a:prstGeom prst="rect">
            <a:avLst/>
          </a:prstGeom>
        </p:spPr>
      </p:pic>
    </p:spTree>
    <p:extLst>
      <p:ext uri="{BB962C8B-B14F-4D97-AF65-F5344CB8AC3E}">
        <p14:creationId xmlns:p14="http://schemas.microsoft.com/office/powerpoint/2010/main" val="296752744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wipe(down)">
                                      <p:cBhvr>
                                        <p:cTn id="14" dur="500"/>
                                        <p:tgtEl>
                                          <p:spTgt spid="2">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8311</TotalTime>
  <Words>2488</Words>
  <Application>Microsoft Office PowerPoint</Application>
  <PresentationFormat>Widescreen</PresentationFormat>
  <Paragraphs>184</Paragraphs>
  <Slides>43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Rieu Phan Van</dc:creator>
  <cp:lastModifiedBy>Admin</cp:lastModifiedBy>
  <cp:revision>666</cp:revision>
  <dcterms:created xsi:type="dcterms:W3CDTF">2023-02-01T04:45:54Z</dcterms:created>
  <dcterms:modified xsi:type="dcterms:W3CDTF">2025-11-25T14:15:06Z</dcterms:modified>
</cp:coreProperties>
</file>