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934" r:id="rId3"/>
    <p:sldId id="259" r:id="rId4"/>
    <p:sldId id="267" r:id="rId5"/>
    <p:sldId id="269" r:id="rId6"/>
    <p:sldId id="1025" r:id="rId7"/>
    <p:sldId id="918" r:id="rId8"/>
    <p:sldId id="946" r:id="rId9"/>
    <p:sldId id="947" r:id="rId10"/>
    <p:sldId id="948" r:id="rId11"/>
    <p:sldId id="949" r:id="rId12"/>
    <p:sldId id="950" r:id="rId13"/>
    <p:sldId id="1000" r:id="rId14"/>
    <p:sldId id="967" r:id="rId15"/>
    <p:sldId id="1035" r:id="rId16"/>
    <p:sldId id="1036" r:id="rId17"/>
    <p:sldId id="1037" r:id="rId18"/>
    <p:sldId id="970" r:id="rId19"/>
    <p:sldId id="1038" r:id="rId20"/>
    <p:sldId id="1039" r:id="rId21"/>
    <p:sldId id="1040" r:id="rId22"/>
    <p:sldId id="1041" r:id="rId23"/>
    <p:sldId id="927" r:id="rId24"/>
    <p:sldId id="976" r:id="rId25"/>
    <p:sldId id="1042" r:id="rId26"/>
    <p:sldId id="1048" r:id="rId27"/>
    <p:sldId id="1049" r:id="rId28"/>
    <p:sldId id="1050" r:id="rId29"/>
    <p:sldId id="1051" r:id="rId30"/>
    <p:sldId id="1052" r:id="rId31"/>
    <p:sldId id="1011" r:id="rId32"/>
    <p:sldId id="964" r:id="rId33"/>
    <p:sldId id="1021" r:id="rId34"/>
    <p:sldId id="1022" r:id="rId35"/>
    <p:sldId id="1053" r:id="rId36"/>
    <p:sldId id="294" r:id="rId37"/>
    <p:sldId id="987" r:id="rId38"/>
    <p:sldId id="296" r:id="rId39"/>
    <p:sldId id="298" r:id="rId40"/>
    <p:sldId id="299" r:id="rId41"/>
    <p:sldId id="912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3C1FF"/>
    <a:srgbClr val="99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70E4C219-8991-4576-9FD1-D49D4961EB92}"/>
    <pc:docChg chg="addSld modSld">
      <pc:chgData name="Phan Van Rieu (Hugo)" userId="032e726b-b6b7-45df-b0ca-e82fb010a48a" providerId="ADAL" clId="{70E4C219-8991-4576-9FD1-D49D4961EB92}" dt="2024-04-27T15:50:48.460" v="120" actId="20577"/>
      <pc:docMkLst>
        <pc:docMk/>
      </pc:docMkLst>
      <pc:sldChg chg="modSp">
        <pc:chgData name="Phan Van Rieu (Hugo)" userId="032e726b-b6b7-45df-b0ca-e82fb010a48a" providerId="ADAL" clId="{70E4C219-8991-4576-9FD1-D49D4961EB92}" dt="2024-04-27T15:50:48.460" v="120" actId="20577"/>
        <pc:sldMkLst>
          <pc:docMk/>
          <pc:sldMk cId="2967527447" sldId="912"/>
        </pc:sldMkLst>
        <pc:spChg chg="mod">
          <ac:chgData name="Phan Van Rieu (Hugo)" userId="032e726b-b6b7-45df-b0ca-e82fb010a48a" providerId="ADAL" clId="{70E4C219-8991-4576-9FD1-D49D4961EB92}" dt="2024-04-27T15:50:48.460" v="120" actId="20577"/>
          <ac:spMkLst>
            <pc:docMk/>
            <pc:sldMk cId="2967527447" sldId="912"/>
            <ac:spMk id="4" creationId="{5E48C511-5E68-5BC3-5A88-5E7F5A94D57D}"/>
          </ac:spMkLst>
        </pc:spChg>
      </pc:sldChg>
      <pc:sldChg chg="modSp mod">
        <pc:chgData name="Phan Van Rieu (Hugo)" userId="032e726b-b6b7-45df-b0ca-e82fb010a48a" providerId="ADAL" clId="{70E4C219-8991-4576-9FD1-D49D4961EB92}" dt="2024-04-27T15:50:38.794" v="118" actId="20577"/>
        <pc:sldMkLst>
          <pc:docMk/>
          <pc:sldMk cId="3138970494" sldId="1025"/>
        </pc:sldMkLst>
        <pc:spChg chg="mod">
          <ac:chgData name="Phan Van Rieu (Hugo)" userId="032e726b-b6b7-45df-b0ca-e82fb010a48a" providerId="ADAL" clId="{70E4C219-8991-4576-9FD1-D49D4961EB92}" dt="2024-04-27T15:50:38.794" v="118" actId="20577"/>
          <ac:spMkLst>
            <pc:docMk/>
            <pc:sldMk cId="3138970494" sldId="1025"/>
            <ac:spMk id="4" creationId="{E46815C9-D9D0-B22D-DBBA-80540AC742F3}"/>
          </ac:spMkLst>
        </pc:spChg>
      </pc:sldChg>
      <pc:sldChg chg="addSp modSp new mod">
        <pc:chgData name="Phan Van Rieu (Hugo)" userId="032e726b-b6b7-45df-b0ca-e82fb010a48a" providerId="ADAL" clId="{70E4C219-8991-4576-9FD1-D49D4961EB92}" dt="2024-04-27T15:33:40.803" v="116" actId="14100"/>
        <pc:sldMkLst>
          <pc:docMk/>
          <pc:sldMk cId="1415668908" sldId="1053"/>
        </pc:sldMkLst>
        <pc:spChg chg="add mod">
          <ac:chgData name="Phan Van Rieu (Hugo)" userId="032e726b-b6b7-45df-b0ca-e82fb010a48a" providerId="ADAL" clId="{70E4C219-8991-4576-9FD1-D49D4961EB92}" dt="2024-04-27T15:33:22.258" v="97" actId="1076"/>
          <ac:spMkLst>
            <pc:docMk/>
            <pc:sldMk cId="1415668908" sldId="1053"/>
            <ac:spMk id="2" creationId="{B47A01C8-0328-4ABA-8D16-A84DDB54E9C5}"/>
          </ac:spMkLst>
        </pc:spChg>
        <pc:spChg chg="add mod">
          <ac:chgData name="Phan Van Rieu (Hugo)" userId="032e726b-b6b7-45df-b0ca-e82fb010a48a" providerId="ADAL" clId="{70E4C219-8991-4576-9FD1-D49D4961EB92}" dt="2024-04-27T15:33:40.803" v="116" actId="14100"/>
          <ac:spMkLst>
            <pc:docMk/>
            <pc:sldMk cId="1415668908" sldId="1053"/>
            <ac:spMk id="3" creationId="{81D31522-A5C9-4F52-9E51-67545FD71C8F}"/>
          </ac:spMkLst>
        </pc:spChg>
      </pc:sldChg>
    </pc:docChg>
  </pc:docChgLst>
  <pc:docChgLst>
    <pc:chgData name="Phan Van Rieu (Hugo)" userId="032e726b-b6b7-45df-b0ca-e82fb010a48a" providerId="ADAL" clId="{BE3F6997-7C13-4D31-8AE5-E2F5BD829D91}"/>
    <pc:docChg chg="modSld">
      <pc:chgData name="Phan Van Rieu (Hugo)" userId="032e726b-b6b7-45df-b0ca-e82fb010a48a" providerId="ADAL" clId="{BE3F6997-7C13-4D31-8AE5-E2F5BD829D91}" dt="2024-05-27T02:23:59.977" v="3" actId="20577"/>
      <pc:docMkLst>
        <pc:docMk/>
      </pc:docMkLst>
      <pc:sldChg chg="modSp mod">
        <pc:chgData name="Phan Van Rieu (Hugo)" userId="032e726b-b6b7-45df-b0ca-e82fb010a48a" providerId="ADAL" clId="{BE3F6997-7C13-4D31-8AE5-E2F5BD829D91}" dt="2024-05-27T02:23:59.977" v="3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BE3F6997-7C13-4D31-8AE5-E2F5BD829D91}" dt="2024-05-27T02:23:59.977" v="3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12667" y="71082"/>
            <a:ext cx="38145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76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0075" y="3429000"/>
            <a:ext cx="6517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2.3: Pronunciation &amp; Speaking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30 &amp; 31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EFC0E2-65C7-7ACA-A1AA-058F728241C6}"/>
              </a:ext>
            </a:extLst>
          </p:cNvPr>
          <p:cNvSpPr txBox="1"/>
          <p:nvPr/>
        </p:nvSpPr>
        <p:spPr>
          <a:xfrm>
            <a:off x="-77637" y="483079"/>
            <a:ext cx="131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0A7EA-093F-3490-4EEE-CBC11C2871A7}"/>
              </a:ext>
            </a:extLst>
          </p:cNvPr>
          <p:cNvSpPr txBox="1"/>
          <p:nvPr/>
        </p:nvSpPr>
        <p:spPr>
          <a:xfrm>
            <a:off x="1232658" y="483079"/>
            <a:ext cx="10959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</a:rPr>
              <a:t>Listen and circle the words you hear. 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B2EEA-00C1-C664-3BA0-5979EA7BBD69}"/>
              </a:ext>
            </a:extLst>
          </p:cNvPr>
          <p:cNvSpPr txBox="1"/>
          <p:nvPr/>
        </p:nvSpPr>
        <p:spPr>
          <a:xfrm>
            <a:off x="4057095" y="2594765"/>
            <a:ext cx="589778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Way         why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White      wait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Buy          bay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2" name="CD1 TRACK 36">
            <a:hlinkClick r:id="" action="ppaction://media"/>
            <a:extLst>
              <a:ext uri="{FF2B5EF4-FFF2-40B4-BE49-F238E27FC236}">
                <a16:creationId xmlns:a16="http://schemas.microsoft.com/office/drawing/2014/main" id="{F6D0666B-E004-6CC5-293C-8D0D0CA31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9976" y="1612772"/>
            <a:ext cx="609600" cy="6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7E748-6504-5BF6-8A99-654F93029CA8}"/>
              </a:ext>
            </a:extLst>
          </p:cNvPr>
          <p:cNvSpPr/>
          <p:nvPr/>
        </p:nvSpPr>
        <p:spPr>
          <a:xfrm>
            <a:off x="4802820" y="2778975"/>
            <a:ext cx="997257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A31D2-7556-542A-3377-018A49378487}"/>
              </a:ext>
            </a:extLst>
          </p:cNvPr>
          <p:cNvSpPr/>
          <p:nvPr/>
        </p:nvSpPr>
        <p:spPr>
          <a:xfrm>
            <a:off x="4802819" y="3603314"/>
            <a:ext cx="1293181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1A1FA3-E0FB-1EBA-D3F3-EB08AE59AA6B}"/>
              </a:ext>
            </a:extLst>
          </p:cNvPr>
          <p:cNvSpPr/>
          <p:nvPr/>
        </p:nvSpPr>
        <p:spPr>
          <a:xfrm>
            <a:off x="4802820" y="4439768"/>
            <a:ext cx="923277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044DD-67BF-B373-BE10-952E2581B27D}"/>
              </a:ext>
            </a:extLst>
          </p:cNvPr>
          <p:cNvSpPr txBox="1"/>
          <p:nvPr/>
        </p:nvSpPr>
        <p:spPr>
          <a:xfrm>
            <a:off x="1199371" y="472095"/>
            <a:ext cx="11021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Take turns saying the words in Task c. while your partner points to them.</a:t>
            </a:r>
            <a:br>
              <a:rPr lang="en-US" sz="3600" b="1" dirty="0"/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E3F5-07D7-550D-7F7F-3925090FEFB3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0144D0-6979-AF13-655A-13B4173A2BF8}"/>
              </a:ext>
            </a:extLst>
          </p:cNvPr>
          <p:cNvSpPr/>
          <p:nvPr/>
        </p:nvSpPr>
        <p:spPr>
          <a:xfrm>
            <a:off x="3888419" y="3997192"/>
            <a:ext cx="4199138" cy="2357923"/>
          </a:xfrm>
          <a:prstGeom prst="roundRect">
            <a:avLst/>
          </a:prstGeom>
          <a:solidFill>
            <a:srgbClr val="CCEC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         why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     wait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         bay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F398D-E3D5-4611-972E-01C2C25E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46" y="1884343"/>
            <a:ext cx="3707016" cy="19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BB11C5-2864-52A5-76D0-5C80EB6E976C}"/>
              </a:ext>
            </a:extLst>
          </p:cNvPr>
          <p:cNvSpPr txBox="1"/>
          <p:nvPr/>
        </p:nvSpPr>
        <p:spPr>
          <a:xfrm>
            <a:off x="201651" y="1554839"/>
            <a:ext cx="11892039" cy="1668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</a:rPr>
              <a:t>a.  In pairs: Take turns making sentences using the pictures and prompts.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636F0-D6D4-CB30-3F74-32FC4AD3651B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889F6-8BD1-AF4C-C0E1-53EAFA52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60" y="466241"/>
            <a:ext cx="3048157" cy="7239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25" y="3429000"/>
            <a:ext cx="1843607" cy="292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85" y="3495191"/>
            <a:ext cx="1754102" cy="2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friends came over more often.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friends didn't live so far away. What about yours?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4754835" y="604977"/>
            <a:ext cx="191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1020A-6698-E17E-98F7-8BC34F340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61" y="1961704"/>
            <a:ext cx="4134427" cy="436305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121076" y="2633451"/>
            <a:ext cx="4134427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they liked my neighborhood.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7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4B13-0ED6-704F-72F2-B4B94340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85B09-569D-B91C-9B86-68378264548F}"/>
              </a:ext>
            </a:extLst>
          </p:cNvPr>
          <p:cNvSpPr txBox="1"/>
          <p:nvPr/>
        </p:nvSpPr>
        <p:spPr>
          <a:xfrm>
            <a:off x="149980" y="1704186"/>
            <a:ext cx="11892039" cy="837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Now, role-play the conversations in front of the class.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633D-4CC8-23A4-63FD-431CC2AC6F56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F47D-B28A-6D58-2B0F-CCAEF793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60" y="466241"/>
            <a:ext cx="3048157" cy="7239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6E1E7-334F-F03D-415E-81656EDED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96" y="2898276"/>
            <a:ext cx="2128840" cy="3380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6A408-D7E0-34B2-9726-FA2C45814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85" y="2898276"/>
            <a:ext cx="2128840" cy="3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2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6" y="4144106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 my bedroom wasn’t messy.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bedroom had bunk beds.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855355" y="2792911"/>
            <a:ext cx="3400147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thicker curtains.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5CF24-309C-1887-FBB9-7634A1E73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58" y="2116650"/>
            <a:ext cx="3934374" cy="4163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4A5CD-0989-4339-F94A-4B9D4849670F}"/>
              </a:ext>
            </a:extLst>
          </p:cNvPr>
          <p:cNvSpPr txBox="1"/>
          <p:nvPr/>
        </p:nvSpPr>
        <p:spPr>
          <a:xfrm>
            <a:off x="4684868" y="684904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21586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neighborhood had a clothes store nearby.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5" y="525960"/>
            <a:ext cx="4500705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neighborhood was more exciting.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1313895" y="2633451"/>
            <a:ext cx="2941608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a spa.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8E88-9E0A-ED65-A6B6-146D95D3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67" y="2123354"/>
            <a:ext cx="3862448" cy="430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793838" y="83090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26425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07815" y="1251308"/>
            <a:ext cx="3677477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living room had nice paintings.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living room had a flat screen TV.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665825" y="2633451"/>
            <a:ext cx="3589678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a new game console.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621781" y="853580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CEC1B-F7CB-CF29-2B27-9FD25C946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10" y="2127434"/>
            <a:ext cx="3829584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D75B7-2059-D0DE-988A-799F3684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F9D87-639D-3FF7-6D6C-6B277549582B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C9BA8-1E3D-4CA0-A3A3-74E3035E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" y="1136797"/>
            <a:ext cx="992431" cy="107096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C52509-716F-5C3E-5711-D8D8BCA3754B}"/>
              </a:ext>
            </a:extLst>
          </p:cNvPr>
          <p:cNvSpPr/>
          <p:nvPr/>
        </p:nvSpPr>
        <p:spPr>
          <a:xfrm>
            <a:off x="1904057" y="806244"/>
            <a:ext cx="9590739" cy="1132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Practice with your own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ideas.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23429-B965-786B-18D0-37AA9BAF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66" y="3049452"/>
            <a:ext cx="1716383" cy="2725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07FBE-8DFE-EB5F-E9CA-DF892DD52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00" y="3160931"/>
            <a:ext cx="1716383" cy="27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864054" y="1648983"/>
            <a:ext cx="3838633" cy="174672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friends helped each other  more.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648984"/>
            <a:ext cx="4350976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friends spent more time with me 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8404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5B54-6F7A-46A9-A78B-E1676AA815DD}"/>
              </a:ext>
            </a:extLst>
          </p:cNvPr>
          <p:cNvSpPr txBox="1"/>
          <p:nvPr/>
        </p:nvSpPr>
        <p:spPr>
          <a:xfrm>
            <a:off x="384313" y="450573"/>
            <a:ext cx="1136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Friday, November, 21</a:t>
            </a:r>
            <a:r>
              <a:rPr lang="en-US" sz="3200" b="1" baseline="30000" dirty="0">
                <a:solidFill>
                  <a:srgbClr val="0070C0"/>
                </a:solidFill>
              </a:rPr>
              <a:t>st</a:t>
            </a:r>
            <a:r>
              <a:rPr lang="en-US" sz="3200" b="1" dirty="0">
                <a:solidFill>
                  <a:srgbClr val="0070C0"/>
                </a:solidFill>
              </a:rPr>
              <a:t> 2025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Period 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F9DCE-DB13-4BEF-A3B2-F2B3C77D3A3A}"/>
              </a:ext>
            </a:extLst>
          </p:cNvPr>
          <p:cNvSpPr txBox="1"/>
          <p:nvPr/>
        </p:nvSpPr>
        <p:spPr>
          <a:xfrm>
            <a:off x="2568494" y="1785729"/>
            <a:ext cx="75429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</a:rPr>
              <a:t>Unit 3: Living Environment</a:t>
            </a:r>
            <a:endParaRPr lang="en-US" sz="2800" b="1" dirty="0">
              <a:solidFill>
                <a:srgbClr val="0070C0"/>
              </a:solidFill>
            </a:endParaRPr>
          </a:p>
          <a:p>
            <a:pPr lvl="0" algn="ctr"/>
            <a:r>
              <a:rPr lang="en-US" sz="4000" b="1" dirty="0">
                <a:solidFill>
                  <a:srgbClr val="00B050"/>
                </a:solidFill>
              </a:rPr>
              <a:t>Lesson 2.3: Pronunciation &amp; Speaking</a:t>
            </a:r>
            <a:endParaRPr lang="en-US" sz="4000" dirty="0">
              <a:solidFill>
                <a:prstClr val="black"/>
              </a:solidFill>
            </a:endParaRPr>
          </a:p>
          <a:p>
            <a:pPr lvl="0" algn="ctr"/>
            <a:r>
              <a:rPr lang="en-US" sz="4400" dirty="0">
                <a:solidFill>
                  <a:srgbClr val="FF0000"/>
                </a:solidFill>
              </a:rPr>
              <a:t>Pages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30 &amp; 31</a:t>
            </a:r>
          </a:p>
        </p:txBody>
      </p:sp>
    </p:spTree>
    <p:extLst>
      <p:ext uri="{BB962C8B-B14F-4D97-AF65-F5344CB8AC3E}">
        <p14:creationId xmlns:p14="http://schemas.microsoft.com/office/powerpoint/2010/main" val="214332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004482" y="1802166"/>
            <a:ext cx="4698205" cy="1593540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neighborhood was cleaner.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802167"/>
            <a:ext cx="5149966" cy="1593540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neighborhood was busier.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5372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199790" y="1908698"/>
            <a:ext cx="4502897" cy="1487008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bedroom had a comfortable bed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3" y="1908699"/>
            <a:ext cx="5016801" cy="1487008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bedroom had a balcony.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32826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864054" y="1837677"/>
            <a:ext cx="3552629" cy="155802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living room was bigger.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837678"/>
            <a:ext cx="5061190" cy="1558029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living room had a stereo.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11133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166B-82AB-908B-3C5D-90CE36B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C468D-9703-A622-E644-B3F9136CEF0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3E56D-5ABE-D4C1-4350-62FB506A3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5AB6A-9335-E1BD-9390-DCDBAE82A15A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 </a:t>
            </a:r>
          </a:p>
        </p:txBody>
      </p:sp>
    </p:spTree>
    <p:extLst>
      <p:ext uri="{BB962C8B-B14F-4D97-AF65-F5344CB8AC3E}">
        <p14:creationId xmlns:p14="http://schemas.microsoft.com/office/powerpoint/2010/main" val="78091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F00F-ECBD-BDD8-EE4C-ACE24F32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CF4F1-6CB9-5648-703F-41F3204A7983}"/>
              </a:ext>
            </a:extLst>
          </p:cNvPr>
          <p:cNvSpPr txBox="1"/>
          <p:nvPr/>
        </p:nvSpPr>
        <p:spPr>
          <a:xfrm>
            <a:off x="216603" y="2245989"/>
            <a:ext cx="1189203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You are talking about things you don't like about where you live. In pairs: Use the topics in the boxes below to talk about things you wish were different in your house or neighborhood.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DFDB1-66C4-793A-F476-8A63A775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DFB95-1D10-9DFA-CA7D-72C5CFE3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A5060B-26B2-46DE-3FD0-2FC1AAC87760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9788B-EA90-6D54-6B7E-1558F0796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568" y="520827"/>
            <a:ext cx="6801799" cy="73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10D17-46AF-20B4-7390-14BB97AB6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38" y="1165430"/>
            <a:ext cx="4458322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17AB4-4B22-ACB9-1A83-C5B5806F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40" y="525583"/>
            <a:ext cx="2648320" cy="1009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4A9EA-4DFC-EF0B-1402-87FA5A3E10F7}"/>
              </a:ext>
            </a:extLst>
          </p:cNvPr>
          <p:cNvSpPr txBox="1"/>
          <p:nvPr/>
        </p:nvSpPr>
        <p:spPr>
          <a:xfrm>
            <a:off x="2774592" y="586739"/>
            <a:ext cx="191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Example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6187736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isn't anything to do near my house. I wish my neighborhood had a coffee shop.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There's lots to do near my house, but I wish my neighbors were quieter.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5856303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My neighbors hardly talk. I wish they were more sociable.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6889073" y="1704513"/>
            <a:ext cx="4918228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neighbors didn’t sing karaoke every day.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5B203-12AE-E7D8-46A8-0340B9D7CAD4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9B157-93B3-1B97-E1E4-C53FA8D3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93" y="568450"/>
            <a:ext cx="2248214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5974672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isn’t a garden in my house. I wish there was a garden in my house so that I can plant flowers.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house was near my school so that I can walk to school.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2F454E-87DD-AA4E-0FE7-77123484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51" y="600053"/>
            <a:ext cx="2314898" cy="933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46F0D-8390-C72D-0475-84FBECFBD470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31975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6187736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wish there was a market near my house so that I can buy fresh food every day. 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it wasn’t crowded near my house.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2A874-EA6F-ACAE-1F65-43CE8B01D2EE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CB6BC-9E55-50C6-7844-7439E45C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40" y="633116"/>
            <a:ext cx="3057952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452761" y="1704514"/>
            <a:ext cx="5255581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really like sushi. I wish my house was near a Japanese restaurant.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6764785" y="1704513"/>
            <a:ext cx="5042516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wish my neighborhood had more places where I can enjoy street food.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BE839-B497-EDA8-08F9-8C6B46D71A45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76094-D339-778E-26F9-4A6431FF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000" y="630984"/>
            <a:ext cx="259116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4798" y="194027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17906" y="27785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11682" y="4502995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24125" y="535234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11682" y="358746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6" y="1704514"/>
            <a:ext cx="6329779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isn’t anything to relax in my bedroom. I wish it had a desk top so that I can play games after study. 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859047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bedroom had a window so that I enjoy the sunshine in the morning.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1119-4379-C46D-045C-BC089F259CF6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65D0BB-FEF0-01C7-8092-5B27AFAD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111" y="597029"/>
            <a:ext cx="278168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8CA20-3ADF-3FFC-6107-942AEF23E279}"/>
              </a:ext>
            </a:extLst>
          </p:cNvPr>
          <p:cNvSpPr txBox="1"/>
          <p:nvPr/>
        </p:nvSpPr>
        <p:spPr>
          <a:xfrm>
            <a:off x="1447800" y="462790"/>
            <a:ext cx="10611928" cy="1493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Join a new partner. Tell them about the changes you and your partner want to make to your living environment. 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541AD-CCC5-78C2-C6C7-5E4802389156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598C9-C056-4EAE-874E-767E6358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3697064"/>
            <a:ext cx="4503618" cy="2372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D5A7-63C1-286F-C2D8-BBD0A921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887" y="2643078"/>
            <a:ext cx="695422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2604238" y="469960"/>
            <a:ext cx="566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Extra practice - WB - page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5F79A-DE1A-5799-038F-833DD4A23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0" y="469960"/>
            <a:ext cx="1920270" cy="2193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5E60A-20CF-59A3-F712-56AC7FE1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87" y="1291064"/>
            <a:ext cx="8054874" cy="49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9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8556196" y="491276"/>
            <a:ext cx="363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Suggested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2AED1-4B57-BDC9-E523-A9F37BE5C3A6}"/>
              </a:ext>
            </a:extLst>
          </p:cNvPr>
          <p:cNvSpPr txBox="1"/>
          <p:nvPr/>
        </p:nvSpPr>
        <p:spPr>
          <a:xfrm>
            <a:off x="388768" y="1348800"/>
            <a:ext cx="11414464" cy="3709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I really like my house and my neighborhood, but there are a few things I wish were different.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I don't like my bedroom. I wish it was bigger and had thicker curtains. I also wish I had a game console and TV in my bedroom. My living room is OK, but I wish my sofa was more comfortable.</a:t>
            </a:r>
          </a:p>
        </p:txBody>
      </p:sp>
    </p:spTree>
    <p:extLst>
      <p:ext uri="{BB962C8B-B14F-4D97-AF65-F5344CB8AC3E}">
        <p14:creationId xmlns:p14="http://schemas.microsoft.com/office/powerpoint/2010/main" val="225518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8556196" y="487213"/>
            <a:ext cx="363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Suggested 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FEF57-71C2-E0E2-C0DC-8667C3D9CD77}"/>
              </a:ext>
            </a:extLst>
          </p:cNvPr>
          <p:cNvSpPr txBox="1"/>
          <p:nvPr/>
        </p:nvSpPr>
        <p:spPr>
          <a:xfrm>
            <a:off x="363983" y="1649654"/>
            <a:ext cx="11523217" cy="416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My neighborhood is OK. I just wish that my friends lived closer to me. I also wish it was a bit quieter at night. I hate </a:t>
            </a:r>
          </a:p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hearing people sing karaoke. </a:t>
            </a:r>
          </a:p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Finally, I wish there was a park near my house. I love playing soccer, but there's nowhere for me to play.</a:t>
            </a:r>
          </a:p>
        </p:txBody>
      </p:sp>
    </p:spTree>
    <p:extLst>
      <p:ext uri="{BB962C8B-B14F-4D97-AF65-F5344CB8AC3E}">
        <p14:creationId xmlns:p14="http://schemas.microsoft.com/office/powerpoint/2010/main" val="3661723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A01C8-0328-4ABA-8D16-A84DDB54E9C5}"/>
              </a:ext>
            </a:extLst>
          </p:cNvPr>
          <p:cNvSpPr txBox="1"/>
          <p:nvPr/>
        </p:nvSpPr>
        <p:spPr>
          <a:xfrm>
            <a:off x="356191" y="1573618"/>
            <a:ext cx="1153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Present what you have just written about your house to your class.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31522-A5C9-4F52-9E51-67545FD71C8F}"/>
              </a:ext>
            </a:extLst>
          </p:cNvPr>
          <p:cNvSpPr txBox="1"/>
          <p:nvPr/>
        </p:nvSpPr>
        <p:spPr>
          <a:xfrm>
            <a:off x="10409274" y="696433"/>
            <a:ext cx="148324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1415668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DD39-C046-5333-A7C8-D18305C7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BEA08-27CC-B1B6-6072-0052C8D42842}"/>
              </a:ext>
            </a:extLst>
          </p:cNvPr>
          <p:cNvSpPr txBox="1"/>
          <p:nvPr/>
        </p:nvSpPr>
        <p:spPr>
          <a:xfrm>
            <a:off x="0" y="483079"/>
            <a:ext cx="121920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Practice saying these by focusing on the /</a:t>
            </a:r>
            <a:r>
              <a:rPr lang="en-US" sz="3600" b="1" dirty="0" err="1"/>
              <a:t>aɪ</a:t>
            </a:r>
            <a:r>
              <a:rPr lang="en-US" sz="3600" b="1" dirty="0"/>
              <a:t>/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6E62F-4CC2-DD3A-B3E0-117EF10AF46B}"/>
              </a:ext>
            </a:extLst>
          </p:cNvPr>
          <p:cNvSpPr txBox="1"/>
          <p:nvPr/>
        </p:nvSpPr>
        <p:spPr>
          <a:xfrm>
            <a:off x="4429957" y="1564955"/>
            <a:ext cx="3668304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 crime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nearby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2A7B1-2D43-4E35-A5B4-A43A6EB5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04" y="4263235"/>
            <a:ext cx="3818657" cy="20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8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19" y="1763768"/>
            <a:ext cx="1122667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Pronunciation</a:t>
            </a:r>
            <a:r>
              <a:rPr lang="en-US" sz="3600" b="1" i="1" dirty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/</a:t>
            </a:r>
            <a:r>
              <a:rPr lang="en-US" sz="3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sound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Speaking</a:t>
            </a:r>
            <a:r>
              <a:rPr lang="en-US" sz="36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talking about things you don’t like about where you live.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536612"/>
            <a:ext cx="6301866" cy="439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the /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sound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about things you don’t like about where you live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Practice saying words in the Pronunciation(SB) focusing on the /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aɪ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/ sound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 Prepare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for the next lesson (Reading &amp; Listening - </a:t>
            </a: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pages 32 &amp; 33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653988" y="517273"/>
            <a:ext cx="10884023" cy="5823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be given 5 groups of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have to circle the word whose underlined part is pronounced </a:t>
            </a:r>
            <a:r>
              <a:rPr lang="en-US" sz="3600"/>
              <a:t>differently from </a:t>
            </a:r>
            <a:r>
              <a:rPr lang="en-US" sz="3600" dirty="0"/>
              <a:t>that of the others.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41119130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6815C9-D9D0-B22D-DBBA-80540AC742F3}"/>
              </a:ext>
            </a:extLst>
          </p:cNvPr>
          <p:cNvSpPr txBox="1"/>
          <p:nvPr/>
        </p:nvSpPr>
        <p:spPr>
          <a:xfrm>
            <a:off x="112143" y="379562"/>
            <a:ext cx="1190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Choose the word whose underlined part is pronounced differently from that of the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F27A9-B508-5268-0AB9-B424CB7445E7}"/>
              </a:ext>
            </a:extLst>
          </p:cNvPr>
          <p:cNvSpPr txBox="1"/>
          <p:nvPr/>
        </p:nvSpPr>
        <p:spPr>
          <a:xfrm>
            <a:off x="192657" y="1456780"/>
            <a:ext cx="1188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1. A. 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ir                       B. g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                C. n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                    D. f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/er/                         /ɡeɪm/                   /</a:t>
            </a:r>
            <a:r>
              <a:rPr lang="en-US" sz="3200" dirty="0" err="1">
                <a:solidFill>
                  <a:srgbClr val="FF0000"/>
                </a:solidFill>
              </a:rPr>
              <a:t>neɪm</a:t>
            </a:r>
            <a:r>
              <a:rPr lang="en-US" sz="3200" dirty="0">
                <a:solidFill>
                  <a:srgbClr val="FF0000"/>
                </a:solidFill>
              </a:rPr>
              <a:t>/                      /</a:t>
            </a:r>
            <a:r>
              <a:rPr lang="en-US" sz="3200" dirty="0" err="1">
                <a:solidFill>
                  <a:srgbClr val="FF0000"/>
                </a:solidFill>
              </a:rPr>
              <a:t>feɪm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2. A. m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thod             B. n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phew            C. cont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nt                D. syst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m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/ˈme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əd</a:t>
            </a:r>
            <a:r>
              <a:rPr lang="en-US" sz="3200" dirty="0">
                <a:solidFill>
                  <a:srgbClr val="FF0000"/>
                </a:solidFill>
              </a:rPr>
              <a:t>/              /ˈ</a:t>
            </a:r>
            <a:r>
              <a:rPr lang="en-US" sz="3200" dirty="0" err="1">
                <a:solidFill>
                  <a:srgbClr val="FF0000"/>
                </a:solidFill>
              </a:rPr>
              <a:t>nefju</a:t>
            </a:r>
            <a:r>
              <a:rPr lang="en-US" sz="3200" dirty="0">
                <a:solidFill>
                  <a:srgbClr val="FF0000"/>
                </a:solidFill>
              </a:rPr>
              <a:t>ː/               /ˈ</a:t>
            </a:r>
            <a:r>
              <a:rPr lang="en-US" sz="3200" dirty="0" err="1">
                <a:solidFill>
                  <a:srgbClr val="FF0000"/>
                </a:solidFill>
              </a:rPr>
              <a:t>kɑːntent</a:t>
            </a:r>
            <a:r>
              <a:rPr lang="en-US" sz="3200" dirty="0">
                <a:solidFill>
                  <a:srgbClr val="FF0000"/>
                </a:solidFill>
              </a:rPr>
              <a:t>/                /ˈ</a:t>
            </a:r>
            <a:r>
              <a:rPr lang="en-US" sz="3200" dirty="0" err="1">
                <a:solidFill>
                  <a:srgbClr val="FF0000"/>
                </a:solidFill>
              </a:rPr>
              <a:t>sɪstəm</a:t>
            </a:r>
            <a:r>
              <a:rPr lang="en-US" sz="3200" dirty="0">
                <a:solidFill>
                  <a:srgbClr val="FF0000"/>
                </a:solidFill>
              </a:rPr>
              <a:t>/        </a:t>
            </a:r>
            <a:r>
              <a:rPr lang="en-US" sz="3200" dirty="0">
                <a:solidFill>
                  <a:prstClr val="black"/>
                </a:solidFill>
              </a:rPr>
              <a:t>3. A. r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ller                  B. 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lar                 C. sens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r                   D. cons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/ˈ</a:t>
            </a:r>
            <a:r>
              <a:rPr lang="en-US" sz="3200" dirty="0" err="1">
                <a:solidFill>
                  <a:srgbClr val="FF0000"/>
                </a:solidFill>
              </a:rPr>
              <a:t>roʊlər</a:t>
            </a:r>
            <a:r>
              <a:rPr lang="en-US" sz="3200" dirty="0">
                <a:solidFill>
                  <a:srgbClr val="FF0000"/>
                </a:solidFill>
              </a:rPr>
              <a:t>/                /</a:t>
            </a:r>
            <a:r>
              <a:rPr lang="en-US" sz="3200" dirty="0" err="1">
                <a:solidFill>
                  <a:srgbClr val="FF0000"/>
                </a:solidFill>
              </a:rPr>
              <a:t>soʊlər</a:t>
            </a:r>
            <a:r>
              <a:rPr lang="en-US" sz="3200" dirty="0">
                <a:solidFill>
                  <a:srgbClr val="FF0000"/>
                </a:solidFill>
              </a:rPr>
              <a:t>/                /ˈ</a:t>
            </a:r>
            <a:r>
              <a:rPr lang="en-US" sz="3200" dirty="0" err="1">
                <a:solidFill>
                  <a:srgbClr val="FF0000"/>
                </a:solidFill>
              </a:rPr>
              <a:t>sensər</a:t>
            </a:r>
            <a:r>
              <a:rPr lang="en-US" sz="3200" dirty="0">
                <a:solidFill>
                  <a:srgbClr val="FF0000"/>
                </a:solidFill>
              </a:rPr>
              <a:t>/                   /</a:t>
            </a:r>
            <a:r>
              <a:rPr lang="en-US" sz="3200" dirty="0" err="1">
                <a:solidFill>
                  <a:srgbClr val="FF0000"/>
                </a:solidFill>
              </a:rPr>
              <a:t>kɑːnsoʊl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/>
              <a:t>4. A. </a:t>
            </a:r>
            <a:r>
              <a:rPr lang="en-US" sz="3200" u="sng" dirty="0"/>
              <a:t>ch</a:t>
            </a:r>
            <a:r>
              <a:rPr lang="en-US" sz="3200" dirty="0"/>
              <a:t>ildren             B. </a:t>
            </a:r>
            <a:r>
              <a:rPr lang="en-US" sz="3200" u="sng" dirty="0"/>
              <a:t>ch</a:t>
            </a:r>
            <a:r>
              <a:rPr lang="en-US" sz="3200" dirty="0"/>
              <a:t>ildhood        C. tea</a:t>
            </a:r>
            <a:r>
              <a:rPr lang="en-US" sz="3200" u="sng" dirty="0"/>
              <a:t>ch</a:t>
            </a:r>
            <a:r>
              <a:rPr lang="en-US" sz="3200" dirty="0"/>
              <a:t>er                 D. s</a:t>
            </a:r>
            <a:r>
              <a:rPr lang="en-US" sz="3200" u="sng" dirty="0"/>
              <a:t>ch</a:t>
            </a:r>
            <a:r>
              <a:rPr lang="en-US" sz="3200" dirty="0"/>
              <a:t>edule</a:t>
            </a:r>
          </a:p>
          <a:p>
            <a:r>
              <a:rPr lang="en-US" sz="3200" dirty="0"/>
              <a:t>    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tʃɪldrən</a:t>
            </a:r>
            <a:r>
              <a:rPr lang="en-US" sz="3200" dirty="0">
                <a:solidFill>
                  <a:srgbClr val="FF0000"/>
                </a:solidFill>
              </a:rPr>
              <a:t>/               /ˈ</a:t>
            </a:r>
            <a:r>
              <a:rPr lang="en-US" sz="3200" dirty="0" err="1">
                <a:solidFill>
                  <a:srgbClr val="FF0000"/>
                </a:solidFill>
              </a:rPr>
              <a:t>tʃaɪldhʊd</a:t>
            </a:r>
            <a:r>
              <a:rPr lang="en-US" sz="3200" dirty="0">
                <a:solidFill>
                  <a:srgbClr val="FF0000"/>
                </a:solidFill>
              </a:rPr>
              <a:t>/          /ˈ</a:t>
            </a:r>
            <a:r>
              <a:rPr lang="en-US" sz="3200" dirty="0" err="1">
                <a:solidFill>
                  <a:srgbClr val="FF0000"/>
                </a:solidFill>
              </a:rPr>
              <a:t>tiːtʃər</a:t>
            </a:r>
            <a:r>
              <a:rPr lang="en-US" sz="3200" dirty="0">
                <a:solidFill>
                  <a:srgbClr val="FF0000"/>
                </a:solidFill>
              </a:rPr>
              <a:t>/                   /ˈ</a:t>
            </a:r>
            <a:r>
              <a:rPr lang="en-US" sz="3200" dirty="0" err="1">
                <a:solidFill>
                  <a:srgbClr val="FF0000"/>
                </a:solidFill>
              </a:rPr>
              <a:t>skedʒuːl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/>
              <a:t>5.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A. furn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ture            B. appl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ance        C. 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mportance          D. ass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stant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    /ˈ</a:t>
            </a:r>
            <a:r>
              <a:rPr lang="en-US" sz="3200" dirty="0" err="1">
                <a:solidFill>
                  <a:srgbClr val="FF0000"/>
                </a:solidFill>
              </a:rPr>
              <a:t>fɜːrnɪtʃər</a:t>
            </a:r>
            <a:r>
              <a:rPr lang="en-US" sz="3200" dirty="0">
                <a:solidFill>
                  <a:srgbClr val="FF0000"/>
                </a:solidFill>
              </a:rPr>
              <a:t>/            /əˈplaɪəns/             /</a:t>
            </a:r>
            <a:r>
              <a:rPr lang="en-US" sz="3200" dirty="0" err="1">
                <a:solidFill>
                  <a:srgbClr val="FF0000"/>
                </a:solidFill>
              </a:rPr>
              <a:t>ɪmˈpɔːrtns</a:t>
            </a:r>
            <a:r>
              <a:rPr lang="en-US" sz="3200" dirty="0">
                <a:solidFill>
                  <a:srgbClr val="FF0000"/>
                </a:solidFill>
              </a:rPr>
              <a:t>/            /</a:t>
            </a:r>
            <a:r>
              <a:rPr lang="en-US" sz="3200" dirty="0" err="1">
                <a:solidFill>
                  <a:srgbClr val="FF0000"/>
                </a:solidFill>
              </a:rPr>
              <a:t>əˈsɪstənt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46FB08-1574-5879-30F6-E25A8F79C67E}"/>
              </a:ext>
            </a:extLst>
          </p:cNvPr>
          <p:cNvSpPr/>
          <p:nvPr/>
        </p:nvSpPr>
        <p:spPr>
          <a:xfrm>
            <a:off x="612559" y="1526959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705628-EB00-245F-6346-F69CAF988184}"/>
              </a:ext>
            </a:extLst>
          </p:cNvPr>
          <p:cNvSpPr/>
          <p:nvPr/>
        </p:nvSpPr>
        <p:spPr>
          <a:xfrm>
            <a:off x="9607117" y="2513541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7EC329-A4C8-C468-5D4D-50AF358CEBE8}"/>
              </a:ext>
            </a:extLst>
          </p:cNvPr>
          <p:cNvSpPr/>
          <p:nvPr/>
        </p:nvSpPr>
        <p:spPr>
          <a:xfrm>
            <a:off x="6383044" y="3526654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AEFC20-9D69-A65F-4AEF-6B19006E95AB}"/>
              </a:ext>
            </a:extLst>
          </p:cNvPr>
          <p:cNvSpPr/>
          <p:nvPr/>
        </p:nvSpPr>
        <p:spPr>
          <a:xfrm>
            <a:off x="9615996" y="4475825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F72199-DF04-FA4D-C8EF-19AB83F8FAC7}"/>
              </a:ext>
            </a:extLst>
          </p:cNvPr>
          <p:cNvSpPr/>
          <p:nvPr/>
        </p:nvSpPr>
        <p:spPr>
          <a:xfrm>
            <a:off x="3631580" y="5401220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0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800989-20B0-D471-9DF5-8D9A44AC6CF1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5F1AD-B928-2D03-0303-1A01601D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08" y="483079"/>
            <a:ext cx="6236020" cy="977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43E975-E659-DED1-9435-2ACFD49C4140}"/>
              </a:ext>
            </a:extLst>
          </p:cNvPr>
          <p:cNvSpPr/>
          <p:nvPr/>
        </p:nvSpPr>
        <p:spPr>
          <a:xfrm>
            <a:off x="312930" y="2221002"/>
            <a:ext cx="11428118" cy="166847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Notes: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Focus on the /</a:t>
            </a:r>
            <a:r>
              <a:rPr lang="en-US" sz="3600" dirty="0" err="1"/>
              <a:t>aɪ</a:t>
            </a:r>
            <a:r>
              <a:rPr lang="en-US" sz="3600" dirty="0"/>
              <a:t>/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47389-3CA1-BB02-880A-C7532F4F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400" y="677796"/>
            <a:ext cx="1733792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62256-BD60-771A-CAF9-B053C0A44362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F774E-7865-296E-7990-264E32387D8A}"/>
              </a:ext>
            </a:extLst>
          </p:cNvPr>
          <p:cNvSpPr txBox="1"/>
          <p:nvPr/>
        </p:nvSpPr>
        <p:spPr>
          <a:xfrm>
            <a:off x="1183974" y="500178"/>
            <a:ext cx="110080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Listen to the words and focus on the underlined letters.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2D389-7380-0707-3D58-D5745E8BF916}"/>
              </a:ext>
            </a:extLst>
          </p:cNvPr>
          <p:cNvSpPr txBox="1"/>
          <p:nvPr/>
        </p:nvSpPr>
        <p:spPr>
          <a:xfrm>
            <a:off x="4802819" y="2655354"/>
            <a:ext cx="677382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Cr</a:t>
            </a:r>
            <a:r>
              <a:rPr lang="en-US" sz="3600" u="sng" dirty="0"/>
              <a:t>i</a:t>
            </a:r>
            <a:r>
              <a:rPr lang="en-US" sz="3600" dirty="0"/>
              <a:t>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Nearb</a:t>
            </a:r>
            <a:r>
              <a:rPr lang="en-US" sz="3600" u="sng" dirty="0"/>
              <a:t>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L</a:t>
            </a:r>
            <a:r>
              <a:rPr lang="en-US" sz="3600" u="sng" dirty="0"/>
              <a:t>i</a:t>
            </a:r>
            <a:r>
              <a:rPr lang="en-US" sz="3600" dirty="0"/>
              <a:t>ke </a:t>
            </a:r>
          </a:p>
        </p:txBody>
      </p:sp>
      <p:pic>
        <p:nvPicPr>
          <p:cNvPr id="2" name="CD1 TRACK 35">
            <a:hlinkClick r:id="" action="ppaction://media"/>
            <a:extLst>
              <a:ext uri="{FF2B5EF4-FFF2-40B4-BE49-F238E27FC236}">
                <a16:creationId xmlns:a16="http://schemas.microsoft.com/office/drawing/2014/main" id="{6043D65B-09B4-2D44-839E-EEF37BFC9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508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1182</Words>
  <Application>Microsoft Office PowerPoint</Application>
  <PresentationFormat>Widescreen</PresentationFormat>
  <Paragraphs>139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816</cp:revision>
  <dcterms:created xsi:type="dcterms:W3CDTF">2023-02-01T04:45:54Z</dcterms:created>
  <dcterms:modified xsi:type="dcterms:W3CDTF">2025-11-20T12:13:02Z</dcterms:modified>
</cp:coreProperties>
</file>