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893" r:id="rId3"/>
    <p:sldId id="259" r:id="rId4"/>
    <p:sldId id="267" r:id="rId5"/>
    <p:sldId id="269" r:id="rId6"/>
    <p:sldId id="912" r:id="rId7"/>
    <p:sldId id="983" r:id="rId8"/>
    <p:sldId id="1011" r:id="rId9"/>
    <p:sldId id="1012" r:id="rId10"/>
    <p:sldId id="1014" r:id="rId11"/>
    <p:sldId id="918" r:id="rId12"/>
    <p:sldId id="1048" r:id="rId13"/>
    <p:sldId id="1047" r:id="rId14"/>
    <p:sldId id="962" r:id="rId15"/>
    <p:sldId id="1061" r:id="rId16"/>
    <p:sldId id="1035" r:id="rId17"/>
    <p:sldId id="1013" r:id="rId18"/>
    <p:sldId id="1036" r:id="rId19"/>
    <p:sldId id="1063" r:id="rId20"/>
    <p:sldId id="1064" r:id="rId21"/>
    <p:sldId id="1069" r:id="rId22"/>
    <p:sldId id="1070" r:id="rId23"/>
    <p:sldId id="1071" r:id="rId24"/>
    <p:sldId id="1072" r:id="rId25"/>
    <p:sldId id="1052" r:id="rId26"/>
    <p:sldId id="1015" r:id="rId27"/>
    <p:sldId id="963" r:id="rId28"/>
    <p:sldId id="1037" r:id="rId29"/>
    <p:sldId id="870" r:id="rId30"/>
    <p:sldId id="1074" r:id="rId31"/>
    <p:sldId id="1073" r:id="rId32"/>
    <p:sldId id="1075" r:id="rId33"/>
    <p:sldId id="1053" r:id="rId34"/>
    <p:sldId id="969" r:id="rId35"/>
    <p:sldId id="964" r:id="rId36"/>
    <p:sldId id="1046" r:id="rId37"/>
    <p:sldId id="1060" r:id="rId38"/>
    <p:sldId id="1027" r:id="rId39"/>
    <p:sldId id="294" r:id="rId40"/>
    <p:sldId id="295" r:id="rId41"/>
    <p:sldId id="978" r:id="rId42"/>
    <p:sldId id="296" r:id="rId43"/>
    <p:sldId id="298" r:id="rId44"/>
    <p:sldId id="299" r:id="rId45"/>
    <p:sldId id="30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3C1FF"/>
    <a:srgbClr val="CCEC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FB585C0D-AC48-4B57-8DFC-BDBAC7A3F95A}"/>
    <pc:docChg chg="custSel modSld">
      <pc:chgData name="Phan Van Rieu (Hugo)" userId="032e726b-b6b7-45df-b0ca-e82fb010a48a" providerId="ADAL" clId="{FB585C0D-AC48-4B57-8DFC-BDBAC7A3F95A}" dt="2024-04-20T09:08:15.627" v="33" actId="1076"/>
      <pc:docMkLst>
        <pc:docMk/>
      </pc:docMkLst>
      <pc:sldChg chg="modSp mod">
        <pc:chgData name="Phan Van Rieu (Hugo)" userId="032e726b-b6b7-45df-b0ca-e82fb010a48a" providerId="ADAL" clId="{FB585C0D-AC48-4B57-8DFC-BDBAC7A3F95A}" dt="2024-04-20T09:03:45.466" v="18" actId="404"/>
        <pc:sldMkLst>
          <pc:docMk/>
          <pc:sldMk cId="1772680085" sldId="256"/>
        </pc:sldMkLst>
        <pc:spChg chg="mod">
          <ac:chgData name="Phan Van Rieu (Hugo)" userId="032e726b-b6b7-45df-b0ca-e82fb010a48a" providerId="ADAL" clId="{FB585C0D-AC48-4B57-8DFC-BDBAC7A3F95A}" dt="2024-04-20T09:03:45.466" v="18" actId="404"/>
          <ac:spMkLst>
            <pc:docMk/>
            <pc:sldMk cId="1772680085" sldId="256"/>
            <ac:spMk id="3" creationId="{00000000-0000-0000-0000-000000000000}"/>
          </ac:spMkLst>
        </pc:spChg>
      </pc:sldChg>
      <pc:sldChg chg="addSp delSp modSp mod">
        <pc:chgData name="Phan Van Rieu (Hugo)" userId="032e726b-b6b7-45df-b0ca-e82fb010a48a" providerId="ADAL" clId="{FB585C0D-AC48-4B57-8DFC-BDBAC7A3F95A}" dt="2024-04-20T09:06:36.770" v="21" actId="1076"/>
        <pc:sldMkLst>
          <pc:docMk/>
          <pc:sldMk cId="2879323190" sldId="949"/>
        </pc:sldMkLst>
        <pc:picChg chg="del">
          <ac:chgData name="Phan Van Rieu (Hugo)" userId="032e726b-b6b7-45df-b0ca-e82fb010a48a" providerId="ADAL" clId="{FB585C0D-AC48-4B57-8DFC-BDBAC7A3F95A}" dt="2024-04-20T09:05:52.155" v="19" actId="478"/>
          <ac:picMkLst>
            <pc:docMk/>
            <pc:sldMk cId="2879323190" sldId="949"/>
            <ac:picMk id="2" creationId="{063FB96C-5292-586B-919F-D7EA963E97F9}"/>
          </ac:picMkLst>
        </pc:picChg>
        <pc:picChg chg="add mod">
          <ac:chgData name="Phan Van Rieu (Hugo)" userId="032e726b-b6b7-45df-b0ca-e82fb010a48a" providerId="ADAL" clId="{FB585C0D-AC48-4B57-8DFC-BDBAC7A3F95A}" dt="2024-04-20T09:06:36.770" v="21" actId="1076"/>
          <ac:picMkLst>
            <pc:docMk/>
            <pc:sldMk cId="2879323190" sldId="949"/>
            <ac:picMk id="6" creationId="{C299BD00-288B-456B-ADBF-1B444B57F687}"/>
          </ac:picMkLst>
        </pc:picChg>
      </pc:sldChg>
      <pc:sldChg chg="addSp delSp modSp mod">
        <pc:chgData name="Phan Van Rieu (Hugo)" userId="032e726b-b6b7-45df-b0ca-e82fb010a48a" providerId="ADAL" clId="{FB585C0D-AC48-4B57-8DFC-BDBAC7A3F95A}" dt="2024-04-20T09:07:46.120" v="25" actId="1076"/>
        <pc:sldMkLst>
          <pc:docMk/>
          <pc:sldMk cId="3912895130" sldId="962"/>
        </pc:sldMkLst>
        <pc:picChg chg="add mod">
          <ac:chgData name="Phan Van Rieu (Hugo)" userId="032e726b-b6b7-45df-b0ca-e82fb010a48a" providerId="ADAL" clId="{FB585C0D-AC48-4B57-8DFC-BDBAC7A3F95A}" dt="2024-04-20T09:07:46.120" v="25" actId="1076"/>
          <ac:picMkLst>
            <pc:docMk/>
            <pc:sldMk cId="3912895130" sldId="962"/>
            <ac:picMk id="6" creationId="{C54CF923-8B40-4F39-B5CC-51BBD9DE74DD}"/>
          </ac:picMkLst>
        </pc:picChg>
        <pc:picChg chg="del">
          <ac:chgData name="Phan Van Rieu (Hugo)" userId="032e726b-b6b7-45df-b0ca-e82fb010a48a" providerId="ADAL" clId="{FB585C0D-AC48-4B57-8DFC-BDBAC7A3F95A}" dt="2024-04-20T09:07:42.767" v="23" actId="478"/>
          <ac:picMkLst>
            <pc:docMk/>
            <pc:sldMk cId="3912895130" sldId="962"/>
            <ac:picMk id="11" creationId="{8540174D-B750-8E4D-D6EF-70D65F5B6E57}"/>
          </ac:picMkLst>
        </pc:picChg>
      </pc:sldChg>
      <pc:sldChg chg="addSp delSp modSp mod">
        <pc:chgData name="Phan Van Rieu (Hugo)" userId="032e726b-b6b7-45df-b0ca-e82fb010a48a" providerId="ADAL" clId="{FB585C0D-AC48-4B57-8DFC-BDBAC7A3F95A}" dt="2024-04-20T09:08:15.627" v="33" actId="1076"/>
        <pc:sldMkLst>
          <pc:docMk/>
          <pc:sldMk cId="731327823" sldId="978"/>
        </pc:sldMkLst>
        <pc:picChg chg="add mod">
          <ac:chgData name="Phan Van Rieu (Hugo)" userId="032e726b-b6b7-45df-b0ca-e82fb010a48a" providerId="ADAL" clId="{FB585C0D-AC48-4B57-8DFC-BDBAC7A3F95A}" dt="2024-04-20T09:08:15.627" v="33" actId="1076"/>
          <ac:picMkLst>
            <pc:docMk/>
            <pc:sldMk cId="731327823" sldId="978"/>
            <ac:picMk id="7" creationId="{4D1ACFA3-45B3-415C-A6CB-EEDA7E5E9681}"/>
          </ac:picMkLst>
        </pc:picChg>
        <pc:picChg chg="del">
          <ac:chgData name="Phan Van Rieu (Hugo)" userId="032e726b-b6b7-45df-b0ca-e82fb010a48a" providerId="ADAL" clId="{FB585C0D-AC48-4B57-8DFC-BDBAC7A3F95A}" dt="2024-04-20T09:07:26.309" v="22" actId="478"/>
          <ac:picMkLst>
            <pc:docMk/>
            <pc:sldMk cId="731327823" sldId="978"/>
            <ac:picMk id="11" creationId="{51810521-8703-6E57-564E-2EAF3E307FF9}"/>
          </ac:picMkLst>
        </pc:picChg>
      </pc:sldChg>
      <pc:sldChg chg="addSp delSp modSp mod">
        <pc:chgData name="Phan Van Rieu (Hugo)" userId="032e726b-b6b7-45df-b0ca-e82fb010a48a" providerId="ADAL" clId="{FB585C0D-AC48-4B57-8DFC-BDBAC7A3F95A}" dt="2024-04-20T09:08:02.080" v="31" actId="1076"/>
        <pc:sldMkLst>
          <pc:docMk/>
          <pc:sldMk cId="2908178869" sldId="987"/>
        </pc:sldMkLst>
        <pc:picChg chg="del">
          <ac:chgData name="Phan Van Rieu (Hugo)" userId="032e726b-b6b7-45df-b0ca-e82fb010a48a" providerId="ADAL" clId="{FB585C0D-AC48-4B57-8DFC-BDBAC7A3F95A}" dt="2024-04-20T09:07:58.260" v="29" actId="478"/>
          <ac:picMkLst>
            <pc:docMk/>
            <pc:sldMk cId="2908178869" sldId="987"/>
            <ac:picMk id="7" creationId="{20C0771B-D4EE-C6BA-3E44-81E774632CF0}"/>
          </ac:picMkLst>
        </pc:picChg>
        <pc:picChg chg="add mod">
          <ac:chgData name="Phan Van Rieu (Hugo)" userId="032e726b-b6b7-45df-b0ca-e82fb010a48a" providerId="ADAL" clId="{FB585C0D-AC48-4B57-8DFC-BDBAC7A3F95A}" dt="2024-04-20T09:08:02.080" v="31" actId="1076"/>
          <ac:picMkLst>
            <pc:docMk/>
            <pc:sldMk cId="2908178869" sldId="987"/>
            <ac:picMk id="8" creationId="{BE0BFC24-C943-4429-B894-61FA077C17AE}"/>
          </ac:picMkLst>
        </pc:picChg>
      </pc:sldChg>
      <pc:sldChg chg="addSp delSp modSp mod">
        <pc:chgData name="Phan Van Rieu (Hugo)" userId="032e726b-b6b7-45df-b0ca-e82fb010a48a" providerId="ADAL" clId="{FB585C0D-AC48-4B57-8DFC-BDBAC7A3F95A}" dt="2024-04-20T09:07:52.883" v="28" actId="1076"/>
        <pc:sldMkLst>
          <pc:docMk/>
          <pc:sldMk cId="2983778037" sldId="994"/>
        </pc:sldMkLst>
        <pc:picChg chg="add mod">
          <ac:chgData name="Phan Van Rieu (Hugo)" userId="032e726b-b6b7-45df-b0ca-e82fb010a48a" providerId="ADAL" clId="{FB585C0D-AC48-4B57-8DFC-BDBAC7A3F95A}" dt="2024-04-20T09:07:52.883" v="28" actId="1076"/>
          <ac:picMkLst>
            <pc:docMk/>
            <pc:sldMk cId="2983778037" sldId="994"/>
            <ac:picMk id="7" creationId="{C0F01466-32DF-4DFC-8932-C11C969D6416}"/>
          </ac:picMkLst>
        </pc:picChg>
        <pc:picChg chg="del">
          <ac:chgData name="Phan Van Rieu (Hugo)" userId="032e726b-b6b7-45df-b0ca-e82fb010a48a" providerId="ADAL" clId="{FB585C0D-AC48-4B57-8DFC-BDBAC7A3F95A}" dt="2024-04-20T09:07:49.264" v="26" actId="478"/>
          <ac:picMkLst>
            <pc:docMk/>
            <pc:sldMk cId="2983778037" sldId="994"/>
            <ac:picMk id="11" creationId="{A6E6E3D5-E87C-CA21-9BCC-88B7FB9835BB}"/>
          </ac:picMkLst>
        </pc:picChg>
      </pc:sldChg>
    </pc:docChg>
  </pc:docChgLst>
  <pc:docChgLst>
    <pc:chgData name="Phan Van Rieu (Hugo)" userId="032e726b-b6b7-45df-b0ca-e82fb010a48a" providerId="ADAL" clId="{A187080B-AF42-4801-9C6C-629F48BD4DEF}"/>
    <pc:docChg chg="modSld">
      <pc:chgData name="Phan Van Rieu (Hugo)" userId="032e726b-b6b7-45df-b0ca-e82fb010a48a" providerId="ADAL" clId="{A187080B-AF42-4801-9C6C-629F48BD4DEF}" dt="2024-05-27T02:21:42.281" v="1" actId="20577"/>
      <pc:docMkLst>
        <pc:docMk/>
      </pc:docMkLst>
      <pc:sldChg chg="modSp mod">
        <pc:chgData name="Phan Van Rieu (Hugo)" userId="032e726b-b6b7-45df-b0ca-e82fb010a48a" providerId="ADAL" clId="{A187080B-AF42-4801-9C6C-629F48BD4DEF}" dt="2024-05-27T02:21:42.281" v="1" actId="20577"/>
        <pc:sldMkLst>
          <pc:docMk/>
          <pc:sldMk cId="1872779487" sldId="269"/>
        </pc:sldMkLst>
        <pc:spChg chg="mod">
          <ac:chgData name="Phan Van Rieu (Hugo)" userId="032e726b-b6b7-45df-b0ca-e82fb010a48a" providerId="ADAL" clId="{A187080B-AF42-4801-9C6C-629F48BD4DEF}" dt="2024-05-27T02:21:42.281" v="1" actId="20577"/>
          <ac:spMkLst>
            <pc:docMk/>
            <pc:sldMk cId="1872779487" sldId="269"/>
            <ac:spMk id="7" creationId="{BA386DE9-345A-400C-B2BB-B32B155C2C38}"/>
          </ac:spMkLst>
        </pc:spChg>
      </pc:sldChg>
    </pc:docChg>
  </pc:docChgLst>
  <pc:docChgLst>
    <pc:chgData name="Phan Van Rieu (Hugo)" userId="032e726b-b6b7-45df-b0ca-e82fb010a48a" providerId="ADAL" clId="{37C60C7B-CA69-42A0-A90A-CBD0F14D2467}"/>
    <pc:docChg chg="modSld">
      <pc:chgData name="Phan Van Rieu (Hugo)" userId="032e726b-b6b7-45df-b0ca-e82fb010a48a" providerId="ADAL" clId="{37C60C7B-CA69-42A0-A90A-CBD0F14D2467}" dt="2024-05-02T05:41:14.278" v="0" actId="1076"/>
      <pc:docMkLst>
        <pc:docMk/>
      </pc:docMkLst>
      <pc:sldChg chg="modSp mod">
        <pc:chgData name="Phan Van Rieu (Hugo)" userId="032e726b-b6b7-45df-b0ca-e82fb010a48a" providerId="ADAL" clId="{37C60C7B-CA69-42A0-A90A-CBD0F14D2467}" dt="2024-05-02T05:41:14.278" v="0" actId="1076"/>
        <pc:sldMkLst>
          <pc:docMk/>
          <pc:sldMk cId="2967527447" sldId="912"/>
        </pc:sldMkLst>
        <pc:spChg chg="mod">
          <ac:chgData name="Phan Van Rieu (Hugo)" userId="032e726b-b6b7-45df-b0ca-e82fb010a48a" providerId="ADAL" clId="{37C60C7B-CA69-42A0-A90A-CBD0F14D2467}" dt="2024-05-02T05:41:14.278" v="0" actId="1076"/>
          <ac:spMkLst>
            <pc:docMk/>
            <pc:sldMk cId="2967527447" sldId="912"/>
            <ac:spMk id="4" creationId="{5E48C511-5E68-5BC3-5A88-5E7F5A94D5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10/6/2025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212667" y="71082"/>
            <a:ext cx="3814564"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1.3: Pronunciation &amp; Speaking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3" Type="http://schemas.microsoft.com/office/2007/relationships/media" Target="../media/media3.mp3"/><Relationship Id="rId21" Type="http://schemas.openxmlformats.org/officeDocument/2006/relationships/slideLayout" Target="../slideLayouts/slideLayout12.xml"/><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audio" Target="../media/media11.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19" Type="http://schemas.microsoft.com/office/2007/relationships/media" Target="../media/media11.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 Id="rId2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279065" y="3383548"/>
            <a:ext cx="6597502" cy="1508105"/>
          </a:xfrm>
          <a:prstGeom prst="rect">
            <a:avLst/>
          </a:prstGeom>
          <a:noFill/>
        </p:spPr>
        <p:txBody>
          <a:bodyPr wrap="square" rtlCol="0">
            <a:spAutoFit/>
          </a:bodyPr>
          <a:lstStyle/>
          <a:p>
            <a:pPr lvl="0" algn="ctr"/>
            <a:r>
              <a:rPr lang="en-US" sz="3200" b="1" dirty="0">
                <a:solidFill>
                  <a:srgbClr val="0070C0"/>
                </a:solidFill>
              </a:rPr>
              <a:t>Unit 2: Life in the past</a:t>
            </a:r>
            <a:endParaRPr lang="en-US" sz="2000" b="1" dirty="0">
              <a:solidFill>
                <a:srgbClr val="0070C0"/>
              </a:solidFill>
            </a:endParaRPr>
          </a:p>
          <a:p>
            <a:pPr lvl="0" algn="ctr"/>
            <a:r>
              <a:rPr lang="en-US" sz="2800" b="1" dirty="0">
                <a:solidFill>
                  <a:srgbClr val="00B050"/>
                </a:solidFill>
              </a:rPr>
              <a:t>Lesson 1.3: Pronunciation. &amp; Speaking</a:t>
            </a:r>
            <a:endParaRPr lang="en-US" sz="2800" dirty="0">
              <a:solidFill>
                <a:prstClr val="black"/>
              </a:solidFill>
            </a:endParaRPr>
          </a:p>
          <a:p>
            <a:pPr lvl="0" algn="ctr"/>
            <a:r>
              <a:rPr lang="en-US" sz="3200" dirty="0">
                <a:solidFill>
                  <a:srgbClr val="FF0000"/>
                </a:solidFill>
              </a:rPr>
              <a:t>Pages 16 &amp; 17</a:t>
            </a:r>
          </a:p>
        </p:txBody>
      </p:sp>
    </p:spTree>
    <p:extLst>
      <p:ext uri="{BB962C8B-B14F-4D97-AF65-F5344CB8AC3E}">
        <p14:creationId xmlns:p14="http://schemas.microsoft.com/office/powerpoint/2010/main" val="177268008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219952"/>
            <a:ext cx="3267732" cy="723275"/>
          </a:xfrm>
          <a:prstGeom prst="rect">
            <a:avLst/>
          </a:prstGeom>
          <a:noFill/>
        </p:spPr>
        <p:txBody>
          <a:bodyPr wrap="square" rtlCol="0">
            <a:spAutoFit/>
          </a:bodyPr>
          <a:lstStyle/>
          <a:p>
            <a:pPr algn="ctr"/>
            <a:r>
              <a:rPr lang="en-US" sz="4100" dirty="0">
                <a:solidFill>
                  <a:schemeClr val="bg1"/>
                </a:solidFill>
              </a:rPr>
              <a:t>Presentation</a:t>
            </a:r>
          </a:p>
        </p:txBody>
      </p:sp>
    </p:spTree>
    <p:extLst>
      <p:ext uri="{BB962C8B-B14F-4D97-AF65-F5344CB8AC3E}">
        <p14:creationId xmlns:p14="http://schemas.microsoft.com/office/powerpoint/2010/main" val="373428565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Pronunciation</a:t>
            </a:r>
          </a:p>
        </p:txBody>
      </p:sp>
    </p:spTree>
    <p:extLst>
      <p:ext uri="{BB962C8B-B14F-4D97-AF65-F5344CB8AC3E}">
        <p14:creationId xmlns:p14="http://schemas.microsoft.com/office/powerpoint/2010/main" val="404944190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303E9-C17A-98FB-B7F0-09FCDF8097AC}"/>
              </a:ext>
            </a:extLst>
          </p:cNvPr>
          <p:cNvSpPr txBox="1"/>
          <p:nvPr/>
        </p:nvSpPr>
        <p:spPr>
          <a:xfrm>
            <a:off x="484380" y="401227"/>
            <a:ext cx="8748742" cy="584775"/>
          </a:xfrm>
          <a:prstGeom prst="rect">
            <a:avLst/>
          </a:prstGeom>
          <a:noFill/>
        </p:spPr>
        <p:txBody>
          <a:bodyPr wrap="none" rtlCol="0">
            <a:spAutoFit/>
          </a:bodyPr>
          <a:lstStyle/>
          <a:p>
            <a:r>
              <a:rPr lang="en-US" sz="3200" b="1" dirty="0">
                <a:highlight>
                  <a:srgbClr val="00FF00"/>
                </a:highlight>
              </a:rPr>
              <a:t>SB - p.16 - Task a. </a:t>
            </a:r>
            <a:r>
              <a:rPr lang="en-US" sz="3200" b="1" dirty="0">
                <a:solidFill>
                  <a:srgbClr val="0070C0"/>
                </a:solidFill>
              </a:rPr>
              <a:t>Focus on the /</a:t>
            </a:r>
            <a:r>
              <a:rPr lang="en-US" sz="3200" b="1" dirty="0" err="1">
                <a:solidFill>
                  <a:srgbClr val="0070C0"/>
                </a:solidFill>
              </a:rPr>
              <a:t>ɪ</a:t>
            </a:r>
            <a:r>
              <a:rPr lang="en-US" sz="3200" b="1" dirty="0">
                <a:solidFill>
                  <a:srgbClr val="0070C0"/>
                </a:solidFill>
              </a:rPr>
              <a:t>/ and /</a:t>
            </a:r>
            <a:r>
              <a:rPr lang="en-US" sz="3200" b="1" dirty="0" err="1">
                <a:solidFill>
                  <a:srgbClr val="0070C0"/>
                </a:solidFill>
              </a:rPr>
              <a:t>i</a:t>
            </a:r>
            <a:r>
              <a:rPr lang="en-US" sz="3200" b="1" dirty="0">
                <a:solidFill>
                  <a:srgbClr val="0070C0"/>
                </a:solidFill>
              </a:rPr>
              <a:t>ː/ sounds.</a:t>
            </a:r>
          </a:p>
        </p:txBody>
      </p:sp>
      <p:sp>
        <p:nvSpPr>
          <p:cNvPr id="6" name="TextBox 5">
            <a:extLst>
              <a:ext uri="{FF2B5EF4-FFF2-40B4-BE49-F238E27FC236}">
                <a16:creationId xmlns:a16="http://schemas.microsoft.com/office/drawing/2014/main" id="{894324E2-50F2-14A7-BA82-289B7DE1015A}"/>
              </a:ext>
            </a:extLst>
          </p:cNvPr>
          <p:cNvSpPr txBox="1"/>
          <p:nvPr/>
        </p:nvSpPr>
        <p:spPr>
          <a:xfrm>
            <a:off x="10204443" y="401226"/>
            <a:ext cx="1503177" cy="584775"/>
          </a:xfrm>
          <a:prstGeom prst="rect">
            <a:avLst/>
          </a:prstGeom>
          <a:noFill/>
        </p:spPr>
        <p:txBody>
          <a:bodyPr wrap="square" rtlCol="0">
            <a:spAutoFit/>
          </a:bodyPr>
          <a:lstStyle/>
          <a:p>
            <a:r>
              <a:rPr lang="en-US" sz="3200" dirty="0">
                <a:solidFill>
                  <a:srgbClr val="FF0000"/>
                </a:solidFill>
              </a:rPr>
              <a:t>NOTES</a:t>
            </a:r>
            <a:endParaRPr lang="en-US" sz="3200" b="1" dirty="0">
              <a:solidFill>
                <a:srgbClr val="0070C0"/>
              </a:solidFill>
            </a:endParaRPr>
          </a:p>
        </p:txBody>
      </p:sp>
      <p:pic>
        <p:nvPicPr>
          <p:cNvPr id="4" name="Picture 3">
            <a:extLst>
              <a:ext uri="{FF2B5EF4-FFF2-40B4-BE49-F238E27FC236}">
                <a16:creationId xmlns:a16="http://schemas.microsoft.com/office/drawing/2014/main" id="{A51BAF81-47AB-76C7-98E3-97ACFFFE9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470" y="1002149"/>
            <a:ext cx="4248150" cy="2705100"/>
          </a:xfrm>
          <a:prstGeom prst="rect">
            <a:avLst/>
          </a:prstGeom>
        </p:spPr>
      </p:pic>
      <p:pic>
        <p:nvPicPr>
          <p:cNvPr id="8" name="Picture 7">
            <a:extLst>
              <a:ext uri="{FF2B5EF4-FFF2-40B4-BE49-F238E27FC236}">
                <a16:creationId xmlns:a16="http://schemas.microsoft.com/office/drawing/2014/main" id="{3BE8A2D7-884E-69D1-02E2-AE3C4FD7A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2536" y="3707250"/>
            <a:ext cx="4205084" cy="2705100"/>
          </a:xfrm>
          <a:prstGeom prst="rect">
            <a:avLst/>
          </a:prstGeom>
        </p:spPr>
      </p:pic>
      <p:sp>
        <p:nvSpPr>
          <p:cNvPr id="10" name="TextBox 9">
            <a:extLst>
              <a:ext uri="{FF2B5EF4-FFF2-40B4-BE49-F238E27FC236}">
                <a16:creationId xmlns:a16="http://schemas.microsoft.com/office/drawing/2014/main" id="{A4EB0882-7DFE-101D-FDB6-BE93EDCDF16D}"/>
              </a:ext>
            </a:extLst>
          </p:cNvPr>
          <p:cNvSpPr txBox="1"/>
          <p:nvPr/>
        </p:nvSpPr>
        <p:spPr>
          <a:xfrm>
            <a:off x="484378" y="3915840"/>
            <a:ext cx="6800849" cy="2062103"/>
          </a:xfrm>
          <a:prstGeom prst="rect">
            <a:avLst/>
          </a:prstGeom>
          <a:solidFill>
            <a:srgbClr val="CCECFF"/>
          </a:solidFill>
        </p:spPr>
        <p:txBody>
          <a:bodyPr wrap="square" rtlCol="0">
            <a:spAutoFit/>
          </a:bodyPr>
          <a:lstStyle/>
          <a:p>
            <a:r>
              <a:rPr lang="en-US" sz="3200" dirty="0">
                <a:solidFill>
                  <a:srgbClr val="0432FF"/>
                </a:solidFill>
              </a:rPr>
              <a:t>2./</a:t>
            </a:r>
            <a:r>
              <a:rPr lang="en-US" sz="3200" dirty="0" err="1">
                <a:solidFill>
                  <a:srgbClr val="0432FF"/>
                </a:solidFill>
              </a:rPr>
              <a:t>ɪ</a:t>
            </a:r>
            <a:r>
              <a:rPr lang="en-US" sz="3200" dirty="0">
                <a:solidFill>
                  <a:srgbClr val="0432FF"/>
                </a:solidFill>
              </a:rPr>
              <a:t>/ is a short sound. Make your mouth a bit less wide than for /</a:t>
            </a:r>
            <a:r>
              <a:rPr lang="en-US" sz="3200" dirty="0" err="1">
                <a:solidFill>
                  <a:srgbClr val="0432FF"/>
                </a:solidFill>
              </a:rPr>
              <a:t>i</a:t>
            </a:r>
            <a:r>
              <a:rPr lang="en-US" sz="3200" dirty="0">
                <a:solidFill>
                  <a:srgbClr val="0432FF"/>
                </a:solidFill>
              </a:rPr>
              <a:t>ː/.  Position your tongue a bit towards the back of your mouth.</a:t>
            </a:r>
          </a:p>
        </p:txBody>
      </p:sp>
      <p:sp>
        <p:nvSpPr>
          <p:cNvPr id="11" name="TextBox 10">
            <a:extLst>
              <a:ext uri="{FF2B5EF4-FFF2-40B4-BE49-F238E27FC236}">
                <a16:creationId xmlns:a16="http://schemas.microsoft.com/office/drawing/2014/main" id="{48E10155-1759-D5FD-4A7A-E598C6EDF2B9}"/>
              </a:ext>
            </a:extLst>
          </p:cNvPr>
          <p:cNvSpPr txBox="1"/>
          <p:nvPr/>
        </p:nvSpPr>
        <p:spPr>
          <a:xfrm>
            <a:off x="505643" y="1393766"/>
            <a:ext cx="6800849" cy="1569660"/>
          </a:xfrm>
          <a:prstGeom prst="rect">
            <a:avLst/>
          </a:prstGeom>
          <a:solidFill>
            <a:srgbClr val="CCECFF"/>
          </a:solidFill>
        </p:spPr>
        <p:txBody>
          <a:bodyPr wrap="square" rtlCol="0">
            <a:spAutoFit/>
          </a:bodyPr>
          <a:lstStyle/>
          <a:p>
            <a:r>
              <a:rPr lang="en-US" sz="3200" dirty="0">
                <a:solidFill>
                  <a:srgbClr val="0432FF"/>
                </a:solidFill>
              </a:rPr>
              <a:t>1./</a:t>
            </a:r>
            <a:r>
              <a:rPr lang="en-US" sz="3200" dirty="0" err="1">
                <a:solidFill>
                  <a:srgbClr val="0432FF"/>
                </a:solidFill>
              </a:rPr>
              <a:t>i</a:t>
            </a:r>
            <a:r>
              <a:rPr lang="en-US" sz="3200" dirty="0">
                <a:solidFill>
                  <a:srgbClr val="0432FF"/>
                </a:solidFill>
              </a:rPr>
              <a:t>ː/ is a long sound. Make your mouth wide, like a smile. Ensure your tongue touches the sides of your teeth.</a:t>
            </a:r>
          </a:p>
        </p:txBody>
      </p:sp>
    </p:spTree>
    <p:extLst>
      <p:ext uri="{BB962C8B-B14F-4D97-AF65-F5344CB8AC3E}">
        <p14:creationId xmlns:p14="http://schemas.microsoft.com/office/powerpoint/2010/main" val="4008796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497121" y="443733"/>
            <a:ext cx="10094678" cy="1569660"/>
          </a:xfrm>
          <a:prstGeom prst="rect">
            <a:avLst/>
          </a:prstGeom>
          <a:noFill/>
        </p:spPr>
        <p:txBody>
          <a:bodyPr wrap="square" rtlCol="0">
            <a:spAutoFit/>
          </a:bodyPr>
          <a:lstStyle/>
          <a:p>
            <a:r>
              <a:rPr lang="en-US" sz="3200" b="1" dirty="0">
                <a:highlight>
                  <a:srgbClr val="00FF00"/>
                </a:highlight>
              </a:rPr>
              <a:t>SB - p.16 - Task b: </a:t>
            </a:r>
          </a:p>
          <a:p>
            <a:r>
              <a:rPr lang="en-US" sz="3200" b="1" dirty="0">
                <a:solidFill>
                  <a:srgbClr val="0070C0"/>
                </a:solidFill>
              </a:rPr>
              <a:t>Listen. Notice the sounds of the underlined letters.</a:t>
            </a:r>
          </a:p>
          <a:p>
            <a:endParaRPr lang="en-US" sz="3200" b="1" dirty="0">
              <a:solidFill>
                <a:srgbClr val="0070C0"/>
              </a:solidFill>
            </a:endParaRPr>
          </a:p>
        </p:txBody>
      </p:sp>
      <p:sp>
        <p:nvSpPr>
          <p:cNvPr id="12" name="TextBox 11">
            <a:extLst>
              <a:ext uri="{FF2B5EF4-FFF2-40B4-BE49-F238E27FC236}">
                <a16:creationId xmlns:a16="http://schemas.microsoft.com/office/drawing/2014/main" id="{F68F2F52-00DD-2031-5FB5-ECBF01C89CAE}"/>
              </a:ext>
            </a:extLst>
          </p:cNvPr>
          <p:cNvSpPr txBox="1"/>
          <p:nvPr/>
        </p:nvSpPr>
        <p:spPr>
          <a:xfrm>
            <a:off x="2695575" y="2798058"/>
            <a:ext cx="6800849" cy="1261884"/>
          </a:xfrm>
          <a:prstGeom prst="rect">
            <a:avLst/>
          </a:prstGeom>
          <a:solidFill>
            <a:srgbClr val="CCECFF"/>
          </a:solidFill>
        </p:spPr>
        <p:txBody>
          <a:bodyPr wrap="square" rtlCol="0">
            <a:spAutoFit/>
          </a:bodyPr>
          <a:lstStyle/>
          <a:p>
            <a:r>
              <a:rPr lang="en-US" sz="3800" dirty="0"/>
              <a:t>relat</a:t>
            </a:r>
            <a:r>
              <a:rPr lang="en-US" sz="3800" b="1" u="sng" dirty="0">
                <a:solidFill>
                  <a:srgbClr val="0432FF"/>
                </a:solidFill>
              </a:rPr>
              <a:t>i</a:t>
            </a:r>
            <a:r>
              <a:rPr lang="en-US" sz="3800" dirty="0"/>
              <a:t>ve, s</a:t>
            </a:r>
            <a:r>
              <a:rPr lang="en-US" sz="3800" b="1" u="sng" dirty="0">
                <a:solidFill>
                  <a:srgbClr val="0432FF"/>
                </a:solidFill>
              </a:rPr>
              <a:t>i</a:t>
            </a:r>
            <a:r>
              <a:rPr lang="en-US" sz="3800" dirty="0"/>
              <a:t>ngle, breadw</a:t>
            </a:r>
            <a:r>
              <a:rPr lang="en-US" sz="3800" b="1" u="sng" dirty="0">
                <a:solidFill>
                  <a:srgbClr val="0432FF"/>
                </a:solidFill>
              </a:rPr>
              <a:t>i</a:t>
            </a:r>
            <a:r>
              <a:rPr lang="en-US" sz="3800" dirty="0"/>
              <a:t>nner </a:t>
            </a:r>
          </a:p>
          <a:p>
            <a:r>
              <a:rPr lang="en-US" sz="3800" dirty="0"/>
              <a:t>thirt</a:t>
            </a:r>
            <a:r>
              <a:rPr lang="en-US" sz="3800" b="1" u="sng" dirty="0">
                <a:solidFill>
                  <a:srgbClr val="0432FF"/>
                </a:solidFill>
              </a:rPr>
              <a:t>ee</a:t>
            </a:r>
            <a:r>
              <a:rPr lang="en-US" sz="3800" dirty="0"/>
              <a:t>n, Vietnam</a:t>
            </a:r>
            <a:r>
              <a:rPr lang="en-US" sz="3800" b="1" u="sng" dirty="0">
                <a:solidFill>
                  <a:srgbClr val="0432FF"/>
                </a:solidFill>
              </a:rPr>
              <a:t>e</a:t>
            </a:r>
            <a:r>
              <a:rPr lang="en-US" sz="3800" dirty="0"/>
              <a:t>se, famil</a:t>
            </a:r>
            <a:r>
              <a:rPr lang="en-US" sz="3800" b="1" u="sng" dirty="0">
                <a:solidFill>
                  <a:srgbClr val="0432FF"/>
                </a:solidFill>
              </a:rPr>
              <a:t>ie</a:t>
            </a:r>
            <a:r>
              <a:rPr lang="en-US" sz="3800" dirty="0"/>
              <a:t>s</a:t>
            </a:r>
          </a:p>
        </p:txBody>
      </p:sp>
      <p:pic>
        <p:nvPicPr>
          <p:cNvPr id="4" name="Picture 3">
            <a:extLst>
              <a:ext uri="{FF2B5EF4-FFF2-40B4-BE49-F238E27FC236}">
                <a16:creationId xmlns:a16="http://schemas.microsoft.com/office/drawing/2014/main" id="{42F492BF-8852-6933-311F-AA9FB76466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068" y="1523498"/>
            <a:ext cx="1195277" cy="882228"/>
          </a:xfrm>
          <a:prstGeom prst="rect">
            <a:avLst/>
          </a:prstGeom>
        </p:spPr>
      </p:pic>
      <p:pic>
        <p:nvPicPr>
          <p:cNvPr id="5" name="CD1 TRACK 17">
            <a:hlinkClick r:id="" action="ppaction://media"/>
            <a:extLst>
              <a:ext uri="{FF2B5EF4-FFF2-40B4-BE49-F238E27FC236}">
                <a16:creationId xmlns:a16="http://schemas.microsoft.com/office/drawing/2014/main" id="{460EBC43-17C1-6367-FCD4-49AD8FA4FC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38060" y="1558212"/>
            <a:ext cx="812800" cy="812800"/>
          </a:xfrm>
          <a:prstGeom prst="rect">
            <a:avLst/>
          </a:prstGeom>
        </p:spPr>
      </p:pic>
    </p:spTree>
    <p:extLst>
      <p:ext uri="{BB962C8B-B14F-4D97-AF65-F5344CB8AC3E}">
        <p14:creationId xmlns:p14="http://schemas.microsoft.com/office/powerpoint/2010/main" val="42321725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17507" y="528368"/>
            <a:ext cx="11192682" cy="1077218"/>
          </a:xfrm>
          <a:prstGeom prst="rect">
            <a:avLst/>
          </a:prstGeom>
          <a:noFill/>
        </p:spPr>
        <p:txBody>
          <a:bodyPr wrap="square" rtlCol="0">
            <a:spAutoFit/>
          </a:bodyPr>
          <a:lstStyle/>
          <a:p>
            <a:r>
              <a:rPr lang="en-US" sz="3200" b="1" dirty="0">
                <a:highlight>
                  <a:srgbClr val="00FF00"/>
                </a:highlight>
              </a:rPr>
              <a:t>SB - p.16 - Task c</a:t>
            </a:r>
            <a:r>
              <a:rPr lang="en-US" sz="3200" b="1" dirty="0">
                <a:solidFill>
                  <a:srgbClr val="0070C0"/>
                </a:solidFill>
                <a:highlight>
                  <a:srgbClr val="00FF00"/>
                </a:highlight>
              </a:rPr>
              <a:t>.</a:t>
            </a:r>
            <a:r>
              <a:rPr lang="en-US" sz="3200" b="1" dirty="0">
                <a:solidFill>
                  <a:srgbClr val="0070C0"/>
                </a:solidFill>
              </a:rPr>
              <a:t> </a:t>
            </a:r>
          </a:p>
          <a:p>
            <a:r>
              <a:rPr lang="en-US" sz="3200" b="1" dirty="0">
                <a:solidFill>
                  <a:srgbClr val="0070C0"/>
                </a:solidFill>
              </a:rPr>
              <a:t>Listen and circle the words you hear.</a:t>
            </a:r>
          </a:p>
        </p:txBody>
      </p:sp>
      <p:sp>
        <p:nvSpPr>
          <p:cNvPr id="5" name="TextBox 4">
            <a:extLst>
              <a:ext uri="{FF2B5EF4-FFF2-40B4-BE49-F238E27FC236}">
                <a16:creationId xmlns:a16="http://schemas.microsoft.com/office/drawing/2014/main" id="{6CEE354A-EBAF-D989-0726-A116F47B8591}"/>
              </a:ext>
            </a:extLst>
          </p:cNvPr>
          <p:cNvSpPr txBox="1"/>
          <p:nvPr/>
        </p:nvSpPr>
        <p:spPr>
          <a:xfrm>
            <a:off x="3784748" y="2179299"/>
            <a:ext cx="3225799" cy="2499402"/>
          </a:xfrm>
          <a:prstGeom prst="rect">
            <a:avLst/>
          </a:prstGeom>
          <a:solidFill>
            <a:srgbClr val="FFC000">
              <a:alpha val="90000"/>
            </a:srgbClr>
          </a:solidFill>
        </p:spPr>
        <p:txBody>
          <a:bodyPr wrap="square" rtlCol="0">
            <a:spAutoFit/>
          </a:bodyPr>
          <a:lstStyle/>
          <a:p>
            <a:pPr>
              <a:lnSpc>
                <a:spcPct val="150000"/>
              </a:lnSpc>
            </a:pPr>
            <a:r>
              <a:rPr lang="en-US" sz="3600" b="1" dirty="0"/>
              <a:t>1. sit       seat</a:t>
            </a:r>
          </a:p>
          <a:p>
            <a:pPr>
              <a:lnSpc>
                <a:spcPct val="150000"/>
              </a:lnSpc>
            </a:pPr>
            <a:r>
              <a:rPr lang="en-US" sz="3600" b="1" dirty="0"/>
              <a:t>2. feel     fill</a:t>
            </a:r>
          </a:p>
          <a:p>
            <a:pPr>
              <a:lnSpc>
                <a:spcPct val="150000"/>
              </a:lnSpc>
            </a:pPr>
            <a:r>
              <a:rPr lang="en-US" sz="3600" b="1" dirty="0"/>
              <a:t>3. His      he's</a:t>
            </a:r>
          </a:p>
        </p:txBody>
      </p:sp>
      <p:pic>
        <p:nvPicPr>
          <p:cNvPr id="4" name="Picture 3">
            <a:extLst>
              <a:ext uri="{FF2B5EF4-FFF2-40B4-BE49-F238E27FC236}">
                <a16:creationId xmlns:a16="http://schemas.microsoft.com/office/drawing/2014/main" id="{9B19F7EA-78BD-6695-328B-185F792D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547" y="809471"/>
            <a:ext cx="963871" cy="794864"/>
          </a:xfrm>
          <a:prstGeom prst="rect">
            <a:avLst/>
          </a:prstGeom>
        </p:spPr>
      </p:pic>
      <p:pic>
        <p:nvPicPr>
          <p:cNvPr id="7" name="CD1 TRACK 18">
            <a:hlinkClick r:id="" action="ppaction://media"/>
            <a:extLst>
              <a:ext uri="{FF2B5EF4-FFF2-40B4-BE49-F238E27FC236}">
                <a16:creationId xmlns:a16="http://schemas.microsoft.com/office/drawing/2014/main" id="{8B396A08-5A53-471F-91FC-8A4F5F692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350" y="782567"/>
            <a:ext cx="812800" cy="812800"/>
          </a:xfrm>
          <a:prstGeom prst="rect">
            <a:avLst/>
          </a:prstGeom>
        </p:spPr>
      </p:pic>
    </p:spTree>
    <p:extLst>
      <p:ext uri="{BB962C8B-B14F-4D97-AF65-F5344CB8AC3E}">
        <p14:creationId xmlns:p14="http://schemas.microsoft.com/office/powerpoint/2010/main" val="197635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17507" y="528368"/>
            <a:ext cx="11192682" cy="1077218"/>
          </a:xfrm>
          <a:prstGeom prst="rect">
            <a:avLst/>
          </a:prstGeom>
          <a:noFill/>
        </p:spPr>
        <p:txBody>
          <a:bodyPr wrap="square" rtlCol="0">
            <a:spAutoFit/>
          </a:bodyPr>
          <a:lstStyle/>
          <a:p>
            <a:r>
              <a:rPr lang="en-US" sz="3200" b="1" dirty="0">
                <a:highlight>
                  <a:srgbClr val="00FF00"/>
                </a:highlight>
              </a:rPr>
              <a:t>SB - p.16 - Task c</a:t>
            </a:r>
            <a:r>
              <a:rPr lang="en-US" sz="3200" b="1" dirty="0">
                <a:solidFill>
                  <a:srgbClr val="0070C0"/>
                </a:solidFill>
                <a:highlight>
                  <a:srgbClr val="00FF00"/>
                </a:highlight>
              </a:rPr>
              <a:t>.</a:t>
            </a:r>
            <a:r>
              <a:rPr lang="en-US" sz="3200" b="1" dirty="0">
                <a:solidFill>
                  <a:srgbClr val="0070C0"/>
                </a:solidFill>
              </a:rPr>
              <a:t> </a:t>
            </a:r>
          </a:p>
          <a:p>
            <a:r>
              <a:rPr lang="en-US" sz="3200" b="1" dirty="0">
                <a:solidFill>
                  <a:srgbClr val="0070C0"/>
                </a:solidFill>
              </a:rPr>
              <a:t>Listen and circle the words you hear.</a:t>
            </a:r>
          </a:p>
        </p:txBody>
      </p:sp>
      <p:pic>
        <p:nvPicPr>
          <p:cNvPr id="4" name="Picture 3">
            <a:extLst>
              <a:ext uri="{FF2B5EF4-FFF2-40B4-BE49-F238E27FC236}">
                <a16:creationId xmlns:a16="http://schemas.microsoft.com/office/drawing/2014/main" id="{9B19F7EA-78BD-6695-328B-185F792D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547" y="809471"/>
            <a:ext cx="963871" cy="794864"/>
          </a:xfrm>
          <a:prstGeom prst="rect">
            <a:avLst/>
          </a:prstGeom>
        </p:spPr>
      </p:pic>
      <p:pic>
        <p:nvPicPr>
          <p:cNvPr id="7" name="CD1 TRACK 18">
            <a:hlinkClick r:id="" action="ppaction://media"/>
            <a:extLst>
              <a:ext uri="{FF2B5EF4-FFF2-40B4-BE49-F238E27FC236}">
                <a16:creationId xmlns:a16="http://schemas.microsoft.com/office/drawing/2014/main" id="{8B396A08-5A53-471F-91FC-8A4F5F692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350" y="782567"/>
            <a:ext cx="812800" cy="812800"/>
          </a:xfrm>
          <a:prstGeom prst="rect">
            <a:avLst/>
          </a:prstGeom>
        </p:spPr>
      </p:pic>
      <p:graphicFrame>
        <p:nvGraphicFramePr>
          <p:cNvPr id="2" name="Table 1">
            <a:extLst>
              <a:ext uri="{FF2B5EF4-FFF2-40B4-BE49-F238E27FC236}">
                <a16:creationId xmlns:a16="http://schemas.microsoft.com/office/drawing/2014/main" id="{E88ECAC7-3CF0-81A9-7CAB-5E12CCEA70A9}"/>
              </a:ext>
            </a:extLst>
          </p:cNvPr>
          <p:cNvGraphicFramePr>
            <a:graphicFrameLocks noGrp="1"/>
          </p:cNvGraphicFramePr>
          <p:nvPr>
            <p:extLst>
              <p:ext uri="{D42A27DB-BD31-4B8C-83A1-F6EECF244321}">
                <p14:modId xmlns:p14="http://schemas.microsoft.com/office/powerpoint/2010/main" val="631335959"/>
              </p:ext>
            </p:extLst>
          </p:nvPr>
        </p:nvGraphicFramePr>
        <p:xfrm>
          <a:off x="1779008" y="2387847"/>
          <a:ext cx="8869680" cy="3334512"/>
        </p:xfrm>
        <a:graphic>
          <a:graphicData uri="http://schemas.openxmlformats.org/drawingml/2006/table">
            <a:tbl>
              <a:tblPr firstRow="1" firstCol="1" bandRow="1">
                <a:tableStyleId>{5C22544A-7EE6-4342-B048-85BDC9FD1C3A}</a:tableStyleId>
              </a:tblPr>
              <a:tblGrid>
                <a:gridCol w="4620357">
                  <a:extLst>
                    <a:ext uri="{9D8B030D-6E8A-4147-A177-3AD203B41FA5}">
                      <a16:colId xmlns:a16="http://schemas.microsoft.com/office/drawing/2014/main" val="3413964892"/>
                    </a:ext>
                  </a:extLst>
                </a:gridCol>
                <a:gridCol w="4249323">
                  <a:extLst>
                    <a:ext uri="{9D8B030D-6E8A-4147-A177-3AD203B41FA5}">
                      <a16:colId xmlns:a16="http://schemas.microsoft.com/office/drawing/2014/main" val="3442962110"/>
                    </a:ext>
                  </a:extLst>
                </a:gridCol>
              </a:tblGrid>
              <a:tr h="211144">
                <a:tc>
                  <a:txBody>
                    <a:bodyPr/>
                    <a:lstStyle/>
                    <a:p>
                      <a:pPr>
                        <a:lnSpc>
                          <a:spcPct val="120000"/>
                        </a:lnSpc>
                      </a:pPr>
                      <a:r>
                        <a:rPr lang="vi-VN" sz="3200" kern="100" dirty="0">
                          <a:solidFill>
                            <a:schemeClr val="tx1"/>
                          </a:solidFill>
                          <a:effectLst/>
                          <a:latin typeface="Calibri" panose="020F0502020204030204" pitchFamily="34" charset="0"/>
                          <a:cs typeface="Calibri" panose="020F0502020204030204" pitchFamily="34" charset="0"/>
                        </a:rPr>
                        <a:t>1.</a:t>
                      </a:r>
                      <a:r>
                        <a:rPr lang="en-US" sz="3200" kern="100" dirty="0">
                          <a:solidFill>
                            <a:schemeClr val="tx1"/>
                          </a:solidFill>
                          <a:effectLst/>
                          <a:latin typeface="Calibri" panose="020F0502020204030204" pitchFamily="34" charset="0"/>
                          <a:cs typeface="Calibri" panose="020F0502020204030204" pitchFamily="34" charset="0"/>
                        </a:rPr>
                        <a:t>sit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89000"/>
                      </a:srgb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seat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89000"/>
                      </a:srgbClr>
                    </a:solidFill>
                  </a:tcPr>
                </a:tc>
                <a:extLst>
                  <a:ext uri="{0D108BD9-81ED-4DB2-BD59-A6C34878D82A}">
                    <a16:rowId xmlns:a16="http://schemas.microsoft.com/office/drawing/2014/main" val="1609771398"/>
                  </a:ext>
                </a:extLst>
              </a:tr>
              <a:tr h="0">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 </a:t>
                      </a:r>
                      <a:r>
                        <a:rPr lang="en-US" sz="3200" b="0" kern="100" dirty="0">
                          <a:solidFill>
                            <a:schemeClr val="tx1"/>
                          </a:solidFill>
                          <a:effectLst/>
                          <a:latin typeface="Calibri" panose="020F0502020204030204" pitchFamily="34" charset="0"/>
                          <a:cs typeface="Calibri" panose="020F0502020204030204" pitchFamily="34" charset="0"/>
                        </a:rPr>
                        <a:t>/</a:t>
                      </a:r>
                      <a:r>
                        <a:rPr lang="en-US" sz="3200" b="0" kern="100" dirty="0" err="1">
                          <a:solidFill>
                            <a:schemeClr val="tx1"/>
                          </a:solidFill>
                          <a:effectLst/>
                          <a:latin typeface="Calibri" panose="020F0502020204030204" pitchFamily="34" charset="0"/>
                          <a:cs typeface="Calibri" panose="020F0502020204030204" pitchFamily="34" charset="0"/>
                        </a:rPr>
                        <a:t>sɪt</a:t>
                      </a:r>
                      <a:r>
                        <a:rPr lang="en-US" sz="3200" b="0" kern="100" dirty="0">
                          <a:solidFill>
                            <a:schemeClr val="tx1"/>
                          </a:solidFill>
                          <a:effectLst/>
                          <a:latin typeface="Calibri" panose="020F0502020204030204" pitchFamily="34" charset="0"/>
                          <a:cs typeface="Calibri" panose="020F0502020204030204" pitchFamily="34" charset="0"/>
                        </a:rPr>
                        <a:t>/</a:t>
                      </a:r>
                      <a:endParaRPr lang="en-VN" sz="3200" b="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a:t>
                      </a:r>
                      <a:r>
                        <a:rPr lang="en-US" sz="3200" kern="100" dirty="0" err="1">
                          <a:solidFill>
                            <a:schemeClr val="tx1"/>
                          </a:solidFill>
                          <a:effectLst/>
                          <a:latin typeface="Calibri" panose="020F0502020204030204" pitchFamily="34" charset="0"/>
                          <a:cs typeface="Calibri" panose="020F0502020204030204" pitchFamily="34" charset="0"/>
                        </a:rPr>
                        <a:t>siːt</a:t>
                      </a:r>
                      <a:r>
                        <a:rPr lang="en-US" sz="3200" kern="100" dirty="0">
                          <a:solidFill>
                            <a:schemeClr val="tx1"/>
                          </a:solidFill>
                          <a:effectLst/>
                          <a:latin typeface="Calibri" panose="020F0502020204030204" pitchFamily="34" charset="0"/>
                          <a:cs typeface="Calibri" panose="020F0502020204030204" pitchFamily="34" charset="0"/>
                        </a:rPr>
                        <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extLst>
                  <a:ext uri="{0D108BD9-81ED-4DB2-BD59-A6C34878D82A}">
                    <a16:rowId xmlns:a16="http://schemas.microsoft.com/office/drawing/2014/main" val="1181817101"/>
                  </a:ext>
                </a:extLst>
              </a:tr>
              <a:tr h="0">
                <a:tc>
                  <a:txBody>
                    <a:bodyPr/>
                    <a:lstStyle/>
                    <a:p>
                      <a:pPr>
                        <a:lnSpc>
                          <a:spcPct val="120000"/>
                        </a:lnSpc>
                      </a:pPr>
                      <a:r>
                        <a:rPr lang="vi-VN" sz="3200" kern="100" dirty="0">
                          <a:solidFill>
                            <a:schemeClr val="tx1"/>
                          </a:solidFill>
                          <a:effectLst/>
                          <a:latin typeface="Calibri" panose="020F0502020204030204" pitchFamily="34" charset="0"/>
                          <a:cs typeface="Calibri" panose="020F0502020204030204" pitchFamily="34" charset="0"/>
                        </a:rPr>
                        <a:t>2.</a:t>
                      </a:r>
                      <a:r>
                        <a:rPr lang="en-US" sz="3200" kern="100" dirty="0">
                          <a:solidFill>
                            <a:schemeClr val="tx1"/>
                          </a:solidFill>
                          <a:effectLst/>
                          <a:latin typeface="Calibri" panose="020F0502020204030204" pitchFamily="34" charset="0"/>
                          <a:cs typeface="Calibri" panose="020F0502020204030204" pitchFamily="34" charset="0"/>
                        </a:rPr>
                        <a:t>feel</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tc>
                  <a:txBody>
                    <a:bodyPr/>
                    <a:lstStyle/>
                    <a:p>
                      <a:pPr>
                        <a:lnSpc>
                          <a:spcPct val="120000"/>
                        </a:lnSpc>
                      </a:pPr>
                      <a:r>
                        <a:rPr lang="en-US" sz="3200" b="1" kern="100" dirty="0">
                          <a:solidFill>
                            <a:schemeClr val="tx1"/>
                          </a:solidFill>
                          <a:effectLst/>
                          <a:latin typeface="Calibri" panose="020F0502020204030204" pitchFamily="34" charset="0"/>
                          <a:cs typeface="Calibri" panose="020F0502020204030204" pitchFamily="34" charset="0"/>
                        </a:rPr>
                        <a:t>fill</a:t>
                      </a:r>
                      <a:endParaRPr lang="en-VN" sz="3200" b="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extLst>
                  <a:ext uri="{0D108BD9-81ED-4DB2-BD59-A6C34878D82A}">
                    <a16:rowId xmlns:a16="http://schemas.microsoft.com/office/drawing/2014/main" val="2984398327"/>
                  </a:ext>
                </a:extLst>
              </a:tr>
              <a:tr h="0">
                <a:tc>
                  <a:txBody>
                    <a:bodyPr/>
                    <a:lstStyle/>
                    <a:p>
                      <a:pPr>
                        <a:lnSpc>
                          <a:spcPct val="120000"/>
                        </a:lnSpc>
                      </a:pPr>
                      <a:r>
                        <a:rPr lang="en-US" sz="3200" b="0" kern="100" dirty="0">
                          <a:solidFill>
                            <a:schemeClr val="tx1"/>
                          </a:solidFill>
                          <a:effectLst/>
                          <a:latin typeface="Calibri" panose="020F0502020204030204" pitchFamily="34" charset="0"/>
                          <a:cs typeface="Calibri" panose="020F0502020204030204" pitchFamily="34" charset="0"/>
                        </a:rPr>
                        <a:t>/</a:t>
                      </a:r>
                      <a:r>
                        <a:rPr lang="en-US" sz="3200" b="0" kern="100" dirty="0" err="1">
                          <a:solidFill>
                            <a:schemeClr val="tx1"/>
                          </a:solidFill>
                          <a:effectLst/>
                          <a:latin typeface="Calibri" panose="020F0502020204030204" pitchFamily="34" charset="0"/>
                          <a:cs typeface="Calibri" panose="020F0502020204030204" pitchFamily="34" charset="0"/>
                        </a:rPr>
                        <a:t>fiːl</a:t>
                      </a:r>
                      <a:r>
                        <a:rPr lang="en-US" sz="3200" b="0" kern="100" dirty="0">
                          <a:solidFill>
                            <a:schemeClr val="tx1"/>
                          </a:solidFill>
                          <a:effectLst/>
                          <a:latin typeface="Calibri" panose="020F0502020204030204" pitchFamily="34" charset="0"/>
                          <a:cs typeface="Calibri" panose="020F0502020204030204" pitchFamily="34" charset="0"/>
                        </a:rPr>
                        <a:t>/</a:t>
                      </a:r>
                      <a:endParaRPr lang="en-VN" sz="3200" b="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a:t>
                      </a:r>
                      <a:r>
                        <a:rPr lang="en-US" sz="3200" kern="100" dirty="0" err="1">
                          <a:solidFill>
                            <a:schemeClr val="tx1"/>
                          </a:solidFill>
                          <a:effectLst/>
                          <a:latin typeface="Calibri" panose="020F0502020204030204" pitchFamily="34" charset="0"/>
                          <a:cs typeface="Calibri" panose="020F0502020204030204" pitchFamily="34" charset="0"/>
                        </a:rPr>
                        <a:t>fɪl</a:t>
                      </a:r>
                      <a:r>
                        <a:rPr lang="en-US" sz="3200" kern="100" dirty="0">
                          <a:solidFill>
                            <a:schemeClr val="tx1"/>
                          </a:solidFill>
                          <a:effectLst/>
                          <a:latin typeface="Calibri" panose="020F0502020204030204" pitchFamily="34" charset="0"/>
                          <a:cs typeface="Calibri" panose="020F0502020204030204" pitchFamily="34" charset="0"/>
                        </a:rPr>
                        <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extLst>
                  <a:ext uri="{0D108BD9-81ED-4DB2-BD59-A6C34878D82A}">
                    <a16:rowId xmlns:a16="http://schemas.microsoft.com/office/drawing/2014/main" val="3265926339"/>
                  </a:ext>
                </a:extLst>
              </a:tr>
              <a:tr h="0">
                <a:tc>
                  <a:txBody>
                    <a:bodyPr/>
                    <a:lstStyle/>
                    <a:p>
                      <a:pPr>
                        <a:lnSpc>
                          <a:spcPct val="120000"/>
                        </a:lnSpc>
                      </a:pPr>
                      <a:r>
                        <a:rPr lang="en-US" sz="3200" b="1" kern="100" dirty="0">
                          <a:solidFill>
                            <a:schemeClr val="tx1"/>
                          </a:solidFill>
                          <a:effectLst/>
                          <a:latin typeface="Calibri" panose="020F0502020204030204" pitchFamily="34" charset="0"/>
                          <a:cs typeface="Calibri" panose="020F0502020204030204" pitchFamily="34" charset="0"/>
                        </a:rPr>
                        <a:t> 3.His</a:t>
                      </a:r>
                      <a:endParaRPr lang="en-VN" sz="3200" b="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tc>
                  <a:txBody>
                    <a:bodyPr/>
                    <a:lstStyle/>
                    <a:p>
                      <a:pPr>
                        <a:lnSpc>
                          <a:spcPct val="120000"/>
                        </a:lnSpc>
                      </a:pPr>
                      <a:r>
                        <a:rPr lang="en-US" sz="3200" b="1" kern="100" dirty="0">
                          <a:solidFill>
                            <a:schemeClr val="tx1"/>
                          </a:solidFill>
                          <a:effectLst/>
                          <a:latin typeface="Calibri" panose="020F0502020204030204" pitchFamily="34" charset="0"/>
                          <a:cs typeface="Calibri" panose="020F0502020204030204" pitchFamily="34" charset="0"/>
                        </a:rPr>
                        <a:t> he’s</a:t>
                      </a:r>
                      <a:endParaRPr lang="en-VN" sz="3200" b="1"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rgbClr val="FFC000">
                        <a:alpha val="90000"/>
                      </a:srgbClr>
                    </a:solidFill>
                  </a:tcPr>
                </a:tc>
                <a:extLst>
                  <a:ext uri="{0D108BD9-81ED-4DB2-BD59-A6C34878D82A}">
                    <a16:rowId xmlns:a16="http://schemas.microsoft.com/office/drawing/2014/main" val="3960679091"/>
                  </a:ext>
                </a:extLst>
              </a:tr>
              <a:tr h="0">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 </a:t>
                      </a:r>
                      <a:r>
                        <a:rPr lang="en-US" sz="3200" b="0" kern="100" dirty="0">
                          <a:solidFill>
                            <a:schemeClr val="tx1"/>
                          </a:solidFill>
                          <a:effectLst/>
                          <a:latin typeface="Calibri" panose="020F0502020204030204" pitchFamily="34" charset="0"/>
                          <a:cs typeface="Calibri" panose="020F0502020204030204" pitchFamily="34" charset="0"/>
                        </a:rPr>
                        <a:t>/</a:t>
                      </a:r>
                      <a:r>
                        <a:rPr lang="en-US" sz="3200" b="0" kern="100" dirty="0" err="1">
                          <a:solidFill>
                            <a:schemeClr val="tx1"/>
                          </a:solidFill>
                          <a:effectLst/>
                          <a:latin typeface="Calibri" panose="020F0502020204030204" pitchFamily="34" charset="0"/>
                          <a:cs typeface="Calibri" panose="020F0502020204030204" pitchFamily="34" charset="0"/>
                        </a:rPr>
                        <a:t>hɪz</a:t>
                      </a:r>
                      <a:r>
                        <a:rPr lang="en-US" sz="3200" b="0" kern="100" dirty="0">
                          <a:solidFill>
                            <a:schemeClr val="tx1"/>
                          </a:solidFill>
                          <a:effectLst/>
                          <a:latin typeface="Calibri" panose="020F0502020204030204" pitchFamily="34" charset="0"/>
                          <a:cs typeface="Calibri" panose="020F0502020204030204" pitchFamily="34" charset="0"/>
                        </a:rPr>
                        <a:t>/</a:t>
                      </a:r>
                      <a:endParaRPr lang="en-VN" sz="3200" b="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tc>
                  <a:txBody>
                    <a:bodyPr/>
                    <a:lstStyle/>
                    <a:p>
                      <a:pPr>
                        <a:lnSpc>
                          <a:spcPct val="120000"/>
                        </a:lnSpc>
                      </a:pPr>
                      <a:r>
                        <a:rPr lang="en-US" sz="3200" kern="100" dirty="0">
                          <a:solidFill>
                            <a:schemeClr val="tx1"/>
                          </a:solidFill>
                          <a:effectLst/>
                          <a:latin typeface="Calibri" panose="020F0502020204030204" pitchFamily="34" charset="0"/>
                          <a:cs typeface="Calibri" panose="020F0502020204030204" pitchFamily="34" charset="0"/>
                        </a:rPr>
                        <a:t> /</a:t>
                      </a:r>
                      <a:r>
                        <a:rPr lang="en-US" sz="3200" kern="100" dirty="0" err="1">
                          <a:solidFill>
                            <a:schemeClr val="tx1"/>
                          </a:solidFill>
                          <a:effectLst/>
                          <a:latin typeface="Calibri" panose="020F0502020204030204" pitchFamily="34" charset="0"/>
                          <a:cs typeface="Calibri" panose="020F0502020204030204" pitchFamily="34" charset="0"/>
                        </a:rPr>
                        <a:t>hiːz</a:t>
                      </a:r>
                      <a:r>
                        <a:rPr lang="en-US" sz="3200" kern="100" dirty="0">
                          <a:solidFill>
                            <a:schemeClr val="tx1"/>
                          </a:solidFill>
                          <a:effectLst/>
                          <a:latin typeface="Calibri" panose="020F0502020204030204" pitchFamily="34" charset="0"/>
                          <a:cs typeface="Calibri" panose="020F0502020204030204" pitchFamily="34" charset="0"/>
                        </a:rPr>
                        <a:t>/</a:t>
                      </a:r>
                      <a:endParaRPr lang="en-VN" sz="32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9525" marB="0">
                    <a:solidFill>
                      <a:schemeClr val="accent2">
                        <a:lumMod val="20000"/>
                        <a:lumOff val="80000"/>
                      </a:schemeClr>
                    </a:solidFill>
                  </a:tcPr>
                </a:tc>
                <a:extLst>
                  <a:ext uri="{0D108BD9-81ED-4DB2-BD59-A6C34878D82A}">
                    <a16:rowId xmlns:a16="http://schemas.microsoft.com/office/drawing/2014/main" val="2915956977"/>
                  </a:ext>
                </a:extLst>
              </a:tr>
            </a:tbl>
          </a:graphicData>
        </a:graphic>
      </p:graphicFrame>
      <p:sp>
        <p:nvSpPr>
          <p:cNvPr id="3" name="Oval 2">
            <a:extLst>
              <a:ext uri="{FF2B5EF4-FFF2-40B4-BE49-F238E27FC236}">
                <a16:creationId xmlns:a16="http://schemas.microsoft.com/office/drawing/2014/main" id="{9868F31A-63B9-7981-DED9-756554E94964}"/>
              </a:ext>
            </a:extLst>
          </p:cNvPr>
          <p:cNvSpPr/>
          <p:nvPr/>
        </p:nvSpPr>
        <p:spPr>
          <a:xfrm>
            <a:off x="2072243" y="2400506"/>
            <a:ext cx="673747" cy="533176"/>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Oval 7">
            <a:extLst>
              <a:ext uri="{FF2B5EF4-FFF2-40B4-BE49-F238E27FC236}">
                <a16:creationId xmlns:a16="http://schemas.microsoft.com/office/drawing/2014/main" id="{BDE7C392-CD0A-9430-8378-EC321028D91D}"/>
              </a:ext>
            </a:extLst>
          </p:cNvPr>
          <p:cNvSpPr/>
          <p:nvPr/>
        </p:nvSpPr>
        <p:spPr>
          <a:xfrm>
            <a:off x="2021443" y="3518106"/>
            <a:ext cx="1204357" cy="533176"/>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Oval 8">
            <a:extLst>
              <a:ext uri="{FF2B5EF4-FFF2-40B4-BE49-F238E27FC236}">
                <a16:creationId xmlns:a16="http://schemas.microsoft.com/office/drawing/2014/main" id="{E5BAC80F-6356-52AE-9DF8-EFEDD9F70F6D}"/>
              </a:ext>
            </a:extLst>
          </p:cNvPr>
          <p:cNvSpPr/>
          <p:nvPr/>
        </p:nvSpPr>
        <p:spPr>
          <a:xfrm>
            <a:off x="2143811" y="4648365"/>
            <a:ext cx="878789" cy="533176"/>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8CF527BA-335A-494C-4EFD-02B979AD0299}"/>
              </a:ext>
            </a:extLst>
          </p:cNvPr>
          <p:cNvSpPr txBox="1"/>
          <p:nvPr/>
        </p:nvSpPr>
        <p:spPr>
          <a:xfrm>
            <a:off x="4701911" y="1604335"/>
            <a:ext cx="1971051" cy="646331"/>
          </a:xfrm>
          <a:prstGeom prst="rect">
            <a:avLst/>
          </a:prstGeom>
          <a:noFill/>
        </p:spPr>
        <p:txBody>
          <a:bodyPr wrap="square" rtlCol="0">
            <a:spAutoFit/>
          </a:bodyPr>
          <a:lstStyle/>
          <a:p>
            <a:r>
              <a:rPr lang="en-US" sz="3600" b="1" dirty="0">
                <a:highlight>
                  <a:srgbClr val="F3C1FF"/>
                </a:highlight>
              </a:rPr>
              <a:t>Answers</a:t>
            </a:r>
          </a:p>
        </p:txBody>
      </p:sp>
    </p:spTree>
    <p:extLst>
      <p:ext uri="{BB962C8B-B14F-4D97-AF65-F5344CB8AC3E}">
        <p14:creationId xmlns:p14="http://schemas.microsoft.com/office/powerpoint/2010/main" val="3138038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highlight>
                  <a:srgbClr val="00FF00"/>
                </a:highlight>
              </a:rPr>
              <a:t>SB - p.16 - Task d.</a:t>
            </a:r>
            <a:r>
              <a:rPr lang="en-US" sz="3200" b="1" dirty="0"/>
              <a:t> </a:t>
            </a:r>
            <a:r>
              <a:rPr lang="en-US" sz="3200" b="1" dirty="0">
                <a:solidFill>
                  <a:srgbClr val="0070C0"/>
                </a:solidFill>
              </a:rPr>
              <a:t>Take turns saying the words in Task c. while your partner points to them.</a:t>
            </a:r>
          </a:p>
        </p:txBody>
      </p:sp>
      <p:sp>
        <p:nvSpPr>
          <p:cNvPr id="3" name="TextBox 2">
            <a:extLst>
              <a:ext uri="{FF2B5EF4-FFF2-40B4-BE49-F238E27FC236}">
                <a16:creationId xmlns:a16="http://schemas.microsoft.com/office/drawing/2014/main" id="{0EE98B4B-E92A-89AE-1770-A35901B1053A}"/>
              </a:ext>
            </a:extLst>
          </p:cNvPr>
          <p:cNvSpPr txBox="1"/>
          <p:nvPr/>
        </p:nvSpPr>
        <p:spPr>
          <a:xfrm>
            <a:off x="3784748" y="2179299"/>
            <a:ext cx="3225799" cy="2499402"/>
          </a:xfrm>
          <a:prstGeom prst="rect">
            <a:avLst/>
          </a:prstGeom>
          <a:solidFill>
            <a:srgbClr val="FFC000">
              <a:alpha val="90000"/>
            </a:srgbClr>
          </a:solidFill>
        </p:spPr>
        <p:txBody>
          <a:bodyPr wrap="square" rtlCol="0">
            <a:spAutoFit/>
          </a:bodyPr>
          <a:lstStyle/>
          <a:p>
            <a:pPr>
              <a:lnSpc>
                <a:spcPct val="150000"/>
              </a:lnSpc>
            </a:pPr>
            <a:r>
              <a:rPr lang="en-US" sz="3600" b="1" dirty="0"/>
              <a:t>1. sit       seat</a:t>
            </a:r>
          </a:p>
          <a:p>
            <a:pPr>
              <a:lnSpc>
                <a:spcPct val="150000"/>
              </a:lnSpc>
            </a:pPr>
            <a:r>
              <a:rPr lang="en-US" sz="3600" b="1" dirty="0"/>
              <a:t>2. feel     fill</a:t>
            </a:r>
          </a:p>
          <a:p>
            <a:pPr>
              <a:lnSpc>
                <a:spcPct val="150000"/>
              </a:lnSpc>
            </a:pPr>
            <a:r>
              <a:rPr lang="en-US" sz="3600" b="1" dirty="0"/>
              <a:t>3. His      he's</a:t>
            </a:r>
          </a:p>
        </p:txBody>
      </p:sp>
    </p:spTree>
    <p:extLst>
      <p:ext uri="{BB962C8B-B14F-4D97-AF65-F5344CB8AC3E}">
        <p14:creationId xmlns:p14="http://schemas.microsoft.com/office/powerpoint/2010/main" val="363212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033947"/>
            <a:ext cx="3267732" cy="830997"/>
          </a:xfrm>
          <a:prstGeom prst="rect">
            <a:avLst/>
          </a:prstGeom>
          <a:noFill/>
        </p:spPr>
        <p:txBody>
          <a:bodyPr wrap="square" rtlCol="0">
            <a:spAutoFit/>
          </a:bodyPr>
          <a:lstStyle/>
          <a:p>
            <a:pPr algn="ctr"/>
            <a:r>
              <a:rPr lang="en-US" sz="4800" dirty="0">
                <a:solidFill>
                  <a:schemeClr val="bg1"/>
                </a:solidFill>
              </a:rPr>
              <a:t>Practice</a:t>
            </a:r>
          </a:p>
        </p:txBody>
      </p:sp>
    </p:spTree>
    <p:extLst>
      <p:ext uri="{BB962C8B-B14F-4D97-AF65-F5344CB8AC3E}">
        <p14:creationId xmlns:p14="http://schemas.microsoft.com/office/powerpoint/2010/main" val="23850639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87755" y="718868"/>
            <a:ext cx="11416489" cy="1077218"/>
          </a:xfrm>
          <a:prstGeom prst="rect">
            <a:avLst/>
          </a:prstGeom>
          <a:noFill/>
        </p:spPr>
        <p:txBody>
          <a:bodyPr wrap="square" rtlCol="0">
            <a:spAutoFit/>
          </a:bodyPr>
          <a:lstStyle/>
          <a:p>
            <a:pPr algn="just"/>
            <a:r>
              <a:rPr lang="en-US" sz="3200" b="1" dirty="0">
                <a:highlight>
                  <a:srgbClr val="00FF00"/>
                </a:highlight>
              </a:rPr>
              <a:t>SB - p.17 - Task a.</a:t>
            </a:r>
            <a:r>
              <a:rPr lang="en-US" sz="3200" b="1" dirty="0"/>
              <a:t> </a:t>
            </a:r>
            <a:r>
              <a:rPr lang="en-US" sz="3200" b="1" dirty="0">
                <a:solidFill>
                  <a:srgbClr val="0070C0"/>
                </a:solidFill>
              </a:rPr>
              <a:t>In pairs: Take turns talking about memories of family life in the past and compare them with family life now</a:t>
            </a:r>
          </a:p>
        </p:txBody>
      </p:sp>
      <p:pic>
        <p:nvPicPr>
          <p:cNvPr id="4" name="Picture 3">
            <a:extLst>
              <a:ext uri="{FF2B5EF4-FFF2-40B4-BE49-F238E27FC236}">
                <a16:creationId xmlns:a16="http://schemas.microsoft.com/office/drawing/2014/main" id="{FC464E2B-8B09-D647-35B8-B0F75F355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799" y="2108200"/>
            <a:ext cx="7772400" cy="3429813"/>
          </a:xfrm>
          <a:prstGeom prst="rect">
            <a:avLst/>
          </a:prstGeom>
        </p:spPr>
      </p:pic>
    </p:spTree>
    <p:extLst>
      <p:ext uri="{BB962C8B-B14F-4D97-AF65-F5344CB8AC3E}">
        <p14:creationId xmlns:p14="http://schemas.microsoft.com/office/powerpoint/2010/main" val="3086249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4921331" y="4615250"/>
            <a:ext cx="1109015" cy="1761132"/>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2690" y="5177922"/>
            <a:ext cx="2388139" cy="584775"/>
          </a:xfrm>
          <a:prstGeom prst="rect">
            <a:avLst/>
          </a:prstGeom>
          <a:noFill/>
        </p:spPr>
        <p:txBody>
          <a:bodyPr wrap="square" rtlCol="0">
            <a:spAutoFit/>
          </a:bodyPr>
          <a:lstStyle/>
          <a:p>
            <a:pPr algn="ctr"/>
            <a:r>
              <a:rPr lang="en-US" sz="3200" dirty="0">
                <a:solidFill>
                  <a:srgbClr val="FF0000"/>
                </a:solidFill>
              </a:rPr>
              <a:t>EXAMPLE</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8936724" y="727545"/>
            <a:ext cx="3040334" cy="3113207"/>
          </a:xfrm>
          <a:prstGeom prst="wedgeRoundRectCallout">
            <a:avLst>
              <a:gd name="adj1" fmla="val 36896"/>
              <a:gd name="adj2" fmla="val 79723"/>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women </a:t>
            </a:r>
            <a:r>
              <a:rPr lang="en-US" sz="3200" dirty="0">
                <a:solidFill>
                  <a:schemeClr val="tx1"/>
                </a:solidFill>
                <a:highlight>
                  <a:srgbClr val="F3C1FF"/>
                </a:highlight>
              </a:rPr>
              <a:t>would be</a:t>
            </a:r>
            <a:r>
              <a:rPr lang="en-US" sz="3200" dirty="0">
                <a:solidFill>
                  <a:schemeClr val="tx1"/>
                </a:solidFill>
              </a:rPr>
              <a:t> housewives, and men </a:t>
            </a:r>
            <a:r>
              <a:rPr lang="en-US" sz="3200" dirty="0">
                <a:solidFill>
                  <a:schemeClr val="tx1"/>
                </a:solidFill>
                <a:highlight>
                  <a:srgbClr val="F3C1FF"/>
                </a:highlight>
              </a:rPr>
              <a:t>would be </a:t>
            </a:r>
            <a:r>
              <a:rPr lang="en-US" sz="3200" dirty="0">
                <a:solidFill>
                  <a:schemeClr val="tx1"/>
                </a:solidFill>
              </a:rPr>
              <a:t>breadwinners.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604855" y="709013"/>
            <a:ext cx="3040334" cy="2308235"/>
          </a:xfrm>
          <a:prstGeom prst="wedgeRoundRectCallout">
            <a:avLst>
              <a:gd name="adj1" fmla="val -34760"/>
              <a:gd name="adj2" fmla="val 81126"/>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161656"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Many women also work now.</a:t>
            </a:r>
            <a:endParaRPr lang="en-US" sz="3200" dirty="0">
              <a:solidFill>
                <a:schemeClr val="tx1"/>
              </a:solidFill>
            </a:endParaRPr>
          </a:p>
        </p:txBody>
      </p:sp>
      <p:pic>
        <p:nvPicPr>
          <p:cNvPr id="2" name="Picture 1">
            <a:extLst>
              <a:ext uri="{FF2B5EF4-FFF2-40B4-BE49-F238E27FC236}">
                <a16:creationId xmlns:a16="http://schemas.microsoft.com/office/drawing/2014/main" id="{9A4B1AB7-1515-86CC-6403-7F7BB21963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51638" b="-1200"/>
          <a:stretch/>
        </p:blipFill>
        <p:spPr>
          <a:xfrm>
            <a:off x="10048987" y="4638875"/>
            <a:ext cx="1881660" cy="1737507"/>
          </a:xfrm>
          <a:prstGeom prst="rect">
            <a:avLst/>
          </a:prstGeom>
        </p:spPr>
      </p:pic>
      <p:pic>
        <p:nvPicPr>
          <p:cNvPr id="7" name="Picture 6">
            <a:extLst>
              <a:ext uri="{FF2B5EF4-FFF2-40B4-BE49-F238E27FC236}">
                <a16:creationId xmlns:a16="http://schemas.microsoft.com/office/drawing/2014/main" id="{CE6BD26E-937F-1807-E5F8-11608EE5CC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6" t="392"/>
          <a:stretch/>
        </p:blipFill>
        <p:spPr>
          <a:xfrm>
            <a:off x="108017" y="541112"/>
            <a:ext cx="5120720" cy="4515568"/>
          </a:xfrm>
          <a:prstGeom prst="rect">
            <a:avLst/>
          </a:prstGeom>
        </p:spPr>
      </p:pic>
    </p:spTree>
    <p:extLst>
      <p:ext uri="{BB962C8B-B14F-4D97-AF65-F5344CB8AC3E}">
        <p14:creationId xmlns:p14="http://schemas.microsoft.com/office/powerpoint/2010/main" val="2721704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D5B54-6F7A-46A9-A78B-E1676AA815DD}"/>
              </a:ext>
            </a:extLst>
          </p:cNvPr>
          <p:cNvSpPr txBox="1"/>
          <p:nvPr/>
        </p:nvSpPr>
        <p:spPr>
          <a:xfrm>
            <a:off x="384313" y="450573"/>
            <a:ext cx="11360515" cy="1077218"/>
          </a:xfrm>
          <a:prstGeom prst="rect">
            <a:avLst/>
          </a:prstGeom>
          <a:noFill/>
        </p:spPr>
        <p:txBody>
          <a:bodyPr wrap="square" rtlCol="0">
            <a:spAutoFit/>
          </a:bodyPr>
          <a:lstStyle/>
          <a:p>
            <a:pPr algn="r"/>
            <a:r>
              <a:rPr lang="en-US" sz="3200" b="1" dirty="0">
                <a:solidFill>
                  <a:srgbClr val="0070C0"/>
                </a:solidFill>
              </a:rPr>
              <a:t>Thursday, October, 9</a:t>
            </a:r>
            <a:r>
              <a:rPr lang="en-US" sz="3200" b="1" baseline="30000" dirty="0">
                <a:solidFill>
                  <a:srgbClr val="0070C0"/>
                </a:solidFill>
              </a:rPr>
              <a:t>th</a:t>
            </a:r>
            <a:r>
              <a:rPr lang="en-US" sz="3200" b="1" dirty="0">
                <a:solidFill>
                  <a:srgbClr val="0070C0"/>
                </a:solidFill>
              </a:rPr>
              <a:t> 2025</a:t>
            </a:r>
          </a:p>
          <a:p>
            <a:r>
              <a:rPr lang="en-US" sz="3200" b="1" dirty="0">
                <a:solidFill>
                  <a:srgbClr val="0070C0"/>
                </a:solidFill>
              </a:rPr>
              <a:t>Period 14</a:t>
            </a:r>
          </a:p>
        </p:txBody>
      </p:sp>
      <p:sp>
        <p:nvSpPr>
          <p:cNvPr id="3" name="TextBox 2">
            <a:extLst>
              <a:ext uri="{FF2B5EF4-FFF2-40B4-BE49-F238E27FC236}">
                <a16:creationId xmlns:a16="http://schemas.microsoft.com/office/drawing/2014/main" id="{3A0F9DCE-DB13-4BEF-A3B2-F2B3C77D3A3A}"/>
              </a:ext>
            </a:extLst>
          </p:cNvPr>
          <p:cNvSpPr txBox="1"/>
          <p:nvPr/>
        </p:nvSpPr>
        <p:spPr>
          <a:xfrm>
            <a:off x="2568494" y="1785729"/>
            <a:ext cx="7542913" cy="2616101"/>
          </a:xfrm>
          <a:prstGeom prst="rect">
            <a:avLst/>
          </a:prstGeom>
          <a:noFill/>
        </p:spPr>
        <p:txBody>
          <a:bodyPr wrap="square" rtlCol="0">
            <a:spAutoFit/>
          </a:bodyPr>
          <a:lstStyle/>
          <a:p>
            <a:pPr lvl="0" algn="ctr"/>
            <a:r>
              <a:rPr lang="en-US" sz="4000" b="1" dirty="0">
                <a:solidFill>
                  <a:srgbClr val="0070C0"/>
                </a:solidFill>
              </a:rPr>
              <a:t>Unit 2: Life in the past</a:t>
            </a:r>
            <a:endParaRPr lang="en-US" sz="2800" b="1" dirty="0">
              <a:solidFill>
                <a:srgbClr val="0070C0"/>
              </a:solidFill>
            </a:endParaRPr>
          </a:p>
          <a:p>
            <a:pPr lvl="0" algn="ctr"/>
            <a:r>
              <a:rPr lang="en-US" sz="4000" b="1" dirty="0">
                <a:solidFill>
                  <a:srgbClr val="00B050"/>
                </a:solidFill>
              </a:rPr>
              <a:t>Lesson 1.3: Pronunciation. &amp; Speaking</a:t>
            </a:r>
            <a:endParaRPr lang="en-US" sz="4000" dirty="0">
              <a:solidFill>
                <a:prstClr val="black"/>
              </a:solidFill>
            </a:endParaRPr>
          </a:p>
          <a:p>
            <a:pPr lvl="0" algn="ctr"/>
            <a:r>
              <a:rPr lang="en-US" sz="4400" dirty="0">
                <a:solidFill>
                  <a:srgbClr val="FF0000"/>
                </a:solidFill>
              </a:rPr>
              <a:t>Pages 16 &amp; 17</a:t>
            </a:r>
          </a:p>
        </p:txBody>
      </p:sp>
    </p:spTree>
    <p:extLst>
      <p:ext uri="{BB962C8B-B14F-4D97-AF65-F5344CB8AC3E}">
        <p14:creationId xmlns:p14="http://schemas.microsoft.com/office/powerpoint/2010/main" val="214332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6274EE5-3FE8-961C-8E79-0E7307FD0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2" y="609600"/>
            <a:ext cx="5817809" cy="5638800"/>
          </a:xfrm>
          <a:prstGeom prst="rect">
            <a:avLst/>
          </a:prstGeom>
        </p:spPr>
      </p:pic>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3"/>
          <a:stretch>
            <a:fillRect/>
          </a:stretch>
        </p:blipFill>
        <p:spPr>
          <a:xfrm>
            <a:off x="4921331" y="4615250"/>
            <a:ext cx="1109015" cy="1761132"/>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2733808"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often get </a:t>
            </a:r>
            <a:r>
              <a:rPr lang="en-US" sz="3200" dirty="0">
                <a:solidFill>
                  <a:schemeClr val="tx1"/>
                </a:solidFill>
              </a:rPr>
              <a:t>married young.</a:t>
            </a:r>
          </a:p>
          <a:p>
            <a:pPr algn="just"/>
            <a:endParaRPr lang="en-US" sz="3200" dirty="0">
              <a:solidFill>
                <a:schemeClr val="tx1"/>
              </a:solidFill>
            </a:endParaRP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3"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People often get married later now.</a:t>
            </a:r>
            <a:endParaRPr lang="en-US" sz="3200" dirty="0">
              <a:solidFill>
                <a:schemeClr val="tx1"/>
              </a:solidFill>
            </a:endParaRPr>
          </a:p>
        </p:txBody>
      </p:sp>
      <p:pic>
        <p:nvPicPr>
          <p:cNvPr id="2" name="Picture 1">
            <a:extLst>
              <a:ext uri="{FF2B5EF4-FFF2-40B4-BE49-F238E27FC236}">
                <a16:creationId xmlns:a16="http://schemas.microsoft.com/office/drawing/2014/main" id="{9A4B1AB7-1515-86CC-6403-7F7BB21963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51638" b="-1200"/>
          <a:stretch/>
        </p:blipFill>
        <p:spPr>
          <a:xfrm>
            <a:off x="10048987" y="4936989"/>
            <a:ext cx="1558813" cy="1439393"/>
          </a:xfrm>
          <a:prstGeom prst="rect">
            <a:avLst/>
          </a:prstGeom>
        </p:spPr>
      </p:pic>
    </p:spTree>
    <p:extLst>
      <p:ext uri="{BB962C8B-B14F-4D97-AF65-F5344CB8AC3E}">
        <p14:creationId xmlns:p14="http://schemas.microsoft.com/office/powerpoint/2010/main" val="1008725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53408" y="4652719"/>
            <a:ext cx="1109015" cy="1761132"/>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men </a:t>
            </a:r>
            <a:r>
              <a:rPr lang="en-US" sz="3200" dirty="0">
                <a:solidFill>
                  <a:schemeClr val="tx1"/>
                </a:solidFill>
                <a:highlight>
                  <a:srgbClr val="F3C1FF"/>
                </a:highlight>
              </a:rPr>
              <a:t>would make </a:t>
            </a:r>
            <a:r>
              <a:rPr lang="en-US" sz="3200" dirty="0">
                <a:solidFill>
                  <a:schemeClr val="tx1"/>
                </a:solidFill>
              </a:rPr>
              <a:t>all decisions.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3"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Women also make decisions now.</a:t>
            </a:r>
            <a:endParaRPr lang="en-US" sz="3200" dirty="0">
              <a:solidFill>
                <a:schemeClr val="tx1"/>
              </a:solidFill>
            </a:endParaRPr>
          </a:p>
        </p:txBody>
      </p:sp>
      <p:pic>
        <p:nvPicPr>
          <p:cNvPr id="2" name="Picture 1">
            <a:extLst>
              <a:ext uri="{FF2B5EF4-FFF2-40B4-BE49-F238E27FC236}">
                <a16:creationId xmlns:a16="http://schemas.microsoft.com/office/drawing/2014/main" id="{9A4B1AB7-1515-86CC-6403-7F7BB21963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51638" b="-1200"/>
          <a:stretch/>
        </p:blipFill>
        <p:spPr>
          <a:xfrm>
            <a:off x="10048987" y="4936989"/>
            <a:ext cx="1558813" cy="1439393"/>
          </a:xfrm>
          <a:prstGeom prst="rect">
            <a:avLst/>
          </a:prstGeom>
        </p:spPr>
      </p:pic>
      <p:pic>
        <p:nvPicPr>
          <p:cNvPr id="11" name="Picture 10">
            <a:extLst>
              <a:ext uri="{FF2B5EF4-FFF2-40B4-BE49-F238E27FC236}">
                <a16:creationId xmlns:a16="http://schemas.microsoft.com/office/drawing/2014/main" id="{79240E74-E64D-2167-0F18-CF21E76CDD92}"/>
              </a:ext>
            </a:extLst>
          </p:cNvPr>
          <p:cNvPicPr>
            <a:picLocks noChangeAspect="1"/>
          </p:cNvPicPr>
          <p:nvPr/>
        </p:nvPicPr>
        <p:blipFill rotWithShape="1">
          <a:blip r:embed="rId4">
            <a:extLst>
              <a:ext uri="{28A0092B-C50C-407E-A947-70E740481C1C}">
                <a14:useLocalDpi xmlns:a14="http://schemas.microsoft.com/office/drawing/2010/main" val="0"/>
              </a:ext>
            </a:extLst>
          </a:blip>
          <a:srcRect l="3593" t="2447" r="1178"/>
          <a:stretch/>
        </p:blipFill>
        <p:spPr>
          <a:xfrm>
            <a:off x="137536" y="523428"/>
            <a:ext cx="5613651" cy="4607371"/>
          </a:xfrm>
          <a:prstGeom prst="rect">
            <a:avLst/>
          </a:prstGeom>
        </p:spPr>
      </p:pic>
    </p:spTree>
    <p:extLst>
      <p:ext uri="{BB962C8B-B14F-4D97-AF65-F5344CB8AC3E}">
        <p14:creationId xmlns:p14="http://schemas.microsoft.com/office/powerpoint/2010/main" val="2330457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9CCEE-4506-3920-9A77-E56BFE98A3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092" b="1693"/>
          <a:stretch/>
        </p:blipFill>
        <p:spPr>
          <a:xfrm>
            <a:off x="5445158" y="4362397"/>
            <a:ext cx="1117265" cy="195163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usually come </a:t>
            </a:r>
            <a:r>
              <a:rPr lang="en-US" sz="3200" dirty="0">
                <a:solidFill>
                  <a:schemeClr val="tx1"/>
                </a:solidFill>
              </a:rPr>
              <a:t>home for family meals.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2" y="3781610"/>
            <a:ext cx="2536931" cy="2308234"/>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Most families only have dinner together now.</a:t>
            </a:r>
            <a:endParaRPr lang="en-US" sz="3200" dirty="0">
              <a:solidFill>
                <a:schemeClr val="tx1"/>
              </a:solidFill>
            </a:endParaRPr>
          </a:p>
        </p:txBody>
      </p:sp>
      <p:pic>
        <p:nvPicPr>
          <p:cNvPr id="5" name="Picture 4">
            <a:extLst>
              <a:ext uri="{FF2B5EF4-FFF2-40B4-BE49-F238E27FC236}">
                <a16:creationId xmlns:a16="http://schemas.microsoft.com/office/drawing/2014/main" id="{B5D08DB1-B0C0-D93B-1D5F-2E3535F5F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01" t="3679"/>
          <a:stretch/>
        </p:blipFill>
        <p:spPr>
          <a:xfrm>
            <a:off x="9811331" y="4752541"/>
            <a:ext cx="1616377" cy="1561487"/>
          </a:xfrm>
          <a:prstGeom prst="rect">
            <a:avLst/>
          </a:prstGeom>
        </p:spPr>
      </p:pic>
      <p:pic>
        <p:nvPicPr>
          <p:cNvPr id="12" name="Picture 11">
            <a:extLst>
              <a:ext uri="{FF2B5EF4-FFF2-40B4-BE49-F238E27FC236}">
                <a16:creationId xmlns:a16="http://schemas.microsoft.com/office/drawing/2014/main" id="{C958E841-A0D7-D855-E5C0-B2057FB2337E}"/>
              </a:ext>
            </a:extLst>
          </p:cNvPr>
          <p:cNvPicPr>
            <a:picLocks noChangeAspect="1"/>
          </p:cNvPicPr>
          <p:nvPr/>
        </p:nvPicPr>
        <p:blipFill rotWithShape="1">
          <a:blip r:embed="rId4">
            <a:extLst>
              <a:ext uri="{28A0092B-C50C-407E-A947-70E740481C1C}">
                <a14:useLocalDpi xmlns:a14="http://schemas.microsoft.com/office/drawing/2010/main" val="0"/>
              </a:ext>
            </a:extLst>
          </a:blip>
          <a:srcRect t="1970" r="2391"/>
          <a:stretch/>
        </p:blipFill>
        <p:spPr>
          <a:xfrm>
            <a:off x="0" y="460784"/>
            <a:ext cx="5678398" cy="5629059"/>
          </a:xfrm>
          <a:prstGeom prst="rect">
            <a:avLst/>
          </a:prstGeom>
        </p:spPr>
      </p:pic>
    </p:spTree>
    <p:extLst>
      <p:ext uri="{BB962C8B-B14F-4D97-AF65-F5344CB8AC3E}">
        <p14:creationId xmlns:p14="http://schemas.microsoft.com/office/powerpoint/2010/main" val="3948118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9CCEE-4506-3920-9A77-E56BFE98A3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092" b="1693"/>
          <a:stretch/>
        </p:blipFill>
        <p:spPr>
          <a:xfrm>
            <a:off x="5445158" y="4362397"/>
            <a:ext cx="1117265" cy="195163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usually live </a:t>
            </a:r>
            <a:r>
              <a:rPr lang="en-US" sz="3200" dirty="0">
                <a:solidFill>
                  <a:schemeClr val="tx1"/>
                </a:solidFill>
              </a:rPr>
              <a:t>in extended families.</a:t>
            </a: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2" y="3429000"/>
            <a:ext cx="2536931" cy="2660843"/>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People usually live in nuclear families now.</a:t>
            </a:r>
            <a:endParaRPr lang="en-US" sz="3200" dirty="0">
              <a:solidFill>
                <a:schemeClr val="tx1"/>
              </a:solidFill>
            </a:endParaRPr>
          </a:p>
        </p:txBody>
      </p:sp>
      <p:pic>
        <p:nvPicPr>
          <p:cNvPr id="5" name="Picture 4">
            <a:extLst>
              <a:ext uri="{FF2B5EF4-FFF2-40B4-BE49-F238E27FC236}">
                <a16:creationId xmlns:a16="http://schemas.microsoft.com/office/drawing/2014/main" id="{B5D08DB1-B0C0-D93B-1D5F-2E3535F5F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01" t="3679"/>
          <a:stretch/>
        </p:blipFill>
        <p:spPr>
          <a:xfrm>
            <a:off x="9811331" y="4752541"/>
            <a:ext cx="1616377" cy="1561487"/>
          </a:xfrm>
          <a:prstGeom prst="rect">
            <a:avLst/>
          </a:prstGeom>
        </p:spPr>
      </p:pic>
      <p:pic>
        <p:nvPicPr>
          <p:cNvPr id="8" name="Picture 7">
            <a:extLst>
              <a:ext uri="{FF2B5EF4-FFF2-40B4-BE49-F238E27FC236}">
                <a16:creationId xmlns:a16="http://schemas.microsoft.com/office/drawing/2014/main" id="{648A001C-2076-3A45-ACBD-08595CB836E4}"/>
              </a:ext>
            </a:extLst>
          </p:cNvPr>
          <p:cNvPicPr>
            <a:picLocks noChangeAspect="1"/>
          </p:cNvPicPr>
          <p:nvPr/>
        </p:nvPicPr>
        <p:blipFill rotWithShape="1">
          <a:blip r:embed="rId4">
            <a:extLst>
              <a:ext uri="{28A0092B-C50C-407E-A947-70E740481C1C}">
                <a14:useLocalDpi xmlns:a14="http://schemas.microsoft.com/office/drawing/2010/main" val="0"/>
              </a:ext>
            </a:extLst>
          </a:blip>
          <a:srcRect r="3235"/>
          <a:stretch/>
        </p:blipFill>
        <p:spPr>
          <a:xfrm>
            <a:off x="107777" y="543972"/>
            <a:ext cx="5184981" cy="5830852"/>
          </a:xfrm>
          <a:prstGeom prst="rect">
            <a:avLst/>
          </a:prstGeom>
        </p:spPr>
      </p:pic>
    </p:spTree>
    <p:extLst>
      <p:ext uri="{BB962C8B-B14F-4D97-AF65-F5344CB8AC3E}">
        <p14:creationId xmlns:p14="http://schemas.microsoft.com/office/powerpoint/2010/main" val="1858410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9CCEE-4506-3920-9A77-E56BFE98A3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092" b="1693"/>
          <a:stretch/>
        </p:blipFill>
        <p:spPr>
          <a:xfrm>
            <a:off x="5629578" y="4362397"/>
            <a:ext cx="1117265" cy="195163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425451" y="345182"/>
            <a:ext cx="2388139" cy="1077218"/>
          </a:xfrm>
          <a:prstGeom prst="rect">
            <a:avLst/>
          </a:prstGeom>
          <a:noFill/>
        </p:spPr>
        <p:txBody>
          <a:bodyPr wrap="square" rtlCol="0">
            <a:spAutoFit/>
          </a:bodyPr>
          <a:lstStyle/>
          <a:p>
            <a:pPr algn="ctr"/>
            <a:r>
              <a:rPr lang="en-US" sz="3200" dirty="0">
                <a:solidFill>
                  <a:srgbClr val="FF0000"/>
                </a:solidFill>
              </a:rPr>
              <a:t>Suggested answer</a:t>
            </a:r>
          </a:p>
        </p:txBody>
      </p:sp>
      <p:sp>
        <p:nvSpPr>
          <p:cNvPr id="3" name="Speech Bubble: Rectangle with Corners Rounded 8">
            <a:extLst>
              <a:ext uri="{FF2B5EF4-FFF2-40B4-BE49-F238E27FC236}">
                <a16:creationId xmlns:a16="http://schemas.microsoft.com/office/drawing/2014/main" id="{F6B25BF2-DBEA-C23D-40D6-45D475D577EB}"/>
              </a:ext>
            </a:extLst>
          </p:cNvPr>
          <p:cNvSpPr/>
          <p:nvPr/>
        </p:nvSpPr>
        <p:spPr>
          <a:xfrm>
            <a:off x="9099354" y="1422400"/>
            <a:ext cx="3040334" cy="3192850"/>
          </a:xfrm>
          <a:prstGeom prst="wedgeRoundRectCallout">
            <a:avLst>
              <a:gd name="adj1" fmla="val 4314"/>
              <a:gd name="adj2" fmla="val 7238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Back then, people </a:t>
            </a:r>
            <a:r>
              <a:rPr lang="en-US" sz="3200" dirty="0">
                <a:solidFill>
                  <a:schemeClr val="tx1"/>
                </a:solidFill>
                <a:highlight>
                  <a:srgbClr val="F3C1FF"/>
                </a:highlight>
              </a:rPr>
              <a:t>would usually have </a:t>
            </a:r>
            <a:r>
              <a:rPr lang="en-US" sz="3200" dirty="0">
                <a:solidFill>
                  <a:schemeClr val="tx1"/>
                </a:solidFill>
              </a:rPr>
              <a:t>many kids.</a:t>
            </a:r>
          </a:p>
          <a:p>
            <a:pPr algn="just"/>
            <a:endParaRPr lang="en-US" sz="3200" dirty="0">
              <a:solidFill>
                <a:schemeClr val="tx1"/>
              </a:solidFill>
            </a:endParaRPr>
          </a:p>
        </p:txBody>
      </p:sp>
      <p:sp>
        <p:nvSpPr>
          <p:cNvPr id="4" name="Speech Bubble: Rectangle with Corners Rounded 11">
            <a:extLst>
              <a:ext uri="{FF2B5EF4-FFF2-40B4-BE49-F238E27FC236}">
                <a16:creationId xmlns:a16="http://schemas.microsoft.com/office/drawing/2014/main" id="{3D877AF6-AFC6-B6B2-9913-78881FDDBB48}"/>
              </a:ext>
            </a:extLst>
          </p:cNvPr>
          <p:cNvSpPr/>
          <p:nvPr/>
        </p:nvSpPr>
        <p:spPr>
          <a:xfrm>
            <a:off x="5855128" y="727545"/>
            <a:ext cx="3040334" cy="2308235"/>
          </a:xfrm>
          <a:prstGeom prst="wedgeRoundRectCallout">
            <a:avLst>
              <a:gd name="adj1" fmla="val -30583"/>
              <a:gd name="adj2" fmla="val 78925"/>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What do you remember about family life in the past, Grandpa?</a:t>
            </a:r>
            <a:endParaRPr lang="en-US" sz="3200" dirty="0">
              <a:solidFill>
                <a:schemeClr val="tx1"/>
              </a:solidFill>
            </a:endParaRPr>
          </a:p>
        </p:txBody>
      </p:sp>
      <p:sp>
        <p:nvSpPr>
          <p:cNvPr id="6" name="Speech Bubble: Rectangle with Corners Rounded 11">
            <a:extLst>
              <a:ext uri="{FF2B5EF4-FFF2-40B4-BE49-F238E27FC236}">
                <a16:creationId xmlns:a16="http://schemas.microsoft.com/office/drawing/2014/main" id="{4F7A0911-398B-D17B-DCBB-AE45671BBC1E}"/>
              </a:ext>
            </a:extLst>
          </p:cNvPr>
          <p:cNvSpPr/>
          <p:nvPr/>
        </p:nvSpPr>
        <p:spPr>
          <a:xfrm>
            <a:off x="6562423" y="3840752"/>
            <a:ext cx="2196850" cy="2249091"/>
          </a:xfrm>
          <a:prstGeom prst="wedgeRoundRectCallout">
            <a:avLst>
              <a:gd name="adj1" fmla="val -64623"/>
              <a:gd name="adj2" fmla="val 4696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0" i="0" dirty="0">
                <a:solidFill>
                  <a:schemeClr val="tx1"/>
                </a:solidFill>
                <a:effectLst/>
              </a:rPr>
              <a:t>People have fewer kids now.</a:t>
            </a:r>
            <a:endParaRPr lang="en-US" sz="3200" dirty="0">
              <a:solidFill>
                <a:schemeClr val="tx1"/>
              </a:solidFill>
            </a:endParaRPr>
          </a:p>
        </p:txBody>
      </p:sp>
      <p:pic>
        <p:nvPicPr>
          <p:cNvPr id="5" name="Picture 4">
            <a:extLst>
              <a:ext uri="{FF2B5EF4-FFF2-40B4-BE49-F238E27FC236}">
                <a16:creationId xmlns:a16="http://schemas.microsoft.com/office/drawing/2014/main" id="{B5D08DB1-B0C0-D93B-1D5F-2E3535F5F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01" t="3679"/>
          <a:stretch/>
        </p:blipFill>
        <p:spPr>
          <a:xfrm>
            <a:off x="9811331" y="4752541"/>
            <a:ext cx="1616377" cy="1561487"/>
          </a:xfrm>
          <a:prstGeom prst="rect">
            <a:avLst/>
          </a:prstGeom>
        </p:spPr>
      </p:pic>
      <p:pic>
        <p:nvPicPr>
          <p:cNvPr id="15" name="Picture 14">
            <a:extLst>
              <a:ext uri="{FF2B5EF4-FFF2-40B4-BE49-F238E27FC236}">
                <a16:creationId xmlns:a16="http://schemas.microsoft.com/office/drawing/2014/main" id="{B1DA5F26-2829-5A59-3789-E57E93FC5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 y="411752"/>
            <a:ext cx="5645369" cy="5335905"/>
          </a:xfrm>
          <a:prstGeom prst="rect">
            <a:avLst/>
          </a:prstGeom>
        </p:spPr>
      </p:pic>
    </p:spTree>
    <p:extLst>
      <p:ext uri="{BB962C8B-B14F-4D97-AF65-F5344CB8AC3E}">
        <p14:creationId xmlns:p14="http://schemas.microsoft.com/office/powerpoint/2010/main" val="363820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1139" y="450973"/>
            <a:ext cx="7922930" cy="1077218"/>
          </a:xfrm>
          <a:prstGeom prst="rect">
            <a:avLst/>
          </a:prstGeom>
          <a:noFill/>
        </p:spPr>
        <p:txBody>
          <a:bodyPr wrap="square" rtlCol="0">
            <a:spAutoFit/>
          </a:bodyPr>
          <a:lstStyle/>
          <a:p>
            <a:pPr algn="just"/>
            <a:r>
              <a:rPr lang="en-US" sz="3200" b="1" dirty="0">
                <a:highlight>
                  <a:srgbClr val="00FF00"/>
                </a:highlight>
              </a:rPr>
              <a:t>SB-p.17-Task b:</a:t>
            </a:r>
            <a:r>
              <a:rPr lang="en-US" sz="3200" b="1" dirty="0">
                <a:solidFill>
                  <a:srgbClr val="0070C0"/>
                </a:solidFill>
              </a:rPr>
              <a:t> Practice again with your own ideas for the information in blue.</a:t>
            </a:r>
          </a:p>
        </p:txBody>
      </p:sp>
      <p:sp>
        <p:nvSpPr>
          <p:cNvPr id="8" name="TextBox 7">
            <a:extLst>
              <a:ext uri="{FF2B5EF4-FFF2-40B4-BE49-F238E27FC236}">
                <a16:creationId xmlns:a16="http://schemas.microsoft.com/office/drawing/2014/main" id="{729268A9-ACAF-6913-4B87-288AD109C8BE}"/>
              </a:ext>
            </a:extLst>
          </p:cNvPr>
          <p:cNvSpPr txBox="1"/>
          <p:nvPr/>
        </p:nvSpPr>
        <p:spPr>
          <a:xfrm>
            <a:off x="6226630" y="983496"/>
            <a:ext cx="5752289" cy="5371279"/>
          </a:xfrm>
          <a:prstGeom prst="rect">
            <a:avLst/>
          </a:prstGeom>
          <a:solidFill>
            <a:schemeClr val="accent6">
              <a:lumMod val="20000"/>
              <a:lumOff val="80000"/>
            </a:schemeClr>
          </a:solidFill>
        </p:spPr>
        <p:txBody>
          <a:bodyPr wrap="square" rtlCol="0">
            <a:spAutoFit/>
          </a:bodyPr>
          <a:lstStyle/>
          <a:p>
            <a:pPr algn="just">
              <a:lnSpc>
                <a:spcPct val="120000"/>
              </a:lnSpc>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A: What do you remember about family life in the past, Grandpa?</a:t>
            </a:r>
          </a:p>
          <a:p>
            <a:pPr algn="just">
              <a:lnSpc>
                <a:spcPct val="120000"/>
              </a:lnSpc>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 Back then, people </a:t>
            </a:r>
            <a:r>
              <a:rPr lang="en-US" sz="3200" dirty="0">
                <a:solidFill>
                  <a:srgbClr val="FF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would often communicate</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through letters, phone calls, or face-to-face interactions.</a:t>
            </a:r>
          </a:p>
          <a:p>
            <a:pPr algn="just">
              <a:lnSpc>
                <a:spcPct val="120000"/>
              </a:lnSpc>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A: People often communicate through video calls, social media, and instant messaging now.</a:t>
            </a:r>
          </a:p>
        </p:txBody>
      </p:sp>
      <p:sp>
        <p:nvSpPr>
          <p:cNvPr id="2" name="TextBox 1">
            <a:extLst>
              <a:ext uri="{FF2B5EF4-FFF2-40B4-BE49-F238E27FC236}">
                <a16:creationId xmlns:a16="http://schemas.microsoft.com/office/drawing/2014/main" id="{F4A49449-0EF1-7E7B-C40F-0EE65DB73BED}"/>
              </a:ext>
            </a:extLst>
          </p:cNvPr>
          <p:cNvSpPr txBox="1"/>
          <p:nvPr/>
        </p:nvSpPr>
        <p:spPr>
          <a:xfrm>
            <a:off x="8265502" y="450973"/>
            <a:ext cx="3926498" cy="584775"/>
          </a:xfrm>
          <a:prstGeom prst="rect">
            <a:avLst/>
          </a:prstGeom>
          <a:noFill/>
        </p:spPr>
        <p:txBody>
          <a:bodyPr wrap="square" rtlCol="0">
            <a:spAutoFit/>
          </a:bodyPr>
          <a:lstStyle/>
          <a:p>
            <a:r>
              <a:rPr lang="en-US" sz="3200" dirty="0">
                <a:solidFill>
                  <a:srgbClr val="FF0000"/>
                </a:solidFill>
              </a:rPr>
              <a:t>Suggested answer</a:t>
            </a:r>
            <a:endParaRPr lang="en-US" sz="3200" b="1" dirty="0">
              <a:solidFill>
                <a:srgbClr val="0070C0"/>
              </a:solidFill>
            </a:endParaRPr>
          </a:p>
        </p:txBody>
      </p:sp>
      <p:pic>
        <p:nvPicPr>
          <p:cNvPr id="4" name="Picture 3">
            <a:extLst>
              <a:ext uri="{FF2B5EF4-FFF2-40B4-BE49-F238E27FC236}">
                <a16:creationId xmlns:a16="http://schemas.microsoft.com/office/drawing/2014/main" id="{F7503AE8-6F7A-6393-5C78-ADDACDDCFF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48" t="3754"/>
          <a:stretch/>
        </p:blipFill>
        <p:spPr>
          <a:xfrm>
            <a:off x="172703" y="1983728"/>
            <a:ext cx="5923297" cy="3729080"/>
          </a:xfrm>
          <a:prstGeom prst="rect">
            <a:avLst/>
          </a:prstGeom>
        </p:spPr>
      </p:pic>
    </p:spTree>
    <p:extLst>
      <p:ext uri="{BB962C8B-B14F-4D97-AF65-F5344CB8AC3E}">
        <p14:creationId xmlns:p14="http://schemas.microsoft.com/office/powerpoint/2010/main" val="2633744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033947"/>
            <a:ext cx="3267732" cy="830997"/>
          </a:xfrm>
          <a:prstGeom prst="rect">
            <a:avLst/>
          </a:prstGeom>
          <a:noFill/>
        </p:spPr>
        <p:txBody>
          <a:bodyPr wrap="square" rtlCol="0">
            <a:spAutoFit/>
          </a:bodyPr>
          <a:lstStyle/>
          <a:p>
            <a:pPr algn="ctr"/>
            <a:r>
              <a:rPr lang="en-US" sz="4800" dirty="0">
                <a:solidFill>
                  <a:schemeClr val="bg1"/>
                </a:solidFill>
              </a:rPr>
              <a:t>Production</a:t>
            </a:r>
          </a:p>
        </p:txBody>
      </p:sp>
    </p:spTree>
    <p:extLst>
      <p:ext uri="{BB962C8B-B14F-4D97-AF65-F5344CB8AC3E}">
        <p14:creationId xmlns:p14="http://schemas.microsoft.com/office/powerpoint/2010/main" val="194976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10 Best Christian Books for Students  Hero Image">
            <a:extLst>
              <a:ext uri="{FF2B5EF4-FFF2-40B4-BE49-F238E27FC236}">
                <a16:creationId xmlns:a16="http://schemas.microsoft.com/office/drawing/2014/main" id="{36A35D77-341A-3EB1-F8C7-CA1609167A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6712" r="1"/>
          <a:stretch/>
        </p:blipFill>
        <p:spPr bwMode="auto">
          <a:xfrm>
            <a:off x="0" y="473148"/>
            <a:ext cx="12192000" cy="59914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9807B-DCC0-DA5C-DE1D-7E21F6D005D7}"/>
              </a:ext>
            </a:extLst>
          </p:cNvPr>
          <p:cNvSpPr txBox="1"/>
          <p:nvPr/>
        </p:nvSpPr>
        <p:spPr>
          <a:xfrm>
            <a:off x="3333118" y="600738"/>
            <a:ext cx="6206247" cy="1123712"/>
          </a:xfrm>
          <a:prstGeom prst="roundRect">
            <a:avLst/>
          </a:prstGeom>
          <a:solidFill>
            <a:schemeClr val="bg1">
              <a:alpha val="82725"/>
            </a:schemeClr>
          </a:solidFill>
        </p:spPr>
        <p:txBody>
          <a:bodyPr wrap="square">
            <a:spAutoFit/>
          </a:bodyPr>
          <a:lstStyle/>
          <a:p>
            <a:pPr algn="ctr"/>
            <a:r>
              <a:rPr lang="en-US" sz="6000" b="1" dirty="0">
                <a:solidFill>
                  <a:srgbClr val="C00000"/>
                </a:solidFill>
              </a:rPr>
              <a:t>SPEAKING</a:t>
            </a:r>
            <a:endParaRPr lang="en-US" sz="6000" dirty="0">
              <a:solidFill>
                <a:srgbClr val="C00000"/>
              </a:solidFill>
            </a:endParaRPr>
          </a:p>
        </p:txBody>
      </p:sp>
    </p:spTree>
    <p:extLst>
      <p:ext uri="{BB962C8B-B14F-4D97-AF65-F5344CB8AC3E}">
        <p14:creationId xmlns:p14="http://schemas.microsoft.com/office/powerpoint/2010/main" val="3840602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19100" y="1182020"/>
            <a:ext cx="11353800" cy="1077218"/>
          </a:xfrm>
          <a:prstGeom prst="rect">
            <a:avLst/>
          </a:prstGeom>
          <a:noFill/>
        </p:spPr>
        <p:txBody>
          <a:bodyPr wrap="square" rtlCol="0">
            <a:spAutoFit/>
          </a:bodyPr>
          <a:lstStyle/>
          <a:p>
            <a:pPr algn="just"/>
            <a:r>
              <a:rPr lang="en-US" sz="3200" b="1" dirty="0">
                <a:highlight>
                  <a:srgbClr val="00FF00"/>
                </a:highlight>
              </a:rPr>
              <a:t>SB - p.17 - Task a.</a:t>
            </a:r>
            <a:r>
              <a:rPr lang="en-US" sz="3200" b="1" dirty="0"/>
              <a:t> </a:t>
            </a:r>
            <a:r>
              <a:rPr lang="en-US" sz="3200" b="1" dirty="0">
                <a:solidFill>
                  <a:srgbClr val="0070C0"/>
                </a:solidFill>
              </a:rPr>
              <a:t>In pairs: Discuss family traditions and customs in the past and compare them to today. Discuss the points below.</a:t>
            </a:r>
          </a:p>
        </p:txBody>
      </p:sp>
      <p:sp>
        <p:nvSpPr>
          <p:cNvPr id="4" name="TextBox 3">
            <a:extLst>
              <a:ext uri="{FF2B5EF4-FFF2-40B4-BE49-F238E27FC236}">
                <a16:creationId xmlns:a16="http://schemas.microsoft.com/office/drawing/2014/main" id="{A22CB32B-AC8E-5A5D-7E2E-1911D6493FDB}"/>
              </a:ext>
            </a:extLst>
          </p:cNvPr>
          <p:cNvSpPr txBox="1"/>
          <p:nvPr/>
        </p:nvSpPr>
        <p:spPr>
          <a:xfrm>
            <a:off x="4340950" y="604802"/>
            <a:ext cx="3926498" cy="584775"/>
          </a:xfrm>
          <a:prstGeom prst="rect">
            <a:avLst/>
          </a:prstGeom>
          <a:noFill/>
        </p:spPr>
        <p:txBody>
          <a:bodyPr wrap="square" rtlCol="0">
            <a:spAutoFit/>
          </a:bodyPr>
          <a:lstStyle/>
          <a:p>
            <a:r>
              <a:rPr lang="en-US" sz="3200" dirty="0">
                <a:solidFill>
                  <a:srgbClr val="FF0000"/>
                </a:solidFill>
              </a:rPr>
              <a:t>Family Now and Then</a:t>
            </a:r>
            <a:endParaRPr lang="en-US" sz="3200" b="1" dirty="0">
              <a:solidFill>
                <a:srgbClr val="0070C0"/>
              </a:solidFill>
            </a:endParaRPr>
          </a:p>
        </p:txBody>
      </p:sp>
      <p:pic>
        <p:nvPicPr>
          <p:cNvPr id="3" name="Picture 2">
            <a:extLst>
              <a:ext uri="{FF2B5EF4-FFF2-40B4-BE49-F238E27FC236}">
                <a16:creationId xmlns:a16="http://schemas.microsoft.com/office/drawing/2014/main" id="{5AAD1867-93F9-12FD-4E39-439F8DDC4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0" y="444845"/>
            <a:ext cx="2727641" cy="646332"/>
          </a:xfrm>
          <a:prstGeom prst="rect">
            <a:avLst/>
          </a:prstGeom>
        </p:spPr>
      </p:pic>
      <p:pic>
        <p:nvPicPr>
          <p:cNvPr id="5" name="Picture 4">
            <a:extLst>
              <a:ext uri="{FF2B5EF4-FFF2-40B4-BE49-F238E27FC236}">
                <a16:creationId xmlns:a16="http://schemas.microsoft.com/office/drawing/2014/main" id="{8FE5AC2C-913C-60FA-3AE7-849A0EEC1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702" y="2842987"/>
            <a:ext cx="3221809" cy="1457849"/>
          </a:xfrm>
          <a:prstGeom prst="rect">
            <a:avLst/>
          </a:prstGeom>
        </p:spPr>
      </p:pic>
      <p:pic>
        <p:nvPicPr>
          <p:cNvPr id="8" name="Picture 7">
            <a:extLst>
              <a:ext uri="{FF2B5EF4-FFF2-40B4-BE49-F238E27FC236}">
                <a16:creationId xmlns:a16="http://schemas.microsoft.com/office/drawing/2014/main" id="{04AEA3BE-791A-281C-F54D-C2D85FDB4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606" y="4487961"/>
            <a:ext cx="3097930" cy="1077218"/>
          </a:xfrm>
          <a:prstGeom prst="rect">
            <a:avLst/>
          </a:prstGeom>
        </p:spPr>
      </p:pic>
      <p:pic>
        <p:nvPicPr>
          <p:cNvPr id="10" name="Picture 9">
            <a:extLst>
              <a:ext uri="{FF2B5EF4-FFF2-40B4-BE49-F238E27FC236}">
                <a16:creationId xmlns:a16="http://schemas.microsoft.com/office/drawing/2014/main" id="{0C3C9E7D-88E0-9767-9E8A-98FD7AA81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 y="2413949"/>
            <a:ext cx="5955141" cy="3613972"/>
          </a:xfrm>
          <a:prstGeom prst="rect">
            <a:avLst/>
          </a:prstGeom>
        </p:spPr>
      </p:pic>
    </p:spTree>
    <p:extLst>
      <p:ext uri="{BB962C8B-B14F-4D97-AF65-F5344CB8AC3E}">
        <p14:creationId xmlns:p14="http://schemas.microsoft.com/office/powerpoint/2010/main" val="3717226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459395" y="48911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504820"/>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people tend to have smaller families, with fewer children or sometimes even just one child.</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478694"/>
            <a:ext cx="4773624"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people would often have larger families with many children.</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7090812" y="489113"/>
            <a:ext cx="3358764"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1.Family size</a:t>
            </a:r>
          </a:p>
        </p:txBody>
      </p:sp>
      <p:pic>
        <p:nvPicPr>
          <p:cNvPr id="31748" name="Picture 4" descr="Beautiful smiling lovely family on outdoor background">
            <a:extLst>
              <a:ext uri="{FF2B5EF4-FFF2-40B4-BE49-F238E27FC236}">
                <a16:creationId xmlns:a16="http://schemas.microsoft.com/office/drawing/2014/main" id="{B0DBE516-F010-4561-D922-D37A1B7E7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073888"/>
            <a:ext cx="4981303" cy="3316774"/>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appiness asian family candid of daughter hug grandparent mother farther senior elder cozy relax on">
            <a:extLst>
              <a:ext uri="{FF2B5EF4-FFF2-40B4-BE49-F238E27FC236}">
                <a16:creationId xmlns:a16="http://schemas.microsoft.com/office/drawing/2014/main" id="{43BAEBFE-FD44-21D4-6ABE-B5B0F5C93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43" y="1126557"/>
            <a:ext cx="5531268" cy="311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709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750"/>
                                        </p:tgtEl>
                                        <p:attrNameLst>
                                          <p:attrName>style.visibility</p:attrName>
                                        </p:attrNameLst>
                                      </p:cBhvr>
                                      <p:to>
                                        <p:strVal val="visible"/>
                                      </p:to>
                                    </p:set>
                                    <p:animEffect transition="in" filter="blinds(horizontal)">
                                      <p:cBhvr>
                                        <p:cTn id="17" dur="500"/>
                                        <p:tgtEl>
                                          <p:spTgt spid="3175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1748"/>
                                        </p:tgtEl>
                                        <p:attrNameLst>
                                          <p:attrName>style.visibility</p:attrName>
                                        </p:attrNameLst>
                                      </p:cBhvr>
                                      <p:to>
                                        <p:strVal val="visible"/>
                                      </p:to>
                                    </p:set>
                                    <p:animEffect transition="in" filter="blinds(horizontal)">
                                      <p:cBhvr>
                                        <p:cTn id="27" dur="500"/>
                                        <p:tgtEl>
                                          <p:spTgt spid="3174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14798" y="173500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7906" y="2666598"/>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sp>
        <p:nvSpPr>
          <p:cNvPr id="13" name="Rounded Rectangle 12"/>
          <p:cNvSpPr/>
          <p:nvPr/>
        </p:nvSpPr>
        <p:spPr>
          <a:xfrm>
            <a:off x="4811682" y="4484334"/>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24125" y="538966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11682" y="356880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799239" y="80301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080573" y="48911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478694"/>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people often have more hectic schedules, so they may not always eat together as a family.</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609324"/>
            <a:ext cx="4773624" cy="1597804"/>
          </a:xfrm>
          <a:prstGeom prst="wedgeRoundRectCallout">
            <a:avLst>
              <a:gd name="adj1" fmla="val -43918"/>
              <a:gd name="adj2" fmla="val 6015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people would gather together for family meals every day.</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6485804" y="489114"/>
            <a:ext cx="3358764"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2.Family meals</a:t>
            </a:r>
          </a:p>
        </p:txBody>
      </p:sp>
      <p:pic>
        <p:nvPicPr>
          <p:cNvPr id="32770" name="Picture 2" descr="a family eating a meal together at a table with a man and woman sitting at the table">
            <a:extLst>
              <a:ext uri="{FF2B5EF4-FFF2-40B4-BE49-F238E27FC236}">
                <a16:creationId xmlns:a16="http://schemas.microsoft.com/office/drawing/2014/main" id="{7BCAF1C3-AEB5-86CE-F2D8-6225D1CC5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81" y="1073888"/>
            <a:ext cx="5111291" cy="3404806"/>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Mother and daughter eating a tasty pizza">
            <a:extLst>
              <a:ext uri="{FF2B5EF4-FFF2-40B4-BE49-F238E27FC236}">
                <a16:creationId xmlns:a16="http://schemas.microsoft.com/office/drawing/2014/main" id="{4F8EA690-CF42-B9E5-DCC6-913FC4C09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236" y="1073888"/>
            <a:ext cx="4939549" cy="340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865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770"/>
                                        </p:tgtEl>
                                        <p:attrNameLst>
                                          <p:attrName>style.visibility</p:attrName>
                                        </p:attrNameLst>
                                      </p:cBhvr>
                                      <p:to>
                                        <p:strVal val="visible"/>
                                      </p:to>
                                    </p:set>
                                    <p:animEffect transition="in" filter="blinds(horizontal)">
                                      <p:cBhvr>
                                        <p:cTn id="17" dur="500"/>
                                        <p:tgtEl>
                                          <p:spTgt spid="327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2776"/>
                                        </p:tgtEl>
                                        <p:attrNameLst>
                                          <p:attrName>style.visibility</p:attrName>
                                        </p:attrNameLst>
                                      </p:cBhvr>
                                      <p:to>
                                        <p:strVal val="visible"/>
                                      </p:to>
                                    </p:set>
                                    <p:animEffect transition="in" filter="blinds(horizontal)">
                                      <p:cBhvr>
                                        <p:cTn id="27" dur="500"/>
                                        <p:tgtEl>
                                          <p:spTgt spid="3277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376616" y="436862"/>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478694"/>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parents often have a more communicative relationship with their children.</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478694"/>
            <a:ext cx="4773624"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parents would usually have a stricter approach to parenting.</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6096000" y="489114"/>
            <a:ext cx="4981303"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4.Parent-child relationship</a:t>
            </a:r>
          </a:p>
        </p:txBody>
      </p:sp>
      <p:pic>
        <p:nvPicPr>
          <p:cNvPr id="33794" name="Picture 2" descr="Strict Parents Cause Behavioral Problems in Children">
            <a:extLst>
              <a:ext uri="{FF2B5EF4-FFF2-40B4-BE49-F238E27FC236}">
                <a16:creationId xmlns:a16="http://schemas.microsoft.com/office/drawing/2014/main" id="{E301F844-C751-8E25-3C66-91D5D0C02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5" y="1300151"/>
            <a:ext cx="6200664" cy="269929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aucasian father put on pencil on ear while daughter looking at dad pedagogy">
            <a:extLst>
              <a:ext uri="{FF2B5EF4-FFF2-40B4-BE49-F238E27FC236}">
                <a16:creationId xmlns:a16="http://schemas.microsoft.com/office/drawing/2014/main" id="{691C42F1-5449-0652-1D16-2FA394FE1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020" y="1105151"/>
            <a:ext cx="5654392" cy="317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9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6"/>
                                        </p:tgtEl>
                                        <p:attrNameLst>
                                          <p:attrName>style.visibility</p:attrName>
                                        </p:attrNameLst>
                                      </p:cBhvr>
                                      <p:to>
                                        <p:strVal val="visible"/>
                                      </p:to>
                                    </p:set>
                                    <p:animEffect transition="in" filter="blinds(horizontal)">
                                      <p:cBhvr>
                                        <p:cTn id="27" dur="500"/>
                                        <p:tgtEl>
                                          <p:spTgt spid="3379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716251" y="489114"/>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721531" y="4561822"/>
            <a:ext cx="6097327"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Now, people tend to have more equal roles within the family and everyone shares responsibilities.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3" y="4478694"/>
            <a:ext cx="5165508"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In the past, the husband was the breadwinner, and the wife would stay at home.</a:t>
            </a:r>
            <a:endParaRPr lang="en-US" sz="3200" dirty="0">
              <a:solidFill>
                <a:srgbClr val="FF0000"/>
              </a:solidFill>
              <a:cs typeface="Calibri"/>
            </a:endParaRPr>
          </a:p>
        </p:txBody>
      </p:sp>
      <p:sp>
        <p:nvSpPr>
          <p:cNvPr id="3" name="TextBox 2">
            <a:extLst>
              <a:ext uri="{FF2B5EF4-FFF2-40B4-BE49-F238E27FC236}">
                <a16:creationId xmlns:a16="http://schemas.microsoft.com/office/drawing/2014/main" id="{CF28362F-D584-33FD-CC5A-C72F3F1B1EAF}"/>
              </a:ext>
            </a:extLst>
          </p:cNvPr>
          <p:cNvSpPr txBox="1"/>
          <p:nvPr/>
        </p:nvSpPr>
        <p:spPr>
          <a:xfrm>
            <a:off x="7881919" y="489114"/>
            <a:ext cx="3358764" cy="584775"/>
          </a:xfrm>
          <a:prstGeom prst="rect">
            <a:avLst/>
          </a:prstGeom>
          <a:solidFill>
            <a:schemeClr val="accent6">
              <a:lumMod val="60000"/>
              <a:lumOff val="40000"/>
              <a:alpha val="19216"/>
            </a:schemeClr>
          </a:solidFill>
        </p:spPr>
        <p:txBody>
          <a:bodyPr wrap="square">
            <a:spAutoFit/>
          </a:bodyPr>
          <a:lstStyle/>
          <a:p>
            <a:r>
              <a:rPr lang="en-US" sz="3200" dirty="0">
                <a:solidFill>
                  <a:srgbClr val="0432FF"/>
                </a:solidFill>
              </a:rPr>
              <a:t>5.Member roles</a:t>
            </a:r>
          </a:p>
        </p:txBody>
      </p:sp>
      <p:pic>
        <p:nvPicPr>
          <p:cNvPr id="34818" name="Picture 2" descr="Mother working while spending time with  her kid">
            <a:extLst>
              <a:ext uri="{FF2B5EF4-FFF2-40B4-BE49-F238E27FC236}">
                <a16:creationId xmlns:a16="http://schemas.microsoft.com/office/drawing/2014/main" id="{14D7C0B5-244C-1D58-A69B-51EF04BAA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65" y="1181080"/>
            <a:ext cx="4950375" cy="329761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Joyful couple doing household chores together in the living room">
            <a:extLst>
              <a:ext uri="{FF2B5EF4-FFF2-40B4-BE49-F238E27FC236}">
                <a16:creationId xmlns:a16="http://schemas.microsoft.com/office/drawing/2014/main" id="{22E74C47-3B7D-5EA0-F067-873916F75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556" y="1073889"/>
            <a:ext cx="5348127" cy="357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4818"/>
                                        </p:tgtEl>
                                        <p:attrNameLst>
                                          <p:attrName>style.visibility</p:attrName>
                                        </p:attrNameLst>
                                      </p:cBhvr>
                                      <p:to>
                                        <p:strVal val="visible"/>
                                      </p:to>
                                    </p:set>
                                    <p:animEffect transition="in" filter="blinds(horizontal)">
                                      <p:cBhvr>
                                        <p:cTn id="17" dur="500"/>
                                        <p:tgtEl>
                                          <p:spTgt spid="348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4820"/>
                                        </p:tgtEl>
                                        <p:attrNameLst>
                                          <p:attrName>style.visibility</p:attrName>
                                        </p:attrNameLst>
                                      </p:cBhvr>
                                      <p:to>
                                        <p:strVal val="visible"/>
                                      </p:to>
                                    </p:set>
                                    <p:animEffect transition="in" filter="blinds(horizontal)">
                                      <p:cBhvr>
                                        <p:cTn id="27" dur="500"/>
                                        <p:tgtEl>
                                          <p:spTgt spid="348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466936" y="566468"/>
            <a:ext cx="5725064" cy="1569660"/>
          </a:xfrm>
          <a:prstGeom prst="rect">
            <a:avLst/>
          </a:prstGeom>
          <a:noFill/>
        </p:spPr>
        <p:txBody>
          <a:bodyPr wrap="square" rtlCol="0">
            <a:spAutoFit/>
          </a:bodyPr>
          <a:lstStyle/>
          <a:p>
            <a:r>
              <a:rPr lang="en-US" sz="3200" b="1" dirty="0">
                <a:highlight>
                  <a:srgbClr val="00FF00"/>
                </a:highlight>
              </a:rPr>
              <a:t>SB - p.17 - Task b.</a:t>
            </a:r>
            <a:r>
              <a:rPr lang="en-US" sz="3200" b="1" dirty="0"/>
              <a:t> </a:t>
            </a:r>
            <a:r>
              <a:rPr lang="en-US" sz="3200" b="1" dirty="0">
                <a:solidFill>
                  <a:srgbClr val="0070C0"/>
                </a:solidFill>
              </a:rPr>
              <a:t>Do you think the changes are better or worse? Why?</a:t>
            </a:r>
          </a:p>
        </p:txBody>
      </p:sp>
      <p:pic>
        <p:nvPicPr>
          <p:cNvPr id="3" name="Picture 2">
            <a:extLst>
              <a:ext uri="{FF2B5EF4-FFF2-40B4-BE49-F238E27FC236}">
                <a16:creationId xmlns:a16="http://schemas.microsoft.com/office/drawing/2014/main" id="{9860A547-644A-3D4A-C620-E0065AB5B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2697" y="1536436"/>
            <a:ext cx="1958690" cy="1410154"/>
          </a:xfrm>
          <a:prstGeom prst="rect">
            <a:avLst/>
          </a:prstGeom>
        </p:spPr>
      </p:pic>
      <p:sp>
        <p:nvSpPr>
          <p:cNvPr id="8" name="TextBox 7">
            <a:extLst>
              <a:ext uri="{FF2B5EF4-FFF2-40B4-BE49-F238E27FC236}">
                <a16:creationId xmlns:a16="http://schemas.microsoft.com/office/drawing/2014/main" id="{6F8E5B92-89E8-2AF4-6443-091C19100F59}"/>
              </a:ext>
            </a:extLst>
          </p:cNvPr>
          <p:cNvSpPr txBox="1"/>
          <p:nvPr/>
        </p:nvSpPr>
        <p:spPr>
          <a:xfrm>
            <a:off x="8195305" y="3136612"/>
            <a:ext cx="1958690" cy="584775"/>
          </a:xfrm>
          <a:prstGeom prst="rect">
            <a:avLst/>
          </a:prstGeom>
          <a:solidFill>
            <a:srgbClr val="FF4493">
              <a:alpha val="19216"/>
            </a:srgbClr>
          </a:solidFill>
        </p:spPr>
        <p:txBody>
          <a:bodyPr wrap="square">
            <a:spAutoFit/>
          </a:bodyPr>
          <a:lstStyle/>
          <a:p>
            <a:r>
              <a:rPr lang="en-US" sz="3200" dirty="0">
                <a:solidFill>
                  <a:srgbClr val="FF0000"/>
                </a:solidFill>
              </a:rPr>
              <a:t>Example</a:t>
            </a:r>
          </a:p>
        </p:txBody>
      </p:sp>
      <p:pic>
        <p:nvPicPr>
          <p:cNvPr id="12290" name="Picture 2" descr="Portrait of happy friends">
            <a:extLst>
              <a:ext uri="{FF2B5EF4-FFF2-40B4-BE49-F238E27FC236}">
                <a16:creationId xmlns:a16="http://schemas.microsoft.com/office/drawing/2014/main" id="{47EB56C3-835C-AD09-4BEC-44D41EF59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32" y="566468"/>
            <a:ext cx="5725064" cy="5725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D5C34C-7BA5-1C34-A693-50DC73311280}"/>
              </a:ext>
            </a:extLst>
          </p:cNvPr>
          <p:cNvSpPr txBox="1"/>
          <p:nvPr/>
        </p:nvSpPr>
        <p:spPr>
          <a:xfrm>
            <a:off x="6697233" y="4060152"/>
            <a:ext cx="4954835" cy="2062103"/>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rPr>
              <a:t>I think the change in family size is better. Living with many people can be uncomfortable.</a:t>
            </a:r>
          </a:p>
        </p:txBody>
      </p:sp>
    </p:spTree>
    <p:extLst>
      <p:ext uri="{BB962C8B-B14F-4D97-AF65-F5344CB8AC3E}">
        <p14:creationId xmlns:p14="http://schemas.microsoft.com/office/powerpoint/2010/main" val="1067006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linds(horizont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4559053"/>
            <a:ext cx="11441723" cy="1754326"/>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rPr>
              <a:t>I believe the change in family mealtime is worse. Nowadays, families might not always eat together, which means they miss out on bonding time.</a:t>
            </a:r>
          </a:p>
        </p:txBody>
      </p:sp>
      <p:sp>
        <p:nvSpPr>
          <p:cNvPr id="2" name="TextBox 1">
            <a:extLst>
              <a:ext uri="{FF2B5EF4-FFF2-40B4-BE49-F238E27FC236}">
                <a16:creationId xmlns:a16="http://schemas.microsoft.com/office/drawing/2014/main" id="{2162B5ED-536A-41E8-F8A7-2D6065367F08}"/>
              </a:ext>
            </a:extLst>
          </p:cNvPr>
          <p:cNvSpPr txBox="1"/>
          <p:nvPr/>
        </p:nvSpPr>
        <p:spPr>
          <a:xfrm>
            <a:off x="8458097" y="544621"/>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pic>
        <p:nvPicPr>
          <p:cNvPr id="13316" name="Picture 4" descr="Kids eating hot dogs together">
            <a:extLst>
              <a:ext uri="{FF2B5EF4-FFF2-40B4-BE49-F238E27FC236}">
                <a16:creationId xmlns:a16="http://schemas.microsoft.com/office/drawing/2014/main" id="{A93CC56D-21D0-1421-7231-279316B56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95" y="526994"/>
            <a:ext cx="6159930" cy="410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51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linds(horizontal)">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852739"/>
            <a:ext cx="3267732" cy="1569660"/>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 </a:t>
            </a:r>
          </a:p>
        </p:txBody>
      </p:sp>
    </p:spTree>
    <p:extLst>
      <p:ext uri="{BB962C8B-B14F-4D97-AF65-F5344CB8AC3E}">
        <p14:creationId xmlns:p14="http://schemas.microsoft.com/office/powerpoint/2010/main" val="1925702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41573" y="1277149"/>
            <a:ext cx="11508854" cy="1569660"/>
          </a:xfrm>
          <a:prstGeom prst="rect">
            <a:avLst/>
          </a:prstGeom>
          <a:noFill/>
        </p:spPr>
        <p:txBody>
          <a:bodyPr wrap="square" rtlCol="0">
            <a:spAutoFit/>
          </a:bodyPr>
          <a:lstStyle/>
          <a:p>
            <a:pPr algn="just"/>
            <a:r>
              <a:rPr lang="en-US" sz="3200" b="1" dirty="0">
                <a:highlight>
                  <a:srgbClr val="00FF00"/>
                </a:highlight>
              </a:rPr>
              <a:t>WB - p.9. </a:t>
            </a:r>
            <a:r>
              <a:rPr lang="en-US" sz="3200" b="1" dirty="0">
                <a:solidFill>
                  <a:srgbClr val="0070C0"/>
                </a:solidFill>
              </a:rPr>
              <a:t>Write a short article about what family traditions and customs were like in the past and what they're like now. Write 100 to 120 words.</a:t>
            </a:r>
          </a:p>
        </p:txBody>
      </p:sp>
      <p:pic>
        <p:nvPicPr>
          <p:cNvPr id="3" name="Picture 2">
            <a:extLst>
              <a:ext uri="{FF2B5EF4-FFF2-40B4-BE49-F238E27FC236}">
                <a16:creationId xmlns:a16="http://schemas.microsoft.com/office/drawing/2014/main" id="{7EC5564F-B189-311A-1A22-A7B219215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35" y="520922"/>
            <a:ext cx="3139745" cy="742121"/>
          </a:xfrm>
          <a:prstGeom prst="rect">
            <a:avLst/>
          </a:prstGeom>
        </p:spPr>
      </p:pic>
      <p:pic>
        <p:nvPicPr>
          <p:cNvPr id="2" name="Picture 1">
            <a:extLst>
              <a:ext uri="{FF2B5EF4-FFF2-40B4-BE49-F238E27FC236}">
                <a16:creationId xmlns:a16="http://schemas.microsoft.com/office/drawing/2014/main" id="{F946CFF7-7D0F-B5B2-7A4A-67AFD5EB8599}"/>
              </a:ext>
            </a:extLst>
          </p:cNvPr>
          <p:cNvPicPr>
            <a:picLocks noChangeAspect="1"/>
          </p:cNvPicPr>
          <p:nvPr/>
        </p:nvPicPr>
        <p:blipFill rotWithShape="1">
          <a:blip r:embed="rId3">
            <a:extLst>
              <a:ext uri="{28A0092B-C50C-407E-A947-70E740481C1C}">
                <a14:useLocalDpi xmlns:a14="http://schemas.microsoft.com/office/drawing/2010/main" val="0"/>
              </a:ext>
            </a:extLst>
          </a:blip>
          <a:srcRect t="39892" r="2724"/>
          <a:stretch/>
        </p:blipFill>
        <p:spPr>
          <a:xfrm>
            <a:off x="2242612" y="2860915"/>
            <a:ext cx="7156569" cy="3412214"/>
          </a:xfrm>
          <a:prstGeom prst="rect">
            <a:avLst/>
          </a:prstGeom>
        </p:spPr>
      </p:pic>
    </p:spTree>
    <p:extLst>
      <p:ext uri="{BB962C8B-B14F-4D97-AF65-F5344CB8AC3E}">
        <p14:creationId xmlns:p14="http://schemas.microsoft.com/office/powerpoint/2010/main" val="3437173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5124895" y="1249863"/>
            <a:ext cx="6894219" cy="5016758"/>
          </a:xfrm>
          <a:prstGeom prst="rect">
            <a:avLst/>
          </a:prstGeom>
          <a:solidFill>
            <a:schemeClr val="accent4">
              <a:lumMod val="20000"/>
              <a:lumOff val="80000"/>
            </a:schemeClr>
          </a:solidFill>
        </p:spPr>
        <p:txBody>
          <a:bodyPr wrap="square">
            <a:spAutoFit/>
          </a:bodyPr>
          <a:lstStyle/>
          <a:p>
            <a:pPr algn="just"/>
            <a:r>
              <a:rPr lang="vi-VN" sz="3200" kern="100" dirty="0">
                <a:effectLst/>
                <a:latin typeface="Calibri" panose="020F0502020204030204" pitchFamily="34" charset="0"/>
                <a:ea typeface="DengXian" panose="02010600030101010101" pitchFamily="2" charset="-122"/>
                <a:cs typeface="Calibri" panose="020F0502020204030204" pitchFamily="34" charset="0"/>
              </a:rPr>
              <a:t>Family traditions were very different in the past. In this article, I will talk about some differences between then and now. In the past, people would get married and stay together forever. People didn't want to stay single. Now, many people stay single, and it's not such a big deal. These days, some people don't find marriage as important as it was.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4022138" y="480583"/>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15362" name="Picture 2">
            <a:extLst>
              <a:ext uri="{FF2B5EF4-FFF2-40B4-BE49-F238E27FC236}">
                <a16:creationId xmlns:a16="http://schemas.microsoft.com/office/drawing/2014/main" id="{1759FF7B-06DD-B506-C5D9-B2B54462B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86" y="1785208"/>
            <a:ext cx="4952009" cy="328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4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5534795" y="1126914"/>
            <a:ext cx="6445404" cy="5016758"/>
          </a:xfrm>
          <a:prstGeom prst="rect">
            <a:avLst/>
          </a:prstGeom>
          <a:solidFill>
            <a:schemeClr val="accent4">
              <a:lumMod val="20000"/>
              <a:lumOff val="80000"/>
            </a:schemeClr>
          </a:solidFill>
        </p:spPr>
        <p:txBody>
          <a:bodyPr wrap="square">
            <a:spAutoFit/>
          </a:bodyPr>
          <a:lstStyle/>
          <a:p>
            <a:pPr algn="just"/>
            <a:r>
              <a:rPr lang="vi-VN" sz="3200" kern="100" dirty="0">
                <a:effectLst/>
                <a:latin typeface="Calibri" panose="020F0502020204030204" pitchFamily="34" charset="0"/>
                <a:ea typeface="DengXian" panose="02010600030101010101" pitchFamily="2" charset="-122"/>
                <a:cs typeface="Calibri" panose="020F0502020204030204" pitchFamily="34" charset="0"/>
              </a:rPr>
              <a:t>In the past, many generations would live together in one house. There would be lots of relatives living together. Now, most people live in smaller families, and their relatives live in separate houses.</a:t>
            </a:r>
          </a:p>
          <a:p>
            <a:pPr algn="just"/>
            <a:r>
              <a:rPr lang="vi-VN" sz="3200" kern="100" dirty="0">
                <a:effectLst/>
                <a:latin typeface="Calibri" panose="020F0502020204030204" pitchFamily="34" charset="0"/>
                <a:ea typeface="DengXian" panose="02010600030101010101" pitchFamily="2" charset="-122"/>
                <a:cs typeface="Calibri" panose="020F0502020204030204" pitchFamily="34" charset="0"/>
              </a:rPr>
              <a:t>Change in family traditions is normal. In the future, there will be more changes to what we think a family should be like.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4022138" y="480583"/>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sp>
        <p:nvSpPr>
          <p:cNvPr id="6" name="TextBox 5">
            <a:extLst>
              <a:ext uri="{FF2B5EF4-FFF2-40B4-BE49-F238E27FC236}">
                <a16:creationId xmlns:a16="http://schemas.microsoft.com/office/drawing/2014/main" id="{CD12798F-C563-DA6D-9315-8A4B310CF680}"/>
              </a:ext>
            </a:extLst>
          </p:cNvPr>
          <p:cNvSpPr txBox="1"/>
          <p:nvPr/>
        </p:nvSpPr>
        <p:spPr>
          <a:xfrm>
            <a:off x="3066586" y="1621370"/>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5364" name="Picture 4" descr="Asian multi generation grandparent grandchild happiness joyful dinner together at homeholidays celebration and people concept happy friends with sparklers having christmas thanksgiving dinner">
            <a:extLst>
              <a:ext uri="{FF2B5EF4-FFF2-40B4-BE49-F238E27FC236}">
                <a16:creationId xmlns:a16="http://schemas.microsoft.com/office/drawing/2014/main" id="{1036EA20-2849-A13B-33E8-3FB0CCBD4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3" y="1467894"/>
            <a:ext cx="5158282" cy="344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7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6301866" cy="3756413"/>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Focus on /</a:t>
            </a:r>
            <a:r>
              <a:rPr lang="en-US"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ɪ</a:t>
            </a: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 and /</a:t>
            </a:r>
            <a:r>
              <a:rPr lang="en-US"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i</a:t>
            </a: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ː/ sounds.</a:t>
            </a: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Talk about family now and then.</a:t>
            </a:r>
          </a:p>
        </p:txBody>
      </p:sp>
    </p:spTree>
    <p:extLst>
      <p:ext uri="{BB962C8B-B14F-4D97-AF65-F5344CB8AC3E}">
        <p14:creationId xmlns:p14="http://schemas.microsoft.com/office/powerpoint/2010/main" val="340729365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123" y="566678"/>
            <a:ext cx="10370634"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about family traditions in the past</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713678" y="2059394"/>
            <a:ext cx="11279989" cy="1077218"/>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D0D0D"/>
                </a:solidFill>
                <a:latin typeface="Calibri" panose="020F0502020204030204" pitchFamily="34" charset="0"/>
                <a:cs typeface="Calibri" panose="020F0502020204030204" pitchFamily="34" charset="0"/>
              </a:rPr>
              <a:t>What would you often do with your family during the Lunar New Year holiday when you were a child?</a:t>
            </a:r>
            <a:endParaRPr lang="en-US" sz="3200" b="0" i="0" dirty="0">
              <a:solidFill>
                <a:srgbClr val="0D0D0D"/>
              </a:solidFill>
              <a:effectLst/>
              <a:latin typeface="Calibri" panose="020F0502020204030204" pitchFamily="34" charset="0"/>
              <a:cs typeface="Calibri" panose="020F0502020204030204" pitchFamily="34" charset="0"/>
            </a:endParaRP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6175" y="3721389"/>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52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4527846"/>
            <a:ext cx="11816862" cy="1754326"/>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latin typeface="Calibri" panose="020F0502020204030204" pitchFamily="34" charset="0"/>
                <a:cs typeface="Calibri" panose="020F0502020204030204" pitchFamily="34" charset="0"/>
              </a:rPr>
              <a:t>During the Lunar New Year holiday when I was a child, my family and I </a:t>
            </a:r>
            <a:r>
              <a:rPr lang="en-US" sz="3600" dirty="0">
                <a:solidFill>
                  <a:srgbClr val="FF0000"/>
                </a:solidFill>
                <a:highlight>
                  <a:srgbClr val="FFFF00"/>
                </a:highlight>
                <a:latin typeface="Calibri" panose="020F0502020204030204" pitchFamily="34" charset="0"/>
                <a:cs typeface="Calibri" panose="020F0502020204030204" pitchFamily="34" charset="0"/>
              </a:rPr>
              <a:t>would often gather </a:t>
            </a:r>
            <a:r>
              <a:rPr lang="en-US" sz="3600" dirty="0">
                <a:solidFill>
                  <a:srgbClr val="FF0000"/>
                </a:solidFill>
                <a:latin typeface="Calibri" panose="020F0502020204030204" pitchFamily="34" charset="0"/>
                <a:cs typeface="Calibri" panose="020F0502020204030204" pitchFamily="34" charset="0"/>
              </a:rPr>
              <a:t>for big feasts and visit relatives to exchange greetings and gifts.</a:t>
            </a:r>
          </a:p>
        </p:txBody>
      </p:sp>
      <p:sp>
        <p:nvSpPr>
          <p:cNvPr id="6" name="TextBox 5">
            <a:extLst>
              <a:ext uri="{FF2B5EF4-FFF2-40B4-BE49-F238E27FC236}">
                <a16:creationId xmlns:a16="http://schemas.microsoft.com/office/drawing/2014/main" id="{FCB7F67A-CE12-A5DB-9EE7-63AE8761D202}"/>
              </a:ext>
            </a:extLst>
          </p:cNvPr>
          <p:cNvSpPr txBox="1"/>
          <p:nvPr/>
        </p:nvSpPr>
        <p:spPr>
          <a:xfrm>
            <a:off x="8626180" y="496617"/>
            <a:ext cx="3358764" cy="584775"/>
          </a:xfrm>
          <a:prstGeom prst="rect">
            <a:avLst/>
          </a:prstGeom>
          <a:solidFill>
            <a:srgbClr val="FF4493">
              <a:alpha val="19216"/>
            </a:srgbClr>
          </a:solidFill>
        </p:spPr>
        <p:txBody>
          <a:bodyPr wrap="square">
            <a:spAutoFit/>
          </a:bodyPr>
          <a:lstStyle/>
          <a:p>
            <a:r>
              <a:rPr lang="en-US" sz="3200">
                <a:solidFill>
                  <a:srgbClr val="FF0000"/>
                </a:solidFill>
              </a:rPr>
              <a:t>Suggested answer</a:t>
            </a:r>
          </a:p>
        </p:txBody>
      </p:sp>
      <p:pic>
        <p:nvPicPr>
          <p:cNvPr id="4098" name="Picture 2">
            <a:extLst>
              <a:ext uri="{FF2B5EF4-FFF2-40B4-BE49-F238E27FC236}">
                <a16:creationId xmlns:a16="http://schemas.microsoft.com/office/drawing/2014/main" id="{DDCB0927-26ED-BBC6-C5D9-E0C296304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339" y="496617"/>
            <a:ext cx="6015990" cy="399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276476"/>
            <a:ext cx="11101761" cy="333039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Pronunciation</a:t>
            </a:r>
            <a:r>
              <a:rPr lang="en-US" sz="3600" b="1" i="1" dirty="0">
                <a:solidFill>
                  <a:srgbClr val="002060"/>
                </a:solidFill>
              </a:rPr>
              <a:t>:</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Focus on /</a:t>
            </a:r>
            <a:r>
              <a:rPr lang="en-US" sz="3600" dirty="0" err="1">
                <a:solidFill>
                  <a:srgbClr val="002060"/>
                </a:solidFill>
                <a:ea typeface="Calibri" panose="020F0502020204030204" pitchFamily="34" charset="0"/>
              </a:rPr>
              <a:t>ɪ</a:t>
            </a:r>
            <a:r>
              <a:rPr lang="en-US" sz="3600" dirty="0">
                <a:solidFill>
                  <a:srgbClr val="002060"/>
                </a:solidFill>
                <a:ea typeface="Calibri" panose="020F0502020204030204" pitchFamily="34" charset="0"/>
              </a:rPr>
              <a:t>/ and /</a:t>
            </a:r>
            <a:r>
              <a:rPr lang="en-US" sz="3600" dirty="0" err="1">
                <a:solidFill>
                  <a:srgbClr val="002060"/>
                </a:solidFill>
                <a:ea typeface="Calibri" panose="020F0502020204030204" pitchFamily="34" charset="0"/>
              </a:rPr>
              <a:t>i</a:t>
            </a:r>
            <a:r>
              <a:rPr lang="en-US" sz="3600" dirty="0">
                <a:solidFill>
                  <a:srgbClr val="002060"/>
                </a:solidFill>
                <a:ea typeface="Calibri" panose="020F0502020204030204" pitchFamily="34" charset="0"/>
              </a:rPr>
              <a:t>ː/ sounds.</a:t>
            </a:r>
          </a:p>
          <a:p>
            <a:pPr>
              <a:lnSpc>
                <a:spcPct val="150000"/>
              </a:lnSpc>
            </a:pPr>
            <a:r>
              <a:rPr lang="en-US" sz="3600" b="1" i="1" dirty="0">
                <a:solidFill>
                  <a:srgbClr val="002060"/>
                </a:solidFill>
                <a:highlight>
                  <a:srgbClr val="FFFF00"/>
                </a:highlight>
                <a:ea typeface="Calibri" panose="020F0502020204030204" pitchFamily="34" charset="0"/>
              </a:rPr>
              <a:t>Speaking</a:t>
            </a:r>
            <a:r>
              <a:rPr lang="en-US" sz="3600" b="1" i="1" dirty="0">
                <a:solidFill>
                  <a:srgbClr val="002060"/>
                </a:solidFill>
                <a:ea typeface="Calibri" panose="020F0502020204030204" pitchFamily="34" charset="0"/>
              </a:rPr>
              <a:t>:</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Talk about family now and then.</a:t>
            </a:r>
          </a:p>
        </p:txBody>
      </p:sp>
    </p:spTree>
    <p:extLst>
      <p:ext uri="{BB962C8B-B14F-4D97-AF65-F5344CB8AC3E}">
        <p14:creationId xmlns:p14="http://schemas.microsoft.com/office/powerpoint/2010/main" val="2781470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399"/>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Practice sounds: /</a:t>
            </a:r>
            <a:r>
              <a:rPr lang="en-US" sz="3600" i="1" dirty="0" err="1">
                <a:solidFill>
                  <a:schemeClr val="accent5">
                    <a:lumMod val="75000"/>
                  </a:schemeClr>
                </a:solidFill>
              </a:rPr>
              <a:t>ɪ</a:t>
            </a:r>
            <a:r>
              <a:rPr lang="en-US" sz="3600" i="1" dirty="0">
                <a:solidFill>
                  <a:schemeClr val="accent5">
                    <a:lumMod val="75000"/>
                  </a:schemeClr>
                </a:solidFill>
              </a:rPr>
              <a:t>/ and /</a:t>
            </a:r>
            <a:r>
              <a:rPr lang="en-US" sz="3600" i="1" dirty="0" err="1">
                <a:solidFill>
                  <a:schemeClr val="accent5">
                    <a:lumMod val="75000"/>
                  </a:schemeClr>
                </a:solidFill>
              </a:rPr>
              <a:t>i</a:t>
            </a:r>
            <a:r>
              <a:rPr lang="en-US" sz="3600" i="1" dirty="0">
                <a:solidFill>
                  <a:schemeClr val="accent5">
                    <a:lumMod val="75000"/>
                  </a:schemeClr>
                </a:solidFill>
              </a:rPr>
              <a:t>ː/.</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(Vocabulary &amp; Listening - pages 18 &amp; 19 - SB).</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8C511-5E68-5BC3-5A88-5E7F5A94D57D}"/>
              </a:ext>
            </a:extLst>
          </p:cNvPr>
          <p:cNvSpPr txBox="1"/>
          <p:nvPr/>
        </p:nvSpPr>
        <p:spPr>
          <a:xfrm>
            <a:off x="4909929" y="730482"/>
            <a:ext cx="7282070" cy="5078313"/>
          </a:xfrm>
          <a:prstGeom prst="rect">
            <a:avLst/>
          </a:prstGeom>
          <a:noFill/>
        </p:spPr>
        <p:txBody>
          <a:bodyPr wrap="square" rtlCol="0">
            <a:spAutoFit/>
          </a:bodyPr>
          <a:lstStyle/>
          <a:p>
            <a:r>
              <a:rPr lang="en-US" sz="3600" dirty="0">
                <a:highlight>
                  <a:srgbClr val="FFFF00"/>
                </a:highlight>
              </a:rPr>
              <a:t>COMPETITION TIME:</a:t>
            </a:r>
          </a:p>
          <a:p>
            <a:pPr marL="285750" indent="-285750">
              <a:buFont typeface="Wingdings" panose="05000000000000000000" pitchFamily="2" charset="2"/>
              <a:buChar char="q"/>
            </a:pPr>
            <a:r>
              <a:rPr lang="en-US" sz="3600" dirty="0"/>
              <a:t>Create groups/teams of 5 students.</a:t>
            </a:r>
          </a:p>
          <a:p>
            <a:pPr marL="285750" indent="-285750">
              <a:buFont typeface="Wingdings" panose="05000000000000000000" pitchFamily="2" charset="2"/>
              <a:buChar char="q"/>
            </a:pPr>
            <a:r>
              <a:rPr lang="en-US" sz="3600" dirty="0"/>
              <a:t>You will be given some English words </a:t>
            </a:r>
          </a:p>
          <a:p>
            <a:pPr marL="285750" indent="-285750">
              <a:buFont typeface="Wingdings" panose="05000000000000000000" pitchFamily="2" charset="2"/>
              <a:buChar char="q"/>
            </a:pPr>
            <a:r>
              <a:rPr lang="en-US" sz="3600" dirty="0"/>
              <a:t>You have to put the words into the correct column (/</a:t>
            </a:r>
            <a:r>
              <a:rPr lang="en-US" sz="3600" dirty="0" err="1"/>
              <a:t>ɪ</a:t>
            </a:r>
            <a:r>
              <a:rPr lang="en-US" sz="3600" dirty="0"/>
              <a:t>/ and /</a:t>
            </a:r>
            <a:r>
              <a:rPr lang="en-US" sz="3600" dirty="0" err="1"/>
              <a:t>i</a:t>
            </a:r>
            <a:r>
              <a:rPr lang="en-US" sz="3600" dirty="0"/>
              <a:t>ː/ sounds). </a:t>
            </a:r>
          </a:p>
          <a:p>
            <a:pPr marL="285750" indent="-285750">
              <a:buFont typeface="Wingdings" panose="05000000000000000000" pitchFamily="2" charset="2"/>
              <a:buChar char="q"/>
            </a:pPr>
            <a:r>
              <a:rPr lang="en-US" sz="3600" dirty="0"/>
              <a:t>The team(s) with the most correct answers win(s).</a:t>
            </a:r>
          </a:p>
          <a:p>
            <a:pPr marL="285750" indent="-285750">
              <a:buFont typeface="Wingdings" panose="05000000000000000000" pitchFamily="2" charset="2"/>
              <a:buChar char="q"/>
            </a:pPr>
            <a:r>
              <a:rPr lang="en-US" sz="3600" dirty="0"/>
              <a:t>Time limit: 5 minutes</a:t>
            </a:r>
          </a:p>
        </p:txBody>
      </p:sp>
      <p:pic>
        <p:nvPicPr>
          <p:cNvPr id="5" name="Picture 4">
            <a:extLst>
              <a:ext uri="{FF2B5EF4-FFF2-40B4-BE49-F238E27FC236}">
                <a16:creationId xmlns:a16="http://schemas.microsoft.com/office/drawing/2014/main" id="{D3DFC3AC-9B8F-FC11-7D48-7CD2C387586C}"/>
              </a:ext>
            </a:extLst>
          </p:cNvPr>
          <p:cNvPicPr>
            <a:picLocks noChangeAspect="1"/>
          </p:cNvPicPr>
          <p:nvPr/>
        </p:nvPicPr>
        <p:blipFill>
          <a:blip r:embed="rId2"/>
          <a:stretch>
            <a:fillRect/>
          </a:stretch>
        </p:blipFill>
        <p:spPr>
          <a:xfrm>
            <a:off x="1" y="1948070"/>
            <a:ext cx="4768492" cy="2643138"/>
          </a:xfrm>
          <a:prstGeom prst="rect">
            <a:avLst/>
          </a:prstGeom>
        </p:spPr>
      </p:pic>
    </p:spTree>
    <p:extLst>
      <p:ext uri="{BB962C8B-B14F-4D97-AF65-F5344CB8AC3E}">
        <p14:creationId xmlns:p14="http://schemas.microsoft.com/office/powerpoint/2010/main" val="2967527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arn(inVertical)">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3EBF-583D-7FA2-3AF4-2BFD6A7F30B5}"/>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DDC3A2B-B9CD-3E96-96F5-20075734CEF4}"/>
              </a:ext>
            </a:extLst>
          </p:cNvPr>
          <p:cNvGraphicFramePr>
            <a:graphicFrameLocks noGrp="1"/>
          </p:cNvGraphicFramePr>
          <p:nvPr>
            <p:extLst>
              <p:ext uri="{D42A27DB-BD31-4B8C-83A1-F6EECF244321}">
                <p14:modId xmlns:p14="http://schemas.microsoft.com/office/powerpoint/2010/main" val="403121732"/>
              </p:ext>
            </p:extLst>
          </p:nvPr>
        </p:nvGraphicFramePr>
        <p:xfrm>
          <a:off x="6096000" y="3865789"/>
          <a:ext cx="5076020" cy="2181479"/>
        </p:xfrm>
        <a:graphic>
          <a:graphicData uri="http://schemas.openxmlformats.org/drawingml/2006/table">
            <a:tbl>
              <a:tblPr firstRow="1" firstCol="1" bandRow="1">
                <a:tableStyleId>{5C22544A-7EE6-4342-B048-85BDC9FD1C3A}</a:tableStyleId>
              </a:tblPr>
              <a:tblGrid>
                <a:gridCol w="2538010">
                  <a:extLst>
                    <a:ext uri="{9D8B030D-6E8A-4147-A177-3AD203B41FA5}">
                      <a16:colId xmlns:a16="http://schemas.microsoft.com/office/drawing/2014/main" val="2356670069"/>
                    </a:ext>
                  </a:extLst>
                </a:gridCol>
                <a:gridCol w="2538010">
                  <a:extLst>
                    <a:ext uri="{9D8B030D-6E8A-4147-A177-3AD203B41FA5}">
                      <a16:colId xmlns:a16="http://schemas.microsoft.com/office/drawing/2014/main" val="647849423"/>
                    </a:ext>
                  </a:extLst>
                </a:gridCol>
              </a:tblGrid>
              <a:tr h="0">
                <a:tc>
                  <a:txBody>
                    <a:bodyPr/>
                    <a:lstStyle/>
                    <a:p>
                      <a:pPr algn="ctr">
                        <a:lnSpc>
                          <a:spcPct val="120000"/>
                        </a:lnSpc>
                      </a:pPr>
                      <a:r>
                        <a:rPr lang="en-US" sz="3400" dirty="0">
                          <a:solidFill>
                            <a:schemeClr val="tx1"/>
                          </a:solidFill>
                          <a:effectLst/>
                        </a:rPr>
                        <a:t>/</a:t>
                      </a:r>
                      <a:r>
                        <a:rPr lang="en-US" sz="3400" dirty="0" err="1">
                          <a:solidFill>
                            <a:schemeClr val="tx1"/>
                          </a:solidFill>
                          <a:effectLst/>
                        </a:rPr>
                        <a:t>ɪ</a:t>
                      </a:r>
                      <a:r>
                        <a:rPr lang="en-US" sz="3400" dirty="0">
                          <a:solidFill>
                            <a:schemeClr val="tx1"/>
                          </a:solidFill>
                          <a:effectLst/>
                        </a:rPr>
                        <a:t>/</a:t>
                      </a: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algn="ctr">
                        <a:lnSpc>
                          <a:spcPct val="120000"/>
                        </a:lnSpc>
                      </a:pPr>
                      <a:r>
                        <a:rPr lang="en-US" sz="3400" dirty="0">
                          <a:solidFill>
                            <a:schemeClr val="tx1"/>
                          </a:solidFill>
                          <a:effectLst/>
                        </a:rPr>
                        <a:t>/</a:t>
                      </a:r>
                      <a:r>
                        <a:rPr lang="en-US" sz="3400" dirty="0" err="1">
                          <a:solidFill>
                            <a:schemeClr val="tx1"/>
                          </a:solidFill>
                          <a:effectLst/>
                        </a:rPr>
                        <a:t>i</a:t>
                      </a:r>
                      <a:r>
                        <a:rPr lang="en-US" sz="3400" dirty="0">
                          <a:solidFill>
                            <a:schemeClr val="tx1"/>
                          </a:solidFill>
                          <a:effectLst/>
                        </a:rPr>
                        <a:t>ː/</a:t>
                      </a: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986284515"/>
                  </a:ext>
                </a:extLst>
              </a:tr>
              <a:tr h="0">
                <a:tc>
                  <a:txBody>
                    <a:bodyPr/>
                    <a:lstStyle/>
                    <a:p>
                      <a:pPr algn="just">
                        <a:lnSpc>
                          <a:spcPct val="120000"/>
                        </a:lnSpc>
                      </a:pPr>
                      <a:r>
                        <a:rPr lang="en-US" sz="3400" dirty="0">
                          <a:solidFill>
                            <a:schemeClr val="tx1"/>
                          </a:solidFill>
                          <a:effectLst/>
                        </a:rPr>
                        <a:t> </a:t>
                      </a: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400" dirty="0">
                          <a:solidFill>
                            <a:schemeClr val="tx1"/>
                          </a:solidFill>
                          <a:effectLst/>
                        </a:rPr>
                        <a:t> </a:t>
                      </a:r>
                      <a:r>
                        <a:rPr lang="en-US" sz="3400" dirty="0">
                          <a:solidFill>
                            <a:srgbClr val="FF0000"/>
                          </a:solidFill>
                        </a:rPr>
                        <a:t>Tra</a:t>
                      </a:r>
                      <a:r>
                        <a:rPr lang="en-US" sz="3400" b="1" u="sng" dirty="0">
                          <a:solidFill>
                            <a:srgbClr val="FF0000"/>
                          </a:solidFill>
                        </a:rPr>
                        <a:t>peze</a:t>
                      </a:r>
                    </a:p>
                    <a:p>
                      <a:r>
                        <a:rPr lang="en-US" sz="3400" dirty="0">
                          <a:solidFill>
                            <a:srgbClr val="FF0000"/>
                          </a:solidFill>
                        </a:rPr>
                        <a:t>/</a:t>
                      </a:r>
                      <a:r>
                        <a:rPr lang="en-US" sz="3400" dirty="0" err="1">
                          <a:solidFill>
                            <a:srgbClr val="FF0000"/>
                          </a:solidFill>
                        </a:rPr>
                        <a:t>trəˈpiːz</a:t>
                      </a:r>
                      <a:r>
                        <a:rPr lang="en-US" sz="3400" dirty="0">
                          <a:solidFill>
                            <a:srgbClr val="FF0000"/>
                          </a:solidFill>
                        </a:rPr>
                        <a:t>/</a:t>
                      </a:r>
                    </a:p>
                    <a:p>
                      <a:pPr algn="just">
                        <a:lnSpc>
                          <a:spcPct val="120000"/>
                        </a:lnSpc>
                      </a:pPr>
                      <a:endParaRPr lang="en-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008766794"/>
                  </a:ext>
                </a:extLst>
              </a:tr>
            </a:tbl>
          </a:graphicData>
        </a:graphic>
      </p:graphicFrame>
      <p:sp>
        <p:nvSpPr>
          <p:cNvPr id="4" name="TextBox 3">
            <a:extLst>
              <a:ext uri="{FF2B5EF4-FFF2-40B4-BE49-F238E27FC236}">
                <a16:creationId xmlns:a16="http://schemas.microsoft.com/office/drawing/2014/main" id="{1C493CEB-5F1C-F466-7621-3A9D5D6E5551}"/>
              </a:ext>
            </a:extLst>
          </p:cNvPr>
          <p:cNvSpPr txBox="1"/>
          <p:nvPr/>
        </p:nvSpPr>
        <p:spPr>
          <a:xfrm>
            <a:off x="5808351" y="1036720"/>
            <a:ext cx="6045499" cy="1446550"/>
          </a:xfrm>
          <a:prstGeom prst="rect">
            <a:avLst/>
          </a:prstGeom>
          <a:noFill/>
        </p:spPr>
        <p:txBody>
          <a:bodyPr wrap="square" rtlCol="0">
            <a:spAutoFit/>
          </a:bodyPr>
          <a:lstStyle/>
          <a:p>
            <a:r>
              <a:rPr lang="en-US" sz="4400" dirty="0">
                <a:highlight>
                  <a:srgbClr val="FFFF00"/>
                </a:highlight>
              </a:rPr>
              <a:t>Example:</a:t>
            </a:r>
          </a:p>
          <a:p>
            <a:pPr>
              <a:buFont typeface="+mj-lt"/>
              <a:buAutoNum type="arabicPeriod"/>
            </a:pPr>
            <a:r>
              <a:rPr lang="en-US" sz="4400" dirty="0">
                <a:solidFill>
                  <a:srgbClr val="0D0D0D"/>
                </a:solidFill>
              </a:rPr>
              <a:t>Trap</a:t>
            </a:r>
            <a:r>
              <a:rPr lang="en-US" sz="4400" b="1" u="sng" dirty="0">
                <a:solidFill>
                  <a:srgbClr val="0432FF"/>
                </a:solidFill>
              </a:rPr>
              <a:t>e</a:t>
            </a:r>
            <a:r>
              <a:rPr lang="en-US" sz="4400" dirty="0">
                <a:solidFill>
                  <a:srgbClr val="0D0D0D"/>
                </a:solidFill>
              </a:rPr>
              <a:t>ze</a:t>
            </a:r>
            <a:endParaRPr lang="en-US" sz="4400" dirty="0">
              <a:solidFill>
                <a:srgbClr val="FF0000"/>
              </a:solidFill>
            </a:endParaRPr>
          </a:p>
        </p:txBody>
      </p:sp>
      <p:pic>
        <p:nvPicPr>
          <p:cNvPr id="5" name="Picture 4">
            <a:extLst>
              <a:ext uri="{FF2B5EF4-FFF2-40B4-BE49-F238E27FC236}">
                <a16:creationId xmlns:a16="http://schemas.microsoft.com/office/drawing/2014/main" id="{D4249C65-9110-5527-7037-C62B2CFCBFB5}"/>
              </a:ext>
            </a:extLst>
          </p:cNvPr>
          <p:cNvPicPr>
            <a:picLocks noChangeAspect="1"/>
          </p:cNvPicPr>
          <p:nvPr/>
        </p:nvPicPr>
        <p:blipFill>
          <a:blip r:embed="rId4"/>
          <a:stretch>
            <a:fillRect/>
          </a:stretch>
        </p:blipFill>
        <p:spPr>
          <a:xfrm>
            <a:off x="192506" y="1036720"/>
            <a:ext cx="5327351" cy="2952909"/>
          </a:xfrm>
          <a:prstGeom prst="rect">
            <a:avLst/>
          </a:prstGeom>
        </p:spPr>
      </p:pic>
      <p:pic>
        <p:nvPicPr>
          <p:cNvPr id="2" name="trapeze">
            <a:hlinkClick r:id="" action="ppaction://media"/>
            <a:extLst>
              <a:ext uri="{FF2B5EF4-FFF2-40B4-BE49-F238E27FC236}">
                <a16:creationId xmlns:a16="http://schemas.microsoft.com/office/drawing/2014/main" id="{A45BA82B-82FA-201C-E1B6-8A6EE570D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5364" y="3117850"/>
            <a:ext cx="622300" cy="622300"/>
          </a:xfrm>
          <a:prstGeom prst="rect">
            <a:avLst/>
          </a:prstGeom>
        </p:spPr>
      </p:pic>
      <p:sp>
        <p:nvSpPr>
          <p:cNvPr id="6" name="TextBox 5">
            <a:extLst>
              <a:ext uri="{FF2B5EF4-FFF2-40B4-BE49-F238E27FC236}">
                <a16:creationId xmlns:a16="http://schemas.microsoft.com/office/drawing/2014/main" id="{7300E34F-4413-FB63-5259-7A00611CDA15}"/>
              </a:ext>
            </a:extLst>
          </p:cNvPr>
          <p:cNvSpPr txBox="1"/>
          <p:nvPr/>
        </p:nvSpPr>
        <p:spPr>
          <a:xfrm>
            <a:off x="7435689" y="2733129"/>
            <a:ext cx="2790825" cy="769441"/>
          </a:xfrm>
          <a:prstGeom prst="rect">
            <a:avLst/>
          </a:prstGeom>
          <a:noFill/>
        </p:spPr>
        <p:txBody>
          <a:bodyPr wrap="square" rtlCol="0">
            <a:spAutoFit/>
          </a:bodyPr>
          <a:lstStyle/>
          <a:p>
            <a:r>
              <a:rPr lang="en-US" sz="4400" dirty="0">
                <a:solidFill>
                  <a:srgbClr val="FF0000"/>
                </a:solidFill>
              </a:rPr>
              <a:t>Answer:</a:t>
            </a:r>
          </a:p>
        </p:txBody>
      </p:sp>
    </p:spTree>
    <p:extLst>
      <p:ext uri="{BB962C8B-B14F-4D97-AF65-F5344CB8AC3E}">
        <p14:creationId xmlns:p14="http://schemas.microsoft.com/office/powerpoint/2010/main" val="2699767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99659" y="530484"/>
            <a:ext cx="11192682" cy="646331"/>
          </a:xfrm>
          <a:prstGeom prst="rect">
            <a:avLst/>
          </a:prstGeom>
          <a:noFill/>
        </p:spPr>
        <p:txBody>
          <a:bodyPr wrap="square" rtlCol="0">
            <a:spAutoFit/>
          </a:bodyPr>
          <a:lstStyle/>
          <a:p>
            <a:r>
              <a:rPr lang="en-US" sz="3600" b="1" dirty="0">
                <a:solidFill>
                  <a:srgbClr val="0070C0"/>
                </a:solidFill>
              </a:rPr>
              <a:t>Put the words into the correct column  </a:t>
            </a:r>
          </a:p>
        </p:txBody>
      </p:sp>
      <p:sp>
        <p:nvSpPr>
          <p:cNvPr id="4" name="TextBox 3">
            <a:extLst>
              <a:ext uri="{FF2B5EF4-FFF2-40B4-BE49-F238E27FC236}">
                <a16:creationId xmlns:a16="http://schemas.microsoft.com/office/drawing/2014/main" id="{A22CB32B-AC8E-5A5D-7E2E-1911D6493FDB}"/>
              </a:ext>
            </a:extLst>
          </p:cNvPr>
          <p:cNvSpPr txBox="1"/>
          <p:nvPr/>
        </p:nvSpPr>
        <p:spPr>
          <a:xfrm>
            <a:off x="8333938" y="493842"/>
            <a:ext cx="2486553" cy="5962273"/>
          </a:xfrm>
          <a:prstGeom prst="rect">
            <a:avLst/>
          </a:prstGeom>
          <a:noFill/>
        </p:spPr>
        <p:txBody>
          <a:bodyPr wrap="square" rtlCol="0">
            <a:spAutoFit/>
          </a:bodyPr>
          <a:lstStyle/>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f</a:t>
            </a:r>
            <a:r>
              <a:rPr lang="en-US" sz="3200" b="1" u="sng" dirty="0">
                <a:solidFill>
                  <a:srgbClr val="0432FF"/>
                </a:solidFill>
                <a:ea typeface="Times New Roman" panose="02020603050405020304" pitchFamily="18" charset="0"/>
              </a:rPr>
              <a:t>ie</a:t>
            </a:r>
            <a:r>
              <a:rPr lang="en-US" sz="3200" dirty="0">
                <a:solidFill>
                  <a:srgbClr val="000000"/>
                </a:solidFill>
                <a:ea typeface="Times New Roman" panose="02020603050405020304" pitchFamily="18" charset="0"/>
              </a:rPr>
              <a:t>ld </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p</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zza</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k</a:t>
            </a:r>
            <a:r>
              <a:rPr lang="en-US" sz="3200" b="1" u="sng" dirty="0">
                <a:solidFill>
                  <a:srgbClr val="0432FF"/>
                </a:solidFill>
                <a:ea typeface="Times New Roman" panose="02020603050405020304" pitchFamily="18" charset="0"/>
              </a:rPr>
              <a:t>ey</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pol</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ce</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b</a:t>
            </a:r>
            <a:r>
              <a:rPr lang="en-US" sz="3200" b="1" u="sng" dirty="0">
                <a:solidFill>
                  <a:srgbClr val="0432FF"/>
                </a:solidFill>
                <a:ea typeface="Times New Roman" panose="02020603050405020304" pitchFamily="18" charset="0"/>
              </a:rPr>
              <a:t>u</a:t>
            </a:r>
            <a:r>
              <a:rPr lang="en-US" sz="3200" dirty="0">
                <a:solidFill>
                  <a:srgbClr val="000000"/>
                </a:solidFill>
                <a:ea typeface="Times New Roman" panose="02020603050405020304" pitchFamily="18" charset="0"/>
              </a:rPr>
              <a:t>sy </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b</a:t>
            </a:r>
            <a:r>
              <a:rPr lang="en-US" sz="3200" b="1" u="sng" dirty="0">
                <a:solidFill>
                  <a:srgbClr val="0432FF"/>
                </a:solidFill>
                <a:ea typeface="Times New Roman" panose="02020603050405020304" pitchFamily="18" charset="0"/>
              </a:rPr>
              <a:t>u</a:t>
            </a:r>
            <a:r>
              <a:rPr lang="en-US" sz="3200" dirty="0">
                <a:solidFill>
                  <a:srgbClr val="000000"/>
                </a:solidFill>
                <a:ea typeface="Times New Roman" panose="02020603050405020304" pitchFamily="18" charset="0"/>
              </a:rPr>
              <a:t>siness</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 b</a:t>
            </a:r>
            <a:r>
              <a:rPr lang="en-US" sz="3200" b="1" u="sng" dirty="0">
                <a:solidFill>
                  <a:srgbClr val="0432FF"/>
                </a:solidFill>
                <a:ea typeface="Times New Roman" panose="02020603050405020304" pitchFamily="18" charset="0"/>
              </a:rPr>
              <a:t>ui</a:t>
            </a:r>
            <a:r>
              <a:rPr lang="en-US" sz="3200" dirty="0">
                <a:solidFill>
                  <a:srgbClr val="000000"/>
                </a:solidFill>
                <a:ea typeface="Times New Roman" panose="02020603050405020304" pitchFamily="18" charset="0"/>
              </a:rPr>
              <a:t>lding</a:t>
            </a:r>
            <a:endParaRPr lang="en-VN" sz="3200" dirty="0">
              <a:ea typeface="Times New Roman" panose="02020603050405020304" pitchFamily="18" charset="0"/>
            </a:endParaRP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s</a:t>
            </a:r>
            <a:r>
              <a:rPr lang="en-US" sz="3200" b="1" u="sng" dirty="0">
                <a:solidFill>
                  <a:srgbClr val="0432FF"/>
                </a:solidFill>
                <a:ea typeface="Times New Roman" panose="02020603050405020304" pitchFamily="18" charset="0"/>
              </a:rPr>
              <a:t>y</a:t>
            </a:r>
            <a:r>
              <a:rPr lang="en-US" sz="3200" dirty="0">
                <a:solidFill>
                  <a:srgbClr val="000000"/>
                </a:solidFill>
                <a:ea typeface="Times New Roman" panose="02020603050405020304" pitchFamily="18" charset="0"/>
              </a:rPr>
              <a:t>stem </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d</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nner</a:t>
            </a:r>
          </a:p>
          <a:p>
            <a:pPr marL="457200" indent="-457200" algn="just">
              <a:lnSpc>
                <a:spcPct val="120000"/>
              </a:lnSpc>
              <a:buFont typeface="Wingdings" pitchFamily="2" charset="2"/>
              <a:buChar char="v"/>
            </a:pPr>
            <a:r>
              <a:rPr lang="en-US" sz="3200" dirty="0">
                <a:solidFill>
                  <a:srgbClr val="000000"/>
                </a:solidFill>
                <a:ea typeface="Times New Roman" panose="02020603050405020304" pitchFamily="18" charset="0"/>
              </a:rPr>
              <a:t>magaz</a:t>
            </a:r>
            <a:r>
              <a:rPr lang="en-US" sz="3200" b="1" u="sng" dirty="0">
                <a:solidFill>
                  <a:srgbClr val="0432FF"/>
                </a:solidFill>
                <a:ea typeface="Times New Roman" panose="02020603050405020304" pitchFamily="18" charset="0"/>
              </a:rPr>
              <a:t>i</a:t>
            </a:r>
            <a:r>
              <a:rPr lang="en-US" sz="3200" dirty="0">
                <a:solidFill>
                  <a:srgbClr val="000000"/>
                </a:solidFill>
                <a:ea typeface="Times New Roman" panose="02020603050405020304" pitchFamily="18" charset="0"/>
              </a:rPr>
              <a:t>ne</a:t>
            </a:r>
            <a:endParaRPr lang="en-VN" sz="3200" dirty="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3B48272D-263C-4D8E-B836-CFD770B583B0}"/>
              </a:ext>
            </a:extLst>
          </p:cNvPr>
          <p:cNvGraphicFramePr>
            <a:graphicFrameLocks noGrp="1"/>
          </p:cNvGraphicFramePr>
          <p:nvPr>
            <p:extLst>
              <p:ext uri="{D42A27DB-BD31-4B8C-83A1-F6EECF244321}">
                <p14:modId xmlns:p14="http://schemas.microsoft.com/office/powerpoint/2010/main" val="485079583"/>
              </p:ext>
            </p:extLst>
          </p:nvPr>
        </p:nvGraphicFramePr>
        <p:xfrm>
          <a:off x="808383" y="1213457"/>
          <a:ext cx="7341704" cy="4803029"/>
        </p:xfrm>
        <a:graphic>
          <a:graphicData uri="http://schemas.openxmlformats.org/drawingml/2006/table">
            <a:tbl>
              <a:tblPr firstRow="1" firstCol="1" bandRow="1">
                <a:tableStyleId>{5C22544A-7EE6-4342-B048-85BDC9FD1C3A}</a:tableStyleId>
              </a:tblPr>
              <a:tblGrid>
                <a:gridCol w="3648764">
                  <a:extLst>
                    <a:ext uri="{9D8B030D-6E8A-4147-A177-3AD203B41FA5}">
                      <a16:colId xmlns:a16="http://schemas.microsoft.com/office/drawing/2014/main" val="1849325435"/>
                    </a:ext>
                  </a:extLst>
                </a:gridCol>
                <a:gridCol w="3692940">
                  <a:extLst>
                    <a:ext uri="{9D8B030D-6E8A-4147-A177-3AD203B41FA5}">
                      <a16:colId xmlns:a16="http://schemas.microsoft.com/office/drawing/2014/main" val="3501903706"/>
                    </a:ext>
                  </a:extLst>
                </a:gridCol>
              </a:tblGrid>
              <a:tr h="921779">
                <a:tc>
                  <a:txBody>
                    <a:bodyPr/>
                    <a:lstStyle/>
                    <a:p>
                      <a:pPr algn="ctr">
                        <a:lnSpc>
                          <a:spcPct val="120000"/>
                        </a:lnSpc>
                      </a:pPr>
                      <a:r>
                        <a:rPr lang="en-US" sz="3800">
                          <a:solidFill>
                            <a:schemeClr val="tx1"/>
                          </a:solidFill>
                          <a:effectLst/>
                        </a:rPr>
                        <a:t>/ɪ/</a:t>
                      </a:r>
                      <a:endParaRPr lang="en-VN" sz="3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alpha val="87002"/>
                      </a:srgbClr>
                    </a:solidFill>
                  </a:tcPr>
                </a:tc>
                <a:tc>
                  <a:txBody>
                    <a:bodyPr/>
                    <a:lstStyle/>
                    <a:p>
                      <a:pPr algn="ctr">
                        <a:lnSpc>
                          <a:spcPct val="120000"/>
                        </a:lnSpc>
                      </a:pPr>
                      <a:r>
                        <a:rPr lang="en-US" sz="3800" dirty="0">
                          <a:solidFill>
                            <a:schemeClr val="tx1"/>
                          </a:solidFill>
                          <a:effectLst/>
                        </a:rPr>
                        <a:t>/</a:t>
                      </a:r>
                      <a:r>
                        <a:rPr lang="en-US" sz="3800" dirty="0" err="1">
                          <a:solidFill>
                            <a:schemeClr val="tx1"/>
                          </a:solidFill>
                          <a:effectLst/>
                        </a:rPr>
                        <a:t>i</a:t>
                      </a:r>
                      <a:r>
                        <a:rPr lang="en-US" sz="3800" dirty="0">
                          <a:solidFill>
                            <a:schemeClr val="tx1"/>
                          </a:solidFill>
                          <a:effectLst/>
                        </a:rPr>
                        <a:t>ː/</a:t>
                      </a:r>
                      <a:endParaRPr lang="en-VN" sz="3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alpha val="87002"/>
                      </a:srgbClr>
                    </a:solidFill>
                  </a:tcPr>
                </a:tc>
                <a:extLst>
                  <a:ext uri="{0D108BD9-81ED-4DB2-BD59-A6C34878D82A}">
                    <a16:rowId xmlns:a16="http://schemas.microsoft.com/office/drawing/2014/main" val="3545135881"/>
                  </a:ext>
                </a:extLst>
              </a:tr>
              <a:tr h="77625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59537824"/>
                  </a:ext>
                </a:extLst>
              </a:tr>
              <a:tr h="77625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2147174"/>
                  </a:ext>
                </a:extLst>
              </a:tr>
              <a:tr h="77625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62082107"/>
                  </a:ext>
                </a:extLst>
              </a:tr>
              <a:tr h="776250">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a:solidFill>
                            <a:schemeClr val="tx1"/>
                          </a:solidFill>
                          <a:effectLst/>
                        </a:rPr>
                        <a:t> </a:t>
                      </a:r>
                      <a:endParaRPr lang="en-VN"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884007249"/>
                  </a:ext>
                </a:extLst>
              </a:tr>
              <a:tr h="776250">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20000"/>
                        </a:lnSpc>
                      </a:pPr>
                      <a:r>
                        <a:rPr lang="en-US"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54728766"/>
                  </a:ext>
                </a:extLst>
              </a:tr>
            </a:tbl>
          </a:graphicData>
        </a:graphic>
      </p:graphicFrame>
      <p:sp>
        <p:nvSpPr>
          <p:cNvPr id="2" name="TextBox 1">
            <a:extLst>
              <a:ext uri="{FF2B5EF4-FFF2-40B4-BE49-F238E27FC236}">
                <a16:creationId xmlns:a16="http://schemas.microsoft.com/office/drawing/2014/main" id="{0364F87A-F3B2-429E-84EF-A594AD8705C3}"/>
              </a:ext>
            </a:extLst>
          </p:cNvPr>
          <p:cNvSpPr txBox="1"/>
          <p:nvPr/>
        </p:nvSpPr>
        <p:spPr>
          <a:xfrm>
            <a:off x="1895060" y="2093844"/>
            <a:ext cx="1591433"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b</a:t>
            </a:r>
            <a:r>
              <a:rPr lang="en-US" sz="3600" b="1" u="sng" dirty="0">
                <a:solidFill>
                  <a:srgbClr val="0432FF"/>
                </a:solidFill>
                <a:latin typeface="Calibri" panose="020F0502020204030204" pitchFamily="34" charset="0"/>
                <a:cs typeface="Calibri" panose="020F0502020204030204" pitchFamily="34" charset="0"/>
              </a:rPr>
              <a:t>u</a:t>
            </a:r>
            <a:r>
              <a:rPr lang="en-US" sz="3600" b="1" dirty="0">
                <a:latin typeface="Calibri" panose="020F0502020204030204" pitchFamily="34" charset="0"/>
                <a:cs typeface="Calibri" panose="020F0502020204030204" pitchFamily="34" charset="0"/>
              </a:rPr>
              <a:t>sy</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2763A5EC-12B2-49BB-8551-6735A2CC203F}"/>
              </a:ext>
            </a:extLst>
          </p:cNvPr>
          <p:cNvSpPr txBox="1"/>
          <p:nvPr/>
        </p:nvSpPr>
        <p:spPr>
          <a:xfrm>
            <a:off x="1875182" y="2736576"/>
            <a:ext cx="2339009"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b</a:t>
            </a:r>
            <a:r>
              <a:rPr lang="en-US" sz="3600" b="1" u="sng" dirty="0">
                <a:solidFill>
                  <a:srgbClr val="0432FF"/>
                </a:solidFill>
                <a:latin typeface="Calibri" panose="020F0502020204030204" pitchFamily="34" charset="0"/>
                <a:cs typeface="Calibri" panose="020F0502020204030204" pitchFamily="34" charset="0"/>
              </a:rPr>
              <a:t>u</a:t>
            </a:r>
            <a:r>
              <a:rPr lang="en-US" sz="3600" b="1" dirty="0">
                <a:latin typeface="Calibri" panose="020F0502020204030204" pitchFamily="34" charset="0"/>
                <a:cs typeface="Calibri" panose="020F0502020204030204" pitchFamily="34" charset="0"/>
              </a:rPr>
              <a:t>siness</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id="{2DE1C7CF-7CD1-4992-95FC-78D8FC13C0B3}"/>
              </a:ext>
            </a:extLst>
          </p:cNvPr>
          <p:cNvSpPr txBox="1"/>
          <p:nvPr/>
        </p:nvSpPr>
        <p:spPr>
          <a:xfrm>
            <a:off x="1775793" y="3644352"/>
            <a:ext cx="2339009"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b</a:t>
            </a:r>
            <a:r>
              <a:rPr lang="en-US" sz="3600" b="1" u="sng" dirty="0">
                <a:solidFill>
                  <a:srgbClr val="0432FF"/>
                </a:solidFill>
                <a:latin typeface="Calibri" panose="020F0502020204030204" pitchFamily="34" charset="0"/>
                <a:cs typeface="Calibri" panose="020F0502020204030204" pitchFamily="34" charset="0"/>
              </a:rPr>
              <a:t>ui</a:t>
            </a:r>
            <a:r>
              <a:rPr lang="en-US" sz="3600" b="1" dirty="0">
                <a:latin typeface="Calibri" panose="020F0502020204030204" pitchFamily="34" charset="0"/>
                <a:cs typeface="Calibri" panose="020F0502020204030204" pitchFamily="34" charset="0"/>
              </a:rPr>
              <a:t>lding</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87C6E87C-E8F3-4EA2-B31B-25461092ACE5}"/>
              </a:ext>
            </a:extLst>
          </p:cNvPr>
          <p:cNvSpPr txBox="1"/>
          <p:nvPr/>
        </p:nvSpPr>
        <p:spPr>
          <a:xfrm>
            <a:off x="1795672" y="4247329"/>
            <a:ext cx="2339009"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s</a:t>
            </a:r>
            <a:r>
              <a:rPr lang="en-US" sz="3600" b="1" u="sng" dirty="0">
                <a:solidFill>
                  <a:srgbClr val="0432FF"/>
                </a:solidFill>
                <a:latin typeface="Calibri" panose="020F0502020204030204" pitchFamily="34" charset="0"/>
                <a:cs typeface="Calibri" panose="020F0502020204030204" pitchFamily="34" charset="0"/>
              </a:rPr>
              <a:t>y</a:t>
            </a:r>
            <a:r>
              <a:rPr lang="en-US" sz="3600" b="1" dirty="0">
                <a:latin typeface="Calibri" panose="020F0502020204030204" pitchFamily="34" charset="0"/>
                <a:cs typeface="Calibri" panose="020F0502020204030204" pitchFamily="34" charset="0"/>
              </a:rPr>
              <a:t>stem</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E2DC8ADA-B043-451D-8047-995DF6CB2709}"/>
              </a:ext>
            </a:extLst>
          </p:cNvPr>
          <p:cNvSpPr txBox="1"/>
          <p:nvPr/>
        </p:nvSpPr>
        <p:spPr>
          <a:xfrm>
            <a:off x="1749292" y="5115343"/>
            <a:ext cx="2339009" cy="712824"/>
          </a:xfrm>
          <a:prstGeom prst="rect">
            <a:avLst/>
          </a:prstGeom>
          <a:noFill/>
        </p:spPr>
        <p:txBody>
          <a:bodyPr wrap="square" rtlCol="0">
            <a:spAutoFit/>
          </a:bodyPr>
          <a:lstStyle/>
          <a:p>
            <a:pPr algn="just">
              <a:lnSpc>
                <a:spcPct val="120000"/>
              </a:lnSpc>
            </a:pPr>
            <a:r>
              <a:rPr lang="en-US" sz="3600" b="1" dirty="0">
                <a:solidFill>
                  <a:srgbClr val="000000"/>
                </a:solidFill>
                <a:ea typeface="Times New Roman" panose="02020603050405020304" pitchFamily="18" charset="0"/>
              </a:rPr>
              <a:t>d</a:t>
            </a:r>
            <a:r>
              <a:rPr lang="en-US" sz="3600" b="1" u="sng" dirty="0">
                <a:solidFill>
                  <a:srgbClr val="0432FF"/>
                </a:solidFill>
                <a:ea typeface="Times New Roman" panose="02020603050405020304" pitchFamily="18" charset="0"/>
              </a:rPr>
              <a:t>i</a:t>
            </a:r>
            <a:r>
              <a:rPr lang="en-US" sz="3600" b="1" dirty="0">
                <a:solidFill>
                  <a:srgbClr val="000000"/>
                </a:solidFill>
                <a:ea typeface="Times New Roman" panose="02020603050405020304" pitchFamily="18" charset="0"/>
              </a:rPr>
              <a:t>nner</a:t>
            </a:r>
          </a:p>
        </p:txBody>
      </p:sp>
      <p:sp>
        <p:nvSpPr>
          <p:cNvPr id="12" name="TextBox 11">
            <a:extLst>
              <a:ext uri="{FF2B5EF4-FFF2-40B4-BE49-F238E27FC236}">
                <a16:creationId xmlns:a16="http://schemas.microsoft.com/office/drawing/2014/main" id="{14DAFB6B-017B-41B8-B4A5-AF6BA8640C31}"/>
              </a:ext>
            </a:extLst>
          </p:cNvPr>
          <p:cNvSpPr txBox="1"/>
          <p:nvPr/>
        </p:nvSpPr>
        <p:spPr>
          <a:xfrm>
            <a:off x="5220183" y="2113724"/>
            <a:ext cx="1591434"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f</a:t>
            </a:r>
            <a:r>
              <a:rPr lang="en-US" sz="3600" b="1" u="sng" dirty="0">
                <a:solidFill>
                  <a:srgbClr val="0432FF"/>
                </a:solidFill>
                <a:latin typeface="Calibri" panose="020F0502020204030204" pitchFamily="34" charset="0"/>
                <a:cs typeface="Calibri" panose="020F0502020204030204" pitchFamily="34" charset="0"/>
              </a:rPr>
              <a:t>ie</a:t>
            </a:r>
            <a:r>
              <a:rPr lang="en-US" sz="3600" b="1" dirty="0">
                <a:latin typeface="Calibri" panose="020F0502020204030204" pitchFamily="34" charset="0"/>
                <a:cs typeface="Calibri" panose="020F0502020204030204" pitchFamily="34" charset="0"/>
              </a:rPr>
              <a:t>ld</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61FE9E76-8ABD-4809-BA82-1C8B21D8646C}"/>
              </a:ext>
            </a:extLst>
          </p:cNvPr>
          <p:cNvSpPr txBox="1"/>
          <p:nvPr/>
        </p:nvSpPr>
        <p:spPr>
          <a:xfrm>
            <a:off x="5253312" y="2809462"/>
            <a:ext cx="1591434"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p</a:t>
            </a:r>
            <a:r>
              <a:rPr lang="en-US" sz="3600" b="1" u="sng" dirty="0">
                <a:solidFill>
                  <a:srgbClr val="0432FF"/>
                </a:solidFill>
                <a:latin typeface="Calibri" panose="020F0502020204030204" pitchFamily="34" charset="0"/>
                <a:cs typeface="Calibri" panose="020F0502020204030204" pitchFamily="34" charset="0"/>
              </a:rPr>
              <a:t>i</a:t>
            </a:r>
            <a:r>
              <a:rPr lang="en-US" sz="3600" b="1" dirty="0">
                <a:latin typeface="Calibri" panose="020F0502020204030204" pitchFamily="34" charset="0"/>
                <a:cs typeface="Calibri" panose="020F0502020204030204" pitchFamily="34" charset="0"/>
              </a:rPr>
              <a:t>zza</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38DB3675-5331-4369-8D70-60C76A4E516D}"/>
              </a:ext>
            </a:extLst>
          </p:cNvPr>
          <p:cNvSpPr txBox="1"/>
          <p:nvPr/>
        </p:nvSpPr>
        <p:spPr>
          <a:xfrm>
            <a:off x="5233436" y="3531708"/>
            <a:ext cx="1591434"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k</a:t>
            </a:r>
            <a:r>
              <a:rPr lang="en-US" sz="3600" b="1" u="sng" dirty="0">
                <a:solidFill>
                  <a:srgbClr val="0432FF"/>
                </a:solidFill>
                <a:latin typeface="Calibri" panose="020F0502020204030204" pitchFamily="34" charset="0"/>
                <a:cs typeface="Calibri" panose="020F0502020204030204" pitchFamily="34" charset="0"/>
              </a:rPr>
              <a:t>ey</a:t>
            </a:r>
            <a:endParaRPr lang="en-VN" sz="3600" b="1" dirty="0">
              <a:solidFill>
                <a:srgbClr val="0432FF"/>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2DD27BA8-ADE8-4FF7-87A2-E05ECEB923C2}"/>
              </a:ext>
            </a:extLst>
          </p:cNvPr>
          <p:cNvSpPr txBox="1"/>
          <p:nvPr/>
        </p:nvSpPr>
        <p:spPr>
          <a:xfrm>
            <a:off x="5266564" y="4200945"/>
            <a:ext cx="1591434"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pol</a:t>
            </a:r>
            <a:r>
              <a:rPr lang="en-US" sz="3600" b="1" u="sng" dirty="0">
                <a:solidFill>
                  <a:srgbClr val="0432FF"/>
                </a:solidFill>
                <a:latin typeface="Calibri" panose="020F0502020204030204" pitchFamily="34" charset="0"/>
                <a:cs typeface="Calibri" panose="020F0502020204030204" pitchFamily="34" charset="0"/>
              </a:rPr>
              <a:t>i</a:t>
            </a:r>
            <a:r>
              <a:rPr lang="en-US" sz="3600" b="1" dirty="0">
                <a:latin typeface="Calibri" panose="020F0502020204030204" pitchFamily="34" charset="0"/>
                <a:cs typeface="Calibri" panose="020F0502020204030204" pitchFamily="34" charset="0"/>
              </a:rPr>
              <a:t>ce</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8F98847B-449D-4BF3-AEA2-E58A0259B9C5}"/>
              </a:ext>
            </a:extLst>
          </p:cNvPr>
          <p:cNvSpPr txBox="1"/>
          <p:nvPr/>
        </p:nvSpPr>
        <p:spPr>
          <a:xfrm>
            <a:off x="5220182" y="5108720"/>
            <a:ext cx="2339009" cy="795924"/>
          </a:xfrm>
          <a:prstGeom prst="rect">
            <a:avLst/>
          </a:prstGeom>
          <a:noFill/>
        </p:spPr>
        <p:txBody>
          <a:bodyPr wrap="square" rtlCol="0">
            <a:spAutoFit/>
          </a:bodyPr>
          <a:lstStyle/>
          <a:p>
            <a:pPr algn="just">
              <a:lnSpc>
                <a:spcPct val="140000"/>
              </a:lnSpc>
            </a:pPr>
            <a:r>
              <a:rPr lang="en-US" sz="3600" b="1" dirty="0">
                <a:latin typeface="Calibri" panose="020F0502020204030204" pitchFamily="34" charset="0"/>
                <a:cs typeface="Calibri" panose="020F0502020204030204" pitchFamily="34" charset="0"/>
              </a:rPr>
              <a:t>magaz</a:t>
            </a:r>
            <a:r>
              <a:rPr lang="en-US" sz="3600" b="1" u="sng" dirty="0">
                <a:solidFill>
                  <a:srgbClr val="0432FF"/>
                </a:solidFill>
                <a:latin typeface="Calibri" panose="020F0502020204030204" pitchFamily="34" charset="0"/>
                <a:cs typeface="Calibri" panose="020F0502020204030204" pitchFamily="34" charset="0"/>
              </a:rPr>
              <a:t>i</a:t>
            </a:r>
            <a:r>
              <a:rPr lang="en-US" sz="3600" b="1" dirty="0">
                <a:latin typeface="Calibri" panose="020F0502020204030204" pitchFamily="34" charset="0"/>
                <a:cs typeface="Calibri" panose="020F0502020204030204" pitchFamily="34" charset="0"/>
              </a:rPr>
              <a:t>ne</a:t>
            </a:r>
            <a:endParaRPr lang="en-VN" sz="3600" b="1"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046852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
                                            <p:txEl>
                                              <p:pRg st="4" end="4"/>
                                            </p:txEl>
                                          </p:spTgt>
                                        </p:tgtEl>
                                      </p:cBhvr>
                                    </p:animEffect>
                                    <p:set>
                                      <p:cBhvr>
                                        <p:cTn id="22"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4">
                                            <p:txEl>
                                              <p:pRg st="5" end="5"/>
                                            </p:txEl>
                                          </p:spTgt>
                                        </p:tgtEl>
                                      </p:cBhvr>
                                    </p:animEffect>
                                    <p:set>
                                      <p:cBhvr>
                                        <p:cTn id="32" dur="1" fill="hold">
                                          <p:stCondLst>
                                            <p:cond delay="1999"/>
                                          </p:stCondLst>
                                        </p:cTn>
                                        <p:tgtEl>
                                          <p:spTgt spid="4">
                                            <p:txEl>
                                              <p:pRg st="5" end="5"/>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4">
                                            <p:txEl>
                                              <p:pRg st="6" end="6"/>
                                            </p:txEl>
                                          </p:spTgt>
                                        </p:tgtEl>
                                      </p:cBhvr>
                                    </p:animEffect>
                                    <p:set>
                                      <p:cBhvr>
                                        <p:cTn id="42"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4">
                                            <p:txEl>
                                              <p:pRg st="7" end="7"/>
                                            </p:txEl>
                                          </p:spTgt>
                                        </p:tgtEl>
                                      </p:cBhvr>
                                    </p:animEffect>
                                    <p:set>
                                      <p:cBhvr>
                                        <p:cTn id="52"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4">
                                            <p:txEl>
                                              <p:pRg st="8" end="8"/>
                                            </p:txEl>
                                          </p:spTgt>
                                        </p:tgtEl>
                                      </p:cBhvr>
                                    </p:animEffect>
                                    <p:set>
                                      <p:cBhvr>
                                        <p:cTn id="62" dur="1" fill="hold">
                                          <p:stCondLst>
                                            <p:cond delay="499"/>
                                          </p:stCondLst>
                                        </p:cTn>
                                        <p:tgtEl>
                                          <p:spTgt spid="4">
                                            <p:txEl>
                                              <p:pRg st="8" end="8"/>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4">
                                            <p:txEl>
                                              <p:pRg st="0" end="0"/>
                                            </p:txEl>
                                          </p:spTgt>
                                        </p:tgtEl>
                                      </p:cBhvr>
                                    </p:animEffect>
                                    <p:set>
                                      <p:cBhvr>
                                        <p:cTn id="72"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nodeType="clickEffect">
                                  <p:stCondLst>
                                    <p:cond delay="0"/>
                                  </p:stCondLst>
                                  <p:childTnLst>
                                    <p:animEffect transition="out" filter="barn(inVertical)">
                                      <p:cBhvr>
                                        <p:cTn id="81" dur="500"/>
                                        <p:tgtEl>
                                          <p:spTgt spid="4">
                                            <p:txEl>
                                              <p:pRg st="1" end="1"/>
                                            </p:txEl>
                                          </p:spTgt>
                                        </p:tgtEl>
                                      </p:cBhvr>
                                    </p:animEffect>
                                    <p:set>
                                      <p:cBhvr>
                                        <p:cTn id="82"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barn(inVertical)">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nodeType="clickEffect">
                                  <p:stCondLst>
                                    <p:cond delay="0"/>
                                  </p:stCondLst>
                                  <p:childTnLst>
                                    <p:animEffect transition="out" filter="barn(inVertical)">
                                      <p:cBhvr>
                                        <p:cTn id="91" dur="500"/>
                                        <p:tgtEl>
                                          <p:spTgt spid="4">
                                            <p:txEl>
                                              <p:pRg st="2" end="2"/>
                                            </p:txEl>
                                          </p:spTgt>
                                        </p:tgtEl>
                                      </p:cBhvr>
                                    </p:animEffect>
                                    <p:set>
                                      <p:cBhvr>
                                        <p:cTn id="92"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xit" presetSubtype="21" fill="hold" nodeType="clickEffect">
                                  <p:stCondLst>
                                    <p:cond delay="0"/>
                                  </p:stCondLst>
                                  <p:childTnLst>
                                    <p:animEffect transition="out" filter="barn(inVertical)">
                                      <p:cBhvr>
                                        <p:cTn id="101" dur="500"/>
                                        <p:tgtEl>
                                          <p:spTgt spid="4">
                                            <p:txEl>
                                              <p:pRg st="3" end="3"/>
                                            </p:txEl>
                                          </p:spTgt>
                                        </p:tgtEl>
                                      </p:cBhvr>
                                    </p:animEffect>
                                    <p:set>
                                      <p:cBhvr>
                                        <p:cTn id="102"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barn(inVertical)">
                                      <p:cBhvr>
                                        <p:cTn id="107" dur="500"/>
                                        <p:tgtEl>
                                          <p:spTgt spid="1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xit" presetSubtype="21" fill="hold" nodeType="clickEffect">
                                  <p:stCondLst>
                                    <p:cond delay="0"/>
                                  </p:stCondLst>
                                  <p:childTnLst>
                                    <p:animEffect transition="out" filter="barn(inVertical)">
                                      <p:cBhvr>
                                        <p:cTn id="111" dur="500"/>
                                        <p:tgtEl>
                                          <p:spTgt spid="4">
                                            <p:txEl>
                                              <p:pRg st="9" end="9"/>
                                            </p:txEl>
                                          </p:spTgt>
                                        </p:tgtEl>
                                      </p:cBhvr>
                                    </p:animEffect>
                                    <p:set>
                                      <p:cBhvr>
                                        <p:cTn id="112" dur="1" fill="hold">
                                          <p:stCondLst>
                                            <p:cond delay="499"/>
                                          </p:stCondLst>
                                        </p:cTn>
                                        <p:tgtEl>
                                          <p:spTgt spid="4">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99658" y="471281"/>
            <a:ext cx="11192682" cy="646331"/>
          </a:xfrm>
          <a:prstGeom prst="rect">
            <a:avLst/>
          </a:prstGeom>
          <a:noFill/>
        </p:spPr>
        <p:txBody>
          <a:bodyPr wrap="square" rtlCol="0">
            <a:spAutoFit/>
          </a:bodyPr>
          <a:lstStyle/>
          <a:p>
            <a:r>
              <a:rPr lang="en-US" sz="3600" b="1" dirty="0">
                <a:solidFill>
                  <a:srgbClr val="0070C0"/>
                </a:solidFill>
              </a:rPr>
              <a:t>Put the words into the correct column  </a:t>
            </a:r>
          </a:p>
        </p:txBody>
      </p:sp>
      <p:sp>
        <p:nvSpPr>
          <p:cNvPr id="2" name="TextBox 1">
            <a:extLst>
              <a:ext uri="{FF2B5EF4-FFF2-40B4-BE49-F238E27FC236}">
                <a16:creationId xmlns:a16="http://schemas.microsoft.com/office/drawing/2014/main" id="{AB4615B9-A24D-DA30-AE59-6FBB0ECC860F}"/>
              </a:ext>
            </a:extLst>
          </p:cNvPr>
          <p:cNvSpPr txBox="1"/>
          <p:nvPr/>
        </p:nvSpPr>
        <p:spPr>
          <a:xfrm>
            <a:off x="9979819" y="271836"/>
            <a:ext cx="2212181" cy="1045223"/>
          </a:xfrm>
          <a:prstGeom prst="rect">
            <a:avLst/>
          </a:prstGeom>
          <a:noFill/>
        </p:spPr>
        <p:txBody>
          <a:bodyPr wrap="square">
            <a:spAutoFit/>
          </a:bodyPr>
          <a:lstStyle/>
          <a:p>
            <a:pPr>
              <a:lnSpc>
                <a:spcPct val="200000"/>
              </a:lnSpc>
            </a:pPr>
            <a:r>
              <a:rPr lang="en-US" sz="3600" dirty="0">
                <a:highlight>
                  <a:srgbClr val="FFFF00"/>
                </a:highlight>
              </a:rPr>
              <a:t>Answers   </a:t>
            </a:r>
          </a:p>
        </p:txBody>
      </p:sp>
      <p:graphicFrame>
        <p:nvGraphicFramePr>
          <p:cNvPr id="3" name="Table 2">
            <a:extLst>
              <a:ext uri="{FF2B5EF4-FFF2-40B4-BE49-F238E27FC236}">
                <a16:creationId xmlns:a16="http://schemas.microsoft.com/office/drawing/2014/main" id="{1F501329-D439-48A1-60EF-F553910C4E5F}"/>
              </a:ext>
            </a:extLst>
          </p:cNvPr>
          <p:cNvGraphicFramePr>
            <a:graphicFrameLocks noGrp="1"/>
          </p:cNvGraphicFramePr>
          <p:nvPr>
            <p:extLst>
              <p:ext uri="{D42A27DB-BD31-4B8C-83A1-F6EECF244321}">
                <p14:modId xmlns:p14="http://schemas.microsoft.com/office/powerpoint/2010/main" val="1487153421"/>
              </p:ext>
            </p:extLst>
          </p:nvPr>
        </p:nvGraphicFramePr>
        <p:xfrm>
          <a:off x="697997" y="1547108"/>
          <a:ext cx="10796003" cy="3948306"/>
        </p:xfrm>
        <a:graphic>
          <a:graphicData uri="http://schemas.openxmlformats.org/drawingml/2006/table">
            <a:tbl>
              <a:tblPr firstRow="1" firstCol="1" bandRow="1">
                <a:tableStyleId>{5C22544A-7EE6-4342-B048-85BDC9FD1C3A}</a:tableStyleId>
              </a:tblPr>
              <a:tblGrid>
                <a:gridCol w="1798832">
                  <a:extLst>
                    <a:ext uri="{9D8B030D-6E8A-4147-A177-3AD203B41FA5}">
                      <a16:colId xmlns:a16="http://schemas.microsoft.com/office/drawing/2014/main" val="2662129901"/>
                    </a:ext>
                  </a:extLst>
                </a:gridCol>
                <a:gridCol w="1892291">
                  <a:extLst>
                    <a:ext uri="{9D8B030D-6E8A-4147-A177-3AD203B41FA5}">
                      <a16:colId xmlns:a16="http://schemas.microsoft.com/office/drawing/2014/main" val="3211179221"/>
                    </a:ext>
                  </a:extLst>
                </a:gridCol>
                <a:gridCol w="1046237">
                  <a:extLst>
                    <a:ext uri="{9D8B030D-6E8A-4147-A177-3AD203B41FA5}">
                      <a16:colId xmlns:a16="http://schemas.microsoft.com/office/drawing/2014/main" val="4246145457"/>
                    </a:ext>
                  </a:extLst>
                </a:gridCol>
                <a:gridCol w="2457969">
                  <a:extLst>
                    <a:ext uri="{9D8B030D-6E8A-4147-A177-3AD203B41FA5}">
                      <a16:colId xmlns:a16="http://schemas.microsoft.com/office/drawing/2014/main" val="1891479257"/>
                    </a:ext>
                  </a:extLst>
                </a:gridCol>
                <a:gridCol w="2820613">
                  <a:extLst>
                    <a:ext uri="{9D8B030D-6E8A-4147-A177-3AD203B41FA5}">
                      <a16:colId xmlns:a16="http://schemas.microsoft.com/office/drawing/2014/main" val="1229569657"/>
                    </a:ext>
                  </a:extLst>
                </a:gridCol>
                <a:gridCol w="780061">
                  <a:extLst>
                    <a:ext uri="{9D8B030D-6E8A-4147-A177-3AD203B41FA5}">
                      <a16:colId xmlns:a16="http://schemas.microsoft.com/office/drawing/2014/main" val="251941372"/>
                    </a:ext>
                  </a:extLst>
                </a:gridCol>
              </a:tblGrid>
              <a:tr h="0">
                <a:tc gridSpan="2">
                  <a:txBody>
                    <a:bodyPr/>
                    <a:lstStyle/>
                    <a:p>
                      <a:pPr algn="ctr">
                        <a:lnSpc>
                          <a:spcPct val="140000"/>
                        </a:lnSpc>
                      </a:pPr>
                      <a:r>
                        <a:rPr lang="en-US" sz="3400" dirty="0">
                          <a:solidFill>
                            <a:schemeClr val="tx1"/>
                          </a:solidFill>
                          <a:effectLst/>
                          <a:latin typeface="Calibri" panose="020F0502020204030204" pitchFamily="34" charset="0"/>
                          <a:cs typeface="Calibri" panose="020F0502020204030204" pitchFamily="34" charset="0"/>
                        </a:rPr>
                        <a:t>/</a:t>
                      </a:r>
                      <a:r>
                        <a:rPr lang="en-US" sz="3400" dirty="0" err="1">
                          <a:solidFill>
                            <a:schemeClr val="tx1"/>
                          </a:solidFill>
                          <a:effectLst/>
                          <a:latin typeface="Calibri" panose="020F0502020204030204" pitchFamily="34" charset="0"/>
                          <a:cs typeface="Calibri" panose="020F0502020204030204" pitchFamily="34" charset="0"/>
                        </a:rPr>
                        <a:t>ɪ</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tc hMerge="1">
                  <a:txBody>
                    <a:bodyPr/>
                    <a:lstStyle/>
                    <a:p>
                      <a:endParaRPr lang="en-GB"/>
                    </a:p>
                  </a:txBody>
                  <a:tcPr/>
                </a:tc>
                <a:tc>
                  <a:txBody>
                    <a:bodyPr/>
                    <a:lstStyle/>
                    <a:p>
                      <a:pPr algn="ctr">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tc gridSpan="2">
                  <a:txBody>
                    <a:bodyPr/>
                    <a:lstStyle/>
                    <a:p>
                      <a:pPr algn="ctr">
                        <a:lnSpc>
                          <a:spcPct val="140000"/>
                        </a:lnSpc>
                      </a:pPr>
                      <a:r>
                        <a:rPr lang="en-US" sz="3400" dirty="0">
                          <a:solidFill>
                            <a:schemeClr val="tx1"/>
                          </a:solidFill>
                          <a:effectLst/>
                          <a:latin typeface="Calibri" panose="020F0502020204030204" pitchFamily="34" charset="0"/>
                          <a:cs typeface="Calibri" panose="020F0502020204030204" pitchFamily="34" charset="0"/>
                        </a:rPr>
                        <a:t>/</a:t>
                      </a:r>
                      <a:r>
                        <a:rPr lang="en-US" sz="3400" dirty="0" err="1">
                          <a:solidFill>
                            <a:schemeClr val="tx1"/>
                          </a:solidFill>
                          <a:effectLst/>
                          <a:latin typeface="Calibri" panose="020F0502020204030204" pitchFamily="34" charset="0"/>
                          <a:cs typeface="Calibri" panose="020F0502020204030204" pitchFamily="34" charset="0"/>
                        </a:rPr>
                        <a:t>i</a:t>
                      </a:r>
                      <a:r>
                        <a:rPr lang="en-US" sz="3400" dirty="0">
                          <a:solidFill>
                            <a:schemeClr val="tx1"/>
                          </a:solidFill>
                          <a:effectLst/>
                          <a:latin typeface="Calibri" panose="020F0502020204030204" pitchFamily="34" charset="0"/>
                          <a:cs typeface="Calibri" panose="020F0502020204030204" pitchFamily="34" charset="0"/>
                        </a:rPr>
                        <a:t>ː/</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tc hMerge="1">
                  <a:txBody>
                    <a:bodyPr/>
                    <a:lstStyle/>
                    <a:p>
                      <a:endParaRPr lang="en-GB"/>
                    </a:p>
                  </a:txBody>
                  <a:tcPr/>
                </a:tc>
                <a:tc>
                  <a:txBody>
                    <a:bodyPr/>
                    <a:lstStyle/>
                    <a:p>
                      <a:pPr algn="ctr">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B0F0">
                        <a:alpha val="90000"/>
                      </a:srgbClr>
                    </a:solidFill>
                  </a:tcPr>
                </a:tc>
                <a:extLst>
                  <a:ext uri="{0D108BD9-81ED-4DB2-BD59-A6C34878D82A}">
                    <a16:rowId xmlns:a16="http://schemas.microsoft.com/office/drawing/2014/main" val="350059186"/>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b</a:t>
                      </a:r>
                      <a:r>
                        <a:rPr lang="en-US" sz="3400" u="sng" dirty="0">
                          <a:solidFill>
                            <a:srgbClr val="0432FF"/>
                          </a:solidFill>
                          <a:effectLst/>
                          <a:latin typeface="Calibri" panose="020F0502020204030204" pitchFamily="34" charset="0"/>
                          <a:cs typeface="Calibri" panose="020F0502020204030204" pitchFamily="34" charset="0"/>
                        </a:rPr>
                        <a:t>u</a:t>
                      </a:r>
                      <a:r>
                        <a:rPr lang="en-US" sz="3400" dirty="0">
                          <a:solidFill>
                            <a:schemeClr val="tx1"/>
                          </a:solidFill>
                          <a:effectLst/>
                          <a:latin typeface="Calibri" panose="020F0502020204030204" pitchFamily="34" charset="0"/>
                          <a:cs typeface="Calibri" panose="020F0502020204030204" pitchFamily="34" charset="0"/>
                        </a:rPr>
                        <a:t>sy</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/ˈ</a:t>
                      </a:r>
                      <a:r>
                        <a:rPr lang="en-US" sz="3400" dirty="0" err="1">
                          <a:solidFill>
                            <a:schemeClr val="tx1"/>
                          </a:solidFill>
                          <a:effectLst/>
                          <a:latin typeface="Calibri" panose="020F0502020204030204" pitchFamily="34" charset="0"/>
                          <a:cs typeface="Calibri" panose="020F0502020204030204" pitchFamily="34" charset="0"/>
                        </a:rPr>
                        <a:t>bɪz.i</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f</a:t>
                      </a:r>
                      <a:r>
                        <a:rPr lang="en-US" sz="3400" b="1" u="sng" dirty="0">
                          <a:solidFill>
                            <a:srgbClr val="0432FF"/>
                          </a:solidFill>
                          <a:effectLst/>
                          <a:latin typeface="Calibri" panose="020F0502020204030204" pitchFamily="34" charset="0"/>
                          <a:cs typeface="Calibri" panose="020F0502020204030204" pitchFamily="34" charset="0"/>
                        </a:rPr>
                        <a:t>ie</a:t>
                      </a:r>
                      <a:r>
                        <a:rPr lang="en-US" sz="3400" b="1" dirty="0">
                          <a:solidFill>
                            <a:schemeClr val="tx1"/>
                          </a:solidFill>
                          <a:effectLst/>
                          <a:latin typeface="Calibri" panose="020F0502020204030204" pitchFamily="34" charset="0"/>
                          <a:cs typeface="Calibri" panose="020F0502020204030204" pitchFamily="34" charset="0"/>
                        </a:rPr>
                        <a:t>ld</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/fiːld/</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097053001"/>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b</a:t>
                      </a:r>
                      <a:r>
                        <a:rPr lang="en-US" sz="3400" u="sng" dirty="0">
                          <a:solidFill>
                            <a:srgbClr val="0432FF"/>
                          </a:solidFill>
                          <a:effectLst/>
                          <a:latin typeface="Calibri" panose="020F0502020204030204" pitchFamily="34" charset="0"/>
                          <a:cs typeface="Calibri" panose="020F0502020204030204" pitchFamily="34" charset="0"/>
                        </a:rPr>
                        <a:t>u</a:t>
                      </a:r>
                      <a:r>
                        <a:rPr lang="en-US" sz="3400" dirty="0">
                          <a:solidFill>
                            <a:schemeClr val="tx1"/>
                          </a:solidFill>
                          <a:effectLst/>
                          <a:latin typeface="Calibri" panose="020F0502020204030204" pitchFamily="34" charset="0"/>
                          <a:cs typeface="Calibri" panose="020F0502020204030204" pitchFamily="34" charset="0"/>
                        </a:rPr>
                        <a:t>siness</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/ˈ</a:t>
                      </a:r>
                      <a:r>
                        <a:rPr lang="en-US" sz="3400" dirty="0" err="1">
                          <a:solidFill>
                            <a:schemeClr val="tx1"/>
                          </a:solidFill>
                          <a:effectLst/>
                          <a:latin typeface="Calibri" panose="020F0502020204030204" pitchFamily="34" charset="0"/>
                          <a:cs typeface="Calibri" panose="020F0502020204030204" pitchFamily="34" charset="0"/>
                        </a:rPr>
                        <a:t>bɪz.nɪs</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p</a:t>
                      </a:r>
                      <a:r>
                        <a:rPr lang="en-US" sz="3400" b="1" u="sng" dirty="0">
                          <a:solidFill>
                            <a:srgbClr val="0432FF"/>
                          </a:solidFill>
                          <a:effectLst/>
                          <a:latin typeface="Calibri" panose="020F0502020204030204" pitchFamily="34" charset="0"/>
                          <a:cs typeface="Calibri" panose="020F0502020204030204" pitchFamily="34" charset="0"/>
                        </a:rPr>
                        <a:t>i</a:t>
                      </a:r>
                      <a:r>
                        <a:rPr lang="en-US" sz="3400" b="1" dirty="0">
                          <a:solidFill>
                            <a:schemeClr val="tx1"/>
                          </a:solidFill>
                          <a:effectLst/>
                          <a:latin typeface="Calibri" panose="020F0502020204030204" pitchFamily="34" charset="0"/>
                          <a:cs typeface="Calibri" panose="020F0502020204030204" pitchFamily="34" charset="0"/>
                        </a:rPr>
                        <a:t>zza</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/ˈ</a:t>
                      </a:r>
                      <a:r>
                        <a:rPr lang="en-US" sz="3400" dirty="0" err="1">
                          <a:solidFill>
                            <a:schemeClr val="tx1"/>
                          </a:solidFill>
                          <a:effectLst/>
                          <a:latin typeface="Calibri" panose="020F0502020204030204" pitchFamily="34" charset="0"/>
                          <a:cs typeface="Calibri" panose="020F0502020204030204" pitchFamily="34" charset="0"/>
                        </a:rPr>
                        <a:t>piːt.sə</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76560167"/>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b</a:t>
                      </a:r>
                      <a:r>
                        <a:rPr lang="en-US" sz="3400" u="sng" dirty="0">
                          <a:solidFill>
                            <a:srgbClr val="0432FF"/>
                          </a:solidFill>
                          <a:effectLst/>
                          <a:latin typeface="Calibri" panose="020F0502020204030204" pitchFamily="34" charset="0"/>
                          <a:cs typeface="Calibri" panose="020F0502020204030204" pitchFamily="34" charset="0"/>
                        </a:rPr>
                        <a:t>ui</a:t>
                      </a:r>
                      <a:r>
                        <a:rPr lang="en-US" sz="3400" dirty="0">
                          <a:solidFill>
                            <a:schemeClr val="tx1"/>
                          </a:solidFill>
                          <a:effectLst/>
                          <a:latin typeface="Calibri" panose="020F0502020204030204" pitchFamily="34" charset="0"/>
                          <a:cs typeface="Calibri" panose="020F0502020204030204" pitchFamily="34" charset="0"/>
                        </a:rPr>
                        <a:t>lding</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/ˈbɪl.dɪŋ/</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k</a:t>
                      </a:r>
                      <a:r>
                        <a:rPr lang="en-US" sz="3400" b="1" u="sng" dirty="0">
                          <a:solidFill>
                            <a:srgbClr val="0432FF"/>
                          </a:solidFill>
                          <a:effectLst/>
                          <a:latin typeface="Calibri" panose="020F0502020204030204" pitchFamily="34" charset="0"/>
                          <a:cs typeface="Calibri" panose="020F0502020204030204" pitchFamily="34" charset="0"/>
                        </a:rPr>
                        <a:t>ey</a:t>
                      </a:r>
                      <a:endParaRPr lang="en-VN" sz="3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/kiː/</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678276952"/>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s</a:t>
                      </a:r>
                      <a:r>
                        <a:rPr lang="en-US" sz="3400" u="sng" dirty="0">
                          <a:solidFill>
                            <a:srgbClr val="0432FF"/>
                          </a:solidFill>
                          <a:effectLst/>
                          <a:latin typeface="Calibri" panose="020F0502020204030204" pitchFamily="34" charset="0"/>
                          <a:cs typeface="Calibri" panose="020F0502020204030204" pitchFamily="34" charset="0"/>
                        </a:rPr>
                        <a:t>y</a:t>
                      </a:r>
                      <a:r>
                        <a:rPr lang="en-US" sz="3400" dirty="0">
                          <a:solidFill>
                            <a:schemeClr val="tx1"/>
                          </a:solidFill>
                          <a:effectLst/>
                          <a:latin typeface="Calibri" panose="020F0502020204030204" pitchFamily="34" charset="0"/>
                          <a:cs typeface="Calibri" panose="020F0502020204030204" pitchFamily="34" charset="0"/>
                        </a:rPr>
                        <a:t>stem</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/ˈsɪs.təm/</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pol</a:t>
                      </a:r>
                      <a:r>
                        <a:rPr lang="en-US" sz="3400" b="1" u="sng" dirty="0">
                          <a:solidFill>
                            <a:srgbClr val="0432FF"/>
                          </a:solidFill>
                          <a:effectLst/>
                          <a:latin typeface="Calibri" panose="020F0502020204030204" pitchFamily="34" charset="0"/>
                          <a:cs typeface="Calibri" panose="020F0502020204030204" pitchFamily="34" charset="0"/>
                        </a:rPr>
                        <a:t>i</a:t>
                      </a:r>
                      <a:r>
                        <a:rPr lang="en-US" sz="3400" b="1" dirty="0">
                          <a:solidFill>
                            <a:schemeClr val="tx1"/>
                          </a:solidFill>
                          <a:effectLst/>
                          <a:latin typeface="Calibri" panose="020F0502020204030204" pitchFamily="34" charset="0"/>
                          <a:cs typeface="Calibri" panose="020F0502020204030204" pitchFamily="34" charset="0"/>
                        </a:rPr>
                        <a:t>ce</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a:t>
                      </a:r>
                      <a:r>
                        <a:rPr lang="en-US" sz="3400" dirty="0" err="1">
                          <a:solidFill>
                            <a:schemeClr val="tx1"/>
                          </a:solidFill>
                          <a:effectLst/>
                          <a:latin typeface="Calibri" panose="020F0502020204030204" pitchFamily="34" charset="0"/>
                          <a:cs typeface="Calibri" panose="020F0502020204030204" pitchFamily="34" charset="0"/>
                        </a:rPr>
                        <a:t>pəˈliːs</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829343563"/>
                  </a:ext>
                </a:extLst>
              </a:tr>
              <a:tr h="0">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d</a:t>
                      </a:r>
                      <a:r>
                        <a:rPr lang="en-US" sz="3400" u="sng" dirty="0">
                          <a:solidFill>
                            <a:srgbClr val="0432FF"/>
                          </a:solidFill>
                          <a:effectLst/>
                          <a:latin typeface="Calibri" panose="020F0502020204030204" pitchFamily="34" charset="0"/>
                          <a:cs typeface="Calibri" panose="020F0502020204030204" pitchFamily="34" charset="0"/>
                        </a:rPr>
                        <a:t>i</a:t>
                      </a:r>
                      <a:r>
                        <a:rPr lang="en-US" sz="3400" dirty="0">
                          <a:solidFill>
                            <a:schemeClr val="tx1"/>
                          </a:solidFill>
                          <a:effectLst/>
                          <a:latin typeface="Calibri" panose="020F0502020204030204" pitchFamily="34" charset="0"/>
                          <a:cs typeface="Calibri" panose="020F0502020204030204" pitchFamily="34" charset="0"/>
                        </a:rPr>
                        <a:t>nner</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a:solidFill>
                            <a:schemeClr val="tx1"/>
                          </a:solidFill>
                          <a:effectLst/>
                          <a:latin typeface="Calibri" panose="020F0502020204030204" pitchFamily="34" charset="0"/>
                          <a:cs typeface="Calibri" panose="020F0502020204030204" pitchFamily="34" charset="0"/>
                        </a:rPr>
                        <a:t>/ˈdɪn.ɚ/</a:t>
                      </a:r>
                      <a:endParaRPr lang="en-VN" sz="34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b="1" dirty="0">
                          <a:solidFill>
                            <a:schemeClr val="tx1"/>
                          </a:solidFill>
                          <a:effectLst/>
                          <a:latin typeface="Calibri" panose="020F0502020204030204" pitchFamily="34" charset="0"/>
                          <a:cs typeface="Calibri" panose="020F0502020204030204" pitchFamily="34" charset="0"/>
                        </a:rPr>
                        <a:t>magaz</a:t>
                      </a:r>
                      <a:r>
                        <a:rPr lang="en-US" sz="3400" b="1" u="sng" dirty="0">
                          <a:solidFill>
                            <a:srgbClr val="0432FF"/>
                          </a:solidFill>
                          <a:effectLst/>
                          <a:latin typeface="Calibri" panose="020F0502020204030204" pitchFamily="34" charset="0"/>
                          <a:cs typeface="Calibri" panose="020F0502020204030204" pitchFamily="34" charset="0"/>
                        </a:rPr>
                        <a:t>i</a:t>
                      </a:r>
                      <a:r>
                        <a:rPr lang="en-US" sz="3400" b="1" dirty="0">
                          <a:solidFill>
                            <a:schemeClr val="tx1"/>
                          </a:solidFill>
                          <a:effectLst/>
                          <a:latin typeface="Calibri" panose="020F0502020204030204" pitchFamily="34" charset="0"/>
                          <a:cs typeface="Calibri" panose="020F0502020204030204" pitchFamily="34" charset="0"/>
                        </a:rPr>
                        <a:t>ne</a:t>
                      </a:r>
                      <a:endParaRPr lang="en-VN" sz="3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r>
                        <a:rPr lang="en-US" sz="3400" dirty="0">
                          <a:solidFill>
                            <a:schemeClr val="tx1"/>
                          </a:solidFill>
                          <a:effectLst/>
                          <a:latin typeface="Calibri" panose="020F0502020204030204" pitchFamily="34" charset="0"/>
                          <a:cs typeface="Calibri" panose="020F0502020204030204" pitchFamily="34" charset="0"/>
                        </a:rPr>
                        <a:t>/ˌ</a:t>
                      </a:r>
                      <a:r>
                        <a:rPr lang="en-US" sz="3400" dirty="0" err="1">
                          <a:solidFill>
                            <a:schemeClr val="tx1"/>
                          </a:solidFill>
                          <a:effectLst/>
                          <a:latin typeface="Calibri" panose="020F0502020204030204" pitchFamily="34" charset="0"/>
                          <a:cs typeface="Calibri" panose="020F0502020204030204" pitchFamily="34" charset="0"/>
                        </a:rPr>
                        <a:t>mæɡ.əˈziːn</a:t>
                      </a:r>
                      <a:r>
                        <a:rPr lang="en-US" sz="3400" dirty="0">
                          <a:solidFill>
                            <a:schemeClr val="tx1"/>
                          </a:solidFill>
                          <a:effectLst/>
                          <a:latin typeface="Calibri" panose="020F0502020204030204" pitchFamily="34" charset="0"/>
                          <a:cs typeface="Calibri" panose="020F0502020204030204" pitchFamily="34" charset="0"/>
                        </a:rPr>
                        <a:t>/</a:t>
                      </a: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tc>
                  <a:txBody>
                    <a:bodyPr/>
                    <a:lstStyle/>
                    <a:p>
                      <a:pPr algn="just">
                        <a:lnSpc>
                          <a:spcPct val="140000"/>
                        </a:lnSpc>
                      </a:pPr>
                      <a:endParaRPr lang="en-VN" sz="3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53801212"/>
                  </a:ext>
                </a:extLst>
              </a:tr>
            </a:tbl>
          </a:graphicData>
        </a:graphic>
      </p:graphicFrame>
      <p:pic>
        <p:nvPicPr>
          <p:cNvPr id="5" name="building">
            <a:hlinkClick r:id="" action="ppaction://media"/>
            <a:extLst>
              <a:ext uri="{FF2B5EF4-FFF2-40B4-BE49-F238E27FC236}">
                <a16:creationId xmlns:a16="http://schemas.microsoft.com/office/drawing/2014/main" id="{68DF606A-67DC-61B9-4F82-ECF7DDF9377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4503420" y="3498401"/>
            <a:ext cx="812800" cy="812800"/>
          </a:xfrm>
          <a:prstGeom prst="rect">
            <a:avLst/>
          </a:prstGeom>
        </p:spPr>
      </p:pic>
      <p:pic>
        <p:nvPicPr>
          <p:cNvPr id="8" name="business">
            <a:hlinkClick r:id="" action="ppaction://media"/>
            <a:extLst>
              <a:ext uri="{FF2B5EF4-FFF2-40B4-BE49-F238E27FC236}">
                <a16:creationId xmlns:a16="http://schemas.microsoft.com/office/drawing/2014/main" id="{C91C04FB-327E-6C87-F21C-BCD9E14A8AEB}"/>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4480560" y="2777041"/>
            <a:ext cx="812800" cy="812800"/>
          </a:xfrm>
          <a:prstGeom prst="rect">
            <a:avLst/>
          </a:prstGeom>
        </p:spPr>
      </p:pic>
      <p:pic>
        <p:nvPicPr>
          <p:cNvPr id="9" name="busy">
            <a:hlinkClick r:id="" action="ppaction://media"/>
            <a:extLst>
              <a:ext uri="{FF2B5EF4-FFF2-40B4-BE49-F238E27FC236}">
                <a16:creationId xmlns:a16="http://schemas.microsoft.com/office/drawing/2014/main" id="{2BB500C3-C2BC-DC87-99C9-102D6B2A6413}"/>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4457700" y="2164177"/>
            <a:ext cx="812800" cy="812800"/>
          </a:xfrm>
          <a:prstGeom prst="rect">
            <a:avLst/>
          </a:prstGeom>
        </p:spPr>
      </p:pic>
      <p:pic>
        <p:nvPicPr>
          <p:cNvPr id="10" name="dinner">
            <a:hlinkClick r:id="" action="ppaction://media"/>
            <a:extLst>
              <a:ext uri="{FF2B5EF4-FFF2-40B4-BE49-F238E27FC236}">
                <a16:creationId xmlns:a16="http://schemas.microsoft.com/office/drawing/2014/main" id="{6DBC21EB-9A20-B170-253C-9929738C4BA3}"/>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4503420" y="4797254"/>
            <a:ext cx="812800" cy="812800"/>
          </a:xfrm>
          <a:prstGeom prst="rect">
            <a:avLst/>
          </a:prstGeom>
        </p:spPr>
      </p:pic>
      <p:pic>
        <p:nvPicPr>
          <p:cNvPr id="11" name="field">
            <a:hlinkClick r:id="" action="ppaction://media"/>
            <a:extLst>
              <a:ext uri="{FF2B5EF4-FFF2-40B4-BE49-F238E27FC236}">
                <a16:creationId xmlns:a16="http://schemas.microsoft.com/office/drawing/2014/main" id="{2F06D7F7-3E9C-A017-FBC6-B69B494D2080}"/>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10704060" y="2164177"/>
            <a:ext cx="812800" cy="812800"/>
          </a:xfrm>
          <a:prstGeom prst="rect">
            <a:avLst/>
          </a:prstGeom>
        </p:spPr>
      </p:pic>
      <p:pic>
        <p:nvPicPr>
          <p:cNvPr id="12" name="key">
            <a:hlinkClick r:id="" action="ppaction://media"/>
            <a:extLst>
              <a:ext uri="{FF2B5EF4-FFF2-40B4-BE49-F238E27FC236}">
                <a16:creationId xmlns:a16="http://schemas.microsoft.com/office/drawing/2014/main" id="{12A17787-85D6-2E69-62CB-C243AE0DFA11}"/>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10704060" y="3474624"/>
            <a:ext cx="812800" cy="812800"/>
          </a:xfrm>
          <a:prstGeom prst="rect">
            <a:avLst/>
          </a:prstGeom>
        </p:spPr>
      </p:pic>
      <p:pic>
        <p:nvPicPr>
          <p:cNvPr id="13" name="pizza">
            <a:hlinkClick r:id="" action="ppaction://media"/>
            <a:extLst>
              <a:ext uri="{FF2B5EF4-FFF2-40B4-BE49-F238E27FC236}">
                <a16:creationId xmlns:a16="http://schemas.microsoft.com/office/drawing/2014/main" id="{A24DEF90-9593-A523-CD6E-82786CB38C2B}"/>
              </a:ext>
            </a:extLst>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10749780" y="2745402"/>
            <a:ext cx="812800" cy="812800"/>
          </a:xfrm>
          <a:prstGeom prst="rect">
            <a:avLst/>
          </a:prstGeom>
        </p:spPr>
      </p:pic>
      <p:pic>
        <p:nvPicPr>
          <p:cNvPr id="14" name="police">
            <a:hlinkClick r:id="" action="ppaction://media"/>
            <a:extLst>
              <a:ext uri="{FF2B5EF4-FFF2-40B4-BE49-F238E27FC236}">
                <a16:creationId xmlns:a16="http://schemas.microsoft.com/office/drawing/2014/main" id="{90F7D2A3-57C6-70F7-A7FF-F835A8FDDC9D}"/>
              </a:ext>
            </a:extLst>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10658340" y="4111073"/>
            <a:ext cx="812800" cy="812800"/>
          </a:xfrm>
          <a:prstGeom prst="rect">
            <a:avLst/>
          </a:prstGeom>
        </p:spPr>
      </p:pic>
      <p:pic>
        <p:nvPicPr>
          <p:cNvPr id="15" name="system">
            <a:hlinkClick r:id="" action="ppaction://media"/>
            <a:extLst>
              <a:ext uri="{FF2B5EF4-FFF2-40B4-BE49-F238E27FC236}">
                <a16:creationId xmlns:a16="http://schemas.microsoft.com/office/drawing/2014/main" id="{5387B29C-E695-7796-169F-A9CFDCFF79D1}"/>
              </a:ext>
            </a:extLst>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4457700" y="4075894"/>
            <a:ext cx="812800" cy="812800"/>
          </a:xfrm>
          <a:prstGeom prst="rect">
            <a:avLst/>
          </a:prstGeom>
        </p:spPr>
      </p:pic>
      <p:pic>
        <p:nvPicPr>
          <p:cNvPr id="16" name="magazine">
            <a:hlinkClick r:id="" action="ppaction://media"/>
            <a:extLst>
              <a:ext uri="{FF2B5EF4-FFF2-40B4-BE49-F238E27FC236}">
                <a16:creationId xmlns:a16="http://schemas.microsoft.com/office/drawing/2014/main" id="{09E467FB-4AD7-D5AD-8B58-EE4FC2F0C4D7}"/>
              </a:ext>
            </a:extLst>
          </p:cNvPr>
          <p:cNvPicPr>
            <a:picLocks noChangeAspect="1"/>
          </p:cNvPicPr>
          <p:nvPr>
            <a:audioFile r:link="rId20"/>
            <p:extLst>
              <p:ext uri="{DAA4B4D4-6D71-4841-9C94-3DE7FCFB9230}">
                <p14:media xmlns:p14="http://schemas.microsoft.com/office/powerpoint/2010/main" r:embed="rId19"/>
              </p:ext>
            </p:extLst>
          </p:nvPr>
        </p:nvPicPr>
        <p:blipFill>
          <a:blip r:embed="rId22"/>
          <a:stretch>
            <a:fillRect/>
          </a:stretch>
        </p:blipFill>
        <p:spPr>
          <a:xfrm>
            <a:off x="10704060" y="4747522"/>
            <a:ext cx="812800" cy="812800"/>
          </a:xfrm>
          <a:prstGeom prst="rect">
            <a:avLst/>
          </a:prstGeom>
        </p:spPr>
      </p:pic>
    </p:spTree>
    <p:extLst>
      <p:ext uri="{BB962C8B-B14F-4D97-AF65-F5344CB8AC3E}">
        <p14:creationId xmlns:p14="http://schemas.microsoft.com/office/powerpoint/2010/main" val="3907714263"/>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8"/>
                </p:tgtEl>
              </p:cMediaNode>
            </p:audio>
            <p:audio>
              <p:cMediaNode vol="80000">
                <p:cTn id="4" fill="hold" display="0">
                  <p:stCondLst>
                    <p:cond delay="indefinite"/>
                  </p:stCondLst>
                  <p:endCondLst>
                    <p:cond evt="onStopAudio" delay="0">
                      <p:tgtEl>
                        <p:sldTgt/>
                      </p:tgtEl>
                    </p:cond>
                  </p:endCondLst>
                </p:cTn>
                <p:tgtEl>
                  <p:spTgt spid="9"/>
                </p:tgtEl>
              </p:cMediaNode>
            </p:audio>
            <p:audio>
              <p:cMediaNode vol="80000">
                <p:cTn id="5" fill="hold" display="0">
                  <p:stCondLst>
                    <p:cond delay="indefinite"/>
                  </p:stCondLst>
                  <p:endCondLst>
                    <p:cond evt="onStopAudio" delay="0">
                      <p:tgtEl>
                        <p:sldTgt/>
                      </p:tgtEl>
                    </p:cond>
                  </p:endCondLst>
                </p:cTn>
                <p:tgtEl>
                  <p:spTgt spid="10"/>
                </p:tgtEl>
              </p:cMediaNode>
            </p:audio>
            <p:audio>
              <p:cMediaNode vol="80000">
                <p:cTn id="6" fill="hold" display="0">
                  <p:stCondLst>
                    <p:cond delay="indefinite"/>
                  </p:stCondLst>
                  <p:endCondLst>
                    <p:cond evt="onStopAudio" delay="0">
                      <p:tgtEl>
                        <p:sldTgt/>
                      </p:tgtEl>
                    </p:cond>
                  </p:endCondLst>
                </p:cTn>
                <p:tgtEl>
                  <p:spTgt spid="11"/>
                </p:tgtEl>
              </p:cMediaNode>
            </p:audio>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13"/>
                </p:tgtEl>
              </p:cMediaNode>
            </p:audio>
            <p:audio>
              <p:cMediaNode vol="80000">
                <p:cTn id="9" fill="hold" display="0">
                  <p:stCondLst>
                    <p:cond delay="indefinite"/>
                  </p:stCondLst>
                  <p:endCondLst>
                    <p:cond evt="onStopAudio" delay="0">
                      <p:tgtEl>
                        <p:sldTgt/>
                      </p:tgtEl>
                    </p:cond>
                  </p:endCondLst>
                </p:cTn>
                <p:tgtEl>
                  <p:spTgt spid="14"/>
                </p:tgtEl>
              </p:cMediaNode>
            </p:audio>
            <p:audio>
              <p:cMediaNode vol="80000">
                <p:cTn id="10" fill="hold" display="0">
                  <p:stCondLst>
                    <p:cond delay="indefinite"/>
                  </p:stCondLst>
                  <p:endCondLst>
                    <p:cond evt="onStopAudio" delay="0">
                      <p:tgtEl>
                        <p:sldTgt/>
                      </p:tgtEl>
                    </p:cond>
                  </p:endCondLst>
                </p:cTn>
                <p:tgtEl>
                  <p:spTgt spid="15"/>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TotalTime>
  <Words>1400</Words>
  <Application>Microsoft Office PowerPoint</Application>
  <PresentationFormat>Widescreen</PresentationFormat>
  <Paragraphs>213</Paragraphs>
  <Slides>45</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DengXian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685</cp:revision>
  <dcterms:created xsi:type="dcterms:W3CDTF">2023-02-01T04:45:54Z</dcterms:created>
  <dcterms:modified xsi:type="dcterms:W3CDTF">2025-10-06T14:02:41Z</dcterms:modified>
</cp:coreProperties>
</file>