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2" r:id="rId2"/>
  </p:sldMasterIdLst>
  <p:notesMasterIdLst>
    <p:notesMasterId r:id="rId82"/>
  </p:notesMasterIdLst>
  <p:sldIdLst>
    <p:sldId id="256" r:id="rId3"/>
    <p:sldId id="893" r:id="rId4"/>
    <p:sldId id="259" r:id="rId5"/>
    <p:sldId id="267" r:id="rId6"/>
    <p:sldId id="269" r:id="rId7"/>
    <p:sldId id="303" r:id="rId8"/>
    <p:sldId id="869" r:id="rId9"/>
    <p:sldId id="313" r:id="rId10"/>
    <p:sldId id="302" r:id="rId11"/>
    <p:sldId id="316" r:id="rId12"/>
    <p:sldId id="980" r:id="rId13"/>
    <p:sldId id="981" r:id="rId14"/>
    <p:sldId id="982" r:id="rId15"/>
    <p:sldId id="983" r:id="rId16"/>
    <p:sldId id="984" r:id="rId17"/>
    <p:sldId id="890" r:id="rId18"/>
    <p:sldId id="986" r:id="rId19"/>
    <p:sldId id="321" r:id="rId20"/>
    <p:sldId id="758" r:id="rId21"/>
    <p:sldId id="987" r:id="rId22"/>
    <p:sldId id="988" r:id="rId23"/>
    <p:sldId id="989" r:id="rId24"/>
    <p:sldId id="990" r:id="rId25"/>
    <p:sldId id="991" r:id="rId26"/>
    <p:sldId id="992" r:id="rId27"/>
    <p:sldId id="993" r:id="rId28"/>
    <p:sldId id="994" r:id="rId29"/>
    <p:sldId id="995" r:id="rId30"/>
    <p:sldId id="852" r:id="rId31"/>
    <p:sldId id="856" r:id="rId32"/>
    <p:sldId id="1060" r:id="rId33"/>
    <p:sldId id="1061" r:id="rId34"/>
    <p:sldId id="1062" r:id="rId35"/>
    <p:sldId id="962" r:id="rId36"/>
    <p:sldId id="964" r:id="rId37"/>
    <p:sldId id="1063" r:id="rId38"/>
    <p:sldId id="963" r:id="rId39"/>
    <p:sldId id="1064" r:id="rId40"/>
    <p:sldId id="1065" r:id="rId41"/>
    <p:sldId id="1066" r:id="rId42"/>
    <p:sldId id="1067" r:id="rId43"/>
    <p:sldId id="965" r:id="rId44"/>
    <p:sldId id="315" r:id="rId45"/>
    <p:sldId id="971" r:id="rId46"/>
    <p:sldId id="1100" r:id="rId47"/>
    <p:sldId id="1101" r:id="rId48"/>
    <p:sldId id="1068" r:id="rId49"/>
    <p:sldId id="966" r:id="rId50"/>
    <p:sldId id="1069" r:id="rId51"/>
    <p:sldId id="967" r:id="rId52"/>
    <p:sldId id="1070" r:id="rId53"/>
    <p:sldId id="1071" r:id="rId54"/>
    <p:sldId id="1072" r:id="rId55"/>
    <p:sldId id="1080" r:id="rId56"/>
    <p:sldId id="968" r:id="rId57"/>
    <p:sldId id="1073" r:id="rId58"/>
    <p:sldId id="969" r:id="rId59"/>
    <p:sldId id="1077" r:id="rId60"/>
    <p:sldId id="1078" r:id="rId61"/>
    <p:sldId id="1074" r:id="rId62"/>
    <p:sldId id="1085" r:id="rId63"/>
    <p:sldId id="1081" r:id="rId64"/>
    <p:sldId id="1084" r:id="rId65"/>
    <p:sldId id="1086" r:id="rId66"/>
    <p:sldId id="1087" r:id="rId67"/>
    <p:sldId id="1094" r:id="rId68"/>
    <p:sldId id="1089" r:id="rId69"/>
    <p:sldId id="1095" r:id="rId70"/>
    <p:sldId id="1096" r:id="rId71"/>
    <p:sldId id="1097" r:id="rId72"/>
    <p:sldId id="1098" r:id="rId73"/>
    <p:sldId id="294" r:id="rId74"/>
    <p:sldId id="975" r:id="rId75"/>
    <p:sldId id="978" r:id="rId76"/>
    <p:sldId id="296" r:id="rId77"/>
    <p:sldId id="297" r:id="rId78"/>
    <p:sldId id="298" r:id="rId79"/>
    <p:sldId id="299" r:id="rId80"/>
    <p:sldId id="300"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1FF"/>
    <a:srgbClr val="0432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6" autoAdjust="0"/>
    <p:restoredTop sz="81447" autoAdjust="0"/>
  </p:normalViewPr>
  <p:slideViewPr>
    <p:cSldViewPr snapToGrid="0">
      <p:cViewPr varScale="1">
        <p:scale>
          <a:sx n="59" d="100"/>
          <a:sy n="59" d="100"/>
        </p:scale>
        <p:origin x="113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268DF72A-51F6-45A3-B201-74EF7F8044E5}"/>
    <pc:docChg chg="custSel modSld">
      <pc:chgData name="Phan Van Rieu (Hugo)" userId="032e726b-b6b7-45df-b0ca-e82fb010a48a" providerId="ADAL" clId="{268DF72A-51F6-45A3-B201-74EF7F8044E5}" dt="2024-04-20T10:00:09.260" v="450" actId="14100"/>
      <pc:docMkLst>
        <pc:docMk/>
      </pc:docMkLst>
      <pc:sldChg chg="addSp delSp modSp mod modAnim">
        <pc:chgData name="Phan Van Rieu (Hugo)" userId="032e726b-b6b7-45df-b0ca-e82fb010a48a" providerId="ADAL" clId="{268DF72A-51F6-45A3-B201-74EF7F8044E5}" dt="2024-04-20T10:00:09.260" v="450" actId="14100"/>
        <pc:sldMkLst>
          <pc:docMk/>
          <pc:sldMk cId="115056106" sldId="324"/>
        </pc:sldMkLst>
        <pc:spChg chg="mod">
          <ac:chgData name="Phan Van Rieu (Hugo)" userId="032e726b-b6b7-45df-b0ca-e82fb010a48a" providerId="ADAL" clId="{268DF72A-51F6-45A3-B201-74EF7F8044E5}" dt="2024-04-20T09:59:51.610" v="444" actId="1076"/>
          <ac:spMkLst>
            <pc:docMk/>
            <pc:sldMk cId="115056106" sldId="324"/>
            <ac:spMk id="2" creationId="{FCE8D6BC-E9EA-2ECD-3BA5-43E28A05C330}"/>
          </ac:spMkLst>
        </pc:spChg>
        <pc:spChg chg="add del mod">
          <ac:chgData name="Phan Van Rieu (Hugo)" userId="032e726b-b6b7-45df-b0ca-e82fb010a48a" providerId="ADAL" clId="{268DF72A-51F6-45A3-B201-74EF7F8044E5}" dt="2024-04-20T09:56:30.652" v="244" actId="478"/>
          <ac:spMkLst>
            <pc:docMk/>
            <pc:sldMk cId="115056106" sldId="324"/>
            <ac:spMk id="4" creationId="{73BC9B45-234E-448C-8E3F-71DB1E310386}"/>
          </ac:spMkLst>
        </pc:spChg>
        <pc:spChg chg="add mod">
          <ac:chgData name="Phan Van Rieu (Hugo)" userId="032e726b-b6b7-45df-b0ca-e82fb010a48a" providerId="ADAL" clId="{268DF72A-51F6-45A3-B201-74EF7F8044E5}" dt="2024-04-20T09:56:56.430" v="285" actId="207"/>
          <ac:spMkLst>
            <pc:docMk/>
            <pc:sldMk cId="115056106" sldId="324"/>
            <ac:spMk id="6" creationId="{50B277A4-7E64-4A07-B78A-0FBEE1FE382A}"/>
          </ac:spMkLst>
        </pc:spChg>
        <pc:spChg chg="add mod">
          <ac:chgData name="Phan Van Rieu (Hugo)" userId="032e726b-b6b7-45df-b0ca-e82fb010a48a" providerId="ADAL" clId="{268DF72A-51F6-45A3-B201-74EF7F8044E5}" dt="2024-04-20T09:57:35.135" v="312" actId="20577"/>
          <ac:spMkLst>
            <pc:docMk/>
            <pc:sldMk cId="115056106" sldId="324"/>
            <ac:spMk id="7" creationId="{00CE4B92-3E80-4EA5-BBA7-41C0F31193BD}"/>
          </ac:spMkLst>
        </pc:spChg>
        <pc:spChg chg="add mod">
          <ac:chgData name="Phan Van Rieu (Hugo)" userId="032e726b-b6b7-45df-b0ca-e82fb010a48a" providerId="ADAL" clId="{268DF72A-51F6-45A3-B201-74EF7F8044E5}" dt="2024-04-20T09:57:21.347" v="302" actId="20577"/>
          <ac:spMkLst>
            <pc:docMk/>
            <pc:sldMk cId="115056106" sldId="324"/>
            <ac:spMk id="8" creationId="{90EEE61B-2DCD-4430-A2BC-58F6FF277B00}"/>
          </ac:spMkLst>
        </pc:spChg>
        <pc:spChg chg="add mod">
          <ac:chgData name="Phan Van Rieu (Hugo)" userId="032e726b-b6b7-45df-b0ca-e82fb010a48a" providerId="ADAL" clId="{268DF72A-51F6-45A3-B201-74EF7F8044E5}" dt="2024-04-20T09:57:59.656" v="326" actId="1076"/>
          <ac:spMkLst>
            <pc:docMk/>
            <pc:sldMk cId="115056106" sldId="324"/>
            <ac:spMk id="9" creationId="{F50259B9-E9A1-4894-BD93-6C81A11646F6}"/>
          </ac:spMkLst>
        </pc:spChg>
        <pc:spChg chg="add mod">
          <ac:chgData name="Phan Van Rieu (Hugo)" userId="032e726b-b6b7-45df-b0ca-e82fb010a48a" providerId="ADAL" clId="{268DF72A-51F6-45A3-B201-74EF7F8044E5}" dt="2024-04-20T09:57:48.014" v="322" actId="20577"/>
          <ac:spMkLst>
            <pc:docMk/>
            <pc:sldMk cId="115056106" sldId="324"/>
            <ac:spMk id="10" creationId="{CC7EDE79-0DC3-4970-94AF-24219CCDD7FD}"/>
          </ac:spMkLst>
        </pc:spChg>
        <pc:spChg chg="add mod">
          <ac:chgData name="Phan Van Rieu (Hugo)" userId="032e726b-b6b7-45df-b0ca-e82fb010a48a" providerId="ADAL" clId="{268DF72A-51F6-45A3-B201-74EF7F8044E5}" dt="2024-04-20T10:00:09.260" v="450" actId="14100"/>
          <ac:spMkLst>
            <pc:docMk/>
            <pc:sldMk cId="115056106" sldId="324"/>
            <ac:spMk id="11" creationId="{27BF9333-D2E9-43D9-AC19-764F6E2E33C8}"/>
          </ac:spMkLst>
        </pc:spChg>
      </pc:sldChg>
      <pc:sldChg chg="addSp delSp modSp mod">
        <pc:chgData name="Phan Van Rieu (Hugo)" userId="032e726b-b6b7-45df-b0ca-e82fb010a48a" providerId="ADAL" clId="{268DF72A-51F6-45A3-B201-74EF7F8044E5}" dt="2024-04-20T08:38:15.975" v="4" actId="1076"/>
        <pc:sldMkLst>
          <pc:docMk/>
          <pc:sldMk cId="1200591160" sldId="846"/>
        </pc:sldMkLst>
        <pc:picChg chg="add mod">
          <ac:chgData name="Phan Van Rieu (Hugo)" userId="032e726b-b6b7-45df-b0ca-e82fb010a48a" providerId="ADAL" clId="{268DF72A-51F6-45A3-B201-74EF7F8044E5}" dt="2024-04-20T08:38:15.975" v="4" actId="1076"/>
          <ac:picMkLst>
            <pc:docMk/>
            <pc:sldMk cId="1200591160" sldId="846"/>
            <ac:picMk id="4" creationId="{A8E66088-5423-4102-AC66-0C9F1D1D569B}"/>
          </ac:picMkLst>
        </pc:picChg>
        <pc:picChg chg="del">
          <ac:chgData name="Phan Van Rieu (Hugo)" userId="032e726b-b6b7-45df-b0ca-e82fb010a48a" providerId="ADAL" clId="{268DF72A-51F6-45A3-B201-74EF7F8044E5}" dt="2024-04-20T08:38:09.229" v="0" actId="478"/>
          <ac:picMkLst>
            <pc:docMk/>
            <pc:sldMk cId="1200591160" sldId="846"/>
            <ac:picMk id="5" creationId="{FAF278D1-8A48-7BF1-960A-DEE4DCDC8A15}"/>
          </ac:picMkLst>
        </pc:picChg>
      </pc:sldChg>
      <pc:sldChg chg="modSp mod">
        <pc:chgData name="Phan Van Rieu (Hugo)" userId="032e726b-b6b7-45df-b0ca-e82fb010a48a" providerId="ADAL" clId="{268DF72A-51F6-45A3-B201-74EF7F8044E5}" dt="2024-04-20T08:42:18.844" v="12" actId="20577"/>
        <pc:sldMkLst>
          <pc:docMk/>
          <pc:sldMk cId="1831045511" sldId="857"/>
        </pc:sldMkLst>
        <pc:spChg chg="mod">
          <ac:chgData name="Phan Van Rieu (Hugo)" userId="032e726b-b6b7-45df-b0ca-e82fb010a48a" providerId="ADAL" clId="{268DF72A-51F6-45A3-B201-74EF7F8044E5}" dt="2024-04-20T08:42:18.844" v="12" actId="20577"/>
          <ac:spMkLst>
            <pc:docMk/>
            <pc:sldMk cId="1831045511" sldId="857"/>
            <ac:spMk id="2" creationId="{1342D0A1-6608-CE08-B964-9F1A22DF9646}"/>
          </ac:spMkLst>
        </pc:spChg>
      </pc:sldChg>
      <pc:sldChg chg="addSp delSp modSp mod">
        <pc:chgData name="Phan Van Rieu (Hugo)" userId="032e726b-b6b7-45df-b0ca-e82fb010a48a" providerId="ADAL" clId="{268DF72A-51F6-45A3-B201-74EF7F8044E5}" dt="2024-04-20T08:40:27.308" v="11" actId="1076"/>
        <pc:sldMkLst>
          <pc:docMk/>
          <pc:sldMk cId="3422501295" sldId="867"/>
        </pc:sldMkLst>
        <pc:picChg chg="add mod">
          <ac:chgData name="Phan Van Rieu (Hugo)" userId="032e726b-b6b7-45df-b0ca-e82fb010a48a" providerId="ADAL" clId="{268DF72A-51F6-45A3-B201-74EF7F8044E5}" dt="2024-04-20T08:40:27.308" v="11" actId="1076"/>
          <ac:picMkLst>
            <pc:docMk/>
            <pc:sldMk cId="3422501295" sldId="867"/>
            <ac:picMk id="4" creationId="{5C4297B0-FE82-4459-A9F6-5DD91B9B22E1}"/>
          </ac:picMkLst>
        </pc:picChg>
        <pc:picChg chg="del mod">
          <ac:chgData name="Phan Van Rieu (Hugo)" userId="032e726b-b6b7-45df-b0ca-e82fb010a48a" providerId="ADAL" clId="{268DF72A-51F6-45A3-B201-74EF7F8044E5}" dt="2024-04-20T08:40:21.525" v="7" actId="478"/>
          <ac:picMkLst>
            <pc:docMk/>
            <pc:sldMk cId="3422501295" sldId="867"/>
            <ac:picMk id="6" creationId="{A2271E67-4A1C-1C8D-2887-9A3BD478D8FB}"/>
          </ac:picMkLst>
        </pc:picChg>
      </pc:sldChg>
    </pc:docChg>
  </pc:docChgLst>
  <pc:docChgLst>
    <pc:chgData name="Phan Van Rieu (Hugo)" userId="032e726b-b6b7-45df-b0ca-e82fb010a48a" providerId="ADAL" clId="{40695D00-5379-4D68-BE81-EEB6CA617217}"/>
    <pc:docChg chg="modSld">
      <pc:chgData name="Phan Van Rieu (Hugo)" userId="032e726b-b6b7-45df-b0ca-e82fb010a48a" providerId="ADAL" clId="{40695D00-5379-4D68-BE81-EEB6CA617217}" dt="2024-03-03T10:09:27.774" v="7" actId="20577"/>
      <pc:docMkLst>
        <pc:docMk/>
      </pc:docMkLst>
      <pc:sldChg chg="modSp mod">
        <pc:chgData name="Phan Van Rieu (Hugo)" userId="032e726b-b6b7-45df-b0ca-e82fb010a48a" providerId="ADAL" clId="{40695D00-5379-4D68-BE81-EEB6CA617217}" dt="2024-03-02T03:11:31.136" v="0" actId="1076"/>
        <pc:sldMkLst>
          <pc:docMk/>
          <pc:sldMk cId="1772680085" sldId="256"/>
        </pc:sldMkLst>
        <pc:spChg chg="mod">
          <ac:chgData name="Phan Van Rieu (Hugo)" userId="032e726b-b6b7-45df-b0ca-e82fb010a48a" providerId="ADAL" clId="{40695D00-5379-4D68-BE81-EEB6CA617217}" dt="2024-03-02T03:11:31.136" v="0" actId="1076"/>
          <ac:spMkLst>
            <pc:docMk/>
            <pc:sldMk cId="1772680085" sldId="256"/>
            <ac:spMk id="3" creationId="{00000000-0000-0000-0000-000000000000}"/>
          </ac:spMkLst>
        </pc:spChg>
      </pc:sldChg>
      <pc:sldChg chg="modSp mod">
        <pc:chgData name="Phan Van Rieu (Hugo)" userId="032e726b-b6b7-45df-b0ca-e82fb010a48a" providerId="ADAL" clId="{40695D00-5379-4D68-BE81-EEB6CA617217}" dt="2024-03-03T10:09:04.854" v="3" actId="1076"/>
        <pc:sldMkLst>
          <pc:docMk/>
          <pc:sldMk cId="2183609111" sldId="296"/>
        </pc:sldMkLst>
        <pc:picChg chg="mod">
          <ac:chgData name="Phan Van Rieu (Hugo)" userId="032e726b-b6b7-45df-b0ca-e82fb010a48a" providerId="ADAL" clId="{40695D00-5379-4D68-BE81-EEB6CA617217}" dt="2024-03-03T10:09:04.854" v="3" actId="1076"/>
          <ac:picMkLst>
            <pc:docMk/>
            <pc:sldMk cId="2183609111" sldId="296"/>
            <ac:picMk id="3" creationId="{00000000-0000-0000-0000-000000000000}"/>
          </ac:picMkLst>
        </pc:picChg>
      </pc:sldChg>
      <pc:sldChg chg="modSp mod">
        <pc:chgData name="Phan Van Rieu (Hugo)" userId="032e726b-b6b7-45df-b0ca-e82fb010a48a" providerId="ADAL" clId="{40695D00-5379-4D68-BE81-EEB6CA617217}" dt="2024-03-03T10:09:11.120" v="4" actId="1076"/>
        <pc:sldMkLst>
          <pc:docMk/>
          <pc:sldMk cId="2237482687" sldId="297"/>
        </pc:sldMkLst>
        <pc:picChg chg="mod">
          <ac:chgData name="Phan Van Rieu (Hugo)" userId="032e726b-b6b7-45df-b0ca-e82fb010a48a" providerId="ADAL" clId="{40695D00-5379-4D68-BE81-EEB6CA617217}" dt="2024-03-03T10:09:11.120" v="4" actId="1076"/>
          <ac:picMkLst>
            <pc:docMk/>
            <pc:sldMk cId="2237482687" sldId="297"/>
            <ac:picMk id="3" creationId="{8C60C7CF-470A-FA9A-B5DD-6BC723DD1CEE}"/>
          </ac:picMkLst>
        </pc:picChg>
      </pc:sldChg>
      <pc:sldChg chg="modSp">
        <pc:chgData name="Phan Van Rieu (Hugo)" userId="032e726b-b6b7-45df-b0ca-e82fb010a48a" providerId="ADAL" clId="{40695D00-5379-4D68-BE81-EEB6CA617217}" dt="2024-03-03T10:09:27.774" v="7" actId="20577"/>
        <pc:sldMkLst>
          <pc:docMk/>
          <pc:sldMk cId="2781470669" sldId="298"/>
        </pc:sldMkLst>
        <pc:spChg chg="mod">
          <ac:chgData name="Phan Van Rieu (Hugo)" userId="032e726b-b6b7-45df-b0ca-e82fb010a48a" providerId="ADAL" clId="{40695D00-5379-4D68-BE81-EEB6CA617217}" dt="2024-03-03T10:09:27.774" v="7" actId="20577"/>
          <ac:spMkLst>
            <pc:docMk/>
            <pc:sldMk cId="2781470669" sldId="298"/>
            <ac:spMk id="5" creationId="{00000000-0000-0000-0000-000000000000}"/>
          </ac:spMkLst>
        </pc:spChg>
      </pc:sldChg>
      <pc:sldChg chg="modSp mod">
        <pc:chgData name="Phan Van Rieu (Hugo)" userId="032e726b-b6b7-45df-b0ca-e82fb010a48a" providerId="ADAL" clId="{40695D00-5379-4D68-BE81-EEB6CA617217}" dt="2024-03-03T10:04:47.262" v="1" actId="1076"/>
        <pc:sldMkLst>
          <pc:docMk/>
          <pc:sldMk cId="76220127" sldId="320"/>
        </pc:sldMkLst>
        <pc:spChg chg="mod">
          <ac:chgData name="Phan Van Rieu (Hugo)" userId="032e726b-b6b7-45df-b0ca-e82fb010a48a" providerId="ADAL" clId="{40695D00-5379-4D68-BE81-EEB6CA617217}" dt="2024-03-03T10:04:47.262" v="1" actId="1076"/>
          <ac:spMkLst>
            <pc:docMk/>
            <pc:sldMk cId="76220127" sldId="320"/>
            <ac:spMk id="12" creationId="{1CA1AA21-7A0A-D0C5-0B28-630491BD5133}"/>
          </ac:spMkLst>
        </pc:spChg>
      </pc:sldChg>
    </pc:docChg>
  </pc:docChgLst>
  <pc:docChgLst>
    <pc:chgData name="Phan Van Rieu (Hugo)" userId="032e726b-b6b7-45df-b0ca-e82fb010a48a" providerId="ADAL" clId="{2A6449BD-EB54-4831-8B55-B468FFD121C8}"/>
    <pc:docChg chg="modSld">
      <pc:chgData name="Phan Van Rieu (Hugo)" userId="032e726b-b6b7-45df-b0ca-e82fb010a48a" providerId="ADAL" clId="{2A6449BD-EB54-4831-8B55-B468FFD121C8}" dt="2024-05-27T02:21:22.380" v="1" actId="20577"/>
      <pc:docMkLst>
        <pc:docMk/>
      </pc:docMkLst>
      <pc:sldChg chg="modSp mod">
        <pc:chgData name="Phan Van Rieu (Hugo)" userId="032e726b-b6b7-45df-b0ca-e82fb010a48a" providerId="ADAL" clId="{2A6449BD-EB54-4831-8B55-B468FFD121C8}" dt="2024-05-27T02:21:22.380" v="1" actId="20577"/>
        <pc:sldMkLst>
          <pc:docMk/>
          <pc:sldMk cId="1872779487" sldId="269"/>
        </pc:sldMkLst>
        <pc:spChg chg="mod">
          <ac:chgData name="Phan Van Rieu (Hugo)" userId="032e726b-b6b7-45df-b0ca-e82fb010a48a" providerId="ADAL" clId="{2A6449BD-EB54-4831-8B55-B468FFD121C8}" dt="2024-05-27T02:21:22.380" v="1" actId="20577"/>
          <ac:spMkLst>
            <pc:docMk/>
            <pc:sldMk cId="1872779487" sldId="269"/>
            <ac:spMk id="7" creationId="{BA386DE9-345A-400C-B2BB-B32B155C2C38}"/>
          </ac:spMkLst>
        </pc:spChg>
      </pc:sldChg>
    </pc:docChg>
  </pc:docChgLst>
  <pc:docChgLst>
    <pc:chgData name="Phan Van Rieu (Hugo)" userId="032e726b-b6b7-45df-b0ca-e82fb010a48a" providerId="ADAL" clId="{2A8E44DC-CB10-4B55-BECE-E0726A7717B6}"/>
    <pc:docChg chg="modSld">
      <pc:chgData name="Phan Van Rieu (Hugo)" userId="032e726b-b6b7-45df-b0ca-e82fb010a48a" providerId="ADAL" clId="{2A8E44DC-CB10-4B55-BECE-E0726A7717B6}" dt="2024-05-06T11:22:33.467" v="7" actId="20577"/>
      <pc:docMkLst>
        <pc:docMk/>
      </pc:docMkLst>
      <pc:sldChg chg="modSp mod">
        <pc:chgData name="Phan Van Rieu (Hugo)" userId="032e726b-b6b7-45df-b0ca-e82fb010a48a" providerId="ADAL" clId="{2A8E44DC-CB10-4B55-BECE-E0726A7717B6}" dt="2024-05-06T11:11:55.504" v="5" actId="20577"/>
        <pc:sldMkLst>
          <pc:docMk/>
          <pc:sldMk cId="1860373006" sldId="869"/>
        </pc:sldMkLst>
        <pc:spChg chg="mod">
          <ac:chgData name="Phan Van Rieu (Hugo)" userId="032e726b-b6b7-45df-b0ca-e82fb010a48a" providerId="ADAL" clId="{2A8E44DC-CB10-4B55-BECE-E0726A7717B6}" dt="2024-05-06T11:11:55.504" v="5" actId="20577"/>
          <ac:spMkLst>
            <pc:docMk/>
            <pc:sldMk cId="1860373006" sldId="869"/>
            <ac:spMk id="2" creationId="{F2675FC9-F200-A0A1-E9B7-8E644C77C190}"/>
          </ac:spMkLst>
        </pc:spChg>
      </pc:sldChg>
      <pc:sldChg chg="modSp mod">
        <pc:chgData name="Phan Van Rieu (Hugo)" userId="032e726b-b6b7-45df-b0ca-e82fb010a48a" providerId="ADAL" clId="{2A8E44DC-CB10-4B55-BECE-E0726A7717B6}" dt="2024-05-06T11:22:33.467" v="7" actId="20577"/>
        <pc:sldMkLst>
          <pc:docMk/>
          <pc:sldMk cId="3090640379" sldId="971"/>
        </pc:sldMkLst>
        <pc:spChg chg="mod">
          <ac:chgData name="Phan Van Rieu (Hugo)" userId="032e726b-b6b7-45df-b0ca-e82fb010a48a" providerId="ADAL" clId="{2A8E44DC-CB10-4B55-BECE-E0726A7717B6}" dt="2024-05-06T11:22:33.467" v="7" actId="20577"/>
          <ac:spMkLst>
            <pc:docMk/>
            <pc:sldMk cId="3090640379" sldId="971"/>
            <ac:spMk id="6" creationId="{B760A8BC-21EC-614D-AF24-22151170EC8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10</a:t>
            </a:fld>
            <a:endParaRPr lang="en-US"/>
          </a:p>
        </p:txBody>
      </p:sp>
    </p:spTree>
    <p:extLst>
      <p:ext uri="{BB962C8B-B14F-4D97-AF65-F5344CB8AC3E}">
        <p14:creationId xmlns:p14="http://schemas.microsoft.com/office/powerpoint/2010/main" val="1377940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25</a:t>
            </a:fld>
            <a:endParaRPr lang="en-US"/>
          </a:p>
        </p:txBody>
      </p:sp>
    </p:spTree>
    <p:extLst>
      <p:ext uri="{BB962C8B-B14F-4D97-AF65-F5344CB8AC3E}">
        <p14:creationId xmlns:p14="http://schemas.microsoft.com/office/powerpoint/2010/main" val="2504312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26</a:t>
            </a:fld>
            <a:endParaRPr lang="en-US"/>
          </a:p>
        </p:txBody>
      </p:sp>
    </p:spTree>
    <p:extLst>
      <p:ext uri="{BB962C8B-B14F-4D97-AF65-F5344CB8AC3E}">
        <p14:creationId xmlns:p14="http://schemas.microsoft.com/office/powerpoint/2010/main" val="4094780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27</a:t>
            </a:fld>
            <a:endParaRPr lang="en-US"/>
          </a:p>
        </p:txBody>
      </p:sp>
    </p:spTree>
    <p:extLst>
      <p:ext uri="{BB962C8B-B14F-4D97-AF65-F5344CB8AC3E}">
        <p14:creationId xmlns:p14="http://schemas.microsoft.com/office/powerpoint/2010/main" val="685044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28</a:t>
            </a:fld>
            <a:endParaRPr lang="en-US"/>
          </a:p>
        </p:txBody>
      </p:sp>
    </p:spTree>
    <p:extLst>
      <p:ext uri="{BB962C8B-B14F-4D97-AF65-F5344CB8AC3E}">
        <p14:creationId xmlns:p14="http://schemas.microsoft.com/office/powerpoint/2010/main" val="1126342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16</a:t>
            </a:fld>
            <a:endParaRPr lang="en-US"/>
          </a:p>
        </p:txBody>
      </p:sp>
    </p:spTree>
    <p:extLst>
      <p:ext uri="{BB962C8B-B14F-4D97-AF65-F5344CB8AC3E}">
        <p14:creationId xmlns:p14="http://schemas.microsoft.com/office/powerpoint/2010/main" val="703882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17</a:t>
            </a:fld>
            <a:endParaRPr lang="en-US"/>
          </a:p>
        </p:txBody>
      </p:sp>
    </p:spTree>
    <p:extLst>
      <p:ext uri="{BB962C8B-B14F-4D97-AF65-F5344CB8AC3E}">
        <p14:creationId xmlns:p14="http://schemas.microsoft.com/office/powerpoint/2010/main" val="2154277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19</a:t>
            </a:fld>
            <a:endParaRPr lang="en-US"/>
          </a:p>
        </p:txBody>
      </p:sp>
    </p:spTree>
    <p:extLst>
      <p:ext uri="{BB962C8B-B14F-4D97-AF65-F5344CB8AC3E}">
        <p14:creationId xmlns:p14="http://schemas.microsoft.com/office/powerpoint/2010/main" val="1611030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20</a:t>
            </a:fld>
            <a:endParaRPr lang="en-US"/>
          </a:p>
        </p:txBody>
      </p:sp>
    </p:spTree>
    <p:extLst>
      <p:ext uri="{BB962C8B-B14F-4D97-AF65-F5344CB8AC3E}">
        <p14:creationId xmlns:p14="http://schemas.microsoft.com/office/powerpoint/2010/main" val="2661350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21</a:t>
            </a:fld>
            <a:endParaRPr lang="en-US"/>
          </a:p>
        </p:txBody>
      </p:sp>
    </p:spTree>
    <p:extLst>
      <p:ext uri="{BB962C8B-B14F-4D97-AF65-F5344CB8AC3E}">
        <p14:creationId xmlns:p14="http://schemas.microsoft.com/office/powerpoint/2010/main" val="73156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22</a:t>
            </a:fld>
            <a:endParaRPr lang="en-US"/>
          </a:p>
        </p:txBody>
      </p:sp>
    </p:spTree>
    <p:extLst>
      <p:ext uri="{BB962C8B-B14F-4D97-AF65-F5344CB8AC3E}">
        <p14:creationId xmlns:p14="http://schemas.microsoft.com/office/powerpoint/2010/main" val="3331992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23</a:t>
            </a:fld>
            <a:endParaRPr lang="en-US"/>
          </a:p>
        </p:txBody>
      </p:sp>
    </p:spTree>
    <p:extLst>
      <p:ext uri="{BB962C8B-B14F-4D97-AF65-F5344CB8AC3E}">
        <p14:creationId xmlns:p14="http://schemas.microsoft.com/office/powerpoint/2010/main" val="2266869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24</a:t>
            </a:fld>
            <a:endParaRPr lang="en-US"/>
          </a:p>
        </p:txBody>
      </p:sp>
    </p:spTree>
    <p:extLst>
      <p:ext uri="{BB962C8B-B14F-4D97-AF65-F5344CB8AC3E}">
        <p14:creationId xmlns:p14="http://schemas.microsoft.com/office/powerpoint/2010/main" val="172228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96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49448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226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10/3/2025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9152793" y="71082"/>
            <a:ext cx="287443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Lesson 1.1: Vocab</a:t>
            </a:r>
            <a:r>
              <a:rPr lang="en-US" sz="1800" b="0" baseline="0" dirty="0">
                <a:solidFill>
                  <a:srgbClr val="002060"/>
                </a:solidFill>
              </a:rPr>
              <a:t> &amp; Reading</a:t>
            </a:r>
            <a:endParaRPr lang="en-US" sz="1800" b="0" dirty="0">
              <a:solidFill>
                <a:srgbClr val="002060"/>
              </a:solidFill>
            </a:endParaRP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244204"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2: Life in the past</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9"/>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4" r:id="rId14"/>
    <p:sldLayoutId id="2147483689" r:id="rId15"/>
    <p:sldLayoutId id="2147483691" r:id="rId16"/>
    <p:sldLayoutId id="214748369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Unit 8</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dirty="0" err="1">
                <a:solidFill>
                  <a:prstClr val="white"/>
                </a:solidFill>
              </a:rPr>
              <a:t>Tiếng</a:t>
            </a:r>
            <a:r>
              <a:rPr lang="en-US" sz="1400" dirty="0">
                <a:solidFill>
                  <a:prstClr val="white"/>
                </a:solidFill>
              </a:rPr>
              <a:t> Anh 7 </a:t>
            </a:r>
            <a:r>
              <a:rPr lang="en-US" sz="1400" dirty="0" err="1">
                <a:solidFill>
                  <a:prstClr val="white"/>
                </a:solidFill>
              </a:rPr>
              <a:t>i</a:t>
            </a:r>
            <a:r>
              <a:rPr lang="en-US" sz="1400" dirty="0">
                <a:solidFill>
                  <a:prstClr val="white"/>
                </a:solidFill>
              </a:rPr>
              <a:t>-Learn Smart World </a:t>
            </a: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8209CA5-E240-40B6-BCE5-62C12A4DBBF5}"/>
              </a:ext>
            </a:extLst>
          </p:cNvPr>
          <p:cNvSpPr txBox="1"/>
          <p:nvPr userDrawn="1"/>
        </p:nvSpPr>
        <p:spPr>
          <a:xfrm>
            <a:off x="10863258" y="-42752"/>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Lesson 1.1</a:t>
            </a:r>
          </a:p>
        </p:txBody>
      </p:sp>
    </p:spTree>
    <p:extLst>
      <p:ext uri="{BB962C8B-B14F-4D97-AF65-F5344CB8AC3E}">
        <p14:creationId xmlns:p14="http://schemas.microsoft.com/office/powerpoint/2010/main" val="2132849490"/>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notesSlide" Target="../notesSlides/notesSlide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3.xml"/><Relationship Id="rId5" Type="http://schemas.microsoft.com/office/2007/relationships/media" Target="../media/media4.mp3"/><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s>
</file>

<file path=ppt/slides/_rels/slide17.xml.rels><?xml version="1.0" encoding="UTF-8" standalone="yes"?>
<Relationships xmlns="http://schemas.openxmlformats.org/package/2006/relationships"><Relationship Id="rId8" Type="http://schemas.openxmlformats.org/officeDocument/2006/relationships/audio" Target="../media/media10.mp3"/><Relationship Id="rId13" Type="http://schemas.openxmlformats.org/officeDocument/2006/relationships/image" Target="../media/image14.png"/><Relationship Id="rId3" Type="http://schemas.microsoft.com/office/2007/relationships/media" Target="../media/media8.mp3"/><Relationship Id="rId7" Type="http://schemas.microsoft.com/office/2007/relationships/media" Target="../media/media10.mp3"/><Relationship Id="rId12" Type="http://schemas.openxmlformats.org/officeDocument/2006/relationships/notesSlide" Target="../notesSlides/notesSlide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media9.mp3"/><Relationship Id="rId11" Type="http://schemas.openxmlformats.org/officeDocument/2006/relationships/slideLayout" Target="../slideLayouts/slideLayout13.xml"/><Relationship Id="rId5" Type="http://schemas.microsoft.com/office/2007/relationships/media" Target="../media/media9.mp3"/><Relationship Id="rId10" Type="http://schemas.openxmlformats.org/officeDocument/2006/relationships/audio" Target="../media/media11.mp3"/><Relationship Id="rId4" Type="http://schemas.openxmlformats.org/officeDocument/2006/relationships/audio" Target="../media/media8.mp3"/><Relationship Id="rId9" Type="http://schemas.microsoft.com/office/2007/relationships/media" Target="../media/media11.mp3"/></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2.png"/><Relationship Id="rId5" Type="http://schemas.openxmlformats.org/officeDocument/2006/relationships/image" Target="../media/image14.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947801" y="3429000"/>
            <a:ext cx="5253486" cy="1569660"/>
          </a:xfrm>
          <a:prstGeom prst="rect">
            <a:avLst/>
          </a:prstGeom>
          <a:noFill/>
        </p:spPr>
        <p:txBody>
          <a:bodyPr wrap="square" rtlCol="0">
            <a:spAutoFit/>
          </a:bodyPr>
          <a:lstStyle/>
          <a:p>
            <a:pPr lvl="0" algn="ctr"/>
            <a:r>
              <a:rPr lang="en-US" sz="3200" b="1" dirty="0">
                <a:solidFill>
                  <a:srgbClr val="0070C0"/>
                </a:solidFill>
              </a:rPr>
              <a:t>Unit 2: Life in the past</a:t>
            </a:r>
            <a:endParaRPr lang="en-US" sz="2000" b="1" dirty="0">
              <a:solidFill>
                <a:srgbClr val="0070C0"/>
              </a:solidFill>
            </a:endParaRPr>
          </a:p>
          <a:p>
            <a:pPr lvl="0" algn="ctr"/>
            <a:r>
              <a:rPr lang="en-US" sz="3200" b="1" dirty="0">
                <a:solidFill>
                  <a:srgbClr val="00B050"/>
                </a:solidFill>
              </a:rPr>
              <a:t>Lesson 1.1: Vocab &amp; Reading</a:t>
            </a:r>
            <a:r>
              <a:rPr lang="en-US" sz="3200" dirty="0">
                <a:solidFill>
                  <a:prstClr val="black"/>
                </a:solidFill>
              </a:rPr>
              <a:t> </a:t>
            </a:r>
          </a:p>
          <a:p>
            <a:pPr lvl="0" algn="ctr"/>
            <a:r>
              <a:rPr lang="en-US" sz="3200" dirty="0">
                <a:solidFill>
                  <a:srgbClr val="FF0000"/>
                </a:solidFill>
              </a:rPr>
              <a:t>Pages 14 &amp; 15</a:t>
            </a:r>
          </a:p>
        </p:txBody>
      </p:sp>
    </p:spTree>
    <p:extLst>
      <p:ext uri="{BB962C8B-B14F-4D97-AF65-F5344CB8AC3E}">
        <p14:creationId xmlns:p14="http://schemas.microsoft.com/office/powerpoint/2010/main" val="1772680085"/>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44A080-1E49-07CE-31E6-4679F2719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884" y="1046301"/>
            <a:ext cx="9089916" cy="5421581"/>
          </a:xfrm>
          <a:prstGeom prst="rect">
            <a:avLst/>
          </a:prstGeom>
        </p:spPr>
      </p:pic>
      <p:sp>
        <p:nvSpPr>
          <p:cNvPr id="2" name="TextBox 1">
            <a:extLst>
              <a:ext uri="{FF2B5EF4-FFF2-40B4-BE49-F238E27FC236}">
                <a16:creationId xmlns:a16="http://schemas.microsoft.com/office/drawing/2014/main" id="{BAE63FD5-8711-4B93-F974-97C4A1F02381}"/>
              </a:ext>
            </a:extLst>
          </p:cNvPr>
          <p:cNvSpPr txBox="1"/>
          <p:nvPr/>
        </p:nvSpPr>
        <p:spPr>
          <a:xfrm>
            <a:off x="202302" y="461526"/>
            <a:ext cx="10927080" cy="584775"/>
          </a:xfrm>
          <a:prstGeom prst="rect">
            <a:avLst/>
          </a:prstGeom>
          <a:noFill/>
        </p:spPr>
        <p:txBody>
          <a:bodyPr wrap="square">
            <a:spAutoFit/>
          </a:bodyPr>
          <a:lstStyle/>
          <a:p>
            <a:pPr algn="just"/>
            <a:r>
              <a:rPr lang="en-US" sz="3200" b="0" i="0" dirty="0">
                <a:solidFill>
                  <a:srgbClr val="242021"/>
                </a:solidFill>
                <a:effectLst/>
                <a:highlight>
                  <a:srgbClr val="00FF00"/>
                </a:highlight>
                <a:latin typeface="Calibri" panose="020F0502020204030204" pitchFamily="34" charset="0"/>
                <a:cs typeface="Calibri" panose="020F0502020204030204" pitchFamily="34" charset="0"/>
              </a:rPr>
              <a:t>Task a</a:t>
            </a:r>
            <a:r>
              <a:rPr lang="en-US" sz="3200" b="0" i="0" dirty="0">
                <a:solidFill>
                  <a:srgbClr val="242021"/>
                </a:solidFill>
                <a:effectLst/>
                <a:latin typeface="Calibri" panose="020F0502020204030204" pitchFamily="34" charset="0"/>
                <a:cs typeface="Calibri" panose="020F0502020204030204" pitchFamily="34" charset="0"/>
              </a:rPr>
              <a:t>. </a:t>
            </a:r>
            <a:r>
              <a:rPr lang="en-US" sz="3200" b="0" i="0" dirty="0">
                <a:solidFill>
                  <a:srgbClr val="0070C0"/>
                </a:solidFill>
                <a:effectLst/>
                <a:latin typeface="Calibri" panose="020F0502020204030204" pitchFamily="34" charset="0"/>
                <a:cs typeface="Calibri" panose="020F0502020204030204" pitchFamily="34" charset="0"/>
              </a:rPr>
              <a:t>Match the underlined words with the definitions.</a:t>
            </a:r>
            <a:endParaRPr lang="en-US" sz="3200" dirty="0">
              <a:solidFill>
                <a:srgbClr val="0070C0"/>
              </a:solidFill>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9138B192-D6E5-40EC-9791-00DAA6EC8790}"/>
              </a:ext>
            </a:extLst>
          </p:cNvPr>
          <p:cNvCxnSpPr>
            <a:cxnSpLocks/>
          </p:cNvCxnSpPr>
          <p:nvPr/>
        </p:nvCxnSpPr>
        <p:spPr>
          <a:xfrm>
            <a:off x="5645426" y="1842052"/>
            <a:ext cx="848139" cy="15869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C3B78A8-6155-4DAE-B0DE-59F1F8B3926A}"/>
              </a:ext>
            </a:extLst>
          </p:cNvPr>
          <p:cNvCxnSpPr>
            <a:cxnSpLocks/>
          </p:cNvCxnSpPr>
          <p:nvPr/>
        </p:nvCxnSpPr>
        <p:spPr>
          <a:xfrm>
            <a:off x="5645425" y="2426827"/>
            <a:ext cx="848140" cy="25957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55AD9E9-BA3C-410E-9755-B30CC719915A}"/>
              </a:ext>
            </a:extLst>
          </p:cNvPr>
          <p:cNvCxnSpPr>
            <a:cxnSpLocks/>
          </p:cNvCxnSpPr>
          <p:nvPr/>
        </p:nvCxnSpPr>
        <p:spPr>
          <a:xfrm flipV="1">
            <a:off x="5645423" y="2332383"/>
            <a:ext cx="848142" cy="5988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2353DDF-BE2A-4818-8DAD-A2A9EDFE5563}"/>
              </a:ext>
            </a:extLst>
          </p:cNvPr>
          <p:cNvCxnSpPr>
            <a:cxnSpLocks/>
          </p:cNvCxnSpPr>
          <p:nvPr/>
        </p:nvCxnSpPr>
        <p:spPr>
          <a:xfrm>
            <a:off x="5645421" y="3482439"/>
            <a:ext cx="848144" cy="27328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5837C01-5678-4815-BFBD-11B7CC60B559}"/>
              </a:ext>
            </a:extLst>
          </p:cNvPr>
          <p:cNvCxnSpPr>
            <a:cxnSpLocks/>
          </p:cNvCxnSpPr>
          <p:nvPr/>
        </p:nvCxnSpPr>
        <p:spPr>
          <a:xfrm flipV="1">
            <a:off x="5632169" y="2884413"/>
            <a:ext cx="896617" cy="11024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B4F10A-7C85-4CE0-9743-A788BE1D50EE}"/>
              </a:ext>
            </a:extLst>
          </p:cNvPr>
          <p:cNvCxnSpPr>
            <a:cxnSpLocks/>
          </p:cNvCxnSpPr>
          <p:nvPr/>
        </p:nvCxnSpPr>
        <p:spPr>
          <a:xfrm flipV="1">
            <a:off x="5610200" y="3966102"/>
            <a:ext cx="918586" cy="5586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ECE135-9DAD-4DCE-8CC8-CB4786B2F4E9}"/>
              </a:ext>
            </a:extLst>
          </p:cNvPr>
          <p:cNvCxnSpPr>
            <a:cxnSpLocks/>
          </p:cNvCxnSpPr>
          <p:nvPr/>
        </p:nvCxnSpPr>
        <p:spPr>
          <a:xfrm flipV="1">
            <a:off x="5605552" y="1304950"/>
            <a:ext cx="923234" cy="38130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060E19D-D0DC-4584-8B39-F09FF29759D2}"/>
              </a:ext>
            </a:extLst>
          </p:cNvPr>
          <p:cNvCxnSpPr>
            <a:cxnSpLocks/>
          </p:cNvCxnSpPr>
          <p:nvPr/>
        </p:nvCxnSpPr>
        <p:spPr>
          <a:xfrm flipV="1">
            <a:off x="5605552" y="4584865"/>
            <a:ext cx="888008" cy="9539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4AD2DDF-8A14-4A1D-93DF-242F545A7D00}"/>
              </a:ext>
            </a:extLst>
          </p:cNvPr>
          <p:cNvCxnSpPr>
            <a:cxnSpLocks/>
          </p:cNvCxnSpPr>
          <p:nvPr/>
        </p:nvCxnSpPr>
        <p:spPr>
          <a:xfrm flipV="1">
            <a:off x="5605552" y="5538828"/>
            <a:ext cx="888008" cy="6764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179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DA368D9-2BCE-E830-C704-B0D52B1A42A2}"/>
              </a:ext>
            </a:extLst>
          </p:cNvPr>
          <p:cNvGraphicFramePr>
            <a:graphicFrameLocks noGrp="1"/>
          </p:cNvGraphicFramePr>
          <p:nvPr>
            <p:extLst>
              <p:ext uri="{D42A27DB-BD31-4B8C-83A1-F6EECF244321}">
                <p14:modId xmlns:p14="http://schemas.microsoft.com/office/powerpoint/2010/main" val="3005027316"/>
              </p:ext>
            </p:extLst>
          </p:nvPr>
        </p:nvGraphicFramePr>
        <p:xfrm>
          <a:off x="319056" y="1976577"/>
          <a:ext cx="11553888" cy="4389120"/>
        </p:xfrm>
        <a:graphic>
          <a:graphicData uri="http://schemas.openxmlformats.org/drawingml/2006/table">
            <a:tbl>
              <a:tblPr firstRow="1" firstCol="1" bandRow="1">
                <a:tableStyleId>{5C22544A-7EE6-4342-B048-85BDC9FD1C3A}</a:tableStyleId>
              </a:tblPr>
              <a:tblGrid>
                <a:gridCol w="5544974">
                  <a:extLst>
                    <a:ext uri="{9D8B030D-6E8A-4147-A177-3AD203B41FA5}">
                      <a16:colId xmlns:a16="http://schemas.microsoft.com/office/drawing/2014/main" val="3659627315"/>
                    </a:ext>
                  </a:extLst>
                </a:gridCol>
                <a:gridCol w="957942">
                  <a:extLst>
                    <a:ext uri="{9D8B030D-6E8A-4147-A177-3AD203B41FA5}">
                      <a16:colId xmlns:a16="http://schemas.microsoft.com/office/drawing/2014/main" val="876077570"/>
                    </a:ext>
                  </a:extLst>
                </a:gridCol>
                <a:gridCol w="5050972">
                  <a:extLst>
                    <a:ext uri="{9D8B030D-6E8A-4147-A177-3AD203B41FA5}">
                      <a16:colId xmlns:a16="http://schemas.microsoft.com/office/drawing/2014/main" val="262692696"/>
                    </a:ext>
                  </a:extLst>
                </a:gridCol>
              </a:tblGrid>
              <a:tr h="334718">
                <a:tc>
                  <a:txBody>
                    <a:bodyPr/>
                    <a:lstStyle/>
                    <a:p>
                      <a:r>
                        <a:rPr lang="vi-VN" sz="3200" b="0" kern="100" dirty="0">
                          <a:solidFill>
                            <a:schemeClr val="tx1"/>
                          </a:solidFill>
                          <a:effectLst/>
                          <a:latin typeface="Calibri" panose="020F0502020204030204" pitchFamily="34" charset="0"/>
                          <a:cs typeface="Calibri" panose="020F0502020204030204" pitchFamily="34" charset="0"/>
                        </a:rPr>
                        <a:t>1. My family is a </a:t>
                      </a:r>
                      <a:r>
                        <a:rPr lang="vi-VN" sz="3200" b="1" u="sng" kern="100" dirty="0">
                          <a:solidFill>
                            <a:srgbClr val="0432FF"/>
                          </a:solidFill>
                          <a:effectLst/>
                          <a:latin typeface="Calibri" panose="020F0502020204030204" pitchFamily="34" charset="0"/>
                          <a:cs typeface="Calibri" panose="020F0502020204030204" pitchFamily="34" charset="0"/>
                        </a:rPr>
                        <a:t>nuclear family</a:t>
                      </a:r>
                      <a:r>
                        <a:rPr lang="vi-VN" sz="3200" b="0" kern="100" dirty="0">
                          <a:solidFill>
                            <a:schemeClr val="tx1"/>
                          </a:solidFill>
                          <a:effectLst/>
                          <a:latin typeface="Calibri" panose="020F0502020204030204" pitchFamily="34" charset="0"/>
                          <a:cs typeface="Calibri" panose="020F0502020204030204" pitchFamily="34" charset="0"/>
                        </a:rPr>
                        <a:t>. I live with my parents and sisters.</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3050296980"/>
                  </a:ext>
                </a:extLst>
              </a:tr>
              <a:tr h="502077">
                <a:tc>
                  <a:txBody>
                    <a:bodyPr/>
                    <a:lstStyle/>
                    <a:p>
                      <a:r>
                        <a:rPr lang="vi-VN" sz="3200" b="0" kern="100" dirty="0">
                          <a:solidFill>
                            <a:schemeClr val="tx1"/>
                          </a:solidFill>
                          <a:effectLst/>
                          <a:latin typeface="Calibri" panose="020F0502020204030204" pitchFamily="34" charset="0"/>
                          <a:cs typeface="Calibri" panose="020F0502020204030204" pitchFamily="34" charset="0"/>
                        </a:rPr>
                        <a:t>2. Tết is the only time I see all my </a:t>
                      </a:r>
                      <a:r>
                        <a:rPr lang="vi-VN" sz="3200" b="1" u="sng" kern="100" dirty="0">
                          <a:solidFill>
                            <a:srgbClr val="0432FF"/>
                          </a:solidFill>
                          <a:effectLst/>
                          <a:latin typeface="Calibri" panose="020F0502020204030204" pitchFamily="34" charset="0"/>
                          <a:cs typeface="Calibri" panose="020F0502020204030204" pitchFamily="34" charset="0"/>
                        </a:rPr>
                        <a:t>relatives</a:t>
                      </a:r>
                      <a:r>
                        <a:rPr lang="vi-VN" sz="3200" b="0" kern="100" dirty="0">
                          <a:solidFill>
                            <a:schemeClr val="tx1"/>
                          </a:solidFill>
                          <a:effectLst/>
                          <a:latin typeface="Calibri" panose="020F0502020204030204" pitchFamily="34" charset="0"/>
                          <a:cs typeface="Calibri" panose="020F0502020204030204" pitchFamily="34" charset="0"/>
                        </a:rPr>
                        <a:t>. My aunts and uncles don't live near us.</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2628680129"/>
                  </a:ext>
                </a:extLst>
              </a:tr>
              <a:tr h="334718">
                <a:tc>
                  <a:txBody>
                    <a:bodyPr/>
                    <a:lstStyle/>
                    <a:p>
                      <a:r>
                        <a:rPr lang="vi-VN" sz="3200" b="0" kern="100" dirty="0">
                          <a:solidFill>
                            <a:schemeClr val="tx1"/>
                          </a:solidFill>
                          <a:effectLst/>
                          <a:latin typeface="Calibri" panose="020F0502020204030204" pitchFamily="34" charset="0"/>
                          <a:cs typeface="Calibri" panose="020F0502020204030204" pitchFamily="34" charset="0"/>
                        </a:rPr>
                        <a:t>3. Many young women prefer to be </a:t>
                      </a:r>
                      <a:r>
                        <a:rPr lang="vi-VN" sz="3200" b="1" u="sng" kern="100" dirty="0">
                          <a:solidFill>
                            <a:srgbClr val="0432FF"/>
                          </a:solidFill>
                          <a:effectLst/>
                          <a:latin typeface="Calibri" panose="020F0502020204030204" pitchFamily="34" charset="0"/>
                          <a:cs typeface="Calibri" panose="020F0502020204030204" pitchFamily="34" charset="0"/>
                        </a:rPr>
                        <a:t>single</a:t>
                      </a:r>
                      <a:r>
                        <a:rPr lang="vi-VN" sz="3200" b="0" kern="100" dirty="0">
                          <a:solidFill>
                            <a:schemeClr val="tx1"/>
                          </a:solidFill>
                          <a:effectLst/>
                          <a:latin typeface="Calibri" panose="020F0502020204030204" pitchFamily="34" charset="0"/>
                          <a:cs typeface="Calibri" panose="020F0502020204030204" pitchFamily="34" charset="0"/>
                        </a:rPr>
                        <a:t>. They don't want to get married.</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3103233419"/>
                  </a:ext>
                </a:extLst>
              </a:tr>
            </a:tbl>
          </a:graphicData>
        </a:graphic>
      </p:graphicFrame>
      <p:sp>
        <p:nvSpPr>
          <p:cNvPr id="5" name="TextBox 4">
            <a:extLst>
              <a:ext uri="{FF2B5EF4-FFF2-40B4-BE49-F238E27FC236}">
                <a16:creationId xmlns:a16="http://schemas.microsoft.com/office/drawing/2014/main" id="{5BEA22D3-C6A1-C9A6-5014-5F13EA5527F8}"/>
              </a:ext>
            </a:extLst>
          </p:cNvPr>
          <p:cNvSpPr txBox="1"/>
          <p:nvPr/>
        </p:nvSpPr>
        <p:spPr>
          <a:xfrm>
            <a:off x="5135625" y="1126181"/>
            <a:ext cx="2050690" cy="646331"/>
          </a:xfrm>
          <a:prstGeom prst="rect">
            <a:avLst/>
          </a:prstGeom>
          <a:solidFill>
            <a:srgbClr val="F3C1FF"/>
          </a:solidFill>
        </p:spPr>
        <p:txBody>
          <a:bodyPr wrap="none" rtlCol="0">
            <a:spAutoFit/>
          </a:bodyPr>
          <a:lstStyle/>
          <a:p>
            <a:r>
              <a:rPr lang="en-US" sz="3600" dirty="0">
                <a:highlight>
                  <a:srgbClr val="F3C1FF"/>
                </a:highlight>
              </a:rPr>
              <a:t>ANSWERS</a:t>
            </a:r>
          </a:p>
        </p:txBody>
      </p:sp>
      <p:sp>
        <p:nvSpPr>
          <p:cNvPr id="8" name="Rectangle 7">
            <a:extLst>
              <a:ext uri="{FF2B5EF4-FFF2-40B4-BE49-F238E27FC236}">
                <a16:creationId xmlns:a16="http://schemas.microsoft.com/office/drawing/2014/main" id="{D0F78AFC-CD87-4DEE-191E-149C9E9B6A2F}"/>
              </a:ext>
            </a:extLst>
          </p:cNvPr>
          <p:cNvSpPr/>
          <p:nvPr/>
        </p:nvSpPr>
        <p:spPr>
          <a:xfrm>
            <a:off x="6858000" y="1976576"/>
            <a:ext cx="5014944" cy="1452423"/>
          </a:xfrm>
          <a:prstGeom prst="rect">
            <a:avLst/>
          </a:prstGeom>
          <a:solidFill>
            <a:schemeClr val="accent4">
              <a:lumMod val="60000"/>
              <a:lumOff val="4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FF0000"/>
                </a:solidFill>
              </a:rPr>
              <a:t>b. a family including only parents and children</a:t>
            </a:r>
          </a:p>
        </p:txBody>
      </p:sp>
      <p:sp>
        <p:nvSpPr>
          <p:cNvPr id="9" name="Rectangle 8">
            <a:extLst>
              <a:ext uri="{FF2B5EF4-FFF2-40B4-BE49-F238E27FC236}">
                <a16:creationId xmlns:a16="http://schemas.microsoft.com/office/drawing/2014/main" id="{4CF55F49-92C6-8406-E4EE-24B5B4826F0E}"/>
              </a:ext>
            </a:extLst>
          </p:cNvPr>
          <p:cNvSpPr/>
          <p:nvPr/>
        </p:nvSpPr>
        <p:spPr>
          <a:xfrm>
            <a:off x="6858000" y="3428999"/>
            <a:ext cx="5014944" cy="1452423"/>
          </a:xfrm>
          <a:prstGeom prst="rect">
            <a:avLst/>
          </a:prstGeom>
          <a:solidFill>
            <a:schemeClr val="accent4">
              <a:lumMod val="60000"/>
              <a:lumOff val="4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FF0000"/>
                </a:solidFill>
              </a:rPr>
              <a:t>e. a member of your family</a:t>
            </a:r>
          </a:p>
        </p:txBody>
      </p:sp>
      <p:sp>
        <p:nvSpPr>
          <p:cNvPr id="10" name="Rectangle 9">
            <a:extLst>
              <a:ext uri="{FF2B5EF4-FFF2-40B4-BE49-F238E27FC236}">
                <a16:creationId xmlns:a16="http://schemas.microsoft.com/office/drawing/2014/main" id="{4D99DBB9-91B5-728E-5731-DA408C13834F}"/>
              </a:ext>
            </a:extLst>
          </p:cNvPr>
          <p:cNvSpPr/>
          <p:nvPr/>
        </p:nvSpPr>
        <p:spPr>
          <a:xfrm>
            <a:off x="6858000" y="4929200"/>
            <a:ext cx="5014944" cy="1452423"/>
          </a:xfrm>
          <a:prstGeom prst="rect">
            <a:avLst/>
          </a:prstGeom>
          <a:solidFill>
            <a:schemeClr val="accent4">
              <a:lumMod val="60000"/>
              <a:lumOff val="40000"/>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FF0000"/>
                </a:solidFill>
              </a:rPr>
              <a:t>h. not married or not in a relationship with someone</a:t>
            </a:r>
          </a:p>
        </p:txBody>
      </p:sp>
      <p:sp>
        <p:nvSpPr>
          <p:cNvPr id="3" name="TextBox 2">
            <a:extLst>
              <a:ext uri="{FF2B5EF4-FFF2-40B4-BE49-F238E27FC236}">
                <a16:creationId xmlns:a16="http://schemas.microsoft.com/office/drawing/2014/main" id="{8FEF56B6-B2EC-364F-1216-A913987E0C80}"/>
              </a:ext>
            </a:extLst>
          </p:cNvPr>
          <p:cNvSpPr txBox="1"/>
          <p:nvPr/>
        </p:nvSpPr>
        <p:spPr>
          <a:xfrm>
            <a:off x="202302" y="461526"/>
            <a:ext cx="10927080" cy="584775"/>
          </a:xfrm>
          <a:prstGeom prst="rect">
            <a:avLst/>
          </a:prstGeom>
          <a:noFill/>
        </p:spPr>
        <p:txBody>
          <a:bodyPr wrap="square">
            <a:spAutoFit/>
          </a:bodyPr>
          <a:lstStyle/>
          <a:p>
            <a:pPr algn="just"/>
            <a:r>
              <a:rPr lang="en-US" sz="3200" b="0" i="0" dirty="0">
                <a:solidFill>
                  <a:srgbClr val="242021"/>
                </a:solidFill>
                <a:effectLst/>
                <a:highlight>
                  <a:srgbClr val="00FF00"/>
                </a:highlight>
                <a:latin typeface="Calibri" panose="020F0502020204030204" pitchFamily="34" charset="0"/>
                <a:cs typeface="Calibri" panose="020F0502020204030204" pitchFamily="34" charset="0"/>
              </a:rPr>
              <a:t>Task a</a:t>
            </a:r>
            <a:r>
              <a:rPr lang="en-US" sz="3200" b="0" i="0" dirty="0">
                <a:solidFill>
                  <a:srgbClr val="242021"/>
                </a:solidFill>
                <a:effectLst/>
                <a:latin typeface="Calibri" panose="020F0502020204030204" pitchFamily="34" charset="0"/>
                <a:cs typeface="Calibri" panose="020F0502020204030204" pitchFamily="34" charset="0"/>
              </a:rPr>
              <a:t>. </a:t>
            </a:r>
            <a:r>
              <a:rPr lang="en-US" sz="3200" b="0" i="0" dirty="0">
                <a:solidFill>
                  <a:srgbClr val="0070C0"/>
                </a:solidFill>
                <a:effectLst/>
                <a:latin typeface="Calibri" panose="020F0502020204030204" pitchFamily="34" charset="0"/>
                <a:cs typeface="Calibri" panose="020F0502020204030204" pitchFamily="34" charset="0"/>
              </a:rPr>
              <a:t>Match the underlined words with the definitions.</a:t>
            </a:r>
            <a:endParaRPr lang="en-US" sz="32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96320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DA368D9-2BCE-E830-C704-B0D52B1A42A2}"/>
              </a:ext>
            </a:extLst>
          </p:cNvPr>
          <p:cNvGraphicFramePr>
            <a:graphicFrameLocks noGrp="1"/>
          </p:cNvGraphicFramePr>
          <p:nvPr>
            <p:extLst>
              <p:ext uri="{D42A27DB-BD31-4B8C-83A1-F6EECF244321}">
                <p14:modId xmlns:p14="http://schemas.microsoft.com/office/powerpoint/2010/main" val="3286256994"/>
              </p:ext>
            </p:extLst>
          </p:nvPr>
        </p:nvGraphicFramePr>
        <p:xfrm>
          <a:off x="319056" y="2211072"/>
          <a:ext cx="11553888" cy="3901440"/>
        </p:xfrm>
        <a:graphic>
          <a:graphicData uri="http://schemas.openxmlformats.org/drawingml/2006/table">
            <a:tbl>
              <a:tblPr firstRow="1" firstCol="1" bandRow="1">
                <a:tableStyleId>{5C22544A-7EE6-4342-B048-85BDC9FD1C3A}</a:tableStyleId>
              </a:tblPr>
              <a:tblGrid>
                <a:gridCol w="5544974">
                  <a:extLst>
                    <a:ext uri="{9D8B030D-6E8A-4147-A177-3AD203B41FA5}">
                      <a16:colId xmlns:a16="http://schemas.microsoft.com/office/drawing/2014/main" val="3659627315"/>
                    </a:ext>
                  </a:extLst>
                </a:gridCol>
                <a:gridCol w="957942">
                  <a:extLst>
                    <a:ext uri="{9D8B030D-6E8A-4147-A177-3AD203B41FA5}">
                      <a16:colId xmlns:a16="http://schemas.microsoft.com/office/drawing/2014/main" val="876077570"/>
                    </a:ext>
                  </a:extLst>
                </a:gridCol>
                <a:gridCol w="5050972">
                  <a:extLst>
                    <a:ext uri="{9D8B030D-6E8A-4147-A177-3AD203B41FA5}">
                      <a16:colId xmlns:a16="http://schemas.microsoft.com/office/drawing/2014/main" val="262692696"/>
                    </a:ext>
                  </a:extLst>
                </a:gridCol>
              </a:tblGrid>
              <a:tr h="502077">
                <a:tc>
                  <a:txBody>
                    <a:bodyPr/>
                    <a:lstStyle/>
                    <a:p>
                      <a:r>
                        <a:rPr lang="vi-VN" sz="3200" b="0" kern="100" dirty="0">
                          <a:solidFill>
                            <a:schemeClr val="tx1"/>
                          </a:solidFill>
                          <a:effectLst/>
                          <a:latin typeface="Calibri" panose="020F0502020204030204" pitchFamily="34" charset="0"/>
                          <a:cs typeface="Calibri" panose="020F0502020204030204" pitchFamily="34" charset="0"/>
                        </a:rPr>
                        <a:t>4. My friend lives with </a:t>
                      </a:r>
                      <a:r>
                        <a:rPr lang="vi-VN" sz="3200" b="0" u="none" kern="100" dirty="0">
                          <a:solidFill>
                            <a:schemeClr val="tx1"/>
                          </a:solidFill>
                          <a:effectLst/>
                          <a:latin typeface="Calibri" panose="020F0502020204030204" pitchFamily="34" charset="0"/>
                          <a:cs typeface="Calibri" panose="020F0502020204030204" pitchFamily="34" charset="0"/>
                        </a:rPr>
                        <a:t>her</a:t>
                      </a:r>
                      <a:r>
                        <a:rPr lang="vi-VN" sz="3200" b="0" u="sng" kern="100" dirty="0">
                          <a:solidFill>
                            <a:schemeClr val="tx1"/>
                          </a:solidFill>
                          <a:effectLst/>
                          <a:latin typeface="Calibri" panose="020F0502020204030204" pitchFamily="34" charset="0"/>
                          <a:cs typeface="Calibri" panose="020F0502020204030204" pitchFamily="34" charset="0"/>
                        </a:rPr>
                        <a:t> </a:t>
                      </a:r>
                      <a:r>
                        <a:rPr lang="vi-VN" sz="3200" b="1" u="sng" kern="100" dirty="0">
                          <a:solidFill>
                            <a:srgbClr val="0432FF"/>
                          </a:solidFill>
                          <a:effectLst/>
                          <a:latin typeface="Calibri" panose="020F0502020204030204" pitchFamily="34" charset="0"/>
                          <a:cs typeface="Calibri" panose="020F0502020204030204" pitchFamily="34" charset="0"/>
                        </a:rPr>
                        <a:t>extended family</a:t>
                      </a:r>
                      <a:r>
                        <a:rPr lang="vi-VN" sz="3200" b="0" u="sng" kern="100" dirty="0">
                          <a:solidFill>
                            <a:schemeClr val="tx1"/>
                          </a:solidFill>
                          <a:effectLst/>
                          <a:latin typeface="Calibri" panose="020F0502020204030204" pitchFamily="34" charset="0"/>
                          <a:cs typeface="Calibri" panose="020F0502020204030204" pitchFamily="34" charset="0"/>
                        </a:rPr>
                        <a:t>.</a:t>
                      </a:r>
                      <a:r>
                        <a:rPr lang="vi-VN" sz="3200" b="0" kern="100" dirty="0">
                          <a:solidFill>
                            <a:schemeClr val="tx1"/>
                          </a:solidFill>
                          <a:effectLst/>
                          <a:latin typeface="Calibri" panose="020F0502020204030204" pitchFamily="34" charset="0"/>
                          <a:cs typeface="Calibri" panose="020F0502020204030204" pitchFamily="34" charset="0"/>
                        </a:rPr>
                        <a:t> She lives with her parents, grandparents, aunts, and uncles.</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1160803886"/>
                  </a:ext>
                </a:extLst>
              </a:tr>
              <a:tr h="502077">
                <a:tc>
                  <a:txBody>
                    <a:bodyPr/>
                    <a:lstStyle/>
                    <a:p>
                      <a:r>
                        <a:rPr lang="vi-VN" sz="3200" b="0" kern="100" dirty="0">
                          <a:solidFill>
                            <a:schemeClr val="tx1"/>
                          </a:solidFill>
                          <a:effectLst/>
                          <a:latin typeface="Calibri" panose="020F0502020204030204" pitchFamily="34" charset="0"/>
                          <a:cs typeface="Calibri" panose="020F0502020204030204" pitchFamily="34" charset="0"/>
                        </a:rPr>
                        <a:t>5. Many men don't like being a </a:t>
                      </a:r>
                      <a:r>
                        <a:rPr lang="vi-VN" sz="3200" b="1" u="sng" kern="100" dirty="0">
                          <a:solidFill>
                            <a:srgbClr val="0432FF"/>
                          </a:solidFill>
                          <a:effectLst/>
                          <a:latin typeface="Calibri" panose="020F0502020204030204" pitchFamily="34" charset="0"/>
                          <a:cs typeface="Calibri" panose="020F0502020204030204" pitchFamily="34" charset="0"/>
                        </a:rPr>
                        <a:t>house husband</a:t>
                      </a:r>
                      <a:r>
                        <a:rPr lang="vi-VN" sz="3200" b="0" kern="100" dirty="0">
                          <a:solidFill>
                            <a:schemeClr val="tx1"/>
                          </a:solidFill>
                          <a:effectLst/>
                          <a:latin typeface="Calibri" panose="020F0502020204030204" pitchFamily="34" charset="0"/>
                          <a:cs typeface="Calibri" panose="020F0502020204030204" pitchFamily="34" charset="0"/>
                        </a:rPr>
                        <a:t>. They think men should earn money for the family.</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2867795516"/>
                  </a:ext>
                </a:extLst>
              </a:tr>
            </a:tbl>
          </a:graphicData>
        </a:graphic>
      </p:graphicFrame>
      <p:sp>
        <p:nvSpPr>
          <p:cNvPr id="3" name="Rectangle 2">
            <a:extLst>
              <a:ext uri="{FF2B5EF4-FFF2-40B4-BE49-F238E27FC236}">
                <a16:creationId xmlns:a16="http://schemas.microsoft.com/office/drawing/2014/main" id="{C0407E76-DC07-E657-187A-14C747B0539F}"/>
              </a:ext>
            </a:extLst>
          </p:cNvPr>
          <p:cNvSpPr/>
          <p:nvPr/>
        </p:nvSpPr>
        <p:spPr>
          <a:xfrm>
            <a:off x="6858000" y="2243729"/>
            <a:ext cx="5014944" cy="1762214"/>
          </a:xfrm>
          <a:prstGeom prst="rect">
            <a:avLst/>
          </a:prstGeom>
          <a:solidFill>
            <a:schemeClr val="accent4">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200" dirty="0">
                <a:solidFill>
                  <a:srgbClr val="FF0000"/>
                </a:solidFill>
              </a:rPr>
              <a:t>c. a family including parents, children, aunts, uncles, grandparents, etc.</a:t>
            </a:r>
          </a:p>
        </p:txBody>
      </p:sp>
      <p:sp>
        <p:nvSpPr>
          <p:cNvPr id="4" name="Rectangle 3">
            <a:extLst>
              <a:ext uri="{FF2B5EF4-FFF2-40B4-BE49-F238E27FC236}">
                <a16:creationId xmlns:a16="http://schemas.microsoft.com/office/drawing/2014/main" id="{5FA0A073-5EB3-BB4E-FD1A-045719010131}"/>
              </a:ext>
            </a:extLst>
          </p:cNvPr>
          <p:cNvSpPr/>
          <p:nvPr/>
        </p:nvSpPr>
        <p:spPr>
          <a:xfrm>
            <a:off x="6858000" y="4178120"/>
            <a:ext cx="5014944" cy="1762214"/>
          </a:xfrm>
          <a:prstGeom prst="rect">
            <a:avLst/>
          </a:prstGeom>
          <a:solidFill>
            <a:schemeClr val="accent4">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FF0000"/>
                </a:solidFill>
              </a:rPr>
              <a:t>j. a married man staying at home and doing housework</a:t>
            </a:r>
          </a:p>
        </p:txBody>
      </p:sp>
      <p:sp>
        <p:nvSpPr>
          <p:cNvPr id="5" name="TextBox 4">
            <a:extLst>
              <a:ext uri="{FF2B5EF4-FFF2-40B4-BE49-F238E27FC236}">
                <a16:creationId xmlns:a16="http://schemas.microsoft.com/office/drawing/2014/main" id="{D8AE5103-86FC-5E27-36E2-BE2EB5C8AC4B}"/>
              </a:ext>
            </a:extLst>
          </p:cNvPr>
          <p:cNvSpPr txBox="1"/>
          <p:nvPr/>
        </p:nvSpPr>
        <p:spPr>
          <a:xfrm>
            <a:off x="5135625" y="1126181"/>
            <a:ext cx="2050690" cy="646331"/>
          </a:xfrm>
          <a:prstGeom prst="rect">
            <a:avLst/>
          </a:prstGeom>
          <a:solidFill>
            <a:srgbClr val="F3C1FF"/>
          </a:solidFill>
        </p:spPr>
        <p:txBody>
          <a:bodyPr wrap="none" rtlCol="0">
            <a:spAutoFit/>
          </a:bodyPr>
          <a:lstStyle/>
          <a:p>
            <a:r>
              <a:rPr lang="en-US" sz="3600" dirty="0">
                <a:highlight>
                  <a:srgbClr val="F3C1FF"/>
                </a:highlight>
              </a:rPr>
              <a:t>ANSWERS</a:t>
            </a:r>
          </a:p>
        </p:txBody>
      </p:sp>
      <p:sp>
        <p:nvSpPr>
          <p:cNvPr id="6" name="TextBox 5">
            <a:extLst>
              <a:ext uri="{FF2B5EF4-FFF2-40B4-BE49-F238E27FC236}">
                <a16:creationId xmlns:a16="http://schemas.microsoft.com/office/drawing/2014/main" id="{57573AD6-CE73-3A4B-9EC2-942A85FCAEF2}"/>
              </a:ext>
            </a:extLst>
          </p:cNvPr>
          <p:cNvSpPr txBox="1"/>
          <p:nvPr/>
        </p:nvSpPr>
        <p:spPr>
          <a:xfrm>
            <a:off x="202302" y="461526"/>
            <a:ext cx="10927080" cy="584775"/>
          </a:xfrm>
          <a:prstGeom prst="rect">
            <a:avLst/>
          </a:prstGeom>
          <a:noFill/>
        </p:spPr>
        <p:txBody>
          <a:bodyPr wrap="square">
            <a:spAutoFit/>
          </a:bodyPr>
          <a:lstStyle/>
          <a:p>
            <a:pPr algn="just"/>
            <a:r>
              <a:rPr lang="en-US" sz="3200" b="0" i="0" dirty="0">
                <a:solidFill>
                  <a:srgbClr val="242021"/>
                </a:solidFill>
                <a:effectLst/>
                <a:highlight>
                  <a:srgbClr val="00FF00"/>
                </a:highlight>
                <a:latin typeface="Calibri" panose="020F0502020204030204" pitchFamily="34" charset="0"/>
                <a:cs typeface="Calibri" panose="020F0502020204030204" pitchFamily="34" charset="0"/>
              </a:rPr>
              <a:t>Task a</a:t>
            </a:r>
            <a:r>
              <a:rPr lang="en-US" sz="3200" b="0" i="0" dirty="0">
                <a:solidFill>
                  <a:srgbClr val="242021"/>
                </a:solidFill>
                <a:effectLst/>
                <a:latin typeface="Calibri" panose="020F0502020204030204" pitchFamily="34" charset="0"/>
                <a:cs typeface="Calibri" panose="020F0502020204030204" pitchFamily="34" charset="0"/>
              </a:rPr>
              <a:t>. </a:t>
            </a:r>
            <a:r>
              <a:rPr lang="en-US" sz="3200" b="0" i="0" dirty="0">
                <a:solidFill>
                  <a:srgbClr val="0070C0"/>
                </a:solidFill>
                <a:effectLst/>
                <a:latin typeface="Calibri" panose="020F0502020204030204" pitchFamily="34" charset="0"/>
                <a:cs typeface="Calibri" panose="020F0502020204030204" pitchFamily="34" charset="0"/>
              </a:rPr>
              <a:t>Match the underlined words with the definitions.</a:t>
            </a:r>
            <a:endParaRPr lang="en-US" sz="32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2134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DA368D9-2BCE-E830-C704-B0D52B1A42A2}"/>
              </a:ext>
            </a:extLst>
          </p:cNvPr>
          <p:cNvGraphicFramePr>
            <a:graphicFrameLocks noGrp="1"/>
          </p:cNvGraphicFramePr>
          <p:nvPr>
            <p:extLst>
              <p:ext uri="{D42A27DB-BD31-4B8C-83A1-F6EECF244321}">
                <p14:modId xmlns:p14="http://schemas.microsoft.com/office/powerpoint/2010/main" val="776367553"/>
              </p:ext>
            </p:extLst>
          </p:nvPr>
        </p:nvGraphicFramePr>
        <p:xfrm>
          <a:off x="366184" y="1929896"/>
          <a:ext cx="11459632" cy="4389120"/>
        </p:xfrm>
        <a:graphic>
          <a:graphicData uri="http://schemas.openxmlformats.org/drawingml/2006/table">
            <a:tbl>
              <a:tblPr firstRow="1" firstCol="1" bandRow="1">
                <a:tableStyleId>{5C22544A-7EE6-4342-B048-85BDC9FD1C3A}</a:tableStyleId>
              </a:tblPr>
              <a:tblGrid>
                <a:gridCol w="5826664">
                  <a:extLst>
                    <a:ext uri="{9D8B030D-6E8A-4147-A177-3AD203B41FA5}">
                      <a16:colId xmlns:a16="http://schemas.microsoft.com/office/drawing/2014/main" val="3659627315"/>
                    </a:ext>
                  </a:extLst>
                </a:gridCol>
                <a:gridCol w="325402">
                  <a:extLst>
                    <a:ext uri="{9D8B030D-6E8A-4147-A177-3AD203B41FA5}">
                      <a16:colId xmlns:a16="http://schemas.microsoft.com/office/drawing/2014/main" val="876077570"/>
                    </a:ext>
                  </a:extLst>
                </a:gridCol>
                <a:gridCol w="5307566">
                  <a:extLst>
                    <a:ext uri="{9D8B030D-6E8A-4147-A177-3AD203B41FA5}">
                      <a16:colId xmlns:a16="http://schemas.microsoft.com/office/drawing/2014/main" val="262692696"/>
                    </a:ext>
                  </a:extLst>
                </a:gridCol>
              </a:tblGrid>
              <a:tr h="502077">
                <a:tc>
                  <a:txBody>
                    <a:bodyPr/>
                    <a:lstStyle/>
                    <a:p>
                      <a:r>
                        <a:rPr lang="vi-VN" sz="3200" b="0" kern="100" dirty="0">
                          <a:solidFill>
                            <a:schemeClr val="tx1"/>
                          </a:solidFill>
                          <a:effectLst/>
                          <a:latin typeface="Calibri" panose="020F0502020204030204" pitchFamily="34" charset="0"/>
                          <a:cs typeface="Calibri" panose="020F0502020204030204" pitchFamily="34" charset="0"/>
                        </a:rPr>
                        <a:t>6. My grandpa says my </a:t>
                      </a:r>
                      <a:r>
                        <a:rPr lang="vi-VN" sz="3200" b="1" u="sng" kern="100" dirty="0">
                          <a:solidFill>
                            <a:srgbClr val="0432FF"/>
                          </a:solidFill>
                          <a:effectLst/>
                          <a:latin typeface="Calibri" panose="020F0502020204030204" pitchFamily="34" charset="0"/>
                          <a:cs typeface="Calibri" panose="020F0502020204030204" pitchFamily="34" charset="0"/>
                        </a:rPr>
                        <a:t>generation</a:t>
                      </a:r>
                      <a:r>
                        <a:rPr lang="vi-VN" sz="3200" b="0" kern="100" dirty="0">
                          <a:solidFill>
                            <a:schemeClr val="tx1"/>
                          </a:solidFill>
                          <a:effectLst/>
                          <a:latin typeface="Calibri" panose="020F0502020204030204" pitchFamily="34" charset="0"/>
                          <a:cs typeface="Calibri" panose="020F0502020204030204" pitchFamily="34" charset="0"/>
                        </a:rPr>
                        <a:t> doesn't work hard, and people my age just want easy jobs.</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481200193"/>
                  </a:ext>
                </a:extLst>
              </a:tr>
              <a:tr h="502077">
                <a:tc>
                  <a:txBody>
                    <a:bodyPr/>
                    <a:lstStyle/>
                    <a:p>
                      <a:r>
                        <a:rPr lang="vi-VN" sz="3200" b="0" kern="100" dirty="0">
                          <a:solidFill>
                            <a:schemeClr val="tx1"/>
                          </a:solidFill>
                          <a:effectLst/>
                          <a:latin typeface="Calibri" panose="020F0502020204030204" pitchFamily="34" charset="0"/>
                          <a:cs typeface="Calibri" panose="020F0502020204030204" pitchFamily="34" charset="0"/>
                        </a:rPr>
                        <a:t>7. She became the </a:t>
                      </a:r>
                      <a:r>
                        <a:rPr lang="vi-VN" sz="3200" b="1" u="sng" kern="100" dirty="0">
                          <a:solidFill>
                            <a:srgbClr val="0432FF"/>
                          </a:solidFill>
                          <a:effectLst/>
                          <a:latin typeface="Calibri" panose="020F0502020204030204" pitchFamily="34" charset="0"/>
                          <a:cs typeface="Calibri" panose="020F0502020204030204" pitchFamily="34" charset="0"/>
                        </a:rPr>
                        <a:t>breadwinner</a:t>
                      </a:r>
                      <a:r>
                        <a:rPr lang="vi-VN" sz="3200" b="0" kern="100" dirty="0">
                          <a:solidFill>
                            <a:schemeClr val="tx1"/>
                          </a:solidFill>
                          <a:effectLst/>
                          <a:latin typeface="Calibri" panose="020F0502020204030204" pitchFamily="34" charset="0"/>
                          <a:cs typeface="Calibri" panose="020F0502020204030204" pitchFamily="34" charset="0"/>
                        </a:rPr>
                        <a:t> and worked to take care of her family.</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780005515"/>
                  </a:ext>
                </a:extLst>
              </a:tr>
              <a:tr h="334718">
                <a:tc>
                  <a:txBody>
                    <a:bodyPr/>
                    <a:lstStyle/>
                    <a:p>
                      <a:r>
                        <a:rPr lang="vi-VN" sz="3200" b="0" kern="100" dirty="0">
                          <a:solidFill>
                            <a:schemeClr val="tx1"/>
                          </a:solidFill>
                          <a:effectLst/>
                          <a:latin typeface="Calibri" panose="020F0502020204030204" pitchFamily="34" charset="0"/>
                          <a:cs typeface="Calibri" panose="020F0502020204030204" pitchFamily="34" charset="0"/>
                        </a:rPr>
                        <a:t>8. My cousin is in a happy </a:t>
                      </a:r>
                      <a:r>
                        <a:rPr lang="vi-VN" sz="3200" b="1" u="sng" kern="100" dirty="0">
                          <a:solidFill>
                            <a:srgbClr val="0432FF"/>
                          </a:solidFill>
                          <a:effectLst/>
                          <a:latin typeface="Calibri" panose="020F0502020204030204" pitchFamily="34" charset="0"/>
                          <a:cs typeface="Calibri" panose="020F0502020204030204" pitchFamily="34" charset="0"/>
                        </a:rPr>
                        <a:t>marriage</a:t>
                      </a:r>
                      <a:r>
                        <a:rPr lang="vi-VN" sz="3200" b="0" kern="100" dirty="0">
                          <a:solidFill>
                            <a:schemeClr val="tx1"/>
                          </a:solidFill>
                          <a:effectLst/>
                          <a:latin typeface="Calibri" panose="020F0502020204030204" pitchFamily="34" charset="0"/>
                          <a:cs typeface="Calibri" panose="020F0502020204030204" pitchFamily="34" charset="0"/>
                        </a:rPr>
                        <a:t> with his wife.</a:t>
                      </a:r>
                    </a:p>
                    <a:p>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2866341315"/>
                  </a:ext>
                </a:extLst>
              </a:tr>
            </a:tbl>
          </a:graphicData>
        </a:graphic>
      </p:graphicFrame>
      <p:sp>
        <p:nvSpPr>
          <p:cNvPr id="3" name="Rectangle 2">
            <a:extLst>
              <a:ext uri="{FF2B5EF4-FFF2-40B4-BE49-F238E27FC236}">
                <a16:creationId xmlns:a16="http://schemas.microsoft.com/office/drawing/2014/main" id="{E935D8D9-843D-BDEE-87B9-CD3EF65928E7}"/>
              </a:ext>
            </a:extLst>
          </p:cNvPr>
          <p:cNvSpPr/>
          <p:nvPr/>
        </p:nvSpPr>
        <p:spPr>
          <a:xfrm>
            <a:off x="6529758" y="1929896"/>
            <a:ext cx="5296057" cy="1434372"/>
          </a:xfrm>
          <a:prstGeom prst="rect">
            <a:avLst/>
          </a:prstGeom>
          <a:solidFill>
            <a:schemeClr val="accent4">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200" dirty="0">
                <a:solidFill>
                  <a:srgbClr val="FF0000"/>
                </a:solidFill>
              </a:rPr>
              <a:t>d. all the people of about the same age in a family or a society</a:t>
            </a:r>
          </a:p>
        </p:txBody>
      </p:sp>
      <p:sp>
        <p:nvSpPr>
          <p:cNvPr id="4" name="Rectangle 3">
            <a:extLst>
              <a:ext uri="{FF2B5EF4-FFF2-40B4-BE49-F238E27FC236}">
                <a16:creationId xmlns:a16="http://schemas.microsoft.com/office/drawing/2014/main" id="{0E532C15-913A-A854-B9FB-106A4BAA500D}"/>
              </a:ext>
            </a:extLst>
          </p:cNvPr>
          <p:cNvSpPr/>
          <p:nvPr/>
        </p:nvSpPr>
        <p:spPr>
          <a:xfrm>
            <a:off x="6529758" y="3481705"/>
            <a:ext cx="5296055" cy="1337669"/>
          </a:xfrm>
          <a:prstGeom prst="rect">
            <a:avLst/>
          </a:prstGeom>
          <a:solidFill>
            <a:schemeClr val="accent4">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200" dirty="0">
                <a:solidFill>
                  <a:srgbClr val="FF0000"/>
                </a:solidFill>
              </a:rPr>
              <a:t>f. the person in a family earning money to support the family</a:t>
            </a:r>
          </a:p>
        </p:txBody>
      </p:sp>
      <p:sp>
        <p:nvSpPr>
          <p:cNvPr id="5" name="Rectangle 4">
            <a:extLst>
              <a:ext uri="{FF2B5EF4-FFF2-40B4-BE49-F238E27FC236}">
                <a16:creationId xmlns:a16="http://schemas.microsoft.com/office/drawing/2014/main" id="{8E9BF63B-9B99-2E8C-22CB-6C9219AB49A1}"/>
              </a:ext>
            </a:extLst>
          </p:cNvPr>
          <p:cNvSpPr/>
          <p:nvPr/>
        </p:nvSpPr>
        <p:spPr>
          <a:xfrm>
            <a:off x="6529759" y="4856752"/>
            <a:ext cx="5296056" cy="1434372"/>
          </a:xfrm>
          <a:prstGeom prst="rect">
            <a:avLst/>
          </a:prstGeom>
          <a:solidFill>
            <a:schemeClr val="accent4">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200" dirty="0">
                <a:solidFill>
                  <a:srgbClr val="FF0000"/>
                </a:solidFill>
              </a:rPr>
              <a:t>a. the relationship between two people married to each other</a:t>
            </a:r>
          </a:p>
        </p:txBody>
      </p:sp>
      <p:sp>
        <p:nvSpPr>
          <p:cNvPr id="6" name="TextBox 5">
            <a:extLst>
              <a:ext uri="{FF2B5EF4-FFF2-40B4-BE49-F238E27FC236}">
                <a16:creationId xmlns:a16="http://schemas.microsoft.com/office/drawing/2014/main" id="{A7DBE850-3DE5-C1BA-F29E-950EF0D80745}"/>
              </a:ext>
            </a:extLst>
          </p:cNvPr>
          <p:cNvSpPr txBox="1"/>
          <p:nvPr/>
        </p:nvSpPr>
        <p:spPr>
          <a:xfrm>
            <a:off x="5070655" y="999956"/>
            <a:ext cx="2050690" cy="646331"/>
          </a:xfrm>
          <a:prstGeom prst="rect">
            <a:avLst/>
          </a:prstGeom>
          <a:solidFill>
            <a:srgbClr val="F3C1FF"/>
          </a:solidFill>
        </p:spPr>
        <p:txBody>
          <a:bodyPr wrap="none" rtlCol="0">
            <a:spAutoFit/>
          </a:bodyPr>
          <a:lstStyle/>
          <a:p>
            <a:r>
              <a:rPr lang="en-US" sz="3600" dirty="0">
                <a:highlight>
                  <a:srgbClr val="F3C1FF"/>
                </a:highlight>
              </a:rPr>
              <a:t>ANSWERS</a:t>
            </a:r>
          </a:p>
        </p:txBody>
      </p:sp>
      <p:sp>
        <p:nvSpPr>
          <p:cNvPr id="8" name="TextBox 7">
            <a:extLst>
              <a:ext uri="{FF2B5EF4-FFF2-40B4-BE49-F238E27FC236}">
                <a16:creationId xmlns:a16="http://schemas.microsoft.com/office/drawing/2014/main" id="{7583412D-CC4B-5CDD-5EF2-26A93D564577}"/>
              </a:ext>
            </a:extLst>
          </p:cNvPr>
          <p:cNvSpPr txBox="1"/>
          <p:nvPr/>
        </p:nvSpPr>
        <p:spPr>
          <a:xfrm>
            <a:off x="202302" y="461526"/>
            <a:ext cx="10927080" cy="584775"/>
          </a:xfrm>
          <a:prstGeom prst="rect">
            <a:avLst/>
          </a:prstGeom>
          <a:noFill/>
        </p:spPr>
        <p:txBody>
          <a:bodyPr wrap="square">
            <a:spAutoFit/>
          </a:bodyPr>
          <a:lstStyle/>
          <a:p>
            <a:pPr algn="just"/>
            <a:r>
              <a:rPr lang="en-US" sz="3200" b="0" i="0" dirty="0">
                <a:solidFill>
                  <a:srgbClr val="242021"/>
                </a:solidFill>
                <a:effectLst/>
                <a:highlight>
                  <a:srgbClr val="00FF00"/>
                </a:highlight>
                <a:latin typeface="Calibri" panose="020F0502020204030204" pitchFamily="34" charset="0"/>
                <a:cs typeface="Calibri" panose="020F0502020204030204" pitchFamily="34" charset="0"/>
              </a:rPr>
              <a:t>Task a</a:t>
            </a:r>
            <a:r>
              <a:rPr lang="en-US" sz="3200" b="0" i="0" dirty="0">
                <a:solidFill>
                  <a:srgbClr val="242021"/>
                </a:solidFill>
                <a:effectLst/>
                <a:latin typeface="Calibri" panose="020F0502020204030204" pitchFamily="34" charset="0"/>
                <a:cs typeface="Calibri" panose="020F0502020204030204" pitchFamily="34" charset="0"/>
              </a:rPr>
              <a:t>. </a:t>
            </a:r>
            <a:r>
              <a:rPr lang="en-US" sz="3200" b="0" i="0" dirty="0">
                <a:solidFill>
                  <a:srgbClr val="0070C0"/>
                </a:solidFill>
                <a:effectLst/>
                <a:latin typeface="Calibri" panose="020F0502020204030204" pitchFamily="34" charset="0"/>
                <a:cs typeface="Calibri" panose="020F0502020204030204" pitchFamily="34" charset="0"/>
              </a:rPr>
              <a:t>Match the underlined words with the definitions.</a:t>
            </a:r>
            <a:endParaRPr lang="en-US" sz="32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65791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DA368D9-2BCE-E830-C704-B0D52B1A42A2}"/>
              </a:ext>
            </a:extLst>
          </p:cNvPr>
          <p:cNvGraphicFramePr>
            <a:graphicFrameLocks noGrp="1"/>
          </p:cNvGraphicFramePr>
          <p:nvPr>
            <p:extLst>
              <p:ext uri="{D42A27DB-BD31-4B8C-83A1-F6EECF244321}">
                <p14:modId xmlns:p14="http://schemas.microsoft.com/office/powerpoint/2010/main" val="567516367"/>
              </p:ext>
            </p:extLst>
          </p:nvPr>
        </p:nvGraphicFramePr>
        <p:xfrm>
          <a:off x="248768" y="2495008"/>
          <a:ext cx="11553888" cy="3413760"/>
        </p:xfrm>
        <a:graphic>
          <a:graphicData uri="http://schemas.openxmlformats.org/drawingml/2006/table">
            <a:tbl>
              <a:tblPr firstRow="1" firstCol="1" bandRow="1">
                <a:tableStyleId>{5C22544A-7EE6-4342-B048-85BDC9FD1C3A}</a:tableStyleId>
              </a:tblPr>
              <a:tblGrid>
                <a:gridCol w="5544974">
                  <a:extLst>
                    <a:ext uri="{9D8B030D-6E8A-4147-A177-3AD203B41FA5}">
                      <a16:colId xmlns:a16="http://schemas.microsoft.com/office/drawing/2014/main" val="3659627315"/>
                    </a:ext>
                  </a:extLst>
                </a:gridCol>
                <a:gridCol w="957942">
                  <a:extLst>
                    <a:ext uri="{9D8B030D-6E8A-4147-A177-3AD203B41FA5}">
                      <a16:colId xmlns:a16="http://schemas.microsoft.com/office/drawing/2014/main" val="876077570"/>
                    </a:ext>
                  </a:extLst>
                </a:gridCol>
                <a:gridCol w="5050972">
                  <a:extLst>
                    <a:ext uri="{9D8B030D-6E8A-4147-A177-3AD203B41FA5}">
                      <a16:colId xmlns:a16="http://schemas.microsoft.com/office/drawing/2014/main" val="262692696"/>
                    </a:ext>
                  </a:extLst>
                </a:gridCol>
              </a:tblGrid>
              <a:tr h="334718">
                <a:tc>
                  <a:txBody>
                    <a:bodyPr/>
                    <a:lstStyle/>
                    <a:p>
                      <a:r>
                        <a:rPr lang="vi-VN" sz="3200" b="0" kern="100" dirty="0">
                          <a:solidFill>
                            <a:schemeClr val="tx1"/>
                          </a:solidFill>
                          <a:effectLst/>
                          <a:latin typeface="Calibri" panose="020F0502020204030204" pitchFamily="34" charset="0"/>
                          <a:cs typeface="Calibri" panose="020F0502020204030204" pitchFamily="34" charset="0"/>
                        </a:rPr>
                        <a:t>9. My uncle is getting </a:t>
                      </a:r>
                      <a:r>
                        <a:rPr lang="vi-VN" sz="3200" b="1" u="sng" kern="100" dirty="0">
                          <a:solidFill>
                            <a:srgbClr val="0432FF"/>
                          </a:solidFill>
                          <a:effectLst/>
                          <a:latin typeface="Calibri" panose="020F0502020204030204" pitchFamily="34" charset="0"/>
                          <a:cs typeface="Calibri" panose="020F0502020204030204" pitchFamily="34" charset="0"/>
                        </a:rPr>
                        <a:t>divorced</a:t>
                      </a:r>
                      <a:r>
                        <a:rPr lang="vi-VN" sz="3200" b="0" kern="100" dirty="0">
                          <a:solidFill>
                            <a:schemeClr val="tx1"/>
                          </a:solidFill>
                          <a:effectLst/>
                          <a:latin typeface="Calibri" panose="020F0502020204030204" pitchFamily="34" charset="0"/>
                          <a:cs typeface="Calibri" panose="020F0502020204030204" pitchFamily="34" charset="0"/>
                        </a:rPr>
                        <a:t>. His wife doesn't want to be with him anymore.</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2963023617"/>
                  </a:ext>
                </a:extLst>
              </a:tr>
              <a:tr h="502077">
                <a:tc>
                  <a:txBody>
                    <a:bodyPr/>
                    <a:lstStyle/>
                    <a:p>
                      <a:r>
                        <a:rPr lang="vi-VN" sz="3200" b="0" kern="100" dirty="0">
                          <a:solidFill>
                            <a:schemeClr val="tx1"/>
                          </a:solidFill>
                          <a:effectLst/>
                          <a:latin typeface="Calibri" panose="020F0502020204030204" pitchFamily="34" charset="0"/>
                          <a:cs typeface="Calibri" panose="020F0502020204030204" pitchFamily="34" charset="0"/>
                        </a:rPr>
                        <a:t>10. My grandma was a </a:t>
                      </a:r>
                      <a:r>
                        <a:rPr lang="vi-VN" sz="3200" b="1" u="sng" kern="100" dirty="0">
                          <a:solidFill>
                            <a:srgbClr val="0432FF"/>
                          </a:solidFill>
                          <a:effectLst/>
                          <a:latin typeface="Calibri" panose="020F0502020204030204" pitchFamily="34" charset="0"/>
                          <a:cs typeface="Calibri" panose="020F0502020204030204" pitchFamily="34" charset="0"/>
                        </a:rPr>
                        <a:t>housewife</a:t>
                      </a:r>
                      <a:r>
                        <a:rPr lang="vi-VN" sz="3200" b="0" kern="100" dirty="0">
                          <a:solidFill>
                            <a:schemeClr val="tx1"/>
                          </a:solidFill>
                          <a:effectLst/>
                          <a:latin typeface="Calibri" panose="020F0502020204030204" pitchFamily="34" charset="0"/>
                          <a:cs typeface="Calibri" panose="020F0502020204030204" pitchFamily="34" charset="0"/>
                        </a:rPr>
                        <a:t>. She took care of the family and didn't have a job after getting married.</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bg1"/>
                    </a:solidFill>
                  </a:tcPr>
                </a:tc>
                <a:tc>
                  <a:txBody>
                    <a:bodyPr/>
                    <a:lstStyle/>
                    <a:p>
                      <a:r>
                        <a:rPr lang="vi-VN" sz="3200" b="0" kern="100" dirty="0">
                          <a:solidFill>
                            <a:schemeClr val="tx1"/>
                          </a:solidFill>
                          <a:effectLst/>
                          <a:latin typeface="Calibri" panose="020F0502020204030204" pitchFamily="34" charset="0"/>
                          <a:cs typeface="Calibri" panose="020F0502020204030204" pitchFamily="34" charset="0"/>
                        </a:rPr>
                        <a:t>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2760" marR="62760" marT="0" marB="0">
                    <a:solidFill>
                      <a:schemeClr val="accent2">
                        <a:lumMod val="20000"/>
                        <a:lumOff val="80000"/>
                      </a:schemeClr>
                    </a:solidFill>
                  </a:tcPr>
                </a:tc>
                <a:extLst>
                  <a:ext uri="{0D108BD9-81ED-4DB2-BD59-A6C34878D82A}">
                    <a16:rowId xmlns:a16="http://schemas.microsoft.com/office/drawing/2014/main" val="3897746104"/>
                  </a:ext>
                </a:extLst>
              </a:tr>
            </a:tbl>
          </a:graphicData>
        </a:graphic>
      </p:graphicFrame>
      <p:sp>
        <p:nvSpPr>
          <p:cNvPr id="3" name="Rectangle 2">
            <a:extLst>
              <a:ext uri="{FF2B5EF4-FFF2-40B4-BE49-F238E27FC236}">
                <a16:creationId xmlns:a16="http://schemas.microsoft.com/office/drawing/2014/main" id="{4B8A6EDA-A711-4CB6-B34D-CF9BABF8AED0}"/>
              </a:ext>
            </a:extLst>
          </p:cNvPr>
          <p:cNvSpPr/>
          <p:nvPr/>
        </p:nvSpPr>
        <p:spPr>
          <a:xfrm>
            <a:off x="6783954" y="2495008"/>
            <a:ext cx="5014944" cy="1337669"/>
          </a:xfrm>
          <a:prstGeom prst="rect">
            <a:avLst/>
          </a:prstGeom>
          <a:solidFill>
            <a:schemeClr val="accent4">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200" dirty="0">
                <a:solidFill>
                  <a:srgbClr val="FF0000"/>
                </a:solidFill>
              </a:rPr>
              <a:t>g. end the relationship between a husband and a wife by an official process</a:t>
            </a:r>
          </a:p>
        </p:txBody>
      </p:sp>
      <p:sp>
        <p:nvSpPr>
          <p:cNvPr id="4" name="Rectangle 3">
            <a:extLst>
              <a:ext uri="{FF2B5EF4-FFF2-40B4-BE49-F238E27FC236}">
                <a16:creationId xmlns:a16="http://schemas.microsoft.com/office/drawing/2014/main" id="{1C967276-3613-8C42-DE9A-0DD0CF36CBFA}"/>
              </a:ext>
            </a:extLst>
          </p:cNvPr>
          <p:cNvSpPr/>
          <p:nvPr/>
        </p:nvSpPr>
        <p:spPr>
          <a:xfrm>
            <a:off x="6783954" y="4040783"/>
            <a:ext cx="5014944" cy="1867985"/>
          </a:xfrm>
          <a:prstGeom prst="rect">
            <a:avLst/>
          </a:prstGeom>
          <a:solidFill>
            <a:schemeClr val="accent4">
              <a:lumMod val="60000"/>
              <a:lumOff val="4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3200" dirty="0" err="1">
                <a:solidFill>
                  <a:srgbClr val="FF0000"/>
                </a:solidFill>
              </a:rPr>
              <a:t>i</a:t>
            </a:r>
            <a:r>
              <a:rPr lang="en-GB" sz="3200" dirty="0">
                <a:solidFill>
                  <a:srgbClr val="FF0000"/>
                </a:solidFill>
              </a:rPr>
              <a:t>. a married woman staying at home and doing housework</a:t>
            </a:r>
          </a:p>
        </p:txBody>
      </p:sp>
      <p:sp>
        <p:nvSpPr>
          <p:cNvPr id="5" name="TextBox 4">
            <a:extLst>
              <a:ext uri="{FF2B5EF4-FFF2-40B4-BE49-F238E27FC236}">
                <a16:creationId xmlns:a16="http://schemas.microsoft.com/office/drawing/2014/main" id="{6BEE624B-720B-405B-A4F0-A7270A1DC969}"/>
              </a:ext>
            </a:extLst>
          </p:cNvPr>
          <p:cNvSpPr txBox="1"/>
          <p:nvPr/>
        </p:nvSpPr>
        <p:spPr>
          <a:xfrm>
            <a:off x="5135625" y="1126181"/>
            <a:ext cx="2050690" cy="646331"/>
          </a:xfrm>
          <a:prstGeom prst="rect">
            <a:avLst/>
          </a:prstGeom>
          <a:solidFill>
            <a:srgbClr val="F3C1FF"/>
          </a:solidFill>
        </p:spPr>
        <p:txBody>
          <a:bodyPr wrap="none" rtlCol="0">
            <a:spAutoFit/>
          </a:bodyPr>
          <a:lstStyle/>
          <a:p>
            <a:r>
              <a:rPr lang="en-US" sz="3600" dirty="0">
                <a:highlight>
                  <a:srgbClr val="F3C1FF"/>
                </a:highlight>
              </a:rPr>
              <a:t>ANSWERS</a:t>
            </a:r>
          </a:p>
        </p:txBody>
      </p:sp>
      <p:sp>
        <p:nvSpPr>
          <p:cNvPr id="6" name="TextBox 5">
            <a:extLst>
              <a:ext uri="{FF2B5EF4-FFF2-40B4-BE49-F238E27FC236}">
                <a16:creationId xmlns:a16="http://schemas.microsoft.com/office/drawing/2014/main" id="{0F68286C-ECAC-F4C8-B178-FDA1848C9A55}"/>
              </a:ext>
            </a:extLst>
          </p:cNvPr>
          <p:cNvSpPr txBox="1"/>
          <p:nvPr/>
        </p:nvSpPr>
        <p:spPr>
          <a:xfrm>
            <a:off x="202302" y="461526"/>
            <a:ext cx="10927080" cy="584775"/>
          </a:xfrm>
          <a:prstGeom prst="rect">
            <a:avLst/>
          </a:prstGeom>
          <a:noFill/>
        </p:spPr>
        <p:txBody>
          <a:bodyPr wrap="square">
            <a:spAutoFit/>
          </a:bodyPr>
          <a:lstStyle/>
          <a:p>
            <a:pPr algn="just"/>
            <a:r>
              <a:rPr lang="en-US" sz="3200" b="0" i="0" dirty="0">
                <a:solidFill>
                  <a:srgbClr val="242021"/>
                </a:solidFill>
                <a:effectLst/>
                <a:highlight>
                  <a:srgbClr val="00FF00"/>
                </a:highlight>
                <a:latin typeface="Calibri" panose="020F0502020204030204" pitchFamily="34" charset="0"/>
                <a:cs typeface="Calibri" panose="020F0502020204030204" pitchFamily="34" charset="0"/>
              </a:rPr>
              <a:t>Task a</a:t>
            </a:r>
            <a:r>
              <a:rPr lang="en-US" sz="3200" b="0" i="0" dirty="0">
                <a:solidFill>
                  <a:srgbClr val="242021"/>
                </a:solidFill>
                <a:effectLst/>
                <a:latin typeface="Calibri" panose="020F0502020204030204" pitchFamily="34" charset="0"/>
                <a:cs typeface="Calibri" panose="020F0502020204030204" pitchFamily="34" charset="0"/>
              </a:rPr>
              <a:t>. </a:t>
            </a:r>
            <a:r>
              <a:rPr lang="en-US" sz="3200" b="0" i="0" dirty="0">
                <a:solidFill>
                  <a:srgbClr val="0070C0"/>
                </a:solidFill>
                <a:effectLst/>
                <a:latin typeface="Calibri" panose="020F0502020204030204" pitchFamily="34" charset="0"/>
                <a:cs typeface="Calibri" panose="020F0502020204030204" pitchFamily="34" charset="0"/>
              </a:rPr>
              <a:t>Match the underlined words with the definitions.</a:t>
            </a:r>
            <a:endParaRPr lang="en-US" sz="32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9051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111FF7-028B-85B3-462D-21925B19B6A3}"/>
              </a:ext>
            </a:extLst>
          </p:cNvPr>
          <p:cNvSpPr txBox="1"/>
          <p:nvPr/>
        </p:nvSpPr>
        <p:spPr>
          <a:xfrm>
            <a:off x="129940" y="492303"/>
            <a:ext cx="4345781" cy="553998"/>
          </a:xfrm>
          <a:prstGeom prst="rect">
            <a:avLst/>
          </a:prstGeom>
          <a:solidFill>
            <a:srgbClr val="FFFF00"/>
          </a:solidFill>
        </p:spPr>
        <p:txBody>
          <a:bodyPr wrap="square">
            <a:spAutoFit/>
          </a:bodyPr>
          <a:lstStyle/>
          <a:p>
            <a:r>
              <a:rPr lang="en-US" sz="3000" b="1" i="0" dirty="0">
                <a:solidFill>
                  <a:srgbClr val="242021"/>
                </a:solidFill>
                <a:effectLst/>
                <a:highlight>
                  <a:srgbClr val="00FF00"/>
                </a:highlight>
              </a:rPr>
              <a:t>Task a</a:t>
            </a:r>
            <a:r>
              <a:rPr lang="en-US" sz="3000" b="0" i="0" dirty="0">
                <a:solidFill>
                  <a:srgbClr val="242021"/>
                </a:solidFill>
                <a:effectLst/>
                <a:highlight>
                  <a:srgbClr val="00FF00"/>
                </a:highlight>
              </a:rPr>
              <a:t>.</a:t>
            </a:r>
            <a:r>
              <a:rPr lang="en-US" sz="3000" b="0" i="0" dirty="0">
                <a:solidFill>
                  <a:srgbClr val="242021"/>
                </a:solidFill>
                <a:effectLst/>
              </a:rPr>
              <a:t> Liste</a:t>
            </a:r>
            <a:r>
              <a:rPr lang="en-US" sz="3000" dirty="0">
                <a:solidFill>
                  <a:srgbClr val="242021"/>
                </a:solidFill>
              </a:rPr>
              <a:t>n and repeat</a:t>
            </a:r>
            <a:endParaRPr lang="en-US" sz="3000" dirty="0"/>
          </a:p>
        </p:txBody>
      </p:sp>
      <p:sp>
        <p:nvSpPr>
          <p:cNvPr id="6" name="Rectangle 5">
            <a:extLst>
              <a:ext uri="{FF2B5EF4-FFF2-40B4-BE49-F238E27FC236}">
                <a16:creationId xmlns:a16="http://schemas.microsoft.com/office/drawing/2014/main" id="{E096A8FB-2EE9-AA3D-FDE8-921854E53F30}"/>
              </a:ext>
            </a:extLst>
          </p:cNvPr>
          <p:cNvSpPr/>
          <p:nvPr/>
        </p:nvSpPr>
        <p:spPr>
          <a:xfrm>
            <a:off x="1204743" y="1179934"/>
            <a:ext cx="4345781" cy="517064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14350" indent="-514350">
              <a:buFont typeface="+mj-lt"/>
              <a:buAutoNum type="arabicPeriod"/>
            </a:pPr>
            <a:r>
              <a:rPr lang="en-US" sz="3300" i="1" dirty="0">
                <a:solidFill>
                  <a:schemeClr val="accent5">
                    <a:lumMod val="75000"/>
                  </a:schemeClr>
                </a:solidFill>
              </a:rPr>
              <a:t>nuclear family</a:t>
            </a:r>
          </a:p>
          <a:p>
            <a:pPr marL="514350" indent="-514350">
              <a:buFont typeface="+mj-lt"/>
              <a:buAutoNum type="arabicPeriod"/>
            </a:pPr>
            <a:r>
              <a:rPr lang="en-US" sz="3300" i="1" dirty="0">
                <a:solidFill>
                  <a:schemeClr val="accent5">
                    <a:lumMod val="75000"/>
                  </a:schemeClr>
                </a:solidFill>
              </a:rPr>
              <a:t>relatives</a:t>
            </a:r>
          </a:p>
          <a:p>
            <a:pPr marL="514350" indent="-514350">
              <a:buFont typeface="+mj-lt"/>
              <a:buAutoNum type="arabicPeriod"/>
            </a:pPr>
            <a:r>
              <a:rPr lang="en-US" sz="3300" i="1" dirty="0">
                <a:solidFill>
                  <a:schemeClr val="accent5">
                    <a:lumMod val="75000"/>
                  </a:schemeClr>
                </a:solidFill>
              </a:rPr>
              <a:t>single</a:t>
            </a:r>
          </a:p>
          <a:p>
            <a:pPr marL="514350" indent="-514350">
              <a:buFont typeface="+mj-lt"/>
              <a:buAutoNum type="arabicPeriod"/>
            </a:pPr>
            <a:r>
              <a:rPr lang="en-US" sz="3300" i="1" dirty="0">
                <a:solidFill>
                  <a:schemeClr val="accent5">
                    <a:lumMod val="75000"/>
                  </a:schemeClr>
                </a:solidFill>
              </a:rPr>
              <a:t>extended family</a:t>
            </a:r>
          </a:p>
          <a:p>
            <a:pPr marL="514350" indent="-514350">
              <a:buFont typeface="+mj-lt"/>
              <a:buAutoNum type="arabicPeriod"/>
            </a:pPr>
            <a:r>
              <a:rPr lang="en-US" sz="3300" i="1" dirty="0">
                <a:solidFill>
                  <a:schemeClr val="accent5">
                    <a:lumMod val="75000"/>
                  </a:schemeClr>
                </a:solidFill>
              </a:rPr>
              <a:t>house husband</a:t>
            </a:r>
          </a:p>
          <a:p>
            <a:pPr marL="514350" indent="-514350">
              <a:buFont typeface="+mj-lt"/>
              <a:buAutoNum type="arabicPeriod"/>
            </a:pPr>
            <a:r>
              <a:rPr lang="en-US" sz="3300" i="1" dirty="0">
                <a:solidFill>
                  <a:schemeClr val="accent5">
                    <a:lumMod val="75000"/>
                  </a:schemeClr>
                </a:solidFill>
              </a:rPr>
              <a:t>generation</a:t>
            </a:r>
          </a:p>
          <a:p>
            <a:pPr marL="514350" indent="-514350">
              <a:buFont typeface="+mj-lt"/>
              <a:buAutoNum type="arabicPeriod"/>
            </a:pPr>
            <a:r>
              <a:rPr lang="en-US" sz="3300" i="1" dirty="0">
                <a:solidFill>
                  <a:schemeClr val="accent5">
                    <a:lumMod val="75000"/>
                  </a:schemeClr>
                </a:solidFill>
              </a:rPr>
              <a:t>breadwinner</a:t>
            </a:r>
          </a:p>
          <a:p>
            <a:pPr marL="514350" indent="-514350">
              <a:buFont typeface="+mj-lt"/>
              <a:buAutoNum type="arabicPeriod"/>
            </a:pPr>
            <a:r>
              <a:rPr lang="en-US" sz="3300" i="1" dirty="0">
                <a:solidFill>
                  <a:schemeClr val="accent5">
                    <a:lumMod val="75000"/>
                  </a:schemeClr>
                </a:solidFill>
              </a:rPr>
              <a:t>marriage</a:t>
            </a:r>
          </a:p>
          <a:p>
            <a:pPr marL="514350" indent="-514350">
              <a:buFont typeface="+mj-lt"/>
              <a:buAutoNum type="arabicPeriod"/>
            </a:pPr>
            <a:r>
              <a:rPr lang="en-US" sz="3300" i="1" dirty="0">
                <a:solidFill>
                  <a:schemeClr val="accent5">
                    <a:lumMod val="75000"/>
                  </a:schemeClr>
                </a:solidFill>
              </a:rPr>
              <a:t>divorced</a:t>
            </a:r>
          </a:p>
          <a:p>
            <a:pPr marL="514350" indent="-514350">
              <a:buFont typeface="+mj-lt"/>
              <a:buAutoNum type="arabicPeriod"/>
            </a:pPr>
            <a:r>
              <a:rPr lang="en-US" sz="3300" i="1" dirty="0">
                <a:solidFill>
                  <a:schemeClr val="accent5">
                    <a:lumMod val="75000"/>
                  </a:schemeClr>
                </a:solidFill>
              </a:rPr>
              <a:t>housewife</a:t>
            </a:r>
          </a:p>
        </p:txBody>
      </p:sp>
      <p:pic>
        <p:nvPicPr>
          <p:cNvPr id="8" name="CD1 TRACK 14">
            <a:hlinkClick r:id="" action="ppaction://media"/>
            <a:extLst>
              <a:ext uri="{FF2B5EF4-FFF2-40B4-BE49-F238E27FC236}">
                <a16:creationId xmlns:a16="http://schemas.microsoft.com/office/drawing/2014/main" id="{72968543-CC85-841F-15DF-D179B532D7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80600" y="423075"/>
            <a:ext cx="812800" cy="812800"/>
          </a:xfrm>
          <a:prstGeom prst="rect">
            <a:avLst/>
          </a:prstGeom>
        </p:spPr>
      </p:pic>
      <p:pic>
        <p:nvPicPr>
          <p:cNvPr id="10" name="Picture 9">
            <a:extLst>
              <a:ext uri="{FF2B5EF4-FFF2-40B4-BE49-F238E27FC236}">
                <a16:creationId xmlns:a16="http://schemas.microsoft.com/office/drawing/2014/main" id="{B4E9E6F0-8B5A-7EA5-CE22-1312E5A29E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4686" y="492303"/>
            <a:ext cx="979714" cy="736270"/>
          </a:xfrm>
          <a:prstGeom prst="rect">
            <a:avLst/>
          </a:prstGeom>
        </p:spPr>
      </p:pic>
      <p:sp>
        <p:nvSpPr>
          <p:cNvPr id="9" name="Rectangle 8">
            <a:extLst>
              <a:ext uri="{FF2B5EF4-FFF2-40B4-BE49-F238E27FC236}">
                <a16:creationId xmlns:a16="http://schemas.microsoft.com/office/drawing/2014/main" id="{B9455577-582A-4C52-B980-CDBAF15CC627}"/>
              </a:ext>
            </a:extLst>
          </p:cNvPr>
          <p:cNvSpPr/>
          <p:nvPr/>
        </p:nvSpPr>
        <p:spPr>
          <a:xfrm>
            <a:off x="5072800" y="1172677"/>
            <a:ext cx="6538629" cy="517064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300" dirty="0">
                <a:latin typeface="Calibri" panose="020F0502020204030204" pitchFamily="34" charset="0"/>
                <a:cs typeface="Calibri" panose="020F0502020204030204" pitchFamily="34" charset="0"/>
              </a:rPr>
              <a:t>- </a:t>
            </a:r>
            <a:r>
              <a:rPr lang="en-US" sz="3300" dirty="0" err="1">
                <a:latin typeface="Calibri" panose="020F0502020204030204" pitchFamily="34" charset="0"/>
                <a:cs typeface="Calibri" panose="020F0502020204030204" pitchFamily="34" charset="0"/>
              </a:rPr>
              <a:t>gia</a:t>
            </a:r>
            <a:r>
              <a:rPr lang="en-US" sz="3300" dirty="0">
                <a:latin typeface="Calibri" panose="020F0502020204030204" pitchFamily="34" charset="0"/>
                <a:cs typeface="Calibri" panose="020F0502020204030204" pitchFamily="34" charset="0"/>
              </a:rPr>
              <a:t> </a:t>
            </a:r>
            <a:r>
              <a:rPr lang="en-US" sz="3300" dirty="0" err="1">
                <a:latin typeface="Calibri" panose="020F0502020204030204" pitchFamily="34" charset="0"/>
                <a:cs typeface="Calibri" panose="020F0502020204030204" pitchFamily="34" charset="0"/>
              </a:rPr>
              <a:t>đình</a:t>
            </a:r>
            <a:r>
              <a:rPr lang="en-US" sz="3300" dirty="0">
                <a:latin typeface="Calibri" panose="020F0502020204030204" pitchFamily="34" charset="0"/>
                <a:cs typeface="Calibri" panose="020F0502020204030204" pitchFamily="34" charset="0"/>
              </a:rPr>
              <a:t> </a:t>
            </a:r>
            <a:r>
              <a:rPr lang="en-US" sz="3300" dirty="0" err="1">
                <a:latin typeface="Calibri" panose="020F0502020204030204" pitchFamily="34" charset="0"/>
                <a:cs typeface="Calibri" panose="020F0502020204030204" pitchFamily="34" charset="0"/>
              </a:rPr>
              <a:t>hạt</a:t>
            </a:r>
            <a:r>
              <a:rPr lang="en-US" sz="3300" dirty="0">
                <a:latin typeface="Calibri" panose="020F0502020204030204" pitchFamily="34" charset="0"/>
                <a:cs typeface="Calibri" panose="020F0502020204030204" pitchFamily="34" charset="0"/>
              </a:rPr>
              <a:t> </a:t>
            </a:r>
            <a:r>
              <a:rPr lang="en-US" sz="3300" dirty="0" err="1">
                <a:latin typeface="Calibri" panose="020F0502020204030204" pitchFamily="34" charset="0"/>
                <a:cs typeface="Calibri" panose="020F0502020204030204" pitchFamily="34" charset="0"/>
              </a:rPr>
              <a:t>nhân</a:t>
            </a:r>
            <a:endParaRPr lang="en-US" sz="3300" dirty="0">
              <a:latin typeface="Calibri" panose="020F0502020204030204" pitchFamily="34" charset="0"/>
              <a:cs typeface="Calibri" panose="020F0502020204030204" pitchFamily="34" charset="0"/>
            </a:endParaRPr>
          </a:p>
          <a:p>
            <a:r>
              <a:rPr lang="en-US" sz="3300" dirty="0">
                <a:latin typeface="Calibri" panose="020F0502020204030204" pitchFamily="34" charset="0"/>
                <a:cs typeface="Calibri" panose="020F0502020204030204" pitchFamily="34" charset="0"/>
              </a:rPr>
              <a:t>- </a:t>
            </a:r>
            <a:r>
              <a:rPr lang="en-US" sz="3300" dirty="0" err="1">
                <a:latin typeface="Calibri" panose="020F0502020204030204" pitchFamily="34" charset="0"/>
                <a:cs typeface="Calibri" panose="020F0502020204030204" pitchFamily="34" charset="0"/>
              </a:rPr>
              <a:t>họ</a:t>
            </a:r>
            <a:r>
              <a:rPr lang="en-US" sz="3300" dirty="0">
                <a:latin typeface="Calibri" panose="020F0502020204030204" pitchFamily="34" charset="0"/>
                <a:cs typeface="Calibri" panose="020F0502020204030204" pitchFamily="34" charset="0"/>
              </a:rPr>
              <a:t> </a:t>
            </a:r>
            <a:r>
              <a:rPr lang="en-US" sz="3300" dirty="0" err="1">
                <a:latin typeface="Calibri" panose="020F0502020204030204" pitchFamily="34" charset="0"/>
                <a:cs typeface="Calibri" panose="020F0502020204030204" pitchFamily="34" charset="0"/>
              </a:rPr>
              <a:t>hàng</a:t>
            </a:r>
            <a:endParaRPr lang="en-US" sz="3300" dirty="0">
              <a:latin typeface="Calibri" panose="020F0502020204030204" pitchFamily="34" charset="0"/>
              <a:cs typeface="Calibri" panose="020F0502020204030204" pitchFamily="34" charset="0"/>
            </a:endParaRPr>
          </a:p>
          <a:p>
            <a:r>
              <a:rPr lang="en-US" sz="3300" dirty="0">
                <a:latin typeface="Calibri" panose="020F0502020204030204" pitchFamily="34" charset="0"/>
                <a:cs typeface="Calibri" panose="020F0502020204030204" pitchFamily="34" charset="0"/>
              </a:rPr>
              <a:t>- </a:t>
            </a:r>
            <a:r>
              <a:rPr lang="vi-VN" sz="3300" dirty="0">
                <a:latin typeface="Calibri" panose="020F0502020204030204" pitchFamily="34" charset="0"/>
                <a:cs typeface="Calibri" panose="020F0502020204030204" pitchFamily="34" charset="0"/>
              </a:rPr>
              <a:t>độc thân</a:t>
            </a:r>
          </a:p>
          <a:p>
            <a:r>
              <a:rPr lang="en-US" sz="3300" dirty="0">
                <a:latin typeface="Calibri" panose="020F0502020204030204" pitchFamily="34" charset="0"/>
                <a:cs typeface="Calibri" panose="020F0502020204030204" pitchFamily="34" charset="0"/>
              </a:rPr>
              <a:t>- </a:t>
            </a:r>
            <a:r>
              <a:rPr lang="en-US" sz="3300" dirty="0" err="1">
                <a:latin typeface="Calibri" panose="020F0502020204030204" pitchFamily="34" charset="0"/>
                <a:cs typeface="Calibri" panose="020F0502020204030204" pitchFamily="34" charset="0"/>
              </a:rPr>
              <a:t>gia</a:t>
            </a:r>
            <a:r>
              <a:rPr lang="en-US" sz="3300" dirty="0">
                <a:latin typeface="Calibri" panose="020F0502020204030204" pitchFamily="34" charset="0"/>
                <a:cs typeface="Calibri" panose="020F0502020204030204" pitchFamily="34" charset="0"/>
              </a:rPr>
              <a:t> </a:t>
            </a:r>
            <a:r>
              <a:rPr lang="en-US" sz="3300" dirty="0" err="1">
                <a:latin typeface="Calibri" panose="020F0502020204030204" pitchFamily="34" charset="0"/>
                <a:cs typeface="Calibri" panose="020F0502020204030204" pitchFamily="34" charset="0"/>
              </a:rPr>
              <a:t>đình</a:t>
            </a:r>
            <a:r>
              <a:rPr lang="en-US" sz="3300" dirty="0">
                <a:latin typeface="Calibri" panose="020F0502020204030204" pitchFamily="34" charset="0"/>
                <a:cs typeface="Calibri" panose="020F0502020204030204" pitchFamily="34" charset="0"/>
              </a:rPr>
              <a:t> </a:t>
            </a:r>
            <a:r>
              <a:rPr lang="en-US" sz="3300" dirty="0" err="1">
                <a:latin typeface="Calibri" panose="020F0502020204030204" pitchFamily="34" charset="0"/>
                <a:cs typeface="Calibri" panose="020F0502020204030204" pitchFamily="34" charset="0"/>
              </a:rPr>
              <a:t>mở</a:t>
            </a:r>
            <a:r>
              <a:rPr lang="en-US" sz="3300" dirty="0">
                <a:latin typeface="Calibri" panose="020F0502020204030204" pitchFamily="34" charset="0"/>
                <a:cs typeface="Calibri" panose="020F0502020204030204" pitchFamily="34" charset="0"/>
              </a:rPr>
              <a:t> </a:t>
            </a:r>
            <a:r>
              <a:rPr lang="en-US" sz="3300" dirty="0" err="1">
                <a:latin typeface="Calibri" panose="020F0502020204030204" pitchFamily="34" charset="0"/>
                <a:cs typeface="Calibri" panose="020F0502020204030204" pitchFamily="34" charset="0"/>
              </a:rPr>
              <a:t>rộng</a:t>
            </a:r>
            <a:r>
              <a:rPr lang="en-US" sz="3300" dirty="0">
                <a:latin typeface="Calibri" panose="020F0502020204030204" pitchFamily="34" charset="0"/>
                <a:cs typeface="Calibri" panose="020F0502020204030204" pitchFamily="34" charset="0"/>
              </a:rPr>
              <a:t>, </a:t>
            </a:r>
            <a:r>
              <a:rPr lang="en-US" sz="3300" dirty="0" err="1">
                <a:latin typeface="Calibri" panose="020F0502020204030204" pitchFamily="34" charset="0"/>
                <a:cs typeface="Calibri" panose="020F0502020204030204" pitchFamily="34" charset="0"/>
              </a:rPr>
              <a:t>đại</a:t>
            </a:r>
            <a:r>
              <a:rPr lang="en-US" sz="3300" dirty="0">
                <a:latin typeface="Calibri" panose="020F0502020204030204" pitchFamily="34" charset="0"/>
                <a:cs typeface="Calibri" panose="020F0502020204030204" pitchFamily="34" charset="0"/>
              </a:rPr>
              <a:t> </a:t>
            </a:r>
            <a:r>
              <a:rPr lang="en-US" sz="3300" dirty="0" err="1">
                <a:latin typeface="Calibri" panose="020F0502020204030204" pitchFamily="34" charset="0"/>
                <a:cs typeface="Calibri" panose="020F0502020204030204" pitchFamily="34" charset="0"/>
              </a:rPr>
              <a:t>gia</a:t>
            </a:r>
            <a:r>
              <a:rPr lang="en-US" sz="3300" dirty="0">
                <a:latin typeface="Calibri" panose="020F0502020204030204" pitchFamily="34" charset="0"/>
                <a:cs typeface="Calibri" panose="020F0502020204030204" pitchFamily="34" charset="0"/>
              </a:rPr>
              <a:t> </a:t>
            </a:r>
            <a:r>
              <a:rPr lang="en-US" sz="3300" dirty="0" err="1">
                <a:latin typeface="Calibri" panose="020F0502020204030204" pitchFamily="34" charset="0"/>
                <a:cs typeface="Calibri" panose="020F0502020204030204" pitchFamily="34" charset="0"/>
              </a:rPr>
              <a:t>đình</a:t>
            </a:r>
            <a:endParaRPr lang="en-US" sz="3300" dirty="0">
              <a:latin typeface="Calibri" panose="020F0502020204030204" pitchFamily="34" charset="0"/>
              <a:cs typeface="Calibri" panose="020F0502020204030204" pitchFamily="34" charset="0"/>
            </a:endParaRPr>
          </a:p>
          <a:p>
            <a:r>
              <a:rPr lang="en-US" sz="3300" dirty="0">
                <a:latin typeface="Calibri" panose="020F0502020204030204" pitchFamily="34" charset="0"/>
                <a:cs typeface="Calibri" panose="020F0502020204030204" pitchFamily="34" charset="0"/>
              </a:rPr>
              <a:t>- </a:t>
            </a:r>
            <a:r>
              <a:rPr lang="vi-VN" sz="3300" dirty="0">
                <a:latin typeface="Calibri" panose="020F0502020204030204" pitchFamily="34" charset="0"/>
                <a:cs typeface="Calibri" panose="020F0502020204030204" pitchFamily="34" charset="0"/>
              </a:rPr>
              <a:t>người chồng làm</a:t>
            </a:r>
            <a:r>
              <a:rPr lang="en-US" sz="3300" dirty="0">
                <a:latin typeface="Calibri" panose="020F0502020204030204" pitchFamily="34" charset="0"/>
                <a:cs typeface="Calibri" panose="020F0502020204030204" pitchFamily="34" charset="0"/>
              </a:rPr>
              <a:t> </a:t>
            </a:r>
            <a:r>
              <a:rPr lang="vi-VN" sz="3300" dirty="0">
                <a:latin typeface="Calibri" panose="020F0502020204030204" pitchFamily="34" charset="0"/>
                <a:cs typeface="Calibri" panose="020F0502020204030204" pitchFamily="34" charset="0"/>
              </a:rPr>
              <a:t>nội trợ</a:t>
            </a:r>
            <a:endParaRPr lang="en-US" sz="3300" dirty="0">
              <a:latin typeface="Calibri" panose="020F0502020204030204" pitchFamily="34" charset="0"/>
              <a:cs typeface="Calibri" panose="020F0502020204030204" pitchFamily="34" charset="0"/>
            </a:endParaRPr>
          </a:p>
          <a:p>
            <a:r>
              <a:rPr lang="en-US" sz="3300" dirty="0">
                <a:latin typeface="Calibri" panose="020F0502020204030204" pitchFamily="34" charset="0"/>
                <a:cs typeface="Calibri" panose="020F0502020204030204" pitchFamily="34" charset="0"/>
              </a:rPr>
              <a:t>- </a:t>
            </a:r>
            <a:r>
              <a:rPr lang="en-US" sz="3300" dirty="0" err="1">
                <a:latin typeface="Calibri" panose="020F0502020204030204" pitchFamily="34" charset="0"/>
                <a:cs typeface="Calibri" panose="020F0502020204030204" pitchFamily="34" charset="0"/>
              </a:rPr>
              <a:t>thế</a:t>
            </a:r>
            <a:r>
              <a:rPr lang="en-US" sz="3300" dirty="0">
                <a:latin typeface="Calibri" panose="020F0502020204030204" pitchFamily="34" charset="0"/>
                <a:cs typeface="Calibri" panose="020F0502020204030204" pitchFamily="34" charset="0"/>
              </a:rPr>
              <a:t> </a:t>
            </a:r>
            <a:r>
              <a:rPr lang="en-US" sz="3300" dirty="0" err="1">
                <a:latin typeface="Calibri" panose="020F0502020204030204" pitchFamily="34" charset="0"/>
                <a:cs typeface="Calibri" panose="020F0502020204030204" pitchFamily="34" charset="0"/>
              </a:rPr>
              <a:t>hệ</a:t>
            </a:r>
            <a:endParaRPr lang="en-US" sz="3300" dirty="0">
              <a:latin typeface="Calibri" panose="020F0502020204030204" pitchFamily="34" charset="0"/>
              <a:cs typeface="Calibri" panose="020F0502020204030204" pitchFamily="34" charset="0"/>
            </a:endParaRPr>
          </a:p>
          <a:p>
            <a:r>
              <a:rPr lang="en-US" sz="3300" dirty="0">
                <a:latin typeface="Calibri" panose="020F0502020204030204" pitchFamily="34" charset="0"/>
                <a:cs typeface="Calibri" panose="020F0502020204030204" pitchFamily="34" charset="0"/>
              </a:rPr>
              <a:t>- lao </a:t>
            </a:r>
            <a:r>
              <a:rPr lang="en-US" sz="3300" dirty="0" err="1">
                <a:latin typeface="Calibri" panose="020F0502020204030204" pitchFamily="34" charset="0"/>
                <a:cs typeface="Calibri" panose="020F0502020204030204" pitchFamily="34" charset="0"/>
              </a:rPr>
              <a:t>động</a:t>
            </a:r>
            <a:r>
              <a:rPr lang="en-US" sz="3300" dirty="0">
                <a:latin typeface="Calibri" panose="020F0502020204030204" pitchFamily="34" charset="0"/>
                <a:cs typeface="Calibri" panose="020F0502020204030204" pitchFamily="34" charset="0"/>
              </a:rPr>
              <a:t> </a:t>
            </a:r>
            <a:r>
              <a:rPr lang="en-US" sz="3300" dirty="0" err="1">
                <a:latin typeface="Calibri" panose="020F0502020204030204" pitchFamily="34" charset="0"/>
                <a:cs typeface="Calibri" panose="020F0502020204030204" pitchFamily="34" charset="0"/>
              </a:rPr>
              <a:t>chính</a:t>
            </a:r>
            <a:endParaRPr lang="en-US" sz="3300" dirty="0">
              <a:latin typeface="Calibri" panose="020F0502020204030204" pitchFamily="34" charset="0"/>
              <a:cs typeface="Calibri" panose="020F0502020204030204" pitchFamily="34" charset="0"/>
            </a:endParaRPr>
          </a:p>
          <a:p>
            <a:r>
              <a:rPr lang="en-US" sz="3300" dirty="0">
                <a:latin typeface="Calibri" panose="020F0502020204030204" pitchFamily="34" charset="0"/>
                <a:cs typeface="Calibri" panose="020F0502020204030204" pitchFamily="34" charset="0"/>
              </a:rPr>
              <a:t>- </a:t>
            </a:r>
            <a:r>
              <a:rPr lang="vi-VN" sz="3300" dirty="0">
                <a:latin typeface="Calibri" panose="020F0502020204030204" pitchFamily="34" charset="0"/>
                <a:cs typeface="Calibri" panose="020F0502020204030204" pitchFamily="34" charset="0"/>
              </a:rPr>
              <a:t>hôn nhân</a:t>
            </a:r>
          </a:p>
          <a:p>
            <a:r>
              <a:rPr lang="en-US" sz="3300" dirty="0">
                <a:latin typeface="Calibri" panose="020F0502020204030204" pitchFamily="34" charset="0"/>
                <a:cs typeface="Calibri" panose="020F0502020204030204" pitchFamily="34" charset="0"/>
              </a:rPr>
              <a:t>- </a:t>
            </a:r>
            <a:r>
              <a:rPr lang="en-US" sz="3300" dirty="0" err="1">
                <a:latin typeface="Calibri" panose="020F0502020204030204" pitchFamily="34" charset="0"/>
                <a:cs typeface="Calibri" panose="020F0502020204030204" pitchFamily="34" charset="0"/>
              </a:rPr>
              <a:t>ly</a:t>
            </a:r>
            <a:r>
              <a:rPr lang="en-US" sz="3300" dirty="0">
                <a:latin typeface="Calibri" panose="020F0502020204030204" pitchFamily="34" charset="0"/>
                <a:cs typeface="Calibri" panose="020F0502020204030204" pitchFamily="34" charset="0"/>
              </a:rPr>
              <a:t> </a:t>
            </a:r>
            <a:r>
              <a:rPr lang="en-US" sz="3300" dirty="0" err="1">
                <a:latin typeface="Calibri" panose="020F0502020204030204" pitchFamily="34" charset="0"/>
                <a:cs typeface="Calibri" panose="020F0502020204030204" pitchFamily="34" charset="0"/>
              </a:rPr>
              <a:t>hôn</a:t>
            </a:r>
            <a:endParaRPr lang="en-US" sz="3300" dirty="0">
              <a:latin typeface="Calibri" panose="020F0502020204030204" pitchFamily="34" charset="0"/>
              <a:cs typeface="Calibri" panose="020F0502020204030204" pitchFamily="34" charset="0"/>
            </a:endParaRPr>
          </a:p>
          <a:p>
            <a:r>
              <a:rPr lang="en-US" sz="3300" dirty="0">
                <a:latin typeface="Calibri" panose="020F0502020204030204" pitchFamily="34" charset="0"/>
                <a:cs typeface="Calibri" panose="020F0502020204030204" pitchFamily="34" charset="0"/>
              </a:rPr>
              <a:t>- </a:t>
            </a:r>
            <a:r>
              <a:rPr lang="vi-VN" sz="3300" dirty="0">
                <a:latin typeface="Calibri" panose="020F0502020204030204" pitchFamily="34" charset="0"/>
                <a:cs typeface="Calibri" panose="020F0502020204030204" pitchFamily="34" charset="0"/>
              </a:rPr>
              <a:t>người vợ làm nội trợ</a:t>
            </a:r>
            <a:endParaRPr lang="en-US" sz="3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7532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barn(inVertical)">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barn(inVertical)">
                                      <p:cBhvr>
                                        <p:cTn id="37" dur="500"/>
                                        <p:tgtEl>
                                          <p:spTgt spid="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barn(inVertical)">
                                      <p:cBhvr>
                                        <p:cTn id="42" dur="5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animEffect transition="in" filter="barn(inVertical)">
                                      <p:cBhvr>
                                        <p:cTn id="47" dur="500"/>
                                        <p:tgtEl>
                                          <p:spTgt spid="9">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xEl>
                                              <p:pRg st="5" end="5"/>
                                            </p:txEl>
                                          </p:spTgt>
                                        </p:tgtEl>
                                        <p:attrNameLst>
                                          <p:attrName>style.visibility</p:attrName>
                                        </p:attrNameLst>
                                      </p:cBhvr>
                                      <p:to>
                                        <p:strVal val="visible"/>
                                      </p:to>
                                    </p:set>
                                    <p:animEffect transition="in" filter="barn(inVertical)">
                                      <p:cBhvr>
                                        <p:cTn id="52" dur="500"/>
                                        <p:tgtEl>
                                          <p:spTgt spid="6">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9">
                                            <p:txEl>
                                              <p:pRg st="5" end="5"/>
                                            </p:txEl>
                                          </p:spTgt>
                                        </p:tgtEl>
                                        <p:attrNameLst>
                                          <p:attrName>style.visibility</p:attrName>
                                        </p:attrNameLst>
                                      </p:cBhvr>
                                      <p:to>
                                        <p:strVal val="visible"/>
                                      </p:to>
                                    </p:set>
                                    <p:animEffect transition="in" filter="barn(inVertical)">
                                      <p:cBhvr>
                                        <p:cTn id="57" dur="500"/>
                                        <p:tgtEl>
                                          <p:spTgt spid="9">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6">
                                            <p:txEl>
                                              <p:pRg st="6" end="6"/>
                                            </p:txEl>
                                          </p:spTgt>
                                        </p:tgtEl>
                                        <p:attrNameLst>
                                          <p:attrName>style.visibility</p:attrName>
                                        </p:attrNameLst>
                                      </p:cBhvr>
                                      <p:to>
                                        <p:strVal val="visible"/>
                                      </p:to>
                                    </p:set>
                                    <p:animEffect transition="in" filter="barn(inVertical)">
                                      <p:cBhvr>
                                        <p:cTn id="62" dur="500"/>
                                        <p:tgtEl>
                                          <p:spTgt spid="6">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9">
                                            <p:txEl>
                                              <p:pRg st="6" end="6"/>
                                            </p:txEl>
                                          </p:spTgt>
                                        </p:tgtEl>
                                        <p:attrNameLst>
                                          <p:attrName>style.visibility</p:attrName>
                                        </p:attrNameLst>
                                      </p:cBhvr>
                                      <p:to>
                                        <p:strVal val="visible"/>
                                      </p:to>
                                    </p:set>
                                    <p:animEffect transition="in" filter="barn(inVertical)">
                                      <p:cBhvr>
                                        <p:cTn id="67" dur="500"/>
                                        <p:tgtEl>
                                          <p:spTgt spid="9">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6">
                                            <p:txEl>
                                              <p:pRg st="7" end="7"/>
                                            </p:txEl>
                                          </p:spTgt>
                                        </p:tgtEl>
                                        <p:attrNameLst>
                                          <p:attrName>style.visibility</p:attrName>
                                        </p:attrNameLst>
                                      </p:cBhvr>
                                      <p:to>
                                        <p:strVal val="visible"/>
                                      </p:to>
                                    </p:set>
                                    <p:animEffect transition="in" filter="barn(inVertical)">
                                      <p:cBhvr>
                                        <p:cTn id="72" dur="500"/>
                                        <p:tgtEl>
                                          <p:spTgt spid="6">
                                            <p:txEl>
                                              <p:pRg st="7" end="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9">
                                            <p:txEl>
                                              <p:pRg st="7" end="7"/>
                                            </p:txEl>
                                          </p:spTgt>
                                        </p:tgtEl>
                                        <p:attrNameLst>
                                          <p:attrName>style.visibility</p:attrName>
                                        </p:attrNameLst>
                                      </p:cBhvr>
                                      <p:to>
                                        <p:strVal val="visible"/>
                                      </p:to>
                                    </p:set>
                                    <p:animEffect transition="in" filter="barn(inVertical)">
                                      <p:cBhvr>
                                        <p:cTn id="77" dur="500"/>
                                        <p:tgtEl>
                                          <p:spTgt spid="9">
                                            <p:txEl>
                                              <p:pRg st="7" end="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6">
                                            <p:txEl>
                                              <p:pRg st="8" end="8"/>
                                            </p:txEl>
                                          </p:spTgt>
                                        </p:tgtEl>
                                        <p:attrNameLst>
                                          <p:attrName>style.visibility</p:attrName>
                                        </p:attrNameLst>
                                      </p:cBhvr>
                                      <p:to>
                                        <p:strVal val="visible"/>
                                      </p:to>
                                    </p:set>
                                    <p:animEffect transition="in" filter="barn(inVertical)">
                                      <p:cBhvr>
                                        <p:cTn id="82" dur="500"/>
                                        <p:tgtEl>
                                          <p:spTgt spid="6">
                                            <p:txEl>
                                              <p:pRg st="8" end="8"/>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9">
                                            <p:txEl>
                                              <p:pRg st="8" end="8"/>
                                            </p:txEl>
                                          </p:spTgt>
                                        </p:tgtEl>
                                        <p:attrNameLst>
                                          <p:attrName>style.visibility</p:attrName>
                                        </p:attrNameLst>
                                      </p:cBhvr>
                                      <p:to>
                                        <p:strVal val="visible"/>
                                      </p:to>
                                    </p:set>
                                    <p:animEffect transition="in" filter="barn(inVertical)">
                                      <p:cBhvr>
                                        <p:cTn id="87" dur="500"/>
                                        <p:tgtEl>
                                          <p:spTgt spid="9">
                                            <p:txEl>
                                              <p:pRg st="8" end="8"/>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6">
                                            <p:txEl>
                                              <p:pRg st="9" end="9"/>
                                            </p:txEl>
                                          </p:spTgt>
                                        </p:tgtEl>
                                        <p:attrNameLst>
                                          <p:attrName>style.visibility</p:attrName>
                                        </p:attrNameLst>
                                      </p:cBhvr>
                                      <p:to>
                                        <p:strVal val="visible"/>
                                      </p:to>
                                    </p:set>
                                    <p:animEffect transition="in" filter="barn(inVertical)">
                                      <p:cBhvr>
                                        <p:cTn id="92" dur="500"/>
                                        <p:tgtEl>
                                          <p:spTgt spid="6">
                                            <p:txEl>
                                              <p:pRg st="9" end="9"/>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9">
                                            <p:txEl>
                                              <p:pRg st="9" end="9"/>
                                            </p:txEl>
                                          </p:spTgt>
                                        </p:tgtEl>
                                        <p:attrNameLst>
                                          <p:attrName>style.visibility</p:attrName>
                                        </p:attrNameLst>
                                      </p:cBhvr>
                                      <p:to>
                                        <p:strVal val="visible"/>
                                      </p:to>
                                    </p:set>
                                    <p:animEffect transition="in" filter="barn(inVertical)">
                                      <p:cBhvr>
                                        <p:cTn id="97"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CF3C2DF-6407-F307-B6BA-16FD01288018}"/>
              </a:ext>
            </a:extLst>
          </p:cNvPr>
          <p:cNvGraphicFramePr>
            <a:graphicFrameLocks noGrp="1"/>
          </p:cNvGraphicFramePr>
          <p:nvPr>
            <p:extLst>
              <p:ext uri="{D42A27DB-BD31-4B8C-83A1-F6EECF244321}">
                <p14:modId xmlns:p14="http://schemas.microsoft.com/office/powerpoint/2010/main" val="2226784308"/>
              </p:ext>
            </p:extLst>
          </p:nvPr>
        </p:nvGraphicFramePr>
        <p:xfrm>
          <a:off x="353200" y="1256581"/>
          <a:ext cx="11698593" cy="4608596"/>
        </p:xfrm>
        <a:graphic>
          <a:graphicData uri="http://schemas.openxmlformats.org/drawingml/2006/table">
            <a:tbl>
              <a:tblPr/>
              <a:tblGrid>
                <a:gridCol w="1201280">
                  <a:extLst>
                    <a:ext uri="{9D8B030D-6E8A-4147-A177-3AD203B41FA5}">
                      <a16:colId xmlns:a16="http://schemas.microsoft.com/office/drawing/2014/main" val="4051411870"/>
                    </a:ext>
                  </a:extLst>
                </a:gridCol>
                <a:gridCol w="513806">
                  <a:extLst>
                    <a:ext uri="{9D8B030D-6E8A-4147-A177-3AD203B41FA5}">
                      <a16:colId xmlns:a16="http://schemas.microsoft.com/office/drawing/2014/main" val="1484458036"/>
                    </a:ext>
                  </a:extLst>
                </a:gridCol>
                <a:gridCol w="3178628">
                  <a:extLst>
                    <a:ext uri="{9D8B030D-6E8A-4147-A177-3AD203B41FA5}">
                      <a16:colId xmlns:a16="http://schemas.microsoft.com/office/drawing/2014/main" val="724751938"/>
                    </a:ext>
                  </a:extLst>
                </a:gridCol>
                <a:gridCol w="910046">
                  <a:extLst>
                    <a:ext uri="{9D8B030D-6E8A-4147-A177-3AD203B41FA5}">
                      <a16:colId xmlns:a16="http://schemas.microsoft.com/office/drawing/2014/main" val="2094685745"/>
                    </a:ext>
                  </a:extLst>
                </a:gridCol>
                <a:gridCol w="2182368">
                  <a:extLst>
                    <a:ext uri="{9D8B030D-6E8A-4147-A177-3AD203B41FA5}">
                      <a16:colId xmlns:a16="http://schemas.microsoft.com/office/drawing/2014/main" val="1205223617"/>
                    </a:ext>
                  </a:extLst>
                </a:gridCol>
                <a:gridCol w="3712465">
                  <a:extLst>
                    <a:ext uri="{9D8B030D-6E8A-4147-A177-3AD203B41FA5}">
                      <a16:colId xmlns:a16="http://schemas.microsoft.com/office/drawing/2014/main" val="2335936784"/>
                    </a:ext>
                  </a:extLst>
                </a:gridCol>
              </a:tblGrid>
              <a:tr h="652701">
                <a:tc>
                  <a:txBody>
                    <a:bodyPr/>
                    <a:lstStyle/>
                    <a:p>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chemeClr val="tx1"/>
                          </a:solidFill>
                          <a:effectLst/>
                          <a:latin typeface="Calibri" panose="020F0502020204030204" pitchFamily="34" charset="0"/>
                          <a:cs typeface="Calibri" panose="020F0502020204030204" pitchFamily="34" charset="0"/>
                        </a:rPr>
                        <a:t>1</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a:solidFill>
                            <a:srgbClr val="1E4FA3"/>
                          </a:solidFill>
                          <a:effectLst/>
                          <a:latin typeface="Calibri" panose="020F0502020204030204" pitchFamily="34" charset="0"/>
                          <a:cs typeface="Calibri" panose="020F0502020204030204" pitchFamily="34" charset="0"/>
                        </a:rPr>
                        <a:t>nuclear family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(n </a:t>
                      </a:r>
                      <a:r>
                        <a:rPr lang="en-US" sz="3200" dirty="0" err="1">
                          <a:solidFill>
                            <a:srgbClr val="1E4FA3"/>
                          </a:solidFill>
                          <a:effectLst/>
                          <a:latin typeface="Calibri" panose="020F0502020204030204" pitchFamily="34" charset="0"/>
                          <a:cs typeface="Calibri" panose="020F0502020204030204" pitchFamily="34" charset="0"/>
                        </a:rPr>
                        <a:t>phr</a:t>
                      </a:r>
                      <a:r>
                        <a:rPr lang="en-US" sz="3200" dirty="0">
                          <a:solidFill>
                            <a:srgbClr val="1E4FA3"/>
                          </a:solidFill>
                          <a:effectLst/>
                          <a:latin typeface="Calibri" panose="020F0502020204030204" pitchFamily="34" charset="0"/>
                          <a:cs typeface="Calibri" panose="020F0502020204030204" pitchFamily="34" charset="0"/>
                        </a:rPr>
                        <a:t>)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/ˌ</a:t>
                      </a:r>
                      <a:r>
                        <a:rPr lang="en-US" sz="3200" dirty="0" err="1">
                          <a:solidFill>
                            <a:srgbClr val="FF0000"/>
                          </a:solidFill>
                          <a:effectLst/>
                          <a:latin typeface="Calibri" panose="020F0502020204030204" pitchFamily="34" charset="0"/>
                          <a:cs typeface="Calibri" panose="020F0502020204030204" pitchFamily="34" charset="0"/>
                        </a:rPr>
                        <a:t>nuːkliər</a:t>
                      </a:r>
                      <a:r>
                        <a:rPr lang="en-US" sz="3200" dirty="0">
                          <a:solidFill>
                            <a:srgbClr val="FF0000"/>
                          </a:solidFill>
                          <a:effectLst/>
                          <a:latin typeface="Calibri" panose="020F0502020204030204" pitchFamily="34" charset="0"/>
                          <a:cs typeface="Calibri" panose="020F0502020204030204" pitchFamily="34" charset="0"/>
                        </a:rPr>
                        <a:t> ˈ</a:t>
                      </a:r>
                      <a:r>
                        <a:rPr lang="en-US" sz="3200" dirty="0" err="1">
                          <a:solidFill>
                            <a:srgbClr val="FF0000"/>
                          </a:solidFill>
                          <a:effectLst/>
                          <a:latin typeface="Calibri" panose="020F0502020204030204" pitchFamily="34" charset="0"/>
                          <a:cs typeface="Calibri" panose="020F0502020204030204" pitchFamily="34" charset="0"/>
                        </a:rPr>
                        <a:t>fæməli</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err="1">
                          <a:solidFill>
                            <a:schemeClr val="tx1"/>
                          </a:solidFill>
                          <a:effectLst/>
                          <a:latin typeface="Calibri" panose="020F0502020204030204" pitchFamily="34" charset="0"/>
                          <a:cs typeface="Calibri" panose="020F0502020204030204" pitchFamily="34" charset="0"/>
                        </a:rPr>
                        <a:t>gia</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đình</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hạt</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nhân</a:t>
                      </a: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28575929"/>
                  </a:ext>
                </a:extLst>
              </a:tr>
              <a:tr h="652701">
                <a:tc>
                  <a:txBody>
                    <a:bodyPr/>
                    <a:lstStyle/>
                    <a:p>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chemeClr val="tx1"/>
                          </a:solidFill>
                          <a:effectLst/>
                          <a:latin typeface="Calibri" panose="020F0502020204030204" pitchFamily="34" charset="0"/>
                          <a:cs typeface="Calibri" panose="020F0502020204030204" pitchFamily="34" charset="0"/>
                        </a:rPr>
                        <a:t>2</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dirty="0">
                          <a:solidFill>
                            <a:srgbClr val="1E4FA3"/>
                          </a:solidFill>
                          <a:effectLst/>
                          <a:latin typeface="Calibri" panose="020F0502020204030204" pitchFamily="34" charset="0"/>
                          <a:cs typeface="Calibri" panose="020F0502020204030204" pitchFamily="34" charset="0"/>
                        </a:rPr>
                        <a:t>relative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(n)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/ˈ</a:t>
                      </a:r>
                      <a:r>
                        <a:rPr lang="en-US" sz="3200" dirty="0" err="1">
                          <a:solidFill>
                            <a:srgbClr val="FF0000"/>
                          </a:solidFill>
                          <a:effectLst/>
                          <a:latin typeface="Calibri" panose="020F0502020204030204" pitchFamily="34" charset="0"/>
                          <a:cs typeface="Calibri" panose="020F0502020204030204" pitchFamily="34" charset="0"/>
                        </a:rPr>
                        <a:t>relətɪv</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err="1">
                          <a:solidFill>
                            <a:schemeClr val="tx1"/>
                          </a:solidFill>
                          <a:effectLst/>
                          <a:latin typeface="Calibri" panose="020F0502020204030204" pitchFamily="34" charset="0"/>
                          <a:cs typeface="Calibri" panose="020F0502020204030204" pitchFamily="34" charset="0"/>
                        </a:rPr>
                        <a:t>họ</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hàng</a:t>
                      </a: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54183785"/>
                  </a:ext>
                </a:extLst>
              </a:tr>
              <a:tr h="797745">
                <a:tc>
                  <a:txBody>
                    <a:bodyPr/>
                    <a:lstStyle/>
                    <a:p>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chemeClr val="tx1"/>
                          </a:solidFill>
                          <a:effectLst/>
                          <a:latin typeface="Calibri" panose="020F0502020204030204" pitchFamily="34" charset="0"/>
                          <a:cs typeface="Calibri" panose="020F0502020204030204" pitchFamily="34" charset="0"/>
                        </a:rPr>
                        <a:t>3</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a:solidFill>
                            <a:srgbClr val="1E4FA3"/>
                          </a:solidFill>
                          <a:effectLst/>
                          <a:latin typeface="Calibri" panose="020F0502020204030204" pitchFamily="34" charset="0"/>
                          <a:cs typeface="Calibri" panose="020F0502020204030204" pitchFamily="34" charset="0"/>
                        </a:rPr>
                        <a:t>single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(adj)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/ˈ</a:t>
                      </a:r>
                      <a:r>
                        <a:rPr lang="en-US" sz="3200" dirty="0" err="1">
                          <a:solidFill>
                            <a:srgbClr val="FF0000"/>
                          </a:solidFill>
                          <a:effectLst/>
                          <a:latin typeface="Calibri" panose="020F0502020204030204" pitchFamily="34" charset="0"/>
                          <a:cs typeface="Calibri" panose="020F0502020204030204" pitchFamily="34" charset="0"/>
                        </a:rPr>
                        <a:t>sɪŋɡl</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vi-VN" sz="3200" dirty="0">
                          <a:solidFill>
                            <a:schemeClr val="tx1"/>
                          </a:solidFill>
                          <a:effectLst/>
                          <a:latin typeface="Calibri" panose="020F0502020204030204" pitchFamily="34" charset="0"/>
                          <a:cs typeface="Calibri" panose="020F0502020204030204" pitchFamily="34" charset="0"/>
                        </a:rPr>
                        <a:t>độc thân</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59233701"/>
                  </a:ext>
                </a:extLst>
              </a:tr>
              <a:tr h="797745">
                <a:tc>
                  <a:txBody>
                    <a:bodyPr/>
                    <a:lstStyle/>
                    <a:p>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chemeClr val="tx1"/>
                          </a:solidFill>
                          <a:effectLst/>
                          <a:latin typeface="Calibri" panose="020F0502020204030204" pitchFamily="34" charset="0"/>
                          <a:cs typeface="Calibri" panose="020F0502020204030204" pitchFamily="34" charset="0"/>
                        </a:rPr>
                        <a:t>4</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a:solidFill>
                            <a:srgbClr val="1E4FA3"/>
                          </a:solidFill>
                          <a:effectLst/>
                          <a:latin typeface="Calibri" panose="020F0502020204030204" pitchFamily="34" charset="0"/>
                          <a:cs typeface="Calibri" panose="020F0502020204030204" pitchFamily="34" charset="0"/>
                        </a:rPr>
                        <a:t>extended family</a:t>
                      </a:r>
                      <a:endParaRPr lang="en-US" sz="3200" b="1" dirty="0">
                        <a:solidFill>
                          <a:srgbClr val="1E4FA3"/>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(n </a:t>
                      </a:r>
                      <a:r>
                        <a:rPr lang="en-US" sz="3200" dirty="0" err="1">
                          <a:solidFill>
                            <a:srgbClr val="1E4FA3"/>
                          </a:solidFill>
                          <a:effectLst/>
                          <a:latin typeface="Calibri" panose="020F0502020204030204" pitchFamily="34" charset="0"/>
                          <a:cs typeface="Calibri" panose="020F0502020204030204" pitchFamily="34" charset="0"/>
                        </a:rPr>
                        <a:t>phr</a:t>
                      </a:r>
                      <a:r>
                        <a:rPr lang="en-US" sz="3200" dirty="0">
                          <a:solidFill>
                            <a:srgbClr val="1E4FA3"/>
                          </a:solidFill>
                          <a:effectLst/>
                          <a:latin typeface="Calibri" panose="020F0502020204030204" pitchFamily="34" charset="0"/>
                          <a:cs typeface="Calibri" panose="020F0502020204030204" pitchFamily="34" charset="0"/>
                        </a:rPr>
                        <a:t>)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a:t>
                      </a:r>
                      <a:r>
                        <a:rPr lang="en-US" sz="3200" dirty="0" err="1">
                          <a:solidFill>
                            <a:srgbClr val="FF0000"/>
                          </a:solidFill>
                          <a:effectLst/>
                          <a:latin typeface="Calibri" panose="020F0502020204030204" pitchFamily="34" charset="0"/>
                          <a:cs typeface="Calibri" panose="020F0502020204030204" pitchFamily="34" charset="0"/>
                        </a:rPr>
                        <a:t>ɪkˌstendɪd</a:t>
                      </a:r>
                      <a:r>
                        <a:rPr lang="en-US" sz="3200" dirty="0">
                          <a:solidFill>
                            <a:srgbClr val="FF0000"/>
                          </a:solidFill>
                          <a:effectLst/>
                          <a:latin typeface="Calibri" panose="020F0502020204030204" pitchFamily="34" charset="0"/>
                          <a:cs typeface="Calibri" panose="020F0502020204030204" pitchFamily="34" charset="0"/>
                        </a:rPr>
                        <a:t> ˈ</a:t>
                      </a:r>
                      <a:r>
                        <a:rPr lang="en-US" sz="3200" dirty="0" err="1">
                          <a:solidFill>
                            <a:srgbClr val="FF0000"/>
                          </a:solidFill>
                          <a:effectLst/>
                          <a:latin typeface="Calibri" panose="020F0502020204030204" pitchFamily="34" charset="0"/>
                          <a:cs typeface="Calibri" panose="020F0502020204030204" pitchFamily="34" charset="0"/>
                        </a:rPr>
                        <a:t>fæməli</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err="1">
                          <a:solidFill>
                            <a:schemeClr val="tx1"/>
                          </a:solidFill>
                          <a:effectLst/>
                          <a:latin typeface="Calibri" panose="020F0502020204030204" pitchFamily="34" charset="0"/>
                          <a:cs typeface="Calibri" panose="020F0502020204030204" pitchFamily="34" charset="0"/>
                        </a:rPr>
                        <a:t>gia</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đình</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mở</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rộng</a:t>
                      </a:r>
                      <a:r>
                        <a:rPr lang="en-US" sz="3200" dirty="0">
                          <a:solidFill>
                            <a:schemeClr val="tx1"/>
                          </a:solidFill>
                          <a:effectLst/>
                          <a:latin typeface="Calibri" panose="020F0502020204030204" pitchFamily="34" charset="0"/>
                          <a:cs typeface="Calibri" panose="020F0502020204030204" pitchFamily="34" charset="0"/>
                        </a:rPr>
                        <a:t>, </a:t>
                      </a:r>
                    </a:p>
                    <a:p>
                      <a:r>
                        <a:rPr lang="en-US" sz="3200" dirty="0" err="1">
                          <a:solidFill>
                            <a:schemeClr val="tx1"/>
                          </a:solidFill>
                          <a:effectLst/>
                          <a:latin typeface="Calibri" panose="020F0502020204030204" pitchFamily="34" charset="0"/>
                          <a:cs typeface="Calibri" panose="020F0502020204030204" pitchFamily="34" charset="0"/>
                        </a:rPr>
                        <a:t>đại</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gia</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đình</a:t>
                      </a: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02147661"/>
                  </a:ext>
                </a:extLst>
              </a:tr>
              <a:tr h="797745">
                <a:tc>
                  <a:txBody>
                    <a:bodyPr/>
                    <a:lstStyle/>
                    <a:p>
                      <a:endParaRPr lang="en-VN" sz="3200" dirty="0">
                        <a:solidFill>
                          <a:schemeClr val="tx1"/>
                        </a:solidFill>
                        <a:effectLst/>
                        <a:latin typeface="Calibri" panose="020F0502020204030204" pitchFamily="34" charset="0"/>
                        <a:cs typeface="Calibri" panose="020F0502020204030204" pitchFamily="34" charset="0"/>
                      </a:endParaRP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VN" sz="3200" dirty="0">
                          <a:solidFill>
                            <a:schemeClr val="tx1"/>
                          </a:solidFill>
                          <a:effectLst/>
                          <a:latin typeface="Calibri" panose="020F0502020204030204" pitchFamily="34" charset="0"/>
                          <a:cs typeface="Calibri" panose="020F0502020204030204" pitchFamily="34" charset="0"/>
                        </a:rPr>
                        <a:t>5 </a:t>
                      </a: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dirty="0">
                          <a:solidFill>
                            <a:srgbClr val="1E4FA3"/>
                          </a:solidFill>
                          <a:effectLst/>
                          <a:latin typeface="Calibri" panose="020F0502020204030204" pitchFamily="34" charset="0"/>
                          <a:cs typeface="Calibri" panose="020F0502020204030204" pitchFamily="34" charset="0"/>
                        </a:rPr>
                        <a:t>house husband </a:t>
                      </a:r>
                      <a:endParaRPr lang="en-US" sz="3200" dirty="0">
                        <a:effectLst/>
                        <a:latin typeface="Calibri" panose="020F0502020204030204" pitchFamily="34" charset="0"/>
                        <a:cs typeface="Calibri" panose="020F0502020204030204" pitchFamily="34" charset="0"/>
                      </a:endParaRP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(n) </a:t>
                      </a:r>
                      <a:endParaRPr lang="en-US" sz="3200" dirty="0">
                        <a:effectLst/>
                        <a:latin typeface="Calibri" panose="020F0502020204030204" pitchFamily="34" charset="0"/>
                        <a:cs typeface="Calibri" panose="020F0502020204030204" pitchFamily="34" charset="0"/>
                      </a:endParaRP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/ˈ</a:t>
                      </a:r>
                      <a:r>
                        <a:rPr lang="en-US" sz="3200" dirty="0" err="1">
                          <a:solidFill>
                            <a:srgbClr val="FF0000"/>
                          </a:solidFill>
                          <a:effectLst/>
                          <a:latin typeface="Calibri" panose="020F0502020204030204" pitchFamily="34" charset="0"/>
                          <a:cs typeface="Calibri" panose="020F0502020204030204" pitchFamily="34" charset="0"/>
                        </a:rPr>
                        <a:t>haʊs</a:t>
                      </a:r>
                      <a:r>
                        <a:rPr lang="en-US" sz="3200" dirty="0">
                          <a:solidFill>
                            <a:srgbClr val="FF0000"/>
                          </a:solidFill>
                          <a:effectLst/>
                          <a:latin typeface="Calibri" panose="020F0502020204030204" pitchFamily="34" charset="0"/>
                          <a:cs typeface="Calibri" panose="020F0502020204030204" pitchFamily="34" charset="0"/>
                        </a:rPr>
                        <a:t> ˌ</a:t>
                      </a:r>
                      <a:r>
                        <a:rPr lang="en-US" sz="3200" dirty="0" err="1">
                          <a:solidFill>
                            <a:srgbClr val="FF0000"/>
                          </a:solidFill>
                          <a:effectLst/>
                          <a:latin typeface="Calibri" panose="020F0502020204030204" pitchFamily="34" charset="0"/>
                          <a:cs typeface="Calibri" panose="020F0502020204030204" pitchFamily="34" charset="0"/>
                        </a:rPr>
                        <a:t>hʌzbənd</a:t>
                      </a:r>
                      <a:r>
                        <a:rPr lang="en-US" sz="3200" dirty="0">
                          <a:solidFill>
                            <a:srgbClr val="FF0000"/>
                          </a:solidFill>
                          <a:effectLst/>
                          <a:latin typeface="Calibri" panose="020F0502020204030204" pitchFamily="34" charset="0"/>
                          <a:cs typeface="Calibri" panose="020F0502020204030204" pitchFamily="34" charset="0"/>
                        </a:rPr>
                        <a:t>/</a:t>
                      </a: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vi-VN" sz="3200" dirty="0">
                          <a:solidFill>
                            <a:schemeClr val="tx1"/>
                          </a:solidFill>
                          <a:effectLst/>
                          <a:latin typeface="Calibri" panose="020F0502020204030204" pitchFamily="34" charset="0"/>
                          <a:cs typeface="Calibri" panose="020F0502020204030204" pitchFamily="34" charset="0"/>
                        </a:rPr>
                        <a:t>người chồng làm </a:t>
                      </a:r>
                    </a:p>
                    <a:p>
                      <a:r>
                        <a:rPr lang="vi-VN" sz="3200" dirty="0">
                          <a:solidFill>
                            <a:schemeClr val="tx1"/>
                          </a:solidFill>
                          <a:effectLst/>
                          <a:latin typeface="Calibri" panose="020F0502020204030204" pitchFamily="34" charset="0"/>
                          <a:cs typeface="Calibri" panose="020F0502020204030204" pitchFamily="34" charset="0"/>
                        </a:rPr>
                        <a:t>nội trợ</a:t>
                      </a:r>
                      <a:endParaRPr lang="en-US" sz="3200" dirty="0">
                        <a:solidFill>
                          <a:schemeClr val="tx1"/>
                        </a:solidFill>
                        <a:effectLst/>
                        <a:latin typeface="Calibri" panose="020F0502020204030204" pitchFamily="34" charset="0"/>
                        <a:cs typeface="Calibri" panose="020F0502020204030204" pitchFamily="34" charset="0"/>
                      </a:endParaRP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81871109"/>
                  </a:ext>
                </a:extLst>
              </a:tr>
            </a:tbl>
          </a:graphicData>
        </a:graphic>
      </p:graphicFrame>
      <p:sp>
        <p:nvSpPr>
          <p:cNvPr id="5" name="TextBox 4">
            <a:extLst>
              <a:ext uri="{FF2B5EF4-FFF2-40B4-BE49-F238E27FC236}">
                <a16:creationId xmlns:a16="http://schemas.microsoft.com/office/drawing/2014/main" id="{BC8A109D-C0EE-ED52-2B50-A43E04761B71}"/>
              </a:ext>
            </a:extLst>
          </p:cNvPr>
          <p:cNvSpPr txBox="1"/>
          <p:nvPr/>
        </p:nvSpPr>
        <p:spPr>
          <a:xfrm>
            <a:off x="609232" y="520769"/>
            <a:ext cx="10692752" cy="615553"/>
          </a:xfrm>
          <a:prstGeom prst="rect">
            <a:avLst/>
          </a:prstGeom>
          <a:noFill/>
        </p:spPr>
        <p:txBody>
          <a:bodyPr wrap="square">
            <a:spAutoFit/>
          </a:bodyPr>
          <a:lstStyle/>
          <a:p>
            <a:r>
              <a:rPr lang="en-US" sz="3400" b="1" i="1" dirty="0">
                <a:solidFill>
                  <a:srgbClr val="0070C0"/>
                </a:solidFill>
              </a:rPr>
              <a:t>Listen and repeat. </a:t>
            </a:r>
            <a:r>
              <a:rPr lang="en-US" sz="2900" b="1" i="1" dirty="0">
                <a:solidFill>
                  <a:srgbClr val="0070C0"/>
                </a:solidFill>
              </a:rPr>
              <a:t>Click each phrase to hear the sound. </a:t>
            </a:r>
          </a:p>
        </p:txBody>
      </p:sp>
      <p:sp>
        <p:nvSpPr>
          <p:cNvPr id="7" name="Rectangle 6">
            <a:extLst>
              <a:ext uri="{FF2B5EF4-FFF2-40B4-BE49-F238E27FC236}">
                <a16:creationId xmlns:a16="http://schemas.microsoft.com/office/drawing/2014/main" id="{FF8E36D0-F81E-22B1-68EA-B40014D5B653}"/>
              </a:ext>
            </a:extLst>
          </p:cNvPr>
          <p:cNvSpPr/>
          <p:nvPr/>
        </p:nvSpPr>
        <p:spPr>
          <a:xfrm>
            <a:off x="2289690" y="1269833"/>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8" name="Rectangle 7">
            <a:extLst>
              <a:ext uri="{FF2B5EF4-FFF2-40B4-BE49-F238E27FC236}">
                <a16:creationId xmlns:a16="http://schemas.microsoft.com/office/drawing/2014/main" id="{EC0B71FF-80FE-F964-2647-8C28C5A5E018}"/>
              </a:ext>
            </a:extLst>
          </p:cNvPr>
          <p:cNvSpPr/>
          <p:nvPr/>
        </p:nvSpPr>
        <p:spPr>
          <a:xfrm>
            <a:off x="3527709" y="1283085"/>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9" name="Rectangle 8">
            <a:extLst>
              <a:ext uri="{FF2B5EF4-FFF2-40B4-BE49-F238E27FC236}">
                <a16:creationId xmlns:a16="http://schemas.microsoft.com/office/drawing/2014/main" id="{9233B114-0B54-7D78-EE2E-18B46A07B5F8}"/>
              </a:ext>
            </a:extLst>
          </p:cNvPr>
          <p:cNvSpPr/>
          <p:nvPr/>
        </p:nvSpPr>
        <p:spPr>
          <a:xfrm>
            <a:off x="2204472" y="2168414"/>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10" name="Rectangle 9">
            <a:extLst>
              <a:ext uri="{FF2B5EF4-FFF2-40B4-BE49-F238E27FC236}">
                <a16:creationId xmlns:a16="http://schemas.microsoft.com/office/drawing/2014/main" id="{CFBF85E5-808A-C878-7F11-15B08FD525CE}"/>
              </a:ext>
            </a:extLst>
          </p:cNvPr>
          <p:cNvSpPr/>
          <p:nvPr/>
        </p:nvSpPr>
        <p:spPr>
          <a:xfrm>
            <a:off x="2154067" y="2823537"/>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12" name="Rectangle 11">
            <a:extLst>
              <a:ext uri="{FF2B5EF4-FFF2-40B4-BE49-F238E27FC236}">
                <a16:creationId xmlns:a16="http://schemas.microsoft.com/office/drawing/2014/main" id="{5F0D9278-F25E-6511-5755-EC60ECCF8008}"/>
              </a:ext>
            </a:extLst>
          </p:cNvPr>
          <p:cNvSpPr/>
          <p:nvPr/>
        </p:nvSpPr>
        <p:spPr>
          <a:xfrm>
            <a:off x="2594322" y="3743174"/>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2" name="Rectangle 1">
            <a:extLst>
              <a:ext uri="{FF2B5EF4-FFF2-40B4-BE49-F238E27FC236}">
                <a16:creationId xmlns:a16="http://schemas.microsoft.com/office/drawing/2014/main" id="{75A6D80F-3D6F-9277-3C44-B226EB5E300C}"/>
              </a:ext>
            </a:extLst>
          </p:cNvPr>
          <p:cNvSpPr/>
          <p:nvPr/>
        </p:nvSpPr>
        <p:spPr>
          <a:xfrm>
            <a:off x="3880403" y="3759906"/>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4" name="Rectangle 3">
            <a:extLst>
              <a:ext uri="{FF2B5EF4-FFF2-40B4-BE49-F238E27FC236}">
                <a16:creationId xmlns:a16="http://schemas.microsoft.com/office/drawing/2014/main" id="{58E40B73-E055-93C9-62E2-CE876727D088}"/>
              </a:ext>
            </a:extLst>
          </p:cNvPr>
          <p:cNvSpPr/>
          <p:nvPr/>
        </p:nvSpPr>
        <p:spPr>
          <a:xfrm>
            <a:off x="3411041" y="4858168"/>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pic>
        <p:nvPicPr>
          <p:cNvPr id="6" name="nuclear family">
            <a:hlinkClick r:id="" action="ppaction://media"/>
            <a:extLst>
              <a:ext uri="{FF2B5EF4-FFF2-40B4-BE49-F238E27FC236}">
                <a16:creationId xmlns:a16="http://schemas.microsoft.com/office/drawing/2014/main" id="{F902F5DF-A260-86EE-DFBA-6303308B685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66036" y="1355614"/>
            <a:ext cx="812800" cy="812800"/>
          </a:xfrm>
          <a:prstGeom prst="rect">
            <a:avLst/>
          </a:prstGeom>
        </p:spPr>
      </p:pic>
      <p:pic>
        <p:nvPicPr>
          <p:cNvPr id="11" name="relative">
            <a:hlinkClick r:id="" action="ppaction://media"/>
            <a:extLst>
              <a:ext uri="{FF2B5EF4-FFF2-40B4-BE49-F238E27FC236}">
                <a16:creationId xmlns:a16="http://schemas.microsoft.com/office/drawing/2014/main" id="{3174CC68-FFAF-75DB-647B-28BDBE84A872}"/>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58289" y="2234820"/>
            <a:ext cx="812800" cy="812800"/>
          </a:xfrm>
          <a:prstGeom prst="rect">
            <a:avLst/>
          </a:prstGeom>
        </p:spPr>
      </p:pic>
      <p:pic>
        <p:nvPicPr>
          <p:cNvPr id="20" name="single">
            <a:hlinkClick r:id="" action="ppaction://media"/>
            <a:extLst>
              <a:ext uri="{FF2B5EF4-FFF2-40B4-BE49-F238E27FC236}">
                <a16:creationId xmlns:a16="http://schemas.microsoft.com/office/drawing/2014/main" id="{D8F2380B-06C4-F03B-0B58-FBDF0284C340}"/>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82352" y="2974474"/>
            <a:ext cx="812800" cy="812800"/>
          </a:xfrm>
          <a:prstGeom prst="rect">
            <a:avLst/>
          </a:prstGeom>
        </p:spPr>
      </p:pic>
      <p:pic>
        <p:nvPicPr>
          <p:cNvPr id="21" name="extended family">
            <a:hlinkClick r:id="" action="ppaction://media"/>
            <a:extLst>
              <a:ext uri="{FF2B5EF4-FFF2-40B4-BE49-F238E27FC236}">
                <a16:creationId xmlns:a16="http://schemas.microsoft.com/office/drawing/2014/main" id="{D14E3F2A-0324-18D5-1E1E-B1FF50C393A4}"/>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82352" y="3921547"/>
            <a:ext cx="812800" cy="812800"/>
          </a:xfrm>
          <a:prstGeom prst="rect">
            <a:avLst/>
          </a:prstGeom>
        </p:spPr>
      </p:pic>
      <p:pic>
        <p:nvPicPr>
          <p:cNvPr id="22" name="house husband">
            <a:hlinkClick r:id="" action="ppaction://media"/>
            <a:extLst>
              <a:ext uri="{FF2B5EF4-FFF2-40B4-BE49-F238E27FC236}">
                <a16:creationId xmlns:a16="http://schemas.microsoft.com/office/drawing/2014/main" id="{F3252A4A-3106-315B-CC70-C55C5D14F3DE}"/>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482352" y="5007240"/>
            <a:ext cx="812800" cy="812800"/>
          </a:xfrm>
          <a:prstGeom prst="rect">
            <a:avLst/>
          </a:prstGeom>
        </p:spPr>
      </p:pic>
    </p:spTree>
    <p:extLst>
      <p:ext uri="{BB962C8B-B14F-4D97-AF65-F5344CB8AC3E}">
        <p14:creationId xmlns:p14="http://schemas.microsoft.com/office/powerpoint/2010/main" val="915954531"/>
      </p:ext>
    </p:extLst>
  </p:cSld>
  <p:clrMapOvr>
    <a:masterClrMapping/>
  </p:clrMapOvr>
  <p:transition spd="slow">
    <p:push dir="u"/>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audio>
              <p:cMediaNode vol="80000">
                <p:cTn id="3" fill="hold" display="0">
                  <p:stCondLst>
                    <p:cond delay="indefinite"/>
                  </p:stCondLst>
                  <p:endCondLst>
                    <p:cond evt="onStopAudio" delay="0">
                      <p:tgtEl>
                        <p:sldTgt/>
                      </p:tgtEl>
                    </p:cond>
                  </p:endCondLst>
                </p:cTn>
                <p:tgtEl>
                  <p:spTgt spid="11"/>
                </p:tgtEl>
              </p:cMediaNode>
            </p:audio>
            <p:audio>
              <p:cMediaNode vol="80000">
                <p:cTn id="4" fill="hold" display="0">
                  <p:stCondLst>
                    <p:cond delay="indefinite"/>
                  </p:stCondLst>
                  <p:endCondLst>
                    <p:cond evt="onStopAudio" delay="0">
                      <p:tgtEl>
                        <p:sldTgt/>
                      </p:tgtEl>
                    </p:cond>
                  </p:endCondLst>
                </p:cTn>
                <p:tgtEl>
                  <p:spTgt spid="20"/>
                </p:tgtEl>
              </p:cMediaNode>
            </p:audio>
            <p:audio>
              <p:cMediaNode vol="80000">
                <p:cTn id="5" fill="hold" display="0">
                  <p:stCondLst>
                    <p:cond delay="indefinite"/>
                  </p:stCondLst>
                  <p:endCondLst>
                    <p:cond evt="onStopAudio" delay="0">
                      <p:tgtEl>
                        <p:sldTgt/>
                      </p:tgtEl>
                    </p:cond>
                  </p:endCondLst>
                </p:cTn>
                <p:tgtEl>
                  <p:spTgt spid="21"/>
                </p:tgtEl>
              </p:cMediaNode>
            </p:audio>
            <p:audio>
              <p:cMediaNode vol="80000">
                <p:cTn id="6" fill="hold" display="0">
                  <p:stCondLst>
                    <p:cond delay="indefinite"/>
                  </p:stCondLst>
                  <p:endCondLst>
                    <p:cond evt="onStopAudio" delay="0">
                      <p:tgtEl>
                        <p:sldTgt/>
                      </p:tgtEl>
                    </p:cond>
                  </p:endCondLst>
                </p:cTn>
                <p:tgtEl>
                  <p:spTgt spid="2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CF3C2DF-6407-F307-B6BA-16FD01288018}"/>
              </a:ext>
            </a:extLst>
          </p:cNvPr>
          <p:cNvGraphicFramePr>
            <a:graphicFrameLocks noGrp="1"/>
          </p:cNvGraphicFramePr>
          <p:nvPr>
            <p:extLst>
              <p:ext uri="{D42A27DB-BD31-4B8C-83A1-F6EECF244321}">
                <p14:modId xmlns:p14="http://schemas.microsoft.com/office/powerpoint/2010/main" val="3647115502"/>
              </p:ext>
            </p:extLst>
          </p:nvPr>
        </p:nvGraphicFramePr>
        <p:xfrm>
          <a:off x="246703" y="1727375"/>
          <a:ext cx="11698593" cy="3963278"/>
        </p:xfrm>
        <a:graphic>
          <a:graphicData uri="http://schemas.openxmlformats.org/drawingml/2006/table">
            <a:tbl>
              <a:tblPr/>
              <a:tblGrid>
                <a:gridCol w="1201280">
                  <a:extLst>
                    <a:ext uri="{9D8B030D-6E8A-4147-A177-3AD203B41FA5}">
                      <a16:colId xmlns:a16="http://schemas.microsoft.com/office/drawing/2014/main" val="4051411870"/>
                    </a:ext>
                  </a:extLst>
                </a:gridCol>
                <a:gridCol w="600891">
                  <a:extLst>
                    <a:ext uri="{9D8B030D-6E8A-4147-A177-3AD203B41FA5}">
                      <a16:colId xmlns:a16="http://schemas.microsoft.com/office/drawing/2014/main" val="1484458036"/>
                    </a:ext>
                  </a:extLst>
                </a:gridCol>
                <a:gridCol w="2538549">
                  <a:extLst>
                    <a:ext uri="{9D8B030D-6E8A-4147-A177-3AD203B41FA5}">
                      <a16:colId xmlns:a16="http://schemas.microsoft.com/office/drawing/2014/main" val="724751938"/>
                    </a:ext>
                  </a:extLst>
                </a:gridCol>
                <a:gridCol w="772160">
                  <a:extLst>
                    <a:ext uri="{9D8B030D-6E8A-4147-A177-3AD203B41FA5}">
                      <a16:colId xmlns:a16="http://schemas.microsoft.com/office/drawing/2014/main" val="2094685745"/>
                    </a:ext>
                  </a:extLst>
                </a:gridCol>
                <a:gridCol w="2873248">
                  <a:extLst>
                    <a:ext uri="{9D8B030D-6E8A-4147-A177-3AD203B41FA5}">
                      <a16:colId xmlns:a16="http://schemas.microsoft.com/office/drawing/2014/main" val="1205223617"/>
                    </a:ext>
                  </a:extLst>
                </a:gridCol>
                <a:gridCol w="3712465">
                  <a:extLst>
                    <a:ext uri="{9D8B030D-6E8A-4147-A177-3AD203B41FA5}">
                      <a16:colId xmlns:a16="http://schemas.microsoft.com/office/drawing/2014/main" val="2335936784"/>
                    </a:ext>
                  </a:extLst>
                </a:gridCol>
              </a:tblGrid>
              <a:tr h="652701">
                <a:tc>
                  <a:txBody>
                    <a:bodyPr/>
                    <a:lstStyle/>
                    <a:p>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chemeClr val="tx1"/>
                          </a:solidFill>
                          <a:effectLst/>
                          <a:latin typeface="Calibri" panose="020F0502020204030204" pitchFamily="34" charset="0"/>
                          <a:cs typeface="Calibri" panose="020F0502020204030204" pitchFamily="34" charset="0"/>
                        </a:rPr>
                        <a:t>6</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dirty="0">
                          <a:solidFill>
                            <a:srgbClr val="1E4FA3"/>
                          </a:solidFill>
                          <a:effectLst/>
                          <a:latin typeface="Calibri" panose="020F0502020204030204" pitchFamily="34" charset="0"/>
                          <a:cs typeface="Calibri" panose="020F0502020204030204" pitchFamily="34" charset="0"/>
                        </a:rPr>
                        <a:t>generation</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(n)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/ˌ</a:t>
                      </a:r>
                      <a:r>
                        <a:rPr lang="en-US" sz="3200" dirty="0" err="1">
                          <a:solidFill>
                            <a:srgbClr val="FF0000"/>
                          </a:solidFill>
                          <a:effectLst/>
                          <a:latin typeface="Calibri" panose="020F0502020204030204" pitchFamily="34" charset="0"/>
                          <a:cs typeface="Calibri" panose="020F0502020204030204" pitchFamily="34" charset="0"/>
                        </a:rPr>
                        <a:t>dʒenəˈreɪʃn</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err="1">
                          <a:solidFill>
                            <a:schemeClr val="tx1"/>
                          </a:solidFill>
                          <a:effectLst/>
                          <a:latin typeface="Calibri" panose="020F0502020204030204" pitchFamily="34" charset="0"/>
                          <a:cs typeface="Calibri" panose="020F0502020204030204" pitchFamily="34" charset="0"/>
                        </a:rPr>
                        <a:t>thế</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hệ</a:t>
                      </a: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28575929"/>
                  </a:ext>
                </a:extLst>
              </a:tr>
              <a:tr h="652701">
                <a:tc>
                  <a:txBody>
                    <a:bodyPr/>
                    <a:lstStyle/>
                    <a:p>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chemeClr val="tx1"/>
                          </a:solidFill>
                          <a:effectLst/>
                          <a:latin typeface="Calibri" panose="020F0502020204030204" pitchFamily="34" charset="0"/>
                          <a:cs typeface="Calibri" panose="020F0502020204030204" pitchFamily="34" charset="0"/>
                        </a:rPr>
                        <a:t>7</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dirty="0">
                          <a:solidFill>
                            <a:srgbClr val="1E4FA3"/>
                          </a:solidFill>
                          <a:effectLst/>
                          <a:latin typeface="Calibri" panose="020F0502020204030204" pitchFamily="34" charset="0"/>
                          <a:cs typeface="Calibri" panose="020F0502020204030204" pitchFamily="34" charset="0"/>
                        </a:rPr>
                        <a:t>breadwinner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(n)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/ˈ</a:t>
                      </a:r>
                      <a:r>
                        <a:rPr lang="en-US" sz="3200" dirty="0" err="1">
                          <a:solidFill>
                            <a:srgbClr val="FF0000"/>
                          </a:solidFill>
                          <a:effectLst/>
                          <a:latin typeface="Calibri" panose="020F0502020204030204" pitchFamily="34" charset="0"/>
                          <a:cs typeface="Calibri" panose="020F0502020204030204" pitchFamily="34" charset="0"/>
                        </a:rPr>
                        <a:t>bredˌwɪnər</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err="1">
                          <a:solidFill>
                            <a:schemeClr val="tx1"/>
                          </a:solidFill>
                          <a:effectLst/>
                          <a:latin typeface="Calibri" panose="020F0502020204030204" pitchFamily="34" charset="0"/>
                          <a:cs typeface="Calibri" panose="020F0502020204030204" pitchFamily="34" charset="0"/>
                        </a:rPr>
                        <a:t>lao</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động</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chính</a:t>
                      </a: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54183785"/>
                  </a:ext>
                </a:extLst>
              </a:tr>
              <a:tr h="797745">
                <a:tc>
                  <a:txBody>
                    <a:bodyPr/>
                    <a:lstStyle/>
                    <a:p>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chemeClr val="tx1"/>
                          </a:solidFill>
                          <a:effectLst/>
                          <a:latin typeface="Calibri" panose="020F0502020204030204" pitchFamily="34" charset="0"/>
                          <a:cs typeface="Calibri" panose="020F0502020204030204" pitchFamily="34" charset="0"/>
                        </a:rPr>
                        <a:t>8</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dirty="0">
                          <a:solidFill>
                            <a:srgbClr val="1E4FA3"/>
                          </a:solidFill>
                          <a:effectLst/>
                          <a:latin typeface="Calibri" panose="020F0502020204030204" pitchFamily="34" charset="0"/>
                          <a:cs typeface="Calibri" panose="020F0502020204030204" pitchFamily="34" charset="0"/>
                        </a:rPr>
                        <a:t>marriage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(n)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/ˈ</a:t>
                      </a:r>
                      <a:r>
                        <a:rPr lang="en-US" sz="3200" dirty="0" err="1">
                          <a:solidFill>
                            <a:srgbClr val="FF0000"/>
                          </a:solidFill>
                          <a:effectLst/>
                          <a:latin typeface="Calibri" panose="020F0502020204030204" pitchFamily="34" charset="0"/>
                          <a:cs typeface="Calibri" panose="020F0502020204030204" pitchFamily="34" charset="0"/>
                        </a:rPr>
                        <a:t>merɪdʒ</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vi-VN" sz="3200" dirty="0">
                          <a:solidFill>
                            <a:schemeClr val="tx1"/>
                          </a:solidFill>
                          <a:effectLst/>
                          <a:latin typeface="Calibri" panose="020F0502020204030204" pitchFamily="34" charset="0"/>
                          <a:cs typeface="Calibri" panose="020F0502020204030204" pitchFamily="34" charset="0"/>
                        </a:rPr>
                        <a:t>hôn nhân</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59233701"/>
                  </a:ext>
                </a:extLst>
              </a:tr>
              <a:tr h="797745">
                <a:tc>
                  <a:txBody>
                    <a:bodyPr/>
                    <a:lstStyle/>
                    <a:p>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chemeClr val="tx1"/>
                          </a:solidFill>
                          <a:effectLst/>
                          <a:latin typeface="Calibri" panose="020F0502020204030204" pitchFamily="34" charset="0"/>
                          <a:cs typeface="Calibri" panose="020F0502020204030204" pitchFamily="34" charset="0"/>
                        </a:rPr>
                        <a:t>9</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dirty="0">
                          <a:solidFill>
                            <a:srgbClr val="1E4FA3"/>
                          </a:solidFill>
                          <a:effectLst/>
                          <a:latin typeface="Calibri" panose="020F0502020204030204" pitchFamily="34" charset="0"/>
                          <a:cs typeface="Calibri" panose="020F0502020204030204" pitchFamily="34" charset="0"/>
                        </a:rPr>
                        <a:t>divorce</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(v)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a:t>
                      </a:r>
                      <a:r>
                        <a:rPr lang="en-US" sz="3200" dirty="0" err="1">
                          <a:solidFill>
                            <a:srgbClr val="FF0000"/>
                          </a:solidFill>
                          <a:effectLst/>
                          <a:latin typeface="Calibri" panose="020F0502020204030204" pitchFamily="34" charset="0"/>
                          <a:cs typeface="Calibri" panose="020F0502020204030204" pitchFamily="34" charset="0"/>
                        </a:rPr>
                        <a:t>dɪˈvɔːrs</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err="1">
                          <a:solidFill>
                            <a:schemeClr val="tx1"/>
                          </a:solidFill>
                          <a:effectLst/>
                          <a:latin typeface="Calibri" panose="020F0502020204030204" pitchFamily="34" charset="0"/>
                          <a:cs typeface="Calibri" panose="020F0502020204030204" pitchFamily="34" charset="0"/>
                        </a:rPr>
                        <a:t>ly</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hôn</a:t>
                      </a: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02147661"/>
                  </a:ext>
                </a:extLst>
              </a:tr>
              <a:tr h="797745">
                <a:tc>
                  <a:txBody>
                    <a:bodyPr/>
                    <a:lstStyle/>
                    <a:p>
                      <a:endParaRPr lang="en-VN" sz="3200" dirty="0">
                        <a:solidFill>
                          <a:schemeClr val="tx1"/>
                        </a:solidFill>
                        <a:effectLst/>
                        <a:latin typeface="Calibri" panose="020F0502020204030204" pitchFamily="34" charset="0"/>
                        <a:cs typeface="Calibri" panose="020F0502020204030204" pitchFamily="34" charset="0"/>
                      </a:endParaRP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VN" sz="3200" dirty="0">
                          <a:solidFill>
                            <a:schemeClr val="tx1"/>
                          </a:solidFill>
                          <a:effectLst/>
                          <a:latin typeface="Calibri" panose="020F0502020204030204" pitchFamily="34" charset="0"/>
                          <a:cs typeface="Calibri" panose="020F0502020204030204" pitchFamily="34" charset="0"/>
                        </a:rPr>
                        <a:t>10 </a:t>
                      </a: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b="1" dirty="0">
                          <a:solidFill>
                            <a:srgbClr val="1E4FA3"/>
                          </a:solidFill>
                          <a:effectLst/>
                          <a:latin typeface="Calibri" panose="020F0502020204030204" pitchFamily="34" charset="0"/>
                          <a:cs typeface="Calibri" panose="020F0502020204030204" pitchFamily="34" charset="0"/>
                        </a:rPr>
                        <a:t>housewife</a:t>
                      </a:r>
                      <a:endParaRPr lang="en-US" sz="3200" dirty="0">
                        <a:effectLst/>
                        <a:latin typeface="Calibri" panose="020F0502020204030204" pitchFamily="34" charset="0"/>
                        <a:cs typeface="Calibri" panose="020F0502020204030204" pitchFamily="34" charset="0"/>
                      </a:endParaRP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1E4FA3"/>
                          </a:solidFill>
                          <a:effectLst/>
                          <a:latin typeface="Calibri" panose="020F0502020204030204" pitchFamily="34" charset="0"/>
                          <a:cs typeface="Calibri" panose="020F0502020204030204" pitchFamily="34" charset="0"/>
                        </a:rPr>
                        <a:t>(n) </a:t>
                      </a:r>
                      <a:endParaRPr lang="en-US" sz="3200" dirty="0">
                        <a:effectLst/>
                        <a:latin typeface="Calibri" panose="020F0502020204030204" pitchFamily="34" charset="0"/>
                        <a:cs typeface="Calibri" panose="020F0502020204030204" pitchFamily="34" charset="0"/>
                      </a:endParaRP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en-US" sz="3200" dirty="0">
                          <a:solidFill>
                            <a:srgbClr val="FF0000"/>
                          </a:solidFill>
                          <a:effectLst/>
                          <a:latin typeface="Calibri" panose="020F0502020204030204" pitchFamily="34" charset="0"/>
                          <a:cs typeface="Calibri" panose="020F0502020204030204" pitchFamily="34" charset="0"/>
                        </a:rPr>
                        <a:t>/ˈ</a:t>
                      </a:r>
                      <a:r>
                        <a:rPr lang="en-US" sz="3200" dirty="0" err="1">
                          <a:solidFill>
                            <a:srgbClr val="FF0000"/>
                          </a:solidFill>
                          <a:effectLst/>
                          <a:latin typeface="Calibri" panose="020F0502020204030204" pitchFamily="34" charset="0"/>
                          <a:cs typeface="Calibri" panose="020F0502020204030204" pitchFamily="34" charset="0"/>
                        </a:rPr>
                        <a:t>haʊswaɪf</a:t>
                      </a:r>
                      <a:r>
                        <a:rPr lang="en-US" sz="3200" dirty="0">
                          <a:solidFill>
                            <a:srgbClr val="FF0000"/>
                          </a:solidFill>
                          <a:effectLst/>
                          <a:latin typeface="Calibri" panose="020F0502020204030204" pitchFamily="34" charset="0"/>
                          <a:cs typeface="Calibri" panose="020F0502020204030204" pitchFamily="34" charset="0"/>
                        </a:rPr>
                        <a:t>/</a:t>
                      </a: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r>
                        <a:rPr lang="vi-VN" sz="3200" dirty="0">
                          <a:solidFill>
                            <a:schemeClr val="tx1"/>
                          </a:solidFill>
                          <a:effectLst/>
                          <a:latin typeface="Calibri" panose="020F0502020204030204" pitchFamily="34" charset="0"/>
                          <a:cs typeface="Calibri" panose="020F0502020204030204" pitchFamily="34" charset="0"/>
                        </a:rPr>
                        <a:t>người vợ làm </a:t>
                      </a:r>
                    </a:p>
                    <a:p>
                      <a:r>
                        <a:rPr lang="vi-VN" sz="3200" dirty="0">
                          <a:solidFill>
                            <a:schemeClr val="tx1"/>
                          </a:solidFill>
                          <a:effectLst/>
                          <a:latin typeface="Calibri" panose="020F0502020204030204" pitchFamily="34" charset="0"/>
                          <a:cs typeface="Calibri" panose="020F0502020204030204" pitchFamily="34" charset="0"/>
                        </a:rPr>
                        <a:t>nội trợ</a:t>
                      </a:r>
                      <a:endParaRPr lang="en-US" sz="3200" dirty="0">
                        <a:solidFill>
                          <a:schemeClr val="tx1"/>
                        </a:solidFill>
                        <a:effectLst/>
                        <a:latin typeface="Calibri" panose="020F0502020204030204" pitchFamily="34" charset="0"/>
                        <a:cs typeface="Calibri" panose="020F0502020204030204" pitchFamily="34" charset="0"/>
                      </a:endParaRPr>
                    </a:p>
                  </a:txBody>
                  <a:tcPr marL="87027" marR="87027" marT="43513" marB="43513"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81871109"/>
                  </a:ext>
                </a:extLst>
              </a:tr>
            </a:tbl>
          </a:graphicData>
        </a:graphic>
      </p:graphicFrame>
      <p:sp>
        <p:nvSpPr>
          <p:cNvPr id="5" name="TextBox 4">
            <a:extLst>
              <a:ext uri="{FF2B5EF4-FFF2-40B4-BE49-F238E27FC236}">
                <a16:creationId xmlns:a16="http://schemas.microsoft.com/office/drawing/2014/main" id="{BC8A109D-C0EE-ED52-2B50-A43E04761B71}"/>
              </a:ext>
            </a:extLst>
          </p:cNvPr>
          <p:cNvSpPr txBox="1"/>
          <p:nvPr/>
        </p:nvSpPr>
        <p:spPr>
          <a:xfrm>
            <a:off x="609232" y="520769"/>
            <a:ext cx="10692752" cy="646331"/>
          </a:xfrm>
          <a:prstGeom prst="rect">
            <a:avLst/>
          </a:prstGeom>
          <a:noFill/>
        </p:spPr>
        <p:txBody>
          <a:bodyPr wrap="square">
            <a:spAutoFit/>
          </a:bodyPr>
          <a:lstStyle/>
          <a:p>
            <a:r>
              <a:rPr lang="en-US" sz="3600" b="1" i="1" dirty="0">
                <a:solidFill>
                  <a:srgbClr val="0070C0"/>
                </a:solidFill>
              </a:rPr>
              <a:t>Listen and repeat. </a:t>
            </a:r>
            <a:r>
              <a:rPr lang="en-US" sz="3200" b="1" i="1" dirty="0">
                <a:solidFill>
                  <a:srgbClr val="0070C0"/>
                </a:solidFill>
              </a:rPr>
              <a:t>Click each phrase to hear the sound. </a:t>
            </a:r>
          </a:p>
        </p:txBody>
      </p:sp>
      <p:sp>
        <p:nvSpPr>
          <p:cNvPr id="7" name="Rectangle 6">
            <a:extLst>
              <a:ext uri="{FF2B5EF4-FFF2-40B4-BE49-F238E27FC236}">
                <a16:creationId xmlns:a16="http://schemas.microsoft.com/office/drawing/2014/main" id="{FF8E36D0-F81E-22B1-68EA-B40014D5B653}"/>
              </a:ext>
            </a:extLst>
          </p:cNvPr>
          <p:cNvSpPr/>
          <p:nvPr/>
        </p:nvSpPr>
        <p:spPr>
          <a:xfrm>
            <a:off x="2993763" y="1554688"/>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8" name="Rectangle 7">
            <a:extLst>
              <a:ext uri="{FF2B5EF4-FFF2-40B4-BE49-F238E27FC236}">
                <a16:creationId xmlns:a16="http://schemas.microsoft.com/office/drawing/2014/main" id="{EC0B71FF-80FE-F964-2647-8C28C5A5E018}"/>
              </a:ext>
            </a:extLst>
          </p:cNvPr>
          <p:cNvSpPr/>
          <p:nvPr/>
        </p:nvSpPr>
        <p:spPr>
          <a:xfrm>
            <a:off x="2431438" y="2192264"/>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9" name="Rectangle 8">
            <a:extLst>
              <a:ext uri="{FF2B5EF4-FFF2-40B4-BE49-F238E27FC236}">
                <a16:creationId xmlns:a16="http://schemas.microsoft.com/office/drawing/2014/main" id="{9233B114-0B54-7D78-EE2E-18B46A07B5F8}"/>
              </a:ext>
            </a:extLst>
          </p:cNvPr>
          <p:cNvSpPr/>
          <p:nvPr/>
        </p:nvSpPr>
        <p:spPr>
          <a:xfrm>
            <a:off x="2353181" y="2945752"/>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10" name="Rectangle 9">
            <a:extLst>
              <a:ext uri="{FF2B5EF4-FFF2-40B4-BE49-F238E27FC236}">
                <a16:creationId xmlns:a16="http://schemas.microsoft.com/office/drawing/2014/main" id="{CFBF85E5-808A-C878-7F11-15B08FD525CE}"/>
              </a:ext>
            </a:extLst>
          </p:cNvPr>
          <p:cNvSpPr/>
          <p:nvPr/>
        </p:nvSpPr>
        <p:spPr>
          <a:xfrm>
            <a:off x="2537653" y="3736743"/>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12" name="Rectangle 11">
            <a:extLst>
              <a:ext uri="{FF2B5EF4-FFF2-40B4-BE49-F238E27FC236}">
                <a16:creationId xmlns:a16="http://schemas.microsoft.com/office/drawing/2014/main" id="{5F0D9278-F25E-6511-5755-EC60ECCF8008}"/>
              </a:ext>
            </a:extLst>
          </p:cNvPr>
          <p:cNvSpPr/>
          <p:nvPr/>
        </p:nvSpPr>
        <p:spPr>
          <a:xfrm>
            <a:off x="2282768" y="4698708"/>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pic>
        <p:nvPicPr>
          <p:cNvPr id="2" name="breadwinner">
            <a:hlinkClick r:id="" action="ppaction://media"/>
            <a:extLst>
              <a:ext uri="{FF2B5EF4-FFF2-40B4-BE49-F238E27FC236}">
                <a16:creationId xmlns:a16="http://schemas.microsoft.com/office/drawing/2014/main" id="{FECF375B-8E35-2F69-8085-379058F683A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87142" y="2255833"/>
            <a:ext cx="812800" cy="812800"/>
          </a:xfrm>
          <a:prstGeom prst="rect">
            <a:avLst/>
          </a:prstGeom>
        </p:spPr>
      </p:pic>
      <p:pic>
        <p:nvPicPr>
          <p:cNvPr id="4" name="generation">
            <a:hlinkClick r:id="" action="ppaction://media"/>
            <a:extLst>
              <a:ext uri="{FF2B5EF4-FFF2-40B4-BE49-F238E27FC236}">
                <a16:creationId xmlns:a16="http://schemas.microsoft.com/office/drawing/2014/main" id="{E2AAA195-1D66-2314-213D-3826E4830B9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87142" y="1664780"/>
            <a:ext cx="812800" cy="812800"/>
          </a:xfrm>
          <a:prstGeom prst="rect">
            <a:avLst/>
          </a:prstGeom>
        </p:spPr>
      </p:pic>
      <p:pic>
        <p:nvPicPr>
          <p:cNvPr id="6" name="marriage">
            <a:hlinkClick r:id="" action="ppaction://media"/>
            <a:extLst>
              <a:ext uri="{FF2B5EF4-FFF2-40B4-BE49-F238E27FC236}">
                <a16:creationId xmlns:a16="http://schemas.microsoft.com/office/drawing/2014/main" id="{2811BE43-3386-FB5B-01C9-5493777DC670}"/>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394906" y="3028122"/>
            <a:ext cx="812800" cy="812800"/>
          </a:xfrm>
          <a:prstGeom prst="rect">
            <a:avLst/>
          </a:prstGeom>
        </p:spPr>
      </p:pic>
      <p:pic>
        <p:nvPicPr>
          <p:cNvPr id="11" name="divorce">
            <a:hlinkClick r:id="" action="ppaction://media"/>
            <a:extLst>
              <a:ext uri="{FF2B5EF4-FFF2-40B4-BE49-F238E27FC236}">
                <a16:creationId xmlns:a16="http://schemas.microsoft.com/office/drawing/2014/main" id="{ABFEAFF0-EBCD-7BEA-35CF-F8D24E320C66}"/>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394906" y="3903517"/>
            <a:ext cx="812800" cy="812800"/>
          </a:xfrm>
          <a:prstGeom prst="rect">
            <a:avLst/>
          </a:prstGeom>
        </p:spPr>
      </p:pic>
      <p:pic>
        <p:nvPicPr>
          <p:cNvPr id="13" name="housewife">
            <a:hlinkClick r:id="" action="ppaction://media"/>
            <a:extLst>
              <a:ext uri="{FF2B5EF4-FFF2-40B4-BE49-F238E27FC236}">
                <a16:creationId xmlns:a16="http://schemas.microsoft.com/office/drawing/2014/main" id="{6C7CC4F7-336F-39E3-72E8-18EC9B07CEB5}"/>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394906" y="4624254"/>
            <a:ext cx="812800" cy="812800"/>
          </a:xfrm>
          <a:prstGeom prst="rect">
            <a:avLst/>
          </a:prstGeom>
        </p:spPr>
      </p:pic>
    </p:spTree>
    <p:extLst>
      <p:ext uri="{BB962C8B-B14F-4D97-AF65-F5344CB8AC3E}">
        <p14:creationId xmlns:p14="http://schemas.microsoft.com/office/powerpoint/2010/main" val="1319302575"/>
      </p:ext>
    </p:extLst>
  </p:cSld>
  <p:clrMapOvr>
    <a:masterClrMapping/>
  </p:clrMapOvr>
  <p:transition spd="slow">
    <p:push dir="u"/>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audio>
              <p:cMediaNode vol="80000">
                <p:cTn id="3" fill="hold" display="0">
                  <p:stCondLst>
                    <p:cond delay="indefinite"/>
                  </p:stCondLst>
                  <p:endCondLst>
                    <p:cond evt="onStopAudio" delay="0">
                      <p:tgtEl>
                        <p:sldTgt/>
                      </p:tgtEl>
                    </p:cond>
                  </p:endCondLst>
                </p:cTn>
                <p:tgtEl>
                  <p:spTgt spid="4"/>
                </p:tgtEl>
              </p:cMediaNode>
            </p:audio>
            <p:audio>
              <p:cMediaNode vol="80000">
                <p:cTn id="4" fill="hold" display="0">
                  <p:stCondLst>
                    <p:cond delay="indefinite"/>
                  </p:stCondLst>
                  <p:endCondLst>
                    <p:cond evt="onStopAudio" delay="0">
                      <p:tgtEl>
                        <p:sldTgt/>
                      </p:tgtEl>
                    </p:cond>
                  </p:endCondLst>
                </p:cTn>
                <p:tgtEl>
                  <p:spTgt spid="6"/>
                </p:tgtEl>
              </p:cMediaNode>
            </p:audio>
            <p:audio>
              <p:cMediaNode vol="80000">
                <p:cTn id="5" fill="hold" display="0">
                  <p:stCondLst>
                    <p:cond delay="indefinite"/>
                  </p:stCondLst>
                  <p:endCondLst>
                    <p:cond evt="onStopAudio" delay="0">
                      <p:tgtEl>
                        <p:sldTgt/>
                      </p:tgtEl>
                    </p:cond>
                  </p:endCondLst>
                </p:cTn>
                <p:tgtEl>
                  <p:spTgt spid="11"/>
                </p:tgtEl>
              </p:cMediaNode>
            </p:audio>
            <p:audio>
              <p:cMediaNode vol="80000">
                <p:cTn id="6"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0" y="534549"/>
            <a:ext cx="12070080" cy="1200329"/>
          </a:xfrm>
          <a:prstGeom prst="rect">
            <a:avLst/>
          </a:prstGeom>
          <a:noFill/>
        </p:spPr>
        <p:txBody>
          <a:bodyPr wrap="square">
            <a:spAutoFit/>
          </a:bodyPr>
          <a:lstStyle/>
          <a:p>
            <a:pPr algn="just"/>
            <a:r>
              <a:rPr lang="en-US" sz="3600" b="0" i="0" dirty="0">
                <a:solidFill>
                  <a:srgbClr val="242021"/>
                </a:solidFill>
                <a:effectLst/>
                <a:highlight>
                  <a:srgbClr val="00FF00"/>
                </a:highlight>
              </a:rPr>
              <a:t>Task b</a:t>
            </a:r>
            <a:r>
              <a:rPr lang="en-US" sz="3600" b="0" i="0" dirty="0">
                <a:solidFill>
                  <a:srgbClr val="242021"/>
                </a:solidFill>
                <a:effectLst/>
              </a:rPr>
              <a:t>. </a:t>
            </a:r>
            <a:r>
              <a:rPr lang="en-US" sz="3600" b="0" i="0" dirty="0">
                <a:solidFill>
                  <a:srgbClr val="0070C0"/>
                </a:solidFill>
                <a:effectLst/>
              </a:rPr>
              <a:t>In pairs: Use the new words to talk about your family or people you know.</a:t>
            </a:r>
            <a:endParaRPr lang="en-US" sz="3600" dirty="0">
              <a:solidFill>
                <a:srgbClr val="0070C0"/>
              </a:solidFill>
            </a:endParaRPr>
          </a:p>
        </p:txBody>
      </p:sp>
      <p:pic>
        <p:nvPicPr>
          <p:cNvPr id="2" name="Picture 1" descr="Young school girl explaining">
            <a:extLst>
              <a:ext uri="{FF2B5EF4-FFF2-40B4-BE49-F238E27FC236}">
                <a16:creationId xmlns:a16="http://schemas.microsoft.com/office/drawing/2014/main" id="{8A82E359-4B94-22FD-CA70-4B60559E6F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a:xfrm>
            <a:off x="10453036" y="3503515"/>
            <a:ext cx="1720426" cy="2819936"/>
          </a:xfrm>
          <a:prstGeom prst="rect">
            <a:avLst/>
          </a:prstGeom>
        </p:spPr>
      </p:pic>
      <p:pic>
        <p:nvPicPr>
          <p:cNvPr id="4" name="Picture 3" descr="Young boy explaining">
            <a:extLst>
              <a:ext uri="{FF2B5EF4-FFF2-40B4-BE49-F238E27FC236}">
                <a16:creationId xmlns:a16="http://schemas.microsoft.com/office/drawing/2014/main" id="{F6415ECC-2821-BCB4-C6E8-2BCE1F2343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62" b="48436"/>
          <a:stretch/>
        </p:blipFill>
        <p:spPr>
          <a:xfrm>
            <a:off x="419018" y="2948244"/>
            <a:ext cx="2607385" cy="3398205"/>
          </a:xfrm>
          <a:prstGeom prst="rect">
            <a:avLst/>
          </a:prstGeom>
        </p:spPr>
      </p:pic>
      <p:pic>
        <p:nvPicPr>
          <p:cNvPr id="6" name="Picture 5">
            <a:extLst>
              <a:ext uri="{FF2B5EF4-FFF2-40B4-BE49-F238E27FC236}">
                <a16:creationId xmlns:a16="http://schemas.microsoft.com/office/drawing/2014/main" id="{0958033D-97E4-B612-11D5-0FD50DA396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8021" y="3821543"/>
            <a:ext cx="4919444" cy="1531217"/>
          </a:xfrm>
          <a:prstGeom prst="rect">
            <a:avLst/>
          </a:prstGeom>
        </p:spPr>
      </p:pic>
      <p:pic>
        <p:nvPicPr>
          <p:cNvPr id="10" name="Picture 9">
            <a:extLst>
              <a:ext uri="{FF2B5EF4-FFF2-40B4-BE49-F238E27FC236}">
                <a16:creationId xmlns:a16="http://schemas.microsoft.com/office/drawing/2014/main" id="{7CD5AA19-606E-ADEA-03FD-60CF7A4FAF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018" y="2052906"/>
            <a:ext cx="7772400" cy="1450609"/>
          </a:xfrm>
          <a:prstGeom prst="rect">
            <a:avLst/>
          </a:prstGeom>
        </p:spPr>
      </p:pic>
    </p:spTree>
    <p:extLst>
      <p:ext uri="{BB962C8B-B14F-4D97-AF65-F5344CB8AC3E}">
        <p14:creationId xmlns:p14="http://schemas.microsoft.com/office/powerpoint/2010/main" val="3734225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48653" y="5039961"/>
            <a:ext cx="10876548" cy="1200329"/>
          </a:xfrm>
          <a:prstGeom prst="rect">
            <a:avLst/>
          </a:prstGeom>
          <a:solidFill>
            <a:schemeClr val="accent6">
              <a:lumMod val="20000"/>
              <a:lumOff val="80000"/>
            </a:schemeClr>
          </a:solidFill>
        </p:spPr>
        <p:txBody>
          <a:bodyPr wrap="square">
            <a:spAutoFit/>
          </a:bodyPr>
          <a:lstStyle/>
          <a:p>
            <a:pPr algn="just">
              <a:buFont typeface="+mj-lt"/>
              <a:buAutoNum type="arabicPeriod"/>
            </a:pPr>
            <a:r>
              <a:rPr lang="en-US" sz="3600" dirty="0">
                <a:solidFill>
                  <a:srgbClr val="0D0D0D"/>
                </a:solidFill>
                <a:latin typeface="Calibri" panose="020F0502020204030204" pitchFamily="34" charset="0"/>
                <a:cs typeface="Calibri" panose="020F0502020204030204" pitchFamily="34" charset="0"/>
              </a:rPr>
              <a:t>My cousin lives in a </a:t>
            </a:r>
            <a:r>
              <a:rPr lang="en-US" sz="3600" b="1" dirty="0">
                <a:solidFill>
                  <a:srgbClr val="0D0D0D"/>
                </a:solidFill>
                <a:highlight>
                  <a:srgbClr val="00FF00"/>
                </a:highlight>
                <a:latin typeface="Calibri" panose="020F0502020204030204" pitchFamily="34" charset="0"/>
                <a:cs typeface="Calibri" panose="020F0502020204030204" pitchFamily="34" charset="0"/>
              </a:rPr>
              <a:t>nuclear family</a:t>
            </a:r>
            <a:r>
              <a:rPr lang="en-US" sz="3600" dirty="0">
                <a:solidFill>
                  <a:srgbClr val="0D0D0D"/>
                </a:solidFill>
                <a:latin typeface="Calibri" panose="020F0502020204030204" pitchFamily="34" charset="0"/>
                <a:cs typeface="Calibri" panose="020F0502020204030204" pitchFamily="34" charset="0"/>
              </a:rPr>
              <a:t> with his wife and two children.</a:t>
            </a:r>
            <a:endParaRPr lang="en-US" sz="3600" b="0" i="0" dirty="0">
              <a:solidFill>
                <a:srgbClr val="0D0D0D"/>
              </a:solidFill>
              <a:effectLst/>
              <a:latin typeface="Calibri" panose="020F0502020204030204" pitchFamily="34" charset="0"/>
              <a:cs typeface="Calibri" panose="020F0502020204030204" pitchFamily="34" charset="0"/>
            </a:endParaRPr>
          </a:p>
        </p:txBody>
      </p:sp>
      <p:pic>
        <p:nvPicPr>
          <p:cNvPr id="7170" name="Picture 2" descr="Beautiful smiling lovely family on outdoor background">
            <a:extLst>
              <a:ext uri="{FF2B5EF4-FFF2-40B4-BE49-F238E27FC236}">
                <a16:creationId xmlns:a16="http://schemas.microsoft.com/office/drawing/2014/main" id="{9B7C515B-C1FD-A824-8B8C-11EED236C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898" y="414627"/>
            <a:ext cx="6946566" cy="4625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053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AD5B54-6F7A-46A9-A78B-E1676AA815DD}"/>
              </a:ext>
            </a:extLst>
          </p:cNvPr>
          <p:cNvSpPr txBox="1"/>
          <p:nvPr/>
        </p:nvSpPr>
        <p:spPr>
          <a:xfrm>
            <a:off x="384313" y="450573"/>
            <a:ext cx="11360515" cy="1077218"/>
          </a:xfrm>
          <a:prstGeom prst="rect">
            <a:avLst/>
          </a:prstGeom>
          <a:noFill/>
        </p:spPr>
        <p:txBody>
          <a:bodyPr wrap="square" rtlCol="0">
            <a:spAutoFit/>
          </a:bodyPr>
          <a:lstStyle/>
          <a:p>
            <a:pPr algn="r"/>
            <a:r>
              <a:rPr lang="en-US" sz="3200" b="1" dirty="0">
                <a:solidFill>
                  <a:srgbClr val="0070C0"/>
                </a:solidFill>
              </a:rPr>
              <a:t>Friday, October, 3</a:t>
            </a:r>
            <a:r>
              <a:rPr lang="en-US" sz="3200" b="1" baseline="30000" dirty="0">
                <a:solidFill>
                  <a:srgbClr val="0070C0"/>
                </a:solidFill>
              </a:rPr>
              <a:t>rd</a:t>
            </a:r>
            <a:r>
              <a:rPr lang="en-US" sz="3200" b="1" dirty="0">
                <a:solidFill>
                  <a:srgbClr val="0070C0"/>
                </a:solidFill>
              </a:rPr>
              <a:t>  2025</a:t>
            </a:r>
          </a:p>
          <a:p>
            <a:r>
              <a:rPr lang="en-US" sz="3200" b="1" dirty="0">
                <a:solidFill>
                  <a:srgbClr val="0070C0"/>
                </a:solidFill>
              </a:rPr>
              <a:t>Period 12</a:t>
            </a:r>
          </a:p>
        </p:txBody>
      </p:sp>
      <p:sp>
        <p:nvSpPr>
          <p:cNvPr id="3" name="TextBox 2">
            <a:extLst>
              <a:ext uri="{FF2B5EF4-FFF2-40B4-BE49-F238E27FC236}">
                <a16:creationId xmlns:a16="http://schemas.microsoft.com/office/drawing/2014/main" id="{3A0F9DCE-DB13-4BEF-A3B2-F2B3C77D3A3A}"/>
              </a:ext>
            </a:extLst>
          </p:cNvPr>
          <p:cNvSpPr txBox="1"/>
          <p:nvPr/>
        </p:nvSpPr>
        <p:spPr>
          <a:xfrm>
            <a:off x="2568494" y="1785729"/>
            <a:ext cx="7542913" cy="1938992"/>
          </a:xfrm>
          <a:prstGeom prst="rect">
            <a:avLst/>
          </a:prstGeom>
          <a:noFill/>
        </p:spPr>
        <p:txBody>
          <a:bodyPr wrap="square" rtlCol="0">
            <a:spAutoFit/>
          </a:bodyPr>
          <a:lstStyle/>
          <a:p>
            <a:pPr lvl="0" algn="ctr"/>
            <a:r>
              <a:rPr lang="en-US" sz="4000" b="1" dirty="0">
                <a:solidFill>
                  <a:srgbClr val="0070C0"/>
                </a:solidFill>
              </a:rPr>
              <a:t>Unit 2: Life in the past</a:t>
            </a:r>
            <a:endParaRPr lang="en-US" sz="2800" b="1" dirty="0">
              <a:solidFill>
                <a:srgbClr val="0070C0"/>
              </a:solidFill>
            </a:endParaRPr>
          </a:p>
          <a:p>
            <a:pPr lvl="0" algn="ctr"/>
            <a:r>
              <a:rPr lang="en-US" sz="4000" b="1" dirty="0">
                <a:solidFill>
                  <a:srgbClr val="00B050"/>
                </a:solidFill>
              </a:rPr>
              <a:t>Lesson 1.1: Vocab &amp; Reading</a:t>
            </a:r>
            <a:r>
              <a:rPr lang="en-US" sz="4000" dirty="0">
                <a:solidFill>
                  <a:prstClr val="black"/>
                </a:solidFill>
              </a:rPr>
              <a:t> </a:t>
            </a:r>
          </a:p>
          <a:p>
            <a:pPr lvl="0" algn="ctr"/>
            <a:r>
              <a:rPr lang="en-US" sz="4000" dirty="0">
                <a:solidFill>
                  <a:srgbClr val="FF0000"/>
                </a:solidFill>
              </a:rPr>
              <a:t>Pages 14 &amp; 15</a:t>
            </a:r>
          </a:p>
        </p:txBody>
      </p:sp>
    </p:spTree>
    <p:extLst>
      <p:ext uri="{BB962C8B-B14F-4D97-AF65-F5344CB8AC3E}">
        <p14:creationId xmlns:p14="http://schemas.microsoft.com/office/powerpoint/2010/main" val="2143321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48653" y="5039961"/>
            <a:ext cx="10876548" cy="1200329"/>
          </a:xfrm>
          <a:prstGeom prst="rect">
            <a:avLst/>
          </a:prstGeom>
          <a:solidFill>
            <a:schemeClr val="accent6">
              <a:lumMod val="20000"/>
              <a:lumOff val="80000"/>
            </a:schemeClr>
          </a:solidFill>
        </p:spPr>
        <p:txBody>
          <a:bodyPr wrap="square">
            <a:spAutoFit/>
          </a:bodyPr>
          <a:lstStyle/>
          <a:p>
            <a:pPr algn="just"/>
            <a:r>
              <a:rPr lang="en-US" sz="3600" dirty="0">
                <a:solidFill>
                  <a:srgbClr val="0D0D0D"/>
                </a:solidFill>
              </a:rPr>
              <a:t>2.	We often have gatherings with our </a:t>
            </a:r>
            <a:r>
              <a:rPr lang="en-US" sz="3600" b="1" dirty="0">
                <a:solidFill>
                  <a:srgbClr val="0D0D0D"/>
                </a:solidFill>
                <a:highlight>
                  <a:srgbClr val="00FF00"/>
                </a:highlight>
              </a:rPr>
              <a:t>relatives</a:t>
            </a:r>
            <a:r>
              <a:rPr lang="en-US" sz="3600" dirty="0">
                <a:solidFill>
                  <a:srgbClr val="0D0D0D"/>
                </a:solidFill>
              </a:rPr>
              <a:t> during the holidays.</a:t>
            </a:r>
            <a:endParaRPr lang="en-US" sz="3600" b="0" i="0" dirty="0">
              <a:solidFill>
                <a:srgbClr val="0D0D0D"/>
              </a:solidFill>
              <a:effectLst/>
            </a:endParaRPr>
          </a:p>
        </p:txBody>
      </p:sp>
      <p:pic>
        <p:nvPicPr>
          <p:cNvPr id="8194" name="Picture 2" descr="family picnic">
            <a:extLst>
              <a:ext uri="{FF2B5EF4-FFF2-40B4-BE49-F238E27FC236}">
                <a16:creationId xmlns:a16="http://schemas.microsoft.com/office/drawing/2014/main" id="{F9F63385-791B-E78C-E057-A9A809286E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28" r="4128" b="9007"/>
          <a:stretch/>
        </p:blipFill>
        <p:spPr bwMode="auto">
          <a:xfrm>
            <a:off x="1415716" y="457200"/>
            <a:ext cx="6116052" cy="453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6886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48653" y="5545833"/>
            <a:ext cx="10876548" cy="646331"/>
          </a:xfrm>
          <a:prstGeom prst="rect">
            <a:avLst/>
          </a:prstGeom>
          <a:solidFill>
            <a:schemeClr val="accent6">
              <a:lumMod val="20000"/>
              <a:lumOff val="80000"/>
            </a:schemeClr>
          </a:solidFill>
        </p:spPr>
        <p:txBody>
          <a:bodyPr wrap="square">
            <a:spAutoFit/>
          </a:bodyPr>
          <a:lstStyle/>
          <a:p>
            <a:pPr algn="ctr"/>
            <a:r>
              <a:rPr lang="en-US" sz="3600" dirty="0">
                <a:solidFill>
                  <a:srgbClr val="0D0D0D"/>
                </a:solidFill>
                <a:latin typeface="Calibri" panose="020F0502020204030204" pitchFamily="34" charset="0"/>
                <a:cs typeface="Calibri" panose="020F0502020204030204" pitchFamily="34" charset="0"/>
              </a:rPr>
              <a:t>3.	My brother is </a:t>
            </a:r>
            <a:r>
              <a:rPr lang="en-US" sz="3600" b="1" dirty="0">
                <a:solidFill>
                  <a:srgbClr val="0D0D0D"/>
                </a:solidFill>
                <a:highlight>
                  <a:srgbClr val="00FF00"/>
                </a:highlight>
                <a:latin typeface="Calibri" panose="020F0502020204030204" pitchFamily="34" charset="0"/>
                <a:cs typeface="Calibri" panose="020F0502020204030204" pitchFamily="34" charset="0"/>
              </a:rPr>
              <a:t>single</a:t>
            </a:r>
            <a:r>
              <a:rPr lang="en-US" sz="3600" dirty="0">
                <a:solidFill>
                  <a:srgbClr val="0D0D0D"/>
                </a:solidFill>
                <a:latin typeface="Calibri" panose="020F0502020204030204" pitchFamily="34" charset="0"/>
                <a:cs typeface="Calibri" panose="020F0502020204030204" pitchFamily="34" charset="0"/>
              </a:rPr>
              <a:t>.</a:t>
            </a:r>
            <a:endParaRPr lang="en-US" sz="3600" b="0" i="0" dirty="0">
              <a:solidFill>
                <a:srgbClr val="0D0D0D"/>
              </a:solidFill>
              <a:effectLst/>
              <a:latin typeface="Calibri" panose="020F0502020204030204" pitchFamily="34" charset="0"/>
              <a:cs typeface="Calibri" panose="020F0502020204030204" pitchFamily="34" charset="0"/>
            </a:endParaRPr>
          </a:p>
        </p:txBody>
      </p:sp>
      <p:pic>
        <p:nvPicPr>
          <p:cNvPr id="13314" name="Picture 2" descr="A young man in a striped shirt was standing on the roadside and holding the flower.">
            <a:extLst>
              <a:ext uri="{FF2B5EF4-FFF2-40B4-BE49-F238E27FC236}">
                <a16:creationId xmlns:a16="http://schemas.microsoft.com/office/drawing/2014/main" id="{9C965BF3-A708-9A82-CFD6-8A239EB2F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448" y="490564"/>
            <a:ext cx="7588965" cy="5055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779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10179589" y="691256"/>
            <a:ext cx="1891223" cy="1077218"/>
          </a:xfrm>
          <a:prstGeom prst="rect">
            <a:avLst/>
          </a:prstGeom>
          <a:noFill/>
          <a:ln w="31750">
            <a:solidFill>
              <a:srgbClr val="C00000"/>
            </a:solidFill>
          </a:ln>
        </p:spPr>
        <p:txBody>
          <a:bodyPr wrap="none" rtlCol="0">
            <a:spAutoFit/>
          </a:bodyPr>
          <a:lstStyle/>
          <a:p>
            <a:r>
              <a:rPr lang="en-US" sz="3200" dirty="0">
                <a:solidFill>
                  <a:srgbClr val="C00000"/>
                </a:solidFill>
              </a:rPr>
              <a:t>Suggested</a:t>
            </a:r>
          </a:p>
          <a:p>
            <a:r>
              <a:rPr lang="en-US" sz="3200" dirty="0">
                <a:solidFill>
                  <a:srgbClr val="C00000"/>
                </a:solidFill>
              </a:rPr>
              <a:t>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48652" y="5717120"/>
            <a:ext cx="10876548" cy="646331"/>
          </a:xfrm>
          <a:prstGeom prst="rect">
            <a:avLst/>
          </a:prstGeom>
          <a:solidFill>
            <a:schemeClr val="accent6">
              <a:lumMod val="20000"/>
              <a:lumOff val="80000"/>
            </a:schemeClr>
          </a:solidFill>
        </p:spPr>
        <p:txBody>
          <a:bodyPr wrap="square">
            <a:spAutoFit/>
          </a:bodyPr>
          <a:lstStyle/>
          <a:p>
            <a:pPr algn="ctr"/>
            <a:r>
              <a:rPr lang="en-US" sz="3600" dirty="0">
                <a:solidFill>
                  <a:srgbClr val="0D0D0D"/>
                </a:solidFill>
                <a:latin typeface="Calibri" panose="020F0502020204030204" pitchFamily="34" charset="0"/>
                <a:cs typeface="Calibri" panose="020F0502020204030204" pitchFamily="34" charset="0"/>
              </a:rPr>
              <a:t>4.	My friend lives in an </a:t>
            </a:r>
            <a:r>
              <a:rPr lang="en-US" sz="3600" b="1" dirty="0">
                <a:solidFill>
                  <a:srgbClr val="0D0D0D"/>
                </a:solidFill>
                <a:highlight>
                  <a:srgbClr val="00FF00"/>
                </a:highlight>
                <a:latin typeface="Calibri" panose="020F0502020204030204" pitchFamily="34" charset="0"/>
                <a:cs typeface="Calibri" panose="020F0502020204030204" pitchFamily="34" charset="0"/>
              </a:rPr>
              <a:t>extended family </a:t>
            </a:r>
            <a:endParaRPr lang="en-US" sz="3600" b="1" i="0" dirty="0">
              <a:solidFill>
                <a:srgbClr val="0D0D0D"/>
              </a:solidFill>
              <a:effectLst/>
              <a:highlight>
                <a:srgbClr val="00FF00"/>
              </a:highlight>
              <a:latin typeface="Calibri" panose="020F0502020204030204" pitchFamily="34" charset="0"/>
              <a:cs typeface="Calibri" panose="020F0502020204030204" pitchFamily="34" charset="0"/>
            </a:endParaRPr>
          </a:p>
        </p:txBody>
      </p:sp>
      <p:pic>
        <p:nvPicPr>
          <p:cNvPr id="14338" name="Picture 2" descr="An extended family on a camping trip">
            <a:extLst>
              <a:ext uri="{FF2B5EF4-FFF2-40B4-BE49-F238E27FC236}">
                <a16:creationId xmlns:a16="http://schemas.microsoft.com/office/drawing/2014/main" id="{CBC85CAA-33B4-46F7-FCE9-99CAA00DD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88" y="465117"/>
            <a:ext cx="9776576" cy="4955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995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48653" y="5545833"/>
            <a:ext cx="10876548" cy="646331"/>
          </a:xfrm>
          <a:prstGeom prst="rect">
            <a:avLst/>
          </a:prstGeom>
          <a:solidFill>
            <a:schemeClr val="accent6">
              <a:lumMod val="20000"/>
              <a:lumOff val="80000"/>
            </a:schemeClr>
          </a:solidFill>
        </p:spPr>
        <p:txBody>
          <a:bodyPr wrap="square">
            <a:spAutoFit/>
          </a:bodyPr>
          <a:lstStyle/>
          <a:p>
            <a:pPr algn="ctr"/>
            <a:r>
              <a:rPr lang="en-US" sz="3600" dirty="0">
                <a:solidFill>
                  <a:srgbClr val="0D0D0D"/>
                </a:solidFill>
                <a:latin typeface="Calibri" panose="020F0502020204030204" pitchFamily="34" charset="0"/>
                <a:cs typeface="Calibri" panose="020F0502020204030204" pitchFamily="34" charset="0"/>
              </a:rPr>
              <a:t>5.	My father is a </a:t>
            </a:r>
            <a:r>
              <a:rPr lang="en-US" sz="3600" b="1" dirty="0">
                <a:solidFill>
                  <a:srgbClr val="0D0D0D"/>
                </a:solidFill>
                <a:highlight>
                  <a:srgbClr val="00FF00"/>
                </a:highlight>
                <a:latin typeface="Calibri" panose="020F0502020204030204" pitchFamily="34" charset="0"/>
                <a:cs typeface="Calibri" panose="020F0502020204030204" pitchFamily="34" charset="0"/>
              </a:rPr>
              <a:t>house husband.</a:t>
            </a:r>
            <a:endParaRPr lang="en-US" sz="3600" b="1" i="0" dirty="0">
              <a:solidFill>
                <a:srgbClr val="0D0D0D"/>
              </a:solidFill>
              <a:effectLst/>
              <a:highlight>
                <a:srgbClr val="00FF00"/>
              </a:highlight>
              <a:latin typeface="Calibri" panose="020F0502020204030204" pitchFamily="34" charset="0"/>
              <a:cs typeface="Calibri" panose="020F0502020204030204" pitchFamily="34" charset="0"/>
            </a:endParaRPr>
          </a:p>
        </p:txBody>
      </p:sp>
      <p:pic>
        <p:nvPicPr>
          <p:cNvPr id="15362" name="Picture 2" descr="An asian man preparing food in a kitchen He is wearing an apron The kitchen is wellstocked">
            <a:extLst>
              <a:ext uri="{FF2B5EF4-FFF2-40B4-BE49-F238E27FC236}">
                <a16:creationId xmlns:a16="http://schemas.microsoft.com/office/drawing/2014/main" id="{8B508AB8-254B-86B0-9926-F9FE839F7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53" y="428345"/>
            <a:ext cx="7645698" cy="5117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841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529389" y="5039961"/>
            <a:ext cx="10595812" cy="1200329"/>
          </a:xfrm>
          <a:prstGeom prst="rect">
            <a:avLst/>
          </a:prstGeom>
          <a:solidFill>
            <a:schemeClr val="accent6">
              <a:lumMod val="20000"/>
              <a:lumOff val="80000"/>
            </a:schemeClr>
          </a:solidFill>
        </p:spPr>
        <p:txBody>
          <a:bodyPr wrap="square">
            <a:spAutoFit/>
          </a:bodyPr>
          <a:lstStyle/>
          <a:p>
            <a:pPr algn="just"/>
            <a:r>
              <a:rPr lang="en-US" sz="3600" dirty="0">
                <a:solidFill>
                  <a:srgbClr val="0D0D0D"/>
                </a:solidFill>
                <a:latin typeface="Calibri" panose="020F0502020204030204" pitchFamily="34" charset="0"/>
                <a:cs typeface="Calibri" panose="020F0502020204030204" pitchFamily="34" charset="0"/>
              </a:rPr>
              <a:t>6.	The older </a:t>
            </a:r>
            <a:r>
              <a:rPr lang="en-US" sz="3600" b="1" dirty="0">
                <a:solidFill>
                  <a:srgbClr val="0D0D0D"/>
                </a:solidFill>
                <a:highlight>
                  <a:srgbClr val="00FF00"/>
                </a:highlight>
                <a:latin typeface="Calibri" panose="020F0502020204030204" pitchFamily="34" charset="0"/>
                <a:cs typeface="Calibri" panose="020F0502020204030204" pitchFamily="34" charset="0"/>
              </a:rPr>
              <a:t>generation</a:t>
            </a:r>
            <a:r>
              <a:rPr lang="en-US" sz="3600" dirty="0">
                <a:solidFill>
                  <a:srgbClr val="0D0D0D"/>
                </a:solidFill>
                <a:latin typeface="Calibri" panose="020F0502020204030204" pitchFamily="34" charset="0"/>
                <a:cs typeface="Calibri" panose="020F0502020204030204" pitchFamily="34" charset="0"/>
              </a:rPr>
              <a:t> in our family often shares stories about their childhood.</a:t>
            </a:r>
            <a:endParaRPr lang="en-US" sz="3600" b="0" i="0" dirty="0">
              <a:solidFill>
                <a:srgbClr val="0D0D0D"/>
              </a:solidFill>
              <a:effectLst/>
              <a:latin typeface="Calibri" panose="020F0502020204030204" pitchFamily="34" charset="0"/>
              <a:cs typeface="Calibri" panose="020F0502020204030204" pitchFamily="34" charset="0"/>
            </a:endParaRPr>
          </a:p>
        </p:txBody>
      </p:sp>
      <p:pic>
        <p:nvPicPr>
          <p:cNvPr id="12290" name="Picture 2" descr="Engaging discussion. Nice happy women sitting together while speaking about different books">
            <a:extLst>
              <a:ext uri="{FF2B5EF4-FFF2-40B4-BE49-F238E27FC236}">
                <a16:creationId xmlns:a16="http://schemas.microsoft.com/office/drawing/2014/main" id="{B5CF6DD8-8A0D-C0ED-A981-9917339F3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879" y="497336"/>
            <a:ext cx="6686216" cy="4453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588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48653" y="5545833"/>
            <a:ext cx="10876548" cy="646331"/>
          </a:xfrm>
          <a:prstGeom prst="rect">
            <a:avLst/>
          </a:prstGeom>
          <a:solidFill>
            <a:schemeClr val="accent6">
              <a:lumMod val="20000"/>
              <a:lumOff val="80000"/>
            </a:schemeClr>
          </a:solidFill>
        </p:spPr>
        <p:txBody>
          <a:bodyPr wrap="square">
            <a:spAutoFit/>
          </a:bodyPr>
          <a:lstStyle/>
          <a:p>
            <a:pPr algn="ctr"/>
            <a:r>
              <a:rPr lang="en-US" sz="3600" dirty="0">
                <a:solidFill>
                  <a:srgbClr val="0D0D0D"/>
                </a:solidFill>
                <a:latin typeface="Calibri" panose="020F0502020204030204" pitchFamily="34" charset="0"/>
                <a:cs typeface="Calibri" panose="020F0502020204030204" pitchFamily="34" charset="0"/>
              </a:rPr>
              <a:t>7.	My uncle is the </a:t>
            </a:r>
            <a:r>
              <a:rPr lang="en-US" sz="3600" b="1" dirty="0">
                <a:solidFill>
                  <a:srgbClr val="0D0D0D"/>
                </a:solidFill>
                <a:highlight>
                  <a:srgbClr val="00FF00"/>
                </a:highlight>
                <a:latin typeface="Calibri" panose="020F0502020204030204" pitchFamily="34" charset="0"/>
                <a:cs typeface="Calibri" panose="020F0502020204030204" pitchFamily="34" charset="0"/>
              </a:rPr>
              <a:t>breadwinner</a:t>
            </a:r>
            <a:r>
              <a:rPr lang="en-US" sz="3600" dirty="0">
                <a:solidFill>
                  <a:srgbClr val="0D0D0D"/>
                </a:solidFill>
                <a:latin typeface="Calibri" panose="020F0502020204030204" pitchFamily="34" charset="0"/>
                <a:cs typeface="Calibri" panose="020F0502020204030204" pitchFamily="34" charset="0"/>
              </a:rPr>
              <a:t> of his family. </a:t>
            </a:r>
            <a:endParaRPr lang="en-US" sz="3600" b="0" i="0" dirty="0">
              <a:solidFill>
                <a:srgbClr val="0D0D0D"/>
              </a:solidFill>
              <a:effectLst/>
              <a:latin typeface="Calibri" panose="020F0502020204030204" pitchFamily="34" charset="0"/>
              <a:cs typeface="Calibri" panose="020F0502020204030204" pitchFamily="34" charset="0"/>
            </a:endParaRPr>
          </a:p>
        </p:txBody>
      </p:sp>
      <p:pic>
        <p:nvPicPr>
          <p:cNvPr id="16386" name="Picture 2" descr="Portrait of Asian farmer man holding wooden box full of fresh raw vegetables. Organic farm concept.">
            <a:extLst>
              <a:ext uri="{FF2B5EF4-FFF2-40B4-BE49-F238E27FC236}">
                <a16:creationId xmlns:a16="http://schemas.microsoft.com/office/drawing/2014/main" id="{B03C52DD-E547-59A6-6D4C-E43CF254D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78" y="514626"/>
            <a:ext cx="7440141" cy="4956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713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00527" y="5545833"/>
            <a:ext cx="10876548" cy="646331"/>
          </a:xfrm>
          <a:prstGeom prst="rect">
            <a:avLst/>
          </a:prstGeom>
          <a:solidFill>
            <a:schemeClr val="accent6">
              <a:lumMod val="20000"/>
              <a:lumOff val="80000"/>
            </a:schemeClr>
          </a:solidFill>
        </p:spPr>
        <p:txBody>
          <a:bodyPr wrap="square">
            <a:spAutoFit/>
          </a:bodyPr>
          <a:lstStyle/>
          <a:p>
            <a:pPr algn="ctr"/>
            <a:r>
              <a:rPr lang="en-US" sz="3600" dirty="0">
                <a:solidFill>
                  <a:srgbClr val="0D0D0D"/>
                </a:solidFill>
                <a:latin typeface="Calibri" panose="020F0502020204030204" pitchFamily="34" charset="0"/>
                <a:cs typeface="Calibri" panose="020F0502020204030204" pitchFamily="34" charset="0"/>
              </a:rPr>
              <a:t>8.	My parents are in a happy </a:t>
            </a:r>
            <a:r>
              <a:rPr lang="en-US" sz="3600" b="1" dirty="0">
                <a:solidFill>
                  <a:srgbClr val="0D0D0D"/>
                </a:solidFill>
                <a:highlight>
                  <a:srgbClr val="00FF00"/>
                </a:highlight>
                <a:latin typeface="Calibri" panose="020F0502020204030204" pitchFamily="34" charset="0"/>
                <a:cs typeface="Calibri" panose="020F0502020204030204" pitchFamily="34" charset="0"/>
              </a:rPr>
              <a:t>marriage.</a:t>
            </a:r>
            <a:r>
              <a:rPr lang="en-US" sz="3600" dirty="0">
                <a:solidFill>
                  <a:srgbClr val="0D0D0D"/>
                </a:solidFill>
                <a:latin typeface="Calibri" panose="020F0502020204030204" pitchFamily="34" charset="0"/>
                <a:cs typeface="Calibri" panose="020F0502020204030204" pitchFamily="34" charset="0"/>
              </a:rPr>
              <a:t> </a:t>
            </a:r>
            <a:endParaRPr lang="en-US" sz="3600" b="0" i="0" dirty="0">
              <a:solidFill>
                <a:srgbClr val="0D0D0D"/>
              </a:solidFill>
              <a:effectLst/>
              <a:latin typeface="Calibri" panose="020F0502020204030204" pitchFamily="34" charset="0"/>
              <a:cs typeface="Calibri" panose="020F0502020204030204" pitchFamily="34" charset="0"/>
            </a:endParaRPr>
          </a:p>
        </p:txBody>
      </p:sp>
      <p:pic>
        <p:nvPicPr>
          <p:cNvPr id="9218" name="Picture 2" descr="Happy family with children having picnic in park, parents with kids sitting on garden grass and eating watermelon outdoors">
            <a:extLst>
              <a:ext uri="{FF2B5EF4-FFF2-40B4-BE49-F238E27FC236}">
                <a16:creationId xmlns:a16="http://schemas.microsoft.com/office/drawing/2014/main" id="{45300A44-1431-54D8-2E2E-3CEC43608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131" y="433135"/>
            <a:ext cx="7675176" cy="5112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249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48653" y="5545833"/>
            <a:ext cx="10876548" cy="646331"/>
          </a:xfrm>
          <a:prstGeom prst="rect">
            <a:avLst/>
          </a:prstGeom>
          <a:solidFill>
            <a:schemeClr val="accent6">
              <a:lumMod val="20000"/>
              <a:lumOff val="80000"/>
            </a:schemeClr>
          </a:solidFill>
        </p:spPr>
        <p:txBody>
          <a:bodyPr wrap="square">
            <a:spAutoFit/>
          </a:bodyPr>
          <a:lstStyle/>
          <a:p>
            <a:pPr algn="ctr"/>
            <a:r>
              <a:rPr lang="en-US" sz="3600" dirty="0">
                <a:solidFill>
                  <a:srgbClr val="0D0D0D"/>
                </a:solidFill>
                <a:latin typeface="Calibri" panose="020F0502020204030204" pitchFamily="34" charset="0"/>
                <a:cs typeface="Calibri" panose="020F0502020204030204" pitchFamily="34" charset="0"/>
              </a:rPr>
              <a:t>9.	My sister got </a:t>
            </a:r>
            <a:r>
              <a:rPr lang="en-US" sz="3600" b="1" dirty="0">
                <a:solidFill>
                  <a:srgbClr val="0D0D0D"/>
                </a:solidFill>
                <a:highlight>
                  <a:srgbClr val="00FF00"/>
                </a:highlight>
                <a:latin typeface="Calibri" panose="020F0502020204030204" pitchFamily="34" charset="0"/>
                <a:cs typeface="Calibri" panose="020F0502020204030204" pitchFamily="34" charset="0"/>
              </a:rPr>
              <a:t>divorced</a:t>
            </a:r>
            <a:r>
              <a:rPr lang="en-US" sz="3600" dirty="0">
                <a:solidFill>
                  <a:srgbClr val="0D0D0D"/>
                </a:solidFill>
                <a:latin typeface="Calibri" panose="020F0502020204030204" pitchFamily="34" charset="0"/>
                <a:cs typeface="Calibri" panose="020F0502020204030204" pitchFamily="34" charset="0"/>
              </a:rPr>
              <a:t> last year.</a:t>
            </a:r>
            <a:endParaRPr lang="en-US" sz="3600" b="0" i="0" dirty="0">
              <a:solidFill>
                <a:srgbClr val="0D0D0D"/>
              </a:solidFill>
              <a:effectLst/>
              <a:latin typeface="Calibri" panose="020F0502020204030204" pitchFamily="34" charset="0"/>
              <a:cs typeface="Calibri" panose="020F0502020204030204" pitchFamily="34" charset="0"/>
            </a:endParaRPr>
          </a:p>
        </p:txBody>
      </p:sp>
      <p:pic>
        <p:nvPicPr>
          <p:cNvPr id="11266" name="Picture 2" descr="Young girl sitting on sofa is feeling bored with her boyfriend ">
            <a:extLst>
              <a:ext uri="{FF2B5EF4-FFF2-40B4-BE49-F238E27FC236}">
                <a16:creationId xmlns:a16="http://schemas.microsoft.com/office/drawing/2014/main" id="{A256BD16-764A-1DC1-CB07-B64B225CC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499" y="665836"/>
            <a:ext cx="6894980" cy="4603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6750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48653" y="5039961"/>
            <a:ext cx="10876548" cy="1200329"/>
          </a:xfrm>
          <a:prstGeom prst="rect">
            <a:avLst/>
          </a:prstGeom>
          <a:solidFill>
            <a:schemeClr val="accent6">
              <a:lumMod val="20000"/>
              <a:lumOff val="80000"/>
            </a:schemeClr>
          </a:solidFill>
        </p:spPr>
        <p:txBody>
          <a:bodyPr wrap="square">
            <a:spAutoFit/>
          </a:bodyPr>
          <a:lstStyle/>
          <a:p>
            <a:pPr algn="just"/>
            <a:r>
              <a:rPr lang="en-US" sz="3600" dirty="0">
                <a:solidFill>
                  <a:srgbClr val="0D0D0D"/>
                </a:solidFill>
                <a:latin typeface="Calibri" panose="020F0502020204030204" pitchFamily="34" charset="0"/>
                <a:cs typeface="Calibri" panose="020F0502020204030204" pitchFamily="34" charset="0"/>
              </a:rPr>
              <a:t>10.	My aunt chose to become a </a:t>
            </a:r>
            <a:r>
              <a:rPr lang="en-US" sz="3600" b="1" dirty="0">
                <a:solidFill>
                  <a:srgbClr val="0D0D0D"/>
                </a:solidFill>
                <a:highlight>
                  <a:srgbClr val="00FF00"/>
                </a:highlight>
                <a:latin typeface="Calibri" panose="020F0502020204030204" pitchFamily="34" charset="0"/>
                <a:cs typeface="Calibri" panose="020F0502020204030204" pitchFamily="34" charset="0"/>
              </a:rPr>
              <a:t>housewife</a:t>
            </a:r>
            <a:r>
              <a:rPr lang="en-US" sz="3600" dirty="0">
                <a:solidFill>
                  <a:srgbClr val="0D0D0D"/>
                </a:solidFill>
                <a:latin typeface="Calibri" panose="020F0502020204030204" pitchFamily="34" charset="0"/>
                <a:cs typeface="Calibri" panose="020F0502020204030204" pitchFamily="34" charset="0"/>
              </a:rPr>
              <a:t> to focus on raising her children.</a:t>
            </a:r>
            <a:endParaRPr lang="en-US" sz="3600" b="0" i="0" dirty="0">
              <a:solidFill>
                <a:srgbClr val="0D0D0D"/>
              </a:solidFill>
              <a:effectLst/>
              <a:latin typeface="Calibri" panose="020F0502020204030204" pitchFamily="34" charset="0"/>
              <a:cs typeface="Calibri" panose="020F0502020204030204" pitchFamily="34" charset="0"/>
            </a:endParaRPr>
          </a:p>
        </p:txBody>
      </p:sp>
      <p:pic>
        <p:nvPicPr>
          <p:cNvPr id="10242" name="Picture 2" descr="Portrait of a housewife in the kitchen at home">
            <a:extLst>
              <a:ext uri="{FF2B5EF4-FFF2-40B4-BE49-F238E27FC236}">
                <a16:creationId xmlns:a16="http://schemas.microsoft.com/office/drawing/2014/main" id="{FD990B39-7ACA-70EE-86A4-C4B8E1966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879" y="425751"/>
            <a:ext cx="6926847" cy="461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065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50537ED-1842-A9BD-3881-4673300902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93CA2F67-51A6-67D5-1871-0E8EDF9F8AB5}"/>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While-reading </a:t>
            </a:r>
          </a:p>
        </p:txBody>
      </p:sp>
    </p:spTree>
    <p:extLst>
      <p:ext uri="{BB962C8B-B14F-4D97-AF65-F5344CB8AC3E}">
        <p14:creationId xmlns:p14="http://schemas.microsoft.com/office/powerpoint/2010/main" val="305929680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93022" y="1566571"/>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796130" y="2577385"/>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13" name="Rounded Rectangle 12"/>
          <p:cNvSpPr/>
          <p:nvPr/>
        </p:nvSpPr>
        <p:spPr>
          <a:xfrm>
            <a:off x="4799239" y="4483952"/>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11682" y="5550753"/>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789906" y="3541555"/>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799239"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BD632AE-0D74-410A-DC27-880E7FABD8BA}"/>
              </a:ext>
            </a:extLst>
          </p:cNvPr>
          <p:cNvSpPr txBox="1"/>
          <p:nvPr/>
        </p:nvSpPr>
        <p:spPr>
          <a:xfrm>
            <a:off x="2050582" y="3565047"/>
            <a:ext cx="7169618" cy="1175706"/>
          </a:xfrm>
          <a:prstGeom prst="rect">
            <a:avLst/>
          </a:prstGeom>
          <a:solidFill>
            <a:srgbClr val="00B0F0">
              <a:alpha val="30150"/>
            </a:srgbClr>
          </a:solidFill>
        </p:spPr>
        <p:txBody>
          <a:bodyPr wrap="square">
            <a:spAutoFit/>
          </a:bodyPr>
          <a:lstStyle/>
          <a:p>
            <a:pPr algn="just">
              <a:lnSpc>
                <a:spcPct val="120000"/>
              </a:lnSpc>
            </a:pPr>
            <a:r>
              <a:rPr lang="en-US" sz="3200" b="1"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1. why families in the past were better</a:t>
            </a:r>
            <a:endParaRPr lang="en-VN" sz="3200"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endParaRPr>
          </a:p>
          <a:p>
            <a:r>
              <a:rPr lang="en-US" sz="3200" b="1"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2. the differences between now and then</a:t>
            </a:r>
            <a:r>
              <a:rPr lang="en-VN" sz="3200" dirty="0">
                <a:solidFill>
                  <a:srgbClr val="0432FF"/>
                </a:solidFill>
                <a:effectLst/>
                <a:latin typeface="Calibri" panose="020F0502020204030204" pitchFamily="34" charset="0"/>
                <a:cs typeface="Calibri" panose="020F0502020204030204" pitchFamily="34" charset="0"/>
              </a:rPr>
              <a:t> </a:t>
            </a:r>
            <a:endParaRPr lang="en-US" sz="3200" dirty="0">
              <a:solidFill>
                <a:srgbClr val="0432FF"/>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87AA929-CF18-5799-CE13-BED9815710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364" y="522207"/>
            <a:ext cx="3366436" cy="873495"/>
          </a:xfrm>
          <a:prstGeom prst="rect">
            <a:avLst/>
          </a:prstGeom>
        </p:spPr>
      </p:pic>
      <p:sp>
        <p:nvSpPr>
          <p:cNvPr id="7" name="TextBox 6">
            <a:extLst>
              <a:ext uri="{FF2B5EF4-FFF2-40B4-BE49-F238E27FC236}">
                <a16:creationId xmlns:a16="http://schemas.microsoft.com/office/drawing/2014/main" id="{A545FA98-B81F-DA58-9AC3-C2B6DC028F53}"/>
              </a:ext>
            </a:extLst>
          </p:cNvPr>
          <p:cNvSpPr txBox="1"/>
          <p:nvPr/>
        </p:nvSpPr>
        <p:spPr>
          <a:xfrm>
            <a:off x="631954" y="1314001"/>
            <a:ext cx="11192682" cy="1077218"/>
          </a:xfrm>
          <a:prstGeom prst="rect">
            <a:avLst/>
          </a:prstGeom>
          <a:noFill/>
        </p:spPr>
        <p:txBody>
          <a:bodyPr wrap="square" rtlCol="0">
            <a:spAutoFit/>
          </a:bodyPr>
          <a:lstStyle/>
          <a:p>
            <a:r>
              <a:rPr lang="en-US" sz="3200" b="1" dirty="0">
                <a:solidFill>
                  <a:srgbClr val="0070C0"/>
                </a:solidFill>
                <a:highlight>
                  <a:srgbClr val="00FF00"/>
                </a:highlight>
              </a:rPr>
              <a:t>Task a.</a:t>
            </a:r>
            <a:r>
              <a:rPr lang="en-US" sz="3200" b="1" dirty="0">
                <a:solidFill>
                  <a:srgbClr val="0070C0"/>
                </a:solidFill>
              </a:rPr>
              <a:t> Read the interview with Mrs. </a:t>
            </a:r>
            <a:r>
              <a:rPr lang="en-US" sz="3200" b="1" dirty="0" err="1">
                <a:solidFill>
                  <a:srgbClr val="0070C0"/>
                </a:solidFill>
              </a:rPr>
              <a:t>Nguyễn</a:t>
            </a:r>
            <a:r>
              <a:rPr lang="en-US" sz="3200" b="1" dirty="0">
                <a:solidFill>
                  <a:srgbClr val="0070C0"/>
                </a:solidFill>
              </a:rPr>
              <a:t> about her memories of family life in the past. What does it mainly discuss?</a:t>
            </a:r>
          </a:p>
        </p:txBody>
      </p:sp>
      <p:sp>
        <p:nvSpPr>
          <p:cNvPr id="8" name="TextBox 7">
            <a:extLst>
              <a:ext uri="{FF2B5EF4-FFF2-40B4-BE49-F238E27FC236}">
                <a16:creationId xmlns:a16="http://schemas.microsoft.com/office/drawing/2014/main" id="{FF7DFBD5-96DE-8AE2-1DD6-4A566FFE66FC}"/>
              </a:ext>
            </a:extLst>
          </p:cNvPr>
          <p:cNvSpPr txBox="1"/>
          <p:nvPr/>
        </p:nvSpPr>
        <p:spPr>
          <a:xfrm>
            <a:off x="3421546" y="2569530"/>
            <a:ext cx="4427689"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Underline the key words</a:t>
            </a:r>
          </a:p>
        </p:txBody>
      </p:sp>
      <p:cxnSp>
        <p:nvCxnSpPr>
          <p:cNvPr id="9" name="Straight Connector 8">
            <a:extLst>
              <a:ext uri="{FF2B5EF4-FFF2-40B4-BE49-F238E27FC236}">
                <a16:creationId xmlns:a16="http://schemas.microsoft.com/office/drawing/2014/main" id="{D475AB1D-03A5-17B7-751B-6D08F50D6E25}"/>
              </a:ext>
            </a:extLst>
          </p:cNvPr>
          <p:cNvCxnSpPr>
            <a:cxnSpLocks/>
          </p:cNvCxnSpPr>
          <p:nvPr/>
        </p:nvCxnSpPr>
        <p:spPr>
          <a:xfrm>
            <a:off x="2572470" y="4128231"/>
            <a:ext cx="5791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C717C-900D-0919-D858-873EA0CDE532}"/>
              </a:ext>
            </a:extLst>
          </p:cNvPr>
          <p:cNvCxnSpPr>
            <a:cxnSpLocks/>
          </p:cNvCxnSpPr>
          <p:nvPr/>
        </p:nvCxnSpPr>
        <p:spPr>
          <a:xfrm>
            <a:off x="3345346" y="4128231"/>
            <a:ext cx="13028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AF94B1-80B5-1350-D9E3-CC40F5387DA6}"/>
              </a:ext>
            </a:extLst>
          </p:cNvPr>
          <p:cNvCxnSpPr>
            <a:cxnSpLocks/>
          </p:cNvCxnSpPr>
          <p:nvPr/>
        </p:nvCxnSpPr>
        <p:spPr>
          <a:xfrm>
            <a:off x="5801741" y="4152900"/>
            <a:ext cx="7324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1DDE3B2-A9EC-CCEF-4251-99199EBD3BB7}"/>
              </a:ext>
            </a:extLst>
          </p:cNvPr>
          <p:cNvCxnSpPr>
            <a:cxnSpLocks/>
          </p:cNvCxnSpPr>
          <p:nvPr/>
        </p:nvCxnSpPr>
        <p:spPr>
          <a:xfrm>
            <a:off x="7574026" y="4152900"/>
            <a:ext cx="10365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296655-92A2-12FC-B369-1ADFD3980DB4}"/>
              </a:ext>
            </a:extLst>
          </p:cNvPr>
          <p:cNvCxnSpPr>
            <a:cxnSpLocks/>
          </p:cNvCxnSpPr>
          <p:nvPr/>
        </p:nvCxnSpPr>
        <p:spPr>
          <a:xfrm>
            <a:off x="3226899" y="4648200"/>
            <a:ext cx="1840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7A45B23-97C2-8915-9280-B07D0B3DA234}"/>
              </a:ext>
            </a:extLst>
          </p:cNvPr>
          <p:cNvCxnSpPr>
            <a:cxnSpLocks/>
          </p:cNvCxnSpPr>
          <p:nvPr/>
        </p:nvCxnSpPr>
        <p:spPr>
          <a:xfrm>
            <a:off x="6770199" y="4648200"/>
            <a:ext cx="7264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BEC2BCA-72B6-7BB5-D0B7-74B72E3B3B0B}"/>
              </a:ext>
            </a:extLst>
          </p:cNvPr>
          <p:cNvCxnSpPr>
            <a:cxnSpLocks/>
          </p:cNvCxnSpPr>
          <p:nvPr/>
        </p:nvCxnSpPr>
        <p:spPr>
          <a:xfrm>
            <a:off x="8330485" y="4659086"/>
            <a:ext cx="7264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2140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ppt_x"/>
                                          </p:val>
                                        </p:tav>
                                        <p:tav tm="100000">
                                          <p:val>
                                            <p:strVal val="#ppt_x"/>
                                          </p:val>
                                        </p:tav>
                                      </p:tavLst>
                                    </p:anim>
                                    <p:anim calcmode="lin" valueType="num">
                                      <p:cBhvr additive="base">
                                        <p:cTn id="4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397339" y="656302"/>
            <a:ext cx="11397322" cy="5509200"/>
          </a:xfrm>
          <a:prstGeom prst="rect">
            <a:avLst/>
          </a:prstGeom>
          <a:solidFill>
            <a:schemeClr val="accent4">
              <a:lumMod val="20000"/>
              <a:lumOff val="80000"/>
            </a:schemeClr>
          </a:solidFill>
        </p:spPr>
        <p:txBody>
          <a:bodyPr wrap="square">
            <a:spAutoFit/>
          </a:bodyPr>
          <a:lstStyle/>
          <a:p>
            <a:pPr algn="just"/>
            <a:r>
              <a:rPr lang="en-US" sz="3200" b="1" i="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Interviewer</a:t>
            </a:r>
            <a:r>
              <a:rPr lang="en-US" sz="3200" i="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Mrs. </a:t>
            </a:r>
            <a:r>
              <a:rPr lang="en-US" sz="3200" i="1" kern="100" dirty="0" err="1">
                <a:solidFill>
                  <a:srgbClr val="000000"/>
                </a:solidFill>
                <a:latin typeface="Calibri" panose="020F0502020204030204" pitchFamily="34" charset="0"/>
                <a:ea typeface="DengXian" panose="02010600030101010101" pitchFamily="2" charset="-122"/>
                <a:cs typeface="Calibri" panose="020F0502020204030204" pitchFamily="34" charset="0"/>
              </a:rPr>
              <a:t>Nguyễn</a:t>
            </a:r>
            <a:r>
              <a:rPr lang="en-US" sz="3200" i="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you have 13 children and 24 grandchildren. That isn't common now. What were families in the past like? </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a:t>
            </a:r>
            <a:r>
              <a:rPr lang="en-US" sz="3200" b="1" kern="100" dirty="0" err="1">
                <a:solidFill>
                  <a:srgbClr val="0432FF"/>
                </a:solidFill>
                <a:latin typeface="Calibri" panose="020F0502020204030204" pitchFamily="34" charset="0"/>
                <a:ea typeface="DengXian" panose="02010600030101010101" pitchFamily="2" charset="-122"/>
                <a:cs typeface="Calibri" panose="020F0502020204030204" pitchFamily="34" charset="0"/>
              </a:rPr>
              <a:t>Nguyễn</a:t>
            </a:r>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a:t>
            </a:r>
            <a:r>
              <a:rPr lang="en-US" sz="3200" kern="100" dirty="0">
                <a:solidFill>
                  <a:srgbClr val="0432FF"/>
                </a:solidFill>
                <a:latin typeface="Calibri" panose="020F0502020204030204" pitchFamily="34" charset="0"/>
                <a:ea typeface="DengXian" panose="02010600030101010101" pitchFamily="2" charset="-122"/>
                <a:cs typeface="Calibri" panose="020F0502020204030204" pitchFamily="34" charset="0"/>
              </a:rPr>
              <a:t> </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Back then, three or four generations would live together in extended families. Most people have a nuclear family now. Most of my children don't live with me anymore.</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en-US" sz="3200" b="1" i="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Interviewer</a:t>
            </a:r>
            <a:r>
              <a:rPr lang="en-US" sz="3200" i="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What do you think about this change?</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a:t>
            </a:r>
            <a:r>
              <a:rPr lang="en-US" sz="3200" b="1" kern="100" dirty="0" err="1">
                <a:solidFill>
                  <a:srgbClr val="0432FF"/>
                </a:solidFill>
                <a:latin typeface="Calibri" panose="020F0502020204030204" pitchFamily="34" charset="0"/>
                <a:ea typeface="DengXian" panose="02010600030101010101" pitchFamily="2" charset="-122"/>
                <a:cs typeface="Calibri" panose="020F0502020204030204" pitchFamily="34" charset="0"/>
              </a:rPr>
              <a:t>Nguyễn</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Hmm, the smaller family size allows people to be more independent. But sometimes it makes the connections between relatives weaker.</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endParaRPr lang="en-VN" sz="3200" kern="100" dirty="0">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36608367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397339" y="1323015"/>
            <a:ext cx="11397322" cy="4524315"/>
          </a:xfrm>
          <a:prstGeom prst="rect">
            <a:avLst/>
          </a:prstGeom>
          <a:solidFill>
            <a:schemeClr val="accent4">
              <a:lumMod val="20000"/>
              <a:lumOff val="80000"/>
            </a:schemeClr>
          </a:solidFill>
        </p:spPr>
        <p:txBody>
          <a:bodyPr wrap="square">
            <a:spAutoFit/>
          </a:bodyPr>
          <a:lstStyle/>
          <a:p>
            <a:pPr algn="just"/>
            <a:r>
              <a:rPr lang="en-US" sz="3200" b="1" i="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Interviewer</a:t>
            </a:r>
            <a:r>
              <a:rPr lang="en-US" sz="3200" i="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What about marriage in the past?</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a:t>
            </a:r>
            <a:r>
              <a:rPr lang="en-US" sz="3200" b="1" kern="100" dirty="0" err="1">
                <a:solidFill>
                  <a:srgbClr val="0432FF"/>
                </a:solidFill>
                <a:latin typeface="Calibri" panose="020F0502020204030204" pitchFamily="34" charset="0"/>
                <a:ea typeface="DengXian" panose="02010600030101010101" pitchFamily="2" charset="-122"/>
                <a:cs typeface="Calibri" panose="020F0502020204030204" pitchFamily="34" charset="0"/>
              </a:rPr>
              <a:t>Nguyễn</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In the past, married people would live together their whole lives. There weren't many single women, and they often had a difficult life.</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en-US" sz="3200" b="1" i="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Interviewe</a:t>
            </a:r>
            <a:r>
              <a:rPr lang="en-US" sz="3200" i="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r: Now, some people choose to be single parents or single because they aren't afraid</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a:t>
            </a:r>
            <a:r>
              <a:rPr lang="en-US" sz="3200" i="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of getting divorced or living alone. </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a:t>
            </a:r>
            <a:r>
              <a:rPr lang="en-US" sz="3200" b="1" kern="100" dirty="0" err="1">
                <a:solidFill>
                  <a:srgbClr val="0432FF"/>
                </a:solidFill>
                <a:latin typeface="Calibri" panose="020F0502020204030204" pitchFamily="34" charset="0"/>
                <a:ea typeface="DengXian" panose="02010600030101010101" pitchFamily="2" charset="-122"/>
                <a:cs typeface="Calibri" panose="020F0502020204030204" pitchFamily="34" charset="0"/>
              </a:rPr>
              <a:t>Nguyễn</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I think that's a positive thing, mostly. Some people just can't live together.</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endParaRPr lang="en-VN" sz="3200" kern="100" dirty="0">
              <a:latin typeface="Calibri" panose="020F0502020204030204" pitchFamily="34" charset="0"/>
              <a:ea typeface="DengXian" panose="02010600030101010101" pitchFamily="2" charset="-122"/>
              <a:cs typeface="Calibri" panose="020F0502020204030204" pitchFamily="34" charset="0"/>
            </a:endParaRPr>
          </a:p>
        </p:txBody>
      </p:sp>
      <p:sp>
        <p:nvSpPr>
          <p:cNvPr id="5" name="TextBox 4">
            <a:extLst>
              <a:ext uri="{FF2B5EF4-FFF2-40B4-BE49-F238E27FC236}">
                <a16:creationId xmlns:a16="http://schemas.microsoft.com/office/drawing/2014/main" id="{784F10D1-0A13-C7A8-274B-EAD44697D08F}"/>
              </a:ext>
            </a:extLst>
          </p:cNvPr>
          <p:cNvSpPr txBox="1"/>
          <p:nvPr/>
        </p:nvSpPr>
        <p:spPr>
          <a:xfrm>
            <a:off x="3008376" y="-329219"/>
            <a:ext cx="6126480"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464571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397339" y="1323015"/>
            <a:ext cx="11397322" cy="3539430"/>
          </a:xfrm>
          <a:prstGeom prst="rect">
            <a:avLst/>
          </a:prstGeom>
          <a:solidFill>
            <a:schemeClr val="accent4">
              <a:lumMod val="20000"/>
              <a:lumOff val="80000"/>
            </a:schemeClr>
          </a:solidFill>
        </p:spPr>
        <p:txBody>
          <a:bodyPr wrap="square">
            <a:spAutoFit/>
          </a:bodyPr>
          <a:lstStyle/>
          <a:p>
            <a:pPr algn="just"/>
            <a:r>
              <a:rPr lang="en-US" sz="3200" b="1" i="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Interviewer</a:t>
            </a:r>
            <a:r>
              <a:rPr lang="en-US" sz="3200" i="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Were the roles of family members different?</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a:t>
            </a:r>
            <a:r>
              <a:rPr lang="en-US" sz="3200" b="1" kern="100" dirty="0" err="1">
                <a:solidFill>
                  <a:srgbClr val="0432FF"/>
                </a:solidFill>
                <a:latin typeface="Calibri" panose="020F0502020204030204" pitchFamily="34" charset="0"/>
                <a:ea typeface="DengXian" panose="02010600030101010101" pitchFamily="2" charset="-122"/>
                <a:cs typeface="Calibri" panose="020F0502020204030204" pitchFamily="34" charset="0"/>
              </a:rPr>
              <a:t>Nguyễn</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Yes. The husband was the breadwinner in the past, and the wife would stay at home. Now, many men help their wives do housework. And I know that in many families, both parents are working because it costs a lot of money to raise a child now.</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en-US" sz="3200" b="1" i="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Interviewer:</a:t>
            </a:r>
            <a:r>
              <a:rPr lang="en-US" sz="3200" i="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 </a:t>
            </a:r>
            <a:r>
              <a:rPr lang="en-US" sz="3200" i="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Thanks for sharing your memories with me.</a:t>
            </a:r>
            <a:endParaRPr lang="en-VN"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a:t>
            </a:r>
            <a:endParaRPr lang="en-VN" sz="3200" kern="100" dirty="0">
              <a:latin typeface="Calibri" panose="020F0502020204030204" pitchFamily="34" charset="0"/>
              <a:ea typeface="DengXian" panose="02010600030101010101" pitchFamily="2" charset="-122"/>
              <a:cs typeface="Calibri" panose="020F0502020204030204" pitchFamily="34" charset="0"/>
            </a:endParaRPr>
          </a:p>
        </p:txBody>
      </p:sp>
      <p:sp>
        <p:nvSpPr>
          <p:cNvPr id="5" name="TextBox 4">
            <a:extLst>
              <a:ext uri="{FF2B5EF4-FFF2-40B4-BE49-F238E27FC236}">
                <a16:creationId xmlns:a16="http://schemas.microsoft.com/office/drawing/2014/main" id="{784F10D1-0A13-C7A8-274B-EAD44697D08F}"/>
              </a:ext>
            </a:extLst>
          </p:cNvPr>
          <p:cNvSpPr txBox="1"/>
          <p:nvPr/>
        </p:nvSpPr>
        <p:spPr>
          <a:xfrm>
            <a:off x="3008376" y="-329219"/>
            <a:ext cx="6126480" cy="369332"/>
          </a:xfrm>
          <a:prstGeom prst="rect">
            <a:avLst/>
          </a:prstGeom>
          <a:noFill/>
        </p:spPr>
        <p:txBody>
          <a:bodyPr wrap="square">
            <a:spAutoFit/>
          </a:bodyPr>
          <a:lstStyle/>
          <a:p>
            <a:endParaRPr lang="en-VN" sz="1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541804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695080-CDB7-76D7-CC49-4E0BA79585C2}"/>
              </a:ext>
            </a:extLst>
          </p:cNvPr>
          <p:cNvSpPr txBox="1"/>
          <p:nvPr/>
        </p:nvSpPr>
        <p:spPr>
          <a:xfrm>
            <a:off x="548640" y="2578478"/>
            <a:ext cx="5170507" cy="2751522"/>
          </a:xfrm>
          <a:prstGeom prst="rect">
            <a:avLst/>
          </a:prstGeom>
          <a:solidFill>
            <a:schemeClr val="accent4">
              <a:lumMod val="20000"/>
              <a:lumOff val="80000"/>
            </a:schemeClr>
          </a:solidFill>
        </p:spPr>
        <p:txBody>
          <a:bodyPr wrap="square">
            <a:spAutoFit/>
          </a:bodyPr>
          <a:lstStyle/>
          <a:p>
            <a:pPr algn="just">
              <a:lnSpc>
                <a:spcPct val="120000"/>
              </a:lnSpc>
            </a:pPr>
            <a:r>
              <a:rPr lang="en-US" sz="3200" b="1" dirty="0">
                <a:effectLst/>
                <a:latin typeface="Calibri" panose="020F0502020204030204" pitchFamily="34" charset="0"/>
                <a:ea typeface="Times New Roman" panose="02020603050405020304" pitchFamily="18" charset="0"/>
                <a:cs typeface="Calibri" panose="020F0502020204030204" pitchFamily="34" charset="0"/>
              </a:rPr>
              <a:t>1. why families in the past were better</a:t>
            </a:r>
            <a:endParaRPr lang="en-VN" sz="32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en-US" sz="3200" b="1" dirty="0">
                <a:effectLst/>
                <a:latin typeface="Calibri" panose="020F0502020204030204" pitchFamily="34" charset="0"/>
                <a:ea typeface="Times New Roman" panose="02020603050405020304" pitchFamily="18" charset="0"/>
                <a:cs typeface="Calibri" panose="020F0502020204030204" pitchFamily="34" charset="0"/>
              </a:rPr>
              <a:t>2. the differences between now and then</a:t>
            </a:r>
            <a:r>
              <a:rPr lang="en-VN" sz="3200" dirty="0">
                <a:effectLst/>
                <a:latin typeface="Calibri" panose="020F0502020204030204" pitchFamily="34" charset="0"/>
                <a:cs typeface="Calibri" panose="020F0502020204030204" pitchFamily="34" charset="0"/>
              </a:rPr>
              <a:t> </a:t>
            </a:r>
            <a:endParaRPr lang="en-US" sz="3200" dirty="0">
              <a:latin typeface="Calibri" panose="020F0502020204030204" pitchFamily="34" charset="0"/>
              <a:cs typeface="Calibri" panose="020F0502020204030204" pitchFamily="34" charset="0"/>
            </a:endParaRPr>
          </a:p>
          <a:p>
            <a:pPr marL="514350" indent="-514350" algn="just">
              <a:buAutoNum type="arabicPeriod"/>
            </a:pPr>
            <a:endParaRPr lang="en-US" sz="3200" dirty="0">
              <a:effectLst/>
            </a:endParaRPr>
          </a:p>
        </p:txBody>
      </p:sp>
      <p:sp>
        <p:nvSpPr>
          <p:cNvPr id="3" name="TextBox 2">
            <a:extLst>
              <a:ext uri="{FF2B5EF4-FFF2-40B4-BE49-F238E27FC236}">
                <a16:creationId xmlns:a16="http://schemas.microsoft.com/office/drawing/2014/main" id="{C29A4D24-1A4E-96E9-A7A8-A685F05FA929}"/>
              </a:ext>
            </a:extLst>
          </p:cNvPr>
          <p:cNvSpPr txBox="1"/>
          <p:nvPr/>
        </p:nvSpPr>
        <p:spPr>
          <a:xfrm>
            <a:off x="5070655" y="1629782"/>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5" name="TextBox 4">
            <a:extLst>
              <a:ext uri="{FF2B5EF4-FFF2-40B4-BE49-F238E27FC236}">
                <a16:creationId xmlns:a16="http://schemas.microsoft.com/office/drawing/2014/main" id="{7D38772A-C491-1938-1AC4-7D9CCC45CB9B}"/>
              </a:ext>
            </a:extLst>
          </p:cNvPr>
          <p:cNvSpPr txBox="1"/>
          <p:nvPr/>
        </p:nvSpPr>
        <p:spPr>
          <a:xfrm>
            <a:off x="6096000" y="2507875"/>
            <a:ext cx="5777341" cy="3046988"/>
          </a:xfrm>
          <a:prstGeom prst="rect">
            <a:avLst/>
          </a:prstGeom>
          <a:solidFill>
            <a:srgbClr val="94E4FE">
              <a:alpha val="36471"/>
            </a:srgbClr>
          </a:solidFill>
        </p:spPr>
        <p:txBody>
          <a:bodyPr wrap="square">
            <a:spAutoFit/>
          </a:bodyPr>
          <a:lstStyle/>
          <a:p>
            <a:pPr algn="just"/>
            <a:r>
              <a:rPr lang="en-US" sz="3200" i="1" dirty="0">
                <a:latin typeface="Calibri" panose="020F0502020204030204" pitchFamily="34" charset="0"/>
                <a:ea typeface="Calibri" panose="020F0502020204030204" pitchFamily="34" charset="0"/>
                <a:cs typeface="Calibri" panose="020F0502020204030204" pitchFamily="34" charset="0"/>
              </a:rPr>
              <a:t>Mrs. </a:t>
            </a:r>
            <a:r>
              <a:rPr lang="en-US" sz="3200" i="1" dirty="0" err="1">
                <a:latin typeface="Calibri" panose="020F0502020204030204" pitchFamily="34" charset="0"/>
                <a:ea typeface="Calibri" panose="020F0502020204030204" pitchFamily="34" charset="0"/>
                <a:cs typeface="Calibri" panose="020F0502020204030204" pitchFamily="34" charset="0"/>
              </a:rPr>
              <a:t>Nguyễn</a:t>
            </a:r>
            <a:r>
              <a:rPr lang="en-US" sz="3200" i="1" dirty="0">
                <a:latin typeface="Calibri" panose="020F0502020204030204" pitchFamily="34" charset="0"/>
                <a:ea typeface="Calibri" panose="020F0502020204030204" pitchFamily="34" charset="0"/>
                <a:cs typeface="Calibri" panose="020F0502020204030204" pitchFamily="34" charset="0"/>
              </a:rPr>
              <a:t>: </a:t>
            </a:r>
            <a:r>
              <a:rPr lang="en-US" sz="3200" b="1" i="1" u="sng" dirty="0">
                <a:highlight>
                  <a:srgbClr val="F3C1FF"/>
                </a:highlight>
                <a:latin typeface="Calibri" panose="020F0502020204030204" pitchFamily="34" charset="0"/>
                <a:ea typeface="Calibri" panose="020F0502020204030204" pitchFamily="34" charset="0"/>
                <a:cs typeface="Calibri" panose="020F0502020204030204" pitchFamily="34" charset="0"/>
              </a:rPr>
              <a:t>Back then</a:t>
            </a:r>
            <a:r>
              <a:rPr lang="en-US" sz="3200" i="1" dirty="0">
                <a:latin typeface="Calibri" panose="020F0502020204030204" pitchFamily="34" charset="0"/>
                <a:ea typeface="Calibri" panose="020F0502020204030204" pitchFamily="34" charset="0"/>
                <a:cs typeface="Calibri" panose="020F0502020204030204" pitchFamily="34" charset="0"/>
              </a:rPr>
              <a:t>, three or four generations would live together in extended families. Most people have a nuclear family </a:t>
            </a:r>
            <a:r>
              <a:rPr lang="en-US" sz="3200" b="1" i="1" u="sng" dirty="0">
                <a:highlight>
                  <a:srgbClr val="F3C1FF"/>
                </a:highlight>
                <a:latin typeface="Calibri" panose="020F0502020204030204" pitchFamily="34" charset="0"/>
                <a:ea typeface="Calibri" panose="020F0502020204030204" pitchFamily="34" charset="0"/>
                <a:cs typeface="Calibri" panose="020F0502020204030204" pitchFamily="34" charset="0"/>
              </a:rPr>
              <a:t>now</a:t>
            </a:r>
            <a:r>
              <a:rPr lang="en-US" sz="3200" b="1" i="1" dirty="0">
                <a:latin typeface="Calibri" panose="020F0502020204030204" pitchFamily="34" charset="0"/>
                <a:ea typeface="Calibri" panose="020F0502020204030204" pitchFamily="34" charset="0"/>
                <a:cs typeface="Calibri" panose="020F0502020204030204" pitchFamily="34" charset="0"/>
              </a:rPr>
              <a:t>.</a:t>
            </a:r>
            <a:r>
              <a:rPr lang="en-US" sz="3200" i="1" dirty="0">
                <a:latin typeface="Calibri" panose="020F0502020204030204" pitchFamily="34" charset="0"/>
                <a:ea typeface="Calibri" panose="020F0502020204030204" pitchFamily="34" charset="0"/>
                <a:cs typeface="Calibri" panose="020F0502020204030204" pitchFamily="34" charset="0"/>
              </a:rPr>
              <a:t> Most of my children don't live with me anymore.</a:t>
            </a:r>
            <a:r>
              <a:rPr lang="en-VN" sz="3200" dirty="0">
                <a:latin typeface="Calibri" panose="020F0502020204030204" pitchFamily="34" charset="0"/>
                <a:cs typeface="Calibri" panose="020F0502020204030204" pitchFamily="34" charset="0"/>
              </a:rPr>
              <a:t> </a:t>
            </a:r>
            <a:endParaRPr lang="en-GB" sz="3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A9CC48D-44C1-7976-659E-561FA3313A99}"/>
              </a:ext>
            </a:extLst>
          </p:cNvPr>
          <p:cNvSpPr txBox="1"/>
          <p:nvPr/>
        </p:nvSpPr>
        <p:spPr>
          <a:xfrm>
            <a:off x="686588" y="545795"/>
            <a:ext cx="11192682" cy="1077218"/>
          </a:xfrm>
          <a:prstGeom prst="rect">
            <a:avLst/>
          </a:prstGeom>
          <a:noFill/>
        </p:spPr>
        <p:txBody>
          <a:bodyPr wrap="square" rtlCol="0">
            <a:spAutoFit/>
          </a:bodyPr>
          <a:lstStyle/>
          <a:p>
            <a:r>
              <a:rPr lang="en-US" sz="3200" b="1" dirty="0">
                <a:solidFill>
                  <a:srgbClr val="0070C0"/>
                </a:solidFill>
                <a:highlight>
                  <a:srgbClr val="00FF00"/>
                </a:highlight>
              </a:rPr>
              <a:t>Task a.</a:t>
            </a:r>
            <a:r>
              <a:rPr lang="en-US" sz="3200" b="1" dirty="0">
                <a:solidFill>
                  <a:srgbClr val="0070C0"/>
                </a:solidFill>
              </a:rPr>
              <a:t> Read the interview with Mrs. </a:t>
            </a:r>
            <a:r>
              <a:rPr lang="en-US" sz="3200" b="1" dirty="0" err="1">
                <a:solidFill>
                  <a:srgbClr val="0070C0"/>
                </a:solidFill>
              </a:rPr>
              <a:t>Nguyễn</a:t>
            </a:r>
            <a:r>
              <a:rPr lang="en-US" sz="3200" b="1" dirty="0">
                <a:solidFill>
                  <a:srgbClr val="0070C0"/>
                </a:solidFill>
              </a:rPr>
              <a:t> about her memories of family life in the past. What does it mainly discuss?</a:t>
            </a:r>
          </a:p>
        </p:txBody>
      </p:sp>
      <p:sp>
        <p:nvSpPr>
          <p:cNvPr id="8" name="Oval 7">
            <a:extLst>
              <a:ext uri="{FF2B5EF4-FFF2-40B4-BE49-F238E27FC236}">
                <a16:creationId xmlns:a16="http://schemas.microsoft.com/office/drawing/2014/main" id="{6B6BB9DF-3A6D-B9DD-00E8-6B6AC70F07B8}"/>
              </a:ext>
            </a:extLst>
          </p:cNvPr>
          <p:cNvSpPr/>
          <p:nvPr/>
        </p:nvSpPr>
        <p:spPr>
          <a:xfrm>
            <a:off x="428712" y="3738982"/>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9763547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graphicFrame>
        <p:nvGraphicFramePr>
          <p:cNvPr id="2" name="Table 1">
            <a:extLst>
              <a:ext uri="{FF2B5EF4-FFF2-40B4-BE49-F238E27FC236}">
                <a16:creationId xmlns:a16="http://schemas.microsoft.com/office/drawing/2014/main" id="{169E3930-DC05-797C-D907-7D57D668EC2B}"/>
              </a:ext>
            </a:extLst>
          </p:cNvPr>
          <p:cNvGraphicFramePr>
            <a:graphicFrameLocks noGrp="1"/>
          </p:cNvGraphicFramePr>
          <p:nvPr>
            <p:extLst>
              <p:ext uri="{D42A27DB-BD31-4B8C-83A1-F6EECF244321}">
                <p14:modId xmlns:p14="http://schemas.microsoft.com/office/powerpoint/2010/main" val="555668607"/>
              </p:ext>
            </p:extLst>
          </p:nvPr>
        </p:nvGraphicFramePr>
        <p:xfrm>
          <a:off x="343711" y="1012091"/>
          <a:ext cx="11192682" cy="536448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rPr>
                        <a:t>1. All of Mrs. </a:t>
                      </a:r>
                      <a:r>
                        <a:rPr lang="en-US" sz="3200" b="0" kern="100" dirty="0" err="1">
                          <a:solidFill>
                            <a:schemeClr val="tx1"/>
                          </a:solidFill>
                          <a:effectLst/>
                          <a:latin typeface="+mn-lt"/>
                        </a:rPr>
                        <a:t>Nguyễn's</a:t>
                      </a:r>
                      <a:r>
                        <a:rPr lang="en-US" sz="3200" b="0" kern="100" dirty="0">
                          <a:solidFill>
                            <a:schemeClr val="tx1"/>
                          </a:solidFill>
                          <a:effectLst/>
                          <a:latin typeface="+mn-lt"/>
                        </a:rPr>
                        <a:t> children still live with her.</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r h="0">
                <a:tc>
                  <a:txBody>
                    <a:bodyPr/>
                    <a:lstStyle/>
                    <a:p>
                      <a:r>
                        <a:rPr lang="en-US" sz="3200" b="0" kern="100" dirty="0">
                          <a:solidFill>
                            <a:schemeClr val="tx1"/>
                          </a:solidFill>
                          <a:effectLst/>
                          <a:latin typeface="+mn-lt"/>
                        </a:rPr>
                        <a:t>2. She says having fewer people living together sometimes affects family connections.</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kern="100">
                          <a:solidFill>
                            <a:schemeClr val="tx1"/>
                          </a:solidFill>
                          <a:effectLst/>
                          <a:latin typeface="+mn-lt"/>
                        </a:rPr>
                        <a:t>True</a:t>
                      </a:r>
                      <a:endParaRPr lang="en-VN" sz="3200" kern="10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982251103"/>
                  </a:ext>
                </a:extLst>
              </a:tr>
              <a:tr h="0">
                <a:tc>
                  <a:txBody>
                    <a:bodyPr/>
                    <a:lstStyle/>
                    <a:p>
                      <a:r>
                        <a:rPr lang="en-US" sz="3200" b="0" kern="100" dirty="0">
                          <a:solidFill>
                            <a:schemeClr val="tx1"/>
                          </a:solidFill>
                          <a:effectLst/>
                          <a:latin typeface="+mn-lt"/>
                        </a:rPr>
                        <a:t>3. In the past, most men weren't single.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kern="100">
                          <a:solidFill>
                            <a:schemeClr val="tx1"/>
                          </a:solidFill>
                          <a:effectLst/>
                          <a:latin typeface="+mn-lt"/>
                        </a:rPr>
                        <a:t>True</a:t>
                      </a:r>
                      <a:endParaRPr lang="en-VN" sz="3200" kern="10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506800471"/>
                  </a:ext>
                </a:extLst>
              </a:tr>
              <a:tr h="0">
                <a:tc>
                  <a:txBody>
                    <a:bodyPr/>
                    <a:lstStyle/>
                    <a:p>
                      <a:r>
                        <a:rPr lang="en-US" sz="3200" b="0" kern="100" dirty="0">
                          <a:solidFill>
                            <a:schemeClr val="tx1"/>
                          </a:solidFill>
                          <a:effectLst/>
                          <a:latin typeface="+mn-lt"/>
                        </a:rPr>
                        <a:t>4. Mrs. </a:t>
                      </a:r>
                      <a:r>
                        <a:rPr lang="en-US" sz="3200" b="0" kern="100" dirty="0" err="1">
                          <a:solidFill>
                            <a:schemeClr val="tx1"/>
                          </a:solidFill>
                          <a:effectLst/>
                          <a:latin typeface="+mn-lt"/>
                        </a:rPr>
                        <a:t>Nguyễn</a:t>
                      </a:r>
                      <a:r>
                        <a:rPr lang="en-US" sz="3200" b="0" kern="100" dirty="0">
                          <a:solidFill>
                            <a:schemeClr val="tx1"/>
                          </a:solidFill>
                          <a:effectLst/>
                          <a:latin typeface="+mn-lt"/>
                        </a:rPr>
                        <a:t> thinks being a single parent now isn't a good thing.</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kern="100" dirty="0">
                          <a:solidFill>
                            <a:schemeClr val="tx1"/>
                          </a:solidFill>
                          <a:effectLst/>
                          <a:latin typeface="+mn-lt"/>
                        </a:rPr>
                        <a:t>True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669735190"/>
                  </a:ext>
                </a:extLst>
              </a:tr>
              <a:tr h="0">
                <a:tc>
                  <a:txBody>
                    <a:bodyPr/>
                    <a:lstStyle/>
                    <a:p>
                      <a:r>
                        <a:rPr lang="en-US" sz="3200" b="0" kern="100" dirty="0">
                          <a:solidFill>
                            <a:schemeClr val="tx1"/>
                          </a:solidFill>
                          <a:effectLst/>
                          <a:latin typeface="+mn-lt"/>
                        </a:rPr>
                        <a:t>5. She says men went to work, and women did the housework in the past.</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kern="100" dirty="0">
                          <a:solidFill>
                            <a:schemeClr val="tx1"/>
                          </a:solidFill>
                          <a:effectLst/>
                          <a:latin typeface="+mn-lt"/>
                        </a:rPr>
                        <a:t>True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442865590"/>
                  </a:ext>
                </a:extLst>
              </a:tr>
            </a:tbl>
          </a:graphicData>
        </a:graphic>
      </p:graphicFrame>
      <p:sp>
        <p:nvSpPr>
          <p:cNvPr id="3" name="Oval 2">
            <a:extLst>
              <a:ext uri="{FF2B5EF4-FFF2-40B4-BE49-F238E27FC236}">
                <a16:creationId xmlns:a16="http://schemas.microsoft.com/office/drawing/2014/main" id="{F57002FD-ADDD-E893-5802-72C8E88F2AD7}"/>
              </a:ext>
            </a:extLst>
          </p:cNvPr>
          <p:cNvSpPr/>
          <p:nvPr/>
        </p:nvSpPr>
        <p:spPr>
          <a:xfrm>
            <a:off x="8329128" y="952349"/>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870622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465801" cy="1200329"/>
          </a:xfrm>
          <a:prstGeom prst="rect">
            <a:avLst/>
          </a:prstGeom>
          <a:noFill/>
        </p:spPr>
        <p:txBody>
          <a:bodyPr wrap="square" rtlCol="0">
            <a:spAutoFit/>
          </a:bodyPr>
          <a:lstStyle/>
          <a:p>
            <a:r>
              <a:rPr lang="en-US" sz="3600" b="1" dirty="0">
                <a:solidFill>
                  <a:srgbClr val="0070C0"/>
                </a:solidFill>
                <a:highlight>
                  <a:srgbClr val="00FF00"/>
                </a:highlight>
              </a:rPr>
              <a:t>Task b b.</a:t>
            </a:r>
            <a:r>
              <a:rPr lang="en-US" sz="3600" b="1" dirty="0">
                <a:solidFill>
                  <a:srgbClr val="0070C0"/>
                </a:solidFill>
              </a:rPr>
              <a:t>  </a:t>
            </a:r>
          </a:p>
        </p:txBody>
      </p:sp>
      <p:graphicFrame>
        <p:nvGraphicFramePr>
          <p:cNvPr id="2" name="Table 1">
            <a:extLst>
              <a:ext uri="{FF2B5EF4-FFF2-40B4-BE49-F238E27FC236}">
                <a16:creationId xmlns:a16="http://schemas.microsoft.com/office/drawing/2014/main" id="{169E3930-DC05-797C-D907-7D57D668EC2B}"/>
              </a:ext>
            </a:extLst>
          </p:cNvPr>
          <p:cNvGraphicFramePr>
            <a:graphicFrameLocks noGrp="1"/>
          </p:cNvGraphicFramePr>
          <p:nvPr>
            <p:extLst>
              <p:ext uri="{D42A27DB-BD31-4B8C-83A1-F6EECF244321}">
                <p14:modId xmlns:p14="http://schemas.microsoft.com/office/powerpoint/2010/main" val="3807071752"/>
              </p:ext>
            </p:extLst>
          </p:nvPr>
        </p:nvGraphicFramePr>
        <p:xfrm>
          <a:off x="343711" y="1012091"/>
          <a:ext cx="11192682" cy="536448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rPr>
                        <a:t>1. All of Mrs. </a:t>
                      </a:r>
                      <a:r>
                        <a:rPr lang="en-US" sz="3200" b="0" kern="100" dirty="0" err="1">
                          <a:solidFill>
                            <a:schemeClr val="tx1"/>
                          </a:solidFill>
                          <a:effectLst/>
                          <a:latin typeface="+mn-lt"/>
                        </a:rPr>
                        <a:t>Nguyễn's</a:t>
                      </a:r>
                      <a:r>
                        <a:rPr lang="en-US" sz="3200" b="0" kern="100" dirty="0">
                          <a:solidFill>
                            <a:schemeClr val="tx1"/>
                          </a:solidFill>
                          <a:effectLst/>
                          <a:latin typeface="+mn-lt"/>
                        </a:rPr>
                        <a:t> children still live with her.</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r h="0">
                <a:tc>
                  <a:txBody>
                    <a:bodyPr/>
                    <a:lstStyle/>
                    <a:p>
                      <a:r>
                        <a:rPr lang="en-US" sz="3200" b="0" kern="100" dirty="0">
                          <a:solidFill>
                            <a:schemeClr val="tx1"/>
                          </a:solidFill>
                          <a:effectLst/>
                          <a:latin typeface="+mn-lt"/>
                        </a:rPr>
                        <a:t>2. She says having fewer people living together sometimes affects family connections.</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kern="100">
                          <a:solidFill>
                            <a:schemeClr val="tx1"/>
                          </a:solidFill>
                          <a:effectLst/>
                          <a:latin typeface="+mn-lt"/>
                        </a:rPr>
                        <a:t>True</a:t>
                      </a:r>
                      <a:endParaRPr lang="en-VN" sz="3200" kern="10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982251103"/>
                  </a:ext>
                </a:extLst>
              </a:tr>
              <a:tr h="0">
                <a:tc>
                  <a:txBody>
                    <a:bodyPr/>
                    <a:lstStyle/>
                    <a:p>
                      <a:r>
                        <a:rPr lang="en-US" sz="3200" b="0" kern="100" dirty="0">
                          <a:solidFill>
                            <a:schemeClr val="tx1"/>
                          </a:solidFill>
                          <a:effectLst/>
                          <a:latin typeface="+mn-lt"/>
                        </a:rPr>
                        <a:t>3. In the past, most men weren't single.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kern="100">
                          <a:solidFill>
                            <a:schemeClr val="tx1"/>
                          </a:solidFill>
                          <a:effectLst/>
                          <a:latin typeface="+mn-lt"/>
                        </a:rPr>
                        <a:t>True</a:t>
                      </a:r>
                      <a:endParaRPr lang="en-VN" sz="3200" kern="10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506800471"/>
                  </a:ext>
                </a:extLst>
              </a:tr>
              <a:tr h="0">
                <a:tc>
                  <a:txBody>
                    <a:bodyPr/>
                    <a:lstStyle/>
                    <a:p>
                      <a:r>
                        <a:rPr lang="en-US" sz="3200" b="0" kern="100" dirty="0">
                          <a:solidFill>
                            <a:schemeClr val="tx1"/>
                          </a:solidFill>
                          <a:effectLst/>
                          <a:latin typeface="+mn-lt"/>
                        </a:rPr>
                        <a:t>4. Mrs. </a:t>
                      </a:r>
                      <a:r>
                        <a:rPr lang="en-US" sz="3200" b="0" kern="100" dirty="0" err="1">
                          <a:solidFill>
                            <a:schemeClr val="tx1"/>
                          </a:solidFill>
                          <a:effectLst/>
                          <a:latin typeface="+mn-lt"/>
                        </a:rPr>
                        <a:t>Nguyễn</a:t>
                      </a:r>
                      <a:r>
                        <a:rPr lang="en-US" sz="3200" b="0" kern="100" dirty="0">
                          <a:solidFill>
                            <a:schemeClr val="tx1"/>
                          </a:solidFill>
                          <a:effectLst/>
                          <a:latin typeface="+mn-lt"/>
                        </a:rPr>
                        <a:t> thinks being a single parent now isn't a good thing.</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kern="100" dirty="0">
                          <a:solidFill>
                            <a:schemeClr val="tx1"/>
                          </a:solidFill>
                          <a:effectLst/>
                          <a:latin typeface="+mn-lt"/>
                        </a:rPr>
                        <a:t>True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669735190"/>
                  </a:ext>
                </a:extLst>
              </a:tr>
              <a:tr h="0">
                <a:tc>
                  <a:txBody>
                    <a:bodyPr/>
                    <a:lstStyle/>
                    <a:p>
                      <a:r>
                        <a:rPr lang="en-US" sz="3200" b="0" kern="100" dirty="0">
                          <a:solidFill>
                            <a:schemeClr val="tx1"/>
                          </a:solidFill>
                          <a:effectLst/>
                          <a:latin typeface="+mn-lt"/>
                        </a:rPr>
                        <a:t>5. She says men went to work, and women did the housework in the past.</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r>
                        <a:rPr lang="en-US" sz="3200" kern="100" dirty="0">
                          <a:solidFill>
                            <a:schemeClr val="tx1"/>
                          </a:solidFill>
                          <a:effectLst/>
                          <a:latin typeface="+mn-lt"/>
                        </a:rPr>
                        <a:t>True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442865590"/>
                  </a:ext>
                </a:extLst>
              </a:tr>
            </a:tbl>
          </a:graphicData>
        </a:graphic>
      </p:graphicFrame>
      <p:sp>
        <p:nvSpPr>
          <p:cNvPr id="3" name="Oval 2">
            <a:extLst>
              <a:ext uri="{FF2B5EF4-FFF2-40B4-BE49-F238E27FC236}">
                <a16:creationId xmlns:a16="http://schemas.microsoft.com/office/drawing/2014/main" id="{F57002FD-ADDD-E893-5802-72C8E88F2AD7}"/>
              </a:ext>
            </a:extLst>
          </p:cNvPr>
          <p:cNvSpPr/>
          <p:nvPr/>
        </p:nvSpPr>
        <p:spPr>
          <a:xfrm>
            <a:off x="8329128" y="952349"/>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F6B2C5EA-789A-76D9-65F0-8B43156F6492}"/>
              </a:ext>
            </a:extLst>
          </p:cNvPr>
          <p:cNvSpPr txBox="1"/>
          <p:nvPr/>
        </p:nvSpPr>
        <p:spPr>
          <a:xfrm>
            <a:off x="4299370" y="427316"/>
            <a:ext cx="4427689"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Underline the key words</a:t>
            </a:r>
          </a:p>
        </p:txBody>
      </p:sp>
      <p:cxnSp>
        <p:nvCxnSpPr>
          <p:cNvPr id="5" name="Straight Connector 4">
            <a:extLst>
              <a:ext uri="{FF2B5EF4-FFF2-40B4-BE49-F238E27FC236}">
                <a16:creationId xmlns:a16="http://schemas.microsoft.com/office/drawing/2014/main" id="{BFC12BDF-FEE5-7868-1660-1C827CE8AF0A}"/>
              </a:ext>
            </a:extLst>
          </p:cNvPr>
          <p:cNvCxnSpPr>
            <a:cxnSpLocks/>
          </p:cNvCxnSpPr>
          <p:nvPr/>
        </p:nvCxnSpPr>
        <p:spPr>
          <a:xfrm>
            <a:off x="789171" y="1475238"/>
            <a:ext cx="4334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0B686E4-9B90-CE67-F865-E1768BE8171E}"/>
              </a:ext>
            </a:extLst>
          </p:cNvPr>
          <p:cNvCxnSpPr>
            <a:cxnSpLocks/>
          </p:cNvCxnSpPr>
          <p:nvPr/>
        </p:nvCxnSpPr>
        <p:spPr>
          <a:xfrm>
            <a:off x="4227452" y="1475238"/>
            <a:ext cx="12794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A1F4396-CBC5-B258-415A-8C72C00A6FA8}"/>
              </a:ext>
            </a:extLst>
          </p:cNvPr>
          <p:cNvCxnSpPr>
            <a:cxnSpLocks/>
          </p:cNvCxnSpPr>
          <p:nvPr/>
        </p:nvCxnSpPr>
        <p:spPr>
          <a:xfrm>
            <a:off x="6321668" y="1475238"/>
            <a:ext cx="56201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2C1F097-3C5B-E7E5-745B-EB36695ED1DE}"/>
              </a:ext>
            </a:extLst>
          </p:cNvPr>
          <p:cNvCxnSpPr>
            <a:cxnSpLocks/>
          </p:cNvCxnSpPr>
          <p:nvPr/>
        </p:nvCxnSpPr>
        <p:spPr>
          <a:xfrm>
            <a:off x="374598" y="1946136"/>
            <a:ext cx="1330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3FB8E0-4799-EAC0-CDEC-FB40F23BADA6}"/>
              </a:ext>
            </a:extLst>
          </p:cNvPr>
          <p:cNvCxnSpPr>
            <a:cxnSpLocks/>
          </p:cNvCxnSpPr>
          <p:nvPr/>
        </p:nvCxnSpPr>
        <p:spPr>
          <a:xfrm>
            <a:off x="3531174" y="2427309"/>
            <a:ext cx="21196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BDDC66-B06D-7A4E-689B-68328624DAD9}"/>
              </a:ext>
            </a:extLst>
          </p:cNvPr>
          <p:cNvCxnSpPr>
            <a:cxnSpLocks/>
          </p:cNvCxnSpPr>
          <p:nvPr/>
        </p:nvCxnSpPr>
        <p:spPr>
          <a:xfrm>
            <a:off x="1933831" y="2959853"/>
            <a:ext cx="40354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43A6CFC-A553-650A-B6C8-FDA6F0BE8881}"/>
              </a:ext>
            </a:extLst>
          </p:cNvPr>
          <p:cNvCxnSpPr>
            <a:cxnSpLocks/>
          </p:cNvCxnSpPr>
          <p:nvPr/>
        </p:nvCxnSpPr>
        <p:spPr>
          <a:xfrm>
            <a:off x="405271" y="3429000"/>
            <a:ext cx="19577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CFE8195-317E-003B-7847-DEEFB9F67FAB}"/>
              </a:ext>
            </a:extLst>
          </p:cNvPr>
          <p:cNvCxnSpPr>
            <a:cxnSpLocks/>
          </p:cNvCxnSpPr>
          <p:nvPr/>
        </p:nvCxnSpPr>
        <p:spPr>
          <a:xfrm>
            <a:off x="1933831" y="3910173"/>
            <a:ext cx="24532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9D23B96-5C6D-9B7D-82F1-5676670D5FE1}"/>
              </a:ext>
            </a:extLst>
          </p:cNvPr>
          <p:cNvCxnSpPr>
            <a:cxnSpLocks/>
          </p:cNvCxnSpPr>
          <p:nvPr/>
        </p:nvCxnSpPr>
        <p:spPr>
          <a:xfrm>
            <a:off x="4541754" y="3955550"/>
            <a:ext cx="23419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AAA7F2-F7D7-7AC0-7659-FAB6546BFA02}"/>
              </a:ext>
            </a:extLst>
          </p:cNvPr>
          <p:cNvCxnSpPr>
            <a:cxnSpLocks/>
          </p:cNvCxnSpPr>
          <p:nvPr/>
        </p:nvCxnSpPr>
        <p:spPr>
          <a:xfrm>
            <a:off x="5392796" y="4868238"/>
            <a:ext cx="9288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B423C1E-F0A2-63CC-3F7A-468CFEE08F4F}"/>
              </a:ext>
            </a:extLst>
          </p:cNvPr>
          <p:cNvCxnSpPr>
            <a:cxnSpLocks/>
          </p:cNvCxnSpPr>
          <p:nvPr/>
        </p:nvCxnSpPr>
        <p:spPr>
          <a:xfrm>
            <a:off x="2383604" y="5349411"/>
            <a:ext cx="6883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444111E-6206-7F58-7F06-87A0A5A3C46B}"/>
              </a:ext>
            </a:extLst>
          </p:cNvPr>
          <p:cNvCxnSpPr>
            <a:cxnSpLocks/>
          </p:cNvCxnSpPr>
          <p:nvPr/>
        </p:nvCxnSpPr>
        <p:spPr>
          <a:xfrm>
            <a:off x="3520900" y="5364822"/>
            <a:ext cx="6883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3E77941-D610-F9F4-B9EE-80AC95392ACC}"/>
              </a:ext>
            </a:extLst>
          </p:cNvPr>
          <p:cNvCxnSpPr>
            <a:cxnSpLocks/>
          </p:cNvCxnSpPr>
          <p:nvPr/>
        </p:nvCxnSpPr>
        <p:spPr>
          <a:xfrm>
            <a:off x="2289424" y="5871680"/>
            <a:ext cx="6883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ED1CCF-9F19-B637-B55A-6FFAC4C18DA3}"/>
              </a:ext>
            </a:extLst>
          </p:cNvPr>
          <p:cNvCxnSpPr>
            <a:cxnSpLocks/>
          </p:cNvCxnSpPr>
          <p:nvPr/>
        </p:nvCxnSpPr>
        <p:spPr>
          <a:xfrm>
            <a:off x="4500658" y="5871680"/>
            <a:ext cx="7802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9F91EFB-4796-D0DA-83E2-D27EC6B6D9AB}"/>
              </a:ext>
            </a:extLst>
          </p:cNvPr>
          <p:cNvCxnSpPr>
            <a:cxnSpLocks/>
          </p:cNvCxnSpPr>
          <p:nvPr/>
        </p:nvCxnSpPr>
        <p:spPr>
          <a:xfrm>
            <a:off x="442366" y="6356023"/>
            <a:ext cx="1191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0D7EC5C-277E-ED31-DDC5-D785716306A4}"/>
              </a:ext>
            </a:extLst>
          </p:cNvPr>
          <p:cNvCxnSpPr>
            <a:cxnSpLocks/>
          </p:cNvCxnSpPr>
          <p:nvPr/>
        </p:nvCxnSpPr>
        <p:spPr>
          <a:xfrm>
            <a:off x="3018044" y="6356023"/>
            <a:ext cx="183135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F443B33-CFBC-4A7D-FC0F-5FAC64156852}"/>
              </a:ext>
            </a:extLst>
          </p:cNvPr>
          <p:cNvCxnSpPr>
            <a:cxnSpLocks/>
            <a:stCxn id="2" idx="2"/>
          </p:cNvCxnSpPr>
          <p:nvPr/>
        </p:nvCxnSpPr>
        <p:spPr>
          <a:xfrm flipV="1">
            <a:off x="5940052" y="6356023"/>
            <a:ext cx="740708" cy="205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208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fill="hold"/>
                                        <p:tgtEl>
                                          <p:spTgt spid="23"/>
                                        </p:tgtEl>
                                        <p:attrNameLst>
                                          <p:attrName>ppt_x</p:attrName>
                                        </p:attrNameLst>
                                      </p:cBhvr>
                                      <p:tavLst>
                                        <p:tav tm="0">
                                          <p:val>
                                            <p:strVal val="#ppt_x"/>
                                          </p:val>
                                        </p:tav>
                                        <p:tav tm="100000">
                                          <p:val>
                                            <p:strVal val="#ppt_x"/>
                                          </p:val>
                                        </p:tav>
                                      </p:tavLst>
                                    </p:anim>
                                    <p:anim calcmode="lin" valueType="num">
                                      <p:cBhvr additive="base">
                                        <p:cTn id="6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ppt_x"/>
                                          </p:val>
                                        </p:tav>
                                        <p:tav tm="100000">
                                          <p:val>
                                            <p:strVal val="#ppt_x"/>
                                          </p:val>
                                        </p:tav>
                                      </p:tavLst>
                                    </p:anim>
                                    <p:anim calcmode="lin" valueType="num">
                                      <p:cBhvr additive="base">
                                        <p:cTn id="6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additive="base">
                                        <p:cTn id="78" dur="500" fill="hold"/>
                                        <p:tgtEl>
                                          <p:spTgt spid="30"/>
                                        </p:tgtEl>
                                        <p:attrNameLst>
                                          <p:attrName>ppt_x</p:attrName>
                                        </p:attrNameLst>
                                      </p:cBhvr>
                                      <p:tavLst>
                                        <p:tav tm="0">
                                          <p:val>
                                            <p:strVal val="#ppt_x"/>
                                          </p:val>
                                        </p:tav>
                                        <p:tav tm="100000">
                                          <p:val>
                                            <p:strVal val="#ppt_x"/>
                                          </p:val>
                                        </p:tav>
                                      </p:tavLst>
                                    </p:anim>
                                    <p:anim calcmode="lin" valueType="num">
                                      <p:cBhvr additive="base">
                                        <p:cTn id="7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additive="base">
                                        <p:cTn id="84" dur="500" fill="hold"/>
                                        <p:tgtEl>
                                          <p:spTgt spid="31"/>
                                        </p:tgtEl>
                                        <p:attrNameLst>
                                          <p:attrName>ppt_x</p:attrName>
                                        </p:attrNameLst>
                                      </p:cBhvr>
                                      <p:tavLst>
                                        <p:tav tm="0">
                                          <p:val>
                                            <p:strVal val="#ppt_x"/>
                                          </p:val>
                                        </p:tav>
                                        <p:tav tm="100000">
                                          <p:val>
                                            <p:strVal val="#ppt_x"/>
                                          </p:val>
                                        </p:tav>
                                      </p:tavLst>
                                    </p:anim>
                                    <p:anim calcmode="lin" valueType="num">
                                      <p:cBhvr additive="base">
                                        <p:cTn id="8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32"/>
                                        </p:tgtEl>
                                        <p:attrNameLst>
                                          <p:attrName>style.visibility</p:attrName>
                                        </p:attrNameLst>
                                      </p:cBhvr>
                                      <p:to>
                                        <p:strVal val="visible"/>
                                      </p:to>
                                    </p:set>
                                    <p:anim calcmode="lin" valueType="num">
                                      <p:cBhvr additive="base">
                                        <p:cTn id="90" dur="500" fill="hold"/>
                                        <p:tgtEl>
                                          <p:spTgt spid="32"/>
                                        </p:tgtEl>
                                        <p:attrNameLst>
                                          <p:attrName>ppt_x</p:attrName>
                                        </p:attrNameLst>
                                      </p:cBhvr>
                                      <p:tavLst>
                                        <p:tav tm="0">
                                          <p:val>
                                            <p:strVal val="#ppt_x"/>
                                          </p:val>
                                        </p:tav>
                                        <p:tav tm="100000">
                                          <p:val>
                                            <p:strVal val="#ppt_x"/>
                                          </p:val>
                                        </p:tav>
                                      </p:tavLst>
                                    </p:anim>
                                    <p:anim calcmode="lin" valueType="num">
                                      <p:cBhvr additive="base">
                                        <p:cTn id="9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35"/>
                                        </p:tgtEl>
                                        <p:attrNameLst>
                                          <p:attrName>style.visibility</p:attrName>
                                        </p:attrNameLst>
                                      </p:cBhvr>
                                      <p:to>
                                        <p:strVal val="visible"/>
                                      </p:to>
                                    </p:set>
                                    <p:anim calcmode="lin" valueType="num">
                                      <p:cBhvr additive="base">
                                        <p:cTn id="96" dur="500" fill="hold"/>
                                        <p:tgtEl>
                                          <p:spTgt spid="35"/>
                                        </p:tgtEl>
                                        <p:attrNameLst>
                                          <p:attrName>ppt_x</p:attrName>
                                        </p:attrNameLst>
                                      </p:cBhvr>
                                      <p:tavLst>
                                        <p:tav tm="0">
                                          <p:val>
                                            <p:strVal val="#ppt_x"/>
                                          </p:val>
                                        </p:tav>
                                        <p:tav tm="100000">
                                          <p:val>
                                            <p:strVal val="#ppt_x"/>
                                          </p:val>
                                        </p:tav>
                                      </p:tavLst>
                                    </p:anim>
                                    <p:anim calcmode="lin" valueType="num">
                                      <p:cBhvr additive="base">
                                        <p:cTn id="9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37"/>
                                        </p:tgtEl>
                                        <p:attrNameLst>
                                          <p:attrName>style.visibility</p:attrName>
                                        </p:attrNameLst>
                                      </p:cBhvr>
                                      <p:to>
                                        <p:strVal val="visible"/>
                                      </p:to>
                                    </p:set>
                                    <p:anim calcmode="lin" valueType="num">
                                      <p:cBhvr additive="base">
                                        <p:cTn id="102" dur="500" fill="hold"/>
                                        <p:tgtEl>
                                          <p:spTgt spid="37"/>
                                        </p:tgtEl>
                                        <p:attrNameLst>
                                          <p:attrName>ppt_x</p:attrName>
                                        </p:attrNameLst>
                                      </p:cBhvr>
                                      <p:tavLst>
                                        <p:tav tm="0">
                                          <p:val>
                                            <p:strVal val="#ppt_x"/>
                                          </p:val>
                                        </p:tav>
                                        <p:tav tm="100000">
                                          <p:val>
                                            <p:strVal val="#ppt_x"/>
                                          </p:val>
                                        </p:tav>
                                      </p:tavLst>
                                    </p:anim>
                                    <p:anim calcmode="lin" valueType="num">
                                      <p:cBhvr additive="base">
                                        <p:cTn id="10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nodeType="clickEffect">
                                  <p:stCondLst>
                                    <p:cond delay="0"/>
                                  </p:stCondLst>
                                  <p:childTnLst>
                                    <p:set>
                                      <p:cBhvr>
                                        <p:cTn id="107" dur="1" fill="hold">
                                          <p:stCondLst>
                                            <p:cond delay="0"/>
                                          </p:stCondLst>
                                        </p:cTn>
                                        <p:tgtEl>
                                          <p:spTgt spid="39"/>
                                        </p:tgtEl>
                                        <p:attrNameLst>
                                          <p:attrName>style.visibility</p:attrName>
                                        </p:attrNameLst>
                                      </p:cBhvr>
                                      <p:to>
                                        <p:strVal val="visible"/>
                                      </p:to>
                                    </p:set>
                                    <p:anim calcmode="lin" valueType="num">
                                      <p:cBhvr additive="base">
                                        <p:cTn id="108" dur="500" fill="hold"/>
                                        <p:tgtEl>
                                          <p:spTgt spid="39"/>
                                        </p:tgtEl>
                                        <p:attrNameLst>
                                          <p:attrName>ppt_x</p:attrName>
                                        </p:attrNameLst>
                                      </p:cBhvr>
                                      <p:tavLst>
                                        <p:tav tm="0">
                                          <p:val>
                                            <p:strVal val="#ppt_x"/>
                                          </p:val>
                                        </p:tav>
                                        <p:tav tm="100000">
                                          <p:val>
                                            <p:strVal val="#ppt_x"/>
                                          </p:val>
                                        </p:tav>
                                      </p:tavLst>
                                    </p:anim>
                                    <p:anim calcmode="lin" valueType="num">
                                      <p:cBhvr additive="base">
                                        <p:cTn id="10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4086335"/>
            <a:ext cx="10554937" cy="1569660"/>
          </a:xfrm>
          <a:prstGeom prst="rect">
            <a:avLst/>
          </a:prstGeom>
          <a:solidFill>
            <a:srgbClr val="94E4FE">
              <a:alpha val="36471"/>
            </a:srgbClr>
          </a:solidFill>
        </p:spPr>
        <p:txBody>
          <a:bodyPr wrap="square">
            <a:spAutoFit/>
          </a:bodyPr>
          <a:lstStyle/>
          <a:p>
            <a:pPr algn="just"/>
            <a:r>
              <a:rPr lang="en-US" sz="3200" b="1" dirty="0">
                <a:solidFill>
                  <a:srgbClr val="0432FF"/>
                </a:solidFill>
                <a:latin typeface="Calibri" panose="020F0502020204030204" pitchFamily="34" charset="0"/>
                <a:ea typeface="Times New Roman" panose="02020603050405020304" pitchFamily="18" charset="0"/>
              </a:rPr>
              <a:t>Mrs. </a:t>
            </a:r>
            <a:r>
              <a:rPr lang="en-US" sz="3200" b="1" dirty="0" err="1">
                <a:solidFill>
                  <a:srgbClr val="0432FF"/>
                </a:solidFill>
                <a:latin typeface="Calibri" panose="020F0502020204030204" pitchFamily="34" charset="0"/>
                <a:ea typeface="Times New Roman" panose="02020603050405020304" pitchFamily="18" charset="0"/>
              </a:rPr>
              <a:t>Nguyễn</a:t>
            </a:r>
            <a:r>
              <a:rPr lang="en-US" sz="3200" b="1" dirty="0">
                <a:solidFill>
                  <a:srgbClr val="0432FF"/>
                </a:solidFill>
                <a:latin typeface="Calibri" panose="020F0502020204030204" pitchFamily="34" charset="0"/>
                <a:ea typeface="Times New Roman" panose="02020603050405020304" pitchFamily="18" charset="0"/>
              </a:rPr>
              <a:t>:</a:t>
            </a:r>
            <a:r>
              <a:rPr lang="en-US" sz="3200" dirty="0">
                <a:solidFill>
                  <a:srgbClr val="0432FF"/>
                </a:solidFill>
                <a:latin typeface="Calibri" panose="020F0502020204030204" pitchFamily="34" charset="0"/>
                <a:ea typeface="Times New Roman" panose="02020603050405020304" pitchFamily="18" charset="0"/>
              </a:rPr>
              <a:t> </a:t>
            </a:r>
            <a:r>
              <a:rPr lang="en-US" sz="3200" dirty="0">
                <a:solidFill>
                  <a:srgbClr val="000000"/>
                </a:solidFill>
                <a:latin typeface="Calibri" panose="020F0502020204030204" pitchFamily="34" charset="0"/>
                <a:ea typeface="Times New Roman" panose="02020603050405020304" pitchFamily="18" charset="0"/>
              </a:rPr>
              <a:t>Back then, three or four generations would live together in extended families. Most people have a nuclear family now.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Most of my children don't live with me anymore</a:t>
            </a:r>
            <a:r>
              <a:rPr lang="en-US" sz="3200" b="1" u="sng" dirty="0">
                <a:solidFill>
                  <a:srgbClr val="000000"/>
                </a:solidFill>
                <a:latin typeface="Calibri" panose="020F0502020204030204" pitchFamily="34" charset="0"/>
                <a:ea typeface="Times New Roman" panose="02020603050405020304" pitchFamily="18" charset="0"/>
              </a:rPr>
              <a:t>.</a:t>
            </a:r>
            <a:endParaRPr lang="en-VN" sz="3200" dirty="0">
              <a:latin typeface="Times New Roman" panose="02020603050405020304" pitchFamily="18" charset="0"/>
              <a:ea typeface="Times New Roman" panose="02020603050405020304" pitchFamily="18" charset="0"/>
            </a:endParaRPr>
          </a:p>
        </p:txBody>
      </p:sp>
      <p:graphicFrame>
        <p:nvGraphicFramePr>
          <p:cNvPr id="9" name="Table 8">
            <a:extLst>
              <a:ext uri="{FF2B5EF4-FFF2-40B4-BE49-F238E27FC236}">
                <a16:creationId xmlns:a16="http://schemas.microsoft.com/office/drawing/2014/main" id="{3052B3B0-18A7-ED31-9E63-F54365CBF41A}"/>
              </a:ext>
            </a:extLst>
          </p:cNvPr>
          <p:cNvGraphicFramePr>
            <a:graphicFrameLocks noGrp="1"/>
          </p:cNvGraphicFramePr>
          <p:nvPr>
            <p:extLst>
              <p:ext uri="{D42A27DB-BD31-4B8C-83A1-F6EECF244321}">
                <p14:modId xmlns:p14="http://schemas.microsoft.com/office/powerpoint/2010/main" val="1843307419"/>
              </p:ext>
            </p:extLst>
          </p:nvPr>
        </p:nvGraphicFramePr>
        <p:xfrm>
          <a:off x="343711" y="2091083"/>
          <a:ext cx="11192682" cy="97536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rPr>
                        <a:t>1. All of Mrs. </a:t>
                      </a:r>
                      <a:r>
                        <a:rPr lang="en-US" sz="3200" b="0" kern="100" dirty="0" err="1">
                          <a:solidFill>
                            <a:schemeClr val="tx1"/>
                          </a:solidFill>
                          <a:effectLst/>
                          <a:latin typeface="+mn-lt"/>
                        </a:rPr>
                        <a:t>Nguyễn's</a:t>
                      </a:r>
                      <a:r>
                        <a:rPr lang="en-US" sz="3200" b="0" kern="100" dirty="0">
                          <a:solidFill>
                            <a:schemeClr val="tx1"/>
                          </a:solidFill>
                          <a:effectLst/>
                          <a:latin typeface="+mn-lt"/>
                        </a:rPr>
                        <a:t> children still live with her.</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bl>
          </a:graphicData>
        </a:graphic>
      </p:graphicFrame>
      <p:sp>
        <p:nvSpPr>
          <p:cNvPr id="10" name="Oval 9">
            <a:extLst>
              <a:ext uri="{FF2B5EF4-FFF2-40B4-BE49-F238E27FC236}">
                <a16:creationId xmlns:a16="http://schemas.microsoft.com/office/drawing/2014/main" id="{02C0D9C9-C8AA-062F-87B0-002AB58B0F5D}"/>
              </a:ext>
            </a:extLst>
          </p:cNvPr>
          <p:cNvSpPr/>
          <p:nvPr/>
        </p:nvSpPr>
        <p:spPr>
          <a:xfrm>
            <a:off x="8329128" y="2031341"/>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14" name="Straight Connector 13">
            <a:extLst>
              <a:ext uri="{FF2B5EF4-FFF2-40B4-BE49-F238E27FC236}">
                <a16:creationId xmlns:a16="http://schemas.microsoft.com/office/drawing/2014/main" id="{7687A840-7822-B073-E588-A8DA9B1CE792}"/>
              </a:ext>
            </a:extLst>
          </p:cNvPr>
          <p:cNvCxnSpPr>
            <a:cxnSpLocks/>
          </p:cNvCxnSpPr>
          <p:nvPr/>
        </p:nvCxnSpPr>
        <p:spPr>
          <a:xfrm>
            <a:off x="655606" y="2575805"/>
            <a:ext cx="6611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AE8BC7F-6222-47B9-9420-DA92C672EEBD}"/>
              </a:ext>
            </a:extLst>
          </p:cNvPr>
          <p:cNvCxnSpPr>
            <a:cxnSpLocks/>
          </p:cNvCxnSpPr>
          <p:nvPr/>
        </p:nvCxnSpPr>
        <p:spPr>
          <a:xfrm>
            <a:off x="4191286" y="2575805"/>
            <a:ext cx="13316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3D273B5-4F3B-793F-1924-9F3747BB43D0}"/>
              </a:ext>
            </a:extLst>
          </p:cNvPr>
          <p:cNvCxnSpPr>
            <a:cxnSpLocks/>
          </p:cNvCxnSpPr>
          <p:nvPr/>
        </p:nvCxnSpPr>
        <p:spPr>
          <a:xfrm>
            <a:off x="6300502" y="2575805"/>
            <a:ext cx="6489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CD378B-F8F8-38BA-C99A-7901B6D70DCB}"/>
              </a:ext>
            </a:extLst>
          </p:cNvPr>
          <p:cNvCxnSpPr>
            <a:cxnSpLocks/>
          </p:cNvCxnSpPr>
          <p:nvPr/>
        </p:nvCxnSpPr>
        <p:spPr>
          <a:xfrm>
            <a:off x="380287" y="3048155"/>
            <a:ext cx="13753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7959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linds(horizont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42C6067-04C7-8EAF-0021-164CB70BA71E}"/>
              </a:ext>
            </a:extLst>
          </p:cNvPr>
          <p:cNvGraphicFramePr>
            <a:graphicFrameLocks noGrp="1"/>
          </p:cNvGraphicFramePr>
          <p:nvPr>
            <p:extLst>
              <p:ext uri="{D42A27DB-BD31-4B8C-83A1-F6EECF244321}">
                <p14:modId xmlns:p14="http://schemas.microsoft.com/office/powerpoint/2010/main" val="2471317614"/>
              </p:ext>
            </p:extLst>
          </p:nvPr>
        </p:nvGraphicFramePr>
        <p:xfrm>
          <a:off x="336733" y="1841847"/>
          <a:ext cx="11192682" cy="146304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rPr>
                        <a:t>2. She says having fewer people living together sometimes affects family connections.</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982251103"/>
                  </a:ext>
                </a:extLst>
              </a:tr>
            </a:tbl>
          </a:graphicData>
        </a:graphic>
      </p:graphicFrame>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4086335"/>
            <a:ext cx="10554937" cy="1569660"/>
          </a:xfrm>
          <a:prstGeom prst="rect">
            <a:avLst/>
          </a:prstGeom>
          <a:solidFill>
            <a:srgbClr val="94E4FE">
              <a:alpha val="36471"/>
            </a:srgbClr>
          </a:solidFill>
        </p:spPr>
        <p:txBody>
          <a:bodyPr wrap="square">
            <a:spAutoFit/>
          </a:bodyPr>
          <a:lstStyle/>
          <a:p>
            <a:pPr algn="just"/>
            <a:r>
              <a:rPr lang="en-US" sz="3200" b="1" dirty="0">
                <a:solidFill>
                  <a:srgbClr val="0432FF"/>
                </a:solidFill>
                <a:latin typeface="Calibri" panose="020F0502020204030204" pitchFamily="34" charset="0"/>
                <a:ea typeface="Times New Roman" panose="02020603050405020304" pitchFamily="18" charset="0"/>
              </a:rPr>
              <a:t>Mrs. </a:t>
            </a:r>
            <a:r>
              <a:rPr lang="en-US" sz="3200" b="1" dirty="0" err="1">
                <a:solidFill>
                  <a:srgbClr val="0432FF"/>
                </a:solidFill>
                <a:latin typeface="Calibri" panose="020F0502020204030204" pitchFamily="34" charset="0"/>
                <a:ea typeface="Times New Roman" panose="02020603050405020304" pitchFamily="18" charset="0"/>
              </a:rPr>
              <a:t>Nguyễn</a:t>
            </a:r>
            <a:r>
              <a:rPr lang="en-US" sz="3200" dirty="0">
                <a:solidFill>
                  <a:srgbClr val="000000"/>
                </a:solidFill>
                <a:latin typeface="Calibri" panose="020F0502020204030204" pitchFamily="34" charset="0"/>
                <a:ea typeface="Times New Roman" panose="02020603050405020304" pitchFamily="18" charset="0"/>
              </a:rPr>
              <a:t>: Hmm,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the smaller family size</a:t>
            </a:r>
            <a:r>
              <a:rPr lang="en-US" sz="3200" b="1" u="sng" dirty="0">
                <a:solidFill>
                  <a:srgbClr val="000000"/>
                </a:solidFill>
                <a:latin typeface="Calibri" panose="020F0502020204030204" pitchFamily="34" charset="0"/>
                <a:ea typeface="Times New Roman" panose="02020603050405020304" pitchFamily="18" charset="0"/>
              </a:rPr>
              <a:t> </a:t>
            </a:r>
            <a:r>
              <a:rPr lang="en-US" sz="3200" dirty="0">
                <a:solidFill>
                  <a:srgbClr val="000000"/>
                </a:solidFill>
                <a:latin typeface="Calibri" panose="020F0502020204030204" pitchFamily="34" charset="0"/>
                <a:ea typeface="Times New Roman" panose="02020603050405020304" pitchFamily="18" charset="0"/>
              </a:rPr>
              <a:t>allows people to be more independent. But sometimes it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makes the connections between relatives weaker.</a:t>
            </a:r>
            <a:r>
              <a:rPr lang="en-VN" sz="3200" dirty="0"/>
              <a:t> </a:t>
            </a:r>
            <a:endParaRPr lang="en-GB" sz="3200" dirty="0"/>
          </a:p>
        </p:txBody>
      </p:sp>
      <p:sp>
        <p:nvSpPr>
          <p:cNvPr id="10" name="Oval 9">
            <a:extLst>
              <a:ext uri="{FF2B5EF4-FFF2-40B4-BE49-F238E27FC236}">
                <a16:creationId xmlns:a16="http://schemas.microsoft.com/office/drawing/2014/main" id="{02C0D9C9-C8AA-062F-87B0-002AB58B0F5D}"/>
              </a:ext>
            </a:extLst>
          </p:cNvPr>
          <p:cNvSpPr/>
          <p:nvPr/>
        </p:nvSpPr>
        <p:spPr>
          <a:xfrm>
            <a:off x="6975816" y="1777662"/>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8" name="Straight Connector 7">
            <a:extLst>
              <a:ext uri="{FF2B5EF4-FFF2-40B4-BE49-F238E27FC236}">
                <a16:creationId xmlns:a16="http://schemas.microsoft.com/office/drawing/2014/main" id="{A5148C44-2130-AD63-7332-9C8458A8ADCF}"/>
              </a:ext>
            </a:extLst>
          </p:cNvPr>
          <p:cNvCxnSpPr>
            <a:cxnSpLocks/>
          </p:cNvCxnSpPr>
          <p:nvPr/>
        </p:nvCxnSpPr>
        <p:spPr>
          <a:xfrm>
            <a:off x="3484150" y="2264909"/>
            <a:ext cx="213026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29625C6-8AFC-EB75-A0CD-1DB4610C9CAF}"/>
              </a:ext>
            </a:extLst>
          </p:cNvPr>
          <p:cNvCxnSpPr>
            <a:cxnSpLocks/>
          </p:cNvCxnSpPr>
          <p:nvPr/>
        </p:nvCxnSpPr>
        <p:spPr>
          <a:xfrm>
            <a:off x="3865714" y="2764781"/>
            <a:ext cx="2139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BF09DD9-D27F-9CD7-11F5-148AB528ECF8}"/>
              </a:ext>
            </a:extLst>
          </p:cNvPr>
          <p:cNvCxnSpPr>
            <a:cxnSpLocks/>
          </p:cNvCxnSpPr>
          <p:nvPr/>
        </p:nvCxnSpPr>
        <p:spPr>
          <a:xfrm>
            <a:off x="318445" y="3259412"/>
            <a:ext cx="20510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165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7376D20-A99C-9051-4A47-A0870A665083}"/>
              </a:ext>
            </a:extLst>
          </p:cNvPr>
          <p:cNvGraphicFramePr>
            <a:graphicFrameLocks noGrp="1"/>
          </p:cNvGraphicFramePr>
          <p:nvPr>
            <p:extLst>
              <p:ext uri="{D42A27DB-BD31-4B8C-83A1-F6EECF244321}">
                <p14:modId xmlns:p14="http://schemas.microsoft.com/office/powerpoint/2010/main" val="1743114934"/>
              </p:ext>
            </p:extLst>
          </p:nvPr>
        </p:nvGraphicFramePr>
        <p:xfrm>
          <a:off x="336733" y="2286192"/>
          <a:ext cx="11192682" cy="97536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rPr>
                        <a:t>3. In the past, most men weren't single.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506800471"/>
                  </a:ext>
                </a:extLst>
              </a:tr>
            </a:tbl>
          </a:graphicData>
        </a:graphic>
      </p:graphicFrame>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4086335"/>
            <a:ext cx="10554937" cy="2062103"/>
          </a:xfrm>
          <a:prstGeom prst="rect">
            <a:avLst/>
          </a:prstGeom>
          <a:solidFill>
            <a:srgbClr val="94E4FE">
              <a:alpha val="36471"/>
            </a:srgbClr>
          </a:solidFill>
        </p:spPr>
        <p:txBody>
          <a:bodyPr wrap="square">
            <a:spAutoFit/>
          </a:bodyPr>
          <a:lstStyle/>
          <a:p>
            <a:pPr algn="just"/>
            <a:r>
              <a:rPr lang="en-US" sz="3200" dirty="0">
                <a:solidFill>
                  <a:srgbClr val="000000"/>
                </a:solidFill>
                <a:latin typeface="Calibri" panose="020F0502020204030204" pitchFamily="34" charset="0"/>
                <a:ea typeface="Times New Roman" panose="02020603050405020304" pitchFamily="18" charset="0"/>
              </a:rPr>
              <a:t>Mrs. </a:t>
            </a:r>
            <a:r>
              <a:rPr lang="en-US" sz="3200" dirty="0" err="1">
                <a:solidFill>
                  <a:srgbClr val="000000"/>
                </a:solidFill>
                <a:latin typeface="Calibri" panose="020F0502020204030204" pitchFamily="34" charset="0"/>
                <a:ea typeface="Times New Roman" panose="02020603050405020304" pitchFamily="18" charset="0"/>
              </a:rPr>
              <a:t>Nguyễn</a:t>
            </a:r>
            <a:r>
              <a:rPr lang="en-US" sz="3200" dirty="0">
                <a:solidFill>
                  <a:srgbClr val="000000"/>
                </a:solidFill>
                <a:latin typeface="Calibri" panose="020F0502020204030204" pitchFamily="34" charset="0"/>
                <a:ea typeface="Times New Roman" panose="02020603050405020304" pitchFamily="18" charset="0"/>
              </a:rPr>
              <a:t>: In the past, married people would live together their whole lives. There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weren't many single women</a:t>
            </a:r>
            <a:r>
              <a:rPr lang="en-US" sz="3200" dirty="0">
                <a:solidFill>
                  <a:srgbClr val="000000"/>
                </a:solidFill>
                <a:latin typeface="Calibri" panose="020F0502020204030204" pitchFamily="34" charset="0"/>
                <a:ea typeface="Times New Roman" panose="02020603050405020304" pitchFamily="18" charset="0"/>
              </a:rPr>
              <a:t>, and they often had a difficult life.</a:t>
            </a:r>
            <a:endParaRPr lang="en-VN" sz="3200" dirty="0">
              <a:latin typeface="Times New Roman" panose="02020603050405020304" pitchFamily="18" charset="0"/>
              <a:ea typeface="Times New Roman" panose="02020603050405020304" pitchFamily="18" charset="0"/>
            </a:endParaRPr>
          </a:p>
          <a:p>
            <a:r>
              <a:rPr lang="en-US" sz="3200" dirty="0">
                <a:solidFill>
                  <a:srgbClr val="000000"/>
                </a:solidFill>
                <a:latin typeface="Calibri" panose="020F0502020204030204" pitchFamily="34" charset="0"/>
                <a:ea typeface="Times New Roman" panose="02020603050405020304" pitchFamily="18" charset="0"/>
              </a:rPr>
              <a:t>=&gt;</a:t>
            </a:r>
            <a:r>
              <a:rPr lang="en-US" sz="3200" dirty="0">
                <a:latin typeface="Calibri" panose="020F0502020204030204" pitchFamily="34" charset="0"/>
                <a:ea typeface="Times New Roman" panose="02020603050405020304" pitchFamily="18" charset="0"/>
              </a:rPr>
              <a:t> </a:t>
            </a:r>
            <a:r>
              <a:rPr lang="en-US" sz="3200" dirty="0">
                <a:solidFill>
                  <a:srgbClr val="000000"/>
                </a:solidFill>
                <a:latin typeface="Calibri" panose="020F0502020204030204" pitchFamily="34" charset="0"/>
                <a:ea typeface="Times New Roman" panose="02020603050405020304" pitchFamily="18" charset="0"/>
              </a:rPr>
              <a:t>Doesn't say whether “most men weren't single.”</a:t>
            </a:r>
            <a:r>
              <a:rPr lang="en-VN" sz="3200" dirty="0"/>
              <a:t> </a:t>
            </a:r>
            <a:endParaRPr lang="en-GB" sz="3200" dirty="0"/>
          </a:p>
        </p:txBody>
      </p:sp>
      <p:sp>
        <p:nvSpPr>
          <p:cNvPr id="10" name="Oval 9">
            <a:extLst>
              <a:ext uri="{FF2B5EF4-FFF2-40B4-BE49-F238E27FC236}">
                <a16:creationId xmlns:a16="http://schemas.microsoft.com/office/drawing/2014/main" id="{02C0D9C9-C8AA-062F-87B0-002AB58B0F5D}"/>
              </a:ext>
            </a:extLst>
          </p:cNvPr>
          <p:cNvSpPr/>
          <p:nvPr/>
        </p:nvSpPr>
        <p:spPr>
          <a:xfrm>
            <a:off x="9655007" y="2200697"/>
            <a:ext cx="1828687" cy="115972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8" name="Straight Connector 7">
            <a:extLst>
              <a:ext uri="{FF2B5EF4-FFF2-40B4-BE49-F238E27FC236}">
                <a16:creationId xmlns:a16="http://schemas.microsoft.com/office/drawing/2014/main" id="{55584A82-7A70-EEB4-5A5A-863F32733089}"/>
              </a:ext>
            </a:extLst>
          </p:cNvPr>
          <p:cNvCxnSpPr>
            <a:cxnSpLocks/>
          </p:cNvCxnSpPr>
          <p:nvPr/>
        </p:nvCxnSpPr>
        <p:spPr>
          <a:xfrm>
            <a:off x="2758726" y="2783069"/>
            <a:ext cx="40809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1933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6195531" y="588368"/>
            <a:ext cx="5640929" cy="4678204"/>
          </a:xfrm>
          <a:prstGeom prst="rect">
            <a:avLst/>
          </a:prstGeom>
          <a:noFill/>
        </p:spPr>
        <p:txBody>
          <a:bodyPr wrap="square" rtlCol="0">
            <a:spAutoFit/>
          </a:bodyPr>
          <a:lstStyle/>
          <a:p>
            <a:pPr algn="just">
              <a:spcBef>
                <a:spcPts val="150"/>
              </a:spcBef>
              <a:spcAft>
                <a:spcPts val="150"/>
              </a:spcAft>
            </a:pPr>
            <a:r>
              <a:rPr lang="en-US" sz="3200" dirty="0">
                <a:solidFill>
                  <a:srgbClr val="FF0000"/>
                </a:solidFill>
                <a:latin typeface="Calibri" panose="020F0502020204030204" pitchFamily="34" charset="0"/>
                <a:ea typeface="Times New Roman" panose="02020603050405020304" pitchFamily="18" charset="0"/>
                <a:cs typeface="Calibri" panose="020F0502020204030204" pitchFamily="34" charset="0"/>
              </a:rPr>
              <a:t>By the end of this lesson, students will be able to…</a:t>
            </a:r>
          </a:p>
          <a:p>
            <a:pPr algn="just">
              <a:spcBef>
                <a:spcPts val="150"/>
              </a:spcBef>
              <a:spcAft>
                <a:spcPts val="150"/>
              </a:spcAft>
            </a:pPr>
            <a:r>
              <a:rPr lang="en-US" sz="3200" i="1" dirty="0">
                <a:solidFill>
                  <a:srgbClr val="0070C0"/>
                </a:solidFill>
                <a:latin typeface="Calibri" panose="020F0502020204030204" pitchFamily="34" charset="0"/>
                <a:cs typeface="Calibri" panose="020F0502020204030204" pitchFamily="34" charset="0"/>
              </a:rPr>
              <a:t>- learn vocabulary related to life in the past. </a:t>
            </a:r>
          </a:p>
          <a:p>
            <a:pPr algn="just">
              <a:spcBef>
                <a:spcPts val="150"/>
              </a:spcBef>
              <a:spcAft>
                <a:spcPts val="150"/>
              </a:spcAft>
            </a:pPr>
            <a:r>
              <a:rPr lang="en-US" sz="3200" i="1" dirty="0">
                <a:solidFill>
                  <a:srgbClr val="0070C0"/>
                </a:solidFill>
                <a:latin typeface="Calibri" panose="020F0502020204030204" pitchFamily="34" charset="0"/>
                <a:cs typeface="Calibri" panose="020F0502020204030204" pitchFamily="34" charset="0"/>
              </a:rPr>
              <a:t>- read and understand an interview about family life in the past</a:t>
            </a:r>
          </a:p>
          <a:p>
            <a:pPr algn="just">
              <a:spcBef>
                <a:spcPts val="150"/>
              </a:spcBef>
              <a:spcAft>
                <a:spcPts val="150"/>
              </a:spcAft>
            </a:pPr>
            <a:r>
              <a:rPr lang="en-US" sz="3200" i="1" dirty="0">
                <a:solidFill>
                  <a:srgbClr val="0070C0"/>
                </a:solidFill>
                <a:latin typeface="Calibri" panose="020F0502020204030204" pitchFamily="34" charset="0"/>
                <a:cs typeface="Calibri" panose="020F0502020204030204" pitchFamily="34" charset="0"/>
              </a:rPr>
              <a:t>- practice reading for gist and details</a:t>
            </a:r>
          </a:p>
        </p:txBody>
      </p:sp>
    </p:spTree>
    <p:extLst>
      <p:ext uri="{BB962C8B-B14F-4D97-AF65-F5344CB8AC3E}">
        <p14:creationId xmlns:p14="http://schemas.microsoft.com/office/powerpoint/2010/main" val="340729365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62FAEDB-DFEE-4BBE-6E58-D00229F2C3E9}"/>
              </a:ext>
            </a:extLst>
          </p:cNvPr>
          <p:cNvGraphicFramePr>
            <a:graphicFrameLocks noGrp="1"/>
          </p:cNvGraphicFramePr>
          <p:nvPr>
            <p:extLst>
              <p:ext uri="{D42A27DB-BD31-4B8C-83A1-F6EECF244321}">
                <p14:modId xmlns:p14="http://schemas.microsoft.com/office/powerpoint/2010/main" val="551901698"/>
              </p:ext>
            </p:extLst>
          </p:nvPr>
        </p:nvGraphicFramePr>
        <p:xfrm>
          <a:off x="336733" y="2283985"/>
          <a:ext cx="11192682" cy="97536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rPr>
                        <a:t>4. Mrs. </a:t>
                      </a:r>
                      <a:r>
                        <a:rPr lang="en-US" sz="3200" b="0" kern="100" dirty="0" err="1">
                          <a:solidFill>
                            <a:schemeClr val="tx1"/>
                          </a:solidFill>
                          <a:effectLst/>
                          <a:latin typeface="+mn-lt"/>
                        </a:rPr>
                        <a:t>Nguyễn</a:t>
                      </a:r>
                      <a:r>
                        <a:rPr lang="en-US" sz="3200" b="0" kern="100" dirty="0">
                          <a:solidFill>
                            <a:schemeClr val="tx1"/>
                          </a:solidFill>
                          <a:effectLst/>
                          <a:latin typeface="+mn-lt"/>
                        </a:rPr>
                        <a:t> thinks being a single parent now isn't a good thing.</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669735190"/>
                  </a:ext>
                </a:extLst>
              </a:tr>
            </a:tbl>
          </a:graphicData>
        </a:graphic>
      </p:graphicFrame>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3598656"/>
            <a:ext cx="10873809" cy="2554545"/>
          </a:xfrm>
          <a:prstGeom prst="rect">
            <a:avLst/>
          </a:prstGeom>
          <a:solidFill>
            <a:srgbClr val="94E4FE">
              <a:alpha val="36471"/>
            </a:srgbClr>
          </a:solidFill>
        </p:spPr>
        <p:txBody>
          <a:bodyPr wrap="square">
            <a:spAutoFit/>
          </a:bodyPr>
          <a:lstStyle/>
          <a:p>
            <a:pPr algn="just"/>
            <a:r>
              <a:rPr lang="en-US" sz="3200" b="1" i="1" dirty="0">
                <a:solidFill>
                  <a:srgbClr val="0432FF"/>
                </a:solidFill>
                <a:latin typeface="Calibri" panose="020F0502020204030204" pitchFamily="34" charset="0"/>
                <a:ea typeface="Times New Roman" panose="02020603050405020304" pitchFamily="18" charset="0"/>
              </a:rPr>
              <a:t>Interviewe</a:t>
            </a:r>
            <a:r>
              <a:rPr lang="en-US" sz="3200" i="1" dirty="0">
                <a:solidFill>
                  <a:srgbClr val="000000"/>
                </a:solidFill>
                <a:latin typeface="Calibri" panose="020F0502020204030204" pitchFamily="34" charset="0"/>
                <a:ea typeface="Times New Roman" panose="02020603050405020304" pitchFamily="18" charset="0"/>
              </a:rPr>
              <a:t>r: Now, some people choose to be</a:t>
            </a:r>
            <a:r>
              <a:rPr lang="en-US" sz="3200" i="1" dirty="0">
                <a:solidFill>
                  <a:srgbClr val="000000"/>
                </a:solidFill>
                <a:highlight>
                  <a:srgbClr val="FFFF00"/>
                </a:highlight>
                <a:latin typeface="Calibri" panose="020F0502020204030204" pitchFamily="34" charset="0"/>
                <a:ea typeface="Times New Roman" panose="02020603050405020304" pitchFamily="18" charset="0"/>
              </a:rPr>
              <a:t> </a:t>
            </a:r>
            <a:r>
              <a:rPr lang="en-US" sz="3200" b="1" i="1" u="sng" dirty="0">
                <a:solidFill>
                  <a:srgbClr val="000000"/>
                </a:solidFill>
                <a:highlight>
                  <a:srgbClr val="FFFF00"/>
                </a:highlight>
                <a:latin typeface="Calibri" panose="020F0502020204030204" pitchFamily="34" charset="0"/>
                <a:ea typeface="Times New Roman" panose="02020603050405020304" pitchFamily="18" charset="0"/>
              </a:rPr>
              <a:t>single parents</a:t>
            </a:r>
            <a:r>
              <a:rPr lang="en-US" sz="3200" i="1" dirty="0">
                <a:solidFill>
                  <a:srgbClr val="000000"/>
                </a:solidFill>
                <a:highlight>
                  <a:srgbClr val="FFFF00"/>
                </a:highlight>
                <a:latin typeface="Calibri" panose="020F0502020204030204" pitchFamily="34" charset="0"/>
                <a:ea typeface="Times New Roman" panose="02020603050405020304" pitchFamily="18" charset="0"/>
              </a:rPr>
              <a:t> </a:t>
            </a:r>
            <a:r>
              <a:rPr lang="en-US" sz="3200" i="1" dirty="0">
                <a:solidFill>
                  <a:srgbClr val="000000"/>
                </a:solidFill>
                <a:latin typeface="Calibri" panose="020F0502020204030204" pitchFamily="34" charset="0"/>
                <a:ea typeface="Times New Roman" panose="02020603050405020304" pitchFamily="18" charset="0"/>
              </a:rPr>
              <a:t>or single because they aren't afraid</a:t>
            </a:r>
            <a:r>
              <a:rPr lang="en-US" sz="3200" dirty="0">
                <a:solidFill>
                  <a:srgbClr val="000000"/>
                </a:solidFill>
                <a:latin typeface="Calibri" panose="020F0502020204030204" pitchFamily="34" charset="0"/>
                <a:ea typeface="Times New Roman" panose="02020603050405020304" pitchFamily="18" charset="0"/>
              </a:rPr>
              <a:t> </a:t>
            </a:r>
            <a:r>
              <a:rPr lang="en-US" sz="3200" i="1" dirty="0">
                <a:solidFill>
                  <a:srgbClr val="000000"/>
                </a:solidFill>
                <a:latin typeface="Calibri" panose="020F0502020204030204" pitchFamily="34" charset="0"/>
                <a:ea typeface="Times New Roman" panose="02020603050405020304" pitchFamily="18" charset="0"/>
              </a:rPr>
              <a:t>of getting divorced or living alone. </a:t>
            </a:r>
            <a:endParaRPr lang="en-VN" sz="3200" dirty="0">
              <a:latin typeface="Times New Roman" panose="02020603050405020304" pitchFamily="18" charset="0"/>
              <a:ea typeface="Times New Roman" panose="02020603050405020304" pitchFamily="18" charset="0"/>
            </a:endParaRPr>
          </a:p>
          <a:p>
            <a:pPr algn="just"/>
            <a:r>
              <a:rPr lang="en-US" sz="3200" b="1" dirty="0">
                <a:solidFill>
                  <a:srgbClr val="0432FF"/>
                </a:solidFill>
                <a:latin typeface="Calibri" panose="020F0502020204030204" pitchFamily="34" charset="0"/>
                <a:ea typeface="Times New Roman" panose="02020603050405020304" pitchFamily="18" charset="0"/>
              </a:rPr>
              <a:t>Mrs. </a:t>
            </a:r>
            <a:r>
              <a:rPr lang="en-US" sz="3200" b="1" dirty="0" err="1">
                <a:solidFill>
                  <a:srgbClr val="0432FF"/>
                </a:solidFill>
                <a:latin typeface="Calibri" panose="020F0502020204030204" pitchFamily="34" charset="0"/>
                <a:ea typeface="Times New Roman" panose="02020603050405020304" pitchFamily="18" charset="0"/>
              </a:rPr>
              <a:t>Nguyễn</a:t>
            </a:r>
            <a:r>
              <a:rPr lang="en-US" sz="3200" dirty="0">
                <a:solidFill>
                  <a:srgbClr val="000000"/>
                </a:solidFill>
                <a:latin typeface="Calibri" panose="020F0502020204030204" pitchFamily="34" charset="0"/>
                <a:ea typeface="Times New Roman" panose="02020603050405020304" pitchFamily="18" charset="0"/>
              </a:rPr>
              <a:t>: I think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that's a positive thing,</a:t>
            </a:r>
            <a:r>
              <a:rPr lang="en-US" sz="3200" dirty="0">
                <a:solidFill>
                  <a:srgbClr val="000000"/>
                </a:solidFill>
                <a:highlight>
                  <a:srgbClr val="FFFF00"/>
                </a:highlight>
                <a:latin typeface="Calibri" panose="020F0502020204030204" pitchFamily="34" charset="0"/>
                <a:ea typeface="Times New Roman" panose="02020603050405020304" pitchFamily="18" charset="0"/>
              </a:rPr>
              <a:t> </a:t>
            </a:r>
            <a:r>
              <a:rPr lang="en-US" sz="3200" dirty="0">
                <a:solidFill>
                  <a:srgbClr val="000000"/>
                </a:solidFill>
                <a:latin typeface="Calibri" panose="020F0502020204030204" pitchFamily="34" charset="0"/>
                <a:ea typeface="Times New Roman" panose="02020603050405020304" pitchFamily="18" charset="0"/>
              </a:rPr>
              <a:t>mostly. Some people just can't live together.</a:t>
            </a:r>
            <a:endParaRPr lang="en-VN" sz="3200" dirty="0">
              <a:latin typeface="Times New Roman" panose="02020603050405020304" pitchFamily="18" charset="0"/>
              <a:ea typeface="Times New Roman" panose="02020603050405020304" pitchFamily="18" charset="0"/>
            </a:endParaRPr>
          </a:p>
        </p:txBody>
      </p:sp>
      <p:sp>
        <p:nvSpPr>
          <p:cNvPr id="10" name="Oval 9">
            <a:extLst>
              <a:ext uri="{FF2B5EF4-FFF2-40B4-BE49-F238E27FC236}">
                <a16:creationId xmlns:a16="http://schemas.microsoft.com/office/drawing/2014/main" id="{02C0D9C9-C8AA-062F-87B0-002AB58B0F5D}"/>
              </a:ext>
            </a:extLst>
          </p:cNvPr>
          <p:cNvSpPr/>
          <p:nvPr/>
        </p:nvSpPr>
        <p:spPr>
          <a:xfrm>
            <a:off x="8329128" y="2283985"/>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8" name="Straight Connector 7">
            <a:extLst>
              <a:ext uri="{FF2B5EF4-FFF2-40B4-BE49-F238E27FC236}">
                <a16:creationId xmlns:a16="http://schemas.microsoft.com/office/drawing/2014/main" id="{180DA7BF-5AB6-1689-088E-D46F59BEEA09}"/>
              </a:ext>
            </a:extLst>
          </p:cNvPr>
          <p:cNvCxnSpPr>
            <a:cxnSpLocks/>
          </p:cNvCxnSpPr>
          <p:nvPr/>
        </p:nvCxnSpPr>
        <p:spPr>
          <a:xfrm>
            <a:off x="5373910" y="2746493"/>
            <a:ext cx="10086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0BA79F8-1CDA-B6F9-E787-9CAD01E108C0}"/>
              </a:ext>
            </a:extLst>
          </p:cNvPr>
          <p:cNvCxnSpPr>
            <a:cxnSpLocks/>
          </p:cNvCxnSpPr>
          <p:nvPr/>
        </p:nvCxnSpPr>
        <p:spPr>
          <a:xfrm>
            <a:off x="2417350" y="3259345"/>
            <a:ext cx="6916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3599D5-9DB2-348B-BFAA-3A9D5BA8B64F}"/>
              </a:ext>
            </a:extLst>
          </p:cNvPr>
          <p:cNvCxnSpPr>
            <a:cxnSpLocks/>
          </p:cNvCxnSpPr>
          <p:nvPr/>
        </p:nvCxnSpPr>
        <p:spPr>
          <a:xfrm>
            <a:off x="3484150" y="3269522"/>
            <a:ext cx="8318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9616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6DA8DD7-4694-3742-3EDB-F15DB45ACBAE}"/>
              </a:ext>
            </a:extLst>
          </p:cNvPr>
          <p:cNvGraphicFramePr>
            <a:graphicFrameLocks noGrp="1"/>
          </p:cNvGraphicFramePr>
          <p:nvPr>
            <p:extLst>
              <p:ext uri="{D42A27DB-BD31-4B8C-83A1-F6EECF244321}">
                <p14:modId xmlns:p14="http://schemas.microsoft.com/office/powerpoint/2010/main" val="1416152360"/>
              </p:ext>
            </p:extLst>
          </p:nvPr>
        </p:nvGraphicFramePr>
        <p:xfrm>
          <a:off x="336733" y="2137583"/>
          <a:ext cx="11192682" cy="97536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rPr>
                        <a:t>5. She says men went to work, and women did the housework in the past.</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442865590"/>
                  </a:ext>
                </a:extLst>
              </a:tr>
            </a:tbl>
          </a:graphicData>
        </a:graphic>
      </p:graphicFrame>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4086335"/>
            <a:ext cx="10554937" cy="1569660"/>
          </a:xfrm>
          <a:prstGeom prst="rect">
            <a:avLst/>
          </a:prstGeom>
          <a:solidFill>
            <a:srgbClr val="94E4FE">
              <a:alpha val="36471"/>
            </a:srgbClr>
          </a:solidFill>
        </p:spPr>
        <p:txBody>
          <a:bodyPr wrap="square">
            <a:spAutoFit/>
          </a:bodyPr>
          <a:lstStyle/>
          <a:p>
            <a:r>
              <a:rPr lang="en-US" sz="3200" b="1" dirty="0">
                <a:solidFill>
                  <a:srgbClr val="0432FF"/>
                </a:solidFill>
                <a:latin typeface="Calibri" panose="020F0502020204030204" pitchFamily="34" charset="0"/>
                <a:ea typeface="Times New Roman" panose="02020603050405020304" pitchFamily="18" charset="0"/>
              </a:rPr>
              <a:t>Mrs. </a:t>
            </a:r>
            <a:r>
              <a:rPr lang="en-US" sz="3200" b="1" dirty="0" err="1">
                <a:solidFill>
                  <a:srgbClr val="0432FF"/>
                </a:solidFill>
                <a:latin typeface="Calibri" panose="020F0502020204030204" pitchFamily="34" charset="0"/>
                <a:ea typeface="Times New Roman" panose="02020603050405020304" pitchFamily="18" charset="0"/>
              </a:rPr>
              <a:t>Nguyễn</a:t>
            </a:r>
            <a:r>
              <a:rPr lang="en-US" sz="3200" dirty="0">
                <a:solidFill>
                  <a:srgbClr val="000000"/>
                </a:solidFill>
                <a:latin typeface="Calibri" panose="020F0502020204030204" pitchFamily="34" charset="0"/>
                <a:ea typeface="Times New Roman" panose="02020603050405020304" pitchFamily="18" charset="0"/>
              </a:rPr>
              <a:t>: Yes.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The husband was the breadwinner in the past, and the wife would stay at home</a:t>
            </a:r>
            <a:r>
              <a:rPr lang="en-US" sz="3200" dirty="0">
                <a:solidFill>
                  <a:srgbClr val="000000"/>
                </a:solidFill>
                <a:highlight>
                  <a:srgbClr val="FFFF00"/>
                </a:highlight>
                <a:latin typeface="Calibri" panose="020F0502020204030204" pitchFamily="34" charset="0"/>
                <a:ea typeface="Times New Roman" panose="02020603050405020304" pitchFamily="18" charset="0"/>
              </a:rPr>
              <a:t>.</a:t>
            </a:r>
            <a:r>
              <a:rPr lang="en-US" sz="3200" dirty="0">
                <a:solidFill>
                  <a:srgbClr val="000000"/>
                </a:solidFill>
                <a:latin typeface="Calibri" panose="020F0502020204030204" pitchFamily="34" charset="0"/>
                <a:ea typeface="Times New Roman" panose="02020603050405020304" pitchFamily="18" charset="0"/>
              </a:rPr>
              <a:t> Now, many men help their wives do housework</a:t>
            </a:r>
            <a:r>
              <a:rPr lang="en-VN" sz="3200" dirty="0"/>
              <a:t> </a:t>
            </a:r>
            <a:endParaRPr lang="en-GB" sz="3200" dirty="0"/>
          </a:p>
        </p:txBody>
      </p:sp>
      <p:sp>
        <p:nvSpPr>
          <p:cNvPr id="10" name="Oval 9">
            <a:extLst>
              <a:ext uri="{FF2B5EF4-FFF2-40B4-BE49-F238E27FC236}">
                <a16:creationId xmlns:a16="http://schemas.microsoft.com/office/drawing/2014/main" id="{02C0D9C9-C8AA-062F-87B0-002AB58B0F5D}"/>
              </a:ext>
            </a:extLst>
          </p:cNvPr>
          <p:cNvSpPr/>
          <p:nvPr/>
        </p:nvSpPr>
        <p:spPr>
          <a:xfrm>
            <a:off x="7121345" y="2056222"/>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TextBox 5">
            <a:extLst>
              <a:ext uri="{FF2B5EF4-FFF2-40B4-BE49-F238E27FC236}">
                <a16:creationId xmlns:a16="http://schemas.microsoft.com/office/drawing/2014/main" id="{59D7D6FF-729E-7C4A-CABF-10035A361F66}"/>
              </a:ext>
            </a:extLst>
          </p:cNvPr>
          <p:cNvSpPr txBox="1"/>
          <p:nvPr/>
        </p:nvSpPr>
        <p:spPr>
          <a:xfrm>
            <a:off x="3008376" y="2994767"/>
            <a:ext cx="6126480" cy="369332"/>
          </a:xfrm>
          <a:prstGeom prst="rect">
            <a:avLst/>
          </a:prstGeom>
          <a:noFill/>
        </p:spPr>
        <p:txBody>
          <a:bodyPr wrap="square">
            <a:spAutoFit/>
          </a:bodyPr>
          <a:lstStyle/>
          <a:p>
            <a:endParaRPr lang="en-GB" dirty="0"/>
          </a:p>
        </p:txBody>
      </p:sp>
      <p:cxnSp>
        <p:nvCxnSpPr>
          <p:cNvPr id="8" name="Straight Connector 7">
            <a:extLst>
              <a:ext uri="{FF2B5EF4-FFF2-40B4-BE49-F238E27FC236}">
                <a16:creationId xmlns:a16="http://schemas.microsoft.com/office/drawing/2014/main" id="{0C33742D-9B34-A46C-2081-1F3FF07304E8}"/>
              </a:ext>
            </a:extLst>
          </p:cNvPr>
          <p:cNvCxnSpPr>
            <a:cxnSpLocks/>
          </p:cNvCxnSpPr>
          <p:nvPr/>
        </p:nvCxnSpPr>
        <p:spPr>
          <a:xfrm>
            <a:off x="2316766" y="2600977"/>
            <a:ext cx="29867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EC9091-E60E-1408-0E2F-4FA9C8A1A969}"/>
              </a:ext>
            </a:extLst>
          </p:cNvPr>
          <p:cNvCxnSpPr>
            <a:cxnSpLocks/>
          </p:cNvCxnSpPr>
          <p:nvPr/>
        </p:nvCxnSpPr>
        <p:spPr>
          <a:xfrm>
            <a:off x="391597" y="3076367"/>
            <a:ext cx="44364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3644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c.</a:t>
            </a:r>
            <a:r>
              <a:rPr lang="en-US" sz="3600" b="1" dirty="0">
                <a:solidFill>
                  <a:srgbClr val="0070C0"/>
                </a:solidFill>
              </a:rPr>
              <a:t> Listen and read.</a:t>
            </a:r>
          </a:p>
        </p:txBody>
      </p:sp>
      <p:pic>
        <p:nvPicPr>
          <p:cNvPr id="3" name="Picture 2">
            <a:extLst>
              <a:ext uri="{FF2B5EF4-FFF2-40B4-BE49-F238E27FC236}">
                <a16:creationId xmlns:a16="http://schemas.microsoft.com/office/drawing/2014/main" id="{9C15A591-1FAF-738D-C86D-7A28840A99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0264" y="475624"/>
            <a:ext cx="745736" cy="584775"/>
          </a:xfrm>
          <a:prstGeom prst="rect">
            <a:avLst/>
          </a:prstGeom>
        </p:spPr>
      </p:pic>
      <p:pic>
        <p:nvPicPr>
          <p:cNvPr id="5" name="CD1 TRACK 15">
            <a:hlinkClick r:id="" action="ppaction://media"/>
            <a:extLst>
              <a:ext uri="{FF2B5EF4-FFF2-40B4-BE49-F238E27FC236}">
                <a16:creationId xmlns:a16="http://schemas.microsoft.com/office/drawing/2014/main" id="{FE2B333A-6C25-B507-011F-4BC49AE2C2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51948" y="361611"/>
            <a:ext cx="812800" cy="812800"/>
          </a:xfrm>
          <a:prstGeom prst="rect">
            <a:avLst/>
          </a:prstGeom>
        </p:spPr>
      </p:pic>
      <p:pic>
        <p:nvPicPr>
          <p:cNvPr id="7" name="Picture 6">
            <a:extLst>
              <a:ext uri="{FF2B5EF4-FFF2-40B4-BE49-F238E27FC236}">
                <a16:creationId xmlns:a16="http://schemas.microsoft.com/office/drawing/2014/main" id="{5B4BFE23-06D8-4243-3C38-159DF16FE75E}"/>
              </a:ext>
            </a:extLst>
          </p:cNvPr>
          <p:cNvPicPr>
            <a:picLocks noChangeAspect="1"/>
          </p:cNvPicPr>
          <p:nvPr/>
        </p:nvPicPr>
        <p:blipFill>
          <a:blip r:embed="rId6"/>
          <a:stretch>
            <a:fillRect/>
          </a:stretch>
        </p:blipFill>
        <p:spPr>
          <a:xfrm>
            <a:off x="4381453" y="1328034"/>
            <a:ext cx="3080051" cy="4635427"/>
          </a:xfrm>
          <a:prstGeom prst="rect">
            <a:avLst/>
          </a:prstGeom>
        </p:spPr>
      </p:pic>
    </p:spTree>
    <p:extLst>
      <p:ext uri="{BB962C8B-B14F-4D97-AF65-F5344CB8AC3E}">
        <p14:creationId xmlns:p14="http://schemas.microsoft.com/office/powerpoint/2010/main" val="964268799"/>
      </p:ext>
    </p:extLst>
  </p:cSld>
  <p:clrMapOvr>
    <a:masterClrMapping/>
  </p:clrMapOvr>
  <p:transition spd="slow">
    <p:wip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Post-reading </a:t>
            </a:r>
          </a:p>
        </p:txBody>
      </p:sp>
    </p:spTree>
    <p:extLst>
      <p:ext uri="{BB962C8B-B14F-4D97-AF65-F5344CB8AC3E}">
        <p14:creationId xmlns:p14="http://schemas.microsoft.com/office/powerpoint/2010/main" val="894239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3416320"/>
          </a:xfrm>
          <a:prstGeom prst="rect">
            <a:avLst/>
          </a:prstGeom>
          <a:noFill/>
        </p:spPr>
        <p:txBody>
          <a:bodyPr wrap="square" rtlCol="0">
            <a:spAutoFit/>
          </a:bodyPr>
          <a:lstStyle/>
          <a:p>
            <a:r>
              <a:rPr lang="en-US" sz="3600" b="1" dirty="0">
                <a:solidFill>
                  <a:srgbClr val="0070C0"/>
                </a:solidFill>
                <a:highlight>
                  <a:srgbClr val="00FF00"/>
                </a:highlight>
              </a:rPr>
              <a:t>Task d.</a:t>
            </a:r>
            <a:r>
              <a:rPr lang="en-US" sz="3600" b="1" dirty="0">
                <a:solidFill>
                  <a:srgbClr val="0070C0"/>
                </a:solidFill>
              </a:rPr>
              <a:t> In pairs</a:t>
            </a:r>
            <a:r>
              <a:rPr lang="en-US" sz="3600" b="1">
                <a:solidFill>
                  <a:srgbClr val="0070C0"/>
                </a:solidFill>
              </a:rPr>
              <a:t>: Ask </a:t>
            </a:r>
            <a:r>
              <a:rPr lang="en-US" sz="3600" b="1" dirty="0">
                <a:solidFill>
                  <a:srgbClr val="0070C0"/>
                </a:solidFill>
              </a:rPr>
              <a:t>and answer:</a:t>
            </a:r>
          </a:p>
          <a:p>
            <a:endParaRPr lang="en-US" sz="3600" b="1" dirty="0">
              <a:solidFill>
                <a:srgbClr val="0070C0"/>
              </a:solidFill>
            </a:endParaRPr>
          </a:p>
          <a:p>
            <a:r>
              <a:rPr lang="en-US" sz="3600" b="1" dirty="0">
                <a:solidFill>
                  <a:srgbClr val="0070C0"/>
                </a:solidFill>
              </a:rPr>
              <a:t>What changes mentioned in the interview can you see in your family? </a:t>
            </a:r>
          </a:p>
          <a:p>
            <a:r>
              <a:rPr lang="en-US" sz="3600" b="1" dirty="0">
                <a:solidFill>
                  <a:srgbClr val="0070C0"/>
                </a:solidFill>
              </a:rPr>
              <a:t>What things do you agree or disagree with Mrs. </a:t>
            </a:r>
            <a:r>
              <a:rPr lang="en-US" sz="3600" b="1" dirty="0" err="1">
                <a:solidFill>
                  <a:srgbClr val="0070C0"/>
                </a:solidFill>
              </a:rPr>
              <a:t>Nguyễn</a:t>
            </a:r>
            <a:r>
              <a:rPr lang="en-US" sz="3600" b="1" dirty="0">
                <a:solidFill>
                  <a:srgbClr val="0070C0"/>
                </a:solidFill>
              </a:rPr>
              <a:t> about? Why?</a:t>
            </a:r>
          </a:p>
        </p:txBody>
      </p:sp>
      <p:pic>
        <p:nvPicPr>
          <p:cNvPr id="3" name="Picture 2">
            <a:extLst>
              <a:ext uri="{FF2B5EF4-FFF2-40B4-BE49-F238E27FC236}">
                <a16:creationId xmlns:a16="http://schemas.microsoft.com/office/drawing/2014/main" id="{52D53473-18AD-C323-0ACC-A86EB451CD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0115" y="4000421"/>
            <a:ext cx="2417738" cy="1651345"/>
          </a:xfrm>
          <a:prstGeom prst="rect">
            <a:avLst/>
          </a:prstGeom>
        </p:spPr>
      </p:pic>
    </p:spTree>
    <p:extLst>
      <p:ext uri="{BB962C8B-B14F-4D97-AF65-F5344CB8AC3E}">
        <p14:creationId xmlns:p14="http://schemas.microsoft.com/office/powerpoint/2010/main" val="3090640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1094576" y="470453"/>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5505061" y="2668555"/>
            <a:ext cx="6313797" cy="3407943"/>
          </a:xfrm>
          <a:prstGeom prst="wedgeRoundRectCallout">
            <a:avLst>
              <a:gd name="adj1" fmla="val 35855"/>
              <a:gd name="adj2" fmla="val 5628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dirty="0">
                <a:solidFill>
                  <a:srgbClr val="FF0000"/>
                </a:solidFill>
              </a:rPr>
              <a:t>In my family, I've noticed a shift towards smaller nuclear families. However, we still prioritize maintaining strong connections with extended relatives through regular communication and gatherings.</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5883947" y="762841"/>
            <a:ext cx="6102303" cy="1597804"/>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dirty="0">
                <a:solidFill>
                  <a:srgbClr val="FF0000"/>
                </a:solidFill>
              </a:rPr>
              <a:t>What changes mentioned in the interview can you see in your family? </a:t>
            </a:r>
          </a:p>
        </p:txBody>
      </p:sp>
      <p:pic>
        <p:nvPicPr>
          <p:cNvPr id="35842" name="Picture 2" descr="Portrait of Asian family in garden evening time">
            <a:extLst>
              <a:ext uri="{FF2B5EF4-FFF2-40B4-BE49-F238E27FC236}">
                <a16:creationId xmlns:a16="http://schemas.microsoft.com/office/drawing/2014/main" id="{381C10F8-1B32-B7E5-2AF0-E1A57A42E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618" y="1409791"/>
            <a:ext cx="5116679" cy="3408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252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1631241" y="621873"/>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369451" y="4001700"/>
            <a:ext cx="11453098" cy="2144578"/>
          </a:xfrm>
          <a:prstGeom prst="wedgeRoundRectCallout">
            <a:avLst>
              <a:gd name="adj1" fmla="val 35855"/>
              <a:gd name="adj2" fmla="val 5628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dirty="0">
                <a:solidFill>
                  <a:srgbClr val="FF0000"/>
                </a:solidFill>
              </a:rPr>
              <a:t>I agree with Mrs. </a:t>
            </a:r>
            <a:r>
              <a:rPr lang="en-US" sz="3200" dirty="0" err="1">
                <a:solidFill>
                  <a:srgbClr val="FF0000"/>
                </a:solidFill>
              </a:rPr>
              <a:t>Nguyễn</a:t>
            </a:r>
            <a:r>
              <a:rPr lang="en-US" sz="3200" dirty="0">
                <a:solidFill>
                  <a:srgbClr val="FF0000"/>
                </a:solidFill>
              </a:rPr>
              <a:t> that smaller family sizes can foster independence but may weaken connections between relatives because fewer family members mean less frequent interactions and fewer opportunities for shared experiences and support.</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769825" y="1805272"/>
            <a:ext cx="5081597" cy="1597804"/>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dirty="0">
                <a:solidFill>
                  <a:srgbClr val="FF0000"/>
                </a:solidFill>
              </a:rPr>
              <a:t>What things do you agree or disagree with Mrs. </a:t>
            </a:r>
            <a:r>
              <a:rPr lang="en-US" sz="3200" dirty="0" err="1">
                <a:solidFill>
                  <a:srgbClr val="FF0000"/>
                </a:solidFill>
              </a:rPr>
              <a:t>Nguyễn</a:t>
            </a:r>
            <a:r>
              <a:rPr lang="en-US" sz="3200" dirty="0">
                <a:solidFill>
                  <a:srgbClr val="FF0000"/>
                </a:solidFill>
              </a:rPr>
              <a:t> about? Why?</a:t>
            </a:r>
          </a:p>
        </p:txBody>
      </p:sp>
      <p:pic>
        <p:nvPicPr>
          <p:cNvPr id="36866" name="Picture 2" descr="Photo of a young family at the sunflowers field on a sunny day. ">
            <a:extLst>
              <a:ext uri="{FF2B5EF4-FFF2-40B4-BE49-F238E27FC236}">
                <a16:creationId xmlns:a16="http://schemas.microsoft.com/office/drawing/2014/main" id="{063098C8-C994-0E10-CD92-A220CA59F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9509" y="470453"/>
            <a:ext cx="4956130" cy="3301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486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12E0-0B4B-5B58-3B99-94D0EE96FC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0267B0-D72E-4EA8-D8CE-EFA925B83EFF}"/>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5B5CA369-E9E0-D819-EF54-23D7D8321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81C0389D-B94C-8435-EB11-251AD3C991E8}"/>
              </a:ext>
            </a:extLst>
          </p:cNvPr>
          <p:cNvSpPr txBox="1"/>
          <p:nvPr/>
        </p:nvSpPr>
        <p:spPr>
          <a:xfrm>
            <a:off x="4714734" y="3852739"/>
            <a:ext cx="3267732" cy="1569660"/>
          </a:xfrm>
          <a:prstGeom prst="rect">
            <a:avLst/>
          </a:prstGeom>
          <a:noFill/>
        </p:spPr>
        <p:txBody>
          <a:bodyPr wrap="square" rtlCol="0">
            <a:spAutoFit/>
          </a:bodyPr>
          <a:lstStyle/>
          <a:p>
            <a:pPr algn="ctr"/>
            <a:r>
              <a:rPr lang="en-US" sz="4800" dirty="0">
                <a:solidFill>
                  <a:schemeClr val="bg1"/>
                </a:solidFill>
              </a:rPr>
              <a:t>Extra</a:t>
            </a:r>
          </a:p>
          <a:p>
            <a:pPr algn="ctr"/>
            <a:r>
              <a:rPr lang="en-US" sz="4800" dirty="0">
                <a:solidFill>
                  <a:schemeClr val="bg1"/>
                </a:solidFill>
              </a:rPr>
              <a:t>Practice </a:t>
            </a:r>
          </a:p>
        </p:txBody>
      </p:sp>
    </p:spTree>
    <p:extLst>
      <p:ext uri="{BB962C8B-B14F-4D97-AF65-F5344CB8AC3E}">
        <p14:creationId xmlns:p14="http://schemas.microsoft.com/office/powerpoint/2010/main" val="2233442642"/>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1077218"/>
          </a:xfrm>
          <a:prstGeom prst="rect">
            <a:avLst/>
          </a:prstGeom>
          <a:noFill/>
        </p:spPr>
        <p:txBody>
          <a:bodyPr wrap="square" rtlCol="0">
            <a:spAutoFit/>
          </a:bodyPr>
          <a:lstStyle/>
          <a:p>
            <a:r>
              <a:rPr lang="en-US" sz="3200" b="1" dirty="0">
                <a:solidFill>
                  <a:srgbClr val="0070C0"/>
                </a:solidFill>
              </a:rPr>
              <a:t>Read the interview with Mrs. </a:t>
            </a:r>
            <a:r>
              <a:rPr lang="en-US" sz="3200" b="1" dirty="0" err="1">
                <a:solidFill>
                  <a:srgbClr val="0070C0"/>
                </a:solidFill>
              </a:rPr>
              <a:t>Nguyễn</a:t>
            </a:r>
            <a:r>
              <a:rPr lang="en-US" sz="3200" b="1" dirty="0">
                <a:solidFill>
                  <a:srgbClr val="0070C0"/>
                </a:solidFill>
              </a:rPr>
              <a:t> about her memories of family life in the past. Answer these questions:</a:t>
            </a:r>
          </a:p>
        </p:txBody>
      </p:sp>
      <p:sp>
        <p:nvSpPr>
          <p:cNvPr id="2" name="TextBox 1">
            <a:extLst>
              <a:ext uri="{FF2B5EF4-FFF2-40B4-BE49-F238E27FC236}">
                <a16:creationId xmlns:a16="http://schemas.microsoft.com/office/drawing/2014/main" id="{C53B2676-D8C5-8C70-F4AC-0ED484315C91}"/>
              </a:ext>
            </a:extLst>
          </p:cNvPr>
          <p:cNvSpPr txBox="1"/>
          <p:nvPr/>
        </p:nvSpPr>
        <p:spPr>
          <a:xfrm>
            <a:off x="573024" y="1925222"/>
            <a:ext cx="11045952" cy="3007555"/>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1.How many children does Mrs.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Nguyễn</a:t>
            </a:r>
            <a:r>
              <a:rPr lang="en-US" sz="3200" dirty="0">
                <a:effectLst/>
                <a:latin typeface="Calibri" panose="020F0502020204030204" pitchFamily="34" charset="0"/>
                <a:ea typeface="Times New Roman" panose="02020603050405020304" pitchFamily="18" charset="0"/>
                <a:cs typeface="Calibri" panose="020F0502020204030204" pitchFamily="34" charset="0"/>
              </a:rPr>
              <a:t> have?</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2.What is one benefit of smaller family size that Mrs.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Nguyễn</a:t>
            </a:r>
            <a:r>
              <a:rPr lang="en-US" sz="3200" dirty="0">
                <a:effectLst/>
                <a:latin typeface="Calibri" panose="020F0502020204030204" pitchFamily="34" charset="0"/>
                <a:ea typeface="Times New Roman" panose="02020603050405020304" pitchFamily="18" charset="0"/>
                <a:cs typeface="Calibri" panose="020F0502020204030204" pitchFamily="34" charset="0"/>
              </a:rPr>
              <a:t> mentioned?</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3.What was the role of the husband in the past?</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4.Why do both parents need to work nowadays?</a:t>
            </a:r>
          </a:p>
        </p:txBody>
      </p:sp>
    </p:spTree>
    <p:extLst>
      <p:ext uri="{BB962C8B-B14F-4D97-AF65-F5344CB8AC3E}">
        <p14:creationId xmlns:p14="http://schemas.microsoft.com/office/powerpoint/2010/main" val="1242964347"/>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1077218"/>
          </a:xfrm>
          <a:prstGeom prst="rect">
            <a:avLst/>
          </a:prstGeom>
          <a:noFill/>
        </p:spPr>
        <p:txBody>
          <a:bodyPr wrap="square" rtlCol="0">
            <a:spAutoFit/>
          </a:bodyPr>
          <a:lstStyle/>
          <a:p>
            <a:r>
              <a:rPr lang="en-US" sz="3200" b="1" dirty="0">
                <a:solidFill>
                  <a:srgbClr val="0070C0"/>
                </a:solidFill>
              </a:rPr>
              <a:t>Read the interview with Mrs. </a:t>
            </a:r>
            <a:r>
              <a:rPr lang="en-US" sz="3200" b="1" dirty="0" err="1">
                <a:solidFill>
                  <a:srgbClr val="0070C0"/>
                </a:solidFill>
              </a:rPr>
              <a:t>Nguyễn</a:t>
            </a:r>
            <a:r>
              <a:rPr lang="en-US" sz="3200" b="1" dirty="0">
                <a:solidFill>
                  <a:srgbClr val="0070C0"/>
                </a:solidFill>
              </a:rPr>
              <a:t> about her memories of family life in the past. Answer these questions:</a:t>
            </a:r>
          </a:p>
        </p:txBody>
      </p:sp>
      <p:sp>
        <p:nvSpPr>
          <p:cNvPr id="2" name="TextBox 1">
            <a:extLst>
              <a:ext uri="{FF2B5EF4-FFF2-40B4-BE49-F238E27FC236}">
                <a16:creationId xmlns:a16="http://schemas.microsoft.com/office/drawing/2014/main" id="{C53B2676-D8C5-8C70-F4AC-0ED484315C91}"/>
              </a:ext>
            </a:extLst>
          </p:cNvPr>
          <p:cNvSpPr txBox="1"/>
          <p:nvPr/>
        </p:nvSpPr>
        <p:spPr>
          <a:xfrm>
            <a:off x="655607" y="2277456"/>
            <a:ext cx="11045952" cy="3007555"/>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1.How many children does Mrs.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Nguyễn</a:t>
            </a:r>
            <a:r>
              <a:rPr lang="en-US" sz="3200" dirty="0">
                <a:effectLst/>
                <a:latin typeface="Calibri" panose="020F0502020204030204" pitchFamily="34" charset="0"/>
                <a:ea typeface="Times New Roman" panose="02020603050405020304" pitchFamily="18" charset="0"/>
                <a:cs typeface="Calibri" panose="020F0502020204030204" pitchFamily="34" charset="0"/>
              </a:rPr>
              <a:t> have?</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2.What is one benefit of smaller family size that Mrs.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Nguyễn</a:t>
            </a:r>
            <a:r>
              <a:rPr lang="en-US" sz="3200" dirty="0">
                <a:effectLst/>
                <a:latin typeface="Calibri" panose="020F0502020204030204" pitchFamily="34" charset="0"/>
                <a:ea typeface="Times New Roman" panose="02020603050405020304" pitchFamily="18" charset="0"/>
                <a:cs typeface="Calibri" panose="020F0502020204030204" pitchFamily="34" charset="0"/>
              </a:rPr>
              <a:t> mentioned?</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3.What was the role of the husband in the past?</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4.Why do both parents need to work nowadays?</a:t>
            </a:r>
          </a:p>
        </p:txBody>
      </p:sp>
      <p:sp>
        <p:nvSpPr>
          <p:cNvPr id="3" name="TextBox 2">
            <a:extLst>
              <a:ext uri="{FF2B5EF4-FFF2-40B4-BE49-F238E27FC236}">
                <a16:creationId xmlns:a16="http://schemas.microsoft.com/office/drawing/2014/main" id="{966FD3AF-1B81-B046-FC84-308819846060}"/>
              </a:ext>
            </a:extLst>
          </p:cNvPr>
          <p:cNvSpPr txBox="1"/>
          <p:nvPr/>
        </p:nvSpPr>
        <p:spPr>
          <a:xfrm>
            <a:off x="3732442" y="1491286"/>
            <a:ext cx="4427689"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Underline the key words</a:t>
            </a:r>
          </a:p>
        </p:txBody>
      </p:sp>
      <p:cxnSp>
        <p:nvCxnSpPr>
          <p:cNvPr id="4" name="Straight Connector 3">
            <a:extLst>
              <a:ext uri="{FF2B5EF4-FFF2-40B4-BE49-F238E27FC236}">
                <a16:creationId xmlns:a16="http://schemas.microsoft.com/office/drawing/2014/main" id="{8F67BEC5-AEF8-CFBA-3046-EB3E655B924C}"/>
              </a:ext>
            </a:extLst>
          </p:cNvPr>
          <p:cNvCxnSpPr>
            <a:cxnSpLocks/>
          </p:cNvCxnSpPr>
          <p:nvPr/>
        </p:nvCxnSpPr>
        <p:spPr>
          <a:xfrm>
            <a:off x="1073182" y="2838721"/>
            <a:ext cx="313305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485CB9F-3375-DAB6-935D-0CD95C2ACDAD}"/>
              </a:ext>
            </a:extLst>
          </p:cNvPr>
          <p:cNvCxnSpPr>
            <a:cxnSpLocks/>
          </p:cNvCxnSpPr>
          <p:nvPr/>
        </p:nvCxnSpPr>
        <p:spPr>
          <a:xfrm>
            <a:off x="1000030" y="3435096"/>
            <a:ext cx="9567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603BFF5-9C00-44CE-5118-F8E07B2F2D78}"/>
              </a:ext>
            </a:extLst>
          </p:cNvPr>
          <p:cNvCxnSpPr>
            <a:cxnSpLocks/>
          </p:cNvCxnSpPr>
          <p:nvPr/>
        </p:nvCxnSpPr>
        <p:spPr>
          <a:xfrm>
            <a:off x="3322606" y="3459480"/>
            <a:ext cx="12493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3FFA453-0C79-4CE4-F305-88EEF1DE4A61}"/>
              </a:ext>
            </a:extLst>
          </p:cNvPr>
          <p:cNvCxnSpPr>
            <a:cxnSpLocks/>
          </p:cNvCxnSpPr>
          <p:nvPr/>
        </p:nvCxnSpPr>
        <p:spPr>
          <a:xfrm>
            <a:off x="5212366" y="3459480"/>
            <a:ext cx="32366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8F48537-25C7-9CCE-7BF4-817CC5CD80CA}"/>
              </a:ext>
            </a:extLst>
          </p:cNvPr>
          <p:cNvCxnSpPr>
            <a:cxnSpLocks/>
          </p:cNvCxnSpPr>
          <p:nvPr/>
        </p:nvCxnSpPr>
        <p:spPr>
          <a:xfrm>
            <a:off x="1036606" y="4617720"/>
            <a:ext cx="8836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5195EEA-C44C-6BB0-8F1B-6F4A3B02ED66}"/>
              </a:ext>
            </a:extLst>
          </p:cNvPr>
          <p:cNvCxnSpPr>
            <a:cxnSpLocks/>
          </p:cNvCxnSpPr>
          <p:nvPr/>
        </p:nvCxnSpPr>
        <p:spPr>
          <a:xfrm>
            <a:off x="3377470" y="4599432"/>
            <a:ext cx="68246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DD750E1-263A-215D-EC75-C106BD6F33E5}"/>
              </a:ext>
            </a:extLst>
          </p:cNvPr>
          <p:cNvCxnSpPr>
            <a:cxnSpLocks/>
          </p:cNvCxnSpPr>
          <p:nvPr/>
        </p:nvCxnSpPr>
        <p:spPr>
          <a:xfrm>
            <a:off x="5212366" y="4617720"/>
            <a:ext cx="14627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2CF9FF-0B4A-EB5E-20C5-35EF89ECEA27}"/>
              </a:ext>
            </a:extLst>
          </p:cNvPr>
          <p:cNvCxnSpPr>
            <a:cxnSpLocks/>
          </p:cNvCxnSpPr>
          <p:nvPr/>
        </p:nvCxnSpPr>
        <p:spPr>
          <a:xfrm>
            <a:off x="7717679" y="4599432"/>
            <a:ext cx="7679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1F0515-E7A0-9F3F-E689-52BF5618AF02}"/>
              </a:ext>
            </a:extLst>
          </p:cNvPr>
          <p:cNvCxnSpPr>
            <a:cxnSpLocks/>
          </p:cNvCxnSpPr>
          <p:nvPr/>
        </p:nvCxnSpPr>
        <p:spPr>
          <a:xfrm>
            <a:off x="1060847" y="5208811"/>
            <a:ext cx="7313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53CF25A-4E7E-FCD3-46DD-8908E38FAD6C}"/>
              </a:ext>
            </a:extLst>
          </p:cNvPr>
          <p:cNvCxnSpPr>
            <a:cxnSpLocks/>
          </p:cNvCxnSpPr>
          <p:nvPr/>
        </p:nvCxnSpPr>
        <p:spPr>
          <a:xfrm>
            <a:off x="2401967" y="5196398"/>
            <a:ext cx="21700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C2D5A9-3316-5DEB-D78A-3CB1BB12E06D}"/>
              </a:ext>
            </a:extLst>
          </p:cNvPr>
          <p:cNvCxnSpPr>
            <a:cxnSpLocks/>
          </p:cNvCxnSpPr>
          <p:nvPr/>
        </p:nvCxnSpPr>
        <p:spPr>
          <a:xfrm>
            <a:off x="5990098" y="5199225"/>
            <a:ext cx="8496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1860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ppt_x"/>
                                          </p:val>
                                        </p:tav>
                                        <p:tav tm="100000">
                                          <p:val>
                                            <p:strVal val="#ppt_x"/>
                                          </p:val>
                                        </p:tav>
                                      </p:tavLst>
                                    </p:anim>
                                    <p:anim calcmode="lin" valueType="num">
                                      <p:cBhvr additive="base">
                                        <p:cTn id="5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ppt_x"/>
                                          </p:val>
                                        </p:tav>
                                        <p:tav tm="100000">
                                          <p:val>
                                            <p:strVal val="#ppt_x"/>
                                          </p:val>
                                        </p:tav>
                                      </p:tavLst>
                                    </p:anim>
                                    <p:anim calcmode="lin" valueType="num">
                                      <p:cBhvr additive="base">
                                        <p:cTn id="6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additive="base">
                                        <p:cTn id="66" dur="500" fill="hold"/>
                                        <p:tgtEl>
                                          <p:spTgt spid="26"/>
                                        </p:tgtEl>
                                        <p:attrNameLst>
                                          <p:attrName>ppt_x</p:attrName>
                                        </p:attrNameLst>
                                      </p:cBhvr>
                                      <p:tavLst>
                                        <p:tav tm="0">
                                          <p:val>
                                            <p:strVal val="#ppt_x"/>
                                          </p:val>
                                        </p:tav>
                                        <p:tav tm="100000">
                                          <p:val>
                                            <p:strVal val="#ppt_x"/>
                                          </p:val>
                                        </p:tav>
                                      </p:tavLst>
                                    </p:anim>
                                    <p:anim calcmode="lin" valueType="num">
                                      <p:cBhvr additive="base">
                                        <p:cTn id="6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additive="base">
                                        <p:cTn id="72" dur="500" fill="hold"/>
                                        <p:tgtEl>
                                          <p:spTgt spid="28"/>
                                        </p:tgtEl>
                                        <p:attrNameLst>
                                          <p:attrName>ppt_x</p:attrName>
                                        </p:attrNameLst>
                                      </p:cBhvr>
                                      <p:tavLst>
                                        <p:tav tm="0">
                                          <p:val>
                                            <p:strVal val="#ppt_x"/>
                                          </p:val>
                                        </p:tav>
                                        <p:tav tm="100000">
                                          <p:val>
                                            <p:strVal val="#ppt_x"/>
                                          </p:val>
                                        </p:tav>
                                      </p:tavLst>
                                    </p:anim>
                                    <p:anim calcmode="lin" valueType="num">
                                      <p:cBhvr additive="base">
                                        <p:cTn id="7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F27847E-1EE5-C49D-AB5A-172F3F24FFD2}"/>
              </a:ext>
            </a:extLst>
          </p:cNvPr>
          <p:cNvSpPr txBox="1"/>
          <p:nvPr/>
        </p:nvSpPr>
        <p:spPr>
          <a:xfrm>
            <a:off x="655607" y="2704285"/>
            <a:ext cx="5170507" cy="2416624"/>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1.How many children does Mrs. </a:t>
            </a:r>
            <a:r>
              <a:rPr lang="en-US" sz="3200" dirty="0" err="1">
                <a:solidFill>
                  <a:srgbClr val="000000"/>
                </a:solidFill>
                <a:effectLst/>
                <a:latin typeface="Calibri" panose="020F0502020204030204" pitchFamily="34" charset="0"/>
                <a:ea typeface="DengXian" panose="02010600030101010101" pitchFamily="2" charset="-122"/>
                <a:cs typeface="Calibri" panose="020F0502020204030204" pitchFamily="34" charset="0"/>
              </a:rPr>
              <a:t>Nguyễn</a:t>
            </a:r>
            <a:r>
              <a:rPr lang="en-US" sz="32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have?</a:t>
            </a:r>
            <a:r>
              <a:rPr lang="en-VN" sz="3200" dirty="0">
                <a:effectLst/>
                <a:latin typeface="Calibri" panose="020F0502020204030204" pitchFamily="34" charset="0"/>
                <a:cs typeface="Calibri" panose="020F0502020204030204" pitchFamily="34" charset="0"/>
              </a:rPr>
              <a:t> </a:t>
            </a:r>
          </a:p>
          <a:p>
            <a:pPr algn="just">
              <a:lnSpc>
                <a:spcPct val="120000"/>
              </a:lnSpc>
            </a:pPr>
            <a:r>
              <a:rPr lang="en-VN" sz="3200" dirty="0">
                <a:latin typeface="Calibri" panose="020F0502020204030204" pitchFamily="34" charset="0"/>
                <a:cs typeface="Calibri" panose="020F0502020204030204" pitchFamily="34" charset="0"/>
              </a:rPr>
              <a:t>________________________________________________</a:t>
            </a:r>
            <a:endParaRPr lang="en-US" sz="3200" dirty="0">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13A990C-3E10-F243-238B-FB48D8E1606A}"/>
              </a:ext>
            </a:extLst>
          </p:cNvPr>
          <p:cNvSpPr txBox="1"/>
          <p:nvPr/>
        </p:nvSpPr>
        <p:spPr>
          <a:xfrm>
            <a:off x="5070655" y="1629782"/>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5" name="TextBox 4">
            <a:extLst>
              <a:ext uri="{FF2B5EF4-FFF2-40B4-BE49-F238E27FC236}">
                <a16:creationId xmlns:a16="http://schemas.microsoft.com/office/drawing/2014/main" id="{888FDA9F-BF4D-BB95-FF89-A7E8D23B2878}"/>
              </a:ext>
            </a:extLst>
          </p:cNvPr>
          <p:cNvSpPr txBox="1"/>
          <p:nvPr/>
        </p:nvSpPr>
        <p:spPr>
          <a:xfrm>
            <a:off x="6096000" y="3118743"/>
            <a:ext cx="5777341" cy="1825756"/>
          </a:xfrm>
          <a:prstGeom prst="rect">
            <a:avLst/>
          </a:prstGeom>
          <a:solidFill>
            <a:srgbClr val="94E4FE">
              <a:alpha val="36471"/>
            </a:srgbClr>
          </a:solidFill>
        </p:spPr>
        <p:txBody>
          <a:bodyPr wrap="square">
            <a:spAutoFit/>
          </a:bodyPr>
          <a:lstStyle/>
          <a:p>
            <a:pPr>
              <a:lnSpc>
                <a:spcPct val="120000"/>
              </a:lnSpc>
            </a:pPr>
            <a:r>
              <a:rPr lang="en-US" sz="3200" b="1" dirty="0">
                <a:solidFill>
                  <a:srgbClr val="0432FF"/>
                </a:solidFill>
                <a:latin typeface="Calibri" panose="020F0502020204030204" pitchFamily="34" charset="0"/>
                <a:ea typeface="DengXian" panose="02010600030101010101" pitchFamily="2" charset="-122"/>
              </a:rPr>
              <a:t>Interviewer</a:t>
            </a:r>
            <a:r>
              <a:rPr lang="en-US" sz="3200" dirty="0">
                <a:solidFill>
                  <a:srgbClr val="000000"/>
                </a:solidFill>
                <a:latin typeface="Calibri" panose="020F0502020204030204" pitchFamily="34" charset="0"/>
                <a:ea typeface="DengXian" panose="02010600030101010101" pitchFamily="2" charset="-122"/>
              </a:rPr>
              <a:t>: Mrs. </a:t>
            </a:r>
            <a:r>
              <a:rPr lang="en-US" sz="3200" dirty="0" err="1">
                <a:solidFill>
                  <a:srgbClr val="000000"/>
                </a:solidFill>
                <a:latin typeface="Calibri" panose="020F0502020204030204" pitchFamily="34" charset="0"/>
                <a:ea typeface="DengXian" panose="02010600030101010101" pitchFamily="2" charset="-122"/>
              </a:rPr>
              <a:t>Nguyễn</a:t>
            </a:r>
            <a:r>
              <a:rPr lang="en-US" sz="3200" dirty="0">
                <a:solidFill>
                  <a:srgbClr val="000000"/>
                </a:solidFill>
                <a:latin typeface="Calibri" panose="020F0502020204030204" pitchFamily="34" charset="0"/>
                <a:ea typeface="DengXian" panose="02010600030101010101" pitchFamily="2" charset="-122"/>
              </a:rPr>
              <a:t>, you </a:t>
            </a:r>
            <a:r>
              <a:rPr lang="en-US" sz="3200" b="1" u="sng" dirty="0">
                <a:solidFill>
                  <a:srgbClr val="000000"/>
                </a:solidFill>
                <a:highlight>
                  <a:srgbClr val="FFFF00"/>
                </a:highlight>
                <a:latin typeface="Calibri" panose="020F0502020204030204" pitchFamily="34" charset="0"/>
                <a:ea typeface="DengXian" panose="02010600030101010101" pitchFamily="2" charset="-122"/>
              </a:rPr>
              <a:t>have 13 children</a:t>
            </a:r>
            <a:r>
              <a:rPr lang="en-US" sz="3200" b="1" u="sng" dirty="0">
                <a:solidFill>
                  <a:srgbClr val="000000"/>
                </a:solidFill>
                <a:latin typeface="Calibri" panose="020F0502020204030204" pitchFamily="34" charset="0"/>
                <a:ea typeface="DengXian" panose="02010600030101010101" pitchFamily="2" charset="-122"/>
              </a:rPr>
              <a:t> </a:t>
            </a:r>
            <a:r>
              <a:rPr lang="en-US" sz="3200" dirty="0">
                <a:solidFill>
                  <a:srgbClr val="000000"/>
                </a:solidFill>
                <a:latin typeface="Calibri" panose="020F0502020204030204" pitchFamily="34" charset="0"/>
                <a:ea typeface="DengXian" panose="02010600030101010101" pitchFamily="2" charset="-122"/>
              </a:rPr>
              <a:t>and 24 grandchildren. </a:t>
            </a:r>
            <a:endParaRPr lang="en-GB" sz="3200" dirty="0"/>
          </a:p>
        </p:txBody>
      </p:sp>
      <p:sp>
        <p:nvSpPr>
          <p:cNvPr id="7" name="TextBox 6">
            <a:extLst>
              <a:ext uri="{FF2B5EF4-FFF2-40B4-BE49-F238E27FC236}">
                <a16:creationId xmlns:a16="http://schemas.microsoft.com/office/drawing/2014/main" id="{9257D2DC-0658-AA0C-36A7-EB45FF3094AF}"/>
              </a:ext>
            </a:extLst>
          </p:cNvPr>
          <p:cNvSpPr txBox="1"/>
          <p:nvPr/>
        </p:nvSpPr>
        <p:spPr>
          <a:xfrm>
            <a:off x="655607" y="414068"/>
            <a:ext cx="11192682" cy="1077218"/>
          </a:xfrm>
          <a:prstGeom prst="rect">
            <a:avLst/>
          </a:prstGeom>
          <a:noFill/>
        </p:spPr>
        <p:txBody>
          <a:bodyPr wrap="square" rtlCol="0">
            <a:spAutoFit/>
          </a:bodyPr>
          <a:lstStyle/>
          <a:p>
            <a:r>
              <a:rPr lang="en-US" sz="3200" b="1" dirty="0">
                <a:solidFill>
                  <a:srgbClr val="0070C0"/>
                </a:solidFill>
              </a:rPr>
              <a:t>Read the interview with Mrs. </a:t>
            </a:r>
            <a:r>
              <a:rPr lang="en-US" sz="3200" b="1" dirty="0" err="1">
                <a:solidFill>
                  <a:srgbClr val="0070C0"/>
                </a:solidFill>
              </a:rPr>
              <a:t>Nguyễn</a:t>
            </a:r>
            <a:r>
              <a:rPr lang="en-US" sz="3200" b="1" dirty="0">
                <a:solidFill>
                  <a:srgbClr val="0070C0"/>
                </a:solidFill>
              </a:rPr>
              <a:t> about her memories of family life in the past. Answer these questions:</a:t>
            </a:r>
          </a:p>
        </p:txBody>
      </p:sp>
      <p:sp>
        <p:nvSpPr>
          <p:cNvPr id="8" name="TextBox 7">
            <a:extLst>
              <a:ext uri="{FF2B5EF4-FFF2-40B4-BE49-F238E27FC236}">
                <a16:creationId xmlns:a16="http://schemas.microsoft.com/office/drawing/2014/main" id="{E753A0BF-8C32-7285-E1ED-A0E5BEA861F4}"/>
              </a:ext>
            </a:extLst>
          </p:cNvPr>
          <p:cNvSpPr txBox="1"/>
          <p:nvPr/>
        </p:nvSpPr>
        <p:spPr>
          <a:xfrm>
            <a:off x="758278" y="3903573"/>
            <a:ext cx="4312377" cy="584775"/>
          </a:xfrm>
          <a:prstGeom prst="rect">
            <a:avLst/>
          </a:prstGeom>
          <a:noFill/>
        </p:spPr>
        <p:txBody>
          <a:bodyPr wrap="square" rtlCol="0">
            <a:spAutoFit/>
          </a:bodyPr>
          <a:lstStyle/>
          <a:p>
            <a:r>
              <a:rPr lang="en-US" sz="3200" dirty="0">
                <a:solidFill>
                  <a:srgbClr val="FF0000"/>
                </a:solidFill>
              </a:rPr>
              <a:t>She has 13 children.</a:t>
            </a:r>
            <a:endParaRPr lang="en-US" sz="3200" b="1" dirty="0">
              <a:solidFill>
                <a:srgbClr val="0070C0"/>
              </a:solidFill>
            </a:endParaRPr>
          </a:p>
        </p:txBody>
      </p:sp>
    </p:spTree>
    <p:extLst>
      <p:ext uri="{BB962C8B-B14F-4D97-AF65-F5344CB8AC3E}">
        <p14:creationId xmlns:p14="http://schemas.microsoft.com/office/powerpoint/2010/main" val="6695572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F27847E-1EE5-C49D-AB5A-172F3F24FFD2}"/>
              </a:ext>
            </a:extLst>
          </p:cNvPr>
          <p:cNvSpPr txBox="1"/>
          <p:nvPr/>
        </p:nvSpPr>
        <p:spPr>
          <a:xfrm>
            <a:off x="655607" y="2547308"/>
            <a:ext cx="5170507" cy="3598486"/>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2.What is one benefit of smaller family size that Mrs. </a:t>
            </a:r>
            <a:r>
              <a:rPr lang="en-US" sz="3200" dirty="0" err="1">
                <a:effectLst/>
                <a:latin typeface="Calibri" panose="020F0502020204030204" pitchFamily="34" charset="0"/>
                <a:ea typeface="Times New Roman" panose="02020603050405020304" pitchFamily="18" charset="0"/>
                <a:cs typeface="Calibri" panose="020F0502020204030204" pitchFamily="34" charset="0"/>
              </a:rPr>
              <a:t>Nguyễn</a:t>
            </a:r>
            <a:r>
              <a:rPr lang="en-US" sz="3200" dirty="0">
                <a:effectLst/>
                <a:latin typeface="Calibri" panose="020F0502020204030204" pitchFamily="34" charset="0"/>
                <a:ea typeface="Times New Roman" panose="02020603050405020304" pitchFamily="18" charset="0"/>
                <a:cs typeface="Calibri" panose="020F0502020204030204" pitchFamily="34" charset="0"/>
              </a:rPr>
              <a:t> mentioned?</a:t>
            </a:r>
          </a:p>
          <a:p>
            <a:pPr algn="just">
              <a:lnSpc>
                <a:spcPct val="120000"/>
              </a:lnSpc>
            </a:pPr>
            <a:r>
              <a:rPr lang="en-VN" sz="3200" dirty="0">
                <a:latin typeface="Calibri" panose="020F0502020204030204" pitchFamily="34" charset="0"/>
                <a:cs typeface="Calibri" panose="020F0502020204030204" pitchFamily="34" charset="0"/>
              </a:rPr>
              <a:t>________________________________________________</a:t>
            </a:r>
          </a:p>
          <a:p>
            <a:pPr algn="just">
              <a:lnSpc>
                <a:spcPct val="120000"/>
              </a:lnSpc>
            </a:pPr>
            <a:r>
              <a:rPr lang="en-VN" sz="3200" dirty="0">
                <a:effectLst/>
                <a:latin typeface="Calibri" panose="020F0502020204030204" pitchFamily="34" charset="0"/>
                <a:cs typeface="Calibri" panose="020F0502020204030204" pitchFamily="34" charset="0"/>
              </a:rPr>
              <a:t>________________________</a:t>
            </a:r>
            <a:endParaRPr lang="en-US" sz="3200" dirty="0">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13A990C-3E10-F243-238B-FB48D8E1606A}"/>
              </a:ext>
            </a:extLst>
          </p:cNvPr>
          <p:cNvSpPr txBox="1"/>
          <p:nvPr/>
        </p:nvSpPr>
        <p:spPr>
          <a:xfrm>
            <a:off x="5070655" y="1629782"/>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5" name="TextBox 4">
            <a:extLst>
              <a:ext uri="{FF2B5EF4-FFF2-40B4-BE49-F238E27FC236}">
                <a16:creationId xmlns:a16="http://schemas.microsoft.com/office/drawing/2014/main" id="{888FDA9F-BF4D-BB95-FF89-A7E8D23B2878}"/>
              </a:ext>
            </a:extLst>
          </p:cNvPr>
          <p:cNvSpPr txBox="1"/>
          <p:nvPr/>
        </p:nvSpPr>
        <p:spPr>
          <a:xfrm>
            <a:off x="6096000" y="2507875"/>
            <a:ext cx="5777341" cy="3598486"/>
          </a:xfrm>
          <a:prstGeom prst="rect">
            <a:avLst/>
          </a:prstGeom>
          <a:solidFill>
            <a:srgbClr val="94E4FE">
              <a:alpha val="36471"/>
            </a:srgbClr>
          </a:solidFill>
        </p:spPr>
        <p:txBody>
          <a:bodyPr wrap="square">
            <a:spAutoFit/>
          </a:bodyPr>
          <a:lstStyle/>
          <a:p>
            <a:pPr algn="just">
              <a:lnSpc>
                <a:spcPct val="120000"/>
              </a:lnSpc>
            </a:pPr>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a:t>
            </a:r>
            <a:r>
              <a:rPr lang="en-US" sz="3200" b="1" kern="100" dirty="0" err="1">
                <a:solidFill>
                  <a:srgbClr val="0432FF"/>
                </a:solidFill>
                <a:latin typeface="Calibri" panose="020F0502020204030204" pitchFamily="34" charset="0"/>
                <a:ea typeface="DengXian" panose="02010600030101010101" pitchFamily="2" charset="-122"/>
                <a:cs typeface="Calibri" panose="020F0502020204030204" pitchFamily="34" charset="0"/>
              </a:rPr>
              <a:t>Nguyễn</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Hmm,</a:t>
            </a:r>
            <a:r>
              <a:rPr lang="en-US" sz="3200" b="1" u="sng"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a:t>
            </a:r>
            <a:r>
              <a:rPr lang="en-US" sz="3200" b="1" u="sng"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the smaller family size allows people to be more independent.</a:t>
            </a:r>
            <a:r>
              <a:rPr lang="en-US" sz="3200" b="1"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But sometimes it makes the connections between relatives weaker.</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9257D2DC-0658-AA0C-36A7-EB45FF3094AF}"/>
              </a:ext>
            </a:extLst>
          </p:cNvPr>
          <p:cNvSpPr txBox="1"/>
          <p:nvPr/>
        </p:nvSpPr>
        <p:spPr>
          <a:xfrm>
            <a:off x="655607" y="414068"/>
            <a:ext cx="11192682" cy="1077218"/>
          </a:xfrm>
          <a:prstGeom prst="rect">
            <a:avLst/>
          </a:prstGeom>
          <a:noFill/>
        </p:spPr>
        <p:txBody>
          <a:bodyPr wrap="square" rtlCol="0">
            <a:spAutoFit/>
          </a:bodyPr>
          <a:lstStyle/>
          <a:p>
            <a:r>
              <a:rPr lang="en-US" sz="3200" b="1" dirty="0">
                <a:solidFill>
                  <a:srgbClr val="0070C0"/>
                </a:solidFill>
              </a:rPr>
              <a:t>Read the interview with Mrs. </a:t>
            </a:r>
            <a:r>
              <a:rPr lang="en-US" sz="3200" b="1" dirty="0" err="1">
                <a:solidFill>
                  <a:srgbClr val="0070C0"/>
                </a:solidFill>
              </a:rPr>
              <a:t>Nguyễn</a:t>
            </a:r>
            <a:r>
              <a:rPr lang="en-US" sz="3200" b="1" dirty="0">
                <a:solidFill>
                  <a:srgbClr val="0070C0"/>
                </a:solidFill>
              </a:rPr>
              <a:t> about her memories of family life in the past. Answer these questions:</a:t>
            </a:r>
          </a:p>
        </p:txBody>
      </p:sp>
      <p:sp>
        <p:nvSpPr>
          <p:cNvPr id="4" name="TextBox 3">
            <a:extLst>
              <a:ext uri="{FF2B5EF4-FFF2-40B4-BE49-F238E27FC236}">
                <a16:creationId xmlns:a16="http://schemas.microsoft.com/office/drawing/2014/main" id="{C2674470-EA6E-3E0D-0B1B-D674439189D3}"/>
              </a:ext>
            </a:extLst>
          </p:cNvPr>
          <p:cNvSpPr txBox="1"/>
          <p:nvPr/>
        </p:nvSpPr>
        <p:spPr>
          <a:xfrm>
            <a:off x="655607" y="4215263"/>
            <a:ext cx="5306281" cy="1825693"/>
          </a:xfrm>
          <a:prstGeom prst="rect">
            <a:avLst/>
          </a:prstGeom>
          <a:noFill/>
        </p:spPr>
        <p:txBody>
          <a:bodyPr wrap="square" rtlCol="0">
            <a:spAutoFit/>
          </a:bodyPr>
          <a:lstStyle/>
          <a:p>
            <a:pPr>
              <a:lnSpc>
                <a:spcPct val="120000"/>
              </a:lnSpc>
            </a:pPr>
            <a:r>
              <a:rPr lang="en-US" sz="3200" dirty="0">
                <a:solidFill>
                  <a:srgbClr val="FF0000"/>
                </a:solidFill>
              </a:rPr>
              <a:t>The smaller family size allows people to be more independent.</a:t>
            </a:r>
            <a:endParaRPr lang="en-US" sz="3200" b="1" dirty="0">
              <a:solidFill>
                <a:srgbClr val="0070C0"/>
              </a:solidFill>
            </a:endParaRPr>
          </a:p>
        </p:txBody>
      </p:sp>
    </p:spTree>
    <p:extLst>
      <p:ext uri="{BB962C8B-B14F-4D97-AF65-F5344CB8AC3E}">
        <p14:creationId xmlns:p14="http://schemas.microsoft.com/office/powerpoint/2010/main" val="3732505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F27847E-1EE5-C49D-AB5A-172F3F24FFD2}"/>
              </a:ext>
            </a:extLst>
          </p:cNvPr>
          <p:cNvSpPr txBox="1"/>
          <p:nvPr/>
        </p:nvSpPr>
        <p:spPr>
          <a:xfrm>
            <a:off x="655607" y="2704285"/>
            <a:ext cx="5170507" cy="2416624"/>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3.What was the role of the husband in the past?</a:t>
            </a:r>
          </a:p>
          <a:p>
            <a:pPr algn="just">
              <a:lnSpc>
                <a:spcPct val="120000"/>
              </a:lnSpc>
            </a:pPr>
            <a:r>
              <a:rPr lang="en-VN" sz="3200" dirty="0">
                <a:latin typeface="Calibri" panose="020F0502020204030204" pitchFamily="34" charset="0"/>
                <a:cs typeface="Calibri" panose="020F0502020204030204" pitchFamily="34" charset="0"/>
              </a:rPr>
              <a:t>________________________________________________</a:t>
            </a:r>
            <a:endParaRPr lang="en-US" sz="3200" dirty="0">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13A990C-3E10-F243-238B-FB48D8E1606A}"/>
              </a:ext>
            </a:extLst>
          </p:cNvPr>
          <p:cNvSpPr txBox="1"/>
          <p:nvPr/>
        </p:nvSpPr>
        <p:spPr>
          <a:xfrm>
            <a:off x="5070655" y="1629782"/>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5" name="TextBox 4">
            <a:extLst>
              <a:ext uri="{FF2B5EF4-FFF2-40B4-BE49-F238E27FC236}">
                <a16:creationId xmlns:a16="http://schemas.microsoft.com/office/drawing/2014/main" id="{888FDA9F-BF4D-BB95-FF89-A7E8D23B2878}"/>
              </a:ext>
            </a:extLst>
          </p:cNvPr>
          <p:cNvSpPr txBox="1"/>
          <p:nvPr/>
        </p:nvSpPr>
        <p:spPr>
          <a:xfrm>
            <a:off x="6070948" y="3118743"/>
            <a:ext cx="5777341" cy="1825693"/>
          </a:xfrm>
          <a:prstGeom prst="rect">
            <a:avLst/>
          </a:prstGeom>
          <a:solidFill>
            <a:srgbClr val="94E4FE">
              <a:alpha val="36471"/>
            </a:srgbClr>
          </a:solidFill>
        </p:spPr>
        <p:txBody>
          <a:bodyPr wrap="square">
            <a:spAutoFit/>
          </a:bodyPr>
          <a:lstStyle/>
          <a:p>
            <a:pPr>
              <a:lnSpc>
                <a:spcPct val="120000"/>
              </a:lnSpc>
            </a:pPr>
            <a:r>
              <a:rPr lang="en-US" sz="3200" b="1" dirty="0">
                <a:solidFill>
                  <a:srgbClr val="0432FF"/>
                </a:solidFill>
                <a:latin typeface="Calibri" panose="020F0502020204030204" pitchFamily="34" charset="0"/>
                <a:ea typeface="DengXian" panose="02010600030101010101" pitchFamily="2" charset="-122"/>
              </a:rPr>
              <a:t>Mrs. </a:t>
            </a:r>
            <a:r>
              <a:rPr lang="en-US" sz="3200" b="1" dirty="0" err="1">
                <a:solidFill>
                  <a:srgbClr val="0432FF"/>
                </a:solidFill>
                <a:latin typeface="Calibri" panose="020F0502020204030204" pitchFamily="34" charset="0"/>
                <a:ea typeface="DengXian" panose="02010600030101010101" pitchFamily="2" charset="-122"/>
              </a:rPr>
              <a:t>Nguyễn</a:t>
            </a:r>
            <a:r>
              <a:rPr lang="en-US" sz="3200" dirty="0">
                <a:solidFill>
                  <a:srgbClr val="000000"/>
                </a:solidFill>
                <a:latin typeface="Calibri" panose="020F0502020204030204" pitchFamily="34" charset="0"/>
                <a:ea typeface="DengXian" panose="02010600030101010101" pitchFamily="2" charset="-122"/>
              </a:rPr>
              <a:t>: Yes. </a:t>
            </a:r>
            <a:r>
              <a:rPr lang="en-US" sz="3200" b="1" u="sng" dirty="0">
                <a:solidFill>
                  <a:srgbClr val="000000"/>
                </a:solidFill>
                <a:highlight>
                  <a:srgbClr val="FFFF00"/>
                </a:highlight>
                <a:latin typeface="Calibri" panose="020F0502020204030204" pitchFamily="34" charset="0"/>
                <a:ea typeface="DengXian" panose="02010600030101010101" pitchFamily="2" charset="-122"/>
              </a:rPr>
              <a:t>The husband was the breadwinner in the past</a:t>
            </a:r>
            <a:r>
              <a:rPr lang="en-US" sz="3200" dirty="0">
                <a:solidFill>
                  <a:srgbClr val="000000"/>
                </a:solidFill>
                <a:highlight>
                  <a:srgbClr val="FFFF00"/>
                </a:highlight>
                <a:latin typeface="Calibri" panose="020F0502020204030204" pitchFamily="34" charset="0"/>
                <a:ea typeface="DengXian" panose="02010600030101010101" pitchFamily="2" charset="-122"/>
              </a:rPr>
              <a:t>, </a:t>
            </a:r>
            <a:r>
              <a:rPr lang="en-US" sz="3200" dirty="0">
                <a:solidFill>
                  <a:srgbClr val="000000"/>
                </a:solidFill>
                <a:latin typeface="Calibri" panose="020F0502020204030204" pitchFamily="34" charset="0"/>
                <a:ea typeface="DengXian" panose="02010600030101010101" pitchFamily="2" charset="-122"/>
              </a:rPr>
              <a:t>and the wife would stay at home.</a:t>
            </a:r>
            <a:r>
              <a:rPr lang="en-VN" sz="3200" dirty="0"/>
              <a:t> </a:t>
            </a:r>
            <a:endParaRPr lang="en-GB" sz="3200" dirty="0"/>
          </a:p>
        </p:txBody>
      </p:sp>
      <p:sp>
        <p:nvSpPr>
          <p:cNvPr id="7" name="TextBox 6">
            <a:extLst>
              <a:ext uri="{FF2B5EF4-FFF2-40B4-BE49-F238E27FC236}">
                <a16:creationId xmlns:a16="http://schemas.microsoft.com/office/drawing/2014/main" id="{9257D2DC-0658-AA0C-36A7-EB45FF3094AF}"/>
              </a:ext>
            </a:extLst>
          </p:cNvPr>
          <p:cNvSpPr txBox="1"/>
          <p:nvPr/>
        </p:nvSpPr>
        <p:spPr>
          <a:xfrm>
            <a:off x="655607" y="414068"/>
            <a:ext cx="11192682" cy="1077218"/>
          </a:xfrm>
          <a:prstGeom prst="rect">
            <a:avLst/>
          </a:prstGeom>
          <a:noFill/>
        </p:spPr>
        <p:txBody>
          <a:bodyPr wrap="square" rtlCol="0">
            <a:spAutoFit/>
          </a:bodyPr>
          <a:lstStyle/>
          <a:p>
            <a:r>
              <a:rPr lang="en-US" sz="3200" b="1" dirty="0">
                <a:solidFill>
                  <a:srgbClr val="0070C0"/>
                </a:solidFill>
              </a:rPr>
              <a:t>Read the interview with Mrs. </a:t>
            </a:r>
            <a:r>
              <a:rPr lang="en-US" sz="3200" b="1" dirty="0" err="1">
                <a:solidFill>
                  <a:srgbClr val="0070C0"/>
                </a:solidFill>
              </a:rPr>
              <a:t>Nguyễn</a:t>
            </a:r>
            <a:r>
              <a:rPr lang="en-US" sz="3200" b="1" dirty="0">
                <a:solidFill>
                  <a:srgbClr val="0070C0"/>
                </a:solidFill>
              </a:rPr>
              <a:t> about her memories of family life in the past. Answer these questions:</a:t>
            </a:r>
          </a:p>
        </p:txBody>
      </p:sp>
      <p:sp>
        <p:nvSpPr>
          <p:cNvPr id="4" name="TextBox 3">
            <a:extLst>
              <a:ext uri="{FF2B5EF4-FFF2-40B4-BE49-F238E27FC236}">
                <a16:creationId xmlns:a16="http://schemas.microsoft.com/office/drawing/2014/main" id="{945C55CA-0314-FDD8-4CD6-BFFBFF08AF3B}"/>
              </a:ext>
            </a:extLst>
          </p:cNvPr>
          <p:cNvSpPr txBox="1"/>
          <p:nvPr/>
        </p:nvSpPr>
        <p:spPr>
          <a:xfrm>
            <a:off x="758278" y="3903573"/>
            <a:ext cx="4929290" cy="1077218"/>
          </a:xfrm>
          <a:prstGeom prst="rect">
            <a:avLst/>
          </a:prstGeom>
          <a:noFill/>
        </p:spPr>
        <p:txBody>
          <a:bodyPr wrap="square" rtlCol="0">
            <a:spAutoFit/>
          </a:bodyPr>
          <a:lstStyle/>
          <a:p>
            <a:r>
              <a:rPr lang="en-US" sz="3200" dirty="0">
                <a:solidFill>
                  <a:srgbClr val="FF0000"/>
                </a:solidFill>
              </a:rPr>
              <a:t>The husband was the breadwinner in the past.</a:t>
            </a:r>
            <a:endParaRPr lang="en-US" sz="3200" b="1" dirty="0">
              <a:solidFill>
                <a:srgbClr val="0070C0"/>
              </a:solidFill>
            </a:endParaRPr>
          </a:p>
        </p:txBody>
      </p:sp>
    </p:spTree>
    <p:extLst>
      <p:ext uri="{BB962C8B-B14F-4D97-AF65-F5344CB8AC3E}">
        <p14:creationId xmlns:p14="http://schemas.microsoft.com/office/powerpoint/2010/main" val="38240162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F27847E-1EE5-C49D-AB5A-172F3F24FFD2}"/>
              </a:ext>
            </a:extLst>
          </p:cNvPr>
          <p:cNvSpPr txBox="1"/>
          <p:nvPr/>
        </p:nvSpPr>
        <p:spPr>
          <a:xfrm>
            <a:off x="491015" y="2416524"/>
            <a:ext cx="5170507" cy="3007555"/>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4.Why do both parents need to work nowadays?</a:t>
            </a:r>
          </a:p>
          <a:p>
            <a:pPr algn="just">
              <a:lnSpc>
                <a:spcPct val="120000"/>
              </a:lnSpc>
            </a:pPr>
            <a:r>
              <a:rPr lang="en-VN" sz="3200" dirty="0">
                <a:latin typeface="Calibri" panose="020F0502020204030204" pitchFamily="34" charset="0"/>
                <a:cs typeface="Calibri" panose="020F0502020204030204" pitchFamily="34" charset="0"/>
              </a:rPr>
              <a:t>________________________________________________</a:t>
            </a:r>
          </a:p>
          <a:p>
            <a:pPr algn="just">
              <a:lnSpc>
                <a:spcPct val="120000"/>
              </a:lnSpc>
            </a:pPr>
            <a:r>
              <a:rPr lang="en-VN" sz="3200" dirty="0">
                <a:latin typeface="Calibri" panose="020F0502020204030204" pitchFamily="34" charset="0"/>
                <a:cs typeface="Calibri" panose="020F0502020204030204" pitchFamily="34" charset="0"/>
              </a:rPr>
              <a:t>________________________</a:t>
            </a:r>
            <a:endParaRPr lang="en-US" sz="3200" dirty="0">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13A990C-3E10-F243-238B-FB48D8E1606A}"/>
              </a:ext>
            </a:extLst>
          </p:cNvPr>
          <p:cNvSpPr txBox="1"/>
          <p:nvPr/>
        </p:nvSpPr>
        <p:spPr>
          <a:xfrm>
            <a:off x="5070655" y="1629782"/>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5" name="TextBox 4">
            <a:extLst>
              <a:ext uri="{FF2B5EF4-FFF2-40B4-BE49-F238E27FC236}">
                <a16:creationId xmlns:a16="http://schemas.microsoft.com/office/drawing/2014/main" id="{888FDA9F-BF4D-BB95-FF89-A7E8D23B2878}"/>
              </a:ext>
            </a:extLst>
          </p:cNvPr>
          <p:cNvSpPr txBox="1"/>
          <p:nvPr/>
        </p:nvSpPr>
        <p:spPr>
          <a:xfrm>
            <a:off x="6096000" y="2507875"/>
            <a:ext cx="5777341" cy="3598486"/>
          </a:xfrm>
          <a:prstGeom prst="rect">
            <a:avLst/>
          </a:prstGeom>
          <a:solidFill>
            <a:srgbClr val="94E4FE">
              <a:alpha val="36471"/>
            </a:srgbClr>
          </a:solidFill>
        </p:spPr>
        <p:txBody>
          <a:bodyPr wrap="square">
            <a:spAutoFit/>
          </a:bodyPr>
          <a:lstStyle/>
          <a:p>
            <a:pPr algn="just">
              <a:lnSpc>
                <a:spcPct val="120000"/>
              </a:lnSpc>
            </a:pPr>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Mrs. </a:t>
            </a:r>
            <a:r>
              <a:rPr lang="en-US" sz="3200" b="1" kern="100" dirty="0" err="1">
                <a:solidFill>
                  <a:srgbClr val="0432FF"/>
                </a:solidFill>
                <a:latin typeface="Calibri" panose="020F0502020204030204" pitchFamily="34" charset="0"/>
                <a:ea typeface="DengXian" panose="02010600030101010101" pitchFamily="2" charset="-122"/>
                <a:cs typeface="Calibri" panose="020F0502020204030204" pitchFamily="34" charset="0"/>
              </a:rPr>
              <a:t>Nguyễn</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Now, many men help their wives do housework. And I know that in many families, both parents are working </a:t>
            </a:r>
            <a:r>
              <a:rPr lang="en-US" sz="3200" b="1" u="sng"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because it costs a lot of money to raise a child now.</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9257D2DC-0658-AA0C-36A7-EB45FF3094AF}"/>
              </a:ext>
            </a:extLst>
          </p:cNvPr>
          <p:cNvSpPr txBox="1"/>
          <p:nvPr/>
        </p:nvSpPr>
        <p:spPr>
          <a:xfrm>
            <a:off x="655607" y="414068"/>
            <a:ext cx="11192682" cy="1077218"/>
          </a:xfrm>
          <a:prstGeom prst="rect">
            <a:avLst/>
          </a:prstGeom>
          <a:noFill/>
        </p:spPr>
        <p:txBody>
          <a:bodyPr wrap="square" rtlCol="0">
            <a:spAutoFit/>
          </a:bodyPr>
          <a:lstStyle/>
          <a:p>
            <a:r>
              <a:rPr lang="en-US" sz="3200" b="1" dirty="0">
                <a:solidFill>
                  <a:srgbClr val="0070C0"/>
                </a:solidFill>
              </a:rPr>
              <a:t>Read the interview with Mrs. </a:t>
            </a:r>
            <a:r>
              <a:rPr lang="en-US" sz="3200" b="1" dirty="0" err="1">
                <a:solidFill>
                  <a:srgbClr val="0070C0"/>
                </a:solidFill>
              </a:rPr>
              <a:t>Nguyễn</a:t>
            </a:r>
            <a:r>
              <a:rPr lang="en-US" sz="3200" b="1" dirty="0">
                <a:solidFill>
                  <a:srgbClr val="0070C0"/>
                </a:solidFill>
              </a:rPr>
              <a:t> about her memories of family life in the past. Answer these questions:</a:t>
            </a:r>
          </a:p>
        </p:txBody>
      </p:sp>
      <p:sp>
        <p:nvSpPr>
          <p:cNvPr id="4" name="TextBox 3">
            <a:extLst>
              <a:ext uri="{FF2B5EF4-FFF2-40B4-BE49-F238E27FC236}">
                <a16:creationId xmlns:a16="http://schemas.microsoft.com/office/drawing/2014/main" id="{CF2EBCD4-F149-1D5B-2C7C-B95A30A2C03C}"/>
              </a:ext>
            </a:extLst>
          </p:cNvPr>
          <p:cNvSpPr txBox="1"/>
          <p:nvPr/>
        </p:nvSpPr>
        <p:spPr>
          <a:xfrm>
            <a:off x="491015" y="3548830"/>
            <a:ext cx="5170507" cy="1825693"/>
          </a:xfrm>
          <a:prstGeom prst="rect">
            <a:avLst/>
          </a:prstGeom>
          <a:noFill/>
        </p:spPr>
        <p:txBody>
          <a:bodyPr wrap="square" rtlCol="0">
            <a:spAutoFit/>
          </a:bodyPr>
          <a:lstStyle/>
          <a:p>
            <a:pPr>
              <a:lnSpc>
                <a:spcPct val="120000"/>
              </a:lnSpc>
            </a:pPr>
            <a:r>
              <a:rPr lang="en-US" sz="3200" dirty="0">
                <a:solidFill>
                  <a:srgbClr val="FF0000"/>
                </a:solidFill>
              </a:rPr>
              <a:t>Both parents need to work because it costs a lot of money to raise a child now</a:t>
            </a:r>
            <a:endParaRPr lang="en-US" sz="3200" b="1" dirty="0">
              <a:solidFill>
                <a:srgbClr val="0070C0"/>
              </a:solidFill>
            </a:endParaRPr>
          </a:p>
        </p:txBody>
      </p:sp>
    </p:spTree>
    <p:extLst>
      <p:ext uri="{BB962C8B-B14F-4D97-AF65-F5344CB8AC3E}">
        <p14:creationId xmlns:p14="http://schemas.microsoft.com/office/powerpoint/2010/main" val="12172084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12E0-0B4B-5B58-3B99-94D0EE96FC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0267B0-D72E-4EA8-D8CE-EFA925B83EFF}"/>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5B5CA369-E9E0-D819-EF54-23D7D8321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81C0389D-B94C-8435-EB11-251AD3C991E8}"/>
              </a:ext>
            </a:extLst>
          </p:cNvPr>
          <p:cNvSpPr txBox="1"/>
          <p:nvPr/>
        </p:nvSpPr>
        <p:spPr>
          <a:xfrm>
            <a:off x="4714734" y="3483407"/>
            <a:ext cx="3267732" cy="2308324"/>
          </a:xfrm>
          <a:prstGeom prst="rect">
            <a:avLst/>
          </a:prstGeom>
          <a:noFill/>
        </p:spPr>
        <p:txBody>
          <a:bodyPr wrap="square" rtlCol="0">
            <a:spAutoFit/>
          </a:bodyPr>
          <a:lstStyle/>
          <a:p>
            <a:pPr algn="ctr"/>
            <a:r>
              <a:rPr lang="en-US" sz="4800" dirty="0">
                <a:solidFill>
                  <a:schemeClr val="bg1"/>
                </a:solidFill>
              </a:rPr>
              <a:t>Extra</a:t>
            </a:r>
          </a:p>
          <a:p>
            <a:pPr algn="ctr"/>
            <a:r>
              <a:rPr lang="en-US" sz="4800" dirty="0">
                <a:solidFill>
                  <a:schemeClr val="bg1"/>
                </a:solidFill>
              </a:rPr>
              <a:t>Practice</a:t>
            </a:r>
          </a:p>
          <a:p>
            <a:pPr algn="ctr"/>
            <a:r>
              <a:rPr lang="en-US" sz="4800" dirty="0">
                <a:solidFill>
                  <a:schemeClr val="bg1"/>
                </a:solidFill>
              </a:rPr>
              <a:t>WORKBOOK </a:t>
            </a:r>
          </a:p>
        </p:txBody>
      </p:sp>
    </p:spTree>
    <p:extLst>
      <p:ext uri="{BB962C8B-B14F-4D97-AF65-F5344CB8AC3E}">
        <p14:creationId xmlns:p14="http://schemas.microsoft.com/office/powerpoint/2010/main" val="3568823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3805207" y="515668"/>
            <a:ext cx="11192682" cy="584775"/>
          </a:xfrm>
          <a:prstGeom prst="rect">
            <a:avLst/>
          </a:prstGeom>
          <a:noFill/>
        </p:spPr>
        <p:txBody>
          <a:bodyPr wrap="square" rtlCol="0">
            <a:spAutoFit/>
          </a:bodyPr>
          <a:lstStyle/>
          <a:p>
            <a:r>
              <a:rPr lang="en-US" sz="3200" b="1" dirty="0">
                <a:solidFill>
                  <a:srgbClr val="0070C0"/>
                </a:solidFill>
                <a:highlight>
                  <a:srgbClr val="00FF00"/>
                </a:highlight>
              </a:rPr>
              <a:t>WB - p8 - Task a.</a:t>
            </a:r>
            <a:r>
              <a:rPr lang="en-US" sz="3200" b="1" dirty="0">
                <a:solidFill>
                  <a:srgbClr val="0070C0"/>
                </a:solidFill>
              </a:rPr>
              <a:t> Unscramble the words.</a:t>
            </a:r>
          </a:p>
        </p:txBody>
      </p:sp>
      <p:pic>
        <p:nvPicPr>
          <p:cNvPr id="3" name="Picture 2">
            <a:extLst>
              <a:ext uri="{FF2B5EF4-FFF2-40B4-BE49-F238E27FC236}">
                <a16:creationId xmlns:a16="http://schemas.microsoft.com/office/drawing/2014/main" id="{DF637386-DA1B-4B19-0989-CD49BF2E7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254" y="998843"/>
            <a:ext cx="9232852" cy="5383533"/>
          </a:xfrm>
          <a:prstGeom prst="rect">
            <a:avLst/>
          </a:prstGeom>
        </p:spPr>
      </p:pic>
      <p:pic>
        <p:nvPicPr>
          <p:cNvPr id="12" name="Picture 11">
            <a:extLst>
              <a:ext uri="{FF2B5EF4-FFF2-40B4-BE49-F238E27FC236}">
                <a16:creationId xmlns:a16="http://schemas.microsoft.com/office/drawing/2014/main" id="{0B5EC9A2-7F04-712F-A65E-98E4A1E223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00" y="475624"/>
            <a:ext cx="3125446" cy="667306"/>
          </a:xfrm>
          <a:prstGeom prst="rect">
            <a:avLst/>
          </a:prstGeom>
        </p:spPr>
      </p:pic>
    </p:spTree>
    <p:extLst>
      <p:ext uri="{BB962C8B-B14F-4D97-AF65-F5344CB8AC3E}">
        <p14:creationId xmlns:p14="http://schemas.microsoft.com/office/powerpoint/2010/main" val="1314969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584775"/>
          </a:xfrm>
          <a:prstGeom prst="rect">
            <a:avLst/>
          </a:prstGeom>
          <a:noFill/>
        </p:spPr>
        <p:txBody>
          <a:bodyPr wrap="square" rtlCol="0">
            <a:spAutoFit/>
          </a:bodyPr>
          <a:lstStyle/>
          <a:p>
            <a:r>
              <a:rPr lang="en-US" sz="3200" b="1" dirty="0">
                <a:solidFill>
                  <a:srgbClr val="0070C0"/>
                </a:solidFill>
                <a:highlight>
                  <a:srgbClr val="00FF00"/>
                </a:highlight>
              </a:rPr>
              <a:t>WB - p8 - Task a.</a:t>
            </a:r>
            <a:r>
              <a:rPr lang="en-US" sz="3200" b="1" dirty="0">
                <a:solidFill>
                  <a:srgbClr val="0070C0"/>
                </a:solidFill>
              </a:rPr>
              <a:t> Unscramble the words.</a:t>
            </a:r>
          </a:p>
        </p:txBody>
      </p:sp>
      <p:pic>
        <p:nvPicPr>
          <p:cNvPr id="3" name="Picture 2">
            <a:extLst>
              <a:ext uri="{FF2B5EF4-FFF2-40B4-BE49-F238E27FC236}">
                <a16:creationId xmlns:a16="http://schemas.microsoft.com/office/drawing/2014/main" id="{DF637386-DA1B-4B19-0989-CD49BF2E7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254" y="998843"/>
            <a:ext cx="9232852" cy="5383533"/>
          </a:xfrm>
          <a:prstGeom prst="rect">
            <a:avLst/>
          </a:prstGeom>
        </p:spPr>
      </p:pic>
      <p:sp>
        <p:nvSpPr>
          <p:cNvPr id="5" name="TextBox 4">
            <a:extLst>
              <a:ext uri="{FF2B5EF4-FFF2-40B4-BE49-F238E27FC236}">
                <a16:creationId xmlns:a16="http://schemas.microsoft.com/office/drawing/2014/main" id="{8BEEADB5-621A-F184-F4E5-EE05599FC032}"/>
              </a:ext>
            </a:extLst>
          </p:cNvPr>
          <p:cNvSpPr txBox="1"/>
          <p:nvPr/>
        </p:nvSpPr>
        <p:spPr>
          <a:xfrm>
            <a:off x="4587527" y="1547042"/>
            <a:ext cx="5170507" cy="609398"/>
          </a:xfrm>
          <a:prstGeom prst="rect">
            <a:avLst/>
          </a:prstGeom>
          <a:noFill/>
        </p:spPr>
        <p:txBody>
          <a:bodyPr wrap="square" rtlCol="0">
            <a:spAutoFit/>
          </a:bodyPr>
          <a:lstStyle/>
          <a:p>
            <a:pPr>
              <a:lnSpc>
                <a:spcPct val="120000"/>
              </a:lnSpc>
            </a:pPr>
            <a:r>
              <a:rPr lang="en-US" sz="3000" dirty="0">
                <a:solidFill>
                  <a:srgbClr val="FF0000"/>
                </a:solidFill>
              </a:rPr>
              <a:t>D  I   V  O  R  C  E</a:t>
            </a:r>
            <a:endParaRPr lang="en-US" sz="3000" b="1" dirty="0">
              <a:solidFill>
                <a:srgbClr val="0070C0"/>
              </a:solidFill>
            </a:endParaRPr>
          </a:p>
        </p:txBody>
      </p:sp>
      <p:sp>
        <p:nvSpPr>
          <p:cNvPr id="7" name="TextBox 6">
            <a:extLst>
              <a:ext uri="{FF2B5EF4-FFF2-40B4-BE49-F238E27FC236}">
                <a16:creationId xmlns:a16="http://schemas.microsoft.com/office/drawing/2014/main" id="{4E5B0BFC-37FF-0AC8-D613-E6E8A0BC2878}"/>
              </a:ext>
            </a:extLst>
          </p:cNvPr>
          <p:cNvSpPr txBox="1"/>
          <p:nvPr/>
        </p:nvSpPr>
        <p:spPr>
          <a:xfrm>
            <a:off x="4587527" y="2095241"/>
            <a:ext cx="5170507" cy="609398"/>
          </a:xfrm>
          <a:prstGeom prst="rect">
            <a:avLst/>
          </a:prstGeom>
          <a:noFill/>
        </p:spPr>
        <p:txBody>
          <a:bodyPr wrap="square" rtlCol="0">
            <a:spAutoFit/>
          </a:bodyPr>
          <a:lstStyle/>
          <a:p>
            <a:pPr>
              <a:lnSpc>
                <a:spcPct val="120000"/>
              </a:lnSpc>
            </a:pPr>
            <a:r>
              <a:rPr lang="en-US" sz="3000" dirty="0">
                <a:solidFill>
                  <a:srgbClr val="FF0000"/>
                </a:solidFill>
              </a:rPr>
              <a:t>M A  R  R  I   A   G E</a:t>
            </a:r>
            <a:endParaRPr lang="en-US" sz="3000" b="1" dirty="0">
              <a:solidFill>
                <a:srgbClr val="0070C0"/>
              </a:solidFill>
            </a:endParaRPr>
          </a:p>
        </p:txBody>
      </p:sp>
      <p:sp>
        <p:nvSpPr>
          <p:cNvPr id="8" name="TextBox 7">
            <a:extLst>
              <a:ext uri="{FF2B5EF4-FFF2-40B4-BE49-F238E27FC236}">
                <a16:creationId xmlns:a16="http://schemas.microsoft.com/office/drawing/2014/main" id="{7FC4FAA7-62B6-B58A-65B7-DEBB011D2223}"/>
              </a:ext>
            </a:extLst>
          </p:cNvPr>
          <p:cNvSpPr txBox="1"/>
          <p:nvPr/>
        </p:nvSpPr>
        <p:spPr>
          <a:xfrm>
            <a:off x="4587527" y="2603348"/>
            <a:ext cx="5538329" cy="609398"/>
          </a:xfrm>
          <a:prstGeom prst="rect">
            <a:avLst/>
          </a:prstGeom>
          <a:noFill/>
        </p:spPr>
        <p:txBody>
          <a:bodyPr wrap="square" rtlCol="0">
            <a:spAutoFit/>
          </a:bodyPr>
          <a:lstStyle/>
          <a:p>
            <a:pPr>
              <a:lnSpc>
                <a:spcPct val="120000"/>
              </a:lnSpc>
            </a:pPr>
            <a:r>
              <a:rPr lang="en-US" sz="3000" dirty="0">
                <a:solidFill>
                  <a:srgbClr val="FF0000"/>
                </a:solidFill>
              </a:rPr>
              <a:t>N  U  C  L  E  A  R        F   A M I   L   Y</a:t>
            </a:r>
            <a:endParaRPr lang="en-US" sz="3000" b="1" dirty="0">
              <a:solidFill>
                <a:srgbClr val="0070C0"/>
              </a:solidFill>
            </a:endParaRPr>
          </a:p>
        </p:txBody>
      </p:sp>
      <p:sp>
        <p:nvSpPr>
          <p:cNvPr id="9" name="TextBox 8">
            <a:extLst>
              <a:ext uri="{FF2B5EF4-FFF2-40B4-BE49-F238E27FC236}">
                <a16:creationId xmlns:a16="http://schemas.microsoft.com/office/drawing/2014/main" id="{34016385-F74E-1BEA-78EC-593E7809AB6A}"/>
              </a:ext>
            </a:extLst>
          </p:cNvPr>
          <p:cNvSpPr txBox="1"/>
          <p:nvPr/>
        </p:nvSpPr>
        <p:spPr>
          <a:xfrm>
            <a:off x="4596319" y="3107587"/>
            <a:ext cx="5170507" cy="609398"/>
          </a:xfrm>
          <a:prstGeom prst="rect">
            <a:avLst/>
          </a:prstGeom>
          <a:noFill/>
        </p:spPr>
        <p:txBody>
          <a:bodyPr wrap="square" rtlCol="0">
            <a:spAutoFit/>
          </a:bodyPr>
          <a:lstStyle/>
          <a:p>
            <a:pPr>
              <a:lnSpc>
                <a:spcPct val="120000"/>
              </a:lnSpc>
            </a:pPr>
            <a:r>
              <a:rPr lang="en-US" sz="3000" dirty="0">
                <a:solidFill>
                  <a:srgbClr val="FF0000"/>
                </a:solidFill>
              </a:rPr>
              <a:t>R  E   L  A  T  I   V  E</a:t>
            </a:r>
            <a:endParaRPr lang="en-US" sz="3000" b="1" dirty="0">
              <a:solidFill>
                <a:srgbClr val="0070C0"/>
              </a:solidFill>
            </a:endParaRPr>
          </a:p>
        </p:txBody>
      </p:sp>
      <p:sp>
        <p:nvSpPr>
          <p:cNvPr id="10" name="TextBox 9">
            <a:extLst>
              <a:ext uri="{FF2B5EF4-FFF2-40B4-BE49-F238E27FC236}">
                <a16:creationId xmlns:a16="http://schemas.microsoft.com/office/drawing/2014/main" id="{7124C53C-C026-6624-FA6F-23B333FE841C}"/>
              </a:ext>
            </a:extLst>
          </p:cNvPr>
          <p:cNvSpPr txBox="1"/>
          <p:nvPr/>
        </p:nvSpPr>
        <p:spPr>
          <a:xfrm>
            <a:off x="4605111" y="3672268"/>
            <a:ext cx="5170507" cy="609398"/>
          </a:xfrm>
          <a:prstGeom prst="rect">
            <a:avLst/>
          </a:prstGeom>
          <a:noFill/>
        </p:spPr>
        <p:txBody>
          <a:bodyPr wrap="square" rtlCol="0">
            <a:spAutoFit/>
          </a:bodyPr>
          <a:lstStyle/>
          <a:p>
            <a:pPr>
              <a:lnSpc>
                <a:spcPct val="120000"/>
              </a:lnSpc>
            </a:pPr>
            <a:r>
              <a:rPr lang="en-US" sz="3000" dirty="0">
                <a:solidFill>
                  <a:srgbClr val="FF0000"/>
                </a:solidFill>
              </a:rPr>
              <a:t>H  O U  S  E  W I   F   E</a:t>
            </a:r>
            <a:endParaRPr lang="en-US" sz="3000" b="1" dirty="0">
              <a:solidFill>
                <a:srgbClr val="0070C0"/>
              </a:solidFill>
            </a:endParaRPr>
          </a:p>
        </p:txBody>
      </p:sp>
      <p:sp>
        <p:nvSpPr>
          <p:cNvPr id="2" name="TextBox 1">
            <a:extLst>
              <a:ext uri="{FF2B5EF4-FFF2-40B4-BE49-F238E27FC236}">
                <a16:creationId xmlns:a16="http://schemas.microsoft.com/office/drawing/2014/main" id="{A4F2E0FA-1652-3E45-329A-B58C37459F65}"/>
              </a:ext>
            </a:extLst>
          </p:cNvPr>
          <p:cNvSpPr txBox="1"/>
          <p:nvPr/>
        </p:nvSpPr>
        <p:spPr>
          <a:xfrm>
            <a:off x="8067163" y="67095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4" name="TextBox 3">
            <a:extLst>
              <a:ext uri="{FF2B5EF4-FFF2-40B4-BE49-F238E27FC236}">
                <a16:creationId xmlns:a16="http://schemas.microsoft.com/office/drawing/2014/main" id="{5C960F2E-6033-B7AC-C5DB-86F7732C53E6}"/>
              </a:ext>
            </a:extLst>
          </p:cNvPr>
          <p:cNvSpPr txBox="1"/>
          <p:nvPr/>
        </p:nvSpPr>
        <p:spPr>
          <a:xfrm>
            <a:off x="4613903" y="4188163"/>
            <a:ext cx="5170507" cy="609398"/>
          </a:xfrm>
          <a:prstGeom prst="rect">
            <a:avLst/>
          </a:prstGeom>
          <a:noFill/>
        </p:spPr>
        <p:txBody>
          <a:bodyPr wrap="square" rtlCol="0">
            <a:spAutoFit/>
          </a:bodyPr>
          <a:lstStyle/>
          <a:p>
            <a:pPr>
              <a:lnSpc>
                <a:spcPct val="120000"/>
              </a:lnSpc>
            </a:pPr>
            <a:r>
              <a:rPr lang="en-US" sz="3000" dirty="0">
                <a:solidFill>
                  <a:srgbClr val="FF0000"/>
                </a:solidFill>
              </a:rPr>
              <a:t>G  E  N E   R  A  T  I   O N</a:t>
            </a:r>
            <a:endParaRPr lang="en-US" sz="3000" b="1" dirty="0">
              <a:solidFill>
                <a:srgbClr val="0070C0"/>
              </a:solidFill>
            </a:endParaRPr>
          </a:p>
        </p:txBody>
      </p:sp>
      <p:sp>
        <p:nvSpPr>
          <p:cNvPr id="11" name="TextBox 10">
            <a:extLst>
              <a:ext uri="{FF2B5EF4-FFF2-40B4-BE49-F238E27FC236}">
                <a16:creationId xmlns:a16="http://schemas.microsoft.com/office/drawing/2014/main" id="{1CE7F5F9-0948-66E5-AB20-B8B41A964D8E}"/>
              </a:ext>
            </a:extLst>
          </p:cNvPr>
          <p:cNvSpPr txBox="1"/>
          <p:nvPr/>
        </p:nvSpPr>
        <p:spPr>
          <a:xfrm>
            <a:off x="4587526" y="4696798"/>
            <a:ext cx="5170507" cy="609398"/>
          </a:xfrm>
          <a:prstGeom prst="rect">
            <a:avLst/>
          </a:prstGeom>
          <a:noFill/>
        </p:spPr>
        <p:txBody>
          <a:bodyPr wrap="square" rtlCol="0">
            <a:spAutoFit/>
          </a:bodyPr>
          <a:lstStyle/>
          <a:p>
            <a:pPr>
              <a:lnSpc>
                <a:spcPct val="120000"/>
              </a:lnSpc>
            </a:pPr>
            <a:r>
              <a:rPr lang="en-US" sz="3000" dirty="0">
                <a:solidFill>
                  <a:srgbClr val="FF0000"/>
                </a:solidFill>
              </a:rPr>
              <a:t>B  R  E  A   D W I   N  N E  R</a:t>
            </a:r>
            <a:endParaRPr lang="en-US" sz="3000" b="1" dirty="0">
              <a:solidFill>
                <a:srgbClr val="0070C0"/>
              </a:solidFill>
            </a:endParaRPr>
          </a:p>
        </p:txBody>
      </p:sp>
      <p:sp>
        <p:nvSpPr>
          <p:cNvPr id="12" name="TextBox 11">
            <a:extLst>
              <a:ext uri="{FF2B5EF4-FFF2-40B4-BE49-F238E27FC236}">
                <a16:creationId xmlns:a16="http://schemas.microsoft.com/office/drawing/2014/main" id="{EB9AB5CE-2343-A074-E61B-69A5DCD3984E}"/>
              </a:ext>
            </a:extLst>
          </p:cNvPr>
          <p:cNvSpPr txBox="1"/>
          <p:nvPr/>
        </p:nvSpPr>
        <p:spPr>
          <a:xfrm>
            <a:off x="4613903" y="5244470"/>
            <a:ext cx="5170507" cy="609398"/>
          </a:xfrm>
          <a:prstGeom prst="rect">
            <a:avLst/>
          </a:prstGeom>
          <a:noFill/>
        </p:spPr>
        <p:txBody>
          <a:bodyPr wrap="square" rtlCol="0">
            <a:spAutoFit/>
          </a:bodyPr>
          <a:lstStyle/>
          <a:p>
            <a:pPr>
              <a:lnSpc>
                <a:spcPct val="120000"/>
              </a:lnSpc>
            </a:pPr>
            <a:r>
              <a:rPr lang="en-US" sz="3000" dirty="0">
                <a:solidFill>
                  <a:srgbClr val="FF0000"/>
                </a:solidFill>
              </a:rPr>
              <a:t>H O  U  S  E      H  U  S  B  A  N  D</a:t>
            </a:r>
            <a:endParaRPr lang="en-US" sz="3000" b="1" dirty="0">
              <a:solidFill>
                <a:srgbClr val="0070C0"/>
              </a:solidFill>
            </a:endParaRPr>
          </a:p>
        </p:txBody>
      </p:sp>
      <p:sp>
        <p:nvSpPr>
          <p:cNvPr id="13" name="TextBox 12">
            <a:extLst>
              <a:ext uri="{FF2B5EF4-FFF2-40B4-BE49-F238E27FC236}">
                <a16:creationId xmlns:a16="http://schemas.microsoft.com/office/drawing/2014/main" id="{45CB42FD-9F2A-F9DB-CAEA-035F5198069A}"/>
              </a:ext>
            </a:extLst>
          </p:cNvPr>
          <p:cNvSpPr txBox="1"/>
          <p:nvPr/>
        </p:nvSpPr>
        <p:spPr>
          <a:xfrm>
            <a:off x="4609229" y="5803349"/>
            <a:ext cx="6101243" cy="609398"/>
          </a:xfrm>
          <a:prstGeom prst="rect">
            <a:avLst/>
          </a:prstGeom>
          <a:noFill/>
        </p:spPr>
        <p:txBody>
          <a:bodyPr wrap="square" rtlCol="0">
            <a:spAutoFit/>
          </a:bodyPr>
          <a:lstStyle/>
          <a:p>
            <a:pPr>
              <a:lnSpc>
                <a:spcPct val="120000"/>
              </a:lnSpc>
            </a:pPr>
            <a:r>
              <a:rPr lang="en-US" sz="3000" dirty="0">
                <a:solidFill>
                  <a:srgbClr val="FF0000"/>
                </a:solidFill>
              </a:rPr>
              <a:t>E  X  T  E  N  D  E  D       F  A  M I   L  Y</a:t>
            </a:r>
            <a:endParaRPr lang="en-US" sz="3000" b="1" dirty="0">
              <a:solidFill>
                <a:srgbClr val="0070C0"/>
              </a:solidFill>
            </a:endParaRPr>
          </a:p>
        </p:txBody>
      </p:sp>
    </p:spTree>
    <p:extLst>
      <p:ext uri="{BB962C8B-B14F-4D97-AF65-F5344CB8AC3E}">
        <p14:creationId xmlns:p14="http://schemas.microsoft.com/office/powerpoint/2010/main" val="720038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4" grpId="0"/>
      <p:bldP spid="11" grpId="0"/>
      <p:bldP spid="12"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70A0E9-C4A4-E1CA-C9D8-8D33A19C9C2C}"/>
              </a:ext>
            </a:extLst>
          </p:cNvPr>
          <p:cNvSpPr txBox="1"/>
          <p:nvPr/>
        </p:nvSpPr>
        <p:spPr>
          <a:xfrm>
            <a:off x="389416" y="1349724"/>
            <a:ext cx="11192682" cy="4780348"/>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1. She's the ______________ and works hard to earn money for the family.</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2. After getting married, my mom stopped working and became a ______________.</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3. Some husbands and wives have happy __________s, and some don't.</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4. Some men choose to be ______________s because they want to stay at home and look after their kids.</a:t>
            </a:r>
            <a:endParaRPr lang="en-US" sz="3200" dirty="0">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22CB32B-AC8E-5A5D-7E2E-1911D6493FDB}"/>
              </a:ext>
            </a:extLst>
          </p:cNvPr>
          <p:cNvSpPr txBox="1"/>
          <p:nvPr/>
        </p:nvSpPr>
        <p:spPr>
          <a:xfrm>
            <a:off x="2525102" y="1349724"/>
            <a:ext cx="2486553" cy="584775"/>
          </a:xfrm>
          <a:prstGeom prst="rect">
            <a:avLst/>
          </a:prstGeom>
          <a:noFill/>
        </p:spPr>
        <p:txBody>
          <a:bodyPr wrap="square" rtlCol="0">
            <a:spAutoFit/>
          </a:bodyPr>
          <a:lstStyle/>
          <a:p>
            <a:r>
              <a:rPr lang="en-US" sz="3200" dirty="0">
                <a:solidFill>
                  <a:srgbClr val="FF0000"/>
                </a:solidFill>
              </a:rPr>
              <a:t>breadwinner</a:t>
            </a:r>
            <a:endParaRPr lang="en-US" sz="3200" b="1" dirty="0">
              <a:solidFill>
                <a:srgbClr val="0070C0"/>
              </a:solidFill>
            </a:endParaRPr>
          </a:p>
        </p:txBody>
      </p:sp>
      <p:sp>
        <p:nvSpPr>
          <p:cNvPr id="2" name="TextBox 1">
            <a:extLst>
              <a:ext uri="{FF2B5EF4-FFF2-40B4-BE49-F238E27FC236}">
                <a16:creationId xmlns:a16="http://schemas.microsoft.com/office/drawing/2014/main" id="{84CB298C-9979-8B07-9A02-4B46A55FC22B}"/>
              </a:ext>
            </a:extLst>
          </p:cNvPr>
          <p:cNvSpPr txBox="1"/>
          <p:nvPr/>
        </p:nvSpPr>
        <p:spPr>
          <a:xfrm>
            <a:off x="655607" y="490268"/>
            <a:ext cx="11192682" cy="584775"/>
          </a:xfrm>
          <a:prstGeom prst="rect">
            <a:avLst/>
          </a:prstGeom>
          <a:noFill/>
        </p:spPr>
        <p:txBody>
          <a:bodyPr wrap="square" rtlCol="0">
            <a:spAutoFit/>
          </a:bodyPr>
          <a:lstStyle/>
          <a:p>
            <a:r>
              <a:rPr lang="en-US" sz="3200" b="1" dirty="0">
                <a:solidFill>
                  <a:srgbClr val="0070C0"/>
                </a:solidFill>
                <a:highlight>
                  <a:srgbClr val="00FF00"/>
                </a:highlight>
              </a:rPr>
              <a:t>WB - p8 - Task b.</a:t>
            </a:r>
            <a:r>
              <a:rPr lang="en-US" sz="3200" b="1" dirty="0">
                <a:solidFill>
                  <a:srgbClr val="0070C0"/>
                </a:solidFill>
              </a:rPr>
              <a:t> Fill in the blanks using the words from Task a.</a:t>
            </a:r>
          </a:p>
        </p:txBody>
      </p:sp>
      <p:sp>
        <p:nvSpPr>
          <p:cNvPr id="5" name="TextBox 4">
            <a:extLst>
              <a:ext uri="{FF2B5EF4-FFF2-40B4-BE49-F238E27FC236}">
                <a16:creationId xmlns:a16="http://schemas.microsoft.com/office/drawing/2014/main" id="{663309D0-0878-F279-E017-5F983643AD34}"/>
              </a:ext>
            </a:extLst>
          </p:cNvPr>
          <p:cNvSpPr txBox="1"/>
          <p:nvPr/>
        </p:nvSpPr>
        <p:spPr>
          <a:xfrm>
            <a:off x="609902" y="3136612"/>
            <a:ext cx="2486553" cy="584775"/>
          </a:xfrm>
          <a:prstGeom prst="rect">
            <a:avLst/>
          </a:prstGeom>
          <a:noFill/>
        </p:spPr>
        <p:txBody>
          <a:bodyPr wrap="square" rtlCol="0">
            <a:spAutoFit/>
          </a:bodyPr>
          <a:lstStyle/>
          <a:p>
            <a:r>
              <a:rPr lang="en-US" sz="3200" dirty="0">
                <a:solidFill>
                  <a:srgbClr val="FF0000"/>
                </a:solidFill>
              </a:rPr>
              <a:t>housewife</a:t>
            </a:r>
            <a:endParaRPr lang="en-US" sz="3200" b="1" dirty="0">
              <a:solidFill>
                <a:srgbClr val="0070C0"/>
              </a:solidFill>
            </a:endParaRPr>
          </a:p>
        </p:txBody>
      </p:sp>
      <p:sp>
        <p:nvSpPr>
          <p:cNvPr id="7" name="TextBox 6">
            <a:extLst>
              <a:ext uri="{FF2B5EF4-FFF2-40B4-BE49-F238E27FC236}">
                <a16:creationId xmlns:a16="http://schemas.microsoft.com/office/drawing/2014/main" id="{4FE7CBAC-40AC-69D3-3FE7-B6B99FB3A572}"/>
              </a:ext>
            </a:extLst>
          </p:cNvPr>
          <p:cNvSpPr txBox="1"/>
          <p:nvPr/>
        </p:nvSpPr>
        <p:spPr>
          <a:xfrm>
            <a:off x="7798102" y="3746787"/>
            <a:ext cx="2486553" cy="584775"/>
          </a:xfrm>
          <a:prstGeom prst="rect">
            <a:avLst/>
          </a:prstGeom>
          <a:noFill/>
        </p:spPr>
        <p:txBody>
          <a:bodyPr wrap="square" rtlCol="0">
            <a:spAutoFit/>
          </a:bodyPr>
          <a:lstStyle/>
          <a:p>
            <a:r>
              <a:rPr lang="en-US" sz="3200" dirty="0">
                <a:solidFill>
                  <a:srgbClr val="FF0000"/>
                </a:solidFill>
              </a:rPr>
              <a:t>marriage</a:t>
            </a:r>
            <a:endParaRPr lang="en-US" sz="3200" b="1" dirty="0">
              <a:solidFill>
                <a:srgbClr val="0070C0"/>
              </a:solidFill>
            </a:endParaRPr>
          </a:p>
        </p:txBody>
      </p:sp>
      <p:sp>
        <p:nvSpPr>
          <p:cNvPr id="8" name="TextBox 7">
            <a:extLst>
              <a:ext uri="{FF2B5EF4-FFF2-40B4-BE49-F238E27FC236}">
                <a16:creationId xmlns:a16="http://schemas.microsoft.com/office/drawing/2014/main" id="{E22F178C-7E74-10D6-5C36-43E30CBA6FB5}"/>
              </a:ext>
            </a:extLst>
          </p:cNvPr>
          <p:cNvSpPr txBox="1"/>
          <p:nvPr/>
        </p:nvSpPr>
        <p:spPr>
          <a:xfrm>
            <a:off x="5385102" y="4900329"/>
            <a:ext cx="3606498" cy="584775"/>
          </a:xfrm>
          <a:prstGeom prst="rect">
            <a:avLst/>
          </a:prstGeom>
          <a:noFill/>
        </p:spPr>
        <p:txBody>
          <a:bodyPr wrap="square" rtlCol="0">
            <a:spAutoFit/>
          </a:bodyPr>
          <a:lstStyle/>
          <a:p>
            <a:r>
              <a:rPr lang="en-US" sz="3200" dirty="0">
                <a:solidFill>
                  <a:srgbClr val="FF0000"/>
                </a:solidFill>
              </a:rPr>
              <a:t>house husband</a:t>
            </a:r>
            <a:endParaRPr lang="en-US" sz="3200" b="1" dirty="0">
              <a:solidFill>
                <a:srgbClr val="0070C0"/>
              </a:solidFill>
            </a:endParaRPr>
          </a:p>
        </p:txBody>
      </p:sp>
    </p:spTree>
    <p:extLst>
      <p:ext uri="{BB962C8B-B14F-4D97-AF65-F5344CB8AC3E}">
        <p14:creationId xmlns:p14="http://schemas.microsoft.com/office/powerpoint/2010/main" val="747568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70A0E9-C4A4-E1CA-C9D8-8D33A19C9C2C}"/>
              </a:ext>
            </a:extLst>
          </p:cNvPr>
          <p:cNvSpPr txBox="1"/>
          <p:nvPr/>
        </p:nvSpPr>
        <p:spPr>
          <a:xfrm>
            <a:off x="389416" y="1349724"/>
            <a:ext cx="11192682" cy="3598486"/>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5. There are three ______________s living in my house: my sister and me, my parents, and my grandma.</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6. I have a big ______________. There are my four grandparents, six aunts and uncles, ten cousins, my parents, and my sister.</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7. These days, many people choose to stay ______________ and not get married.</a:t>
            </a:r>
            <a:endParaRPr lang="en-US" sz="3200" dirty="0">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22CB32B-AC8E-5A5D-7E2E-1911D6493FDB}"/>
              </a:ext>
            </a:extLst>
          </p:cNvPr>
          <p:cNvSpPr txBox="1"/>
          <p:nvPr/>
        </p:nvSpPr>
        <p:spPr>
          <a:xfrm>
            <a:off x="4424471" y="1389889"/>
            <a:ext cx="3654953" cy="584775"/>
          </a:xfrm>
          <a:prstGeom prst="rect">
            <a:avLst/>
          </a:prstGeom>
          <a:noFill/>
        </p:spPr>
        <p:txBody>
          <a:bodyPr wrap="square" rtlCol="0">
            <a:spAutoFit/>
          </a:bodyPr>
          <a:lstStyle/>
          <a:p>
            <a:r>
              <a:rPr lang="en-US" sz="3200" dirty="0">
                <a:solidFill>
                  <a:srgbClr val="FF0000"/>
                </a:solidFill>
              </a:rPr>
              <a:t>generation</a:t>
            </a:r>
            <a:endParaRPr lang="en-US" sz="3200" b="1" dirty="0">
              <a:solidFill>
                <a:srgbClr val="0070C0"/>
              </a:solidFill>
            </a:endParaRPr>
          </a:p>
        </p:txBody>
      </p:sp>
      <p:sp>
        <p:nvSpPr>
          <p:cNvPr id="2" name="TextBox 1">
            <a:extLst>
              <a:ext uri="{FF2B5EF4-FFF2-40B4-BE49-F238E27FC236}">
                <a16:creationId xmlns:a16="http://schemas.microsoft.com/office/drawing/2014/main" id="{84CB298C-9979-8B07-9A02-4B46A55FC22B}"/>
              </a:ext>
            </a:extLst>
          </p:cNvPr>
          <p:cNvSpPr txBox="1"/>
          <p:nvPr/>
        </p:nvSpPr>
        <p:spPr>
          <a:xfrm>
            <a:off x="655607" y="490268"/>
            <a:ext cx="11192682" cy="584775"/>
          </a:xfrm>
          <a:prstGeom prst="rect">
            <a:avLst/>
          </a:prstGeom>
          <a:noFill/>
        </p:spPr>
        <p:txBody>
          <a:bodyPr wrap="square" rtlCol="0">
            <a:spAutoFit/>
          </a:bodyPr>
          <a:lstStyle/>
          <a:p>
            <a:r>
              <a:rPr lang="en-US" sz="3200" b="1" dirty="0">
                <a:solidFill>
                  <a:srgbClr val="0070C0"/>
                </a:solidFill>
                <a:highlight>
                  <a:srgbClr val="00FF00"/>
                </a:highlight>
              </a:rPr>
              <a:t>WB - p8 - Task b.</a:t>
            </a:r>
            <a:r>
              <a:rPr lang="en-US" sz="3200" b="1" dirty="0">
                <a:solidFill>
                  <a:srgbClr val="0070C0"/>
                </a:solidFill>
              </a:rPr>
              <a:t> Fill in the blanks using the words from Task a.</a:t>
            </a:r>
          </a:p>
        </p:txBody>
      </p:sp>
      <p:sp>
        <p:nvSpPr>
          <p:cNvPr id="5" name="TextBox 4">
            <a:extLst>
              <a:ext uri="{FF2B5EF4-FFF2-40B4-BE49-F238E27FC236}">
                <a16:creationId xmlns:a16="http://schemas.microsoft.com/office/drawing/2014/main" id="{663309D0-0878-F279-E017-5F983643AD34}"/>
              </a:ext>
            </a:extLst>
          </p:cNvPr>
          <p:cNvSpPr txBox="1"/>
          <p:nvPr/>
        </p:nvSpPr>
        <p:spPr>
          <a:xfrm>
            <a:off x="3022902" y="2564192"/>
            <a:ext cx="3263598" cy="584775"/>
          </a:xfrm>
          <a:prstGeom prst="rect">
            <a:avLst/>
          </a:prstGeom>
          <a:noFill/>
        </p:spPr>
        <p:txBody>
          <a:bodyPr wrap="square" rtlCol="0">
            <a:spAutoFit/>
          </a:bodyPr>
          <a:lstStyle/>
          <a:p>
            <a:r>
              <a:rPr lang="en-US" sz="3200" dirty="0">
                <a:solidFill>
                  <a:srgbClr val="FF0000"/>
                </a:solidFill>
              </a:rPr>
              <a:t>extended family</a:t>
            </a:r>
            <a:endParaRPr lang="en-US" sz="3200" b="1" dirty="0">
              <a:solidFill>
                <a:srgbClr val="0070C0"/>
              </a:solidFill>
            </a:endParaRPr>
          </a:p>
        </p:txBody>
      </p:sp>
      <p:sp>
        <p:nvSpPr>
          <p:cNvPr id="7" name="TextBox 6">
            <a:extLst>
              <a:ext uri="{FF2B5EF4-FFF2-40B4-BE49-F238E27FC236}">
                <a16:creationId xmlns:a16="http://schemas.microsoft.com/office/drawing/2014/main" id="{4FE7CBAC-40AC-69D3-3FE7-B6B99FB3A572}"/>
              </a:ext>
            </a:extLst>
          </p:cNvPr>
          <p:cNvSpPr txBox="1"/>
          <p:nvPr/>
        </p:nvSpPr>
        <p:spPr>
          <a:xfrm>
            <a:off x="7950502" y="3695987"/>
            <a:ext cx="3657298" cy="584775"/>
          </a:xfrm>
          <a:prstGeom prst="rect">
            <a:avLst/>
          </a:prstGeom>
          <a:noFill/>
        </p:spPr>
        <p:txBody>
          <a:bodyPr wrap="square" rtlCol="0">
            <a:spAutoFit/>
          </a:bodyPr>
          <a:lstStyle/>
          <a:p>
            <a:r>
              <a:rPr lang="en-US" sz="3200" dirty="0">
                <a:solidFill>
                  <a:srgbClr val="FF0000"/>
                </a:solidFill>
              </a:rPr>
              <a:t>single</a:t>
            </a:r>
            <a:endParaRPr lang="en-US" sz="3200" b="1" dirty="0">
              <a:solidFill>
                <a:srgbClr val="0070C0"/>
              </a:solidFill>
            </a:endParaRPr>
          </a:p>
        </p:txBody>
      </p:sp>
    </p:spTree>
    <p:extLst>
      <p:ext uri="{BB962C8B-B14F-4D97-AF65-F5344CB8AC3E}">
        <p14:creationId xmlns:p14="http://schemas.microsoft.com/office/powerpoint/2010/main" val="678199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70A0E9-C4A4-E1CA-C9D8-8D33A19C9C2C}"/>
              </a:ext>
            </a:extLst>
          </p:cNvPr>
          <p:cNvSpPr txBox="1"/>
          <p:nvPr/>
        </p:nvSpPr>
        <p:spPr>
          <a:xfrm>
            <a:off x="389416" y="1349724"/>
            <a:ext cx="11192682" cy="3007555"/>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8. My ______________ has only me, my mom, and my dad.</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9. If a husband and wife are unhappy together, sometimes the best solution is for them to get ______________.</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10. My sister got married, and all our _______s came to the wedding to celebrate.</a:t>
            </a:r>
            <a:endParaRPr lang="en-US" sz="3200" dirty="0">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22CB32B-AC8E-5A5D-7E2E-1911D6493FDB}"/>
              </a:ext>
            </a:extLst>
          </p:cNvPr>
          <p:cNvSpPr txBox="1"/>
          <p:nvPr/>
        </p:nvSpPr>
        <p:spPr>
          <a:xfrm>
            <a:off x="1636102" y="1349724"/>
            <a:ext cx="3438818" cy="584775"/>
          </a:xfrm>
          <a:prstGeom prst="rect">
            <a:avLst/>
          </a:prstGeom>
          <a:noFill/>
        </p:spPr>
        <p:txBody>
          <a:bodyPr wrap="square" rtlCol="0">
            <a:spAutoFit/>
          </a:bodyPr>
          <a:lstStyle/>
          <a:p>
            <a:r>
              <a:rPr lang="en-US" sz="3200" dirty="0">
                <a:solidFill>
                  <a:srgbClr val="FF0000"/>
                </a:solidFill>
              </a:rPr>
              <a:t>nuclear family</a:t>
            </a:r>
            <a:endParaRPr lang="en-US" sz="3200" b="1" dirty="0">
              <a:solidFill>
                <a:srgbClr val="0070C0"/>
              </a:solidFill>
            </a:endParaRPr>
          </a:p>
        </p:txBody>
      </p:sp>
      <p:sp>
        <p:nvSpPr>
          <p:cNvPr id="2" name="TextBox 1">
            <a:extLst>
              <a:ext uri="{FF2B5EF4-FFF2-40B4-BE49-F238E27FC236}">
                <a16:creationId xmlns:a16="http://schemas.microsoft.com/office/drawing/2014/main" id="{84CB298C-9979-8B07-9A02-4B46A55FC22B}"/>
              </a:ext>
            </a:extLst>
          </p:cNvPr>
          <p:cNvSpPr txBox="1"/>
          <p:nvPr/>
        </p:nvSpPr>
        <p:spPr>
          <a:xfrm>
            <a:off x="655607" y="490268"/>
            <a:ext cx="11192682" cy="584775"/>
          </a:xfrm>
          <a:prstGeom prst="rect">
            <a:avLst/>
          </a:prstGeom>
          <a:noFill/>
        </p:spPr>
        <p:txBody>
          <a:bodyPr wrap="square" rtlCol="0">
            <a:spAutoFit/>
          </a:bodyPr>
          <a:lstStyle/>
          <a:p>
            <a:r>
              <a:rPr lang="en-US" sz="3200" b="1" dirty="0">
                <a:solidFill>
                  <a:srgbClr val="0070C0"/>
                </a:solidFill>
                <a:highlight>
                  <a:srgbClr val="00FF00"/>
                </a:highlight>
              </a:rPr>
              <a:t>WB - p8 - Task b.</a:t>
            </a:r>
            <a:r>
              <a:rPr lang="en-US" sz="3200" b="1" dirty="0">
                <a:solidFill>
                  <a:srgbClr val="0070C0"/>
                </a:solidFill>
              </a:rPr>
              <a:t> Fill in the blanks using the words from Task a.</a:t>
            </a:r>
          </a:p>
        </p:txBody>
      </p:sp>
      <p:sp>
        <p:nvSpPr>
          <p:cNvPr id="5" name="TextBox 4">
            <a:extLst>
              <a:ext uri="{FF2B5EF4-FFF2-40B4-BE49-F238E27FC236}">
                <a16:creationId xmlns:a16="http://schemas.microsoft.com/office/drawing/2014/main" id="{663309D0-0878-F279-E017-5F983643AD34}"/>
              </a:ext>
            </a:extLst>
          </p:cNvPr>
          <p:cNvSpPr txBox="1"/>
          <p:nvPr/>
        </p:nvSpPr>
        <p:spPr>
          <a:xfrm>
            <a:off x="5613702" y="2541495"/>
            <a:ext cx="2486553" cy="584775"/>
          </a:xfrm>
          <a:prstGeom prst="rect">
            <a:avLst/>
          </a:prstGeom>
          <a:noFill/>
        </p:spPr>
        <p:txBody>
          <a:bodyPr wrap="square" rtlCol="0">
            <a:spAutoFit/>
          </a:bodyPr>
          <a:lstStyle/>
          <a:p>
            <a:r>
              <a:rPr lang="en-US" sz="3200" dirty="0">
                <a:solidFill>
                  <a:srgbClr val="FF0000"/>
                </a:solidFill>
              </a:rPr>
              <a:t>divorced</a:t>
            </a:r>
            <a:endParaRPr lang="en-US" sz="3200" b="1" dirty="0">
              <a:solidFill>
                <a:srgbClr val="0070C0"/>
              </a:solidFill>
            </a:endParaRPr>
          </a:p>
        </p:txBody>
      </p:sp>
      <p:sp>
        <p:nvSpPr>
          <p:cNvPr id="7" name="TextBox 6">
            <a:extLst>
              <a:ext uri="{FF2B5EF4-FFF2-40B4-BE49-F238E27FC236}">
                <a16:creationId xmlns:a16="http://schemas.microsoft.com/office/drawing/2014/main" id="{4FE7CBAC-40AC-69D3-3FE7-B6B99FB3A572}"/>
              </a:ext>
            </a:extLst>
          </p:cNvPr>
          <p:cNvSpPr txBox="1"/>
          <p:nvPr/>
        </p:nvSpPr>
        <p:spPr>
          <a:xfrm>
            <a:off x="7569502" y="3136611"/>
            <a:ext cx="2486553" cy="584775"/>
          </a:xfrm>
          <a:prstGeom prst="rect">
            <a:avLst/>
          </a:prstGeom>
          <a:noFill/>
        </p:spPr>
        <p:txBody>
          <a:bodyPr wrap="square" rtlCol="0">
            <a:spAutoFit/>
          </a:bodyPr>
          <a:lstStyle/>
          <a:p>
            <a:r>
              <a:rPr lang="en-US" sz="3200" dirty="0">
                <a:solidFill>
                  <a:srgbClr val="FF0000"/>
                </a:solidFill>
              </a:rPr>
              <a:t>relative</a:t>
            </a:r>
            <a:endParaRPr lang="en-US" sz="3200" b="1" dirty="0">
              <a:solidFill>
                <a:srgbClr val="0070C0"/>
              </a:solidFill>
            </a:endParaRPr>
          </a:p>
        </p:txBody>
      </p:sp>
    </p:spTree>
    <p:extLst>
      <p:ext uri="{BB962C8B-B14F-4D97-AF65-F5344CB8AC3E}">
        <p14:creationId xmlns:p14="http://schemas.microsoft.com/office/powerpoint/2010/main" val="3908801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728336-BC60-AA65-6107-64DA69CAB6FE}"/>
              </a:ext>
            </a:extLst>
          </p:cNvPr>
          <p:cNvSpPr/>
          <p:nvPr/>
        </p:nvSpPr>
        <p:spPr>
          <a:xfrm>
            <a:off x="38500" y="547885"/>
            <a:ext cx="12108581" cy="1569660"/>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srgbClr val="0070C0"/>
                </a:solidFill>
                <a:effectLst/>
                <a:uLnTx/>
                <a:uFillTx/>
              </a:rPr>
              <a:t>Work in pairs. Look at the pictures:</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200" b="0" i="1" u="none" strike="noStrike" kern="0" cap="none" spc="0" normalizeH="0" baseline="0" noProof="0" dirty="0">
                <a:ln>
                  <a:noFill/>
                </a:ln>
                <a:solidFill>
                  <a:srgbClr val="0070C0"/>
                </a:solidFill>
                <a:effectLst/>
                <a:uLnTx/>
                <a:uFillTx/>
              </a:rPr>
              <a:t>What are the relationships between these people?</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200" b="0" i="1" u="none" strike="noStrike" kern="0" cap="none" spc="0" normalizeH="0" baseline="0" noProof="0" dirty="0">
                <a:ln>
                  <a:noFill/>
                </a:ln>
                <a:solidFill>
                  <a:srgbClr val="0070C0"/>
                </a:solidFill>
                <a:effectLst/>
                <a:uLnTx/>
                <a:uFillTx/>
              </a:rPr>
              <a:t>What Vietnamese family traditions and customs do you know?</a:t>
            </a:r>
          </a:p>
        </p:txBody>
      </p:sp>
      <p:pic>
        <p:nvPicPr>
          <p:cNvPr id="3" name="Picture 2" descr="Free Speech bubble 1195466 PNG with Transparent Background">
            <a:extLst>
              <a:ext uri="{FF2B5EF4-FFF2-40B4-BE49-F238E27FC236}">
                <a16:creationId xmlns:a16="http://schemas.microsoft.com/office/drawing/2014/main" id="{22952A2B-0FF8-5F78-01F1-E78F0F1500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5314" y="547885"/>
            <a:ext cx="846337" cy="5398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9C9DDC-1EEF-664F-862B-A1B79A550BCD}"/>
              </a:ext>
            </a:extLst>
          </p:cNvPr>
          <p:cNvPicPr>
            <a:picLocks noChangeAspect="1"/>
          </p:cNvPicPr>
          <p:nvPr/>
        </p:nvPicPr>
        <p:blipFill rotWithShape="1">
          <a:blip r:embed="rId3">
            <a:extLst>
              <a:ext uri="{28A0092B-C50C-407E-A947-70E740481C1C}">
                <a14:useLocalDpi xmlns:a14="http://schemas.microsoft.com/office/drawing/2010/main" val="0"/>
              </a:ext>
            </a:extLst>
          </a:blip>
          <a:srcRect l="2184" t="23196" r="-579"/>
          <a:stretch/>
        </p:blipFill>
        <p:spPr>
          <a:xfrm>
            <a:off x="1219199" y="2117545"/>
            <a:ext cx="8948057" cy="4213647"/>
          </a:xfrm>
          <a:prstGeom prst="rect">
            <a:avLst/>
          </a:prstGeom>
        </p:spPr>
      </p:pic>
    </p:spTree>
    <p:extLst>
      <p:ext uri="{BB962C8B-B14F-4D97-AF65-F5344CB8AC3E}">
        <p14:creationId xmlns:p14="http://schemas.microsoft.com/office/powerpoint/2010/main" val="1825314947"/>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4CB298C-9979-8B07-9A02-4B46A55FC22B}"/>
              </a:ext>
            </a:extLst>
          </p:cNvPr>
          <p:cNvSpPr txBox="1"/>
          <p:nvPr/>
        </p:nvSpPr>
        <p:spPr>
          <a:xfrm>
            <a:off x="499659" y="1176068"/>
            <a:ext cx="11192682" cy="1077218"/>
          </a:xfrm>
          <a:prstGeom prst="rect">
            <a:avLst/>
          </a:prstGeom>
          <a:noFill/>
        </p:spPr>
        <p:txBody>
          <a:bodyPr wrap="square" rtlCol="0">
            <a:spAutoFit/>
          </a:bodyPr>
          <a:lstStyle/>
          <a:p>
            <a:r>
              <a:rPr lang="en-US" sz="3200" b="1" dirty="0">
                <a:solidFill>
                  <a:srgbClr val="0070C0"/>
                </a:solidFill>
                <a:highlight>
                  <a:srgbClr val="00FF00"/>
                </a:highlight>
              </a:rPr>
              <a:t>WB - p9 - Task a.</a:t>
            </a:r>
            <a:r>
              <a:rPr lang="en-US" sz="3200" b="1" dirty="0">
                <a:solidFill>
                  <a:srgbClr val="0070C0"/>
                </a:solidFill>
              </a:rPr>
              <a:t> Read the article about families in the past and now. Choose the correct sentence.</a:t>
            </a:r>
          </a:p>
        </p:txBody>
      </p:sp>
      <p:pic>
        <p:nvPicPr>
          <p:cNvPr id="5" name="Picture 4">
            <a:extLst>
              <a:ext uri="{FF2B5EF4-FFF2-40B4-BE49-F238E27FC236}">
                <a16:creationId xmlns:a16="http://schemas.microsoft.com/office/drawing/2014/main" id="{96611872-2059-8937-AAC4-0C5A8019B5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659" y="474906"/>
            <a:ext cx="3208741" cy="832578"/>
          </a:xfrm>
          <a:prstGeom prst="rect">
            <a:avLst/>
          </a:prstGeom>
        </p:spPr>
      </p:pic>
      <p:sp>
        <p:nvSpPr>
          <p:cNvPr id="6" name="TextBox 5">
            <a:extLst>
              <a:ext uri="{FF2B5EF4-FFF2-40B4-BE49-F238E27FC236}">
                <a16:creationId xmlns:a16="http://schemas.microsoft.com/office/drawing/2014/main" id="{5F1ECE31-C433-BD5A-6C2E-2E3D3267CF9C}"/>
              </a:ext>
            </a:extLst>
          </p:cNvPr>
          <p:cNvSpPr txBox="1"/>
          <p:nvPr/>
        </p:nvSpPr>
        <p:spPr>
          <a:xfrm>
            <a:off x="2050582" y="3565047"/>
            <a:ext cx="7169618" cy="2416624"/>
          </a:xfrm>
          <a:prstGeom prst="rect">
            <a:avLst/>
          </a:prstGeom>
          <a:solidFill>
            <a:srgbClr val="00B0F0">
              <a:alpha val="30150"/>
            </a:srgbClr>
          </a:solidFill>
        </p:spPr>
        <p:txBody>
          <a:bodyPr wrap="square">
            <a:spAutoFit/>
          </a:bodyPr>
          <a:lstStyle/>
          <a:p>
            <a:pPr marL="514350" indent="-514350" algn="just">
              <a:lnSpc>
                <a:spcPct val="120000"/>
              </a:lnSpc>
              <a:buAutoNum type="arabicPeriod"/>
            </a:pPr>
            <a:r>
              <a:rPr lang="en-US" sz="3200"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Families are worse now.</a:t>
            </a:r>
          </a:p>
          <a:p>
            <a:pPr marL="514350" indent="-514350" algn="just">
              <a:lnSpc>
                <a:spcPct val="120000"/>
              </a:lnSpc>
              <a:buAutoNum type="arabicPeriod"/>
            </a:pPr>
            <a:endParaRPr lang="en-US" sz="3200"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20000"/>
              </a:lnSpc>
            </a:pPr>
            <a:r>
              <a:rPr lang="en-US" sz="3200"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2. Families aren't the same now.</a:t>
            </a:r>
          </a:p>
          <a:p>
            <a:pPr algn="just">
              <a:lnSpc>
                <a:spcPct val="120000"/>
              </a:lnSpc>
            </a:pPr>
            <a:endParaRPr lang="en-US" sz="3200" dirty="0">
              <a:solidFill>
                <a:srgbClr val="0432FF"/>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ACA1074-B98E-47B2-D36F-A82898B32594}"/>
              </a:ext>
            </a:extLst>
          </p:cNvPr>
          <p:cNvSpPr txBox="1"/>
          <p:nvPr/>
        </p:nvSpPr>
        <p:spPr>
          <a:xfrm>
            <a:off x="3421546" y="2569530"/>
            <a:ext cx="4427689"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Underline the key words</a:t>
            </a:r>
          </a:p>
        </p:txBody>
      </p:sp>
      <p:cxnSp>
        <p:nvCxnSpPr>
          <p:cNvPr id="8" name="Straight Connector 7">
            <a:extLst>
              <a:ext uri="{FF2B5EF4-FFF2-40B4-BE49-F238E27FC236}">
                <a16:creationId xmlns:a16="http://schemas.microsoft.com/office/drawing/2014/main" id="{3C990B07-AA0B-E059-42D8-C0F429785008}"/>
              </a:ext>
            </a:extLst>
          </p:cNvPr>
          <p:cNvCxnSpPr>
            <a:cxnSpLocks/>
          </p:cNvCxnSpPr>
          <p:nvPr/>
        </p:nvCxnSpPr>
        <p:spPr>
          <a:xfrm>
            <a:off x="4753967" y="4128231"/>
            <a:ext cx="9545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829012-76A8-4E1C-3B49-5621372621C1}"/>
              </a:ext>
            </a:extLst>
          </p:cNvPr>
          <p:cNvCxnSpPr>
            <a:cxnSpLocks/>
          </p:cNvCxnSpPr>
          <p:nvPr/>
        </p:nvCxnSpPr>
        <p:spPr>
          <a:xfrm>
            <a:off x="4004116" y="5312362"/>
            <a:ext cx="25534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8288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413B760-90DE-2783-36B1-76BFDF74C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56768"/>
            <a:ext cx="12111075" cy="5063032"/>
          </a:xfrm>
          <a:prstGeom prst="rect">
            <a:avLst/>
          </a:prstGeom>
        </p:spPr>
      </p:pic>
      <p:sp>
        <p:nvSpPr>
          <p:cNvPr id="3" name="TextBox 2">
            <a:extLst>
              <a:ext uri="{FF2B5EF4-FFF2-40B4-BE49-F238E27FC236}">
                <a16:creationId xmlns:a16="http://schemas.microsoft.com/office/drawing/2014/main" id="{32859B04-42FA-31B3-01C2-9615A9A10118}"/>
              </a:ext>
            </a:extLst>
          </p:cNvPr>
          <p:cNvSpPr txBox="1"/>
          <p:nvPr/>
        </p:nvSpPr>
        <p:spPr>
          <a:xfrm>
            <a:off x="602705" y="1098421"/>
            <a:ext cx="10905661" cy="4524315"/>
          </a:xfrm>
          <a:prstGeom prst="rect">
            <a:avLst/>
          </a:prstGeom>
          <a:noFill/>
        </p:spPr>
        <p:txBody>
          <a:bodyPr wrap="square">
            <a:spAutoFit/>
          </a:bodyPr>
          <a:lstStyle/>
          <a:p>
            <a:pPr algn="just"/>
            <a:r>
              <a:rPr lang="en-US" sz="3200" dirty="0"/>
              <a:t>Families in the past looked very different from today. In this article, we'll take a look at some of the differences between now and then.</a:t>
            </a:r>
          </a:p>
          <a:p>
            <a:pPr algn="just"/>
            <a:endParaRPr lang="en-US" sz="3200" dirty="0"/>
          </a:p>
          <a:p>
            <a:pPr algn="just"/>
            <a:r>
              <a:rPr lang="en-US" sz="3200" dirty="0"/>
              <a:t>In the past, three or four generations would live together in one big family. Lots of relatives lived together in one house. Now, most people live in nuclear families with only parents and children.</a:t>
            </a:r>
          </a:p>
          <a:p>
            <a:pPr algn="just"/>
            <a:endParaRPr lang="en-US" sz="3200" dirty="0"/>
          </a:p>
        </p:txBody>
      </p:sp>
    </p:spTree>
    <p:extLst>
      <p:ext uri="{BB962C8B-B14F-4D97-AF65-F5344CB8AC3E}">
        <p14:creationId xmlns:p14="http://schemas.microsoft.com/office/powerpoint/2010/main" val="3920317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413B760-90DE-2783-36B1-76BFDF74C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2768"/>
            <a:ext cx="12111075" cy="5063032"/>
          </a:xfrm>
          <a:prstGeom prst="rect">
            <a:avLst/>
          </a:prstGeom>
        </p:spPr>
      </p:pic>
      <p:sp>
        <p:nvSpPr>
          <p:cNvPr id="3" name="TextBox 2">
            <a:extLst>
              <a:ext uri="{FF2B5EF4-FFF2-40B4-BE49-F238E27FC236}">
                <a16:creationId xmlns:a16="http://schemas.microsoft.com/office/drawing/2014/main" id="{32859B04-42FA-31B3-01C2-9615A9A10118}"/>
              </a:ext>
            </a:extLst>
          </p:cNvPr>
          <p:cNvSpPr txBox="1"/>
          <p:nvPr/>
        </p:nvSpPr>
        <p:spPr>
          <a:xfrm>
            <a:off x="897169" y="1382455"/>
            <a:ext cx="10397661" cy="2554545"/>
          </a:xfrm>
          <a:prstGeom prst="rect">
            <a:avLst/>
          </a:prstGeom>
          <a:noFill/>
        </p:spPr>
        <p:txBody>
          <a:bodyPr wrap="square">
            <a:spAutoFit/>
          </a:bodyPr>
          <a:lstStyle/>
          <a:p>
            <a:pPr algn="just"/>
            <a:r>
              <a:rPr lang="en-US" sz="3200" dirty="0"/>
              <a:t>Back then, people would usually get married and stay together for life. It was the normal thing to do. Now, many people stay single, or become single parents. Marriage is just as important as it was in the past, but some people aren't afraid of getting divorced now.</a:t>
            </a:r>
            <a:endParaRPr lang="en-VN" sz="3200" dirty="0"/>
          </a:p>
        </p:txBody>
      </p:sp>
    </p:spTree>
    <p:extLst>
      <p:ext uri="{BB962C8B-B14F-4D97-AF65-F5344CB8AC3E}">
        <p14:creationId xmlns:p14="http://schemas.microsoft.com/office/powerpoint/2010/main" val="404045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413B760-90DE-2783-36B1-76BFDF74C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0568"/>
            <a:ext cx="12111075" cy="5063032"/>
          </a:xfrm>
          <a:prstGeom prst="rect">
            <a:avLst/>
          </a:prstGeom>
        </p:spPr>
      </p:pic>
      <p:sp>
        <p:nvSpPr>
          <p:cNvPr id="3" name="TextBox 2">
            <a:extLst>
              <a:ext uri="{FF2B5EF4-FFF2-40B4-BE49-F238E27FC236}">
                <a16:creationId xmlns:a16="http://schemas.microsoft.com/office/drawing/2014/main" id="{32859B04-42FA-31B3-01C2-9615A9A10118}"/>
              </a:ext>
            </a:extLst>
          </p:cNvPr>
          <p:cNvSpPr txBox="1"/>
          <p:nvPr/>
        </p:nvSpPr>
        <p:spPr>
          <a:xfrm>
            <a:off x="397339" y="1062702"/>
            <a:ext cx="11185061" cy="3539430"/>
          </a:xfrm>
          <a:prstGeom prst="rect">
            <a:avLst/>
          </a:prstGeom>
          <a:noFill/>
        </p:spPr>
        <p:txBody>
          <a:bodyPr wrap="square">
            <a:spAutoFit/>
          </a:bodyPr>
          <a:lstStyle/>
          <a:p>
            <a:pPr algn="just"/>
            <a:r>
              <a:rPr lang="en-US" sz="3200" dirty="0"/>
              <a:t>In the past, the husband was usually the breadwinner, and the wife stayed at home and did the housework. Now, many families have both parents working and doing housework. And more men are house husbands today because they enjoy taking care of their children.</a:t>
            </a:r>
            <a:endParaRPr lang="en-VN" sz="3200" dirty="0"/>
          </a:p>
          <a:p>
            <a:pPr algn="just"/>
            <a:r>
              <a:rPr lang="en-US" sz="3200" dirty="0"/>
              <a:t>Families will continue to change in the future. Remember that it's normal for things to change like this, but not everyone likes it.</a:t>
            </a:r>
            <a:endParaRPr lang="en-VN" sz="3200" dirty="0"/>
          </a:p>
        </p:txBody>
      </p:sp>
    </p:spTree>
    <p:extLst>
      <p:ext uri="{BB962C8B-B14F-4D97-AF65-F5344CB8AC3E}">
        <p14:creationId xmlns:p14="http://schemas.microsoft.com/office/powerpoint/2010/main" val="49658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695080-CDB7-76D7-CC49-4E0BA79585C2}"/>
              </a:ext>
            </a:extLst>
          </p:cNvPr>
          <p:cNvSpPr txBox="1"/>
          <p:nvPr/>
        </p:nvSpPr>
        <p:spPr>
          <a:xfrm>
            <a:off x="548640" y="2578478"/>
            <a:ext cx="5170507" cy="1825693"/>
          </a:xfrm>
          <a:prstGeom prst="rect">
            <a:avLst/>
          </a:prstGeom>
          <a:solidFill>
            <a:schemeClr val="accent4">
              <a:lumMod val="20000"/>
              <a:lumOff val="80000"/>
            </a:schemeClr>
          </a:solidFill>
        </p:spPr>
        <p:txBody>
          <a:bodyPr wrap="square">
            <a:spAutoFit/>
          </a:bodyPr>
          <a:lstStyle/>
          <a:p>
            <a:pPr algn="just">
              <a:lnSpc>
                <a:spcPct val="120000"/>
              </a:lnSpc>
            </a:pPr>
            <a:r>
              <a:rPr lang="en-US" sz="3200" b="1" dirty="0">
                <a:effectLst/>
                <a:latin typeface="Calibri" panose="020F0502020204030204" pitchFamily="34" charset="0"/>
                <a:ea typeface="Times New Roman" panose="02020603050405020304" pitchFamily="18" charset="0"/>
                <a:cs typeface="Calibri" panose="020F0502020204030204" pitchFamily="34" charset="0"/>
              </a:rPr>
              <a:t>1. Families are worse now.</a:t>
            </a:r>
          </a:p>
          <a:p>
            <a:pPr algn="just">
              <a:lnSpc>
                <a:spcPct val="120000"/>
              </a:lnSpc>
            </a:pPr>
            <a:r>
              <a:rPr lang="en-US" sz="3200" b="1" dirty="0">
                <a:effectLst/>
                <a:latin typeface="Calibri" panose="020F0502020204030204" pitchFamily="34" charset="0"/>
                <a:ea typeface="Times New Roman" panose="02020603050405020304" pitchFamily="18" charset="0"/>
                <a:cs typeface="Calibri" panose="020F0502020204030204" pitchFamily="34" charset="0"/>
              </a:rPr>
              <a:t>2. Families aren't the same now.</a:t>
            </a:r>
          </a:p>
        </p:txBody>
      </p:sp>
      <p:sp>
        <p:nvSpPr>
          <p:cNvPr id="3" name="TextBox 2">
            <a:extLst>
              <a:ext uri="{FF2B5EF4-FFF2-40B4-BE49-F238E27FC236}">
                <a16:creationId xmlns:a16="http://schemas.microsoft.com/office/drawing/2014/main" id="{C29A4D24-1A4E-96E9-A7A8-A685F05FA929}"/>
              </a:ext>
            </a:extLst>
          </p:cNvPr>
          <p:cNvSpPr txBox="1"/>
          <p:nvPr/>
        </p:nvSpPr>
        <p:spPr>
          <a:xfrm>
            <a:off x="5070655" y="1629782"/>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5" name="TextBox 4">
            <a:extLst>
              <a:ext uri="{FF2B5EF4-FFF2-40B4-BE49-F238E27FC236}">
                <a16:creationId xmlns:a16="http://schemas.microsoft.com/office/drawing/2014/main" id="{7D38772A-C491-1938-1AC4-7D9CCC45CB9B}"/>
              </a:ext>
            </a:extLst>
          </p:cNvPr>
          <p:cNvSpPr txBox="1"/>
          <p:nvPr/>
        </p:nvSpPr>
        <p:spPr>
          <a:xfrm>
            <a:off x="6096000" y="2507875"/>
            <a:ext cx="5777341" cy="2554545"/>
          </a:xfrm>
          <a:prstGeom prst="rect">
            <a:avLst/>
          </a:prstGeom>
          <a:solidFill>
            <a:srgbClr val="94E4FE">
              <a:alpha val="36471"/>
            </a:srgbClr>
          </a:solidFill>
        </p:spPr>
        <p:txBody>
          <a:bodyPr wrap="square">
            <a:spAutoFit/>
          </a:bodyPr>
          <a:lstStyle/>
          <a:p>
            <a:pPr algn="just"/>
            <a:r>
              <a:rPr lang="en-US" sz="3200" b="1" dirty="0">
                <a:highlight>
                  <a:srgbClr val="FFFF00"/>
                </a:highlight>
                <a:latin typeface="Calibri" panose="020F0502020204030204" pitchFamily="34" charset="0"/>
                <a:ea typeface="Calibri" panose="020F0502020204030204" pitchFamily="34" charset="0"/>
                <a:cs typeface="Calibri" panose="020F0502020204030204" pitchFamily="34" charset="0"/>
              </a:rPr>
              <a:t>Families in the past looked very different from today. </a:t>
            </a:r>
            <a:r>
              <a:rPr lang="en-US" sz="3200" dirty="0">
                <a:latin typeface="Calibri" panose="020F0502020204030204" pitchFamily="34" charset="0"/>
                <a:ea typeface="Calibri" panose="020F0502020204030204" pitchFamily="34" charset="0"/>
                <a:cs typeface="Calibri" panose="020F0502020204030204" pitchFamily="34" charset="0"/>
              </a:rPr>
              <a:t>In this article, we'll take a look at some of the differences between now and then.</a:t>
            </a:r>
            <a:endParaRPr lang="en-GB" sz="3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A9CC48D-44C1-7976-659E-561FA3313A99}"/>
              </a:ext>
            </a:extLst>
          </p:cNvPr>
          <p:cNvSpPr txBox="1"/>
          <p:nvPr/>
        </p:nvSpPr>
        <p:spPr>
          <a:xfrm>
            <a:off x="686588" y="545795"/>
            <a:ext cx="11192682" cy="1077218"/>
          </a:xfrm>
          <a:prstGeom prst="rect">
            <a:avLst/>
          </a:prstGeom>
          <a:noFill/>
        </p:spPr>
        <p:txBody>
          <a:bodyPr wrap="square" rtlCol="0">
            <a:spAutoFit/>
          </a:bodyPr>
          <a:lstStyle/>
          <a:p>
            <a:r>
              <a:rPr lang="en-US" sz="3200" b="1" dirty="0">
                <a:solidFill>
                  <a:srgbClr val="0070C0"/>
                </a:solidFill>
                <a:highlight>
                  <a:srgbClr val="00FF00"/>
                </a:highlight>
              </a:rPr>
              <a:t>Task a.</a:t>
            </a:r>
            <a:r>
              <a:rPr lang="en-US" sz="3200" b="1" dirty="0">
                <a:solidFill>
                  <a:srgbClr val="0070C0"/>
                </a:solidFill>
              </a:rPr>
              <a:t> Read the article about families in the past and now. Choose the correct sentence.</a:t>
            </a:r>
          </a:p>
        </p:txBody>
      </p:sp>
      <p:sp>
        <p:nvSpPr>
          <p:cNvPr id="8" name="Oval 7">
            <a:extLst>
              <a:ext uri="{FF2B5EF4-FFF2-40B4-BE49-F238E27FC236}">
                <a16:creationId xmlns:a16="http://schemas.microsoft.com/office/drawing/2014/main" id="{6B6BB9DF-3A6D-B9DD-00E8-6B6AC70F07B8}"/>
              </a:ext>
            </a:extLst>
          </p:cNvPr>
          <p:cNvSpPr/>
          <p:nvPr/>
        </p:nvSpPr>
        <p:spPr>
          <a:xfrm>
            <a:off x="451173" y="3198936"/>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223623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a:t>
            </a:r>
            <a:r>
              <a:rPr lang="en-US" sz="3600" b="1" i="1" dirty="0">
                <a:solidFill>
                  <a:srgbClr val="0070C0"/>
                </a:solidFill>
              </a:rPr>
              <a:t>True, False, or Doesn't say.</a:t>
            </a:r>
          </a:p>
        </p:txBody>
      </p:sp>
      <p:graphicFrame>
        <p:nvGraphicFramePr>
          <p:cNvPr id="2" name="Table 1">
            <a:extLst>
              <a:ext uri="{FF2B5EF4-FFF2-40B4-BE49-F238E27FC236}">
                <a16:creationId xmlns:a16="http://schemas.microsoft.com/office/drawing/2014/main" id="{169E3930-DC05-797C-D907-7D57D668EC2B}"/>
              </a:ext>
            </a:extLst>
          </p:cNvPr>
          <p:cNvGraphicFramePr>
            <a:graphicFrameLocks noGrp="1"/>
          </p:cNvGraphicFramePr>
          <p:nvPr/>
        </p:nvGraphicFramePr>
        <p:xfrm>
          <a:off x="343711" y="1012091"/>
          <a:ext cx="11192682" cy="487680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1. In the past, people lived in nuclear families.</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2. Now, parents usually have more children than before.</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kern="100">
                          <a:solidFill>
                            <a:schemeClr val="tx1"/>
                          </a:solidFill>
                          <a:effectLst/>
                          <a:latin typeface="+mn-lt"/>
                        </a:rPr>
                        <a:t>True</a:t>
                      </a:r>
                      <a:endParaRPr lang="en-VN" sz="3200" kern="10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982251103"/>
                  </a:ext>
                </a:extLst>
              </a:tr>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3. Back then, the husband usually had a job.</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kern="100">
                          <a:solidFill>
                            <a:schemeClr val="tx1"/>
                          </a:solidFill>
                          <a:effectLst/>
                          <a:latin typeface="+mn-lt"/>
                        </a:rPr>
                        <a:t>True</a:t>
                      </a:r>
                      <a:endParaRPr lang="en-VN" sz="3200" kern="10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506800471"/>
                  </a:ext>
                </a:extLst>
              </a:tr>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4. Now, many women are housewives.</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kern="100" dirty="0">
                          <a:solidFill>
                            <a:schemeClr val="tx1"/>
                          </a:solidFill>
                          <a:effectLst/>
                          <a:latin typeface="+mn-lt"/>
                        </a:rPr>
                        <a:t>True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669735190"/>
                  </a:ext>
                </a:extLst>
              </a:tr>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5. These days, lots of men don't want to be house husbands.</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kern="100" dirty="0">
                          <a:solidFill>
                            <a:schemeClr val="tx1"/>
                          </a:solidFill>
                          <a:effectLst/>
                          <a:latin typeface="+mn-lt"/>
                        </a:rPr>
                        <a:t>True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442865590"/>
                  </a:ext>
                </a:extLst>
              </a:tr>
            </a:tbl>
          </a:graphicData>
        </a:graphic>
      </p:graphicFrame>
      <p:sp>
        <p:nvSpPr>
          <p:cNvPr id="3" name="Oval 2">
            <a:extLst>
              <a:ext uri="{FF2B5EF4-FFF2-40B4-BE49-F238E27FC236}">
                <a16:creationId xmlns:a16="http://schemas.microsoft.com/office/drawing/2014/main" id="{F57002FD-ADDD-E893-5802-72C8E88F2AD7}"/>
              </a:ext>
            </a:extLst>
          </p:cNvPr>
          <p:cNvSpPr/>
          <p:nvPr/>
        </p:nvSpPr>
        <p:spPr>
          <a:xfrm>
            <a:off x="8329128" y="952349"/>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748559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96621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a:t>
            </a:r>
            <a:endParaRPr lang="en-US" sz="3600" b="1" i="1" dirty="0">
              <a:solidFill>
                <a:srgbClr val="0070C0"/>
              </a:solidFill>
            </a:endParaRPr>
          </a:p>
        </p:txBody>
      </p:sp>
      <p:graphicFrame>
        <p:nvGraphicFramePr>
          <p:cNvPr id="2" name="Table 1">
            <a:extLst>
              <a:ext uri="{FF2B5EF4-FFF2-40B4-BE49-F238E27FC236}">
                <a16:creationId xmlns:a16="http://schemas.microsoft.com/office/drawing/2014/main" id="{169E3930-DC05-797C-D907-7D57D668EC2B}"/>
              </a:ext>
            </a:extLst>
          </p:cNvPr>
          <p:cNvGraphicFramePr>
            <a:graphicFrameLocks noGrp="1"/>
          </p:cNvGraphicFramePr>
          <p:nvPr/>
        </p:nvGraphicFramePr>
        <p:xfrm>
          <a:off x="343711" y="1012091"/>
          <a:ext cx="11192682" cy="487680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1. In the past, people lived in nuclear families.</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2. Now, parents usually have more children than before.</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kern="100">
                          <a:solidFill>
                            <a:schemeClr val="tx1"/>
                          </a:solidFill>
                          <a:effectLst/>
                          <a:latin typeface="+mn-lt"/>
                        </a:rPr>
                        <a:t>True</a:t>
                      </a:r>
                      <a:endParaRPr lang="en-VN" sz="3200" kern="10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982251103"/>
                  </a:ext>
                </a:extLst>
              </a:tr>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3. Back then, the husband usually had a job.</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kern="100">
                          <a:solidFill>
                            <a:schemeClr val="tx1"/>
                          </a:solidFill>
                          <a:effectLst/>
                          <a:latin typeface="+mn-lt"/>
                        </a:rPr>
                        <a:t>True</a:t>
                      </a:r>
                      <a:endParaRPr lang="en-VN" sz="3200" kern="10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506800471"/>
                  </a:ext>
                </a:extLst>
              </a:tr>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4. Now, many women are housewives.</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kern="100" dirty="0">
                          <a:solidFill>
                            <a:schemeClr val="tx1"/>
                          </a:solidFill>
                          <a:effectLst/>
                          <a:latin typeface="+mn-lt"/>
                        </a:rPr>
                        <a:t>True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669735190"/>
                  </a:ext>
                </a:extLst>
              </a:tr>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5. These days, lots of men don't want to be house husbands</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20000"/>
                        <a:lumOff val="80000"/>
                      </a:schemeClr>
                    </a:solidFill>
                  </a:tcPr>
                </a:tc>
                <a:tc>
                  <a:txBody>
                    <a:bodyPr/>
                    <a:lstStyle/>
                    <a:p>
                      <a:r>
                        <a:rPr lang="en-US" sz="3200" kern="100" dirty="0">
                          <a:solidFill>
                            <a:schemeClr val="tx1"/>
                          </a:solidFill>
                          <a:effectLst/>
                          <a:latin typeface="+mn-lt"/>
                        </a:rPr>
                        <a:t>True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False</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latin typeface="+mn-lt"/>
                        </a:rPr>
                        <a:t>Doesn't say</a:t>
                      </a:r>
                      <a:endParaRPr lang="en-VN" sz="320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442865590"/>
                  </a:ext>
                </a:extLst>
              </a:tr>
            </a:tbl>
          </a:graphicData>
        </a:graphic>
      </p:graphicFrame>
      <p:sp>
        <p:nvSpPr>
          <p:cNvPr id="3" name="Oval 2">
            <a:extLst>
              <a:ext uri="{FF2B5EF4-FFF2-40B4-BE49-F238E27FC236}">
                <a16:creationId xmlns:a16="http://schemas.microsoft.com/office/drawing/2014/main" id="{F57002FD-ADDD-E893-5802-72C8E88F2AD7}"/>
              </a:ext>
            </a:extLst>
          </p:cNvPr>
          <p:cNvSpPr/>
          <p:nvPr/>
        </p:nvSpPr>
        <p:spPr>
          <a:xfrm>
            <a:off x="8329128" y="952349"/>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5" name="Straight Connector 4">
            <a:extLst>
              <a:ext uri="{FF2B5EF4-FFF2-40B4-BE49-F238E27FC236}">
                <a16:creationId xmlns:a16="http://schemas.microsoft.com/office/drawing/2014/main" id="{391C16F2-89C2-6740-762A-04B49F86A561}"/>
              </a:ext>
            </a:extLst>
          </p:cNvPr>
          <p:cNvCxnSpPr>
            <a:cxnSpLocks/>
          </p:cNvCxnSpPr>
          <p:nvPr/>
        </p:nvCxnSpPr>
        <p:spPr>
          <a:xfrm>
            <a:off x="1855756" y="1489955"/>
            <a:ext cx="6611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23D3732-68D2-3CEC-2DE8-0B84D09AB77D}"/>
              </a:ext>
            </a:extLst>
          </p:cNvPr>
          <p:cNvCxnSpPr>
            <a:cxnSpLocks/>
          </p:cNvCxnSpPr>
          <p:nvPr/>
        </p:nvCxnSpPr>
        <p:spPr>
          <a:xfrm>
            <a:off x="5276289" y="1489955"/>
            <a:ext cx="12599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968958-ADDF-4814-533D-DCC80D50559D}"/>
              </a:ext>
            </a:extLst>
          </p:cNvPr>
          <p:cNvCxnSpPr>
            <a:cxnSpLocks/>
          </p:cNvCxnSpPr>
          <p:nvPr/>
        </p:nvCxnSpPr>
        <p:spPr>
          <a:xfrm>
            <a:off x="377577" y="1964088"/>
            <a:ext cx="12599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D19B697-256D-4FCB-337F-C7E4939E3F31}"/>
              </a:ext>
            </a:extLst>
          </p:cNvPr>
          <p:cNvCxnSpPr>
            <a:cxnSpLocks/>
          </p:cNvCxnSpPr>
          <p:nvPr/>
        </p:nvCxnSpPr>
        <p:spPr>
          <a:xfrm>
            <a:off x="745131" y="2421288"/>
            <a:ext cx="8924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D8BF97-0095-E0E9-5BC3-2A223A8410D7}"/>
              </a:ext>
            </a:extLst>
          </p:cNvPr>
          <p:cNvCxnSpPr>
            <a:cxnSpLocks/>
          </p:cNvCxnSpPr>
          <p:nvPr/>
        </p:nvCxnSpPr>
        <p:spPr>
          <a:xfrm>
            <a:off x="5203576" y="2421288"/>
            <a:ext cx="8924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31F9EB0-BB66-08BF-53EA-2F91A93801FD}"/>
              </a:ext>
            </a:extLst>
          </p:cNvPr>
          <p:cNvCxnSpPr>
            <a:cxnSpLocks/>
          </p:cNvCxnSpPr>
          <p:nvPr/>
        </p:nvCxnSpPr>
        <p:spPr>
          <a:xfrm>
            <a:off x="427692" y="2938128"/>
            <a:ext cx="12797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A6024A-DFA4-073F-6126-604F3AA2E02C}"/>
              </a:ext>
            </a:extLst>
          </p:cNvPr>
          <p:cNvCxnSpPr>
            <a:cxnSpLocks/>
          </p:cNvCxnSpPr>
          <p:nvPr/>
        </p:nvCxnSpPr>
        <p:spPr>
          <a:xfrm>
            <a:off x="846796" y="3429000"/>
            <a:ext cx="15408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D51CCA0-4553-A88F-6EC0-44947A40923A}"/>
              </a:ext>
            </a:extLst>
          </p:cNvPr>
          <p:cNvCxnSpPr>
            <a:cxnSpLocks/>
          </p:cNvCxnSpPr>
          <p:nvPr/>
        </p:nvCxnSpPr>
        <p:spPr>
          <a:xfrm>
            <a:off x="3335997" y="3437464"/>
            <a:ext cx="14053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6E628C1-B24A-147F-C358-E08DFE921822}"/>
              </a:ext>
            </a:extLst>
          </p:cNvPr>
          <p:cNvCxnSpPr>
            <a:cxnSpLocks/>
          </p:cNvCxnSpPr>
          <p:nvPr/>
        </p:nvCxnSpPr>
        <p:spPr>
          <a:xfrm>
            <a:off x="409945" y="3885823"/>
            <a:ext cx="4692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365E331-DDD4-A9B7-28C9-26DADACBBB13}"/>
              </a:ext>
            </a:extLst>
          </p:cNvPr>
          <p:cNvCxnSpPr>
            <a:cxnSpLocks/>
          </p:cNvCxnSpPr>
          <p:nvPr/>
        </p:nvCxnSpPr>
        <p:spPr>
          <a:xfrm>
            <a:off x="812930" y="4402664"/>
            <a:ext cx="7907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899C99F-976C-0A44-BA5C-28684802C60E}"/>
              </a:ext>
            </a:extLst>
          </p:cNvPr>
          <p:cNvCxnSpPr>
            <a:cxnSpLocks/>
          </p:cNvCxnSpPr>
          <p:nvPr/>
        </p:nvCxnSpPr>
        <p:spPr>
          <a:xfrm>
            <a:off x="2726396" y="4385728"/>
            <a:ext cx="12868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4039B5E-18C5-C3ED-0D98-7ECEDA6698E6}"/>
              </a:ext>
            </a:extLst>
          </p:cNvPr>
          <p:cNvCxnSpPr>
            <a:cxnSpLocks/>
          </p:cNvCxnSpPr>
          <p:nvPr/>
        </p:nvCxnSpPr>
        <p:spPr>
          <a:xfrm>
            <a:off x="4610973" y="4402664"/>
            <a:ext cx="20776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DC25979-57EB-B44E-1D81-BBC174EE57B5}"/>
              </a:ext>
            </a:extLst>
          </p:cNvPr>
          <p:cNvCxnSpPr>
            <a:cxnSpLocks/>
          </p:cNvCxnSpPr>
          <p:nvPr/>
        </p:nvCxnSpPr>
        <p:spPr>
          <a:xfrm>
            <a:off x="854888" y="5350930"/>
            <a:ext cx="17669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3243D6-BD0E-ADCB-B594-E587323C1B84}"/>
              </a:ext>
            </a:extLst>
          </p:cNvPr>
          <p:cNvCxnSpPr>
            <a:cxnSpLocks/>
          </p:cNvCxnSpPr>
          <p:nvPr/>
        </p:nvCxnSpPr>
        <p:spPr>
          <a:xfrm>
            <a:off x="3852332" y="5384793"/>
            <a:ext cx="26839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3EBD51B-3567-5D27-AE1A-3C776D6A7DE5}"/>
              </a:ext>
            </a:extLst>
          </p:cNvPr>
          <p:cNvCxnSpPr>
            <a:cxnSpLocks/>
          </p:cNvCxnSpPr>
          <p:nvPr/>
        </p:nvCxnSpPr>
        <p:spPr>
          <a:xfrm>
            <a:off x="880662" y="5855017"/>
            <a:ext cx="26839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D8CF884-FBA7-5658-668A-F728DAA4B42E}"/>
              </a:ext>
            </a:extLst>
          </p:cNvPr>
          <p:cNvSpPr txBox="1"/>
          <p:nvPr/>
        </p:nvSpPr>
        <p:spPr>
          <a:xfrm>
            <a:off x="3882155" y="446727"/>
            <a:ext cx="4427689"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Underline the key words</a:t>
            </a:r>
          </a:p>
        </p:txBody>
      </p:sp>
    </p:spTree>
    <p:extLst>
      <p:ext uri="{BB962C8B-B14F-4D97-AF65-F5344CB8AC3E}">
        <p14:creationId xmlns:p14="http://schemas.microsoft.com/office/powerpoint/2010/main" val="3614269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additive="base">
                                        <p:cTn id="72" dur="500" fill="hold"/>
                                        <p:tgtEl>
                                          <p:spTgt spid="23"/>
                                        </p:tgtEl>
                                        <p:attrNameLst>
                                          <p:attrName>ppt_x</p:attrName>
                                        </p:attrNameLst>
                                      </p:cBhvr>
                                      <p:tavLst>
                                        <p:tav tm="0">
                                          <p:val>
                                            <p:strVal val="#ppt_x"/>
                                          </p:val>
                                        </p:tav>
                                        <p:tav tm="100000">
                                          <p:val>
                                            <p:strVal val="#ppt_x"/>
                                          </p:val>
                                        </p:tav>
                                      </p:tavLst>
                                    </p:anim>
                                    <p:anim calcmode="lin" valueType="num">
                                      <p:cBhvr additive="base">
                                        <p:cTn id="7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500" fill="hold"/>
                                        <p:tgtEl>
                                          <p:spTgt spid="25"/>
                                        </p:tgtEl>
                                        <p:attrNameLst>
                                          <p:attrName>ppt_x</p:attrName>
                                        </p:attrNameLst>
                                      </p:cBhvr>
                                      <p:tavLst>
                                        <p:tav tm="0">
                                          <p:val>
                                            <p:strVal val="#ppt_x"/>
                                          </p:val>
                                        </p:tav>
                                        <p:tav tm="100000">
                                          <p:val>
                                            <p:strVal val="#ppt_x"/>
                                          </p:val>
                                        </p:tav>
                                      </p:tavLst>
                                    </p:anim>
                                    <p:anim calcmode="lin" valueType="num">
                                      <p:cBhvr additive="base">
                                        <p:cTn id="7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additive="base">
                                        <p:cTn id="84" dur="500" fill="hold"/>
                                        <p:tgtEl>
                                          <p:spTgt spid="27"/>
                                        </p:tgtEl>
                                        <p:attrNameLst>
                                          <p:attrName>ppt_x</p:attrName>
                                        </p:attrNameLst>
                                      </p:cBhvr>
                                      <p:tavLst>
                                        <p:tav tm="0">
                                          <p:val>
                                            <p:strVal val="#ppt_x"/>
                                          </p:val>
                                        </p:tav>
                                        <p:tav tm="100000">
                                          <p:val>
                                            <p:strVal val="#ppt_x"/>
                                          </p:val>
                                        </p:tav>
                                      </p:tavLst>
                                    </p:anim>
                                    <p:anim calcmode="lin" valueType="num">
                                      <p:cBhvr additive="base">
                                        <p:cTn id="8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29"/>
                                        </p:tgtEl>
                                        <p:attrNameLst>
                                          <p:attrName>style.visibility</p:attrName>
                                        </p:attrNameLst>
                                      </p:cBhvr>
                                      <p:to>
                                        <p:strVal val="visible"/>
                                      </p:to>
                                    </p:set>
                                    <p:anim calcmode="lin" valueType="num">
                                      <p:cBhvr additive="base">
                                        <p:cTn id="90" dur="500" fill="hold"/>
                                        <p:tgtEl>
                                          <p:spTgt spid="29"/>
                                        </p:tgtEl>
                                        <p:attrNameLst>
                                          <p:attrName>ppt_x</p:attrName>
                                        </p:attrNameLst>
                                      </p:cBhvr>
                                      <p:tavLst>
                                        <p:tav tm="0">
                                          <p:val>
                                            <p:strVal val="#ppt_x"/>
                                          </p:val>
                                        </p:tav>
                                        <p:tav tm="100000">
                                          <p:val>
                                            <p:strVal val="#ppt_x"/>
                                          </p:val>
                                        </p:tav>
                                      </p:tavLst>
                                    </p:anim>
                                    <p:anim calcmode="lin" valueType="num">
                                      <p:cBhvr additive="base">
                                        <p:cTn id="9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31"/>
                                        </p:tgtEl>
                                        <p:attrNameLst>
                                          <p:attrName>style.visibility</p:attrName>
                                        </p:attrNameLst>
                                      </p:cBhvr>
                                      <p:to>
                                        <p:strVal val="visible"/>
                                      </p:to>
                                    </p:set>
                                    <p:anim calcmode="lin" valueType="num">
                                      <p:cBhvr additive="base">
                                        <p:cTn id="96" dur="500" fill="hold"/>
                                        <p:tgtEl>
                                          <p:spTgt spid="31"/>
                                        </p:tgtEl>
                                        <p:attrNameLst>
                                          <p:attrName>ppt_x</p:attrName>
                                        </p:attrNameLst>
                                      </p:cBhvr>
                                      <p:tavLst>
                                        <p:tav tm="0">
                                          <p:val>
                                            <p:strVal val="#ppt_x"/>
                                          </p:val>
                                        </p:tav>
                                        <p:tav tm="100000">
                                          <p:val>
                                            <p:strVal val="#ppt_x"/>
                                          </p:val>
                                        </p:tav>
                                      </p:tavLst>
                                    </p:anim>
                                    <p:anim calcmode="lin" valueType="num">
                                      <p:cBhvr additive="base">
                                        <p:cTn id="9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4086335"/>
            <a:ext cx="10554937" cy="1077218"/>
          </a:xfrm>
          <a:prstGeom prst="rect">
            <a:avLst/>
          </a:prstGeom>
          <a:solidFill>
            <a:srgbClr val="94E4FE">
              <a:alpha val="36471"/>
            </a:srgbClr>
          </a:solidFill>
        </p:spPr>
        <p:txBody>
          <a:bodyPr wrap="square">
            <a:spAutoFit/>
          </a:bodyPr>
          <a:lstStyle/>
          <a:p>
            <a:r>
              <a:rPr lang="en-US" sz="3200" b="1" dirty="0">
                <a:solidFill>
                  <a:srgbClr val="000000"/>
                </a:solidFill>
                <a:highlight>
                  <a:srgbClr val="FFFF00"/>
                </a:highlight>
                <a:latin typeface="Calibri" panose="020F0502020204030204" pitchFamily="34" charset="0"/>
                <a:ea typeface="DengXian" panose="02010600030101010101" pitchFamily="2" charset="-122"/>
              </a:rPr>
              <a:t>In the past, three or four generations would live together in one big family</a:t>
            </a:r>
            <a:r>
              <a:rPr lang="en-US" sz="3200" dirty="0">
                <a:solidFill>
                  <a:srgbClr val="000000"/>
                </a:solidFill>
                <a:latin typeface="Calibri" panose="020F0502020204030204" pitchFamily="34" charset="0"/>
                <a:ea typeface="DengXian" panose="02010600030101010101" pitchFamily="2" charset="-122"/>
              </a:rPr>
              <a:t>. Lots of relatives lived together in one house. </a:t>
            </a:r>
            <a:endParaRPr lang="en-GB" sz="3200" dirty="0"/>
          </a:p>
        </p:txBody>
      </p:sp>
      <p:graphicFrame>
        <p:nvGraphicFramePr>
          <p:cNvPr id="9" name="Table 8">
            <a:extLst>
              <a:ext uri="{FF2B5EF4-FFF2-40B4-BE49-F238E27FC236}">
                <a16:creationId xmlns:a16="http://schemas.microsoft.com/office/drawing/2014/main" id="{3052B3B0-18A7-ED31-9E63-F54365CBF41A}"/>
              </a:ext>
            </a:extLst>
          </p:cNvPr>
          <p:cNvGraphicFramePr>
            <a:graphicFrameLocks noGrp="1"/>
          </p:cNvGraphicFramePr>
          <p:nvPr/>
        </p:nvGraphicFramePr>
        <p:xfrm>
          <a:off x="343711" y="2091083"/>
          <a:ext cx="11192682" cy="97536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rPr>
                        <a:t>1. In the past, people lived in nuclear families.</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bl>
          </a:graphicData>
        </a:graphic>
      </p:graphicFrame>
      <p:sp>
        <p:nvSpPr>
          <p:cNvPr id="10" name="Oval 9">
            <a:extLst>
              <a:ext uri="{FF2B5EF4-FFF2-40B4-BE49-F238E27FC236}">
                <a16:creationId xmlns:a16="http://schemas.microsoft.com/office/drawing/2014/main" id="{02C0D9C9-C8AA-062F-87B0-002AB58B0F5D}"/>
              </a:ext>
            </a:extLst>
          </p:cNvPr>
          <p:cNvSpPr/>
          <p:nvPr/>
        </p:nvSpPr>
        <p:spPr>
          <a:xfrm>
            <a:off x="8329128" y="2031341"/>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14" name="Straight Connector 13">
            <a:extLst>
              <a:ext uri="{FF2B5EF4-FFF2-40B4-BE49-F238E27FC236}">
                <a16:creationId xmlns:a16="http://schemas.microsoft.com/office/drawing/2014/main" id="{7687A840-7822-B073-E588-A8DA9B1CE792}"/>
              </a:ext>
            </a:extLst>
          </p:cNvPr>
          <p:cNvCxnSpPr>
            <a:cxnSpLocks/>
          </p:cNvCxnSpPr>
          <p:nvPr/>
        </p:nvCxnSpPr>
        <p:spPr>
          <a:xfrm>
            <a:off x="5307870" y="2559614"/>
            <a:ext cx="11945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BD1C5D-7B95-9079-2770-7D6E8E2D015F}"/>
              </a:ext>
            </a:extLst>
          </p:cNvPr>
          <p:cNvCxnSpPr>
            <a:cxnSpLocks/>
          </p:cNvCxnSpPr>
          <p:nvPr/>
        </p:nvCxnSpPr>
        <p:spPr>
          <a:xfrm>
            <a:off x="399694" y="3066443"/>
            <a:ext cx="12611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6903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4086335"/>
            <a:ext cx="10554937" cy="1077218"/>
          </a:xfrm>
          <a:prstGeom prst="rect">
            <a:avLst/>
          </a:prstGeom>
          <a:solidFill>
            <a:srgbClr val="94E4FE">
              <a:alpha val="36471"/>
            </a:srgbClr>
          </a:solidFill>
        </p:spPr>
        <p:txBody>
          <a:bodyPr wrap="square">
            <a:spAutoFit/>
          </a:bodyPr>
          <a:lstStyle/>
          <a:p>
            <a:pPr algn="just"/>
            <a:r>
              <a:rPr lang="en-US" sz="3200" dirty="0">
                <a:latin typeface="Calibri" panose="020F0502020204030204" pitchFamily="34" charset="0"/>
                <a:ea typeface="Times New Roman" panose="02020603050405020304" pitchFamily="18" charset="0"/>
              </a:rPr>
              <a:t>The text does not mention whether “Now, parents usually have more children than before.”</a:t>
            </a:r>
            <a:endParaRPr lang="en-VN" sz="3200" dirty="0">
              <a:latin typeface="Times New Roman" panose="02020603050405020304" pitchFamily="18" charset="0"/>
              <a:ea typeface="Times New Roman" panose="02020603050405020304" pitchFamily="18" charset="0"/>
            </a:endParaRPr>
          </a:p>
        </p:txBody>
      </p:sp>
      <p:graphicFrame>
        <p:nvGraphicFramePr>
          <p:cNvPr id="9" name="Table 8">
            <a:extLst>
              <a:ext uri="{FF2B5EF4-FFF2-40B4-BE49-F238E27FC236}">
                <a16:creationId xmlns:a16="http://schemas.microsoft.com/office/drawing/2014/main" id="{3052B3B0-18A7-ED31-9E63-F54365CBF41A}"/>
              </a:ext>
            </a:extLst>
          </p:cNvPr>
          <p:cNvGraphicFramePr>
            <a:graphicFrameLocks noGrp="1"/>
          </p:cNvGraphicFramePr>
          <p:nvPr/>
        </p:nvGraphicFramePr>
        <p:xfrm>
          <a:off x="343711" y="2091083"/>
          <a:ext cx="11192682" cy="97536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ea typeface="DengXian" panose="02010600030101010101" pitchFamily="2" charset="-122"/>
                          <a:cs typeface="Times New Roman" panose="02020603050405020304" pitchFamily="18" charset="0"/>
                        </a:rPr>
                        <a:t>2. Now, parents usually have more children than before.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bl>
          </a:graphicData>
        </a:graphic>
      </p:graphicFrame>
      <p:sp>
        <p:nvSpPr>
          <p:cNvPr id="10" name="Oval 9">
            <a:extLst>
              <a:ext uri="{FF2B5EF4-FFF2-40B4-BE49-F238E27FC236}">
                <a16:creationId xmlns:a16="http://schemas.microsoft.com/office/drawing/2014/main" id="{02C0D9C9-C8AA-062F-87B0-002AB58B0F5D}"/>
              </a:ext>
            </a:extLst>
          </p:cNvPr>
          <p:cNvSpPr/>
          <p:nvPr/>
        </p:nvSpPr>
        <p:spPr>
          <a:xfrm>
            <a:off x="9573727" y="2079632"/>
            <a:ext cx="1962665" cy="986811"/>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315878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4086335"/>
            <a:ext cx="10554937" cy="1077218"/>
          </a:xfrm>
          <a:prstGeom prst="rect">
            <a:avLst/>
          </a:prstGeom>
          <a:solidFill>
            <a:srgbClr val="94E4FE">
              <a:alpha val="36471"/>
            </a:srgbClr>
          </a:solidFill>
        </p:spPr>
        <p:txBody>
          <a:bodyPr wrap="square">
            <a:spAutoFit/>
          </a:bodyPr>
          <a:lstStyle/>
          <a:p>
            <a:r>
              <a:rPr lang="en-US" sz="3200" dirty="0">
                <a:solidFill>
                  <a:srgbClr val="000000"/>
                </a:solidFill>
                <a:latin typeface="Calibri" panose="020F0502020204030204" pitchFamily="34" charset="0"/>
                <a:ea typeface="DengXian" panose="02010600030101010101" pitchFamily="2" charset="-122"/>
              </a:rPr>
              <a:t>In the past, </a:t>
            </a:r>
            <a:r>
              <a:rPr lang="en-US" sz="3200" b="1" u="sng" dirty="0">
                <a:solidFill>
                  <a:srgbClr val="000000"/>
                </a:solidFill>
                <a:highlight>
                  <a:srgbClr val="FFFF00"/>
                </a:highlight>
                <a:latin typeface="Calibri" panose="020F0502020204030204" pitchFamily="34" charset="0"/>
                <a:ea typeface="DengXian" panose="02010600030101010101" pitchFamily="2" charset="-122"/>
              </a:rPr>
              <a:t>the husband was usually the breadwinne</a:t>
            </a:r>
            <a:r>
              <a:rPr lang="en-US" sz="3200" dirty="0">
                <a:solidFill>
                  <a:srgbClr val="000000"/>
                </a:solidFill>
                <a:highlight>
                  <a:srgbClr val="FFFF00"/>
                </a:highlight>
                <a:latin typeface="Calibri" panose="020F0502020204030204" pitchFamily="34" charset="0"/>
                <a:ea typeface="DengXian" panose="02010600030101010101" pitchFamily="2" charset="-122"/>
              </a:rPr>
              <a:t>r</a:t>
            </a:r>
            <a:r>
              <a:rPr lang="en-US" sz="3200" dirty="0">
                <a:solidFill>
                  <a:srgbClr val="000000"/>
                </a:solidFill>
                <a:latin typeface="Calibri" panose="020F0502020204030204" pitchFamily="34" charset="0"/>
                <a:ea typeface="DengXian" panose="02010600030101010101" pitchFamily="2" charset="-122"/>
              </a:rPr>
              <a:t>, and the wife stayed at home and did the housework</a:t>
            </a:r>
            <a:r>
              <a:rPr lang="en-VN" sz="3200" dirty="0"/>
              <a:t> </a:t>
            </a:r>
            <a:endParaRPr lang="en-GB" sz="3200" dirty="0"/>
          </a:p>
        </p:txBody>
      </p:sp>
      <p:graphicFrame>
        <p:nvGraphicFramePr>
          <p:cNvPr id="9" name="Table 8">
            <a:extLst>
              <a:ext uri="{FF2B5EF4-FFF2-40B4-BE49-F238E27FC236}">
                <a16:creationId xmlns:a16="http://schemas.microsoft.com/office/drawing/2014/main" id="{3052B3B0-18A7-ED31-9E63-F54365CBF41A}"/>
              </a:ext>
            </a:extLst>
          </p:cNvPr>
          <p:cNvGraphicFramePr>
            <a:graphicFrameLocks noGrp="1"/>
          </p:cNvGraphicFramePr>
          <p:nvPr/>
        </p:nvGraphicFramePr>
        <p:xfrm>
          <a:off x="343711" y="2091083"/>
          <a:ext cx="11192682" cy="97536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3. Back then, the husband usually </a:t>
                      </a:r>
                    </a:p>
                    <a:p>
                      <a:r>
                        <a:rPr lang="en-US"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rPr>
                        <a:t>had a job.</a:t>
                      </a:r>
                      <a:endParaRPr lang="en-VN" sz="3200" b="0" u="none"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1">
                        <a:lumMod val="40000"/>
                        <a:lumOff val="60000"/>
                      </a:schemeClr>
                    </a:solidFill>
                  </a:tcPr>
                </a:tc>
                <a:tc>
                  <a:txBody>
                    <a:bodyPr/>
                    <a:lstStyle/>
                    <a:p>
                      <a:r>
                        <a:rPr lang="en-US" sz="3200" b="0" kern="10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bl>
          </a:graphicData>
        </a:graphic>
      </p:graphicFrame>
      <p:sp>
        <p:nvSpPr>
          <p:cNvPr id="10" name="Oval 9">
            <a:extLst>
              <a:ext uri="{FF2B5EF4-FFF2-40B4-BE49-F238E27FC236}">
                <a16:creationId xmlns:a16="http://schemas.microsoft.com/office/drawing/2014/main" id="{02C0D9C9-C8AA-062F-87B0-002AB58B0F5D}"/>
              </a:ext>
            </a:extLst>
          </p:cNvPr>
          <p:cNvSpPr/>
          <p:nvPr/>
        </p:nvSpPr>
        <p:spPr>
          <a:xfrm>
            <a:off x="6982928" y="2031341"/>
            <a:ext cx="1235496" cy="706073"/>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14" name="Straight Connector 13">
            <a:extLst>
              <a:ext uri="{FF2B5EF4-FFF2-40B4-BE49-F238E27FC236}">
                <a16:creationId xmlns:a16="http://schemas.microsoft.com/office/drawing/2014/main" id="{7687A840-7822-B073-E588-A8DA9B1CE792}"/>
              </a:ext>
            </a:extLst>
          </p:cNvPr>
          <p:cNvCxnSpPr>
            <a:cxnSpLocks/>
          </p:cNvCxnSpPr>
          <p:nvPr/>
        </p:nvCxnSpPr>
        <p:spPr>
          <a:xfrm>
            <a:off x="3298244" y="2566603"/>
            <a:ext cx="13110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0CBDE3C-C044-397B-92BE-906013CD6C89}"/>
              </a:ext>
            </a:extLst>
          </p:cNvPr>
          <p:cNvCxnSpPr>
            <a:cxnSpLocks/>
          </p:cNvCxnSpPr>
          <p:nvPr/>
        </p:nvCxnSpPr>
        <p:spPr>
          <a:xfrm>
            <a:off x="399694" y="3060907"/>
            <a:ext cx="15037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798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F7779-9F10-5216-A0A0-5A72C55BD0D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2675FC9-F200-A0A1-E9B7-8E644C77C190}"/>
              </a:ext>
            </a:extLst>
          </p:cNvPr>
          <p:cNvSpPr/>
          <p:nvPr/>
        </p:nvSpPr>
        <p:spPr>
          <a:xfrm>
            <a:off x="261257" y="509427"/>
            <a:ext cx="11135053" cy="2062103"/>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srgbClr val="0070C0"/>
                </a:solidFill>
                <a:effectLst/>
                <a:uLnTx/>
                <a:uFillTx/>
              </a:rPr>
              <a:t>Suggested answers:</a:t>
            </a:r>
          </a:p>
          <a:p>
            <a:pPr lvl="0">
              <a:defRPr/>
            </a:pPr>
            <a:r>
              <a:rPr lang="en-US" sz="3200" i="1" kern="0" dirty="0">
                <a:solidFill>
                  <a:srgbClr val="FF0000"/>
                </a:solidFill>
              </a:rPr>
              <a:t>-They are family members.</a:t>
            </a:r>
          </a:p>
          <a:p>
            <a:pPr lvl="0">
              <a:defRPr/>
            </a:pPr>
            <a:r>
              <a:rPr lang="en-US" sz="3200" i="1" kern="0" dirty="0">
                <a:solidFill>
                  <a:srgbClr val="FF0000"/>
                </a:solidFill>
              </a:rPr>
              <a:t>-I know Lunar New Year festivities and customs, family meals and gatherings on special occasions.</a:t>
            </a:r>
          </a:p>
        </p:txBody>
      </p:sp>
      <p:pic>
        <p:nvPicPr>
          <p:cNvPr id="3" name="Picture 2">
            <a:extLst>
              <a:ext uri="{FF2B5EF4-FFF2-40B4-BE49-F238E27FC236}">
                <a16:creationId xmlns:a16="http://schemas.microsoft.com/office/drawing/2014/main" id="{A2AD5842-5541-FDD1-988A-01DEE842E28E}"/>
              </a:ext>
            </a:extLst>
          </p:cNvPr>
          <p:cNvPicPr>
            <a:picLocks noChangeAspect="1"/>
          </p:cNvPicPr>
          <p:nvPr/>
        </p:nvPicPr>
        <p:blipFill rotWithShape="1">
          <a:blip r:embed="rId2">
            <a:extLst>
              <a:ext uri="{28A0092B-C50C-407E-A947-70E740481C1C}">
                <a14:useLocalDpi xmlns:a14="http://schemas.microsoft.com/office/drawing/2010/main" val="0"/>
              </a:ext>
            </a:extLst>
          </a:blip>
          <a:srcRect l="2184" t="23196" r="-579"/>
          <a:stretch/>
        </p:blipFill>
        <p:spPr>
          <a:xfrm>
            <a:off x="1833725" y="2586022"/>
            <a:ext cx="7990115" cy="3762551"/>
          </a:xfrm>
          <a:prstGeom prst="rect">
            <a:avLst/>
          </a:prstGeom>
        </p:spPr>
      </p:pic>
    </p:spTree>
    <p:extLst>
      <p:ext uri="{BB962C8B-B14F-4D97-AF65-F5344CB8AC3E}">
        <p14:creationId xmlns:p14="http://schemas.microsoft.com/office/powerpoint/2010/main" val="1860373006"/>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4086335"/>
            <a:ext cx="10554937" cy="1077218"/>
          </a:xfrm>
          <a:prstGeom prst="rect">
            <a:avLst/>
          </a:prstGeom>
          <a:solidFill>
            <a:srgbClr val="94E4FE">
              <a:alpha val="36471"/>
            </a:srgbClr>
          </a:solidFill>
        </p:spPr>
        <p:txBody>
          <a:bodyPr wrap="square">
            <a:spAutoFit/>
          </a:bodyPr>
          <a:lstStyle/>
          <a:p>
            <a:r>
              <a:rPr lang="en-US" sz="3200" dirty="0">
                <a:solidFill>
                  <a:srgbClr val="000000"/>
                </a:solidFill>
                <a:latin typeface="Calibri" panose="020F0502020204030204" pitchFamily="34" charset="0"/>
                <a:ea typeface="DengXian" panose="02010600030101010101" pitchFamily="2" charset="-122"/>
              </a:rPr>
              <a:t>Now, many families have </a:t>
            </a:r>
            <a:r>
              <a:rPr lang="en-US" sz="3200" b="1" dirty="0">
                <a:solidFill>
                  <a:srgbClr val="000000"/>
                </a:solidFill>
                <a:highlight>
                  <a:srgbClr val="FFFF00"/>
                </a:highlight>
                <a:latin typeface="Calibri" panose="020F0502020204030204" pitchFamily="34" charset="0"/>
                <a:ea typeface="DengXian" panose="02010600030101010101" pitchFamily="2" charset="-122"/>
              </a:rPr>
              <a:t>both parents working and doing housework</a:t>
            </a:r>
            <a:r>
              <a:rPr lang="en-US" sz="3200" b="1" dirty="0">
                <a:solidFill>
                  <a:srgbClr val="000000"/>
                </a:solidFill>
                <a:latin typeface="Calibri" panose="020F0502020204030204" pitchFamily="34" charset="0"/>
                <a:ea typeface="DengXian" panose="02010600030101010101" pitchFamily="2" charset="-122"/>
              </a:rPr>
              <a:t>. </a:t>
            </a:r>
            <a:endParaRPr lang="en-GB" sz="3200" b="1" dirty="0"/>
          </a:p>
        </p:txBody>
      </p:sp>
      <p:graphicFrame>
        <p:nvGraphicFramePr>
          <p:cNvPr id="9" name="Table 8">
            <a:extLst>
              <a:ext uri="{FF2B5EF4-FFF2-40B4-BE49-F238E27FC236}">
                <a16:creationId xmlns:a16="http://schemas.microsoft.com/office/drawing/2014/main" id="{3052B3B0-18A7-ED31-9E63-F54365CBF41A}"/>
              </a:ext>
            </a:extLst>
          </p:cNvPr>
          <p:cNvGraphicFramePr>
            <a:graphicFrameLocks noGrp="1"/>
          </p:cNvGraphicFramePr>
          <p:nvPr/>
        </p:nvGraphicFramePr>
        <p:xfrm>
          <a:off x="343711" y="2091083"/>
          <a:ext cx="11192682" cy="97536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rPr>
                        <a:t>4. Now, many women are housewives.</a:t>
                      </a:r>
                    </a:p>
                    <a:p>
                      <a:endParaRPr lang="en-US" sz="3200" b="0" kern="100" dirty="0">
                        <a:solidFill>
                          <a:schemeClr val="tx1"/>
                        </a:solidFill>
                        <a:effectLst/>
                        <a:latin typeface="+mn-lt"/>
                      </a:endParaRPr>
                    </a:p>
                  </a:txBody>
                  <a:tcPr marL="68580" marR="68580" marT="0" marB="0">
                    <a:solidFill>
                      <a:schemeClr val="accent1">
                        <a:lumMod val="40000"/>
                        <a:lumOff val="60000"/>
                      </a:schemeClr>
                    </a:solidFill>
                  </a:tcPr>
                </a:tc>
                <a:tc>
                  <a:txBody>
                    <a:bodyPr/>
                    <a:lstStyle/>
                    <a:p>
                      <a:r>
                        <a:rPr lang="en-US" sz="3200" b="0" kern="100" dirty="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bl>
          </a:graphicData>
        </a:graphic>
      </p:graphicFrame>
      <p:sp>
        <p:nvSpPr>
          <p:cNvPr id="10" name="Oval 9">
            <a:extLst>
              <a:ext uri="{FF2B5EF4-FFF2-40B4-BE49-F238E27FC236}">
                <a16:creationId xmlns:a16="http://schemas.microsoft.com/office/drawing/2014/main" id="{02C0D9C9-C8AA-062F-87B0-002AB58B0F5D}"/>
              </a:ext>
            </a:extLst>
          </p:cNvPr>
          <p:cNvSpPr/>
          <p:nvPr/>
        </p:nvSpPr>
        <p:spPr>
          <a:xfrm>
            <a:off x="8278327" y="2004091"/>
            <a:ext cx="1272073" cy="646331"/>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14" name="Straight Connector 13">
            <a:extLst>
              <a:ext uri="{FF2B5EF4-FFF2-40B4-BE49-F238E27FC236}">
                <a16:creationId xmlns:a16="http://schemas.microsoft.com/office/drawing/2014/main" id="{7687A840-7822-B073-E588-A8DA9B1CE792}"/>
              </a:ext>
            </a:extLst>
          </p:cNvPr>
          <p:cNvCxnSpPr>
            <a:cxnSpLocks/>
          </p:cNvCxnSpPr>
          <p:nvPr/>
        </p:nvCxnSpPr>
        <p:spPr>
          <a:xfrm>
            <a:off x="2757067" y="2553725"/>
            <a:ext cx="11617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025D7E9-EB47-DF5D-9C43-B188BED7DEC9}"/>
              </a:ext>
            </a:extLst>
          </p:cNvPr>
          <p:cNvCxnSpPr>
            <a:cxnSpLocks/>
          </p:cNvCxnSpPr>
          <p:nvPr/>
        </p:nvCxnSpPr>
        <p:spPr>
          <a:xfrm>
            <a:off x="4682283" y="2572634"/>
            <a:ext cx="19424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784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8C04C2-EDFC-FFB6-B9BA-7175487BE992}"/>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circle True, False, or Doesn't say.</a:t>
            </a:r>
          </a:p>
        </p:txBody>
      </p:sp>
      <p:sp>
        <p:nvSpPr>
          <p:cNvPr id="5" name="TextBox 4">
            <a:extLst>
              <a:ext uri="{FF2B5EF4-FFF2-40B4-BE49-F238E27FC236}">
                <a16:creationId xmlns:a16="http://schemas.microsoft.com/office/drawing/2014/main" id="{9C458104-8064-B3A5-7A54-82260B59AF5F}"/>
              </a:ext>
            </a:extLst>
          </p:cNvPr>
          <p:cNvSpPr txBox="1"/>
          <p:nvPr/>
        </p:nvSpPr>
        <p:spPr>
          <a:xfrm>
            <a:off x="5070655" y="1007990"/>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7" name="TextBox 6">
            <a:extLst>
              <a:ext uri="{FF2B5EF4-FFF2-40B4-BE49-F238E27FC236}">
                <a16:creationId xmlns:a16="http://schemas.microsoft.com/office/drawing/2014/main" id="{FD035296-E65F-C669-4B88-EF9DE6C8798E}"/>
              </a:ext>
            </a:extLst>
          </p:cNvPr>
          <p:cNvSpPr txBox="1"/>
          <p:nvPr/>
        </p:nvSpPr>
        <p:spPr>
          <a:xfrm>
            <a:off x="655606" y="4086335"/>
            <a:ext cx="10554937" cy="1077218"/>
          </a:xfrm>
          <a:prstGeom prst="rect">
            <a:avLst/>
          </a:prstGeom>
          <a:solidFill>
            <a:srgbClr val="94E4FE">
              <a:alpha val="36471"/>
            </a:srgbClr>
          </a:solidFill>
        </p:spPr>
        <p:txBody>
          <a:bodyPr wrap="square">
            <a:spAutoFit/>
          </a:bodyPr>
          <a:lstStyle/>
          <a:p>
            <a:r>
              <a:rPr lang="en-US" sz="3200" dirty="0">
                <a:solidFill>
                  <a:srgbClr val="000000"/>
                </a:solidFill>
                <a:latin typeface="Calibri" panose="020F0502020204030204" pitchFamily="34" charset="0"/>
                <a:ea typeface="DengXian" panose="02010600030101010101" pitchFamily="2" charset="-122"/>
              </a:rPr>
              <a:t>And </a:t>
            </a:r>
            <a:r>
              <a:rPr lang="en-US" sz="3200" b="1" u="sng" dirty="0">
                <a:solidFill>
                  <a:srgbClr val="000000"/>
                </a:solidFill>
                <a:highlight>
                  <a:srgbClr val="FFFF00"/>
                </a:highlight>
                <a:latin typeface="Calibri" panose="020F0502020204030204" pitchFamily="34" charset="0"/>
                <a:ea typeface="DengXian" panose="02010600030101010101" pitchFamily="2" charset="-122"/>
              </a:rPr>
              <a:t>more men are house husbands</a:t>
            </a:r>
            <a:r>
              <a:rPr lang="en-US" sz="3200" dirty="0">
                <a:solidFill>
                  <a:srgbClr val="000000"/>
                </a:solidFill>
                <a:latin typeface="Calibri" panose="020F0502020204030204" pitchFamily="34" charset="0"/>
                <a:ea typeface="DengXian" panose="02010600030101010101" pitchFamily="2" charset="-122"/>
              </a:rPr>
              <a:t> today because they enjoy taking care of their children.</a:t>
            </a:r>
            <a:r>
              <a:rPr lang="en-VN" sz="3200" dirty="0"/>
              <a:t> </a:t>
            </a:r>
            <a:endParaRPr lang="en-GB" sz="3200" dirty="0"/>
          </a:p>
        </p:txBody>
      </p:sp>
      <p:graphicFrame>
        <p:nvGraphicFramePr>
          <p:cNvPr id="9" name="Table 8">
            <a:extLst>
              <a:ext uri="{FF2B5EF4-FFF2-40B4-BE49-F238E27FC236}">
                <a16:creationId xmlns:a16="http://schemas.microsoft.com/office/drawing/2014/main" id="{3052B3B0-18A7-ED31-9E63-F54365CBF41A}"/>
              </a:ext>
            </a:extLst>
          </p:cNvPr>
          <p:cNvGraphicFramePr>
            <a:graphicFrameLocks noGrp="1"/>
          </p:cNvGraphicFramePr>
          <p:nvPr/>
        </p:nvGraphicFramePr>
        <p:xfrm>
          <a:off x="343711" y="2091083"/>
          <a:ext cx="11192682" cy="975360"/>
        </p:xfrm>
        <a:graphic>
          <a:graphicData uri="http://schemas.openxmlformats.org/drawingml/2006/table">
            <a:tbl>
              <a:tblPr firstRow="1" firstCol="1" bandRow="1">
                <a:tableStyleId>{5C22544A-7EE6-4342-B048-85BDC9FD1C3A}</a:tableStyleId>
              </a:tblPr>
              <a:tblGrid>
                <a:gridCol w="6772756">
                  <a:extLst>
                    <a:ext uri="{9D8B030D-6E8A-4147-A177-3AD203B41FA5}">
                      <a16:colId xmlns:a16="http://schemas.microsoft.com/office/drawing/2014/main" val="3871337906"/>
                    </a:ext>
                  </a:extLst>
                </a:gridCol>
                <a:gridCol w="1362920">
                  <a:extLst>
                    <a:ext uri="{9D8B030D-6E8A-4147-A177-3AD203B41FA5}">
                      <a16:colId xmlns:a16="http://schemas.microsoft.com/office/drawing/2014/main" val="2428672740"/>
                    </a:ext>
                  </a:extLst>
                </a:gridCol>
                <a:gridCol w="1362920">
                  <a:extLst>
                    <a:ext uri="{9D8B030D-6E8A-4147-A177-3AD203B41FA5}">
                      <a16:colId xmlns:a16="http://schemas.microsoft.com/office/drawing/2014/main" val="3106571666"/>
                    </a:ext>
                  </a:extLst>
                </a:gridCol>
                <a:gridCol w="1694086">
                  <a:extLst>
                    <a:ext uri="{9D8B030D-6E8A-4147-A177-3AD203B41FA5}">
                      <a16:colId xmlns:a16="http://schemas.microsoft.com/office/drawing/2014/main" val="93569522"/>
                    </a:ext>
                  </a:extLst>
                </a:gridCol>
              </a:tblGrid>
              <a:tr h="0">
                <a:tc>
                  <a:txBody>
                    <a:bodyPr/>
                    <a:lstStyle/>
                    <a:p>
                      <a:r>
                        <a:rPr lang="en-US" sz="3200" b="0" kern="100" dirty="0">
                          <a:solidFill>
                            <a:schemeClr val="tx1"/>
                          </a:solidFill>
                          <a:effectLst/>
                          <a:latin typeface="+mn-lt"/>
                          <a:ea typeface="DengXian" panose="02010600030101010101" pitchFamily="2" charset="-122"/>
                          <a:cs typeface="Times New Roman" panose="02020603050405020304" pitchFamily="18" charset="0"/>
                        </a:rPr>
                        <a:t>5. These days, lots of men don't want to be house husbands.</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1">
                        <a:lumMod val="40000"/>
                        <a:lumOff val="60000"/>
                      </a:schemeClr>
                    </a:solidFill>
                  </a:tcPr>
                </a:tc>
                <a:tc>
                  <a:txBody>
                    <a:bodyPr/>
                    <a:lstStyle/>
                    <a:p>
                      <a:r>
                        <a:rPr lang="en-US" sz="3200" b="0" kern="100">
                          <a:solidFill>
                            <a:schemeClr val="tx1"/>
                          </a:solidFill>
                          <a:effectLst/>
                          <a:latin typeface="+mn-lt"/>
                        </a:rPr>
                        <a:t>True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False</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b="0" kern="100" dirty="0">
                          <a:solidFill>
                            <a:schemeClr val="tx1"/>
                          </a:solidFill>
                          <a:effectLst/>
                          <a:latin typeface="+mn-lt"/>
                        </a:rPr>
                        <a:t>Doesn't say</a:t>
                      </a:r>
                      <a:endParaRPr lang="en-VN" sz="3200" b="0" kern="100" dirty="0">
                        <a:solidFill>
                          <a:schemeClr val="tx1"/>
                        </a:solidFill>
                        <a:effectLst/>
                        <a:latin typeface="+mn-lt"/>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637163761"/>
                  </a:ext>
                </a:extLst>
              </a:tr>
            </a:tbl>
          </a:graphicData>
        </a:graphic>
      </p:graphicFrame>
      <p:sp>
        <p:nvSpPr>
          <p:cNvPr id="10" name="Oval 9">
            <a:extLst>
              <a:ext uri="{FF2B5EF4-FFF2-40B4-BE49-F238E27FC236}">
                <a16:creationId xmlns:a16="http://schemas.microsoft.com/office/drawing/2014/main" id="{02C0D9C9-C8AA-062F-87B0-002AB58B0F5D}"/>
              </a:ext>
            </a:extLst>
          </p:cNvPr>
          <p:cNvSpPr/>
          <p:nvPr/>
        </p:nvSpPr>
        <p:spPr>
          <a:xfrm>
            <a:off x="9599127" y="1872690"/>
            <a:ext cx="1937265" cy="1378510"/>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14" name="Straight Connector 13">
            <a:extLst>
              <a:ext uri="{FF2B5EF4-FFF2-40B4-BE49-F238E27FC236}">
                <a16:creationId xmlns:a16="http://schemas.microsoft.com/office/drawing/2014/main" id="{7687A840-7822-B073-E588-A8DA9B1CE792}"/>
              </a:ext>
            </a:extLst>
          </p:cNvPr>
          <p:cNvCxnSpPr>
            <a:cxnSpLocks/>
          </p:cNvCxnSpPr>
          <p:nvPr/>
        </p:nvCxnSpPr>
        <p:spPr>
          <a:xfrm>
            <a:off x="3970048" y="2535065"/>
            <a:ext cx="26546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C257AF-64D2-1CED-8A66-1C3399397D33}"/>
              </a:ext>
            </a:extLst>
          </p:cNvPr>
          <p:cNvCxnSpPr>
            <a:cxnSpLocks/>
          </p:cNvCxnSpPr>
          <p:nvPr/>
        </p:nvCxnSpPr>
        <p:spPr>
          <a:xfrm>
            <a:off x="950040" y="3066691"/>
            <a:ext cx="26329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827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5123" y="566678"/>
            <a:ext cx="10370634"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Ask and answer the question below with your partner about family traditions and customs in the past:</a:t>
            </a:r>
            <a:endParaRPr lang="en-US" sz="3600" i="1" dirty="0">
              <a:solidFill>
                <a:srgbClr val="0070C0"/>
              </a:solidFill>
              <a:highlight>
                <a:srgbClr val="FFFF00"/>
              </a:highlight>
            </a:endParaRPr>
          </a:p>
        </p:txBody>
      </p:sp>
      <p:sp>
        <p:nvSpPr>
          <p:cNvPr id="2" name="Rectangle 1">
            <a:extLst>
              <a:ext uri="{FF2B5EF4-FFF2-40B4-BE49-F238E27FC236}">
                <a16:creationId xmlns:a16="http://schemas.microsoft.com/office/drawing/2014/main" id="{608F845E-510C-8AEA-11AD-4B8F4B3A2770}"/>
              </a:ext>
            </a:extLst>
          </p:cNvPr>
          <p:cNvSpPr/>
          <p:nvPr/>
        </p:nvSpPr>
        <p:spPr>
          <a:xfrm>
            <a:off x="713678" y="2059394"/>
            <a:ext cx="11279989" cy="584775"/>
          </a:xfrm>
          <a:prstGeom prst="rect">
            <a:avLst/>
          </a:prstGeom>
          <a:solidFill>
            <a:schemeClr val="accent6">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r>
              <a:rPr lang="en-US" sz="3200" b="1" dirty="0">
                <a:solidFill>
                  <a:srgbClr val="0D0D0D"/>
                </a:solidFill>
                <a:latin typeface="Calibri" panose="020F0502020204030204" pitchFamily="34" charset="0"/>
                <a:cs typeface="Calibri" panose="020F0502020204030204" pitchFamily="34" charset="0"/>
              </a:rPr>
              <a:t>What are your favorite family traditions and customs?</a:t>
            </a:r>
            <a:endParaRPr lang="en-US" sz="3200" b="0" i="0" dirty="0">
              <a:solidFill>
                <a:srgbClr val="0D0D0D"/>
              </a:solidFill>
              <a:effectLst/>
              <a:latin typeface="Calibri" panose="020F0502020204030204" pitchFamily="34" charset="0"/>
              <a:cs typeface="Calibri" panose="020F0502020204030204" pitchFamily="34" charset="0"/>
            </a:endParaRPr>
          </a:p>
        </p:txBody>
      </p:sp>
      <p:pic>
        <p:nvPicPr>
          <p:cNvPr id="1026" name="Picture 2" descr="Learntalk blogposts 09 08 17 conversation">
            <a:extLst>
              <a:ext uri="{FF2B5EF4-FFF2-40B4-BE49-F238E27FC236}">
                <a16:creationId xmlns:a16="http://schemas.microsoft.com/office/drawing/2014/main" id="{444C884B-8D80-443B-AEFE-E8F5DF9E59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2112" y="3147032"/>
            <a:ext cx="42672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22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linds(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6DAEA5-D3F5-B329-77E2-FA5C57A0034E}"/>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sp>
        <p:nvSpPr>
          <p:cNvPr id="5" name="TextBox 4">
            <a:extLst>
              <a:ext uri="{FF2B5EF4-FFF2-40B4-BE49-F238E27FC236}">
                <a16:creationId xmlns:a16="http://schemas.microsoft.com/office/drawing/2014/main" id="{1B2ECF64-44AA-C7AA-10C2-14BB427022BF}"/>
              </a:ext>
            </a:extLst>
          </p:cNvPr>
          <p:cNvSpPr txBox="1"/>
          <p:nvPr/>
        </p:nvSpPr>
        <p:spPr>
          <a:xfrm>
            <a:off x="375138" y="4855538"/>
            <a:ext cx="11816862" cy="1200329"/>
          </a:xfrm>
          <a:prstGeom prst="rect">
            <a:avLst/>
          </a:prstGeom>
          <a:solidFill>
            <a:schemeClr val="accent5">
              <a:lumMod val="20000"/>
              <a:lumOff val="80000"/>
            </a:schemeClr>
          </a:solidFill>
        </p:spPr>
        <p:txBody>
          <a:bodyPr wrap="square">
            <a:spAutoFit/>
          </a:bodyPr>
          <a:lstStyle/>
          <a:p>
            <a:pPr algn="just"/>
            <a:r>
              <a:rPr lang="en-US" sz="3600" dirty="0">
                <a:solidFill>
                  <a:srgbClr val="FF0000"/>
                </a:solidFill>
                <a:latin typeface="Calibri" panose="020F0502020204030204" pitchFamily="34" charset="0"/>
                <a:cs typeface="Calibri" panose="020F0502020204030204" pitchFamily="34" charset="0"/>
              </a:rPr>
              <a:t>I like the tradition of giving and receiving Lucky Money during Tet holiday.</a:t>
            </a:r>
          </a:p>
        </p:txBody>
      </p:sp>
      <p:sp>
        <p:nvSpPr>
          <p:cNvPr id="6" name="TextBox 5">
            <a:extLst>
              <a:ext uri="{FF2B5EF4-FFF2-40B4-BE49-F238E27FC236}">
                <a16:creationId xmlns:a16="http://schemas.microsoft.com/office/drawing/2014/main" id="{FCB7F67A-CE12-A5DB-9EE7-63AE8761D202}"/>
              </a:ext>
            </a:extLst>
          </p:cNvPr>
          <p:cNvSpPr txBox="1"/>
          <p:nvPr/>
        </p:nvSpPr>
        <p:spPr>
          <a:xfrm>
            <a:off x="8626180" y="496617"/>
            <a:ext cx="3358764" cy="584775"/>
          </a:xfrm>
          <a:prstGeom prst="rect">
            <a:avLst/>
          </a:prstGeom>
          <a:solidFill>
            <a:srgbClr val="FF4493">
              <a:alpha val="19216"/>
            </a:srgbClr>
          </a:solidFill>
        </p:spPr>
        <p:txBody>
          <a:bodyPr wrap="square">
            <a:spAutoFit/>
          </a:bodyPr>
          <a:lstStyle/>
          <a:p>
            <a:r>
              <a:rPr lang="en-US" sz="3200">
                <a:solidFill>
                  <a:srgbClr val="FF0000"/>
                </a:solidFill>
              </a:rPr>
              <a:t>Suggested answer</a:t>
            </a:r>
          </a:p>
        </p:txBody>
      </p:sp>
      <p:pic>
        <p:nvPicPr>
          <p:cNvPr id="37890" name="Picture 2" descr="Giving Money Is A Valuable Traditional Culture In Vietnam">
            <a:extLst>
              <a:ext uri="{FF2B5EF4-FFF2-40B4-BE49-F238E27FC236}">
                <a16:creationId xmlns:a16="http://schemas.microsoft.com/office/drawing/2014/main" id="{F764CEC2-2C71-6B0E-D656-06E7A65EE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230" y="496617"/>
            <a:ext cx="7361692" cy="414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214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92" y="478706"/>
            <a:ext cx="8654195" cy="590058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096000" y="441075"/>
            <a:ext cx="4345781" cy="567847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300" i="1" dirty="0">
                <a:solidFill>
                  <a:srgbClr val="FF0000"/>
                </a:solidFill>
              </a:rPr>
              <a:t>Vocabularies</a:t>
            </a:r>
          </a:p>
          <a:p>
            <a:pPr marL="514350" indent="-514350">
              <a:buFont typeface="+mj-lt"/>
              <a:buAutoNum type="arabicPeriod"/>
            </a:pPr>
            <a:r>
              <a:rPr lang="en-US" sz="3300" i="1" dirty="0">
                <a:solidFill>
                  <a:schemeClr val="accent5">
                    <a:lumMod val="75000"/>
                  </a:schemeClr>
                </a:solidFill>
              </a:rPr>
              <a:t>nuclear family</a:t>
            </a:r>
          </a:p>
          <a:p>
            <a:pPr marL="514350" indent="-514350">
              <a:buFont typeface="+mj-lt"/>
              <a:buAutoNum type="arabicPeriod"/>
            </a:pPr>
            <a:r>
              <a:rPr lang="en-US" sz="3300" i="1" dirty="0">
                <a:solidFill>
                  <a:schemeClr val="accent5">
                    <a:lumMod val="75000"/>
                  </a:schemeClr>
                </a:solidFill>
              </a:rPr>
              <a:t>relatives</a:t>
            </a:r>
          </a:p>
          <a:p>
            <a:pPr marL="514350" indent="-514350">
              <a:buFont typeface="+mj-lt"/>
              <a:buAutoNum type="arabicPeriod"/>
            </a:pPr>
            <a:r>
              <a:rPr lang="en-US" sz="3300" i="1" dirty="0">
                <a:solidFill>
                  <a:schemeClr val="accent5">
                    <a:lumMod val="75000"/>
                  </a:schemeClr>
                </a:solidFill>
              </a:rPr>
              <a:t>single</a:t>
            </a:r>
          </a:p>
          <a:p>
            <a:pPr marL="514350" indent="-514350">
              <a:buFont typeface="+mj-lt"/>
              <a:buAutoNum type="arabicPeriod"/>
            </a:pPr>
            <a:r>
              <a:rPr lang="en-US" sz="3300" i="1" dirty="0">
                <a:solidFill>
                  <a:schemeClr val="accent5">
                    <a:lumMod val="75000"/>
                  </a:schemeClr>
                </a:solidFill>
              </a:rPr>
              <a:t>extended family</a:t>
            </a:r>
          </a:p>
          <a:p>
            <a:pPr marL="514350" indent="-514350">
              <a:buFont typeface="+mj-lt"/>
              <a:buAutoNum type="arabicPeriod"/>
            </a:pPr>
            <a:r>
              <a:rPr lang="en-US" sz="3300" i="1" dirty="0">
                <a:solidFill>
                  <a:schemeClr val="accent5">
                    <a:lumMod val="75000"/>
                  </a:schemeClr>
                </a:solidFill>
              </a:rPr>
              <a:t>house husband</a:t>
            </a:r>
          </a:p>
          <a:p>
            <a:pPr marL="514350" indent="-514350">
              <a:buFont typeface="+mj-lt"/>
              <a:buAutoNum type="arabicPeriod"/>
            </a:pPr>
            <a:r>
              <a:rPr lang="en-US" sz="3300" i="1" dirty="0">
                <a:solidFill>
                  <a:schemeClr val="accent5">
                    <a:lumMod val="75000"/>
                  </a:schemeClr>
                </a:solidFill>
              </a:rPr>
              <a:t>generation</a:t>
            </a:r>
          </a:p>
          <a:p>
            <a:pPr marL="514350" indent="-514350">
              <a:buFont typeface="+mj-lt"/>
              <a:buAutoNum type="arabicPeriod"/>
            </a:pPr>
            <a:r>
              <a:rPr lang="en-US" sz="3300" i="1" dirty="0">
                <a:solidFill>
                  <a:schemeClr val="accent5">
                    <a:lumMod val="75000"/>
                  </a:schemeClr>
                </a:solidFill>
              </a:rPr>
              <a:t>breadwinner</a:t>
            </a:r>
          </a:p>
          <a:p>
            <a:pPr marL="514350" indent="-514350">
              <a:buFont typeface="+mj-lt"/>
              <a:buAutoNum type="arabicPeriod"/>
            </a:pPr>
            <a:r>
              <a:rPr lang="en-US" sz="3300" i="1" dirty="0">
                <a:solidFill>
                  <a:schemeClr val="accent5">
                    <a:lumMod val="75000"/>
                  </a:schemeClr>
                </a:solidFill>
              </a:rPr>
              <a:t>marriage</a:t>
            </a:r>
          </a:p>
          <a:p>
            <a:pPr marL="514350" indent="-514350">
              <a:buFont typeface="+mj-lt"/>
              <a:buAutoNum type="arabicPeriod"/>
            </a:pPr>
            <a:r>
              <a:rPr lang="en-US" sz="3300" i="1" dirty="0">
                <a:solidFill>
                  <a:schemeClr val="accent5">
                    <a:lumMod val="75000"/>
                  </a:schemeClr>
                </a:solidFill>
              </a:rPr>
              <a:t>divorced</a:t>
            </a:r>
          </a:p>
          <a:p>
            <a:pPr marL="514350" indent="-514350">
              <a:buFont typeface="+mj-lt"/>
              <a:buAutoNum type="arabicPeriod"/>
            </a:pPr>
            <a:r>
              <a:rPr lang="en-US" sz="3300" i="1" dirty="0">
                <a:solidFill>
                  <a:schemeClr val="accent5">
                    <a:lumMod val="75000"/>
                  </a:schemeClr>
                </a:solidFill>
              </a:rPr>
              <a:t>housewife</a:t>
            </a:r>
          </a:p>
        </p:txBody>
      </p:sp>
      <p:pic>
        <p:nvPicPr>
          <p:cNvPr id="3" name="Picture 2">
            <a:extLst>
              <a:ext uri="{FF2B5EF4-FFF2-40B4-BE49-F238E27FC236}">
                <a16:creationId xmlns:a16="http://schemas.microsoft.com/office/drawing/2014/main" id="{8C60C7CF-470A-FA9A-B5DD-6BC723DD1CEE}"/>
              </a:ext>
            </a:extLst>
          </p:cNvPr>
          <p:cNvPicPr>
            <a:picLocks noChangeAspect="1"/>
          </p:cNvPicPr>
          <p:nvPr/>
        </p:nvPicPr>
        <p:blipFill>
          <a:blip r:embed="rId2"/>
          <a:stretch>
            <a:fillRect/>
          </a:stretch>
        </p:blipFill>
        <p:spPr>
          <a:xfrm>
            <a:off x="101009" y="2507884"/>
            <a:ext cx="5432732" cy="2606691"/>
          </a:xfrm>
          <a:prstGeom prst="rect">
            <a:avLst/>
          </a:prstGeom>
        </p:spPr>
      </p:pic>
    </p:spTree>
    <p:extLst>
      <p:ext uri="{BB962C8B-B14F-4D97-AF65-F5344CB8AC3E}">
        <p14:creationId xmlns:p14="http://schemas.microsoft.com/office/powerpoint/2010/main" val="2237482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02559" y="1276476"/>
            <a:ext cx="11101761" cy="337194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20000"/>
              </a:lnSpc>
            </a:pPr>
            <a:r>
              <a:rPr lang="en-US" sz="3600" b="1" i="1" dirty="0">
                <a:solidFill>
                  <a:srgbClr val="0070C0"/>
                </a:solidFill>
                <a:highlight>
                  <a:srgbClr val="FFFF00"/>
                </a:highlight>
              </a:rPr>
              <a:t>Vocabulary:</a:t>
            </a:r>
          </a:p>
          <a:p>
            <a:pPr>
              <a:lnSpc>
                <a:spcPct val="120000"/>
              </a:lnSpc>
            </a:pPr>
            <a:r>
              <a:rPr lang="en-US" sz="3600" i="1" dirty="0">
                <a:solidFill>
                  <a:srgbClr val="0070C0"/>
                </a:solidFill>
              </a:rPr>
              <a:t>-    learn vocabulary related to life in the past. </a:t>
            </a:r>
          </a:p>
          <a:p>
            <a:pPr>
              <a:lnSpc>
                <a:spcPct val="120000"/>
              </a:lnSpc>
            </a:pPr>
            <a:r>
              <a:rPr lang="en-US" sz="3600" b="1" i="1" dirty="0">
                <a:solidFill>
                  <a:srgbClr val="0070C0"/>
                </a:solidFill>
                <a:highlight>
                  <a:srgbClr val="FFFF00"/>
                </a:highlight>
              </a:rPr>
              <a:t>Reading: </a:t>
            </a:r>
          </a:p>
          <a:p>
            <a:pPr>
              <a:lnSpc>
                <a:spcPct val="120000"/>
              </a:lnSpc>
            </a:pPr>
            <a:r>
              <a:rPr lang="en-US" sz="3600" i="1" dirty="0">
                <a:solidFill>
                  <a:srgbClr val="0070C0"/>
                </a:solidFill>
              </a:rPr>
              <a:t>-    understand an interview about family life in the past.</a:t>
            </a:r>
          </a:p>
          <a:p>
            <a:pPr>
              <a:lnSpc>
                <a:spcPct val="120000"/>
              </a:lnSpc>
            </a:pPr>
            <a:r>
              <a:rPr lang="en-US" sz="3600" i="1" dirty="0">
                <a:solidFill>
                  <a:srgbClr val="0070C0"/>
                </a:solidFill>
              </a:rPr>
              <a:t>-    practice reading for gist and details</a:t>
            </a:r>
          </a:p>
        </p:txBody>
      </p:sp>
    </p:spTree>
    <p:extLst>
      <p:ext uri="{BB962C8B-B14F-4D97-AF65-F5344CB8AC3E}">
        <p14:creationId xmlns:p14="http://schemas.microsoft.com/office/powerpoint/2010/main" val="2781470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Tx/>
              <a:buChar char="-"/>
            </a:pPr>
            <a:r>
              <a:rPr lang="en-US" sz="3600" i="1" dirty="0">
                <a:solidFill>
                  <a:schemeClr val="accent1">
                    <a:lumMod val="75000"/>
                  </a:schemeClr>
                </a:solidFill>
                <a:latin typeface="Calibri" panose="020F0502020204030204" pitchFamily="34" charset="0"/>
                <a:cs typeface="Calibri" panose="020F0502020204030204" pitchFamily="34" charset="0"/>
              </a:rPr>
              <a:t>Review vocabulary related to life in the past. </a:t>
            </a:r>
          </a:p>
          <a:p>
            <a:pPr marL="571500" indent="-571500">
              <a:lnSpc>
                <a:spcPct val="150000"/>
              </a:lnSpc>
              <a:buFontTx/>
              <a:buChar char="-"/>
            </a:pPr>
            <a:r>
              <a:rPr lang="en-US" sz="3600" i="1" dirty="0">
                <a:solidFill>
                  <a:schemeClr val="accent1">
                    <a:lumMod val="75000"/>
                  </a:schemeClr>
                </a:solidFill>
                <a:latin typeface="Calibri" panose="020F0502020204030204" pitchFamily="34" charset="0"/>
                <a:cs typeface="Calibri" panose="020F0502020204030204" pitchFamily="34" charset="0"/>
              </a:rPr>
              <a:t>Make sentences using vocabularies in SB</a:t>
            </a:r>
          </a:p>
          <a:p>
            <a:pPr marL="571500" indent="-571500">
              <a:lnSpc>
                <a:spcPct val="150000"/>
              </a:lnSpc>
              <a:buFontTx/>
              <a:buChar char="-"/>
            </a:pPr>
            <a:r>
              <a:rPr lang="en-US" sz="3600" i="1" dirty="0">
                <a:solidFill>
                  <a:schemeClr val="accent1">
                    <a:lumMod val="75000"/>
                  </a:schemeClr>
                </a:solidFill>
                <a:latin typeface="Calibri" panose="020F0502020204030204" pitchFamily="34" charset="0"/>
                <a:cs typeface="Calibri" panose="020F0502020204030204" pitchFamily="34" charset="0"/>
              </a:rPr>
              <a:t>Prepare for the next lesson (Grammar - pages 15 &amp; 16 - SB)</a:t>
            </a:r>
          </a:p>
          <a:p>
            <a:pPr marL="571500" indent="-571500">
              <a:lnSpc>
                <a:spcPct val="150000"/>
              </a:lnSpc>
              <a:buFontTx/>
              <a:buChar char="-"/>
            </a:pPr>
            <a:r>
              <a:rPr lang="en-US" sz="3600" i="1" dirty="0">
                <a:solidFill>
                  <a:schemeClr val="accent1">
                    <a:lumMod val="75000"/>
                  </a:schemeClr>
                </a:solidFill>
                <a:latin typeface="Calibri" panose="020F0502020204030204" pitchFamily="34" charset="0"/>
                <a:cs typeface="Calibri" panose="020F0502020204030204" pitchFamily="34" charset="0"/>
              </a:rPr>
              <a:t>Play the consolidation games on </a:t>
            </a:r>
            <a:r>
              <a:rPr lang="en-US" sz="3600" i="1" dirty="0">
                <a:solidFill>
                  <a:schemeClr val="accent1">
                    <a:lumMod val="75000"/>
                  </a:schemeClr>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www.eduhome.com.vn</a:t>
            </a:r>
            <a:r>
              <a:rPr lang="en-US" sz="3600" i="1" dirty="0">
                <a:solidFill>
                  <a:schemeClr val="accent1">
                    <a:lumMod val="75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25832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Pre-reading </a:t>
            </a:r>
          </a:p>
        </p:txBody>
      </p:sp>
    </p:spTree>
    <p:extLst>
      <p:ext uri="{BB962C8B-B14F-4D97-AF65-F5344CB8AC3E}">
        <p14:creationId xmlns:p14="http://schemas.microsoft.com/office/powerpoint/2010/main" val="262769524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52" y="904332"/>
            <a:ext cx="5706488" cy="1081222"/>
          </a:xfrm>
          <a:prstGeom prst="rect">
            <a:avLst/>
          </a:prstGeom>
        </p:spPr>
      </p:pic>
    </p:spTree>
    <p:extLst>
      <p:ext uri="{BB962C8B-B14F-4D97-AF65-F5344CB8AC3E}">
        <p14:creationId xmlns:p14="http://schemas.microsoft.com/office/powerpoint/2010/main" val="4264482543"/>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2772</TotalTime>
  <Words>3765</Words>
  <Application>Microsoft Office PowerPoint</Application>
  <PresentationFormat>Widescreen</PresentationFormat>
  <Paragraphs>516</Paragraphs>
  <Slides>79</Slides>
  <Notes>13</Notes>
  <HiddenSlides>0</HiddenSlides>
  <MMClips>12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79</vt:i4>
      </vt:variant>
    </vt:vector>
  </HeadingPairs>
  <TitlesOfParts>
    <vt:vector size="87" baseType="lpstr">
      <vt:lpstr>DengXian</vt:lpstr>
      <vt:lpstr>Arial</vt:lpstr>
      <vt:lpstr>Calibri</vt:lpstr>
      <vt:lpstr>Calibri Light</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Admin</cp:lastModifiedBy>
  <cp:revision>370</cp:revision>
  <dcterms:created xsi:type="dcterms:W3CDTF">2023-02-01T04:45:54Z</dcterms:created>
  <dcterms:modified xsi:type="dcterms:W3CDTF">2025-10-03T00:16:27Z</dcterms:modified>
</cp:coreProperties>
</file>