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54" r:id="rId2"/>
    <p:sldId id="256" r:id="rId3"/>
    <p:sldId id="893" r:id="rId4"/>
    <p:sldId id="267" r:id="rId5"/>
    <p:sldId id="269" r:id="rId6"/>
    <p:sldId id="529" r:id="rId7"/>
    <p:sldId id="407" r:id="rId8"/>
    <p:sldId id="1021" r:id="rId9"/>
    <p:sldId id="1023" r:id="rId10"/>
    <p:sldId id="962" r:id="rId11"/>
    <p:sldId id="987" r:id="rId12"/>
    <p:sldId id="985" r:id="rId13"/>
    <p:sldId id="986" r:id="rId14"/>
    <p:sldId id="950" r:id="rId15"/>
    <p:sldId id="989" r:id="rId16"/>
    <p:sldId id="988" r:id="rId17"/>
    <p:sldId id="990" r:id="rId18"/>
    <p:sldId id="991" r:id="rId19"/>
    <p:sldId id="951" r:id="rId20"/>
    <p:sldId id="968" r:id="rId21"/>
    <p:sldId id="992" r:id="rId22"/>
    <p:sldId id="952" r:id="rId23"/>
    <p:sldId id="972" r:id="rId24"/>
    <p:sldId id="993" r:id="rId25"/>
    <p:sldId id="953" r:id="rId26"/>
    <p:sldId id="975" r:id="rId27"/>
    <p:sldId id="1012" r:id="rId28"/>
    <p:sldId id="1013" r:id="rId29"/>
    <p:sldId id="954" r:id="rId30"/>
    <p:sldId id="994" r:id="rId31"/>
    <p:sldId id="853" r:id="rId32"/>
    <p:sldId id="294" r:id="rId33"/>
    <p:sldId id="995" r:id="rId34"/>
    <p:sldId id="978" r:id="rId35"/>
    <p:sldId id="298" r:id="rId36"/>
    <p:sldId id="299" r:id="rId37"/>
    <p:sldId id="1010" r:id="rId38"/>
    <p:sldId id="1014" r:id="rId39"/>
    <p:sldId id="1015" r:id="rId40"/>
    <p:sldId id="1016" r:id="rId41"/>
    <p:sldId id="1017" r:id="rId42"/>
    <p:sldId id="1018" r:id="rId43"/>
    <p:sldId id="1019" r:id="rId44"/>
    <p:sldId id="1020" r:id="rId45"/>
    <p:sldId id="296" r:id="rId46"/>
    <p:sldId id="30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initials="A" lastIdx="1" clrIdx="0">
    <p:extLst>
      <p:ext uri="{19B8F6BF-5375-455C-9EA6-DF929625EA0E}">
        <p15:presenceInfo xmlns:p15="http://schemas.microsoft.com/office/powerpoint/2012/main" userId="A" providerId="None"/>
      </p:ext>
    </p:extLst>
  </p:cmAuthor>
  <p:cmAuthor id="2" name="Rieu Phan Van" initials="RPV" lastIdx="2" clrIdx="1">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96FF"/>
    <a:srgbClr val="F3C1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CDA85A-DAA2-7CFA-1230-A96369896AB1}" v="8" dt="2024-06-03T17:01:16.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01" autoAdjust="0"/>
    <p:restoredTop sz="94660"/>
  </p:normalViewPr>
  <p:slideViewPr>
    <p:cSldViewPr snapToGrid="0">
      <p:cViewPr varScale="1">
        <p:scale>
          <a:sx n="72" d="100"/>
          <a:sy n="72" d="100"/>
        </p:scale>
        <p:origin x="7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n Van Rieu (Hugo)" userId="032e726b-b6b7-45df-b0ca-e82fb010a48a" providerId="ADAL" clId="{D3B89477-09E2-4B0B-B1B1-2DBB4AFB75B2}"/>
    <pc:docChg chg="modSld">
      <pc:chgData name="Phan Van Rieu (Hugo)" userId="032e726b-b6b7-45df-b0ca-e82fb010a48a" providerId="ADAL" clId="{D3B89477-09E2-4B0B-B1B1-2DBB4AFB75B2}" dt="2024-03-03T10:14:17.237" v="12" actId="1076"/>
      <pc:docMkLst>
        <pc:docMk/>
      </pc:docMkLst>
      <pc:sldChg chg="modSp mod">
        <pc:chgData name="Phan Van Rieu (Hugo)" userId="032e726b-b6b7-45df-b0ca-e82fb010a48a" providerId="ADAL" clId="{D3B89477-09E2-4B0B-B1B1-2DBB4AFB75B2}" dt="2024-03-03T10:10:40.637" v="1" actId="1076"/>
        <pc:sldMkLst>
          <pc:docMk/>
          <pc:sldMk cId="1772680085" sldId="256"/>
        </pc:sldMkLst>
        <pc:spChg chg="mod">
          <ac:chgData name="Phan Van Rieu (Hugo)" userId="032e726b-b6b7-45df-b0ca-e82fb010a48a" providerId="ADAL" clId="{D3B89477-09E2-4B0B-B1B1-2DBB4AFB75B2}" dt="2024-03-03T10:10:40.637" v="1" actId="1076"/>
          <ac:spMkLst>
            <pc:docMk/>
            <pc:sldMk cId="1772680085" sldId="256"/>
            <ac:spMk id="3" creationId="{00000000-0000-0000-0000-000000000000}"/>
          </ac:spMkLst>
        </pc:spChg>
        <pc:picChg chg="mod">
          <ac:chgData name="Phan Van Rieu (Hugo)" userId="032e726b-b6b7-45df-b0ca-e82fb010a48a" providerId="ADAL" clId="{D3B89477-09E2-4B0B-B1B1-2DBB4AFB75B2}" dt="2024-03-03T10:10:33.709" v="0" actId="1076"/>
          <ac:picMkLst>
            <pc:docMk/>
            <pc:sldMk cId="1772680085" sldId="256"/>
            <ac:picMk id="2" creationId="{00000000-0000-0000-0000-000000000000}"/>
          </ac:picMkLst>
        </pc:picChg>
      </pc:sldChg>
      <pc:sldChg chg="modSp mod">
        <pc:chgData name="Phan Van Rieu (Hugo)" userId="032e726b-b6b7-45df-b0ca-e82fb010a48a" providerId="ADAL" clId="{D3B89477-09E2-4B0B-B1B1-2DBB4AFB75B2}" dt="2024-03-03T10:10:59.123" v="2" actId="1076"/>
        <pc:sldMkLst>
          <pc:docMk/>
          <pc:sldMk cId="1872779487" sldId="269"/>
        </pc:sldMkLst>
        <pc:picChg chg="mod">
          <ac:chgData name="Phan Van Rieu (Hugo)" userId="032e726b-b6b7-45df-b0ca-e82fb010a48a" providerId="ADAL" clId="{D3B89477-09E2-4B0B-B1B1-2DBB4AFB75B2}" dt="2024-03-03T10:10:59.123" v="2" actId="1076"/>
          <ac:picMkLst>
            <pc:docMk/>
            <pc:sldMk cId="1872779487" sldId="269"/>
            <ac:picMk id="2" creationId="{00000000-0000-0000-0000-000000000000}"/>
          </ac:picMkLst>
        </pc:picChg>
      </pc:sldChg>
      <pc:sldChg chg="modSp mod">
        <pc:chgData name="Phan Van Rieu (Hugo)" userId="032e726b-b6b7-45df-b0ca-e82fb010a48a" providerId="ADAL" clId="{D3B89477-09E2-4B0B-B1B1-2DBB4AFB75B2}" dt="2024-03-03T10:12:09.493" v="3" actId="1076"/>
        <pc:sldMkLst>
          <pc:docMk/>
          <pc:sldMk cId="4281839752" sldId="919"/>
        </pc:sldMkLst>
        <pc:spChg chg="mod">
          <ac:chgData name="Phan Van Rieu (Hugo)" userId="032e726b-b6b7-45df-b0ca-e82fb010a48a" providerId="ADAL" clId="{D3B89477-09E2-4B0B-B1B1-2DBB4AFB75B2}" dt="2024-03-03T10:12:09.493" v="3" actId="1076"/>
          <ac:spMkLst>
            <pc:docMk/>
            <pc:sldMk cId="4281839752" sldId="919"/>
            <ac:spMk id="4" creationId="{50AFA67B-091C-DADB-18C7-6B9C63B83DB4}"/>
          </ac:spMkLst>
        </pc:spChg>
      </pc:sldChg>
      <pc:sldChg chg="modSp mod">
        <pc:chgData name="Phan Van Rieu (Hugo)" userId="032e726b-b6b7-45df-b0ca-e82fb010a48a" providerId="ADAL" clId="{D3B89477-09E2-4B0B-B1B1-2DBB4AFB75B2}" dt="2024-03-03T10:12:46.564" v="6" actId="1076"/>
        <pc:sldMkLst>
          <pc:docMk/>
          <pc:sldMk cId="4061339898" sldId="924"/>
        </pc:sldMkLst>
        <pc:spChg chg="mod">
          <ac:chgData name="Phan Van Rieu (Hugo)" userId="032e726b-b6b7-45df-b0ca-e82fb010a48a" providerId="ADAL" clId="{D3B89477-09E2-4B0B-B1B1-2DBB4AFB75B2}" dt="2024-03-03T10:12:46.564" v="6" actId="1076"/>
          <ac:spMkLst>
            <pc:docMk/>
            <pc:sldMk cId="4061339898" sldId="924"/>
            <ac:spMk id="4" creationId="{EA375552-8EA8-F5A9-C4F3-0686B0DFFF79}"/>
          </ac:spMkLst>
        </pc:spChg>
      </pc:sldChg>
      <pc:sldChg chg="modSp mod">
        <pc:chgData name="Phan Van Rieu (Hugo)" userId="032e726b-b6b7-45df-b0ca-e82fb010a48a" providerId="ADAL" clId="{D3B89477-09E2-4B0B-B1B1-2DBB4AFB75B2}" dt="2024-03-03T10:12:51.985" v="7" actId="20577"/>
        <pc:sldMkLst>
          <pc:docMk/>
          <pc:sldMk cId="2524416479" sldId="926"/>
        </pc:sldMkLst>
        <pc:spChg chg="mod">
          <ac:chgData name="Phan Van Rieu (Hugo)" userId="032e726b-b6b7-45df-b0ca-e82fb010a48a" providerId="ADAL" clId="{D3B89477-09E2-4B0B-B1B1-2DBB4AFB75B2}" dt="2024-03-03T10:12:51.985" v="7" actId="20577"/>
          <ac:spMkLst>
            <pc:docMk/>
            <pc:sldMk cId="2524416479" sldId="926"/>
            <ac:spMk id="4" creationId="{EF984682-899F-3864-ABA2-C8F9BE906790}"/>
          </ac:spMkLst>
        </pc:spChg>
      </pc:sldChg>
      <pc:sldChg chg="modSp mod">
        <pc:chgData name="Phan Van Rieu (Hugo)" userId="032e726b-b6b7-45df-b0ca-e82fb010a48a" providerId="ADAL" clId="{D3B89477-09E2-4B0B-B1B1-2DBB4AFB75B2}" dt="2024-03-03T10:13:25.025" v="8" actId="255"/>
        <pc:sldMkLst>
          <pc:docMk/>
          <pc:sldMk cId="1980843074" sldId="932"/>
        </pc:sldMkLst>
        <pc:spChg chg="mod">
          <ac:chgData name="Phan Van Rieu (Hugo)" userId="032e726b-b6b7-45df-b0ca-e82fb010a48a" providerId="ADAL" clId="{D3B89477-09E2-4B0B-B1B1-2DBB4AFB75B2}" dt="2024-03-03T10:13:25.025" v="8" actId="255"/>
          <ac:spMkLst>
            <pc:docMk/>
            <pc:sldMk cId="1980843074" sldId="932"/>
            <ac:spMk id="5" creationId="{CF577A22-AB38-33FB-7C82-F38B4A610E6E}"/>
          </ac:spMkLst>
        </pc:spChg>
      </pc:sldChg>
      <pc:sldChg chg="modSp mod">
        <pc:chgData name="Phan Van Rieu (Hugo)" userId="032e726b-b6b7-45df-b0ca-e82fb010a48a" providerId="ADAL" clId="{D3B89477-09E2-4B0B-B1B1-2DBB4AFB75B2}" dt="2024-03-03T10:13:47.665" v="10" actId="1076"/>
        <pc:sldMkLst>
          <pc:docMk/>
          <pc:sldMk cId="2852825023" sldId="937"/>
        </pc:sldMkLst>
        <pc:spChg chg="mod">
          <ac:chgData name="Phan Van Rieu (Hugo)" userId="032e726b-b6b7-45df-b0ca-e82fb010a48a" providerId="ADAL" clId="{D3B89477-09E2-4B0B-B1B1-2DBB4AFB75B2}" dt="2024-03-03T10:13:44.043" v="9" actId="20577"/>
          <ac:spMkLst>
            <pc:docMk/>
            <pc:sldMk cId="2852825023" sldId="937"/>
            <ac:spMk id="5" creationId="{1B2ECF64-44AA-C7AA-10C2-14BB427022BF}"/>
          </ac:spMkLst>
        </pc:spChg>
        <pc:picChg chg="mod">
          <ac:chgData name="Phan Van Rieu (Hugo)" userId="032e726b-b6b7-45df-b0ca-e82fb010a48a" providerId="ADAL" clId="{D3B89477-09E2-4B0B-B1B1-2DBB4AFB75B2}" dt="2024-03-03T10:13:47.665" v="10" actId="1076"/>
          <ac:picMkLst>
            <pc:docMk/>
            <pc:sldMk cId="2852825023" sldId="937"/>
            <ac:picMk id="7" creationId="{C6F7899A-A92B-CA6E-34BD-22A01058E7DC}"/>
          </ac:picMkLst>
        </pc:picChg>
      </pc:sldChg>
      <pc:sldChg chg="modSp mod">
        <pc:chgData name="Phan Van Rieu (Hugo)" userId="032e726b-b6b7-45df-b0ca-e82fb010a48a" providerId="ADAL" clId="{D3B89477-09E2-4B0B-B1B1-2DBB4AFB75B2}" dt="2024-03-03T10:14:14.058" v="11" actId="1076"/>
        <pc:sldMkLst>
          <pc:docMk/>
          <pc:sldMk cId="1512098263" sldId="941"/>
        </pc:sldMkLst>
        <pc:picChg chg="mod">
          <ac:chgData name="Phan Van Rieu (Hugo)" userId="032e726b-b6b7-45df-b0ca-e82fb010a48a" providerId="ADAL" clId="{D3B89477-09E2-4B0B-B1B1-2DBB4AFB75B2}" dt="2024-03-03T10:14:14.058" v="11" actId="1076"/>
          <ac:picMkLst>
            <pc:docMk/>
            <pc:sldMk cId="1512098263" sldId="941"/>
            <ac:picMk id="5" creationId="{5B822552-12C5-4910-4E62-3E439BD21AB8}"/>
          </ac:picMkLst>
        </pc:picChg>
      </pc:sldChg>
      <pc:sldChg chg="modSp mod">
        <pc:chgData name="Phan Van Rieu (Hugo)" userId="032e726b-b6b7-45df-b0ca-e82fb010a48a" providerId="ADAL" clId="{D3B89477-09E2-4B0B-B1B1-2DBB4AFB75B2}" dt="2024-03-03T10:14:17.237" v="12" actId="1076"/>
        <pc:sldMkLst>
          <pc:docMk/>
          <pc:sldMk cId="84535373" sldId="943"/>
        </pc:sldMkLst>
        <pc:picChg chg="mod">
          <ac:chgData name="Phan Van Rieu (Hugo)" userId="032e726b-b6b7-45df-b0ca-e82fb010a48a" providerId="ADAL" clId="{D3B89477-09E2-4B0B-B1B1-2DBB4AFB75B2}" dt="2024-03-03T10:14:17.237" v="12" actId="1076"/>
          <ac:picMkLst>
            <pc:docMk/>
            <pc:sldMk cId="84535373" sldId="943"/>
            <ac:picMk id="5" creationId="{6C113CF6-9EA7-3D47-E146-A8E72038446A}"/>
          </ac:picMkLst>
        </pc:picChg>
      </pc:sldChg>
    </pc:docChg>
  </pc:docChgLst>
  <pc:docChgLst>
    <pc:chgData name="Phan Van Rieu (Hugo)" userId="032e726b-b6b7-45df-b0ca-e82fb010a48a" providerId="ADAL" clId="{5B4742D5-D636-447B-A3D8-FF270CD18904}"/>
    <pc:docChg chg="custSel modSld">
      <pc:chgData name="Phan Van Rieu (Hugo)" userId="032e726b-b6b7-45df-b0ca-e82fb010a48a" providerId="ADAL" clId="{5B4742D5-D636-447B-A3D8-FF270CD18904}" dt="2024-04-29T09:19:28.055" v="5" actId="478"/>
      <pc:docMkLst>
        <pc:docMk/>
      </pc:docMkLst>
      <pc:sldChg chg="modSp mod">
        <pc:chgData name="Phan Van Rieu (Hugo)" userId="032e726b-b6b7-45df-b0ca-e82fb010a48a" providerId="ADAL" clId="{5B4742D5-D636-447B-A3D8-FF270CD18904}" dt="2024-04-29T09:19:04.611" v="4" actId="2085"/>
        <pc:sldMkLst>
          <pc:docMk/>
          <pc:sldMk cId="3254481467" sldId="259"/>
        </pc:sldMkLst>
        <pc:spChg chg="mod">
          <ac:chgData name="Phan Van Rieu (Hugo)" userId="032e726b-b6b7-45df-b0ca-e82fb010a48a" providerId="ADAL" clId="{5B4742D5-D636-447B-A3D8-FF270CD18904}" dt="2024-04-29T09:19:04.611" v="4" actId="2085"/>
          <ac:spMkLst>
            <pc:docMk/>
            <pc:sldMk cId="3254481467" sldId="259"/>
            <ac:spMk id="20" creationId="{95C9027B-63C0-EAC2-9FEE-F59D9850F382}"/>
          </ac:spMkLst>
        </pc:spChg>
      </pc:sldChg>
      <pc:sldChg chg="delSp mod delAnim">
        <pc:chgData name="Phan Van Rieu (Hugo)" userId="032e726b-b6b7-45df-b0ca-e82fb010a48a" providerId="ADAL" clId="{5B4742D5-D636-447B-A3D8-FF270CD18904}" dt="2024-04-29T09:19:28.055" v="5" actId="478"/>
        <pc:sldMkLst>
          <pc:docMk/>
          <pc:sldMk cId="953401039" sldId="993"/>
        </pc:sldMkLst>
        <pc:spChg chg="del">
          <ac:chgData name="Phan Van Rieu (Hugo)" userId="032e726b-b6b7-45df-b0ca-e82fb010a48a" providerId="ADAL" clId="{5B4742D5-D636-447B-A3D8-FF270CD18904}" dt="2024-04-29T09:19:28.055" v="5" actId="478"/>
          <ac:spMkLst>
            <pc:docMk/>
            <pc:sldMk cId="953401039" sldId="993"/>
            <ac:spMk id="2" creationId="{E85C66F0-61E3-4A58-ECA9-50B47C482FC5}"/>
          </ac:spMkLst>
        </pc:spChg>
      </pc:sldChg>
    </pc:docChg>
  </pc:docChgLst>
  <pc:docChgLst>
    <pc:chgData name="Phan Van Rieu (Hugo)" userId="032e726b-b6b7-45df-b0ca-e82fb010a48a" providerId="ADAL" clId="{B2BC09C3-F0A8-484E-ABBA-7DA120EFCCF4}"/>
    <pc:docChg chg="modSld">
      <pc:chgData name="Phan Van Rieu (Hugo)" userId="032e726b-b6b7-45df-b0ca-e82fb010a48a" providerId="ADAL" clId="{B2BC09C3-F0A8-484E-ABBA-7DA120EFCCF4}" dt="2024-05-27T02:22:55.553" v="1" actId="20577"/>
      <pc:docMkLst>
        <pc:docMk/>
      </pc:docMkLst>
      <pc:sldChg chg="modSp mod">
        <pc:chgData name="Phan Van Rieu (Hugo)" userId="032e726b-b6b7-45df-b0ca-e82fb010a48a" providerId="ADAL" clId="{B2BC09C3-F0A8-484E-ABBA-7DA120EFCCF4}" dt="2024-05-27T02:22:55.553" v="1" actId="20577"/>
        <pc:sldMkLst>
          <pc:docMk/>
          <pc:sldMk cId="1872779487" sldId="269"/>
        </pc:sldMkLst>
        <pc:spChg chg="mod">
          <ac:chgData name="Phan Van Rieu (Hugo)" userId="032e726b-b6b7-45df-b0ca-e82fb010a48a" providerId="ADAL" clId="{B2BC09C3-F0A8-484E-ABBA-7DA120EFCCF4}" dt="2024-05-27T02:22:55.553" v="1" actId="20577"/>
          <ac:spMkLst>
            <pc:docMk/>
            <pc:sldMk cId="1872779487" sldId="269"/>
            <ac:spMk id="7" creationId="{BA386DE9-345A-400C-B2BB-B32B155C2C38}"/>
          </ac:spMkLst>
        </pc:spChg>
      </pc:sldChg>
    </pc:docChg>
  </pc:docChgLst>
  <pc:docChgLst>
    <pc:chgData name="Guest User" userId="S::urn:spo:anon#c246263e6a8752de3f7d035729f9341ce24fd9b7d39616d436bcf5dbe90ac345::" providerId="AD" clId="Web-{FCCDA85A-DAA2-7CFA-1230-A96369896AB1}"/>
    <pc:docChg chg="addSld">
      <pc:chgData name="Guest User" userId="S::urn:spo:anon#c246263e6a8752de3f7d035729f9341ce24fd9b7d39616d436bcf5dbe90ac345::" providerId="AD" clId="Web-{FCCDA85A-DAA2-7CFA-1230-A96369896AB1}" dt="2024-06-03T17:01:16.562" v="7"/>
      <pc:docMkLst>
        <pc:docMk/>
      </pc:docMkLst>
      <pc:sldChg chg="add">
        <pc:chgData name="Guest User" userId="S::urn:spo:anon#c246263e6a8752de3f7d035729f9341ce24fd9b7d39616d436bcf5dbe90ac345::" providerId="AD" clId="Web-{FCCDA85A-DAA2-7CFA-1230-A96369896AB1}" dt="2024-06-03T17:01:16.499" v="0"/>
        <pc:sldMkLst>
          <pc:docMk/>
          <pc:sldMk cId="608281200" sldId="1010"/>
        </pc:sldMkLst>
      </pc:sldChg>
      <pc:sldChg chg="add">
        <pc:chgData name="Guest User" userId="S::urn:spo:anon#c246263e6a8752de3f7d035729f9341ce24fd9b7d39616d436bcf5dbe90ac345::" providerId="AD" clId="Web-{FCCDA85A-DAA2-7CFA-1230-A96369896AB1}" dt="2024-06-03T17:01:16.515" v="1"/>
        <pc:sldMkLst>
          <pc:docMk/>
          <pc:sldMk cId="824953008" sldId="1014"/>
        </pc:sldMkLst>
      </pc:sldChg>
      <pc:sldChg chg="add">
        <pc:chgData name="Guest User" userId="S::urn:spo:anon#c246263e6a8752de3f7d035729f9341ce24fd9b7d39616d436bcf5dbe90ac345::" providerId="AD" clId="Web-{FCCDA85A-DAA2-7CFA-1230-A96369896AB1}" dt="2024-06-03T17:01:16.515" v="2"/>
        <pc:sldMkLst>
          <pc:docMk/>
          <pc:sldMk cId="3732805906" sldId="1015"/>
        </pc:sldMkLst>
      </pc:sldChg>
      <pc:sldChg chg="add">
        <pc:chgData name="Guest User" userId="S::urn:spo:anon#c246263e6a8752de3f7d035729f9341ce24fd9b7d39616d436bcf5dbe90ac345::" providerId="AD" clId="Web-{FCCDA85A-DAA2-7CFA-1230-A96369896AB1}" dt="2024-06-03T17:01:16.530" v="3"/>
        <pc:sldMkLst>
          <pc:docMk/>
          <pc:sldMk cId="3467634087" sldId="1016"/>
        </pc:sldMkLst>
      </pc:sldChg>
      <pc:sldChg chg="add">
        <pc:chgData name="Guest User" userId="S::urn:spo:anon#c246263e6a8752de3f7d035729f9341ce24fd9b7d39616d436bcf5dbe90ac345::" providerId="AD" clId="Web-{FCCDA85A-DAA2-7CFA-1230-A96369896AB1}" dt="2024-06-03T17:01:16.530" v="4"/>
        <pc:sldMkLst>
          <pc:docMk/>
          <pc:sldMk cId="2059357435" sldId="1017"/>
        </pc:sldMkLst>
      </pc:sldChg>
      <pc:sldChg chg="add">
        <pc:chgData name="Guest User" userId="S::urn:spo:anon#c246263e6a8752de3f7d035729f9341ce24fd9b7d39616d436bcf5dbe90ac345::" providerId="AD" clId="Web-{FCCDA85A-DAA2-7CFA-1230-A96369896AB1}" dt="2024-06-03T17:01:16.546" v="5"/>
        <pc:sldMkLst>
          <pc:docMk/>
          <pc:sldMk cId="2954392193" sldId="1018"/>
        </pc:sldMkLst>
      </pc:sldChg>
      <pc:sldChg chg="add">
        <pc:chgData name="Guest User" userId="S::urn:spo:anon#c246263e6a8752de3f7d035729f9341ce24fd9b7d39616d436bcf5dbe90ac345::" providerId="AD" clId="Web-{FCCDA85A-DAA2-7CFA-1230-A96369896AB1}" dt="2024-06-03T17:01:16.562" v="6"/>
        <pc:sldMkLst>
          <pc:docMk/>
          <pc:sldMk cId="32877364" sldId="1019"/>
        </pc:sldMkLst>
      </pc:sldChg>
      <pc:sldChg chg="add">
        <pc:chgData name="Guest User" userId="S::urn:spo:anon#c246263e6a8752de3f7d035729f9341ce24fd9b7d39616d436bcf5dbe90ac345::" providerId="AD" clId="Web-{FCCDA85A-DAA2-7CFA-1230-A96369896AB1}" dt="2024-06-03T17:01:16.562" v="7"/>
        <pc:sldMkLst>
          <pc:docMk/>
          <pc:sldMk cId="786674895" sldId="1020"/>
        </pc:sldMkLst>
      </pc:sldChg>
    </pc:docChg>
  </pc:docChgLst>
  <pc:docChgLst>
    <pc:chgData name="Phan Van Rieu (Hugo)" userId="032e726b-b6b7-45df-b0ca-e82fb010a48a" providerId="ADAL" clId="{0A8DB08E-46E6-44D7-9A9A-FE8FE04BBB91}"/>
    <pc:docChg chg="custSel addSld delSld modSld">
      <pc:chgData name="Phan Van Rieu (Hugo)" userId="032e726b-b6b7-45df-b0ca-e82fb010a48a" providerId="ADAL" clId="{0A8DB08E-46E6-44D7-9A9A-FE8FE04BBB91}" dt="2024-04-20T09:01:58.656" v="11" actId="1076"/>
      <pc:docMkLst>
        <pc:docMk/>
      </pc:docMkLst>
      <pc:sldChg chg="addSp delSp modSp mod">
        <pc:chgData name="Phan Van Rieu (Hugo)" userId="032e726b-b6b7-45df-b0ca-e82fb010a48a" providerId="ADAL" clId="{0A8DB08E-46E6-44D7-9A9A-FE8FE04BBB91}" dt="2024-04-20T09:01:58.656" v="11" actId="1076"/>
        <pc:sldMkLst>
          <pc:docMk/>
          <pc:sldMk cId="2855552533" sldId="295"/>
        </pc:sldMkLst>
        <pc:picChg chg="del">
          <ac:chgData name="Phan Van Rieu (Hugo)" userId="032e726b-b6b7-45df-b0ca-e82fb010a48a" providerId="ADAL" clId="{0A8DB08E-46E6-44D7-9A9A-FE8FE04BBB91}" dt="2024-04-20T09:01:16.082" v="8" actId="478"/>
          <ac:picMkLst>
            <pc:docMk/>
            <pc:sldMk cId="2855552533" sldId="295"/>
            <ac:picMk id="2" creationId="{10F1EE8F-2D67-7D3D-C730-4739A156AA3A}"/>
          </ac:picMkLst>
        </pc:picChg>
        <pc:picChg chg="add mod">
          <ac:chgData name="Phan Van Rieu (Hugo)" userId="032e726b-b6b7-45df-b0ca-e82fb010a48a" providerId="ADAL" clId="{0A8DB08E-46E6-44D7-9A9A-FE8FE04BBB91}" dt="2024-04-20T09:01:58.656" v="11" actId="1076"/>
          <ac:picMkLst>
            <pc:docMk/>
            <pc:sldMk cId="2855552533" sldId="295"/>
            <ac:picMk id="5" creationId="{0E223585-C26B-4B5B-B3F4-BBFDB7C69D62}"/>
          </ac:picMkLst>
        </pc:picChg>
      </pc:sldChg>
      <pc:sldChg chg="del">
        <pc:chgData name="Phan Van Rieu (Hugo)" userId="032e726b-b6b7-45df-b0ca-e82fb010a48a" providerId="ADAL" clId="{0A8DB08E-46E6-44D7-9A9A-FE8FE04BBB91}" dt="2024-04-20T08:59:46.773" v="0" actId="2696"/>
        <pc:sldMkLst>
          <pc:docMk/>
          <pc:sldMk cId="1950052456" sldId="944"/>
        </pc:sldMkLst>
      </pc:sldChg>
      <pc:sldChg chg="modSp add mod">
        <pc:chgData name="Phan Van Rieu (Hugo)" userId="032e726b-b6b7-45df-b0ca-e82fb010a48a" providerId="ADAL" clId="{0A8DB08E-46E6-44D7-9A9A-FE8FE04BBB91}" dt="2024-04-20T09:00:50.444" v="7" actId="14100"/>
        <pc:sldMkLst>
          <pc:docMk/>
          <pc:sldMk cId="2008268458" sldId="944"/>
        </pc:sldMkLst>
        <pc:spChg chg="mod">
          <ac:chgData name="Phan Van Rieu (Hugo)" userId="032e726b-b6b7-45df-b0ca-e82fb010a48a" providerId="ADAL" clId="{0A8DB08E-46E6-44D7-9A9A-FE8FE04BBB91}" dt="2024-04-20T09:00:50.444" v="7" actId="14100"/>
          <ac:spMkLst>
            <pc:docMk/>
            <pc:sldMk cId="2008268458" sldId="944"/>
            <ac:spMk id="6" creationId="{E5FDFF66-0664-C690-87DE-BCC17F58806F}"/>
          </ac:spMkLst>
        </pc:spChg>
      </pc:sldChg>
      <pc:sldChg chg="del">
        <pc:chgData name="Phan Van Rieu (Hugo)" userId="032e726b-b6b7-45df-b0ca-e82fb010a48a" providerId="ADAL" clId="{0A8DB08E-46E6-44D7-9A9A-FE8FE04BBB91}" dt="2024-04-20T08:59:46.773" v="0" actId="2696"/>
        <pc:sldMkLst>
          <pc:docMk/>
          <pc:sldMk cId="818646469" sldId="945"/>
        </pc:sldMkLst>
      </pc:sldChg>
      <pc:sldChg chg="add">
        <pc:chgData name="Phan Van Rieu (Hugo)" userId="032e726b-b6b7-45df-b0ca-e82fb010a48a" providerId="ADAL" clId="{0A8DB08E-46E6-44D7-9A9A-FE8FE04BBB91}" dt="2024-04-20T08:59:51.472" v="1"/>
        <pc:sldMkLst>
          <pc:docMk/>
          <pc:sldMk cId="1682979288" sldId="94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8BA33-26DB-4428-93D0-27EAE4D1DD9C}" type="datetimeFigureOut">
              <a:rPr lang="en-US" smtClean="0"/>
              <a:t>10/23/2025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D410-B0AC-488E-A5F6-469EF3A10D11}" type="slidenum">
              <a:rPr lang="en-US" smtClean="0"/>
              <a:t>‹#›</a:t>
            </a:fld>
            <a:endParaRPr lang="en-US"/>
          </a:p>
        </p:txBody>
      </p:sp>
    </p:spTree>
    <p:extLst>
      <p:ext uri="{BB962C8B-B14F-4D97-AF65-F5344CB8AC3E}">
        <p14:creationId xmlns:p14="http://schemas.microsoft.com/office/powerpoint/2010/main" val="234048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C3B130DE-33CC-4633-A072-96B306E576A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500">
                <a:solidFill>
                  <a:schemeClr val="tx1"/>
                </a:solidFill>
                <a:latin typeface="Arial" panose="020B0604020202020204" pitchFamily="34" charset="0"/>
              </a:defRPr>
            </a:lvl1pPr>
            <a:lvl2pPr marL="742950" indent="-285750">
              <a:spcBef>
                <a:spcPct val="30000"/>
              </a:spcBef>
              <a:defRPr sz="1500">
                <a:solidFill>
                  <a:schemeClr val="tx1"/>
                </a:solidFill>
                <a:latin typeface="Arial" panose="020B0604020202020204" pitchFamily="34" charset="0"/>
              </a:defRPr>
            </a:lvl2pPr>
            <a:lvl3pPr marL="1143000" indent="-228600">
              <a:spcBef>
                <a:spcPct val="30000"/>
              </a:spcBef>
              <a:defRPr sz="1500">
                <a:solidFill>
                  <a:schemeClr val="tx1"/>
                </a:solidFill>
                <a:latin typeface="Arial" panose="020B0604020202020204" pitchFamily="34" charset="0"/>
              </a:defRPr>
            </a:lvl3pPr>
            <a:lvl4pPr marL="1600200" indent="-228600">
              <a:spcBef>
                <a:spcPct val="30000"/>
              </a:spcBef>
              <a:defRPr sz="1500">
                <a:solidFill>
                  <a:schemeClr val="tx1"/>
                </a:solidFill>
                <a:latin typeface="Arial" panose="020B0604020202020204" pitchFamily="34" charset="0"/>
              </a:defRPr>
            </a:lvl4pPr>
            <a:lvl5pPr marL="2057400" indent="-228600">
              <a:spcBef>
                <a:spcPct val="30000"/>
              </a:spcBef>
              <a:defRPr sz="1500">
                <a:solidFill>
                  <a:schemeClr val="tx1"/>
                </a:solidFill>
                <a:latin typeface="Arial" panose="020B0604020202020204" pitchFamily="34" charset="0"/>
              </a:defRPr>
            </a:lvl5pPr>
            <a:lvl6pPr marL="2514600" indent="-228600" eaLnBrk="0" fontAlgn="base" hangingPunct="0">
              <a:spcBef>
                <a:spcPct val="30000"/>
              </a:spcBef>
              <a:spcAft>
                <a:spcPct val="0"/>
              </a:spcAft>
              <a:defRPr sz="1500">
                <a:solidFill>
                  <a:schemeClr val="tx1"/>
                </a:solidFill>
                <a:latin typeface="Arial" panose="020B0604020202020204" pitchFamily="34" charset="0"/>
              </a:defRPr>
            </a:lvl6pPr>
            <a:lvl7pPr marL="2971800" indent="-228600" eaLnBrk="0" fontAlgn="base" hangingPunct="0">
              <a:spcBef>
                <a:spcPct val="30000"/>
              </a:spcBef>
              <a:spcAft>
                <a:spcPct val="0"/>
              </a:spcAft>
              <a:defRPr sz="1500">
                <a:solidFill>
                  <a:schemeClr val="tx1"/>
                </a:solidFill>
                <a:latin typeface="Arial" panose="020B0604020202020204" pitchFamily="34" charset="0"/>
              </a:defRPr>
            </a:lvl7pPr>
            <a:lvl8pPr marL="3429000" indent="-228600" eaLnBrk="0" fontAlgn="base" hangingPunct="0">
              <a:spcBef>
                <a:spcPct val="30000"/>
              </a:spcBef>
              <a:spcAft>
                <a:spcPct val="0"/>
              </a:spcAft>
              <a:defRPr sz="1500">
                <a:solidFill>
                  <a:schemeClr val="tx1"/>
                </a:solidFill>
                <a:latin typeface="Arial" panose="020B0604020202020204" pitchFamily="34" charset="0"/>
              </a:defRPr>
            </a:lvl8pPr>
            <a:lvl9pPr marL="3886200" indent="-228600" eaLnBrk="0" fontAlgn="base" hangingPunct="0">
              <a:spcBef>
                <a:spcPct val="30000"/>
              </a:spcBef>
              <a:spcAft>
                <a:spcPct val="0"/>
              </a:spcAft>
              <a:defRPr sz="1500">
                <a:solidFill>
                  <a:schemeClr val="tx1"/>
                </a:solidFill>
                <a:latin typeface="Arial" panose="020B0604020202020204" pitchFamily="34" charset="0"/>
              </a:defRPr>
            </a:lvl9pPr>
          </a:lstStyle>
          <a:p>
            <a:pPr>
              <a:spcBef>
                <a:spcPct val="0"/>
              </a:spcBef>
            </a:pPr>
            <a:fld id="{EC1E997E-5A2C-4654-80D4-0A6A8C042011}" type="slidenum">
              <a:rPr lang="en-US" altLang="en-US" sz="1200"/>
              <a:pPr>
                <a:spcBef>
                  <a:spcPct val="0"/>
                </a:spcBef>
              </a:pPr>
              <a:t>1</a:t>
            </a:fld>
            <a:endParaRPr lang="en-US" altLang="en-US" sz="1200"/>
          </a:p>
        </p:txBody>
      </p:sp>
      <p:sp>
        <p:nvSpPr>
          <p:cNvPr id="4099" name="Rectangle 2">
            <a:extLst>
              <a:ext uri="{FF2B5EF4-FFF2-40B4-BE49-F238E27FC236}">
                <a16:creationId xmlns:a16="http://schemas.microsoft.com/office/drawing/2014/main" id="{DE0B800E-4249-40F8-92B0-58EF146F1EA6}"/>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678257D9-843B-4F73-9027-19DECA610B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24887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535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871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06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279"/>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1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8026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1125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2794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t>10/23/2025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7054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t>10/23/2025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2761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t>10/23/2025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054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4525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453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7DF582-2EDE-47CD-907D-2FAD5392E4B0}"/>
              </a:ext>
            </a:extLst>
          </p:cNvPr>
          <p:cNvSpPr/>
          <p:nvPr userDrawn="1"/>
        </p:nvSpPr>
        <p:spPr>
          <a:xfrm>
            <a:off x="0" y="6417586"/>
            <a:ext cx="12192000" cy="4404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89DE8ED-96E6-4C79-B45E-4E9A6CB5FC5E}"/>
              </a:ext>
            </a:extLst>
          </p:cNvPr>
          <p:cNvSpPr/>
          <p:nvPr userDrawn="1"/>
        </p:nvSpPr>
        <p:spPr>
          <a:xfrm>
            <a:off x="0" y="0"/>
            <a:ext cx="12192000" cy="4404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t>10/23/2025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t>‹#›</a:t>
            </a:fld>
            <a:endParaRPr lang="en-US"/>
          </a:p>
        </p:txBody>
      </p:sp>
      <p:sp>
        <p:nvSpPr>
          <p:cNvPr id="12" name="TextBox 9">
            <a:extLst>
              <a:ext uri="{FF2B5EF4-FFF2-40B4-BE49-F238E27FC236}">
                <a16:creationId xmlns:a16="http://schemas.microsoft.com/office/drawing/2014/main" id="{FE798370-27E2-9F41-A466-FC64C7FFD70A}"/>
              </a:ext>
            </a:extLst>
          </p:cNvPr>
          <p:cNvSpPr txBox="1"/>
          <p:nvPr userDrawn="1"/>
        </p:nvSpPr>
        <p:spPr>
          <a:xfrm>
            <a:off x="9152793" y="71082"/>
            <a:ext cx="2874438"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rgbClr val="002060"/>
                </a:solidFill>
              </a:rPr>
              <a:t>Lesson 1.2</a:t>
            </a:r>
            <a:r>
              <a:rPr lang="en-US" sz="1800" b="0">
                <a:solidFill>
                  <a:srgbClr val="002060"/>
                </a:solidFill>
              </a:rPr>
              <a:t>: Grammar</a:t>
            </a:r>
            <a:endParaRPr lang="en-US" sz="1800" b="0" dirty="0">
              <a:solidFill>
                <a:srgbClr val="002060"/>
              </a:solidFill>
            </a:endParaRPr>
          </a:p>
        </p:txBody>
      </p:sp>
      <p:sp>
        <p:nvSpPr>
          <p:cNvPr id="14" name="TextBox 9">
            <a:extLst>
              <a:ext uri="{FF2B5EF4-FFF2-40B4-BE49-F238E27FC236}">
                <a16:creationId xmlns:a16="http://schemas.microsoft.com/office/drawing/2014/main" id="{FE798370-27E2-9F41-A466-FC64C7FFD70A}"/>
              </a:ext>
            </a:extLst>
          </p:cNvPr>
          <p:cNvSpPr txBox="1"/>
          <p:nvPr userDrawn="1"/>
        </p:nvSpPr>
        <p:spPr>
          <a:xfrm>
            <a:off x="164769" y="44183"/>
            <a:ext cx="2749407"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rgbClr val="002060"/>
                </a:solidFill>
              </a:rPr>
              <a:t>Unit 1: English in the World</a:t>
            </a:r>
          </a:p>
        </p:txBody>
      </p:sp>
      <p:sp>
        <p:nvSpPr>
          <p:cNvPr id="15" name="TextBox 14">
            <a:extLst>
              <a:ext uri="{FF2B5EF4-FFF2-40B4-BE49-F238E27FC236}">
                <a16:creationId xmlns:a16="http://schemas.microsoft.com/office/drawing/2014/main" id="{D7889D60-3103-E54C-9167-2287BEE5C81A}"/>
              </a:ext>
            </a:extLst>
          </p:cNvPr>
          <p:cNvSpPr txBox="1"/>
          <p:nvPr userDrawn="1"/>
        </p:nvSpPr>
        <p:spPr>
          <a:xfrm>
            <a:off x="0" y="6449515"/>
            <a:ext cx="293484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err="1">
                <a:solidFill>
                  <a:srgbClr val="002060"/>
                </a:solidFill>
                <a:effectLst/>
              </a:rPr>
              <a:t>Tiếng</a:t>
            </a:r>
            <a:r>
              <a:rPr lang="en-US" sz="1600" baseline="0" dirty="0">
                <a:solidFill>
                  <a:srgbClr val="002060"/>
                </a:solidFill>
                <a:effectLst/>
              </a:rPr>
              <a:t> Anh 9 </a:t>
            </a:r>
            <a:r>
              <a:rPr lang="en-US" sz="1600" baseline="0" dirty="0" err="1">
                <a:solidFill>
                  <a:srgbClr val="002060"/>
                </a:solidFill>
                <a:effectLst/>
              </a:rPr>
              <a:t>i</a:t>
            </a:r>
            <a:r>
              <a:rPr lang="en-US" sz="1600" baseline="0" dirty="0">
                <a:solidFill>
                  <a:srgbClr val="002060"/>
                </a:solidFill>
                <a:effectLst/>
              </a:rPr>
              <a:t>-Learn Smart World </a:t>
            </a:r>
            <a:endParaRPr lang="en-US" sz="1600" dirty="0">
              <a:solidFill>
                <a:srgbClr val="002060"/>
              </a:solidFill>
              <a:effectLst/>
            </a:endParaRPr>
          </a:p>
        </p:txBody>
      </p:sp>
      <p:pic>
        <p:nvPicPr>
          <p:cNvPr id="16" name="Picture 15">
            <a:extLst>
              <a:ext uri="{FF2B5EF4-FFF2-40B4-BE49-F238E27FC236}">
                <a16:creationId xmlns:a16="http://schemas.microsoft.com/office/drawing/2014/main" id="{ECF13BED-1CB7-0146-BB6D-00DC4EC16FC0}"/>
              </a:ext>
            </a:extLst>
          </p:cNvPr>
          <p:cNvPicPr>
            <a:picLocks noChangeAspect="1"/>
          </p:cNvPicPr>
          <p:nvPr userDrawn="1"/>
        </p:nvPicPr>
        <p:blipFill>
          <a:blip r:embed="rId16"/>
          <a:stretch>
            <a:fillRect/>
          </a:stretch>
        </p:blipFill>
        <p:spPr>
          <a:xfrm>
            <a:off x="11212285" y="6405254"/>
            <a:ext cx="754179" cy="384484"/>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D7889D60-3103-E54C-9167-2287BEE5C81A}"/>
              </a:ext>
            </a:extLst>
          </p:cNvPr>
          <p:cNvSpPr txBox="1"/>
          <p:nvPr userDrawn="1"/>
        </p:nvSpPr>
        <p:spPr>
          <a:xfrm>
            <a:off x="5193275" y="6449514"/>
            <a:ext cx="224837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a:solidFill>
                  <a:srgbClr val="002060"/>
                </a:solidFill>
                <a:effectLst/>
              </a:rPr>
              <a:t>DTP Education Solutions </a:t>
            </a:r>
            <a:endParaRPr lang="en-US" sz="1600" dirty="0">
              <a:solidFill>
                <a:srgbClr val="002060"/>
              </a:solidFill>
              <a:effectLst/>
            </a:endParaRPr>
          </a:p>
        </p:txBody>
      </p:sp>
    </p:spTree>
    <p:extLst>
      <p:ext uri="{BB962C8B-B14F-4D97-AF65-F5344CB8AC3E}">
        <p14:creationId xmlns:p14="http://schemas.microsoft.com/office/powerpoint/2010/main" val="422708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9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D:\DL%20Hung\Grade%206\Grade%206\E6.P78%20Hung\DIEP_KHUC_MUA_XUAN.MID"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DIEP_KHUC_MUA_XUAN.MID">
            <a:hlinkClick r:id="" action="ppaction://media"/>
            <a:extLst>
              <a:ext uri="{FF2B5EF4-FFF2-40B4-BE49-F238E27FC236}">
                <a16:creationId xmlns:a16="http://schemas.microsoft.com/office/drawing/2014/main" id="{1E9DDFDB-BDBB-4C98-8965-42080BF804E8}"/>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391648" y="1"/>
            <a:ext cx="368820" cy="30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 descr="Hình nền powerpoint mầm non cute, dễ thương, sinh động nhất">
            <a:extLst>
              <a:ext uri="{FF2B5EF4-FFF2-40B4-BE49-F238E27FC236}">
                <a16:creationId xmlns:a16="http://schemas.microsoft.com/office/drawing/2014/main" id="{F611B9F6-B9C5-435D-81C2-BF2C18A876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98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a:extLst>
              <a:ext uri="{FF2B5EF4-FFF2-40B4-BE49-F238E27FC236}">
                <a16:creationId xmlns:a16="http://schemas.microsoft.com/office/drawing/2014/main" id="{53DA26CA-DE33-4522-904D-251F725FC834}"/>
              </a:ext>
            </a:extLst>
          </p:cNvPr>
          <p:cNvSpPr txBox="1">
            <a:spLocks noChangeArrowheads="1"/>
          </p:cNvSpPr>
          <p:nvPr/>
        </p:nvSpPr>
        <p:spPr bwMode="auto">
          <a:xfrm>
            <a:off x="1628790" y="1968014"/>
            <a:ext cx="10581038" cy="841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272" tIns="51136" rIns="102272" bIns="51136">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spcBef>
                <a:spcPct val="50000"/>
              </a:spcBef>
            </a:pPr>
            <a:r>
              <a:rPr lang="en-US" altLang="en-US" sz="4800" dirty="0">
                <a:solidFill>
                  <a:srgbClr val="FF0000"/>
                </a:solidFill>
                <a:latin typeface="Times New Roman" panose="02020603050405020304" pitchFamily="18" charset="0"/>
                <a:cs typeface="Arial" panose="020B0604020202020204" pitchFamily="34" charset="0"/>
              </a:rPr>
              <a:t>WELCOME TO OUR CLASS </a:t>
            </a: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550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861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 fill="hold"/>
                                        <p:tgtEl>
                                          <p:spTgt spid="68611"/>
                                        </p:tgtEl>
                                      </p:cBhvr>
                                    </p:cmd>
                                  </p:childTnLst>
                                </p:cTn>
                              </p:par>
                            </p:childTnLst>
                          </p:cTn>
                        </p:par>
                      </p:childTnLst>
                    </p:cTn>
                  </p:par>
                </p:childTnLst>
              </p:cTn>
              <p:nextCondLst>
                <p:cond evt="onClick" delay="0">
                  <p:tgtEl>
                    <p:spTgt spid="68611"/>
                  </p:tgtEl>
                </p:cond>
              </p:nextCondLst>
            </p:seq>
            <p:audio>
              <p:cMediaNode vol="80000">
                <p:cTn id="13" fill="hold" display="0">
                  <p:stCondLst>
                    <p:cond delay="indefinite"/>
                  </p:stCondLst>
                  <p:endCondLst>
                    <p:cond evt="onStopAudio" delay="0">
                      <p:tgtEl>
                        <p:sldTgt/>
                      </p:tgtEl>
                    </p:cond>
                  </p:endCondLst>
                </p:cTn>
                <p:tgtEl>
                  <p:spTgt spid="68611"/>
                </p:tgtEl>
              </p:cMediaNode>
            </p:audio>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3485957" y="414068"/>
            <a:ext cx="8362331" cy="1077218"/>
          </a:xfrm>
          <a:prstGeom prst="rect">
            <a:avLst/>
          </a:prstGeom>
          <a:noFill/>
        </p:spPr>
        <p:txBody>
          <a:bodyPr wrap="square" rtlCol="0">
            <a:spAutoFit/>
          </a:bodyPr>
          <a:lstStyle/>
          <a:p>
            <a:pPr algn="just"/>
            <a:r>
              <a:rPr lang="en-US" sz="3200" b="1" dirty="0">
                <a:solidFill>
                  <a:srgbClr val="0070C0"/>
                </a:solidFill>
                <a:latin typeface="Calibri" panose="020F0502020204030204" pitchFamily="34" charset="0"/>
                <a:cs typeface="Calibri" panose="020F0502020204030204" pitchFamily="34" charset="0"/>
              </a:rPr>
              <a:t>Rearrange the groups of words in the correct order to make complete sentences.</a:t>
            </a:r>
          </a:p>
        </p:txBody>
      </p:sp>
      <p:pic>
        <p:nvPicPr>
          <p:cNvPr id="3" name="Picture 2">
            <a:extLst>
              <a:ext uri="{FF2B5EF4-FFF2-40B4-BE49-F238E27FC236}">
                <a16:creationId xmlns:a16="http://schemas.microsoft.com/office/drawing/2014/main" id="{6BA99F03-E41B-737F-9767-F8D9C45FBD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71" y="517580"/>
            <a:ext cx="3310686" cy="770013"/>
          </a:xfrm>
          <a:prstGeom prst="rect">
            <a:avLst/>
          </a:prstGeom>
        </p:spPr>
      </p:pic>
      <p:sp>
        <p:nvSpPr>
          <p:cNvPr id="5" name="TextBox 4">
            <a:extLst>
              <a:ext uri="{FF2B5EF4-FFF2-40B4-BE49-F238E27FC236}">
                <a16:creationId xmlns:a16="http://schemas.microsoft.com/office/drawing/2014/main" id="{4BE2B630-4F41-B33B-9C82-3FDE45D431D6}"/>
              </a:ext>
            </a:extLst>
          </p:cNvPr>
          <p:cNvSpPr txBox="1"/>
          <p:nvPr/>
        </p:nvSpPr>
        <p:spPr>
          <a:xfrm>
            <a:off x="175272" y="1334794"/>
            <a:ext cx="11841457" cy="5005626"/>
          </a:xfrm>
          <a:prstGeom prst="roundRect">
            <a:avLst/>
          </a:prstGeom>
          <a:solidFill>
            <a:srgbClr val="FFC000">
              <a:alpha val="19216"/>
            </a:srgbClr>
          </a:solidFill>
          <a:effectLst/>
        </p:spPr>
        <p:txBody>
          <a:bodyPr wrap="square" rtlCol="0">
            <a:spAutoFit/>
          </a:bodyPr>
          <a:lstStyle/>
          <a:p>
            <a:pPr algn="just"/>
            <a:r>
              <a:rPr lang="en-US"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1. in the evenings./We used/delicious food/to make </a:t>
            </a:r>
          </a:p>
          <a:p>
            <a:pPr algn="just"/>
            <a:r>
              <a:rPr lang="en-US"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2. work at a/used to/market stall./My sister </a:t>
            </a:r>
          </a:p>
          <a:p>
            <a:pPr algn="just"/>
            <a:r>
              <a:rPr lang="en-US"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3. board games./would go/we'd play/My grandparents/fishing, and </a:t>
            </a:r>
          </a:p>
          <a:p>
            <a:pPr algn="just"/>
            <a:r>
              <a:rPr lang="en-US"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4. with my/live in/I used to/extended family./a cottage </a:t>
            </a:r>
          </a:p>
          <a:p>
            <a:pPr algn="just"/>
            <a:r>
              <a:rPr lang="en-US"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5. dinner together/Back then,/every day./most families ate </a:t>
            </a:r>
          </a:p>
          <a:p>
            <a:pPr algn="just"/>
            <a:r>
              <a:rPr lang="en-US"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6. be breadwinners./husbands would/housewives, and/Women used/to be </a:t>
            </a:r>
          </a:p>
          <a:p>
            <a:pPr algn="just"/>
            <a:r>
              <a:rPr lang="en-US"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7. often get/people would/In the past,/a young age./married at </a:t>
            </a:r>
          </a:p>
          <a:p>
            <a:pPr algn="just"/>
            <a:r>
              <a:rPr lang="en-US"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8. at the/to meet/park after school./We used/our friends</a:t>
            </a:r>
          </a:p>
        </p:txBody>
      </p:sp>
    </p:spTree>
    <p:extLst>
      <p:ext uri="{BB962C8B-B14F-4D97-AF65-F5344CB8AC3E}">
        <p14:creationId xmlns:p14="http://schemas.microsoft.com/office/powerpoint/2010/main" val="19763547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BE2B630-4F41-B33B-9C82-3FDE45D431D6}"/>
              </a:ext>
            </a:extLst>
          </p:cNvPr>
          <p:cNvSpPr txBox="1"/>
          <p:nvPr/>
        </p:nvSpPr>
        <p:spPr>
          <a:xfrm>
            <a:off x="450386" y="1548917"/>
            <a:ext cx="11291228" cy="3915966"/>
          </a:xfrm>
          <a:prstGeom prst="roundRect">
            <a:avLst/>
          </a:prstGeom>
          <a:solidFill>
            <a:srgbClr val="FFC000">
              <a:alpha val="19216"/>
            </a:srgbClr>
          </a:solidFill>
          <a:effectLst/>
        </p:spPr>
        <p:txBody>
          <a:bodyPr wrap="square" rtlCol="0">
            <a:spAutoFit/>
          </a:bodyPr>
          <a:lstStyle/>
          <a:p>
            <a:r>
              <a:rPr lang="en-US"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1. in the evenings./We used/delicious food/to make _________________________________________________</a:t>
            </a:r>
          </a:p>
          <a:p>
            <a:r>
              <a:rPr lang="en-US"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2. work at a/used to/market stall./My sister _________________________________________________</a:t>
            </a:r>
          </a:p>
          <a:p>
            <a:r>
              <a:rPr lang="en-US"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3. board games./would go/we'd play/My grandparents/fishing, and </a:t>
            </a:r>
          </a:p>
          <a:p>
            <a:r>
              <a:rPr lang="en-US"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a:t>
            </a:r>
          </a:p>
        </p:txBody>
      </p:sp>
      <p:sp>
        <p:nvSpPr>
          <p:cNvPr id="6" name="TextBox 5">
            <a:extLst>
              <a:ext uri="{FF2B5EF4-FFF2-40B4-BE49-F238E27FC236}">
                <a16:creationId xmlns:a16="http://schemas.microsoft.com/office/drawing/2014/main" id="{B760A8BC-21EC-614D-AF24-22151170EC88}"/>
              </a:ext>
            </a:extLst>
          </p:cNvPr>
          <p:cNvSpPr txBox="1"/>
          <p:nvPr/>
        </p:nvSpPr>
        <p:spPr>
          <a:xfrm>
            <a:off x="3485957" y="414068"/>
            <a:ext cx="8362331" cy="1077218"/>
          </a:xfrm>
          <a:prstGeom prst="rect">
            <a:avLst/>
          </a:prstGeom>
          <a:noFill/>
        </p:spPr>
        <p:txBody>
          <a:bodyPr wrap="square" rtlCol="0">
            <a:spAutoFit/>
          </a:bodyPr>
          <a:lstStyle/>
          <a:p>
            <a:pPr algn="just"/>
            <a:r>
              <a:rPr lang="en-US" sz="3200" b="1" dirty="0">
                <a:solidFill>
                  <a:srgbClr val="0070C0"/>
                </a:solidFill>
                <a:latin typeface="Calibri" panose="020F0502020204030204" pitchFamily="34" charset="0"/>
                <a:cs typeface="Calibri" panose="020F0502020204030204" pitchFamily="34" charset="0"/>
              </a:rPr>
              <a:t>Rearrange the groups of words in the correct order to make complete sentences.</a:t>
            </a:r>
          </a:p>
        </p:txBody>
      </p:sp>
      <p:sp>
        <p:nvSpPr>
          <p:cNvPr id="4" name="TextBox 3">
            <a:extLst>
              <a:ext uri="{FF2B5EF4-FFF2-40B4-BE49-F238E27FC236}">
                <a16:creationId xmlns:a16="http://schemas.microsoft.com/office/drawing/2014/main" id="{A22CB32B-AC8E-5A5D-7E2E-1911D6493FDB}"/>
              </a:ext>
            </a:extLst>
          </p:cNvPr>
          <p:cNvSpPr txBox="1"/>
          <p:nvPr/>
        </p:nvSpPr>
        <p:spPr>
          <a:xfrm>
            <a:off x="682163" y="2221639"/>
            <a:ext cx="8928368" cy="584775"/>
          </a:xfrm>
          <a:prstGeom prst="rect">
            <a:avLst/>
          </a:prstGeom>
          <a:noFill/>
        </p:spPr>
        <p:txBody>
          <a:bodyPr wrap="square" rtlCol="0">
            <a:spAutoFit/>
          </a:bodyPr>
          <a:lstStyle/>
          <a:p>
            <a:r>
              <a:rPr lang="en-US" sz="3200" dirty="0">
                <a:solidFill>
                  <a:srgbClr val="FF0000"/>
                </a:solidFill>
              </a:rPr>
              <a:t>We used to make delicious food in the evenings.</a:t>
            </a:r>
            <a:endParaRPr lang="en-US" sz="3200" b="1" dirty="0">
              <a:solidFill>
                <a:srgbClr val="0070C0"/>
              </a:solidFill>
            </a:endParaRPr>
          </a:p>
        </p:txBody>
      </p:sp>
      <p:pic>
        <p:nvPicPr>
          <p:cNvPr id="3" name="Picture 2">
            <a:extLst>
              <a:ext uri="{FF2B5EF4-FFF2-40B4-BE49-F238E27FC236}">
                <a16:creationId xmlns:a16="http://schemas.microsoft.com/office/drawing/2014/main" id="{6BA99F03-E41B-737F-9767-F8D9C45FBD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18" y="419422"/>
            <a:ext cx="3310686" cy="770013"/>
          </a:xfrm>
          <a:prstGeom prst="rect">
            <a:avLst/>
          </a:prstGeom>
        </p:spPr>
      </p:pic>
      <p:sp>
        <p:nvSpPr>
          <p:cNvPr id="2" name="TextBox 1">
            <a:extLst>
              <a:ext uri="{FF2B5EF4-FFF2-40B4-BE49-F238E27FC236}">
                <a16:creationId xmlns:a16="http://schemas.microsoft.com/office/drawing/2014/main" id="{9B4EB099-59F4-B4A5-7EA9-9CBCEBC031DF}"/>
              </a:ext>
            </a:extLst>
          </p:cNvPr>
          <p:cNvSpPr txBox="1"/>
          <p:nvPr/>
        </p:nvSpPr>
        <p:spPr>
          <a:xfrm>
            <a:off x="9877237" y="866269"/>
            <a:ext cx="1971051" cy="646331"/>
          </a:xfrm>
          <a:prstGeom prst="rect">
            <a:avLst/>
          </a:prstGeom>
          <a:noFill/>
        </p:spPr>
        <p:txBody>
          <a:bodyPr wrap="square" rtlCol="0">
            <a:spAutoFit/>
          </a:bodyPr>
          <a:lstStyle/>
          <a:p>
            <a:r>
              <a:rPr lang="en-US" sz="3600" b="1" dirty="0">
                <a:highlight>
                  <a:srgbClr val="F3C1FF"/>
                </a:highlight>
              </a:rPr>
              <a:t>Answers</a:t>
            </a:r>
          </a:p>
        </p:txBody>
      </p:sp>
      <p:sp>
        <p:nvSpPr>
          <p:cNvPr id="7" name="TextBox 6">
            <a:extLst>
              <a:ext uri="{FF2B5EF4-FFF2-40B4-BE49-F238E27FC236}">
                <a16:creationId xmlns:a16="http://schemas.microsoft.com/office/drawing/2014/main" id="{DC5CA8DF-D331-693C-2702-2FBFE894EBFC}"/>
              </a:ext>
            </a:extLst>
          </p:cNvPr>
          <p:cNvSpPr txBox="1"/>
          <p:nvPr/>
        </p:nvSpPr>
        <p:spPr>
          <a:xfrm>
            <a:off x="682163" y="3173934"/>
            <a:ext cx="9956100" cy="584775"/>
          </a:xfrm>
          <a:prstGeom prst="rect">
            <a:avLst/>
          </a:prstGeom>
          <a:noFill/>
        </p:spPr>
        <p:txBody>
          <a:bodyPr wrap="square" rtlCol="0">
            <a:spAutoFit/>
          </a:bodyPr>
          <a:lstStyle/>
          <a:p>
            <a:r>
              <a:rPr lang="en-US" sz="3200" dirty="0">
                <a:solidFill>
                  <a:srgbClr val="FF0000"/>
                </a:solidFill>
              </a:rPr>
              <a:t>My sister used to work at a market stall</a:t>
            </a:r>
            <a:endParaRPr lang="en-US" sz="3200" b="1" dirty="0">
              <a:solidFill>
                <a:srgbClr val="0070C0"/>
              </a:solidFill>
            </a:endParaRPr>
          </a:p>
        </p:txBody>
      </p:sp>
      <p:sp>
        <p:nvSpPr>
          <p:cNvPr id="8" name="TextBox 7">
            <a:extLst>
              <a:ext uri="{FF2B5EF4-FFF2-40B4-BE49-F238E27FC236}">
                <a16:creationId xmlns:a16="http://schemas.microsoft.com/office/drawing/2014/main" id="{D1BEA913-33C3-ECE2-C1B2-39B141479F84}"/>
              </a:ext>
            </a:extLst>
          </p:cNvPr>
          <p:cNvSpPr txBox="1"/>
          <p:nvPr/>
        </p:nvSpPr>
        <p:spPr>
          <a:xfrm>
            <a:off x="682162" y="4643151"/>
            <a:ext cx="10870501" cy="1077218"/>
          </a:xfrm>
          <a:prstGeom prst="rect">
            <a:avLst/>
          </a:prstGeom>
          <a:noFill/>
        </p:spPr>
        <p:txBody>
          <a:bodyPr wrap="square" rtlCol="0">
            <a:spAutoFit/>
          </a:bodyPr>
          <a:lstStyle/>
          <a:p>
            <a:r>
              <a:rPr lang="en-US" sz="3200" dirty="0">
                <a:solidFill>
                  <a:srgbClr val="FF0000"/>
                </a:solidFill>
              </a:rPr>
              <a:t>My grandparents would go fishing, and we'd play board games.</a:t>
            </a:r>
          </a:p>
          <a:p>
            <a:endParaRPr lang="en-US" sz="3200" dirty="0">
              <a:solidFill>
                <a:srgbClr val="FF0000"/>
              </a:solidFill>
            </a:endParaRPr>
          </a:p>
        </p:txBody>
      </p:sp>
    </p:spTree>
    <p:extLst>
      <p:ext uri="{BB962C8B-B14F-4D97-AF65-F5344CB8AC3E}">
        <p14:creationId xmlns:p14="http://schemas.microsoft.com/office/powerpoint/2010/main" val="3075837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BE2B630-4F41-B33B-9C82-3FDE45D431D6}"/>
              </a:ext>
            </a:extLst>
          </p:cNvPr>
          <p:cNvSpPr txBox="1"/>
          <p:nvPr/>
        </p:nvSpPr>
        <p:spPr>
          <a:xfrm>
            <a:off x="0" y="1459703"/>
            <a:ext cx="12045373" cy="5002930"/>
          </a:xfrm>
          <a:prstGeom prst="roundRect">
            <a:avLst/>
          </a:prstGeom>
          <a:solidFill>
            <a:srgbClr val="FFC000">
              <a:alpha val="19216"/>
            </a:srgbClr>
          </a:solidFill>
          <a:effectLst/>
        </p:spPr>
        <p:txBody>
          <a:bodyPr wrap="square" rtlCol="0">
            <a:spAutoFit/>
          </a:bodyPr>
          <a:lstStyle/>
          <a:p>
            <a:pPr>
              <a:lnSpc>
                <a:spcPct val="130000"/>
              </a:lnSpc>
            </a:pPr>
            <a:r>
              <a:rPr lang="en-US"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4. with my/live in/I used to/extended family./a cottage _________________________________________________</a:t>
            </a:r>
          </a:p>
          <a:p>
            <a:pPr>
              <a:lnSpc>
                <a:spcPct val="130000"/>
              </a:lnSpc>
            </a:pPr>
            <a:r>
              <a:rPr lang="en-US"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5. dinner together/Back then,/every day./most families ate _________________________________________________</a:t>
            </a:r>
          </a:p>
          <a:p>
            <a:pPr>
              <a:lnSpc>
                <a:spcPct val="130000"/>
              </a:lnSpc>
            </a:pPr>
            <a:r>
              <a:rPr lang="en-US"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6. be breadwinners./husbands would/housewives, and/Women used/to be _______________________________________________________</a:t>
            </a:r>
          </a:p>
        </p:txBody>
      </p:sp>
      <p:sp>
        <p:nvSpPr>
          <p:cNvPr id="6" name="TextBox 5">
            <a:extLst>
              <a:ext uri="{FF2B5EF4-FFF2-40B4-BE49-F238E27FC236}">
                <a16:creationId xmlns:a16="http://schemas.microsoft.com/office/drawing/2014/main" id="{B760A8BC-21EC-614D-AF24-22151170EC88}"/>
              </a:ext>
            </a:extLst>
          </p:cNvPr>
          <p:cNvSpPr txBox="1"/>
          <p:nvPr/>
        </p:nvSpPr>
        <p:spPr>
          <a:xfrm>
            <a:off x="3485957" y="414068"/>
            <a:ext cx="8362331" cy="1077218"/>
          </a:xfrm>
          <a:prstGeom prst="rect">
            <a:avLst/>
          </a:prstGeom>
          <a:noFill/>
        </p:spPr>
        <p:txBody>
          <a:bodyPr wrap="square" rtlCol="0">
            <a:spAutoFit/>
          </a:bodyPr>
          <a:lstStyle/>
          <a:p>
            <a:pPr algn="just"/>
            <a:r>
              <a:rPr lang="en-US" sz="3200" b="1" dirty="0">
                <a:solidFill>
                  <a:srgbClr val="0070C0"/>
                </a:solidFill>
                <a:latin typeface="Calibri" panose="020F0502020204030204" pitchFamily="34" charset="0"/>
                <a:cs typeface="Calibri" panose="020F0502020204030204" pitchFamily="34" charset="0"/>
              </a:rPr>
              <a:t>Rearrange the groups of words in the correct order to make complete sentences.</a:t>
            </a:r>
          </a:p>
        </p:txBody>
      </p:sp>
      <p:sp>
        <p:nvSpPr>
          <p:cNvPr id="4" name="TextBox 3">
            <a:extLst>
              <a:ext uri="{FF2B5EF4-FFF2-40B4-BE49-F238E27FC236}">
                <a16:creationId xmlns:a16="http://schemas.microsoft.com/office/drawing/2014/main" id="{A22CB32B-AC8E-5A5D-7E2E-1911D6493FDB}"/>
              </a:ext>
            </a:extLst>
          </p:cNvPr>
          <p:cNvSpPr txBox="1"/>
          <p:nvPr/>
        </p:nvSpPr>
        <p:spPr>
          <a:xfrm>
            <a:off x="587337" y="2377398"/>
            <a:ext cx="10095531" cy="584775"/>
          </a:xfrm>
          <a:prstGeom prst="rect">
            <a:avLst/>
          </a:prstGeom>
          <a:noFill/>
        </p:spPr>
        <p:txBody>
          <a:bodyPr wrap="square" rtlCol="0">
            <a:spAutoFit/>
          </a:bodyPr>
          <a:lstStyle/>
          <a:p>
            <a:r>
              <a:rPr lang="en-US" sz="3200" dirty="0">
                <a:solidFill>
                  <a:srgbClr val="FF0000"/>
                </a:solidFill>
              </a:rPr>
              <a:t>I used to live in a cottage with my extended family.</a:t>
            </a:r>
          </a:p>
        </p:txBody>
      </p:sp>
      <p:pic>
        <p:nvPicPr>
          <p:cNvPr id="3" name="Picture 2">
            <a:extLst>
              <a:ext uri="{FF2B5EF4-FFF2-40B4-BE49-F238E27FC236}">
                <a16:creationId xmlns:a16="http://schemas.microsoft.com/office/drawing/2014/main" id="{6BA99F03-E41B-737F-9767-F8D9C45FBD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71" y="517580"/>
            <a:ext cx="3310686" cy="770013"/>
          </a:xfrm>
          <a:prstGeom prst="rect">
            <a:avLst/>
          </a:prstGeom>
        </p:spPr>
      </p:pic>
      <p:sp>
        <p:nvSpPr>
          <p:cNvPr id="2" name="TextBox 1">
            <a:extLst>
              <a:ext uri="{FF2B5EF4-FFF2-40B4-BE49-F238E27FC236}">
                <a16:creationId xmlns:a16="http://schemas.microsoft.com/office/drawing/2014/main" id="{854FDBDF-2F4B-2431-9C50-44E2B1B490C0}"/>
              </a:ext>
            </a:extLst>
          </p:cNvPr>
          <p:cNvSpPr txBox="1"/>
          <p:nvPr/>
        </p:nvSpPr>
        <p:spPr>
          <a:xfrm>
            <a:off x="587336" y="3668744"/>
            <a:ext cx="9872508" cy="584775"/>
          </a:xfrm>
          <a:prstGeom prst="rect">
            <a:avLst/>
          </a:prstGeom>
          <a:noFill/>
        </p:spPr>
        <p:txBody>
          <a:bodyPr wrap="square" rtlCol="0">
            <a:spAutoFit/>
          </a:bodyPr>
          <a:lstStyle/>
          <a:p>
            <a:r>
              <a:rPr lang="en-US" sz="3200" dirty="0">
                <a:solidFill>
                  <a:srgbClr val="FF0000"/>
                </a:solidFill>
              </a:rPr>
              <a:t>Back then, most families ate dinner together every day.</a:t>
            </a:r>
            <a:endParaRPr lang="en-US" sz="3200" b="1" dirty="0">
              <a:solidFill>
                <a:srgbClr val="0070C0"/>
              </a:solidFill>
            </a:endParaRPr>
          </a:p>
        </p:txBody>
      </p:sp>
      <p:sp>
        <p:nvSpPr>
          <p:cNvPr id="7" name="TextBox 6">
            <a:extLst>
              <a:ext uri="{FF2B5EF4-FFF2-40B4-BE49-F238E27FC236}">
                <a16:creationId xmlns:a16="http://schemas.microsoft.com/office/drawing/2014/main" id="{22E1F204-1AB1-472C-A6A1-F3FD23B35710}"/>
              </a:ext>
            </a:extLst>
          </p:cNvPr>
          <p:cNvSpPr txBox="1"/>
          <p:nvPr/>
        </p:nvSpPr>
        <p:spPr>
          <a:xfrm>
            <a:off x="283193" y="5557454"/>
            <a:ext cx="12080449" cy="1077218"/>
          </a:xfrm>
          <a:prstGeom prst="rect">
            <a:avLst/>
          </a:prstGeom>
          <a:noFill/>
        </p:spPr>
        <p:txBody>
          <a:bodyPr wrap="square" rtlCol="0">
            <a:spAutoFit/>
          </a:bodyPr>
          <a:lstStyle/>
          <a:p>
            <a:r>
              <a:rPr lang="en-US" sz="3200" dirty="0">
                <a:solidFill>
                  <a:srgbClr val="FF0000"/>
                </a:solidFill>
              </a:rPr>
              <a:t>Women used to be housewives, and husbands would be breadwinners.</a:t>
            </a:r>
          </a:p>
          <a:p>
            <a:endParaRPr lang="en-US" sz="3200" dirty="0">
              <a:solidFill>
                <a:srgbClr val="FF0000"/>
              </a:solidFill>
            </a:endParaRPr>
          </a:p>
        </p:txBody>
      </p:sp>
      <p:sp>
        <p:nvSpPr>
          <p:cNvPr id="8" name="TextBox 7">
            <a:extLst>
              <a:ext uri="{FF2B5EF4-FFF2-40B4-BE49-F238E27FC236}">
                <a16:creationId xmlns:a16="http://schemas.microsoft.com/office/drawing/2014/main" id="{8EDCBB04-EFA0-DF4C-FA0A-7C639B2B5169}"/>
              </a:ext>
            </a:extLst>
          </p:cNvPr>
          <p:cNvSpPr txBox="1"/>
          <p:nvPr/>
        </p:nvSpPr>
        <p:spPr>
          <a:xfrm>
            <a:off x="9877237" y="866269"/>
            <a:ext cx="1971051" cy="646331"/>
          </a:xfrm>
          <a:prstGeom prst="rect">
            <a:avLst/>
          </a:prstGeom>
          <a:noFill/>
        </p:spPr>
        <p:txBody>
          <a:bodyPr wrap="square" rtlCol="0">
            <a:spAutoFit/>
          </a:bodyPr>
          <a:lstStyle/>
          <a:p>
            <a:r>
              <a:rPr lang="en-US" sz="3600" b="1" dirty="0">
                <a:highlight>
                  <a:srgbClr val="F3C1FF"/>
                </a:highlight>
              </a:rPr>
              <a:t>Answers</a:t>
            </a:r>
          </a:p>
        </p:txBody>
      </p:sp>
    </p:spTree>
    <p:extLst>
      <p:ext uri="{BB962C8B-B14F-4D97-AF65-F5344CB8AC3E}">
        <p14:creationId xmlns:p14="http://schemas.microsoft.com/office/powerpoint/2010/main" val="35026861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BE2B630-4F41-B33B-9C82-3FDE45D431D6}"/>
              </a:ext>
            </a:extLst>
          </p:cNvPr>
          <p:cNvSpPr txBox="1"/>
          <p:nvPr/>
        </p:nvSpPr>
        <p:spPr>
          <a:xfrm>
            <a:off x="557060" y="1776111"/>
            <a:ext cx="11291228" cy="4103890"/>
          </a:xfrm>
          <a:prstGeom prst="roundRect">
            <a:avLst/>
          </a:prstGeom>
          <a:solidFill>
            <a:srgbClr val="FFC000">
              <a:alpha val="19216"/>
            </a:srgbClr>
          </a:solidFill>
          <a:effectLst/>
        </p:spPr>
        <p:txBody>
          <a:bodyPr wrap="square" rtlCol="0">
            <a:spAutoFit/>
          </a:bodyPr>
          <a:lstStyle/>
          <a:p>
            <a:pPr>
              <a:lnSpc>
                <a:spcPct val="150000"/>
              </a:lnSpc>
            </a:pPr>
            <a:r>
              <a:rPr lang="en-US"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7. often get/people would/In the past,/a young age./married at _________________________________________________</a:t>
            </a:r>
          </a:p>
          <a:p>
            <a:pPr>
              <a:lnSpc>
                <a:spcPct val="150000"/>
              </a:lnSpc>
            </a:pPr>
            <a:r>
              <a:rPr lang="en-US"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8. at the/to meet/park after school./We used/our friends</a:t>
            </a:r>
          </a:p>
          <a:p>
            <a:pPr>
              <a:lnSpc>
                <a:spcPct val="150000"/>
              </a:lnSpc>
            </a:pPr>
            <a:r>
              <a:rPr lang="en-US"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a:t>
            </a:r>
          </a:p>
          <a:p>
            <a:pPr>
              <a:lnSpc>
                <a:spcPct val="150000"/>
              </a:lnSpc>
            </a:pPr>
            <a:endParaRPr lang="en-US" sz="3200" kern="100" dirty="0">
              <a:solidFill>
                <a:srgbClr val="000000"/>
              </a:solidFill>
              <a:latin typeface="Calibri" panose="020F0502020204030204" pitchFamily="34" charset="0"/>
              <a:ea typeface="DengXian" panose="02010600030101010101" pitchFamily="2" charset="-122"/>
              <a:cs typeface="Calibri" panose="020F0502020204030204" pitchFamily="34" charset="0"/>
            </a:endParaRPr>
          </a:p>
        </p:txBody>
      </p:sp>
      <p:sp>
        <p:nvSpPr>
          <p:cNvPr id="6" name="TextBox 5">
            <a:extLst>
              <a:ext uri="{FF2B5EF4-FFF2-40B4-BE49-F238E27FC236}">
                <a16:creationId xmlns:a16="http://schemas.microsoft.com/office/drawing/2014/main" id="{B760A8BC-21EC-614D-AF24-22151170EC88}"/>
              </a:ext>
            </a:extLst>
          </p:cNvPr>
          <p:cNvSpPr txBox="1"/>
          <p:nvPr/>
        </p:nvSpPr>
        <p:spPr>
          <a:xfrm>
            <a:off x="3485957" y="414068"/>
            <a:ext cx="8362331" cy="1077218"/>
          </a:xfrm>
          <a:prstGeom prst="rect">
            <a:avLst/>
          </a:prstGeom>
          <a:noFill/>
        </p:spPr>
        <p:txBody>
          <a:bodyPr wrap="square" rtlCol="0">
            <a:spAutoFit/>
          </a:bodyPr>
          <a:lstStyle/>
          <a:p>
            <a:pPr algn="just"/>
            <a:r>
              <a:rPr lang="en-US" sz="3200" b="1" dirty="0">
                <a:solidFill>
                  <a:srgbClr val="0070C0"/>
                </a:solidFill>
                <a:latin typeface="Calibri" panose="020F0502020204030204" pitchFamily="34" charset="0"/>
                <a:cs typeface="Calibri" panose="020F0502020204030204" pitchFamily="34" charset="0"/>
              </a:rPr>
              <a:t>Rearrange the groups of words in the correct order to make complete sentences.</a:t>
            </a:r>
          </a:p>
        </p:txBody>
      </p:sp>
      <p:sp>
        <p:nvSpPr>
          <p:cNvPr id="4" name="TextBox 3">
            <a:extLst>
              <a:ext uri="{FF2B5EF4-FFF2-40B4-BE49-F238E27FC236}">
                <a16:creationId xmlns:a16="http://schemas.microsoft.com/office/drawing/2014/main" id="{A22CB32B-AC8E-5A5D-7E2E-1911D6493FDB}"/>
              </a:ext>
            </a:extLst>
          </p:cNvPr>
          <p:cNvSpPr txBox="1"/>
          <p:nvPr/>
        </p:nvSpPr>
        <p:spPr>
          <a:xfrm>
            <a:off x="759024" y="2844225"/>
            <a:ext cx="11291228" cy="584775"/>
          </a:xfrm>
          <a:prstGeom prst="rect">
            <a:avLst/>
          </a:prstGeom>
          <a:noFill/>
        </p:spPr>
        <p:txBody>
          <a:bodyPr wrap="square" rtlCol="0">
            <a:spAutoFit/>
          </a:bodyPr>
          <a:lstStyle/>
          <a:p>
            <a:r>
              <a:rPr lang="en-US" sz="3200" dirty="0">
                <a:solidFill>
                  <a:srgbClr val="FF0000"/>
                </a:solidFill>
              </a:rPr>
              <a:t>In the past, people would often get married at a young age.</a:t>
            </a:r>
          </a:p>
        </p:txBody>
      </p:sp>
      <p:pic>
        <p:nvPicPr>
          <p:cNvPr id="3" name="Picture 2">
            <a:extLst>
              <a:ext uri="{FF2B5EF4-FFF2-40B4-BE49-F238E27FC236}">
                <a16:creationId xmlns:a16="http://schemas.microsoft.com/office/drawing/2014/main" id="{6BA99F03-E41B-737F-9767-F8D9C45FBD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71" y="517580"/>
            <a:ext cx="3310686" cy="770013"/>
          </a:xfrm>
          <a:prstGeom prst="rect">
            <a:avLst/>
          </a:prstGeom>
        </p:spPr>
      </p:pic>
      <p:sp>
        <p:nvSpPr>
          <p:cNvPr id="2" name="TextBox 1">
            <a:extLst>
              <a:ext uri="{FF2B5EF4-FFF2-40B4-BE49-F238E27FC236}">
                <a16:creationId xmlns:a16="http://schemas.microsoft.com/office/drawing/2014/main" id="{49433236-60A5-04BA-89BA-36DDE0AFD722}"/>
              </a:ext>
            </a:extLst>
          </p:cNvPr>
          <p:cNvSpPr txBox="1"/>
          <p:nvPr/>
        </p:nvSpPr>
        <p:spPr>
          <a:xfrm>
            <a:off x="9823449" y="946951"/>
            <a:ext cx="1971051" cy="646331"/>
          </a:xfrm>
          <a:prstGeom prst="rect">
            <a:avLst/>
          </a:prstGeom>
          <a:noFill/>
        </p:spPr>
        <p:txBody>
          <a:bodyPr wrap="square" rtlCol="0">
            <a:spAutoFit/>
          </a:bodyPr>
          <a:lstStyle/>
          <a:p>
            <a:r>
              <a:rPr lang="en-US" sz="3600" b="1" dirty="0">
                <a:highlight>
                  <a:srgbClr val="F3C1FF"/>
                </a:highlight>
              </a:rPr>
              <a:t>Answers</a:t>
            </a:r>
          </a:p>
        </p:txBody>
      </p:sp>
      <p:sp>
        <p:nvSpPr>
          <p:cNvPr id="7" name="TextBox 6">
            <a:extLst>
              <a:ext uri="{FF2B5EF4-FFF2-40B4-BE49-F238E27FC236}">
                <a16:creationId xmlns:a16="http://schemas.microsoft.com/office/drawing/2014/main" id="{04AD6FB8-BD06-47DB-1929-D4E2F62D6322}"/>
              </a:ext>
            </a:extLst>
          </p:cNvPr>
          <p:cNvSpPr txBox="1"/>
          <p:nvPr/>
        </p:nvSpPr>
        <p:spPr>
          <a:xfrm>
            <a:off x="777685" y="4306130"/>
            <a:ext cx="9927486" cy="584775"/>
          </a:xfrm>
          <a:prstGeom prst="rect">
            <a:avLst/>
          </a:prstGeom>
          <a:noFill/>
        </p:spPr>
        <p:txBody>
          <a:bodyPr wrap="square" rtlCol="0">
            <a:spAutoFit/>
          </a:bodyPr>
          <a:lstStyle/>
          <a:p>
            <a:r>
              <a:rPr lang="en-US" sz="3200" dirty="0">
                <a:solidFill>
                  <a:srgbClr val="FF0000"/>
                </a:solidFill>
              </a:rPr>
              <a:t>We used to meet our friends at the park after school.</a:t>
            </a:r>
            <a:endParaRPr lang="en-US" sz="3200" b="1" dirty="0">
              <a:solidFill>
                <a:srgbClr val="0070C0"/>
              </a:solidFill>
            </a:endParaRPr>
          </a:p>
        </p:txBody>
      </p:sp>
    </p:spTree>
    <p:extLst>
      <p:ext uri="{BB962C8B-B14F-4D97-AF65-F5344CB8AC3E}">
        <p14:creationId xmlns:p14="http://schemas.microsoft.com/office/powerpoint/2010/main" val="3985503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724"/>
          <a:stretch>
            <a:fillRect/>
          </a:stretch>
        </p:blipFill>
        <p:spPr>
          <a:xfrm>
            <a:off x="1623749" y="552423"/>
            <a:ext cx="7807635" cy="5830290"/>
          </a:xfrm>
          <a:prstGeom prst="rect">
            <a:avLst/>
          </a:prstGeom>
        </p:spPr>
      </p:pic>
      <p:sp>
        <p:nvSpPr>
          <p:cNvPr id="3" name="TextBox 2"/>
          <p:cNvSpPr txBox="1"/>
          <p:nvPr/>
        </p:nvSpPr>
        <p:spPr>
          <a:xfrm>
            <a:off x="3680567" y="4114805"/>
            <a:ext cx="3750905" cy="754053"/>
          </a:xfrm>
          <a:prstGeom prst="rect">
            <a:avLst/>
          </a:prstGeom>
          <a:noFill/>
        </p:spPr>
        <p:txBody>
          <a:bodyPr wrap="square" rtlCol="0">
            <a:spAutoFit/>
          </a:bodyPr>
          <a:lstStyle/>
          <a:p>
            <a:pPr algn="ctr"/>
            <a:r>
              <a:rPr lang="en-US" sz="4300" b="1" dirty="0">
                <a:solidFill>
                  <a:schemeClr val="bg1"/>
                </a:solidFill>
              </a:rPr>
              <a:t>Pronunciation</a:t>
            </a:r>
          </a:p>
        </p:txBody>
      </p:sp>
    </p:spTree>
    <p:extLst>
      <p:ext uri="{BB962C8B-B14F-4D97-AF65-F5344CB8AC3E}">
        <p14:creationId xmlns:p14="http://schemas.microsoft.com/office/powerpoint/2010/main" val="2911405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516671" y="1184834"/>
            <a:ext cx="11137684" cy="1077218"/>
          </a:xfrm>
          <a:prstGeom prst="rect">
            <a:avLst/>
          </a:prstGeom>
          <a:noFill/>
        </p:spPr>
        <p:txBody>
          <a:bodyPr wrap="square" rtlCol="0">
            <a:spAutoFit/>
          </a:bodyPr>
          <a:lstStyle/>
          <a:p>
            <a:pPr algn="just"/>
            <a:r>
              <a:rPr lang="en-US" sz="3200" b="1" dirty="0">
                <a:solidFill>
                  <a:srgbClr val="0070C0"/>
                </a:solidFill>
                <a:highlight>
                  <a:srgbClr val="00FF00"/>
                </a:highlight>
              </a:rPr>
              <a:t>Task a.</a:t>
            </a:r>
            <a:r>
              <a:rPr lang="en-US" sz="3200" b="1" dirty="0">
                <a:solidFill>
                  <a:srgbClr val="0070C0"/>
                </a:solidFill>
              </a:rPr>
              <a:t> </a:t>
            </a:r>
            <a:r>
              <a:rPr lang="en-US" sz="3200" b="1" dirty="0">
                <a:solidFill>
                  <a:srgbClr val="0070C0"/>
                </a:solidFill>
                <a:cs typeface="Calibri" panose="020F0502020204030204" pitchFamily="34" charset="0"/>
              </a:rPr>
              <a:t>Circle the word that differs from the other three in the position of primary stress in each of the following questions.</a:t>
            </a:r>
          </a:p>
        </p:txBody>
      </p:sp>
      <p:pic>
        <p:nvPicPr>
          <p:cNvPr id="9" name="Picture 8">
            <a:extLst>
              <a:ext uri="{FF2B5EF4-FFF2-40B4-BE49-F238E27FC236}">
                <a16:creationId xmlns:a16="http://schemas.microsoft.com/office/drawing/2014/main" id="{2AE38707-2C1F-5765-FC79-53127D8DB3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15" r="2979" b="16493"/>
          <a:stretch/>
        </p:blipFill>
        <p:spPr>
          <a:xfrm>
            <a:off x="1" y="418496"/>
            <a:ext cx="3956180" cy="698606"/>
          </a:xfrm>
          <a:prstGeom prst="rect">
            <a:avLst/>
          </a:prstGeom>
        </p:spPr>
      </p:pic>
      <p:graphicFrame>
        <p:nvGraphicFramePr>
          <p:cNvPr id="10" name="Table 9">
            <a:extLst>
              <a:ext uri="{FF2B5EF4-FFF2-40B4-BE49-F238E27FC236}">
                <a16:creationId xmlns:a16="http://schemas.microsoft.com/office/drawing/2014/main" id="{4408E39F-D474-4E84-03A6-D9C2DC2D6DD1}"/>
              </a:ext>
            </a:extLst>
          </p:cNvPr>
          <p:cNvGraphicFramePr>
            <a:graphicFrameLocks noGrp="1"/>
          </p:cNvGraphicFramePr>
          <p:nvPr>
            <p:extLst>
              <p:ext uri="{D42A27DB-BD31-4B8C-83A1-F6EECF244321}">
                <p14:modId xmlns:p14="http://schemas.microsoft.com/office/powerpoint/2010/main" val="217878758"/>
              </p:ext>
            </p:extLst>
          </p:nvPr>
        </p:nvGraphicFramePr>
        <p:xfrm>
          <a:off x="516670" y="2717748"/>
          <a:ext cx="11137683" cy="1677670"/>
        </p:xfrm>
        <a:graphic>
          <a:graphicData uri="http://schemas.openxmlformats.org/drawingml/2006/table">
            <a:tbl>
              <a:tblPr firstRow="1" firstCol="1" bandRow="1">
                <a:tableStyleId>{00A15C55-8517-42AA-B614-E9B94910E393}</a:tableStyleId>
              </a:tblPr>
              <a:tblGrid>
                <a:gridCol w="2737843">
                  <a:extLst>
                    <a:ext uri="{9D8B030D-6E8A-4147-A177-3AD203B41FA5}">
                      <a16:colId xmlns:a16="http://schemas.microsoft.com/office/drawing/2014/main" val="343477359"/>
                    </a:ext>
                  </a:extLst>
                </a:gridCol>
                <a:gridCol w="2573305">
                  <a:extLst>
                    <a:ext uri="{9D8B030D-6E8A-4147-A177-3AD203B41FA5}">
                      <a16:colId xmlns:a16="http://schemas.microsoft.com/office/drawing/2014/main" val="1560131035"/>
                    </a:ext>
                  </a:extLst>
                </a:gridCol>
                <a:gridCol w="2939664">
                  <a:extLst>
                    <a:ext uri="{9D8B030D-6E8A-4147-A177-3AD203B41FA5}">
                      <a16:colId xmlns:a16="http://schemas.microsoft.com/office/drawing/2014/main" val="1514087331"/>
                    </a:ext>
                  </a:extLst>
                </a:gridCol>
                <a:gridCol w="2886871">
                  <a:extLst>
                    <a:ext uri="{9D8B030D-6E8A-4147-A177-3AD203B41FA5}">
                      <a16:colId xmlns:a16="http://schemas.microsoft.com/office/drawing/2014/main" val="3529980904"/>
                    </a:ext>
                  </a:extLst>
                </a:gridCol>
              </a:tblGrid>
              <a:tr h="0">
                <a:tc>
                  <a:txBody>
                    <a:bodyPr/>
                    <a:lstStyle/>
                    <a:p>
                      <a:pPr>
                        <a:lnSpc>
                          <a:spcPct val="200000"/>
                        </a:lnSpc>
                      </a:pPr>
                      <a:r>
                        <a:rPr lang="en-US" sz="3200" b="0" kern="100" dirty="0">
                          <a:solidFill>
                            <a:schemeClr val="tx1"/>
                          </a:solidFill>
                          <a:effectLst/>
                        </a:rPr>
                        <a:t>1. A. relative  </a:t>
                      </a:r>
                      <a:r>
                        <a:rPr lang="vi-VN" sz="3200" b="0" kern="100" dirty="0">
                          <a:solidFill>
                            <a:schemeClr val="tx1"/>
                          </a:solidFill>
                          <a:effectLst/>
                        </a:rPr>
                        <a:t>      </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tc>
                  <a:txBody>
                    <a:bodyPr/>
                    <a:lstStyle/>
                    <a:p>
                      <a:pPr>
                        <a:lnSpc>
                          <a:spcPct val="200000"/>
                        </a:lnSpc>
                      </a:pPr>
                      <a:r>
                        <a:rPr lang="en-US" sz="3200" b="0" kern="100" dirty="0">
                          <a:solidFill>
                            <a:schemeClr val="tx1"/>
                          </a:solidFill>
                          <a:effectLst/>
                        </a:rPr>
                        <a:t>B. family  </a:t>
                      </a:r>
                      <a:r>
                        <a:rPr lang="vi-VN" sz="3200" b="0" kern="100" dirty="0">
                          <a:solidFill>
                            <a:schemeClr val="tx1"/>
                          </a:solidFill>
                          <a:effectLst/>
                        </a:rPr>
                        <a:t>      </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tc>
                  <a:txBody>
                    <a:bodyPr/>
                    <a:lstStyle/>
                    <a:p>
                      <a:pPr>
                        <a:lnSpc>
                          <a:spcPct val="200000"/>
                        </a:lnSpc>
                      </a:pPr>
                      <a:r>
                        <a:rPr lang="en-US" sz="3200" b="0" kern="100" dirty="0">
                          <a:solidFill>
                            <a:schemeClr val="tx1"/>
                          </a:solidFill>
                          <a:effectLst/>
                        </a:rPr>
                        <a:t>C. breadwinner  </a:t>
                      </a:r>
                      <a:r>
                        <a:rPr lang="vi-VN" sz="3200" b="0" kern="100" dirty="0">
                          <a:solidFill>
                            <a:schemeClr val="tx1"/>
                          </a:solidFill>
                          <a:effectLst/>
                        </a:rPr>
                        <a:t>      </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tc>
                  <a:txBody>
                    <a:bodyPr/>
                    <a:lstStyle/>
                    <a:p>
                      <a:pPr>
                        <a:lnSpc>
                          <a:spcPct val="200000"/>
                        </a:lnSpc>
                      </a:pPr>
                      <a:r>
                        <a:rPr lang="en-US" sz="3200" b="0" kern="100" dirty="0">
                          <a:solidFill>
                            <a:schemeClr val="tx1"/>
                          </a:solidFill>
                          <a:effectLst/>
                        </a:rPr>
                        <a:t>D. extended</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extLst>
                  <a:ext uri="{0D108BD9-81ED-4DB2-BD59-A6C34878D82A}">
                    <a16:rowId xmlns:a16="http://schemas.microsoft.com/office/drawing/2014/main" val="3048893467"/>
                  </a:ext>
                </a:extLst>
              </a:tr>
              <a:tr h="0">
                <a:tc>
                  <a:txBody>
                    <a:bodyPr/>
                    <a:lstStyle/>
                    <a:p>
                      <a:pPr>
                        <a:lnSpc>
                          <a:spcPct val="200000"/>
                        </a:lnSpc>
                      </a:pPr>
                      <a:r>
                        <a:rPr lang="en-US" sz="3200" b="0" kern="100" dirty="0">
                          <a:solidFill>
                            <a:schemeClr val="tx1"/>
                          </a:solidFill>
                          <a:effectLst/>
                        </a:rPr>
                        <a:t>2. A. nephew  </a:t>
                      </a:r>
                      <a:r>
                        <a:rPr lang="vi-VN" sz="3200" b="0" kern="100" dirty="0">
                          <a:solidFill>
                            <a:schemeClr val="tx1"/>
                          </a:solidFill>
                          <a:effectLst/>
                        </a:rPr>
                        <a:t>     </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tc>
                  <a:txBody>
                    <a:bodyPr/>
                    <a:lstStyle/>
                    <a:p>
                      <a:pPr>
                        <a:lnSpc>
                          <a:spcPct val="200000"/>
                        </a:lnSpc>
                      </a:pPr>
                      <a:r>
                        <a:rPr lang="en-US" sz="3200" b="0" kern="100" dirty="0">
                          <a:solidFill>
                            <a:schemeClr val="tx1"/>
                          </a:solidFill>
                          <a:effectLst/>
                        </a:rPr>
                        <a:t>B. cottage  </a:t>
                      </a:r>
                      <a:r>
                        <a:rPr lang="vi-VN" sz="3200" b="0" kern="100" dirty="0">
                          <a:solidFill>
                            <a:schemeClr val="tx1"/>
                          </a:solidFill>
                          <a:effectLst/>
                        </a:rPr>
                        <a:t>    </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tc>
                  <a:txBody>
                    <a:bodyPr/>
                    <a:lstStyle/>
                    <a:p>
                      <a:pPr>
                        <a:lnSpc>
                          <a:spcPct val="200000"/>
                        </a:lnSpc>
                      </a:pPr>
                      <a:r>
                        <a:rPr lang="en-US" sz="3200" b="0" kern="100" dirty="0">
                          <a:solidFill>
                            <a:schemeClr val="tx1"/>
                          </a:solidFill>
                          <a:effectLst/>
                        </a:rPr>
                        <a:t>C. divorce </a:t>
                      </a:r>
                      <a:r>
                        <a:rPr lang="vi-VN" sz="3200" b="0" kern="100" dirty="0">
                          <a:solidFill>
                            <a:schemeClr val="tx1"/>
                          </a:solidFill>
                          <a:effectLst/>
                        </a:rPr>
                        <a:t>                </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tc>
                  <a:txBody>
                    <a:bodyPr/>
                    <a:lstStyle/>
                    <a:p>
                      <a:pPr>
                        <a:lnSpc>
                          <a:spcPct val="200000"/>
                        </a:lnSpc>
                      </a:pPr>
                      <a:r>
                        <a:rPr lang="en-US" sz="3200" b="0" kern="100" dirty="0">
                          <a:solidFill>
                            <a:schemeClr val="tx1"/>
                          </a:solidFill>
                          <a:effectLst/>
                        </a:rPr>
                        <a:t>D. single</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extLst>
                  <a:ext uri="{0D108BD9-81ED-4DB2-BD59-A6C34878D82A}">
                    <a16:rowId xmlns:a16="http://schemas.microsoft.com/office/drawing/2014/main" val="1021885936"/>
                  </a:ext>
                </a:extLst>
              </a:tr>
            </a:tbl>
          </a:graphicData>
        </a:graphic>
      </p:graphicFrame>
    </p:spTree>
    <p:extLst>
      <p:ext uri="{BB962C8B-B14F-4D97-AF65-F5344CB8AC3E}">
        <p14:creationId xmlns:p14="http://schemas.microsoft.com/office/powerpoint/2010/main" val="37556106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516671" y="1184834"/>
            <a:ext cx="11137684" cy="1077218"/>
          </a:xfrm>
          <a:prstGeom prst="rect">
            <a:avLst/>
          </a:prstGeom>
          <a:noFill/>
        </p:spPr>
        <p:txBody>
          <a:bodyPr wrap="square" rtlCol="0">
            <a:spAutoFit/>
          </a:bodyPr>
          <a:lstStyle/>
          <a:p>
            <a:pPr algn="just"/>
            <a:r>
              <a:rPr lang="en-US" sz="3200" b="1" dirty="0">
                <a:solidFill>
                  <a:srgbClr val="0070C0"/>
                </a:solidFill>
                <a:highlight>
                  <a:srgbClr val="00FF00"/>
                </a:highlight>
              </a:rPr>
              <a:t>Task a.</a:t>
            </a:r>
            <a:r>
              <a:rPr lang="en-US" sz="3200" b="1" dirty="0">
                <a:solidFill>
                  <a:srgbClr val="0070C0"/>
                </a:solidFill>
              </a:rPr>
              <a:t> </a:t>
            </a:r>
            <a:r>
              <a:rPr lang="en-US" sz="3200" b="1" dirty="0">
                <a:solidFill>
                  <a:srgbClr val="0070C0"/>
                </a:solidFill>
                <a:cs typeface="Calibri" panose="020F0502020204030204" pitchFamily="34" charset="0"/>
              </a:rPr>
              <a:t>Circle the word that differs from the other three in the position of primary stress in each of the following questions.</a:t>
            </a:r>
          </a:p>
        </p:txBody>
      </p:sp>
      <p:pic>
        <p:nvPicPr>
          <p:cNvPr id="9" name="Picture 8">
            <a:extLst>
              <a:ext uri="{FF2B5EF4-FFF2-40B4-BE49-F238E27FC236}">
                <a16:creationId xmlns:a16="http://schemas.microsoft.com/office/drawing/2014/main" id="{2AE38707-2C1F-5765-FC79-53127D8DB3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15" r="2979" b="16493"/>
          <a:stretch/>
        </p:blipFill>
        <p:spPr>
          <a:xfrm>
            <a:off x="1" y="418496"/>
            <a:ext cx="3956180" cy="698606"/>
          </a:xfrm>
          <a:prstGeom prst="rect">
            <a:avLst/>
          </a:prstGeom>
        </p:spPr>
      </p:pic>
      <p:graphicFrame>
        <p:nvGraphicFramePr>
          <p:cNvPr id="10" name="Table 9">
            <a:extLst>
              <a:ext uri="{FF2B5EF4-FFF2-40B4-BE49-F238E27FC236}">
                <a16:creationId xmlns:a16="http://schemas.microsoft.com/office/drawing/2014/main" id="{4408E39F-D474-4E84-03A6-D9C2DC2D6DD1}"/>
              </a:ext>
            </a:extLst>
          </p:cNvPr>
          <p:cNvGraphicFramePr>
            <a:graphicFrameLocks noGrp="1"/>
          </p:cNvGraphicFramePr>
          <p:nvPr>
            <p:extLst>
              <p:ext uri="{D42A27DB-BD31-4B8C-83A1-F6EECF244321}">
                <p14:modId xmlns:p14="http://schemas.microsoft.com/office/powerpoint/2010/main" val="2660408833"/>
              </p:ext>
            </p:extLst>
          </p:nvPr>
        </p:nvGraphicFramePr>
        <p:xfrm>
          <a:off x="516671" y="2451742"/>
          <a:ext cx="11137683" cy="3355340"/>
        </p:xfrm>
        <a:graphic>
          <a:graphicData uri="http://schemas.openxmlformats.org/drawingml/2006/table">
            <a:tbl>
              <a:tblPr firstRow="1" firstCol="1" bandRow="1">
                <a:tableStyleId>{00A15C55-8517-42AA-B614-E9B94910E393}</a:tableStyleId>
              </a:tblPr>
              <a:tblGrid>
                <a:gridCol w="2737843">
                  <a:extLst>
                    <a:ext uri="{9D8B030D-6E8A-4147-A177-3AD203B41FA5}">
                      <a16:colId xmlns:a16="http://schemas.microsoft.com/office/drawing/2014/main" val="343477359"/>
                    </a:ext>
                  </a:extLst>
                </a:gridCol>
                <a:gridCol w="2573305">
                  <a:extLst>
                    <a:ext uri="{9D8B030D-6E8A-4147-A177-3AD203B41FA5}">
                      <a16:colId xmlns:a16="http://schemas.microsoft.com/office/drawing/2014/main" val="1560131035"/>
                    </a:ext>
                  </a:extLst>
                </a:gridCol>
                <a:gridCol w="2939664">
                  <a:extLst>
                    <a:ext uri="{9D8B030D-6E8A-4147-A177-3AD203B41FA5}">
                      <a16:colId xmlns:a16="http://schemas.microsoft.com/office/drawing/2014/main" val="1514087331"/>
                    </a:ext>
                  </a:extLst>
                </a:gridCol>
                <a:gridCol w="2886871">
                  <a:extLst>
                    <a:ext uri="{9D8B030D-6E8A-4147-A177-3AD203B41FA5}">
                      <a16:colId xmlns:a16="http://schemas.microsoft.com/office/drawing/2014/main" val="3529980904"/>
                    </a:ext>
                  </a:extLst>
                </a:gridCol>
              </a:tblGrid>
              <a:tr h="0">
                <a:tc>
                  <a:txBody>
                    <a:bodyPr/>
                    <a:lstStyle/>
                    <a:p>
                      <a:pPr algn="ctr">
                        <a:lnSpc>
                          <a:spcPct val="200000"/>
                        </a:lnSpc>
                      </a:pPr>
                      <a:r>
                        <a:rPr lang="en-US" sz="3200" b="0" kern="100" dirty="0">
                          <a:solidFill>
                            <a:schemeClr val="tx1"/>
                          </a:solidFill>
                          <a:effectLst/>
                          <a:latin typeface="Calibri" panose="020F0502020204030204" pitchFamily="34" charset="0"/>
                          <a:cs typeface="Calibri" panose="020F0502020204030204" pitchFamily="34" charset="0"/>
                        </a:rPr>
                        <a:t>1. A. relative  </a:t>
                      </a:r>
                      <a:r>
                        <a:rPr lang="vi-VN" sz="3200" b="0" kern="100" dirty="0">
                          <a:solidFill>
                            <a:schemeClr val="tx1"/>
                          </a:solidFill>
                          <a:effectLst/>
                          <a:latin typeface="Calibri" panose="020F0502020204030204" pitchFamily="34" charset="0"/>
                          <a:cs typeface="Calibri" panose="020F0502020204030204" pitchFamily="34" charset="0"/>
                        </a:rPr>
                        <a:t>      </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tc>
                  <a:txBody>
                    <a:bodyPr/>
                    <a:lstStyle/>
                    <a:p>
                      <a:pPr algn="ctr">
                        <a:lnSpc>
                          <a:spcPct val="200000"/>
                        </a:lnSpc>
                      </a:pPr>
                      <a:r>
                        <a:rPr lang="en-US" sz="3200" b="0" kern="100" dirty="0">
                          <a:solidFill>
                            <a:schemeClr val="tx1"/>
                          </a:solidFill>
                          <a:effectLst/>
                          <a:latin typeface="Calibri" panose="020F0502020204030204" pitchFamily="34" charset="0"/>
                          <a:cs typeface="Calibri" panose="020F0502020204030204" pitchFamily="34" charset="0"/>
                        </a:rPr>
                        <a:t>B. family  </a:t>
                      </a:r>
                      <a:r>
                        <a:rPr lang="vi-VN" sz="3200" b="0" kern="100" dirty="0">
                          <a:solidFill>
                            <a:schemeClr val="tx1"/>
                          </a:solidFill>
                          <a:effectLst/>
                          <a:latin typeface="Calibri" panose="020F0502020204030204" pitchFamily="34" charset="0"/>
                          <a:cs typeface="Calibri" panose="020F0502020204030204" pitchFamily="34" charset="0"/>
                        </a:rPr>
                        <a:t>      </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tc>
                  <a:txBody>
                    <a:bodyPr/>
                    <a:lstStyle/>
                    <a:p>
                      <a:pPr algn="ctr">
                        <a:lnSpc>
                          <a:spcPct val="200000"/>
                        </a:lnSpc>
                      </a:pPr>
                      <a:r>
                        <a:rPr lang="en-US" sz="3200" b="0" kern="100" dirty="0">
                          <a:solidFill>
                            <a:schemeClr val="tx1"/>
                          </a:solidFill>
                          <a:effectLst/>
                          <a:latin typeface="Calibri" panose="020F0502020204030204" pitchFamily="34" charset="0"/>
                          <a:cs typeface="Calibri" panose="020F0502020204030204" pitchFamily="34" charset="0"/>
                        </a:rPr>
                        <a:t>C. breadwinner  </a:t>
                      </a:r>
                      <a:r>
                        <a:rPr lang="vi-VN" sz="3200" b="0" kern="100" dirty="0">
                          <a:solidFill>
                            <a:schemeClr val="tx1"/>
                          </a:solidFill>
                          <a:effectLst/>
                          <a:latin typeface="Calibri" panose="020F0502020204030204" pitchFamily="34" charset="0"/>
                          <a:cs typeface="Calibri" panose="020F0502020204030204" pitchFamily="34" charset="0"/>
                        </a:rPr>
                        <a:t>      </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tc>
                  <a:txBody>
                    <a:bodyPr/>
                    <a:lstStyle/>
                    <a:p>
                      <a:pPr algn="ctr">
                        <a:lnSpc>
                          <a:spcPct val="200000"/>
                        </a:lnSpc>
                      </a:pPr>
                      <a:r>
                        <a:rPr lang="en-US" sz="3200" b="0" kern="100" dirty="0">
                          <a:solidFill>
                            <a:schemeClr val="tx1"/>
                          </a:solidFill>
                          <a:effectLst/>
                          <a:latin typeface="Calibri" panose="020F0502020204030204" pitchFamily="34" charset="0"/>
                          <a:cs typeface="Calibri" panose="020F0502020204030204" pitchFamily="34" charset="0"/>
                        </a:rPr>
                        <a:t>D. extended</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extLst>
                  <a:ext uri="{0D108BD9-81ED-4DB2-BD59-A6C34878D82A}">
                    <a16:rowId xmlns:a16="http://schemas.microsoft.com/office/drawing/2014/main" val="3048893467"/>
                  </a:ext>
                </a:extLst>
              </a:tr>
              <a:tr h="0">
                <a:tc>
                  <a:txBody>
                    <a:bodyPr/>
                    <a:lstStyle/>
                    <a:p>
                      <a:pPr algn="ctr">
                        <a:lnSpc>
                          <a:spcPct val="200000"/>
                        </a:lnSpc>
                      </a:pP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/ˈ</a:t>
                      </a:r>
                      <a:r>
                        <a:rPr lang="en-US" sz="3200" b="0" kern="1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relətɪv</a:t>
                      </a: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4">
                        <a:lumMod val="20000"/>
                        <a:lumOff val="80000"/>
                        <a:alpha val="78169"/>
                      </a:schemeClr>
                    </a:solidFill>
                  </a:tcPr>
                </a:tc>
                <a:tc>
                  <a:txBody>
                    <a:bodyPr/>
                    <a:lstStyle/>
                    <a:p>
                      <a:pPr algn="ctr">
                        <a:lnSpc>
                          <a:spcPct val="200000"/>
                        </a:lnSpc>
                      </a:pP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/ˈ</a:t>
                      </a:r>
                      <a:r>
                        <a:rPr lang="en-US" sz="3200" b="0" kern="1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fæməli</a:t>
                      </a: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4">
                        <a:lumMod val="20000"/>
                        <a:lumOff val="80000"/>
                        <a:alpha val="78169"/>
                      </a:schemeClr>
                    </a:solidFill>
                  </a:tcPr>
                </a:tc>
                <a:tc>
                  <a:txBody>
                    <a:bodyPr/>
                    <a:lstStyle/>
                    <a:p>
                      <a:pPr algn="ctr">
                        <a:lnSpc>
                          <a:spcPct val="200000"/>
                        </a:lnSpc>
                      </a:pP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/ˈ</a:t>
                      </a:r>
                      <a:r>
                        <a:rPr lang="en-US" sz="3200" b="0" kern="1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bredwɪnər</a:t>
                      </a: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4">
                        <a:lumMod val="20000"/>
                        <a:lumOff val="80000"/>
                        <a:alpha val="78169"/>
                      </a:schemeClr>
                    </a:solidFill>
                  </a:tcPr>
                </a:tc>
                <a:tc>
                  <a:txBody>
                    <a:bodyPr/>
                    <a:lstStyle/>
                    <a:p>
                      <a:pPr algn="ctr">
                        <a:lnSpc>
                          <a:spcPct val="200000"/>
                        </a:lnSpc>
                      </a:pP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a:t>
                      </a:r>
                      <a:r>
                        <a:rPr lang="en-US" sz="3200" b="0" kern="1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ɪkˈstendɪd</a:t>
                      </a: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4">
                        <a:lumMod val="20000"/>
                        <a:lumOff val="80000"/>
                        <a:alpha val="78169"/>
                      </a:schemeClr>
                    </a:solidFill>
                  </a:tcPr>
                </a:tc>
                <a:extLst>
                  <a:ext uri="{0D108BD9-81ED-4DB2-BD59-A6C34878D82A}">
                    <a16:rowId xmlns:a16="http://schemas.microsoft.com/office/drawing/2014/main" val="3080648118"/>
                  </a:ext>
                </a:extLst>
              </a:tr>
              <a:tr h="0">
                <a:tc>
                  <a:txBody>
                    <a:bodyPr/>
                    <a:lstStyle/>
                    <a:p>
                      <a:pPr algn="ctr">
                        <a:lnSpc>
                          <a:spcPct val="200000"/>
                        </a:lnSpc>
                      </a:pPr>
                      <a:r>
                        <a:rPr lang="en-US" sz="3200" b="0" kern="100" dirty="0">
                          <a:solidFill>
                            <a:schemeClr val="tx1"/>
                          </a:solidFill>
                          <a:effectLst/>
                          <a:latin typeface="Calibri" panose="020F0502020204030204" pitchFamily="34" charset="0"/>
                          <a:cs typeface="Calibri" panose="020F0502020204030204" pitchFamily="34" charset="0"/>
                        </a:rPr>
                        <a:t>2. A. nephew  </a:t>
                      </a:r>
                      <a:r>
                        <a:rPr lang="vi-VN" sz="3200" b="0" kern="100" dirty="0">
                          <a:solidFill>
                            <a:schemeClr val="tx1"/>
                          </a:solidFill>
                          <a:effectLst/>
                          <a:latin typeface="Calibri" panose="020F0502020204030204" pitchFamily="34" charset="0"/>
                          <a:cs typeface="Calibri" panose="020F0502020204030204" pitchFamily="34" charset="0"/>
                        </a:rPr>
                        <a:t>     </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tc>
                  <a:txBody>
                    <a:bodyPr/>
                    <a:lstStyle/>
                    <a:p>
                      <a:pPr algn="ctr">
                        <a:lnSpc>
                          <a:spcPct val="200000"/>
                        </a:lnSpc>
                      </a:pPr>
                      <a:r>
                        <a:rPr lang="en-US" sz="3200" b="0" kern="100" dirty="0">
                          <a:solidFill>
                            <a:schemeClr val="tx1"/>
                          </a:solidFill>
                          <a:effectLst/>
                          <a:latin typeface="Calibri" panose="020F0502020204030204" pitchFamily="34" charset="0"/>
                          <a:cs typeface="Calibri" panose="020F0502020204030204" pitchFamily="34" charset="0"/>
                        </a:rPr>
                        <a:t>B. cottage  </a:t>
                      </a:r>
                      <a:r>
                        <a:rPr lang="vi-VN" sz="3200" b="0" kern="100" dirty="0">
                          <a:solidFill>
                            <a:schemeClr val="tx1"/>
                          </a:solidFill>
                          <a:effectLst/>
                          <a:latin typeface="Calibri" panose="020F0502020204030204" pitchFamily="34" charset="0"/>
                          <a:cs typeface="Calibri" panose="020F0502020204030204" pitchFamily="34" charset="0"/>
                        </a:rPr>
                        <a:t>    </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tc>
                  <a:txBody>
                    <a:bodyPr/>
                    <a:lstStyle/>
                    <a:p>
                      <a:pPr algn="ctr">
                        <a:lnSpc>
                          <a:spcPct val="200000"/>
                        </a:lnSpc>
                      </a:pPr>
                      <a:r>
                        <a:rPr lang="en-US" sz="3200" b="0" kern="100" dirty="0">
                          <a:solidFill>
                            <a:schemeClr val="tx1"/>
                          </a:solidFill>
                          <a:effectLst/>
                          <a:latin typeface="Calibri" panose="020F0502020204030204" pitchFamily="34" charset="0"/>
                          <a:cs typeface="Calibri" panose="020F0502020204030204" pitchFamily="34" charset="0"/>
                        </a:rPr>
                        <a:t>C. divorce </a:t>
                      </a:r>
                      <a:r>
                        <a:rPr lang="vi-VN" sz="3200" b="0" kern="100" dirty="0">
                          <a:solidFill>
                            <a:schemeClr val="tx1"/>
                          </a:solidFill>
                          <a:effectLst/>
                          <a:latin typeface="Calibri" panose="020F0502020204030204" pitchFamily="34" charset="0"/>
                          <a:cs typeface="Calibri" panose="020F0502020204030204" pitchFamily="34" charset="0"/>
                        </a:rPr>
                        <a:t>                </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tc>
                  <a:txBody>
                    <a:bodyPr/>
                    <a:lstStyle/>
                    <a:p>
                      <a:pPr algn="ctr">
                        <a:lnSpc>
                          <a:spcPct val="200000"/>
                        </a:lnSpc>
                      </a:pPr>
                      <a:r>
                        <a:rPr lang="en-US" sz="3200" b="0" kern="100" dirty="0">
                          <a:solidFill>
                            <a:schemeClr val="tx1"/>
                          </a:solidFill>
                          <a:effectLst/>
                          <a:latin typeface="Calibri" panose="020F0502020204030204" pitchFamily="34" charset="0"/>
                          <a:cs typeface="Calibri" panose="020F0502020204030204" pitchFamily="34" charset="0"/>
                        </a:rPr>
                        <a:t>D. single</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extLst>
                  <a:ext uri="{0D108BD9-81ED-4DB2-BD59-A6C34878D82A}">
                    <a16:rowId xmlns:a16="http://schemas.microsoft.com/office/drawing/2014/main" val="1021885936"/>
                  </a:ext>
                </a:extLst>
              </a:tr>
              <a:tr h="0">
                <a:tc>
                  <a:txBody>
                    <a:bodyPr/>
                    <a:lstStyle/>
                    <a:p>
                      <a:pPr algn="ctr">
                        <a:lnSpc>
                          <a:spcPct val="200000"/>
                        </a:lnSpc>
                      </a:pP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/ˈ</a:t>
                      </a:r>
                      <a:r>
                        <a:rPr lang="en-US" sz="3200" b="0" kern="1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nefju</a:t>
                      </a: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ː/</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4">
                        <a:lumMod val="20000"/>
                        <a:lumOff val="80000"/>
                        <a:alpha val="78169"/>
                      </a:schemeClr>
                    </a:solidFill>
                  </a:tcPr>
                </a:tc>
                <a:tc>
                  <a:txBody>
                    <a:bodyPr/>
                    <a:lstStyle/>
                    <a:p>
                      <a:pPr algn="ctr">
                        <a:lnSpc>
                          <a:spcPct val="200000"/>
                        </a:lnSpc>
                      </a:pP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/ˈ</a:t>
                      </a:r>
                      <a:r>
                        <a:rPr lang="en-US" sz="3200" b="0" kern="1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kɑːtɪdʒ</a:t>
                      </a: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4">
                        <a:lumMod val="20000"/>
                        <a:lumOff val="80000"/>
                        <a:alpha val="78169"/>
                      </a:schemeClr>
                    </a:solidFill>
                  </a:tcPr>
                </a:tc>
                <a:tc>
                  <a:txBody>
                    <a:bodyPr/>
                    <a:lstStyle/>
                    <a:p>
                      <a:pPr algn="ctr">
                        <a:lnSpc>
                          <a:spcPct val="200000"/>
                        </a:lnSpc>
                      </a:pP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a:t>
                      </a:r>
                      <a:r>
                        <a:rPr lang="en-US" sz="3200" b="0" kern="1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dɪˈvɔːrs</a:t>
                      </a: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4">
                        <a:lumMod val="20000"/>
                        <a:lumOff val="80000"/>
                        <a:alpha val="78169"/>
                      </a:schemeClr>
                    </a:solidFill>
                  </a:tcPr>
                </a:tc>
                <a:tc>
                  <a:txBody>
                    <a:bodyPr/>
                    <a:lstStyle/>
                    <a:p>
                      <a:pPr algn="ctr">
                        <a:lnSpc>
                          <a:spcPct val="200000"/>
                        </a:lnSpc>
                      </a:pP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/ˈ</a:t>
                      </a:r>
                      <a:r>
                        <a:rPr lang="en-US" sz="3200" b="0" kern="1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sɪŋɡl</a:t>
                      </a: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4">
                        <a:lumMod val="20000"/>
                        <a:lumOff val="80000"/>
                        <a:alpha val="78169"/>
                      </a:schemeClr>
                    </a:solidFill>
                  </a:tcPr>
                </a:tc>
                <a:extLst>
                  <a:ext uri="{0D108BD9-81ED-4DB2-BD59-A6C34878D82A}">
                    <a16:rowId xmlns:a16="http://schemas.microsoft.com/office/drawing/2014/main" val="1083534768"/>
                  </a:ext>
                </a:extLst>
              </a:tr>
            </a:tbl>
          </a:graphicData>
        </a:graphic>
      </p:graphicFrame>
      <p:sp>
        <p:nvSpPr>
          <p:cNvPr id="11" name="TextBox 10">
            <a:extLst>
              <a:ext uri="{FF2B5EF4-FFF2-40B4-BE49-F238E27FC236}">
                <a16:creationId xmlns:a16="http://schemas.microsoft.com/office/drawing/2014/main" id="{083A3F5E-1B22-58B9-EFDD-5F4B8888A94E}"/>
              </a:ext>
            </a:extLst>
          </p:cNvPr>
          <p:cNvSpPr txBox="1"/>
          <p:nvPr/>
        </p:nvSpPr>
        <p:spPr>
          <a:xfrm>
            <a:off x="5896908" y="594304"/>
            <a:ext cx="1971051" cy="646331"/>
          </a:xfrm>
          <a:prstGeom prst="rect">
            <a:avLst/>
          </a:prstGeom>
          <a:noFill/>
        </p:spPr>
        <p:txBody>
          <a:bodyPr wrap="square" rtlCol="0">
            <a:spAutoFit/>
          </a:bodyPr>
          <a:lstStyle/>
          <a:p>
            <a:r>
              <a:rPr lang="en-US" sz="3600" b="1" dirty="0">
                <a:highlight>
                  <a:srgbClr val="F3C1FF"/>
                </a:highlight>
              </a:rPr>
              <a:t>Answers</a:t>
            </a:r>
          </a:p>
        </p:txBody>
      </p:sp>
      <p:sp>
        <p:nvSpPr>
          <p:cNvPr id="2" name="Oval 1">
            <a:extLst>
              <a:ext uri="{FF2B5EF4-FFF2-40B4-BE49-F238E27FC236}">
                <a16:creationId xmlns:a16="http://schemas.microsoft.com/office/drawing/2014/main" id="{6A470350-D347-8877-2741-7FD0E8194C70}"/>
              </a:ext>
            </a:extLst>
          </p:cNvPr>
          <p:cNvSpPr/>
          <p:nvPr/>
        </p:nvSpPr>
        <p:spPr>
          <a:xfrm>
            <a:off x="8930243" y="2756106"/>
            <a:ext cx="673747" cy="533176"/>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Oval 2">
            <a:extLst>
              <a:ext uri="{FF2B5EF4-FFF2-40B4-BE49-F238E27FC236}">
                <a16:creationId xmlns:a16="http://schemas.microsoft.com/office/drawing/2014/main" id="{F00DDBC2-D585-AE5F-58F8-64A03FD98500}"/>
              </a:ext>
            </a:extLst>
          </p:cNvPr>
          <p:cNvSpPr/>
          <p:nvPr/>
        </p:nvSpPr>
        <p:spPr>
          <a:xfrm>
            <a:off x="6151702" y="4454368"/>
            <a:ext cx="673747" cy="533176"/>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29596254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516671" y="1184834"/>
            <a:ext cx="11137684" cy="1077218"/>
          </a:xfrm>
          <a:prstGeom prst="rect">
            <a:avLst/>
          </a:prstGeom>
          <a:noFill/>
        </p:spPr>
        <p:txBody>
          <a:bodyPr wrap="square" rtlCol="0">
            <a:spAutoFit/>
          </a:bodyPr>
          <a:lstStyle/>
          <a:p>
            <a:pPr algn="just"/>
            <a:r>
              <a:rPr lang="en-US" sz="3200" b="1" dirty="0">
                <a:solidFill>
                  <a:srgbClr val="0070C0"/>
                </a:solidFill>
                <a:highlight>
                  <a:srgbClr val="00FF00"/>
                </a:highlight>
              </a:rPr>
              <a:t>Task b. </a:t>
            </a:r>
            <a:r>
              <a:rPr lang="en-US" sz="3200" b="1" dirty="0">
                <a:solidFill>
                  <a:srgbClr val="0070C0"/>
                </a:solidFill>
                <a:cs typeface="Calibri" panose="020F0502020204030204" pitchFamily="34" charset="0"/>
              </a:rPr>
              <a:t>Circle the word that has the underlined part pronounced differently from the others.</a:t>
            </a:r>
          </a:p>
        </p:txBody>
      </p:sp>
      <p:pic>
        <p:nvPicPr>
          <p:cNvPr id="9" name="Picture 8">
            <a:extLst>
              <a:ext uri="{FF2B5EF4-FFF2-40B4-BE49-F238E27FC236}">
                <a16:creationId xmlns:a16="http://schemas.microsoft.com/office/drawing/2014/main" id="{2AE38707-2C1F-5765-FC79-53127D8DB3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15" r="2979" b="16493"/>
          <a:stretch/>
        </p:blipFill>
        <p:spPr>
          <a:xfrm>
            <a:off x="1" y="418496"/>
            <a:ext cx="3956180" cy="698606"/>
          </a:xfrm>
          <a:prstGeom prst="rect">
            <a:avLst/>
          </a:prstGeom>
        </p:spPr>
      </p:pic>
      <p:graphicFrame>
        <p:nvGraphicFramePr>
          <p:cNvPr id="10" name="Table 9">
            <a:extLst>
              <a:ext uri="{FF2B5EF4-FFF2-40B4-BE49-F238E27FC236}">
                <a16:creationId xmlns:a16="http://schemas.microsoft.com/office/drawing/2014/main" id="{4408E39F-D474-4E84-03A6-D9C2DC2D6DD1}"/>
              </a:ext>
            </a:extLst>
          </p:cNvPr>
          <p:cNvGraphicFramePr>
            <a:graphicFrameLocks noGrp="1"/>
          </p:cNvGraphicFramePr>
          <p:nvPr>
            <p:extLst>
              <p:ext uri="{D42A27DB-BD31-4B8C-83A1-F6EECF244321}">
                <p14:modId xmlns:p14="http://schemas.microsoft.com/office/powerpoint/2010/main" val="1717324146"/>
              </p:ext>
            </p:extLst>
          </p:nvPr>
        </p:nvGraphicFramePr>
        <p:xfrm>
          <a:off x="516670" y="2717748"/>
          <a:ext cx="11137683" cy="1677670"/>
        </p:xfrm>
        <a:graphic>
          <a:graphicData uri="http://schemas.openxmlformats.org/drawingml/2006/table">
            <a:tbl>
              <a:tblPr firstRow="1" firstCol="1" bandRow="1">
                <a:tableStyleId>{00A15C55-8517-42AA-B614-E9B94910E393}</a:tableStyleId>
              </a:tblPr>
              <a:tblGrid>
                <a:gridCol w="2737843">
                  <a:extLst>
                    <a:ext uri="{9D8B030D-6E8A-4147-A177-3AD203B41FA5}">
                      <a16:colId xmlns:a16="http://schemas.microsoft.com/office/drawing/2014/main" val="343477359"/>
                    </a:ext>
                  </a:extLst>
                </a:gridCol>
                <a:gridCol w="2573305">
                  <a:extLst>
                    <a:ext uri="{9D8B030D-6E8A-4147-A177-3AD203B41FA5}">
                      <a16:colId xmlns:a16="http://schemas.microsoft.com/office/drawing/2014/main" val="1560131035"/>
                    </a:ext>
                  </a:extLst>
                </a:gridCol>
                <a:gridCol w="2939664">
                  <a:extLst>
                    <a:ext uri="{9D8B030D-6E8A-4147-A177-3AD203B41FA5}">
                      <a16:colId xmlns:a16="http://schemas.microsoft.com/office/drawing/2014/main" val="1514087331"/>
                    </a:ext>
                  </a:extLst>
                </a:gridCol>
                <a:gridCol w="2886871">
                  <a:extLst>
                    <a:ext uri="{9D8B030D-6E8A-4147-A177-3AD203B41FA5}">
                      <a16:colId xmlns:a16="http://schemas.microsoft.com/office/drawing/2014/main" val="3529980904"/>
                    </a:ext>
                  </a:extLst>
                </a:gridCol>
              </a:tblGrid>
              <a:tr h="0">
                <a:tc>
                  <a:txBody>
                    <a:bodyPr/>
                    <a:lstStyle/>
                    <a:p>
                      <a:pPr>
                        <a:lnSpc>
                          <a:spcPct val="200000"/>
                        </a:lnSpc>
                      </a:pPr>
                      <a:r>
                        <a:rPr lang="en-US" sz="3200" b="0" kern="100" dirty="0">
                          <a:solidFill>
                            <a:schemeClr val="tx1"/>
                          </a:solidFill>
                          <a:effectLst/>
                        </a:rPr>
                        <a:t>1. A. d</a:t>
                      </a:r>
                      <a:r>
                        <a:rPr lang="en-US" sz="3200" b="1" u="sng" kern="100" dirty="0">
                          <a:solidFill>
                            <a:srgbClr val="0432FF"/>
                          </a:solidFill>
                          <a:effectLst/>
                        </a:rPr>
                        <a:t>i</a:t>
                      </a:r>
                      <a:r>
                        <a:rPr lang="en-US" sz="3200" b="0" kern="100" dirty="0">
                          <a:solidFill>
                            <a:schemeClr val="tx1"/>
                          </a:solidFill>
                          <a:effectLst/>
                        </a:rPr>
                        <a:t>vorce</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tc>
                  <a:txBody>
                    <a:bodyPr/>
                    <a:lstStyle/>
                    <a:p>
                      <a:pPr>
                        <a:lnSpc>
                          <a:spcPct val="200000"/>
                        </a:lnSpc>
                      </a:pPr>
                      <a:r>
                        <a:rPr lang="en-US" sz="3200" b="0" kern="100" dirty="0">
                          <a:solidFill>
                            <a:schemeClr val="tx1"/>
                          </a:solidFill>
                          <a:effectLst/>
                        </a:rPr>
                        <a:t>B. relat</a:t>
                      </a:r>
                      <a:r>
                        <a:rPr lang="en-US" sz="3200" b="1" u="sng" kern="100" dirty="0">
                          <a:solidFill>
                            <a:srgbClr val="0432FF"/>
                          </a:solidFill>
                          <a:effectLst/>
                        </a:rPr>
                        <a:t>i</a:t>
                      </a:r>
                      <a:r>
                        <a:rPr lang="en-US" sz="3200" b="0" kern="100" dirty="0">
                          <a:solidFill>
                            <a:schemeClr val="tx1"/>
                          </a:solidFill>
                          <a:effectLst/>
                        </a:rPr>
                        <a:t>ve  </a:t>
                      </a:r>
                      <a:r>
                        <a:rPr lang="vi-VN" sz="3200" b="0" kern="100" dirty="0">
                          <a:solidFill>
                            <a:schemeClr val="tx1"/>
                          </a:solidFill>
                          <a:effectLst/>
                        </a:rPr>
                        <a:t>      </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tc>
                  <a:txBody>
                    <a:bodyPr/>
                    <a:lstStyle/>
                    <a:p>
                      <a:pPr>
                        <a:lnSpc>
                          <a:spcPct val="200000"/>
                        </a:lnSpc>
                      </a:pPr>
                      <a:r>
                        <a:rPr lang="en-US" sz="3200" b="0" kern="100" dirty="0">
                          <a:solidFill>
                            <a:schemeClr val="tx1"/>
                          </a:solidFill>
                          <a:effectLst/>
                        </a:rPr>
                        <a:t>C. housew</a:t>
                      </a:r>
                      <a:r>
                        <a:rPr lang="en-US" sz="3200" b="1" u="sng" kern="100" dirty="0">
                          <a:solidFill>
                            <a:srgbClr val="0432FF"/>
                          </a:solidFill>
                          <a:effectLst/>
                        </a:rPr>
                        <a:t>i</a:t>
                      </a:r>
                      <a:r>
                        <a:rPr lang="en-US" sz="3200" b="0" kern="100" dirty="0">
                          <a:solidFill>
                            <a:schemeClr val="tx1"/>
                          </a:solidFill>
                          <a:effectLst/>
                        </a:rPr>
                        <a:t>fe  </a:t>
                      </a:r>
                      <a:r>
                        <a:rPr lang="vi-VN" sz="3200" b="0" kern="100" dirty="0">
                          <a:solidFill>
                            <a:schemeClr val="tx1"/>
                          </a:solidFill>
                          <a:effectLst/>
                        </a:rPr>
                        <a:t>      </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tc>
                  <a:txBody>
                    <a:bodyPr/>
                    <a:lstStyle/>
                    <a:p>
                      <a:pPr>
                        <a:lnSpc>
                          <a:spcPct val="200000"/>
                        </a:lnSpc>
                      </a:pPr>
                      <a:r>
                        <a:rPr lang="en-US" sz="3200" b="0" kern="100" dirty="0">
                          <a:solidFill>
                            <a:schemeClr val="tx1"/>
                          </a:solidFill>
                          <a:effectLst/>
                        </a:rPr>
                        <a:t>D. s</a:t>
                      </a:r>
                      <a:r>
                        <a:rPr lang="en-US" sz="3200" b="1" u="sng" kern="100" dirty="0">
                          <a:solidFill>
                            <a:srgbClr val="0432FF"/>
                          </a:solidFill>
                          <a:effectLst/>
                        </a:rPr>
                        <a:t>i</a:t>
                      </a:r>
                      <a:r>
                        <a:rPr lang="en-US" sz="3200" b="0" kern="100" dirty="0">
                          <a:solidFill>
                            <a:schemeClr val="tx1"/>
                          </a:solidFill>
                          <a:effectLst/>
                        </a:rPr>
                        <a:t>ngle</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extLst>
                  <a:ext uri="{0D108BD9-81ED-4DB2-BD59-A6C34878D82A}">
                    <a16:rowId xmlns:a16="http://schemas.microsoft.com/office/drawing/2014/main" val="3048893467"/>
                  </a:ext>
                </a:extLst>
              </a:tr>
              <a:tr h="0">
                <a:tc>
                  <a:txBody>
                    <a:bodyPr/>
                    <a:lstStyle/>
                    <a:p>
                      <a:pPr>
                        <a:lnSpc>
                          <a:spcPct val="200000"/>
                        </a:lnSpc>
                      </a:pPr>
                      <a:r>
                        <a:rPr lang="en-US" sz="3200" b="0" kern="100" dirty="0">
                          <a:solidFill>
                            <a:schemeClr val="tx1"/>
                          </a:solidFill>
                          <a:effectLst/>
                        </a:rPr>
                        <a:t>2. A. b</a:t>
                      </a:r>
                      <a:r>
                        <a:rPr lang="en-US" sz="3200" b="1" u="sng" kern="100" dirty="0">
                          <a:solidFill>
                            <a:srgbClr val="0432FF"/>
                          </a:solidFill>
                          <a:effectLst/>
                        </a:rPr>
                        <a:t>a</a:t>
                      </a:r>
                      <a:r>
                        <a:rPr lang="en-US" sz="3200" b="0" kern="100" dirty="0">
                          <a:solidFill>
                            <a:schemeClr val="tx1"/>
                          </a:solidFill>
                          <a:effectLst/>
                        </a:rPr>
                        <a:t>ke  </a:t>
                      </a:r>
                      <a:r>
                        <a:rPr lang="vi-VN" sz="3200" b="0" kern="100" dirty="0">
                          <a:solidFill>
                            <a:schemeClr val="tx1"/>
                          </a:solidFill>
                          <a:effectLst/>
                        </a:rPr>
                        <a:t>     </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tc>
                  <a:txBody>
                    <a:bodyPr/>
                    <a:lstStyle/>
                    <a:p>
                      <a:pPr>
                        <a:lnSpc>
                          <a:spcPct val="200000"/>
                        </a:lnSpc>
                      </a:pPr>
                      <a:r>
                        <a:rPr lang="en-US" sz="3200" b="0" kern="100" dirty="0">
                          <a:solidFill>
                            <a:schemeClr val="tx1"/>
                          </a:solidFill>
                          <a:effectLst/>
                        </a:rPr>
                        <a:t>B. cl</a:t>
                      </a:r>
                      <a:r>
                        <a:rPr lang="en-US" sz="3200" b="1" u="sng" kern="100" dirty="0">
                          <a:solidFill>
                            <a:srgbClr val="0432FF"/>
                          </a:solidFill>
                          <a:effectLst/>
                        </a:rPr>
                        <a:t>a</a:t>
                      </a:r>
                      <a:r>
                        <a:rPr lang="en-US" sz="3200" b="0" kern="100" dirty="0">
                          <a:solidFill>
                            <a:schemeClr val="tx1"/>
                          </a:solidFill>
                          <a:effectLst/>
                        </a:rPr>
                        <a:t>y pot  </a:t>
                      </a:r>
                      <a:r>
                        <a:rPr lang="vi-VN" sz="3200" b="0" kern="100" dirty="0">
                          <a:solidFill>
                            <a:schemeClr val="tx1"/>
                          </a:solidFill>
                          <a:effectLst/>
                        </a:rPr>
                        <a:t>    </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tc>
                  <a:txBody>
                    <a:bodyPr/>
                    <a:lstStyle/>
                    <a:p>
                      <a:pPr>
                        <a:lnSpc>
                          <a:spcPct val="200000"/>
                        </a:lnSpc>
                      </a:pPr>
                      <a:r>
                        <a:rPr lang="en-US" sz="3200" b="0" kern="100" dirty="0">
                          <a:solidFill>
                            <a:schemeClr val="tx1"/>
                          </a:solidFill>
                          <a:effectLst/>
                        </a:rPr>
                        <a:t>C. rel</a:t>
                      </a:r>
                      <a:r>
                        <a:rPr lang="en-US" sz="3200" b="1" u="sng" kern="100" dirty="0">
                          <a:solidFill>
                            <a:srgbClr val="0432FF"/>
                          </a:solidFill>
                          <a:effectLst/>
                        </a:rPr>
                        <a:t>a</a:t>
                      </a:r>
                      <a:r>
                        <a:rPr lang="en-US" sz="3200" b="0" kern="100" dirty="0">
                          <a:solidFill>
                            <a:schemeClr val="tx1"/>
                          </a:solidFill>
                          <a:effectLst/>
                        </a:rPr>
                        <a:t>tive </a:t>
                      </a:r>
                      <a:r>
                        <a:rPr lang="vi-VN" sz="3200" b="0" kern="100" dirty="0">
                          <a:solidFill>
                            <a:schemeClr val="tx1"/>
                          </a:solidFill>
                          <a:effectLst/>
                        </a:rPr>
                        <a:t>                </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tc>
                  <a:txBody>
                    <a:bodyPr/>
                    <a:lstStyle/>
                    <a:p>
                      <a:pPr>
                        <a:lnSpc>
                          <a:spcPct val="200000"/>
                        </a:lnSpc>
                      </a:pPr>
                      <a:r>
                        <a:rPr lang="en-US" sz="3200" b="0" kern="100" dirty="0">
                          <a:solidFill>
                            <a:schemeClr val="tx1"/>
                          </a:solidFill>
                          <a:effectLst/>
                        </a:rPr>
                        <a:t>D. gener</a:t>
                      </a:r>
                      <a:r>
                        <a:rPr lang="en-US" sz="3200" b="1" u="sng" kern="100" dirty="0">
                          <a:solidFill>
                            <a:srgbClr val="0432FF"/>
                          </a:solidFill>
                          <a:effectLst/>
                        </a:rPr>
                        <a:t>a</a:t>
                      </a:r>
                      <a:r>
                        <a:rPr lang="en-US" sz="3200" b="0" kern="100" dirty="0">
                          <a:solidFill>
                            <a:schemeClr val="tx1"/>
                          </a:solidFill>
                          <a:effectLst/>
                        </a:rPr>
                        <a:t>tion</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extLst>
                  <a:ext uri="{0D108BD9-81ED-4DB2-BD59-A6C34878D82A}">
                    <a16:rowId xmlns:a16="http://schemas.microsoft.com/office/drawing/2014/main" val="1021885936"/>
                  </a:ext>
                </a:extLst>
              </a:tr>
            </a:tbl>
          </a:graphicData>
        </a:graphic>
      </p:graphicFrame>
      <p:sp>
        <p:nvSpPr>
          <p:cNvPr id="11" name="TextBox 10">
            <a:extLst>
              <a:ext uri="{FF2B5EF4-FFF2-40B4-BE49-F238E27FC236}">
                <a16:creationId xmlns:a16="http://schemas.microsoft.com/office/drawing/2014/main" id="{083A3F5E-1B22-58B9-EFDD-5F4B8888A94E}"/>
              </a:ext>
            </a:extLst>
          </p:cNvPr>
          <p:cNvSpPr txBox="1"/>
          <p:nvPr/>
        </p:nvSpPr>
        <p:spPr>
          <a:xfrm>
            <a:off x="5896908" y="594304"/>
            <a:ext cx="1971051" cy="646331"/>
          </a:xfrm>
          <a:prstGeom prst="rect">
            <a:avLst/>
          </a:prstGeom>
          <a:noFill/>
        </p:spPr>
        <p:txBody>
          <a:bodyPr wrap="square" rtlCol="0">
            <a:spAutoFit/>
          </a:bodyPr>
          <a:lstStyle/>
          <a:p>
            <a:r>
              <a:rPr lang="en-US" sz="3600" b="1" dirty="0">
                <a:highlight>
                  <a:srgbClr val="F3C1FF"/>
                </a:highlight>
              </a:rPr>
              <a:t>Answers</a:t>
            </a:r>
          </a:p>
        </p:txBody>
      </p:sp>
    </p:spTree>
    <p:extLst>
      <p:ext uri="{BB962C8B-B14F-4D97-AF65-F5344CB8AC3E}">
        <p14:creationId xmlns:p14="http://schemas.microsoft.com/office/powerpoint/2010/main" val="35597794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516671" y="1184834"/>
            <a:ext cx="11137684" cy="1077218"/>
          </a:xfrm>
          <a:prstGeom prst="rect">
            <a:avLst/>
          </a:prstGeom>
          <a:noFill/>
        </p:spPr>
        <p:txBody>
          <a:bodyPr wrap="square" rtlCol="0">
            <a:spAutoFit/>
          </a:bodyPr>
          <a:lstStyle/>
          <a:p>
            <a:pPr algn="just"/>
            <a:r>
              <a:rPr lang="en-US" sz="3200" b="1" dirty="0">
                <a:solidFill>
                  <a:srgbClr val="0070C0"/>
                </a:solidFill>
                <a:highlight>
                  <a:srgbClr val="00FF00"/>
                </a:highlight>
              </a:rPr>
              <a:t>Task b. </a:t>
            </a:r>
            <a:r>
              <a:rPr lang="en-US" sz="3200" b="1" dirty="0">
                <a:solidFill>
                  <a:srgbClr val="0070C0"/>
                </a:solidFill>
                <a:cs typeface="Calibri" panose="020F0502020204030204" pitchFamily="34" charset="0"/>
              </a:rPr>
              <a:t>Circle the word that has the underlined part pronounced differently from the others.</a:t>
            </a:r>
          </a:p>
        </p:txBody>
      </p:sp>
      <p:pic>
        <p:nvPicPr>
          <p:cNvPr id="9" name="Picture 8">
            <a:extLst>
              <a:ext uri="{FF2B5EF4-FFF2-40B4-BE49-F238E27FC236}">
                <a16:creationId xmlns:a16="http://schemas.microsoft.com/office/drawing/2014/main" id="{2AE38707-2C1F-5765-FC79-53127D8DB3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15" r="2979" b="16493"/>
          <a:stretch/>
        </p:blipFill>
        <p:spPr>
          <a:xfrm>
            <a:off x="1" y="418496"/>
            <a:ext cx="3956180" cy="698606"/>
          </a:xfrm>
          <a:prstGeom prst="rect">
            <a:avLst/>
          </a:prstGeom>
        </p:spPr>
      </p:pic>
      <p:graphicFrame>
        <p:nvGraphicFramePr>
          <p:cNvPr id="10" name="Table 9">
            <a:extLst>
              <a:ext uri="{FF2B5EF4-FFF2-40B4-BE49-F238E27FC236}">
                <a16:creationId xmlns:a16="http://schemas.microsoft.com/office/drawing/2014/main" id="{4408E39F-D474-4E84-03A6-D9C2DC2D6DD1}"/>
              </a:ext>
            </a:extLst>
          </p:cNvPr>
          <p:cNvGraphicFramePr>
            <a:graphicFrameLocks noGrp="1"/>
          </p:cNvGraphicFramePr>
          <p:nvPr>
            <p:extLst>
              <p:ext uri="{D42A27DB-BD31-4B8C-83A1-F6EECF244321}">
                <p14:modId xmlns:p14="http://schemas.microsoft.com/office/powerpoint/2010/main" val="163752142"/>
              </p:ext>
            </p:extLst>
          </p:nvPr>
        </p:nvGraphicFramePr>
        <p:xfrm>
          <a:off x="516670" y="2717748"/>
          <a:ext cx="11137683" cy="3355340"/>
        </p:xfrm>
        <a:graphic>
          <a:graphicData uri="http://schemas.openxmlformats.org/drawingml/2006/table">
            <a:tbl>
              <a:tblPr firstRow="1" firstCol="1" bandRow="1">
                <a:tableStyleId>{00A15C55-8517-42AA-B614-E9B94910E393}</a:tableStyleId>
              </a:tblPr>
              <a:tblGrid>
                <a:gridCol w="2737843">
                  <a:extLst>
                    <a:ext uri="{9D8B030D-6E8A-4147-A177-3AD203B41FA5}">
                      <a16:colId xmlns:a16="http://schemas.microsoft.com/office/drawing/2014/main" val="343477359"/>
                    </a:ext>
                  </a:extLst>
                </a:gridCol>
                <a:gridCol w="2573305">
                  <a:extLst>
                    <a:ext uri="{9D8B030D-6E8A-4147-A177-3AD203B41FA5}">
                      <a16:colId xmlns:a16="http://schemas.microsoft.com/office/drawing/2014/main" val="1560131035"/>
                    </a:ext>
                  </a:extLst>
                </a:gridCol>
                <a:gridCol w="2939664">
                  <a:extLst>
                    <a:ext uri="{9D8B030D-6E8A-4147-A177-3AD203B41FA5}">
                      <a16:colId xmlns:a16="http://schemas.microsoft.com/office/drawing/2014/main" val="1514087331"/>
                    </a:ext>
                  </a:extLst>
                </a:gridCol>
                <a:gridCol w="2886871">
                  <a:extLst>
                    <a:ext uri="{9D8B030D-6E8A-4147-A177-3AD203B41FA5}">
                      <a16:colId xmlns:a16="http://schemas.microsoft.com/office/drawing/2014/main" val="3529980904"/>
                    </a:ext>
                  </a:extLst>
                </a:gridCol>
              </a:tblGrid>
              <a:tr h="0">
                <a:tc>
                  <a:txBody>
                    <a:bodyPr/>
                    <a:lstStyle/>
                    <a:p>
                      <a:pPr algn="ctr">
                        <a:lnSpc>
                          <a:spcPct val="200000"/>
                        </a:lnSpc>
                      </a:pPr>
                      <a:r>
                        <a:rPr lang="en-US" sz="3200" b="0" kern="100" dirty="0">
                          <a:solidFill>
                            <a:schemeClr val="tx1"/>
                          </a:solidFill>
                          <a:effectLst/>
                          <a:latin typeface="Calibri" panose="020F0502020204030204" pitchFamily="34" charset="0"/>
                          <a:cs typeface="Calibri" panose="020F0502020204030204" pitchFamily="34" charset="0"/>
                        </a:rPr>
                        <a:t>1. A. d</a:t>
                      </a:r>
                      <a:r>
                        <a:rPr lang="en-US" sz="3200" b="1" u="sng" kern="100" dirty="0">
                          <a:solidFill>
                            <a:srgbClr val="0432FF"/>
                          </a:solidFill>
                          <a:effectLst/>
                          <a:latin typeface="Calibri" panose="020F0502020204030204" pitchFamily="34" charset="0"/>
                          <a:cs typeface="Calibri" panose="020F0502020204030204" pitchFamily="34" charset="0"/>
                        </a:rPr>
                        <a:t>i</a:t>
                      </a:r>
                      <a:r>
                        <a:rPr lang="en-US" sz="3200" b="0" kern="100" dirty="0">
                          <a:solidFill>
                            <a:schemeClr val="tx1"/>
                          </a:solidFill>
                          <a:effectLst/>
                          <a:latin typeface="Calibri" panose="020F0502020204030204" pitchFamily="34" charset="0"/>
                          <a:cs typeface="Calibri" panose="020F0502020204030204" pitchFamily="34" charset="0"/>
                        </a:rPr>
                        <a:t>vorce</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tc>
                  <a:txBody>
                    <a:bodyPr/>
                    <a:lstStyle/>
                    <a:p>
                      <a:pPr algn="ctr">
                        <a:lnSpc>
                          <a:spcPct val="200000"/>
                        </a:lnSpc>
                      </a:pPr>
                      <a:r>
                        <a:rPr lang="en-US" sz="3200" b="0" kern="100" dirty="0">
                          <a:solidFill>
                            <a:schemeClr val="tx1"/>
                          </a:solidFill>
                          <a:effectLst/>
                          <a:latin typeface="Calibri" panose="020F0502020204030204" pitchFamily="34" charset="0"/>
                          <a:cs typeface="Calibri" panose="020F0502020204030204" pitchFamily="34" charset="0"/>
                        </a:rPr>
                        <a:t>B. relat</a:t>
                      </a:r>
                      <a:r>
                        <a:rPr lang="en-US" sz="3200" b="1" u="sng" kern="100" dirty="0">
                          <a:solidFill>
                            <a:srgbClr val="0432FF"/>
                          </a:solidFill>
                          <a:effectLst/>
                          <a:latin typeface="Calibri" panose="020F0502020204030204" pitchFamily="34" charset="0"/>
                          <a:cs typeface="Calibri" panose="020F0502020204030204" pitchFamily="34" charset="0"/>
                        </a:rPr>
                        <a:t>i</a:t>
                      </a:r>
                      <a:r>
                        <a:rPr lang="en-US" sz="3200" b="0" kern="100" dirty="0">
                          <a:solidFill>
                            <a:schemeClr val="tx1"/>
                          </a:solidFill>
                          <a:effectLst/>
                          <a:latin typeface="Calibri" panose="020F0502020204030204" pitchFamily="34" charset="0"/>
                          <a:cs typeface="Calibri" panose="020F0502020204030204" pitchFamily="34" charset="0"/>
                        </a:rPr>
                        <a:t>ve  </a:t>
                      </a:r>
                      <a:r>
                        <a:rPr lang="vi-VN" sz="3200" b="0" kern="100" dirty="0">
                          <a:solidFill>
                            <a:schemeClr val="tx1"/>
                          </a:solidFill>
                          <a:effectLst/>
                          <a:latin typeface="Calibri" panose="020F0502020204030204" pitchFamily="34" charset="0"/>
                          <a:cs typeface="Calibri" panose="020F0502020204030204" pitchFamily="34" charset="0"/>
                        </a:rPr>
                        <a:t>      </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tc>
                  <a:txBody>
                    <a:bodyPr/>
                    <a:lstStyle/>
                    <a:p>
                      <a:pPr algn="ctr">
                        <a:lnSpc>
                          <a:spcPct val="200000"/>
                        </a:lnSpc>
                      </a:pPr>
                      <a:r>
                        <a:rPr lang="en-US" sz="3200" b="0" kern="100" dirty="0">
                          <a:solidFill>
                            <a:schemeClr val="tx1"/>
                          </a:solidFill>
                          <a:effectLst/>
                          <a:latin typeface="Calibri" panose="020F0502020204030204" pitchFamily="34" charset="0"/>
                          <a:cs typeface="Calibri" panose="020F0502020204030204" pitchFamily="34" charset="0"/>
                        </a:rPr>
                        <a:t>C. housew</a:t>
                      </a:r>
                      <a:r>
                        <a:rPr lang="en-US" sz="3200" b="1" u="sng" kern="100" dirty="0">
                          <a:solidFill>
                            <a:srgbClr val="0432FF"/>
                          </a:solidFill>
                          <a:effectLst/>
                          <a:latin typeface="Calibri" panose="020F0502020204030204" pitchFamily="34" charset="0"/>
                          <a:cs typeface="Calibri" panose="020F0502020204030204" pitchFamily="34" charset="0"/>
                        </a:rPr>
                        <a:t>i</a:t>
                      </a:r>
                      <a:r>
                        <a:rPr lang="en-US" sz="3200" b="0" kern="100" dirty="0">
                          <a:solidFill>
                            <a:schemeClr val="tx1"/>
                          </a:solidFill>
                          <a:effectLst/>
                          <a:latin typeface="Calibri" panose="020F0502020204030204" pitchFamily="34" charset="0"/>
                          <a:cs typeface="Calibri" panose="020F0502020204030204" pitchFamily="34" charset="0"/>
                        </a:rPr>
                        <a:t>fe  </a:t>
                      </a:r>
                      <a:r>
                        <a:rPr lang="vi-VN" sz="3200" b="0" kern="100" dirty="0">
                          <a:solidFill>
                            <a:schemeClr val="tx1"/>
                          </a:solidFill>
                          <a:effectLst/>
                          <a:latin typeface="Calibri" panose="020F0502020204030204" pitchFamily="34" charset="0"/>
                          <a:cs typeface="Calibri" panose="020F0502020204030204" pitchFamily="34" charset="0"/>
                        </a:rPr>
                        <a:t>      </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tc>
                  <a:txBody>
                    <a:bodyPr/>
                    <a:lstStyle/>
                    <a:p>
                      <a:pPr algn="ctr">
                        <a:lnSpc>
                          <a:spcPct val="200000"/>
                        </a:lnSpc>
                      </a:pPr>
                      <a:r>
                        <a:rPr lang="en-US" sz="3200" b="0" kern="100" dirty="0">
                          <a:solidFill>
                            <a:schemeClr val="tx1"/>
                          </a:solidFill>
                          <a:effectLst/>
                          <a:latin typeface="Calibri" panose="020F0502020204030204" pitchFamily="34" charset="0"/>
                          <a:cs typeface="Calibri" panose="020F0502020204030204" pitchFamily="34" charset="0"/>
                        </a:rPr>
                        <a:t>D. s</a:t>
                      </a:r>
                      <a:r>
                        <a:rPr lang="en-US" sz="3200" b="1" u="sng" kern="100" dirty="0">
                          <a:solidFill>
                            <a:srgbClr val="0432FF"/>
                          </a:solidFill>
                          <a:effectLst/>
                          <a:latin typeface="Calibri" panose="020F0502020204030204" pitchFamily="34" charset="0"/>
                          <a:cs typeface="Calibri" panose="020F0502020204030204" pitchFamily="34" charset="0"/>
                        </a:rPr>
                        <a:t>i</a:t>
                      </a:r>
                      <a:r>
                        <a:rPr lang="en-US" sz="3200" b="0" kern="100" dirty="0">
                          <a:solidFill>
                            <a:schemeClr val="tx1"/>
                          </a:solidFill>
                          <a:effectLst/>
                          <a:latin typeface="Calibri" panose="020F0502020204030204" pitchFamily="34" charset="0"/>
                          <a:cs typeface="Calibri" panose="020F0502020204030204" pitchFamily="34" charset="0"/>
                        </a:rPr>
                        <a:t>ngle</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extLst>
                  <a:ext uri="{0D108BD9-81ED-4DB2-BD59-A6C34878D82A}">
                    <a16:rowId xmlns:a16="http://schemas.microsoft.com/office/drawing/2014/main" val="3048893467"/>
                  </a:ext>
                </a:extLst>
              </a:tr>
              <a:tr h="0">
                <a:tc>
                  <a:txBody>
                    <a:bodyPr/>
                    <a:lstStyle/>
                    <a:p>
                      <a:pPr algn="ctr">
                        <a:lnSpc>
                          <a:spcPct val="200000"/>
                        </a:lnSpc>
                      </a:pP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a:t>
                      </a:r>
                      <a:r>
                        <a:rPr lang="en-US" sz="3200" b="0" kern="1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dɪˈvɔːrs</a:t>
                      </a: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4">
                        <a:lumMod val="20000"/>
                        <a:lumOff val="80000"/>
                        <a:alpha val="78169"/>
                      </a:schemeClr>
                    </a:solidFill>
                  </a:tcPr>
                </a:tc>
                <a:tc>
                  <a:txBody>
                    <a:bodyPr/>
                    <a:lstStyle/>
                    <a:p>
                      <a:pPr algn="ctr">
                        <a:lnSpc>
                          <a:spcPct val="200000"/>
                        </a:lnSpc>
                      </a:pP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/ˈ</a:t>
                      </a:r>
                      <a:r>
                        <a:rPr lang="en-US" sz="3200" b="0" kern="1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relətɪv</a:t>
                      </a: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4">
                        <a:lumMod val="20000"/>
                        <a:lumOff val="80000"/>
                        <a:alpha val="78169"/>
                      </a:schemeClr>
                    </a:solidFill>
                  </a:tcPr>
                </a:tc>
                <a:tc>
                  <a:txBody>
                    <a:bodyPr/>
                    <a:lstStyle/>
                    <a:p>
                      <a:pPr algn="ctr">
                        <a:lnSpc>
                          <a:spcPct val="200000"/>
                        </a:lnSpc>
                      </a:pP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/ˈ</a:t>
                      </a:r>
                      <a:r>
                        <a:rPr lang="en-US" sz="3200" b="0" kern="1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haʊswaɪf</a:t>
                      </a: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4">
                        <a:lumMod val="20000"/>
                        <a:lumOff val="80000"/>
                        <a:alpha val="78169"/>
                      </a:schemeClr>
                    </a:solidFill>
                  </a:tcPr>
                </a:tc>
                <a:tc>
                  <a:txBody>
                    <a:bodyPr/>
                    <a:lstStyle/>
                    <a:p>
                      <a:pPr algn="ctr">
                        <a:lnSpc>
                          <a:spcPct val="200000"/>
                        </a:lnSpc>
                      </a:pP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/ˈ</a:t>
                      </a:r>
                      <a:r>
                        <a:rPr lang="en-US" sz="3200" b="0" kern="1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sɪŋɡl</a:t>
                      </a: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4">
                        <a:lumMod val="20000"/>
                        <a:lumOff val="80000"/>
                        <a:alpha val="78169"/>
                      </a:schemeClr>
                    </a:solidFill>
                  </a:tcPr>
                </a:tc>
                <a:extLst>
                  <a:ext uri="{0D108BD9-81ED-4DB2-BD59-A6C34878D82A}">
                    <a16:rowId xmlns:a16="http://schemas.microsoft.com/office/drawing/2014/main" val="4120132548"/>
                  </a:ext>
                </a:extLst>
              </a:tr>
              <a:tr h="0">
                <a:tc>
                  <a:txBody>
                    <a:bodyPr/>
                    <a:lstStyle/>
                    <a:p>
                      <a:pPr algn="ctr">
                        <a:lnSpc>
                          <a:spcPct val="200000"/>
                        </a:lnSpc>
                      </a:pPr>
                      <a:r>
                        <a:rPr lang="en-US" sz="3200" b="0" kern="100" dirty="0">
                          <a:solidFill>
                            <a:schemeClr val="tx1"/>
                          </a:solidFill>
                          <a:effectLst/>
                          <a:latin typeface="Calibri" panose="020F0502020204030204" pitchFamily="34" charset="0"/>
                          <a:cs typeface="Calibri" panose="020F0502020204030204" pitchFamily="34" charset="0"/>
                        </a:rPr>
                        <a:t>2. A. b</a:t>
                      </a:r>
                      <a:r>
                        <a:rPr lang="en-US" sz="3200" b="1" u="sng" kern="100" dirty="0">
                          <a:solidFill>
                            <a:srgbClr val="0432FF"/>
                          </a:solidFill>
                          <a:effectLst/>
                          <a:latin typeface="Calibri" panose="020F0502020204030204" pitchFamily="34" charset="0"/>
                          <a:cs typeface="Calibri" panose="020F0502020204030204" pitchFamily="34" charset="0"/>
                        </a:rPr>
                        <a:t>a</a:t>
                      </a:r>
                      <a:r>
                        <a:rPr lang="en-US" sz="3200" b="0" kern="100" dirty="0">
                          <a:solidFill>
                            <a:schemeClr val="tx1"/>
                          </a:solidFill>
                          <a:effectLst/>
                          <a:latin typeface="Calibri" panose="020F0502020204030204" pitchFamily="34" charset="0"/>
                          <a:cs typeface="Calibri" panose="020F0502020204030204" pitchFamily="34" charset="0"/>
                        </a:rPr>
                        <a:t>ke  </a:t>
                      </a:r>
                      <a:r>
                        <a:rPr lang="vi-VN" sz="3200" b="0" kern="100" dirty="0">
                          <a:solidFill>
                            <a:schemeClr val="tx1"/>
                          </a:solidFill>
                          <a:effectLst/>
                          <a:latin typeface="Calibri" panose="020F0502020204030204" pitchFamily="34" charset="0"/>
                          <a:cs typeface="Calibri" panose="020F0502020204030204" pitchFamily="34" charset="0"/>
                        </a:rPr>
                        <a:t>     </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tc>
                  <a:txBody>
                    <a:bodyPr/>
                    <a:lstStyle/>
                    <a:p>
                      <a:pPr algn="ctr">
                        <a:lnSpc>
                          <a:spcPct val="200000"/>
                        </a:lnSpc>
                      </a:pPr>
                      <a:r>
                        <a:rPr lang="en-US" sz="3200" b="0" kern="100" dirty="0">
                          <a:solidFill>
                            <a:schemeClr val="tx1"/>
                          </a:solidFill>
                          <a:effectLst/>
                          <a:latin typeface="Calibri" panose="020F0502020204030204" pitchFamily="34" charset="0"/>
                          <a:cs typeface="Calibri" panose="020F0502020204030204" pitchFamily="34" charset="0"/>
                        </a:rPr>
                        <a:t>B. cl</a:t>
                      </a:r>
                      <a:r>
                        <a:rPr lang="en-US" sz="3200" b="1" u="sng" kern="100" dirty="0">
                          <a:solidFill>
                            <a:srgbClr val="0432FF"/>
                          </a:solidFill>
                          <a:effectLst/>
                          <a:latin typeface="Calibri" panose="020F0502020204030204" pitchFamily="34" charset="0"/>
                          <a:cs typeface="Calibri" panose="020F0502020204030204" pitchFamily="34" charset="0"/>
                        </a:rPr>
                        <a:t>a</a:t>
                      </a:r>
                      <a:r>
                        <a:rPr lang="en-US" sz="3200" b="0" kern="100" dirty="0">
                          <a:solidFill>
                            <a:schemeClr val="tx1"/>
                          </a:solidFill>
                          <a:effectLst/>
                          <a:latin typeface="Calibri" panose="020F0502020204030204" pitchFamily="34" charset="0"/>
                          <a:cs typeface="Calibri" panose="020F0502020204030204" pitchFamily="34" charset="0"/>
                        </a:rPr>
                        <a:t>y pot  </a:t>
                      </a:r>
                      <a:r>
                        <a:rPr lang="vi-VN" sz="3200" b="0" kern="100" dirty="0">
                          <a:solidFill>
                            <a:schemeClr val="tx1"/>
                          </a:solidFill>
                          <a:effectLst/>
                          <a:latin typeface="Calibri" panose="020F0502020204030204" pitchFamily="34" charset="0"/>
                          <a:cs typeface="Calibri" panose="020F0502020204030204" pitchFamily="34" charset="0"/>
                        </a:rPr>
                        <a:t>    </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tc>
                  <a:txBody>
                    <a:bodyPr/>
                    <a:lstStyle/>
                    <a:p>
                      <a:pPr algn="ctr">
                        <a:lnSpc>
                          <a:spcPct val="200000"/>
                        </a:lnSpc>
                      </a:pPr>
                      <a:r>
                        <a:rPr lang="en-US" sz="3200" b="0" kern="100" dirty="0">
                          <a:solidFill>
                            <a:schemeClr val="tx1"/>
                          </a:solidFill>
                          <a:effectLst/>
                          <a:latin typeface="Calibri" panose="020F0502020204030204" pitchFamily="34" charset="0"/>
                          <a:cs typeface="Calibri" panose="020F0502020204030204" pitchFamily="34" charset="0"/>
                        </a:rPr>
                        <a:t>C. rel</a:t>
                      </a:r>
                      <a:r>
                        <a:rPr lang="en-US" sz="3200" b="1" u="sng" kern="100" dirty="0">
                          <a:solidFill>
                            <a:srgbClr val="0432FF"/>
                          </a:solidFill>
                          <a:effectLst/>
                          <a:latin typeface="Calibri" panose="020F0502020204030204" pitchFamily="34" charset="0"/>
                          <a:cs typeface="Calibri" panose="020F0502020204030204" pitchFamily="34" charset="0"/>
                        </a:rPr>
                        <a:t>a</a:t>
                      </a:r>
                      <a:r>
                        <a:rPr lang="en-US" sz="3200" b="0" kern="100" dirty="0">
                          <a:solidFill>
                            <a:schemeClr val="tx1"/>
                          </a:solidFill>
                          <a:effectLst/>
                          <a:latin typeface="Calibri" panose="020F0502020204030204" pitchFamily="34" charset="0"/>
                          <a:cs typeface="Calibri" panose="020F0502020204030204" pitchFamily="34" charset="0"/>
                        </a:rPr>
                        <a:t>tive </a:t>
                      </a:r>
                      <a:r>
                        <a:rPr lang="vi-VN" sz="3200" b="0" kern="100" dirty="0">
                          <a:solidFill>
                            <a:schemeClr val="tx1"/>
                          </a:solidFill>
                          <a:effectLst/>
                          <a:latin typeface="Calibri" panose="020F0502020204030204" pitchFamily="34" charset="0"/>
                          <a:cs typeface="Calibri" panose="020F0502020204030204" pitchFamily="34" charset="0"/>
                        </a:rPr>
                        <a:t>                </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tc>
                  <a:txBody>
                    <a:bodyPr/>
                    <a:lstStyle/>
                    <a:p>
                      <a:pPr algn="ctr">
                        <a:lnSpc>
                          <a:spcPct val="200000"/>
                        </a:lnSpc>
                      </a:pPr>
                      <a:r>
                        <a:rPr lang="en-US" sz="3200" b="0" kern="100" dirty="0">
                          <a:solidFill>
                            <a:schemeClr val="tx1"/>
                          </a:solidFill>
                          <a:effectLst/>
                          <a:latin typeface="Calibri" panose="020F0502020204030204" pitchFamily="34" charset="0"/>
                          <a:cs typeface="Calibri" panose="020F0502020204030204" pitchFamily="34" charset="0"/>
                        </a:rPr>
                        <a:t>D. gener</a:t>
                      </a:r>
                      <a:r>
                        <a:rPr lang="en-US" sz="3200" b="1" u="sng" kern="100" dirty="0">
                          <a:solidFill>
                            <a:srgbClr val="0432FF"/>
                          </a:solidFill>
                          <a:effectLst/>
                          <a:latin typeface="Calibri" panose="020F0502020204030204" pitchFamily="34" charset="0"/>
                          <a:cs typeface="Calibri" panose="020F0502020204030204" pitchFamily="34" charset="0"/>
                        </a:rPr>
                        <a:t>a</a:t>
                      </a:r>
                      <a:r>
                        <a:rPr lang="en-US" sz="3200" b="0" kern="100" dirty="0">
                          <a:solidFill>
                            <a:schemeClr val="tx1"/>
                          </a:solidFill>
                          <a:effectLst/>
                          <a:latin typeface="Calibri" panose="020F0502020204030204" pitchFamily="34" charset="0"/>
                          <a:cs typeface="Calibri" panose="020F0502020204030204" pitchFamily="34" charset="0"/>
                        </a:rPr>
                        <a:t>tion</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FFC000">
                        <a:alpha val="78169"/>
                      </a:srgbClr>
                    </a:solidFill>
                  </a:tcPr>
                </a:tc>
                <a:extLst>
                  <a:ext uri="{0D108BD9-81ED-4DB2-BD59-A6C34878D82A}">
                    <a16:rowId xmlns:a16="http://schemas.microsoft.com/office/drawing/2014/main" val="1021885936"/>
                  </a:ext>
                </a:extLst>
              </a:tr>
              <a:tr h="0">
                <a:tc>
                  <a:txBody>
                    <a:bodyPr/>
                    <a:lstStyle/>
                    <a:p>
                      <a:pPr algn="ctr">
                        <a:lnSpc>
                          <a:spcPct val="200000"/>
                        </a:lnSpc>
                      </a:pP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a:t>
                      </a:r>
                      <a:r>
                        <a:rPr lang="en-US" sz="3200" b="0" kern="1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beɪk</a:t>
                      </a: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4">
                        <a:lumMod val="20000"/>
                        <a:lumOff val="80000"/>
                        <a:alpha val="78169"/>
                      </a:schemeClr>
                    </a:solidFill>
                  </a:tcPr>
                </a:tc>
                <a:tc>
                  <a:txBody>
                    <a:bodyPr/>
                    <a:lstStyle/>
                    <a:p>
                      <a:pPr algn="ctr">
                        <a:lnSpc>
                          <a:spcPct val="200000"/>
                        </a:lnSpc>
                      </a:pP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a:t>
                      </a:r>
                      <a:r>
                        <a:rPr lang="en-US" sz="3200" b="0" kern="1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kleɪ</a:t>
                      </a: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a:t>
                      </a:r>
                      <a:r>
                        <a:rPr lang="en-US" sz="3200" b="0" kern="1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pɑːt</a:t>
                      </a: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4">
                        <a:lumMod val="20000"/>
                        <a:lumOff val="80000"/>
                        <a:alpha val="78169"/>
                      </a:schemeClr>
                    </a:solidFill>
                  </a:tcPr>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/ˈ</a:t>
                      </a:r>
                      <a:r>
                        <a:rPr lang="en-US" sz="3200" b="0" kern="1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relətɪv</a:t>
                      </a: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4">
                        <a:lumMod val="20000"/>
                        <a:lumOff val="80000"/>
                        <a:alpha val="78169"/>
                      </a:schemeClr>
                    </a:solidFill>
                  </a:tcPr>
                </a:tc>
                <a:tc>
                  <a:txBody>
                    <a:bodyPr/>
                    <a:lstStyle/>
                    <a:p>
                      <a:pPr algn="ctr">
                        <a:lnSpc>
                          <a:spcPct val="200000"/>
                        </a:lnSpc>
                      </a:pP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/ˌ</a:t>
                      </a:r>
                      <a:r>
                        <a:rPr lang="en-US" sz="3200" b="0" kern="1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dʒenəˈreɪʃn</a:t>
                      </a:r>
                      <a:r>
                        <a:rPr lang="en-US"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4">
                        <a:lumMod val="20000"/>
                        <a:lumOff val="80000"/>
                        <a:alpha val="78169"/>
                      </a:schemeClr>
                    </a:solidFill>
                  </a:tcPr>
                </a:tc>
                <a:extLst>
                  <a:ext uri="{0D108BD9-81ED-4DB2-BD59-A6C34878D82A}">
                    <a16:rowId xmlns:a16="http://schemas.microsoft.com/office/drawing/2014/main" val="3937233496"/>
                  </a:ext>
                </a:extLst>
              </a:tr>
            </a:tbl>
          </a:graphicData>
        </a:graphic>
      </p:graphicFrame>
      <p:sp>
        <p:nvSpPr>
          <p:cNvPr id="11" name="TextBox 10">
            <a:extLst>
              <a:ext uri="{FF2B5EF4-FFF2-40B4-BE49-F238E27FC236}">
                <a16:creationId xmlns:a16="http://schemas.microsoft.com/office/drawing/2014/main" id="{083A3F5E-1B22-58B9-EFDD-5F4B8888A94E}"/>
              </a:ext>
            </a:extLst>
          </p:cNvPr>
          <p:cNvSpPr txBox="1"/>
          <p:nvPr/>
        </p:nvSpPr>
        <p:spPr>
          <a:xfrm>
            <a:off x="5896908" y="594304"/>
            <a:ext cx="1971051" cy="646331"/>
          </a:xfrm>
          <a:prstGeom prst="rect">
            <a:avLst/>
          </a:prstGeom>
          <a:noFill/>
        </p:spPr>
        <p:txBody>
          <a:bodyPr wrap="square" rtlCol="0">
            <a:spAutoFit/>
          </a:bodyPr>
          <a:lstStyle/>
          <a:p>
            <a:r>
              <a:rPr lang="en-US" sz="3600" b="1" dirty="0">
                <a:highlight>
                  <a:srgbClr val="F3C1FF"/>
                </a:highlight>
              </a:rPr>
              <a:t>Answers</a:t>
            </a:r>
          </a:p>
        </p:txBody>
      </p:sp>
      <p:sp>
        <p:nvSpPr>
          <p:cNvPr id="2" name="Oval 1">
            <a:extLst>
              <a:ext uri="{FF2B5EF4-FFF2-40B4-BE49-F238E27FC236}">
                <a16:creationId xmlns:a16="http://schemas.microsoft.com/office/drawing/2014/main" id="{75E5320C-5F9C-6F15-26FF-D45EE356F3AF}"/>
              </a:ext>
            </a:extLst>
          </p:cNvPr>
          <p:cNvSpPr/>
          <p:nvPr/>
        </p:nvSpPr>
        <p:spPr>
          <a:xfrm>
            <a:off x="5971935" y="3050503"/>
            <a:ext cx="673747" cy="533176"/>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Oval 2">
            <a:extLst>
              <a:ext uri="{FF2B5EF4-FFF2-40B4-BE49-F238E27FC236}">
                <a16:creationId xmlns:a16="http://schemas.microsoft.com/office/drawing/2014/main" id="{00607876-1AEE-1F5B-18A6-85DFDEE02C81}"/>
              </a:ext>
            </a:extLst>
          </p:cNvPr>
          <p:cNvSpPr/>
          <p:nvPr/>
        </p:nvSpPr>
        <p:spPr>
          <a:xfrm>
            <a:off x="6208686" y="4665094"/>
            <a:ext cx="673747" cy="533176"/>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21286792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724"/>
          <a:stretch>
            <a:fillRect/>
          </a:stretch>
        </p:blipFill>
        <p:spPr>
          <a:xfrm>
            <a:off x="1623749" y="552423"/>
            <a:ext cx="7807635" cy="5830290"/>
          </a:xfrm>
          <a:prstGeom prst="rect">
            <a:avLst/>
          </a:prstGeom>
        </p:spPr>
      </p:pic>
      <p:sp>
        <p:nvSpPr>
          <p:cNvPr id="3" name="TextBox 2"/>
          <p:cNvSpPr txBox="1"/>
          <p:nvPr/>
        </p:nvSpPr>
        <p:spPr>
          <a:xfrm>
            <a:off x="3680567" y="4114805"/>
            <a:ext cx="3750905" cy="2308324"/>
          </a:xfrm>
          <a:prstGeom prst="rect">
            <a:avLst/>
          </a:prstGeom>
          <a:noFill/>
        </p:spPr>
        <p:txBody>
          <a:bodyPr wrap="square" rtlCol="0">
            <a:spAutoFit/>
          </a:bodyPr>
          <a:lstStyle/>
          <a:p>
            <a:pPr algn="ctr"/>
            <a:r>
              <a:rPr lang="en-US" sz="4800" dirty="0">
                <a:solidFill>
                  <a:schemeClr val="bg1"/>
                </a:solidFill>
              </a:rPr>
              <a:t>In the Real World</a:t>
            </a:r>
          </a:p>
          <a:p>
            <a:pPr algn="ctr"/>
            <a:endParaRPr lang="en-US" sz="4800" dirty="0">
              <a:solidFill>
                <a:schemeClr val="bg1"/>
              </a:solidFill>
            </a:endParaRPr>
          </a:p>
        </p:txBody>
      </p:sp>
    </p:spTree>
    <p:extLst>
      <p:ext uri="{BB962C8B-B14F-4D97-AF65-F5344CB8AC3E}">
        <p14:creationId xmlns:p14="http://schemas.microsoft.com/office/powerpoint/2010/main" val="4071124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9" cy="6858000"/>
          </a:xfrm>
          <a:prstGeom prst="rect">
            <a:avLst/>
          </a:prstGeom>
        </p:spPr>
      </p:pic>
      <p:sp>
        <p:nvSpPr>
          <p:cNvPr id="3" name="TextBox 2"/>
          <p:cNvSpPr txBox="1"/>
          <p:nvPr/>
        </p:nvSpPr>
        <p:spPr>
          <a:xfrm>
            <a:off x="5337110" y="3149082"/>
            <a:ext cx="6568752" cy="1292662"/>
          </a:xfrm>
          <a:prstGeom prst="rect">
            <a:avLst/>
          </a:prstGeom>
          <a:noFill/>
        </p:spPr>
        <p:txBody>
          <a:bodyPr wrap="square" rtlCol="0">
            <a:spAutoFit/>
          </a:bodyPr>
          <a:lstStyle/>
          <a:p>
            <a:pPr lvl="0" algn="ctr"/>
            <a:r>
              <a:rPr lang="en-US" sz="2600" b="1" dirty="0">
                <a:solidFill>
                  <a:srgbClr val="0070C0"/>
                </a:solidFill>
              </a:rPr>
              <a:t>Unit 2: Life in the past</a:t>
            </a:r>
          </a:p>
          <a:p>
            <a:pPr lvl="0" algn="ctr"/>
            <a:r>
              <a:rPr lang="en-US" sz="2600" b="1" dirty="0">
                <a:solidFill>
                  <a:srgbClr val="00B050"/>
                </a:solidFill>
              </a:rPr>
              <a:t>Review 2</a:t>
            </a:r>
          </a:p>
          <a:p>
            <a:pPr lvl="0" algn="ctr"/>
            <a:r>
              <a:rPr lang="en-US" sz="2600" dirty="0">
                <a:solidFill>
                  <a:srgbClr val="FF0000"/>
                </a:solidFill>
              </a:rPr>
              <a:t>Pages</a:t>
            </a:r>
            <a:r>
              <a:rPr lang="en-US" sz="2600" dirty="0">
                <a:solidFill>
                  <a:prstClr val="black"/>
                </a:solidFill>
              </a:rPr>
              <a:t> </a:t>
            </a:r>
            <a:r>
              <a:rPr lang="en-US" sz="2600" dirty="0">
                <a:solidFill>
                  <a:srgbClr val="FF0000"/>
                </a:solidFill>
              </a:rPr>
              <a:t>88 &amp; 89</a:t>
            </a:r>
          </a:p>
        </p:txBody>
      </p:sp>
    </p:spTree>
    <p:extLst>
      <p:ext uri="{BB962C8B-B14F-4D97-AF65-F5344CB8AC3E}">
        <p14:creationId xmlns:p14="http://schemas.microsoft.com/office/powerpoint/2010/main" val="17726800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22CB32B-AC8E-5A5D-7E2E-1911D6493FDB}"/>
              </a:ext>
            </a:extLst>
          </p:cNvPr>
          <p:cNvSpPr txBox="1"/>
          <p:nvPr/>
        </p:nvSpPr>
        <p:spPr>
          <a:xfrm>
            <a:off x="1908048" y="3834523"/>
            <a:ext cx="9074364" cy="2554545"/>
          </a:xfrm>
          <a:prstGeom prst="rect">
            <a:avLst/>
          </a:prstGeom>
          <a:noFill/>
        </p:spPr>
        <p:txBody>
          <a:bodyPr wrap="square" rtlCol="0">
            <a:spAutoFit/>
          </a:bodyPr>
          <a:lstStyle/>
          <a:p>
            <a:r>
              <a:rPr lang="en-US" sz="3200" b="1" dirty="0">
                <a:solidFill>
                  <a:srgbClr val="0432FF"/>
                </a:solidFill>
              </a:rPr>
              <a:t>1. What don't you learn at the cooking class? </a:t>
            </a:r>
          </a:p>
          <a:p>
            <a:r>
              <a:rPr lang="en-US" sz="3200" dirty="0"/>
              <a:t>     A. to use a clay pot</a:t>
            </a:r>
          </a:p>
          <a:p>
            <a:r>
              <a:rPr lang="en-US" sz="3200" dirty="0"/>
              <a:t>     B. to bake desserts</a:t>
            </a:r>
          </a:p>
          <a:p>
            <a:r>
              <a:rPr lang="en-US" sz="3200" dirty="0"/>
              <a:t>     C. to fry vegetables</a:t>
            </a:r>
          </a:p>
          <a:p>
            <a:r>
              <a:rPr lang="en-US" sz="3200" dirty="0"/>
              <a:t>     D. to boil rice</a:t>
            </a:r>
            <a:endParaRPr lang="en-US" sz="3200" b="1" dirty="0"/>
          </a:p>
        </p:txBody>
      </p:sp>
      <p:pic>
        <p:nvPicPr>
          <p:cNvPr id="7" name="Picture 6">
            <a:extLst>
              <a:ext uri="{FF2B5EF4-FFF2-40B4-BE49-F238E27FC236}">
                <a16:creationId xmlns:a16="http://schemas.microsoft.com/office/drawing/2014/main" id="{039E267D-99CA-F8CD-26F8-D03AB9E37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64" y="937528"/>
            <a:ext cx="11493768" cy="2896995"/>
          </a:xfrm>
          <a:prstGeom prst="rect">
            <a:avLst/>
          </a:prstGeom>
        </p:spPr>
      </p:pic>
      <p:pic>
        <p:nvPicPr>
          <p:cNvPr id="8" name="Picture 7">
            <a:extLst>
              <a:ext uri="{FF2B5EF4-FFF2-40B4-BE49-F238E27FC236}">
                <a16:creationId xmlns:a16="http://schemas.microsoft.com/office/drawing/2014/main" id="{5B7F2903-BD64-5DAD-B357-519785F36E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957" t="13769"/>
          <a:stretch/>
        </p:blipFill>
        <p:spPr>
          <a:xfrm>
            <a:off x="0" y="414068"/>
            <a:ext cx="3064606" cy="604138"/>
          </a:xfrm>
          <a:prstGeom prst="rect">
            <a:avLst/>
          </a:prstGeom>
        </p:spPr>
      </p:pic>
      <p:sp>
        <p:nvSpPr>
          <p:cNvPr id="9" name="TextBox 8">
            <a:extLst>
              <a:ext uri="{FF2B5EF4-FFF2-40B4-BE49-F238E27FC236}">
                <a16:creationId xmlns:a16="http://schemas.microsoft.com/office/drawing/2014/main" id="{E52567F9-2E9C-A08E-3388-FD81CFE25A40}"/>
              </a:ext>
            </a:extLst>
          </p:cNvPr>
          <p:cNvSpPr txBox="1"/>
          <p:nvPr/>
        </p:nvSpPr>
        <p:spPr>
          <a:xfrm>
            <a:off x="3009742" y="386023"/>
            <a:ext cx="9361121" cy="584775"/>
          </a:xfrm>
          <a:prstGeom prst="rect">
            <a:avLst/>
          </a:prstGeom>
          <a:noFill/>
        </p:spPr>
        <p:txBody>
          <a:bodyPr wrap="square" rtlCol="0">
            <a:spAutoFit/>
          </a:bodyPr>
          <a:lstStyle/>
          <a:p>
            <a:pPr algn="just"/>
            <a:r>
              <a:rPr lang="en-US" sz="3200" b="1" dirty="0">
                <a:solidFill>
                  <a:srgbClr val="0070C0"/>
                </a:solidFill>
              </a:rPr>
              <a:t>Look at the advertisements. Choose the best answers.</a:t>
            </a:r>
          </a:p>
        </p:txBody>
      </p:sp>
      <p:cxnSp>
        <p:nvCxnSpPr>
          <p:cNvPr id="2" name="Straight Connector 1">
            <a:extLst>
              <a:ext uri="{FF2B5EF4-FFF2-40B4-BE49-F238E27FC236}">
                <a16:creationId xmlns:a16="http://schemas.microsoft.com/office/drawing/2014/main" id="{60DBF343-788B-BAA5-5E50-8D5712E6994C}"/>
              </a:ext>
            </a:extLst>
          </p:cNvPr>
          <p:cNvCxnSpPr>
            <a:cxnSpLocks/>
          </p:cNvCxnSpPr>
          <p:nvPr/>
        </p:nvCxnSpPr>
        <p:spPr>
          <a:xfrm>
            <a:off x="2310679" y="3283373"/>
            <a:ext cx="111832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C0EFF123-EC4E-7F19-42FA-D4602AF6C259}"/>
              </a:ext>
            </a:extLst>
          </p:cNvPr>
          <p:cNvSpPr/>
          <p:nvPr/>
        </p:nvSpPr>
        <p:spPr>
          <a:xfrm>
            <a:off x="2161935" y="4822153"/>
            <a:ext cx="673747" cy="533176"/>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3" name="Straight Connector 2">
            <a:extLst>
              <a:ext uri="{FF2B5EF4-FFF2-40B4-BE49-F238E27FC236}">
                <a16:creationId xmlns:a16="http://schemas.microsoft.com/office/drawing/2014/main" id="{D74AE744-29F6-1FB2-5F53-7AA2CEBEDB67}"/>
              </a:ext>
            </a:extLst>
          </p:cNvPr>
          <p:cNvCxnSpPr>
            <a:cxnSpLocks/>
          </p:cNvCxnSpPr>
          <p:nvPr/>
        </p:nvCxnSpPr>
        <p:spPr>
          <a:xfrm>
            <a:off x="3429000" y="4327313"/>
            <a:ext cx="8915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0302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C36D948-DF53-572A-73C8-7A5DA43778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957" t="13769"/>
          <a:stretch/>
        </p:blipFill>
        <p:spPr>
          <a:xfrm>
            <a:off x="0" y="414068"/>
            <a:ext cx="3064606" cy="604138"/>
          </a:xfrm>
          <a:prstGeom prst="rect">
            <a:avLst/>
          </a:prstGeom>
        </p:spPr>
      </p:pic>
      <p:pic>
        <p:nvPicPr>
          <p:cNvPr id="5" name="Picture 4">
            <a:extLst>
              <a:ext uri="{FF2B5EF4-FFF2-40B4-BE49-F238E27FC236}">
                <a16:creationId xmlns:a16="http://schemas.microsoft.com/office/drawing/2014/main" id="{0A24FE92-8F4C-BC11-2298-C5A626AD9A99}"/>
              </a:ext>
            </a:extLst>
          </p:cNvPr>
          <p:cNvPicPr>
            <a:picLocks noChangeAspect="1"/>
          </p:cNvPicPr>
          <p:nvPr/>
        </p:nvPicPr>
        <p:blipFill rotWithShape="1">
          <a:blip r:embed="rId3">
            <a:extLst>
              <a:ext uri="{28A0092B-C50C-407E-A947-70E740481C1C}">
                <a14:useLocalDpi xmlns:a14="http://schemas.microsoft.com/office/drawing/2010/main" val="0"/>
              </a:ext>
            </a:extLst>
          </a:blip>
          <a:srcRect t="4453" r="615"/>
          <a:stretch/>
        </p:blipFill>
        <p:spPr>
          <a:xfrm>
            <a:off x="747188" y="949768"/>
            <a:ext cx="9309322" cy="2977109"/>
          </a:xfrm>
          <a:prstGeom prst="rect">
            <a:avLst/>
          </a:prstGeom>
        </p:spPr>
      </p:pic>
      <p:sp>
        <p:nvSpPr>
          <p:cNvPr id="6" name="TextBox 5">
            <a:extLst>
              <a:ext uri="{FF2B5EF4-FFF2-40B4-BE49-F238E27FC236}">
                <a16:creationId xmlns:a16="http://schemas.microsoft.com/office/drawing/2014/main" id="{B760A8BC-21EC-614D-AF24-22151170EC88}"/>
              </a:ext>
            </a:extLst>
          </p:cNvPr>
          <p:cNvSpPr txBox="1"/>
          <p:nvPr/>
        </p:nvSpPr>
        <p:spPr>
          <a:xfrm>
            <a:off x="3009742" y="386023"/>
            <a:ext cx="9361121" cy="584775"/>
          </a:xfrm>
          <a:prstGeom prst="rect">
            <a:avLst/>
          </a:prstGeom>
          <a:noFill/>
        </p:spPr>
        <p:txBody>
          <a:bodyPr wrap="square" rtlCol="0">
            <a:spAutoFit/>
          </a:bodyPr>
          <a:lstStyle/>
          <a:p>
            <a:pPr algn="just"/>
            <a:r>
              <a:rPr lang="en-US" sz="3200" b="1" dirty="0">
                <a:solidFill>
                  <a:srgbClr val="0070C0"/>
                </a:solidFill>
              </a:rPr>
              <a:t>Look at the advertisements. Choose the best answers.</a:t>
            </a:r>
          </a:p>
        </p:txBody>
      </p:sp>
      <p:sp>
        <p:nvSpPr>
          <p:cNvPr id="4" name="TextBox 3">
            <a:extLst>
              <a:ext uri="{FF2B5EF4-FFF2-40B4-BE49-F238E27FC236}">
                <a16:creationId xmlns:a16="http://schemas.microsoft.com/office/drawing/2014/main" id="{A22CB32B-AC8E-5A5D-7E2E-1911D6493FDB}"/>
              </a:ext>
            </a:extLst>
          </p:cNvPr>
          <p:cNvSpPr txBox="1"/>
          <p:nvPr/>
        </p:nvSpPr>
        <p:spPr>
          <a:xfrm>
            <a:off x="1157344" y="3861815"/>
            <a:ext cx="10287468" cy="2554545"/>
          </a:xfrm>
          <a:prstGeom prst="rect">
            <a:avLst/>
          </a:prstGeom>
          <a:noFill/>
        </p:spPr>
        <p:txBody>
          <a:bodyPr wrap="square" rtlCol="0">
            <a:spAutoFit/>
          </a:bodyPr>
          <a:lstStyle/>
          <a:p>
            <a:r>
              <a:rPr lang="en-US" sz="3200" b="1" dirty="0">
                <a:solidFill>
                  <a:srgbClr val="0432FF"/>
                </a:solidFill>
              </a:rPr>
              <a:t>2. How much would it cost to go to the mall and the beach?</a:t>
            </a:r>
          </a:p>
          <a:p>
            <a:r>
              <a:rPr lang="en-US" sz="3200" dirty="0"/>
              <a:t>    A. $1.75</a:t>
            </a:r>
          </a:p>
          <a:p>
            <a:r>
              <a:rPr lang="en-US" sz="3200" dirty="0"/>
              <a:t>    B. $2.75</a:t>
            </a:r>
          </a:p>
          <a:p>
            <a:r>
              <a:rPr lang="en-US" sz="3200" dirty="0"/>
              <a:t>    C. $1.25 </a:t>
            </a:r>
          </a:p>
          <a:p>
            <a:r>
              <a:rPr lang="en-US" sz="3200" dirty="0"/>
              <a:t>    D. $3.50</a:t>
            </a:r>
          </a:p>
        </p:txBody>
      </p:sp>
      <p:sp>
        <p:nvSpPr>
          <p:cNvPr id="2" name="Oval 1">
            <a:extLst>
              <a:ext uri="{FF2B5EF4-FFF2-40B4-BE49-F238E27FC236}">
                <a16:creationId xmlns:a16="http://schemas.microsoft.com/office/drawing/2014/main" id="{1D5EB7F9-DEE3-6E41-D0B3-0C405CB54E57}"/>
              </a:ext>
            </a:extLst>
          </p:cNvPr>
          <p:cNvSpPr/>
          <p:nvPr/>
        </p:nvSpPr>
        <p:spPr>
          <a:xfrm>
            <a:off x="1342785" y="4419757"/>
            <a:ext cx="673747" cy="533176"/>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7" name="Straight Connector 6">
            <a:extLst>
              <a:ext uri="{FF2B5EF4-FFF2-40B4-BE49-F238E27FC236}">
                <a16:creationId xmlns:a16="http://schemas.microsoft.com/office/drawing/2014/main" id="{705C4839-C2ED-D00D-77D7-AC817B998DD6}"/>
              </a:ext>
            </a:extLst>
          </p:cNvPr>
          <p:cNvCxnSpPr>
            <a:cxnSpLocks/>
          </p:cNvCxnSpPr>
          <p:nvPr/>
        </p:nvCxnSpPr>
        <p:spPr>
          <a:xfrm>
            <a:off x="4501429" y="3169073"/>
            <a:ext cx="128977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496C236-74E3-222D-B345-5B3D79C082F6}"/>
              </a:ext>
            </a:extLst>
          </p:cNvPr>
          <p:cNvCxnSpPr>
            <a:cxnSpLocks/>
          </p:cNvCxnSpPr>
          <p:nvPr/>
        </p:nvCxnSpPr>
        <p:spPr>
          <a:xfrm>
            <a:off x="4653829" y="2826173"/>
            <a:ext cx="203272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2FB98A1-C3BF-FFA7-E71C-3D2F83E7F501}"/>
              </a:ext>
            </a:extLst>
          </p:cNvPr>
          <p:cNvCxnSpPr>
            <a:cxnSpLocks/>
          </p:cNvCxnSpPr>
          <p:nvPr/>
        </p:nvCxnSpPr>
        <p:spPr>
          <a:xfrm>
            <a:off x="1628689" y="4357950"/>
            <a:ext cx="182317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7E8A67-C189-10C0-4E4E-B77B8EEB7EB2}"/>
              </a:ext>
            </a:extLst>
          </p:cNvPr>
          <p:cNvCxnSpPr>
            <a:cxnSpLocks/>
          </p:cNvCxnSpPr>
          <p:nvPr/>
        </p:nvCxnSpPr>
        <p:spPr>
          <a:xfrm>
            <a:off x="7861849" y="4380810"/>
            <a:ext cx="322525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980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linds(horizont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724"/>
          <a:stretch>
            <a:fillRect/>
          </a:stretch>
        </p:blipFill>
        <p:spPr>
          <a:xfrm>
            <a:off x="1623749" y="552423"/>
            <a:ext cx="7807635" cy="5830290"/>
          </a:xfrm>
          <a:prstGeom prst="rect">
            <a:avLst/>
          </a:prstGeom>
        </p:spPr>
      </p:pic>
      <p:sp>
        <p:nvSpPr>
          <p:cNvPr id="3" name="TextBox 2"/>
          <p:cNvSpPr txBox="1"/>
          <p:nvPr/>
        </p:nvSpPr>
        <p:spPr>
          <a:xfrm>
            <a:off x="3680567" y="4114805"/>
            <a:ext cx="3750905" cy="1569660"/>
          </a:xfrm>
          <a:prstGeom prst="rect">
            <a:avLst/>
          </a:prstGeom>
          <a:noFill/>
        </p:spPr>
        <p:txBody>
          <a:bodyPr wrap="square" rtlCol="0">
            <a:spAutoFit/>
          </a:bodyPr>
          <a:lstStyle/>
          <a:p>
            <a:pPr algn="ctr"/>
            <a:r>
              <a:rPr lang="en-US" sz="4800" dirty="0">
                <a:solidFill>
                  <a:schemeClr val="bg1"/>
                </a:solidFill>
              </a:rPr>
              <a:t>Conversation</a:t>
            </a:r>
          </a:p>
          <a:p>
            <a:pPr algn="ctr"/>
            <a:endParaRPr lang="en-US" sz="4800" dirty="0">
              <a:solidFill>
                <a:schemeClr val="bg1"/>
              </a:solidFill>
            </a:endParaRPr>
          </a:p>
        </p:txBody>
      </p:sp>
    </p:spTree>
    <p:extLst>
      <p:ext uri="{BB962C8B-B14F-4D97-AF65-F5344CB8AC3E}">
        <p14:creationId xmlns:p14="http://schemas.microsoft.com/office/powerpoint/2010/main" val="20122996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3718559" y="554475"/>
            <a:ext cx="7985761" cy="584775"/>
          </a:xfrm>
          <a:prstGeom prst="rect">
            <a:avLst/>
          </a:prstGeom>
          <a:noFill/>
        </p:spPr>
        <p:txBody>
          <a:bodyPr wrap="square" rtlCol="0">
            <a:spAutoFit/>
          </a:bodyPr>
          <a:lstStyle/>
          <a:p>
            <a:r>
              <a:rPr lang="en-US" sz="3200" b="1" dirty="0">
                <a:solidFill>
                  <a:srgbClr val="0070C0"/>
                </a:solidFill>
              </a:rPr>
              <a:t>Choose the correct answer (A, B, C, or D).</a:t>
            </a:r>
          </a:p>
        </p:txBody>
      </p:sp>
      <p:pic>
        <p:nvPicPr>
          <p:cNvPr id="3" name="Picture 2">
            <a:extLst>
              <a:ext uri="{FF2B5EF4-FFF2-40B4-BE49-F238E27FC236}">
                <a16:creationId xmlns:a16="http://schemas.microsoft.com/office/drawing/2014/main" id="{C51A540E-17BE-13DB-8464-254B048946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3034"/>
            <a:ext cx="3449555" cy="662444"/>
          </a:xfrm>
          <a:prstGeom prst="rect">
            <a:avLst/>
          </a:prstGeom>
        </p:spPr>
      </p:pic>
      <p:graphicFrame>
        <p:nvGraphicFramePr>
          <p:cNvPr id="7" name="Table 6">
            <a:extLst>
              <a:ext uri="{FF2B5EF4-FFF2-40B4-BE49-F238E27FC236}">
                <a16:creationId xmlns:a16="http://schemas.microsoft.com/office/drawing/2014/main" id="{0665DB0E-2170-06ED-A793-C4FD522EBAA6}"/>
              </a:ext>
            </a:extLst>
          </p:cNvPr>
          <p:cNvGraphicFramePr>
            <a:graphicFrameLocks noGrp="1"/>
          </p:cNvGraphicFramePr>
          <p:nvPr>
            <p:extLst>
              <p:ext uri="{D42A27DB-BD31-4B8C-83A1-F6EECF244321}">
                <p14:modId xmlns:p14="http://schemas.microsoft.com/office/powerpoint/2010/main" val="3985886328"/>
              </p:ext>
            </p:extLst>
          </p:nvPr>
        </p:nvGraphicFramePr>
        <p:xfrm>
          <a:off x="477958" y="1270386"/>
          <a:ext cx="11226362" cy="4867148"/>
        </p:xfrm>
        <a:graphic>
          <a:graphicData uri="http://schemas.openxmlformats.org/drawingml/2006/table">
            <a:tbl>
              <a:tblPr firstRow="1" firstCol="1" bandRow="1">
                <a:tableStyleId>{5C22544A-7EE6-4342-B048-85BDC9FD1C3A}</a:tableStyleId>
              </a:tblPr>
              <a:tblGrid>
                <a:gridCol w="2805990">
                  <a:extLst>
                    <a:ext uri="{9D8B030D-6E8A-4147-A177-3AD203B41FA5}">
                      <a16:colId xmlns:a16="http://schemas.microsoft.com/office/drawing/2014/main" val="2097364811"/>
                    </a:ext>
                  </a:extLst>
                </a:gridCol>
                <a:gridCol w="2807191">
                  <a:extLst>
                    <a:ext uri="{9D8B030D-6E8A-4147-A177-3AD203B41FA5}">
                      <a16:colId xmlns:a16="http://schemas.microsoft.com/office/drawing/2014/main" val="447695187"/>
                    </a:ext>
                  </a:extLst>
                </a:gridCol>
                <a:gridCol w="2805990">
                  <a:extLst>
                    <a:ext uri="{9D8B030D-6E8A-4147-A177-3AD203B41FA5}">
                      <a16:colId xmlns:a16="http://schemas.microsoft.com/office/drawing/2014/main" val="1046397293"/>
                    </a:ext>
                  </a:extLst>
                </a:gridCol>
                <a:gridCol w="2807191">
                  <a:extLst>
                    <a:ext uri="{9D8B030D-6E8A-4147-A177-3AD203B41FA5}">
                      <a16:colId xmlns:a16="http://schemas.microsoft.com/office/drawing/2014/main" val="240093271"/>
                    </a:ext>
                  </a:extLst>
                </a:gridCol>
              </a:tblGrid>
              <a:tr h="0">
                <a:tc gridSpan="4">
                  <a:txBody>
                    <a:bodyPr/>
                    <a:lstStyle/>
                    <a:p>
                      <a:pPr>
                        <a:lnSpc>
                          <a:spcPct val="130000"/>
                        </a:lnSpc>
                      </a:pPr>
                      <a:r>
                        <a:rPr lang="vi-VN" sz="3200" b="1" kern="100" dirty="0">
                          <a:solidFill>
                            <a:schemeClr val="tx1"/>
                          </a:solidFill>
                          <a:effectLst/>
                          <a:latin typeface="Calibri" panose="020F0502020204030204" pitchFamily="34" charset="0"/>
                          <a:cs typeface="Calibri" panose="020F0502020204030204" pitchFamily="34" charset="0"/>
                        </a:rPr>
                        <a:t>1. Emma: "How were things different in the past?"</a:t>
                      </a:r>
                      <a:endParaRPr lang="en-VN" sz="3200" b="1" kern="100" dirty="0">
                        <a:solidFill>
                          <a:schemeClr val="tx1"/>
                        </a:solidFill>
                        <a:effectLst/>
                        <a:latin typeface="Calibri" panose="020F0502020204030204" pitchFamily="34" charset="0"/>
                        <a:cs typeface="Calibri" panose="020F0502020204030204" pitchFamily="34" charset="0"/>
                      </a:endParaRPr>
                    </a:p>
                    <a:p>
                      <a:pPr>
                        <a:lnSpc>
                          <a:spcPct val="130000"/>
                        </a:lnSpc>
                      </a:pPr>
                      <a:r>
                        <a:rPr lang="vi-VN" sz="3200" b="1" kern="100" dirty="0">
                          <a:solidFill>
                            <a:schemeClr val="tx1"/>
                          </a:solidFill>
                          <a:effectLst/>
                          <a:latin typeface="Calibri" panose="020F0502020204030204" pitchFamily="34" charset="0"/>
                          <a:cs typeface="Calibri" panose="020F0502020204030204" pitchFamily="34" charset="0"/>
                        </a:rPr>
                        <a:t>Miss Stevens: "In the past, married women would live with their_________families.”</a:t>
                      </a:r>
                    </a:p>
                  </a:txBody>
                  <a:tcPr marL="68580" marR="68580" marT="0" marB="0">
                    <a:solidFill>
                      <a:srgbClr val="0096FF">
                        <a:alpha val="30000"/>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2087630"/>
                  </a:ext>
                </a:extLst>
              </a:tr>
              <a:tr h="0">
                <a:tc>
                  <a:txBody>
                    <a:bodyPr/>
                    <a:lstStyle/>
                    <a:p>
                      <a:pPr>
                        <a:lnSpc>
                          <a:spcPct val="130000"/>
                        </a:lnSpc>
                      </a:pPr>
                      <a:r>
                        <a:rPr lang="vi-VN" sz="3200" b="0" kern="100" dirty="0">
                          <a:solidFill>
                            <a:schemeClr val="tx1"/>
                          </a:solidFill>
                          <a:effectLst/>
                          <a:latin typeface="Calibri" panose="020F0502020204030204" pitchFamily="34" charset="0"/>
                          <a:cs typeface="Calibri" panose="020F0502020204030204" pitchFamily="34" charset="0"/>
                        </a:rPr>
                        <a:t>A. housewives'</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30000"/>
                        </a:lnSpc>
                      </a:pPr>
                      <a:r>
                        <a:rPr lang="vi-VN" sz="3200" b="0" kern="100" dirty="0">
                          <a:solidFill>
                            <a:schemeClr val="tx1"/>
                          </a:solidFill>
                          <a:effectLst/>
                          <a:latin typeface="Calibri" panose="020F0502020204030204" pitchFamily="34" charset="0"/>
                          <a:cs typeface="Calibri" panose="020F0502020204030204" pitchFamily="34" charset="0"/>
                        </a:rPr>
                        <a:t>B. generations'</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30000"/>
                        </a:lnSpc>
                      </a:pPr>
                      <a:r>
                        <a:rPr lang="vi-VN" sz="3200" kern="100" dirty="0">
                          <a:solidFill>
                            <a:schemeClr val="tx1"/>
                          </a:solidFill>
                          <a:effectLst/>
                          <a:latin typeface="Calibri" panose="020F0502020204030204" pitchFamily="34" charset="0"/>
                          <a:cs typeface="Calibri" panose="020F0502020204030204" pitchFamily="34" charset="0"/>
                        </a:rPr>
                        <a:t>C. husbands'</a:t>
                      </a:r>
                      <a:endParaRPr lang="en-VN" sz="320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30000"/>
                        </a:lnSpc>
                      </a:pPr>
                      <a:r>
                        <a:rPr lang="vi-VN" sz="3200" kern="100" dirty="0">
                          <a:solidFill>
                            <a:schemeClr val="tx1"/>
                          </a:solidFill>
                          <a:effectLst/>
                          <a:latin typeface="Calibri" panose="020F0502020204030204" pitchFamily="34" charset="0"/>
                          <a:cs typeface="Calibri" panose="020F0502020204030204" pitchFamily="34" charset="0"/>
                        </a:rPr>
                        <a:t>D. relatives’</a:t>
                      </a:r>
                    </a:p>
                    <a:p>
                      <a:pPr>
                        <a:lnSpc>
                          <a:spcPct val="130000"/>
                        </a:lnSpc>
                      </a:pPr>
                      <a:endParaRPr lang="en-VN" sz="320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73832818"/>
                  </a:ext>
                </a:extLst>
              </a:tr>
              <a:tr h="0">
                <a:tc gridSpan="4">
                  <a:txBody>
                    <a:bodyPr/>
                    <a:lstStyle/>
                    <a:p>
                      <a:pPr>
                        <a:lnSpc>
                          <a:spcPct val="130000"/>
                        </a:lnSpc>
                      </a:pPr>
                      <a:r>
                        <a:rPr lang="vi-VN" sz="3200" b="1" kern="100" dirty="0">
                          <a:solidFill>
                            <a:schemeClr val="tx1"/>
                          </a:solidFill>
                          <a:effectLst/>
                          <a:latin typeface="Calibri" panose="020F0502020204030204" pitchFamily="34" charset="0"/>
                          <a:cs typeface="Calibri" panose="020F0502020204030204" pitchFamily="34" charset="0"/>
                        </a:rPr>
                        <a:t>2. John: "__________did she used to meet her friends?"</a:t>
                      </a:r>
                      <a:endParaRPr lang="en-VN" sz="3200" b="1" kern="100" dirty="0">
                        <a:solidFill>
                          <a:schemeClr val="tx1"/>
                        </a:solidFill>
                        <a:effectLst/>
                        <a:latin typeface="Calibri" panose="020F0502020204030204" pitchFamily="34" charset="0"/>
                        <a:cs typeface="Calibri" panose="020F0502020204030204" pitchFamily="34" charset="0"/>
                      </a:endParaRPr>
                    </a:p>
                    <a:p>
                      <a:pPr>
                        <a:lnSpc>
                          <a:spcPct val="130000"/>
                        </a:lnSpc>
                      </a:pPr>
                      <a:r>
                        <a:rPr lang="vi-VN" sz="3200" b="1" kern="100" dirty="0">
                          <a:solidFill>
                            <a:schemeClr val="tx1"/>
                          </a:solidFill>
                          <a:effectLst/>
                          <a:latin typeface="Calibri" panose="020F0502020204030204" pitchFamily="34" charset="0"/>
                          <a:cs typeface="Calibri" panose="020F0502020204030204" pitchFamily="34" charset="0"/>
                        </a:rPr>
                        <a:t>Katie: "She used to meet her friends in the park."</a:t>
                      </a:r>
                      <a:endParaRPr lang="en-VN" sz="3200" b="1"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rgbClr val="0096FF">
                        <a:alpha val="30000"/>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62042540"/>
                  </a:ext>
                </a:extLst>
              </a:tr>
              <a:tr h="0">
                <a:tc>
                  <a:txBody>
                    <a:bodyPr/>
                    <a:lstStyle/>
                    <a:p>
                      <a:pPr>
                        <a:lnSpc>
                          <a:spcPct val="130000"/>
                        </a:lnSpc>
                      </a:pPr>
                      <a:r>
                        <a:rPr lang="vi-VN" sz="3200" b="0" kern="100" dirty="0">
                          <a:solidFill>
                            <a:schemeClr val="tx1"/>
                          </a:solidFill>
                          <a:effectLst/>
                          <a:latin typeface="Calibri" panose="020F0502020204030204" pitchFamily="34" charset="0"/>
                          <a:cs typeface="Calibri" panose="020F0502020204030204" pitchFamily="34" charset="0"/>
                        </a:rPr>
                        <a:t>A. When</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30000"/>
                        </a:lnSpc>
                      </a:pPr>
                      <a:r>
                        <a:rPr lang="vi-VN" sz="3200" b="0" kern="100" dirty="0">
                          <a:solidFill>
                            <a:schemeClr val="tx1"/>
                          </a:solidFill>
                          <a:effectLst/>
                          <a:latin typeface="Calibri" panose="020F0502020204030204" pitchFamily="34" charset="0"/>
                          <a:cs typeface="Calibri" panose="020F0502020204030204" pitchFamily="34" charset="0"/>
                        </a:rPr>
                        <a:t>B. Who</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30000"/>
                        </a:lnSpc>
                      </a:pPr>
                      <a:r>
                        <a:rPr lang="vi-VN" sz="3200" kern="100">
                          <a:effectLst/>
                          <a:latin typeface="Calibri" panose="020F0502020204030204" pitchFamily="34" charset="0"/>
                          <a:cs typeface="Calibri" panose="020F0502020204030204" pitchFamily="34" charset="0"/>
                        </a:rPr>
                        <a:t>C. Where</a:t>
                      </a:r>
                      <a:endParaRPr lang="en-VN" sz="3200" kern="100">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tc>
                  <a:txBody>
                    <a:bodyPr/>
                    <a:lstStyle/>
                    <a:p>
                      <a:pPr>
                        <a:lnSpc>
                          <a:spcPct val="130000"/>
                        </a:lnSpc>
                      </a:pPr>
                      <a:r>
                        <a:rPr lang="vi-VN" sz="3200" kern="100" dirty="0">
                          <a:effectLst/>
                          <a:latin typeface="Calibri" panose="020F0502020204030204" pitchFamily="34" charset="0"/>
                          <a:cs typeface="Calibri" panose="020F0502020204030204" pitchFamily="34" charset="0"/>
                        </a:rPr>
                        <a:t>D. How</a:t>
                      </a:r>
                      <a:endParaRPr lang="en-VN" sz="3200" kern="100" dirty="0">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446056455"/>
                  </a:ext>
                </a:extLst>
              </a:tr>
            </a:tbl>
          </a:graphicData>
        </a:graphic>
      </p:graphicFrame>
      <p:sp>
        <p:nvSpPr>
          <p:cNvPr id="2" name="Oval 1">
            <a:extLst>
              <a:ext uri="{FF2B5EF4-FFF2-40B4-BE49-F238E27FC236}">
                <a16:creationId xmlns:a16="http://schemas.microsoft.com/office/drawing/2014/main" id="{E85C66F0-61E3-4A58-ECA9-50B47C482FC5}"/>
              </a:ext>
            </a:extLst>
          </p:cNvPr>
          <p:cNvSpPr/>
          <p:nvPr/>
        </p:nvSpPr>
        <p:spPr>
          <a:xfrm>
            <a:off x="5986763" y="3212952"/>
            <a:ext cx="547387" cy="482748"/>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Oval 3">
            <a:extLst>
              <a:ext uri="{FF2B5EF4-FFF2-40B4-BE49-F238E27FC236}">
                <a16:creationId xmlns:a16="http://schemas.microsoft.com/office/drawing/2014/main" id="{E063F08D-FA9C-47E8-E30E-0E5EDBF18A64}"/>
              </a:ext>
            </a:extLst>
          </p:cNvPr>
          <p:cNvSpPr/>
          <p:nvPr/>
        </p:nvSpPr>
        <p:spPr>
          <a:xfrm>
            <a:off x="5986763" y="5632302"/>
            <a:ext cx="547387" cy="482748"/>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5" name="Straight Connector 4">
            <a:extLst>
              <a:ext uri="{FF2B5EF4-FFF2-40B4-BE49-F238E27FC236}">
                <a16:creationId xmlns:a16="http://schemas.microsoft.com/office/drawing/2014/main" id="{BC83D38D-BCB5-6277-8FB4-07156BE06706}"/>
              </a:ext>
            </a:extLst>
          </p:cNvPr>
          <p:cNvCxnSpPr>
            <a:cxnSpLocks/>
          </p:cNvCxnSpPr>
          <p:nvPr/>
        </p:nvCxnSpPr>
        <p:spPr>
          <a:xfrm>
            <a:off x="5097042" y="2445173"/>
            <a:ext cx="269440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BB71DDC-1FA2-8A52-DCC9-14FABF20BF62}"/>
              </a:ext>
            </a:extLst>
          </p:cNvPr>
          <p:cNvCxnSpPr>
            <a:cxnSpLocks/>
          </p:cNvCxnSpPr>
          <p:nvPr/>
        </p:nvCxnSpPr>
        <p:spPr>
          <a:xfrm>
            <a:off x="6735342" y="5505725"/>
            <a:ext cx="187525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6774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3718559" y="554475"/>
            <a:ext cx="7985761" cy="584775"/>
          </a:xfrm>
          <a:prstGeom prst="rect">
            <a:avLst/>
          </a:prstGeom>
          <a:noFill/>
        </p:spPr>
        <p:txBody>
          <a:bodyPr wrap="square" rtlCol="0">
            <a:spAutoFit/>
          </a:bodyPr>
          <a:lstStyle/>
          <a:p>
            <a:r>
              <a:rPr lang="en-US" sz="3200" b="1" dirty="0">
                <a:solidFill>
                  <a:srgbClr val="0070C0"/>
                </a:solidFill>
              </a:rPr>
              <a:t>Choose the correct answer (A, B, C, or D).</a:t>
            </a:r>
          </a:p>
        </p:txBody>
      </p:sp>
      <p:pic>
        <p:nvPicPr>
          <p:cNvPr id="3" name="Picture 2">
            <a:extLst>
              <a:ext uri="{FF2B5EF4-FFF2-40B4-BE49-F238E27FC236}">
                <a16:creationId xmlns:a16="http://schemas.microsoft.com/office/drawing/2014/main" id="{C51A540E-17BE-13DB-8464-254B048946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3034"/>
            <a:ext cx="3449555" cy="662444"/>
          </a:xfrm>
          <a:prstGeom prst="rect">
            <a:avLst/>
          </a:prstGeom>
        </p:spPr>
      </p:pic>
      <p:graphicFrame>
        <p:nvGraphicFramePr>
          <p:cNvPr id="7" name="Table 6">
            <a:extLst>
              <a:ext uri="{FF2B5EF4-FFF2-40B4-BE49-F238E27FC236}">
                <a16:creationId xmlns:a16="http://schemas.microsoft.com/office/drawing/2014/main" id="{0665DB0E-2170-06ED-A793-C4FD522EBAA6}"/>
              </a:ext>
            </a:extLst>
          </p:cNvPr>
          <p:cNvGraphicFramePr>
            <a:graphicFrameLocks noGrp="1"/>
          </p:cNvGraphicFramePr>
          <p:nvPr>
            <p:extLst>
              <p:ext uri="{D42A27DB-BD31-4B8C-83A1-F6EECF244321}">
                <p14:modId xmlns:p14="http://schemas.microsoft.com/office/powerpoint/2010/main" val="1662093716"/>
              </p:ext>
            </p:extLst>
          </p:nvPr>
        </p:nvGraphicFramePr>
        <p:xfrm>
          <a:off x="477958" y="1270386"/>
          <a:ext cx="11226362" cy="4725670"/>
        </p:xfrm>
        <a:graphic>
          <a:graphicData uri="http://schemas.openxmlformats.org/drawingml/2006/table">
            <a:tbl>
              <a:tblPr firstRow="1" firstCol="1" bandRow="1">
                <a:tableStyleId>{5C22544A-7EE6-4342-B048-85BDC9FD1C3A}</a:tableStyleId>
              </a:tblPr>
              <a:tblGrid>
                <a:gridCol w="2805990">
                  <a:extLst>
                    <a:ext uri="{9D8B030D-6E8A-4147-A177-3AD203B41FA5}">
                      <a16:colId xmlns:a16="http://schemas.microsoft.com/office/drawing/2014/main" val="2097364811"/>
                    </a:ext>
                  </a:extLst>
                </a:gridCol>
                <a:gridCol w="2807191">
                  <a:extLst>
                    <a:ext uri="{9D8B030D-6E8A-4147-A177-3AD203B41FA5}">
                      <a16:colId xmlns:a16="http://schemas.microsoft.com/office/drawing/2014/main" val="447695187"/>
                    </a:ext>
                  </a:extLst>
                </a:gridCol>
                <a:gridCol w="2805990">
                  <a:extLst>
                    <a:ext uri="{9D8B030D-6E8A-4147-A177-3AD203B41FA5}">
                      <a16:colId xmlns:a16="http://schemas.microsoft.com/office/drawing/2014/main" val="1046397293"/>
                    </a:ext>
                  </a:extLst>
                </a:gridCol>
                <a:gridCol w="2807191">
                  <a:extLst>
                    <a:ext uri="{9D8B030D-6E8A-4147-A177-3AD203B41FA5}">
                      <a16:colId xmlns:a16="http://schemas.microsoft.com/office/drawing/2014/main" val="240093271"/>
                    </a:ext>
                  </a:extLst>
                </a:gridCol>
              </a:tblGrid>
              <a:tr h="0">
                <a:tc gridSpan="4">
                  <a:txBody>
                    <a:bodyPr/>
                    <a:lstStyle/>
                    <a:p>
                      <a:pPr>
                        <a:lnSpc>
                          <a:spcPct val="130000"/>
                        </a:lnSpc>
                      </a:pPr>
                      <a:r>
                        <a:rPr lang="vi-VN" sz="3200" b="1" kern="100" dirty="0">
                          <a:solidFill>
                            <a:schemeClr val="tx1"/>
                          </a:solidFill>
                          <a:effectLst/>
                          <a:latin typeface="Calibri" panose="020F0502020204030204" pitchFamily="34" charset="0"/>
                          <a:cs typeface="Calibri" panose="020F0502020204030204" pitchFamily="34" charset="0"/>
                        </a:rPr>
                        <a:t>3. I_______the museum with my family last summer.</a:t>
                      </a:r>
                    </a:p>
                  </a:txBody>
                  <a:tcPr marL="68580" marR="68580" marT="0" marB="0">
                    <a:solidFill>
                      <a:srgbClr val="0096FF">
                        <a:alpha val="30000"/>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2087630"/>
                  </a:ext>
                </a:extLst>
              </a:tr>
              <a:tr h="0">
                <a:tc>
                  <a:txBody>
                    <a:bodyPr/>
                    <a:lstStyle/>
                    <a:p>
                      <a:r>
                        <a:rPr lang="vi-VN" sz="3200" b="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A. would go to</a:t>
                      </a:r>
                      <a:endParaRPr lang="en-VN" sz="3200" b="0" kern="100" dirty="0">
                        <a:effectLst/>
                        <a:latin typeface="Calibri" panose="020F0502020204030204" pitchFamily="34" charset="0"/>
                        <a:ea typeface="DengXian" panose="02010600030101010101" pitchFamily="2" charset="-122"/>
                        <a:cs typeface="Calibri" panose="020F0502020204030204" pitchFamily="34" charset="0"/>
                      </a:endParaRPr>
                    </a:p>
                    <a:p>
                      <a:r>
                        <a:rPr lang="vi-VN" sz="3200" b="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a:t>
                      </a:r>
                      <a:endParaRPr lang="en-VN" sz="3200" b="0" kern="100" dirty="0">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tc>
                  <a:txBody>
                    <a:bodyPr/>
                    <a:lstStyle/>
                    <a:p>
                      <a:r>
                        <a:rPr lang="vi-VN" sz="3200" b="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B. went to</a:t>
                      </a:r>
                      <a:endParaRPr lang="en-VN" sz="3200" b="0" kern="100" dirty="0">
                        <a:effectLst/>
                        <a:latin typeface="Calibri" panose="020F0502020204030204" pitchFamily="34" charset="0"/>
                        <a:ea typeface="DengXian" panose="02010600030101010101" pitchFamily="2" charset="-122"/>
                        <a:cs typeface="Calibri" panose="020F0502020204030204" pitchFamily="34" charset="0"/>
                      </a:endParaRPr>
                    </a:p>
                    <a:p>
                      <a:r>
                        <a:rPr lang="vi-VN" sz="3200" b="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a:t>
                      </a:r>
                      <a:endParaRPr lang="en-VN" sz="3200" b="0" kern="100" dirty="0">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tc>
                  <a:txBody>
                    <a:bodyPr/>
                    <a:lstStyle/>
                    <a:p>
                      <a:r>
                        <a:rPr lang="vi-VN" sz="3200" kern="100">
                          <a:solidFill>
                            <a:srgbClr val="000000"/>
                          </a:solidFill>
                          <a:effectLst/>
                          <a:latin typeface="Calibri" panose="020F0502020204030204" pitchFamily="34" charset="0"/>
                          <a:ea typeface="DengXian" panose="02010600030101010101" pitchFamily="2" charset="-122"/>
                          <a:cs typeface="Calibri" panose="020F0502020204030204" pitchFamily="34" charset="0"/>
                        </a:rPr>
                        <a:t>C. used to go to</a:t>
                      </a:r>
                      <a:endParaRPr lang="en-VN" sz="3200" kern="100">
                        <a:effectLst/>
                        <a:latin typeface="Calibri" panose="020F0502020204030204" pitchFamily="34" charset="0"/>
                        <a:ea typeface="DengXian" panose="02010600030101010101" pitchFamily="2" charset="-122"/>
                        <a:cs typeface="Calibri" panose="020F0502020204030204" pitchFamily="34" charset="0"/>
                      </a:endParaRPr>
                    </a:p>
                    <a:p>
                      <a:r>
                        <a:rPr lang="vi-VN" sz="3200" kern="100">
                          <a:solidFill>
                            <a:srgbClr val="000000"/>
                          </a:solidFill>
                          <a:effectLst/>
                          <a:latin typeface="Calibri" panose="020F0502020204030204" pitchFamily="34" charset="0"/>
                          <a:ea typeface="DengXian" panose="02010600030101010101" pitchFamily="2" charset="-122"/>
                          <a:cs typeface="Calibri" panose="020F0502020204030204" pitchFamily="34" charset="0"/>
                        </a:rPr>
                        <a:t> </a:t>
                      </a:r>
                      <a:endParaRPr lang="en-VN" sz="3200" kern="100">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tc>
                  <a:txBody>
                    <a:bodyPr/>
                    <a:lstStyle/>
                    <a:p>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D. go to</a:t>
                      </a:r>
                      <a:endParaRPr lang="en-VN" sz="3200" kern="100" dirty="0">
                        <a:effectLst/>
                        <a:latin typeface="Calibri" panose="020F0502020204030204" pitchFamily="34" charset="0"/>
                        <a:ea typeface="DengXian" panose="02010600030101010101" pitchFamily="2" charset="-122"/>
                        <a:cs typeface="Calibri" panose="020F0502020204030204" pitchFamily="34" charset="0"/>
                      </a:endParaRPr>
                    </a:p>
                    <a:p>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a:t>
                      </a:r>
                      <a:endParaRPr lang="en-VN" sz="3200" kern="100" dirty="0">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73832818"/>
                  </a:ext>
                </a:extLst>
              </a:tr>
              <a:tr h="0">
                <a:tc gridSpan="4">
                  <a:txBody>
                    <a:bodyPr/>
                    <a:lstStyle/>
                    <a:p>
                      <a:pPr>
                        <a:lnSpc>
                          <a:spcPct val="130000"/>
                        </a:lnSpc>
                      </a:pPr>
                      <a:r>
                        <a:rPr lang="vi-VN" sz="3200" b="1" kern="100" dirty="0">
                          <a:solidFill>
                            <a:schemeClr val="tx1"/>
                          </a:solidFill>
                          <a:effectLst/>
                          <a:latin typeface="Calibri" panose="020F0502020204030204" pitchFamily="34" charset="0"/>
                          <a:cs typeface="Calibri" panose="020F0502020204030204" pitchFamily="34" charset="0"/>
                        </a:rPr>
                        <a:t>4. Beth: "My grandpa used to go fishing on a lake by his cottage."</a:t>
                      </a:r>
                    </a:p>
                    <a:p>
                      <a:pPr>
                        <a:lnSpc>
                          <a:spcPct val="130000"/>
                        </a:lnSpc>
                      </a:pPr>
                      <a:r>
                        <a:rPr lang="vi-VN" sz="3200" b="1" kern="100" dirty="0">
                          <a:solidFill>
                            <a:schemeClr val="tx1"/>
                          </a:solidFill>
                          <a:effectLst/>
                          <a:latin typeface="Calibri" panose="020F0502020204030204" pitchFamily="34" charset="0"/>
                          <a:cs typeface="Calibri" panose="020F0502020204030204" pitchFamily="34" charset="0"/>
                        </a:rPr>
                        <a:t>Mark:"________________.”</a:t>
                      </a:r>
                    </a:p>
                  </a:txBody>
                  <a:tcPr marL="68580" marR="68580" marT="0" marB="0">
                    <a:solidFill>
                      <a:srgbClr val="0096FF">
                        <a:alpha val="30000"/>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62042540"/>
                  </a:ext>
                </a:extLst>
              </a:tr>
              <a:tr h="0">
                <a:tc>
                  <a:txBody>
                    <a:bodyPr/>
                    <a:lstStyle/>
                    <a:p>
                      <a:r>
                        <a:rPr lang="vi-VN" sz="3200" b="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A. That sounds awesome</a:t>
                      </a:r>
                      <a:endParaRPr lang="en-VN" sz="3200" b="0" kern="100" dirty="0">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tc>
                  <a:txBody>
                    <a:bodyPr/>
                    <a:lstStyle/>
                    <a:p>
                      <a:r>
                        <a:rPr lang="vi-VN" sz="3200" b="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B. Of course I will</a:t>
                      </a:r>
                      <a:endParaRPr lang="en-VN" sz="3200" b="0" kern="100" dirty="0">
                        <a:effectLst/>
                        <a:latin typeface="Calibri" panose="020F0502020204030204" pitchFamily="34" charset="0"/>
                        <a:ea typeface="DengXian" panose="02010600030101010101" pitchFamily="2" charset="-122"/>
                        <a:cs typeface="Calibri" panose="020F0502020204030204" pitchFamily="34" charset="0"/>
                      </a:endParaRPr>
                    </a:p>
                    <a:p>
                      <a:r>
                        <a:rPr lang="vi-VN" sz="3200" b="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a:t>
                      </a:r>
                      <a:endParaRPr lang="en-VN" sz="3200" b="0" kern="100" dirty="0">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tc>
                  <a:txBody>
                    <a:bodyPr/>
                    <a:lstStyle/>
                    <a:p>
                      <a:r>
                        <a:rPr lang="vi-VN" sz="3200" b="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C. Thank you very much families."</a:t>
                      </a:r>
                      <a:endParaRPr lang="en-VN" sz="3200" b="0" kern="100" dirty="0">
                        <a:effectLst/>
                        <a:latin typeface="Calibri" panose="020F0502020204030204" pitchFamily="34" charset="0"/>
                        <a:ea typeface="DengXian" panose="02010600030101010101" pitchFamily="2" charset="-122"/>
                        <a:cs typeface="Calibri" panose="020F0502020204030204" pitchFamily="34" charset="0"/>
                      </a:endParaRPr>
                    </a:p>
                    <a:p>
                      <a:r>
                        <a:rPr lang="vi-VN" sz="3200" b="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a:t>
                      </a:r>
                      <a:endParaRPr lang="en-VN" sz="3200" b="0" kern="100" dirty="0">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tc>
                  <a:txBody>
                    <a:bodyPr/>
                    <a:lstStyle/>
                    <a:p>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D. Lucky you</a:t>
                      </a:r>
                      <a:endParaRPr lang="en-VN" sz="3200" kern="100" dirty="0">
                        <a:effectLst/>
                        <a:latin typeface="Calibri" panose="020F0502020204030204" pitchFamily="34" charset="0"/>
                        <a:ea typeface="DengXian" panose="02010600030101010101" pitchFamily="2" charset="-122"/>
                        <a:cs typeface="Calibri" panose="020F0502020204030204" pitchFamily="34" charset="0"/>
                      </a:endParaRPr>
                    </a:p>
                    <a:p>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a:t>
                      </a:r>
                      <a:endParaRPr lang="en-VN" sz="3200" kern="100" dirty="0">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446056455"/>
                  </a:ext>
                </a:extLst>
              </a:tr>
            </a:tbl>
          </a:graphicData>
        </a:graphic>
      </p:graphicFrame>
      <p:sp>
        <p:nvSpPr>
          <p:cNvPr id="4" name="Oval 3">
            <a:extLst>
              <a:ext uri="{FF2B5EF4-FFF2-40B4-BE49-F238E27FC236}">
                <a16:creationId xmlns:a16="http://schemas.microsoft.com/office/drawing/2014/main" id="{44105BC2-F10C-51B1-AA62-59A06410A2E6}"/>
              </a:ext>
            </a:extLst>
          </p:cNvPr>
          <p:cNvSpPr/>
          <p:nvPr/>
        </p:nvSpPr>
        <p:spPr>
          <a:xfrm>
            <a:off x="3224513" y="1860402"/>
            <a:ext cx="547387" cy="482748"/>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Oval 4">
            <a:extLst>
              <a:ext uri="{FF2B5EF4-FFF2-40B4-BE49-F238E27FC236}">
                <a16:creationId xmlns:a16="http://schemas.microsoft.com/office/drawing/2014/main" id="{A5EC1A10-464F-2812-9FCA-94A47FF03C7D}"/>
              </a:ext>
            </a:extLst>
          </p:cNvPr>
          <p:cNvSpPr/>
          <p:nvPr/>
        </p:nvSpPr>
        <p:spPr>
          <a:xfrm>
            <a:off x="367013" y="4089252"/>
            <a:ext cx="547387" cy="482748"/>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8" name="Straight Connector 7">
            <a:extLst>
              <a:ext uri="{FF2B5EF4-FFF2-40B4-BE49-F238E27FC236}">
                <a16:creationId xmlns:a16="http://schemas.microsoft.com/office/drawing/2014/main" id="{D376215A-2FAB-CD5E-3664-11E69A6E8A11}"/>
              </a:ext>
            </a:extLst>
          </p:cNvPr>
          <p:cNvCxnSpPr>
            <a:cxnSpLocks/>
          </p:cNvCxnSpPr>
          <p:nvPr/>
        </p:nvCxnSpPr>
        <p:spPr>
          <a:xfrm>
            <a:off x="2605301" y="1797473"/>
            <a:ext cx="200479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0B9A881-0E62-63F4-596D-D7D60B7226B3}"/>
              </a:ext>
            </a:extLst>
          </p:cNvPr>
          <p:cNvCxnSpPr>
            <a:cxnSpLocks/>
          </p:cNvCxnSpPr>
          <p:nvPr/>
        </p:nvCxnSpPr>
        <p:spPr>
          <a:xfrm>
            <a:off x="5577101" y="3429000"/>
            <a:ext cx="324304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401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724"/>
          <a:stretch>
            <a:fillRect/>
          </a:stretch>
        </p:blipFill>
        <p:spPr>
          <a:xfrm>
            <a:off x="1623749" y="552423"/>
            <a:ext cx="7807635" cy="5830290"/>
          </a:xfrm>
          <a:prstGeom prst="rect">
            <a:avLst/>
          </a:prstGeom>
        </p:spPr>
      </p:pic>
      <p:sp>
        <p:nvSpPr>
          <p:cNvPr id="3" name="TextBox 2"/>
          <p:cNvSpPr txBox="1"/>
          <p:nvPr/>
        </p:nvSpPr>
        <p:spPr>
          <a:xfrm>
            <a:off x="3680567" y="4114805"/>
            <a:ext cx="3750905" cy="1569660"/>
          </a:xfrm>
          <a:prstGeom prst="rect">
            <a:avLst/>
          </a:prstGeom>
          <a:noFill/>
        </p:spPr>
        <p:txBody>
          <a:bodyPr wrap="square" rtlCol="0">
            <a:spAutoFit/>
          </a:bodyPr>
          <a:lstStyle/>
          <a:p>
            <a:pPr algn="ctr"/>
            <a:r>
              <a:rPr lang="en-US" sz="4800" dirty="0">
                <a:solidFill>
                  <a:schemeClr val="bg1"/>
                </a:solidFill>
              </a:rPr>
              <a:t>Speaking</a:t>
            </a:r>
          </a:p>
          <a:p>
            <a:pPr algn="ctr"/>
            <a:endParaRPr lang="en-US" sz="4800" dirty="0">
              <a:solidFill>
                <a:schemeClr val="bg1"/>
              </a:solidFill>
            </a:endParaRPr>
          </a:p>
        </p:txBody>
      </p:sp>
    </p:spTree>
    <p:extLst>
      <p:ext uri="{BB962C8B-B14F-4D97-AF65-F5344CB8AC3E}">
        <p14:creationId xmlns:p14="http://schemas.microsoft.com/office/powerpoint/2010/main" val="1813061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2948474" y="429884"/>
            <a:ext cx="9030443" cy="1569660"/>
          </a:xfrm>
          <a:prstGeom prst="rect">
            <a:avLst/>
          </a:prstGeom>
          <a:noFill/>
        </p:spPr>
        <p:txBody>
          <a:bodyPr wrap="square" rtlCol="0">
            <a:spAutoFit/>
          </a:bodyPr>
          <a:lstStyle/>
          <a:p>
            <a:pPr algn="just"/>
            <a:r>
              <a:rPr lang="en-US" sz="3200" b="1" dirty="0">
                <a:solidFill>
                  <a:srgbClr val="0070C0"/>
                </a:solidFill>
              </a:rPr>
              <a:t>In pairs: Discuss how family traditions and customs have changed over time in your country. Give examples from your own family when possible.</a:t>
            </a:r>
          </a:p>
        </p:txBody>
      </p:sp>
      <p:pic>
        <p:nvPicPr>
          <p:cNvPr id="3" name="Picture 2">
            <a:extLst>
              <a:ext uri="{FF2B5EF4-FFF2-40B4-BE49-F238E27FC236}">
                <a16:creationId xmlns:a16="http://schemas.microsoft.com/office/drawing/2014/main" id="{B61158F6-59AB-777F-B8C1-92724A2851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84" y="542495"/>
            <a:ext cx="2836890" cy="672219"/>
          </a:xfrm>
          <a:prstGeom prst="rect">
            <a:avLst/>
          </a:prstGeom>
        </p:spPr>
      </p:pic>
      <p:pic>
        <p:nvPicPr>
          <p:cNvPr id="5" name="Picture 2" descr="Ký ức sum vầy ngày Tết là tài sản quý giá nhất">
            <a:extLst>
              <a:ext uri="{FF2B5EF4-FFF2-40B4-BE49-F238E27FC236}">
                <a16:creationId xmlns:a16="http://schemas.microsoft.com/office/drawing/2014/main" id="{6FE8EA1B-1A0E-4F8A-A5A7-DBE832488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799" y="1999544"/>
            <a:ext cx="6407271" cy="427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8844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36DDE0-00A1-4204-E733-55474CE7FFB2}"/>
              </a:ext>
            </a:extLst>
          </p:cNvPr>
          <p:cNvPicPr>
            <a:picLocks noChangeAspect="1"/>
          </p:cNvPicPr>
          <p:nvPr/>
        </p:nvPicPr>
        <p:blipFill>
          <a:blip r:embed="rId2"/>
          <a:stretch>
            <a:fillRect/>
          </a:stretch>
        </p:blipFill>
        <p:spPr>
          <a:xfrm>
            <a:off x="373382" y="4065089"/>
            <a:ext cx="1377780" cy="2187934"/>
          </a:xfrm>
          <a:prstGeom prst="rect">
            <a:avLst/>
          </a:prstGeom>
        </p:spPr>
      </p:pic>
      <p:sp>
        <p:nvSpPr>
          <p:cNvPr id="12" name="Speech Bubble: Rectangle with Corners Rounded 11">
            <a:extLst>
              <a:ext uri="{FF2B5EF4-FFF2-40B4-BE49-F238E27FC236}">
                <a16:creationId xmlns:a16="http://schemas.microsoft.com/office/drawing/2014/main" id="{C0B92D20-9B6E-7358-13F9-7A19BB385CD3}"/>
              </a:ext>
            </a:extLst>
          </p:cNvPr>
          <p:cNvSpPr/>
          <p:nvPr/>
        </p:nvSpPr>
        <p:spPr>
          <a:xfrm>
            <a:off x="305913" y="786128"/>
            <a:ext cx="3504628" cy="2642871"/>
          </a:xfrm>
          <a:prstGeom prst="wedgeRoundRectCallout">
            <a:avLst>
              <a:gd name="adj1" fmla="val -19997"/>
              <a:gd name="adj2" fmla="val 76242"/>
              <a:gd name="adj3" fmla="val 16667"/>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242021"/>
                </a:solidFill>
              </a:rPr>
              <a:t>How have family traditions and customs changed over time in your country?</a:t>
            </a:r>
            <a:endParaRPr lang="en-US" sz="3200" dirty="0"/>
          </a:p>
        </p:txBody>
      </p:sp>
      <p:sp>
        <p:nvSpPr>
          <p:cNvPr id="13" name="TextBox 12">
            <a:extLst>
              <a:ext uri="{FF2B5EF4-FFF2-40B4-BE49-F238E27FC236}">
                <a16:creationId xmlns:a16="http://schemas.microsoft.com/office/drawing/2014/main" id="{F422C58D-3CCB-2D2C-542E-97D27CBFDE38}"/>
              </a:ext>
            </a:extLst>
          </p:cNvPr>
          <p:cNvSpPr txBox="1"/>
          <p:nvPr/>
        </p:nvSpPr>
        <p:spPr>
          <a:xfrm>
            <a:off x="3925166" y="568315"/>
            <a:ext cx="3653564" cy="646331"/>
          </a:xfrm>
          <a:prstGeom prst="rect">
            <a:avLst/>
          </a:prstGeom>
          <a:noFill/>
        </p:spPr>
        <p:txBody>
          <a:bodyPr wrap="none" rtlCol="0">
            <a:spAutoFit/>
          </a:bodyPr>
          <a:lstStyle/>
          <a:p>
            <a:r>
              <a:rPr lang="en-US" sz="3600" b="1" dirty="0">
                <a:highlight>
                  <a:srgbClr val="00FF00"/>
                </a:highlight>
              </a:rPr>
              <a:t>Suggested answer</a:t>
            </a:r>
          </a:p>
        </p:txBody>
      </p:sp>
      <p:pic>
        <p:nvPicPr>
          <p:cNvPr id="1026" name="Picture 2" descr="Ký ức sum vầy ngày Tết là tài sản quý giá nhất">
            <a:extLst>
              <a:ext uri="{FF2B5EF4-FFF2-40B4-BE49-F238E27FC236}">
                <a16:creationId xmlns:a16="http://schemas.microsoft.com/office/drawing/2014/main" id="{128BDC90-EEC4-212F-70CD-E958F4B13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8003" y="1214645"/>
            <a:ext cx="7017968" cy="468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975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linds(horizont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069480-0E02-14E2-FFE6-DE3C763FF712}"/>
              </a:ext>
            </a:extLst>
          </p:cNvPr>
          <p:cNvPicPr>
            <a:picLocks noChangeAspect="1"/>
          </p:cNvPicPr>
          <p:nvPr/>
        </p:nvPicPr>
        <p:blipFill>
          <a:blip r:embed="rId2"/>
          <a:stretch>
            <a:fillRect/>
          </a:stretch>
        </p:blipFill>
        <p:spPr>
          <a:xfrm>
            <a:off x="10396478" y="4061919"/>
            <a:ext cx="1375556" cy="2191104"/>
          </a:xfrm>
          <a:prstGeom prst="rect">
            <a:avLst/>
          </a:prstGeom>
        </p:spPr>
      </p:pic>
      <p:sp>
        <p:nvSpPr>
          <p:cNvPr id="9" name="Speech Bubble: Rectangle with Corners Rounded 8">
            <a:extLst>
              <a:ext uri="{FF2B5EF4-FFF2-40B4-BE49-F238E27FC236}">
                <a16:creationId xmlns:a16="http://schemas.microsoft.com/office/drawing/2014/main" id="{6F650837-8875-B6D0-684D-F2624A4ED838}"/>
              </a:ext>
            </a:extLst>
          </p:cNvPr>
          <p:cNvSpPr/>
          <p:nvPr/>
        </p:nvSpPr>
        <p:spPr>
          <a:xfrm>
            <a:off x="419966" y="4381500"/>
            <a:ext cx="9976512" cy="1871523"/>
          </a:xfrm>
          <a:prstGeom prst="wedgeRoundRectCallout">
            <a:avLst>
              <a:gd name="adj1" fmla="val 54475"/>
              <a:gd name="adj2" fmla="val -16931"/>
              <a:gd name="adj3" fmla="val 16667"/>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242021"/>
                </a:solidFill>
              </a:rPr>
              <a:t>Family traditions and customs in Vietnam have evolved significantly over time. For example, while traditional family meals used to be large and formal, nowadays, families often prefer more casual and relaxed gatherings.</a:t>
            </a:r>
            <a:endParaRPr lang="en-US" sz="3200" dirty="0"/>
          </a:p>
        </p:txBody>
      </p:sp>
      <p:sp>
        <p:nvSpPr>
          <p:cNvPr id="13" name="TextBox 12">
            <a:extLst>
              <a:ext uri="{FF2B5EF4-FFF2-40B4-BE49-F238E27FC236}">
                <a16:creationId xmlns:a16="http://schemas.microsoft.com/office/drawing/2014/main" id="{F422C58D-3CCB-2D2C-542E-97D27CBFDE38}"/>
              </a:ext>
            </a:extLst>
          </p:cNvPr>
          <p:cNvSpPr txBox="1"/>
          <p:nvPr/>
        </p:nvSpPr>
        <p:spPr>
          <a:xfrm>
            <a:off x="4572866" y="408524"/>
            <a:ext cx="3246594" cy="584775"/>
          </a:xfrm>
          <a:prstGeom prst="rect">
            <a:avLst/>
          </a:prstGeom>
          <a:noFill/>
        </p:spPr>
        <p:txBody>
          <a:bodyPr wrap="none" rtlCol="0">
            <a:spAutoFit/>
          </a:bodyPr>
          <a:lstStyle/>
          <a:p>
            <a:r>
              <a:rPr lang="en-US" sz="3200" b="1" dirty="0">
                <a:highlight>
                  <a:srgbClr val="00FF00"/>
                </a:highlight>
              </a:rPr>
              <a:t>Suggested answer</a:t>
            </a:r>
          </a:p>
        </p:txBody>
      </p:sp>
      <p:pic>
        <p:nvPicPr>
          <p:cNvPr id="3" name="Picture 2" descr="Vietnamese New Year's food">
            <a:extLst>
              <a:ext uri="{FF2B5EF4-FFF2-40B4-BE49-F238E27FC236}">
                <a16:creationId xmlns:a16="http://schemas.microsoft.com/office/drawing/2014/main" id="{DB79AA1A-26AA-69EC-93AD-539620877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966" y="993298"/>
            <a:ext cx="4952270" cy="33015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BDD7F6-485B-51FA-05A2-198647A3BE16}"/>
              </a:ext>
            </a:extLst>
          </p:cNvPr>
          <p:cNvSpPr txBox="1"/>
          <p:nvPr/>
        </p:nvSpPr>
        <p:spPr>
          <a:xfrm>
            <a:off x="1466038" y="423635"/>
            <a:ext cx="2948474" cy="584775"/>
          </a:xfrm>
          <a:prstGeom prst="rect">
            <a:avLst/>
          </a:prstGeom>
          <a:noFill/>
        </p:spPr>
        <p:txBody>
          <a:bodyPr wrap="square">
            <a:spAutoFit/>
          </a:bodyPr>
          <a:lstStyle/>
          <a:p>
            <a:pPr algn="l"/>
            <a:r>
              <a:rPr lang="en-US" sz="3200" b="0" i="0" dirty="0">
                <a:effectLst/>
              </a:rPr>
              <a:t>PAST</a:t>
            </a:r>
            <a:endParaRPr lang="en-US" sz="3200" dirty="0"/>
          </a:p>
        </p:txBody>
      </p:sp>
      <p:sp>
        <p:nvSpPr>
          <p:cNvPr id="6" name="TextBox 5">
            <a:extLst>
              <a:ext uri="{FF2B5EF4-FFF2-40B4-BE49-F238E27FC236}">
                <a16:creationId xmlns:a16="http://schemas.microsoft.com/office/drawing/2014/main" id="{B94FB1B4-8AFB-CE86-CB9D-849FE9390FA7}"/>
              </a:ext>
            </a:extLst>
          </p:cNvPr>
          <p:cNvSpPr txBox="1"/>
          <p:nvPr/>
        </p:nvSpPr>
        <p:spPr>
          <a:xfrm>
            <a:off x="8922241" y="495212"/>
            <a:ext cx="2948474" cy="584775"/>
          </a:xfrm>
          <a:prstGeom prst="rect">
            <a:avLst/>
          </a:prstGeom>
          <a:noFill/>
        </p:spPr>
        <p:txBody>
          <a:bodyPr wrap="square">
            <a:spAutoFit/>
          </a:bodyPr>
          <a:lstStyle/>
          <a:p>
            <a:pPr algn="l"/>
            <a:r>
              <a:rPr lang="en-US" sz="3200" b="0" i="0" dirty="0">
                <a:effectLst/>
              </a:rPr>
              <a:t>NOW</a:t>
            </a:r>
            <a:endParaRPr lang="en-US" sz="3200" dirty="0"/>
          </a:p>
        </p:txBody>
      </p:sp>
      <p:pic>
        <p:nvPicPr>
          <p:cNvPr id="2052" name="Picture 4" descr="Family values treasured in modern lifestyle  - ảnh 1">
            <a:extLst>
              <a:ext uri="{FF2B5EF4-FFF2-40B4-BE49-F238E27FC236}">
                <a16:creationId xmlns:a16="http://schemas.microsoft.com/office/drawing/2014/main" id="{FDE37EB9-7709-94BB-2525-612F426463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765" y="1121186"/>
            <a:ext cx="4558977" cy="2854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855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blinds(horizontal)">
                                      <p:cBhvr>
                                        <p:cTn id="23" dur="500"/>
                                        <p:tgtEl>
                                          <p:spTgt spid="205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724"/>
          <a:stretch>
            <a:fillRect/>
          </a:stretch>
        </p:blipFill>
        <p:spPr>
          <a:xfrm>
            <a:off x="1623749" y="552423"/>
            <a:ext cx="7807635" cy="5830290"/>
          </a:xfrm>
          <a:prstGeom prst="rect">
            <a:avLst/>
          </a:prstGeom>
        </p:spPr>
      </p:pic>
      <p:sp>
        <p:nvSpPr>
          <p:cNvPr id="3" name="TextBox 2"/>
          <p:cNvSpPr txBox="1"/>
          <p:nvPr/>
        </p:nvSpPr>
        <p:spPr>
          <a:xfrm>
            <a:off x="3680567" y="4114805"/>
            <a:ext cx="3750905" cy="861774"/>
          </a:xfrm>
          <a:prstGeom prst="rect">
            <a:avLst/>
          </a:prstGeom>
          <a:noFill/>
        </p:spPr>
        <p:txBody>
          <a:bodyPr wrap="square" rtlCol="0">
            <a:spAutoFit/>
          </a:bodyPr>
          <a:lstStyle/>
          <a:p>
            <a:pPr algn="ctr"/>
            <a:r>
              <a:rPr lang="en-US" sz="4800" b="1" dirty="0">
                <a:solidFill>
                  <a:schemeClr val="bg1"/>
                </a:solidFill>
              </a:rPr>
              <a:t>Writing</a:t>
            </a:r>
          </a:p>
        </p:txBody>
      </p:sp>
    </p:spTree>
    <p:extLst>
      <p:ext uri="{BB962C8B-B14F-4D97-AF65-F5344CB8AC3E}">
        <p14:creationId xmlns:p14="http://schemas.microsoft.com/office/powerpoint/2010/main" val="23828210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AD5B54-6F7A-46A9-A78B-E1676AA815DD}"/>
              </a:ext>
            </a:extLst>
          </p:cNvPr>
          <p:cNvSpPr txBox="1"/>
          <p:nvPr/>
        </p:nvSpPr>
        <p:spPr>
          <a:xfrm>
            <a:off x="384313" y="450573"/>
            <a:ext cx="11360515" cy="1077218"/>
          </a:xfrm>
          <a:prstGeom prst="rect">
            <a:avLst/>
          </a:prstGeom>
          <a:noFill/>
        </p:spPr>
        <p:txBody>
          <a:bodyPr wrap="square" rtlCol="0">
            <a:spAutoFit/>
          </a:bodyPr>
          <a:lstStyle/>
          <a:p>
            <a:pPr algn="r"/>
            <a:r>
              <a:rPr lang="en-US" sz="3200" b="1" dirty="0">
                <a:solidFill>
                  <a:srgbClr val="0070C0"/>
                </a:solidFill>
              </a:rPr>
              <a:t>Friday, October, 24</a:t>
            </a:r>
            <a:r>
              <a:rPr lang="en-US" sz="3200" b="1" baseline="30000" dirty="0">
                <a:solidFill>
                  <a:srgbClr val="0070C0"/>
                </a:solidFill>
              </a:rPr>
              <a:t>th</a:t>
            </a:r>
            <a:r>
              <a:rPr lang="en-US" sz="3200" b="1" dirty="0">
                <a:solidFill>
                  <a:srgbClr val="0070C0"/>
                </a:solidFill>
              </a:rPr>
              <a:t> 2025</a:t>
            </a:r>
          </a:p>
          <a:p>
            <a:r>
              <a:rPr lang="en-US" sz="3200" b="1" dirty="0">
                <a:solidFill>
                  <a:srgbClr val="0070C0"/>
                </a:solidFill>
              </a:rPr>
              <a:t>Period 21</a:t>
            </a:r>
          </a:p>
        </p:txBody>
      </p:sp>
      <p:sp>
        <p:nvSpPr>
          <p:cNvPr id="3" name="TextBox 2">
            <a:extLst>
              <a:ext uri="{FF2B5EF4-FFF2-40B4-BE49-F238E27FC236}">
                <a16:creationId xmlns:a16="http://schemas.microsoft.com/office/drawing/2014/main" id="{3A0F9DCE-DB13-4BEF-A3B2-F2B3C77D3A3A}"/>
              </a:ext>
            </a:extLst>
          </p:cNvPr>
          <p:cNvSpPr txBox="1"/>
          <p:nvPr/>
        </p:nvSpPr>
        <p:spPr>
          <a:xfrm>
            <a:off x="2568494" y="1785729"/>
            <a:ext cx="7542913" cy="2554545"/>
          </a:xfrm>
          <a:prstGeom prst="rect">
            <a:avLst/>
          </a:prstGeom>
          <a:noFill/>
        </p:spPr>
        <p:txBody>
          <a:bodyPr wrap="square" rtlCol="0">
            <a:spAutoFit/>
          </a:bodyPr>
          <a:lstStyle/>
          <a:p>
            <a:pPr lvl="0" algn="ctr"/>
            <a:r>
              <a:rPr lang="en-US" sz="4000" b="1" dirty="0">
                <a:solidFill>
                  <a:srgbClr val="0070C0"/>
                </a:solidFill>
              </a:rPr>
              <a:t>Unit 2: Life in the past</a:t>
            </a:r>
            <a:endParaRPr lang="en-US" sz="2800" b="1" dirty="0">
              <a:solidFill>
                <a:srgbClr val="0070C0"/>
              </a:solidFill>
            </a:endParaRPr>
          </a:p>
          <a:p>
            <a:pPr lvl="0" algn="ctr"/>
            <a:r>
              <a:rPr lang="en-US" sz="4000" b="1" dirty="0">
                <a:solidFill>
                  <a:srgbClr val="00B050"/>
                </a:solidFill>
              </a:rPr>
              <a:t>Review 2</a:t>
            </a:r>
          </a:p>
          <a:p>
            <a:pPr lvl="0" algn="ctr"/>
            <a:r>
              <a:rPr lang="en-US" sz="4000" dirty="0">
                <a:solidFill>
                  <a:srgbClr val="FF0000"/>
                </a:solidFill>
              </a:rPr>
              <a:t>Pages</a:t>
            </a:r>
            <a:r>
              <a:rPr lang="en-US" sz="4000" dirty="0">
                <a:solidFill>
                  <a:prstClr val="black"/>
                </a:solidFill>
              </a:rPr>
              <a:t> </a:t>
            </a:r>
            <a:r>
              <a:rPr lang="en-US" sz="4000" dirty="0">
                <a:solidFill>
                  <a:srgbClr val="FF0000"/>
                </a:solidFill>
              </a:rPr>
              <a:t>88 &amp; 89</a:t>
            </a:r>
          </a:p>
          <a:p>
            <a:pPr lvl="0" algn="ctr"/>
            <a:endParaRPr lang="en-US" sz="4000" dirty="0">
              <a:solidFill>
                <a:srgbClr val="FF0000"/>
              </a:solidFill>
            </a:endParaRPr>
          </a:p>
        </p:txBody>
      </p:sp>
    </p:spTree>
    <p:extLst>
      <p:ext uri="{BB962C8B-B14F-4D97-AF65-F5344CB8AC3E}">
        <p14:creationId xmlns:p14="http://schemas.microsoft.com/office/powerpoint/2010/main" val="2143321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2879378" y="621872"/>
            <a:ext cx="9030443" cy="1077218"/>
          </a:xfrm>
          <a:prstGeom prst="rect">
            <a:avLst/>
          </a:prstGeom>
          <a:noFill/>
        </p:spPr>
        <p:txBody>
          <a:bodyPr wrap="square" rtlCol="0">
            <a:spAutoFit/>
          </a:bodyPr>
          <a:lstStyle/>
          <a:p>
            <a:pPr algn="just"/>
            <a:r>
              <a:rPr lang="en-US" sz="3200" b="1" dirty="0">
                <a:solidFill>
                  <a:srgbClr val="0070C0"/>
                </a:solidFill>
              </a:rPr>
              <a:t>Write about what your family used to do when you were little. Write 100 to 120 words.</a:t>
            </a:r>
          </a:p>
        </p:txBody>
      </p:sp>
      <p:pic>
        <p:nvPicPr>
          <p:cNvPr id="5" name="Picture 4">
            <a:extLst>
              <a:ext uri="{FF2B5EF4-FFF2-40B4-BE49-F238E27FC236}">
                <a16:creationId xmlns:a16="http://schemas.microsoft.com/office/drawing/2014/main" id="{9EBD1312-1C30-A0A5-EE10-022BFB85A6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730" y="561619"/>
            <a:ext cx="2533648" cy="598862"/>
          </a:xfrm>
          <a:prstGeom prst="rect">
            <a:avLst/>
          </a:prstGeom>
        </p:spPr>
      </p:pic>
      <p:pic>
        <p:nvPicPr>
          <p:cNvPr id="8" name="Picture 7">
            <a:extLst>
              <a:ext uri="{FF2B5EF4-FFF2-40B4-BE49-F238E27FC236}">
                <a16:creationId xmlns:a16="http://schemas.microsoft.com/office/drawing/2014/main" id="{514150EC-B07D-4F85-BC7C-3507D4228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29" y="1699090"/>
            <a:ext cx="11307771" cy="4123212"/>
          </a:xfrm>
          <a:prstGeom prst="rect">
            <a:avLst/>
          </a:prstGeom>
        </p:spPr>
      </p:pic>
    </p:spTree>
    <p:extLst>
      <p:ext uri="{BB962C8B-B14F-4D97-AF65-F5344CB8AC3E}">
        <p14:creationId xmlns:p14="http://schemas.microsoft.com/office/powerpoint/2010/main" val="2506168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01142-EB0B-6FE1-FBA0-400FF81C35C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2859B04-42FA-31B3-01C2-9615A9A10118}"/>
              </a:ext>
            </a:extLst>
          </p:cNvPr>
          <p:cNvSpPr txBox="1"/>
          <p:nvPr/>
        </p:nvSpPr>
        <p:spPr>
          <a:xfrm>
            <a:off x="289930" y="1371803"/>
            <a:ext cx="11463453" cy="5016758"/>
          </a:xfrm>
          <a:prstGeom prst="rect">
            <a:avLst/>
          </a:prstGeom>
          <a:solidFill>
            <a:schemeClr val="accent4">
              <a:lumMod val="20000"/>
              <a:lumOff val="80000"/>
            </a:schemeClr>
          </a:solidFill>
        </p:spPr>
        <p:txBody>
          <a:bodyPr wrap="square">
            <a:spAutoFit/>
          </a:bodyPr>
          <a:lstStyle/>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When I was little, my family and I used to go to a beach near my grandma's house. We would drive there really early in the morning. I used to swim in the sea with my brother and sister. My parents would sit on the beach and read their books. In the evenings, we used to go into town and eat at a restaurant by the river. It was such a nice place. I would always eat some fish. My brother would usually eat chicken curry. Sometimes, my grandma would cook for us. She would bake vegetables and meat in a clay pot, and we would eat it with rice. I loved those trips.</a:t>
            </a:r>
          </a:p>
          <a:p>
            <a:pPr algn="just"/>
            <a:r>
              <a:rPr lang="en-US" sz="3200" i="1" kern="100" dirty="0">
                <a:effectLst/>
                <a:latin typeface="Calibri" panose="020F0502020204030204" pitchFamily="34" charset="0"/>
                <a:ea typeface="DengXian" panose="02010600030101010101" pitchFamily="2" charset="-122"/>
                <a:cs typeface="Calibri" panose="020F0502020204030204" pitchFamily="34" charset="0"/>
              </a:rPr>
              <a:t>114 words</a:t>
            </a:r>
            <a:endParaRPr lang="en-VN" sz="3200" i="1" kern="100" dirty="0">
              <a:effectLst/>
              <a:latin typeface="Calibri" panose="020F0502020204030204" pitchFamily="34" charset="0"/>
              <a:ea typeface="DengXian" panose="02010600030101010101" pitchFamily="2" charset="-122"/>
              <a:cs typeface="Calibri" panose="020F0502020204030204" pitchFamily="34" charset="0"/>
            </a:endParaRPr>
          </a:p>
        </p:txBody>
      </p:sp>
      <p:sp>
        <p:nvSpPr>
          <p:cNvPr id="4" name="TextBox 3">
            <a:extLst>
              <a:ext uri="{FF2B5EF4-FFF2-40B4-BE49-F238E27FC236}">
                <a16:creationId xmlns:a16="http://schemas.microsoft.com/office/drawing/2014/main" id="{E60EB27E-47FB-39BB-89F8-9B9EA6B697D3}"/>
              </a:ext>
            </a:extLst>
          </p:cNvPr>
          <p:cNvSpPr txBox="1"/>
          <p:nvPr/>
        </p:nvSpPr>
        <p:spPr>
          <a:xfrm>
            <a:off x="4240529" y="415350"/>
            <a:ext cx="3562257" cy="646331"/>
          </a:xfrm>
          <a:prstGeom prst="rect">
            <a:avLst/>
          </a:prstGeom>
          <a:solidFill>
            <a:srgbClr val="C00000"/>
          </a:solidFill>
        </p:spPr>
        <p:txBody>
          <a:bodyPr wrap="none" rtlCol="0">
            <a:spAutoFit/>
          </a:bodyPr>
          <a:lstStyle/>
          <a:p>
            <a:r>
              <a:rPr lang="en-US" sz="3600" dirty="0">
                <a:solidFill>
                  <a:schemeClr val="bg1"/>
                </a:solidFill>
              </a:rPr>
              <a:t>Suggested answer</a:t>
            </a:r>
          </a:p>
        </p:txBody>
      </p:sp>
    </p:spTree>
    <p:extLst>
      <p:ext uri="{BB962C8B-B14F-4D97-AF65-F5344CB8AC3E}">
        <p14:creationId xmlns:p14="http://schemas.microsoft.com/office/powerpoint/2010/main" val="2038269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6462"/>
            <a:ext cx="8790639" cy="5859910"/>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1228041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374" y="566678"/>
            <a:ext cx="11842475"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Ask and answer the question below with your partner, using </a:t>
            </a:r>
            <a:r>
              <a:rPr lang="en-US" sz="3600" i="1" dirty="0">
                <a:solidFill>
                  <a:srgbClr val="C00000"/>
                </a:solidFill>
              </a:rPr>
              <a:t>“used to”</a:t>
            </a:r>
            <a:endParaRPr lang="en-US" sz="3600" i="1" dirty="0">
              <a:solidFill>
                <a:srgbClr val="0070C0"/>
              </a:solidFill>
              <a:highlight>
                <a:srgbClr val="FFFF00"/>
              </a:highlight>
            </a:endParaRPr>
          </a:p>
        </p:txBody>
      </p:sp>
      <p:sp>
        <p:nvSpPr>
          <p:cNvPr id="2" name="Rectangle 1">
            <a:extLst>
              <a:ext uri="{FF2B5EF4-FFF2-40B4-BE49-F238E27FC236}">
                <a16:creationId xmlns:a16="http://schemas.microsoft.com/office/drawing/2014/main" id="{608F845E-510C-8AEA-11AD-4B8F4B3A2770}"/>
              </a:ext>
            </a:extLst>
          </p:cNvPr>
          <p:cNvSpPr/>
          <p:nvPr/>
        </p:nvSpPr>
        <p:spPr>
          <a:xfrm>
            <a:off x="485192" y="2059394"/>
            <a:ext cx="11271379" cy="1200329"/>
          </a:xfrm>
          <a:prstGeom prst="rect">
            <a:avLst/>
          </a:prstGeom>
          <a:solidFill>
            <a:schemeClr val="accent6">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r>
              <a:rPr lang="en-US" sz="3600" b="1" dirty="0">
                <a:solidFill>
                  <a:srgbClr val="0D0D0D"/>
                </a:solidFill>
                <a:latin typeface="Calibri" panose="020F0502020204030204" pitchFamily="34" charset="0"/>
                <a:cs typeface="Calibri" panose="020F0502020204030204" pitchFamily="34" charset="0"/>
              </a:rPr>
              <a:t>What sports did you use to play with friends when you were a child?</a:t>
            </a:r>
          </a:p>
        </p:txBody>
      </p:sp>
      <p:pic>
        <p:nvPicPr>
          <p:cNvPr id="1026" name="Picture 2" descr="Learntalk blogposts 09 08 17 conversation">
            <a:extLst>
              <a:ext uri="{FF2B5EF4-FFF2-40B4-BE49-F238E27FC236}">
                <a16:creationId xmlns:a16="http://schemas.microsoft.com/office/drawing/2014/main" id="{444C884B-8D80-443B-AEFE-E8F5DF9E59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6175" y="3721389"/>
            <a:ext cx="42672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690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4ED29-D948-9582-A387-1366950413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E6DAEA5-D3F5-B329-77E2-FA5C57A0034E}"/>
              </a:ext>
            </a:extLst>
          </p:cNvPr>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Presentation</a:t>
            </a:r>
          </a:p>
        </p:txBody>
      </p:sp>
      <p:sp>
        <p:nvSpPr>
          <p:cNvPr id="4" name="TextBox 3">
            <a:extLst>
              <a:ext uri="{FF2B5EF4-FFF2-40B4-BE49-F238E27FC236}">
                <a16:creationId xmlns:a16="http://schemas.microsoft.com/office/drawing/2014/main" id="{7F2C3BB7-0087-9512-566F-827E6C21A339}"/>
              </a:ext>
            </a:extLst>
          </p:cNvPr>
          <p:cNvSpPr txBox="1"/>
          <p:nvPr/>
        </p:nvSpPr>
        <p:spPr>
          <a:xfrm>
            <a:off x="4867134" y="4143638"/>
            <a:ext cx="3267732" cy="646331"/>
          </a:xfrm>
          <a:prstGeom prst="rect">
            <a:avLst/>
          </a:prstGeom>
          <a:noFill/>
        </p:spPr>
        <p:txBody>
          <a:bodyPr wrap="square" rtlCol="0">
            <a:spAutoFit/>
          </a:bodyPr>
          <a:lstStyle/>
          <a:p>
            <a:pPr algn="ctr"/>
            <a:r>
              <a:rPr lang="en-US" sz="3600" dirty="0">
                <a:solidFill>
                  <a:schemeClr val="bg1"/>
                </a:solidFill>
              </a:rPr>
              <a:t>Production</a:t>
            </a:r>
          </a:p>
        </p:txBody>
      </p:sp>
      <p:sp>
        <p:nvSpPr>
          <p:cNvPr id="5" name="TextBox 4">
            <a:extLst>
              <a:ext uri="{FF2B5EF4-FFF2-40B4-BE49-F238E27FC236}">
                <a16:creationId xmlns:a16="http://schemas.microsoft.com/office/drawing/2014/main" id="{1B2ECF64-44AA-C7AA-10C2-14BB427022BF}"/>
              </a:ext>
            </a:extLst>
          </p:cNvPr>
          <p:cNvSpPr txBox="1"/>
          <p:nvPr/>
        </p:nvSpPr>
        <p:spPr>
          <a:xfrm>
            <a:off x="383140" y="5471796"/>
            <a:ext cx="11164003" cy="712759"/>
          </a:xfrm>
          <a:prstGeom prst="rect">
            <a:avLst/>
          </a:prstGeom>
          <a:solidFill>
            <a:schemeClr val="accent5">
              <a:lumMod val="20000"/>
              <a:lumOff val="80000"/>
            </a:schemeClr>
          </a:solidFill>
        </p:spPr>
        <p:txBody>
          <a:bodyPr wrap="square">
            <a:spAutoFit/>
          </a:bodyPr>
          <a:lstStyle/>
          <a:p>
            <a:pPr>
              <a:lnSpc>
                <a:spcPct val="120000"/>
              </a:lnSpc>
            </a:pPr>
            <a:r>
              <a:rPr lang="en-US" sz="3600" dirty="0">
                <a:solidFill>
                  <a:srgbClr val="0D0D0D"/>
                </a:solidFill>
                <a:latin typeface="Calibri" panose="020F0502020204030204" pitchFamily="34" charset="0"/>
                <a:cs typeface="Calibri" panose="020F0502020204030204" pitchFamily="34" charset="0"/>
              </a:rPr>
              <a:t>When I was a child, I </a:t>
            </a:r>
            <a:r>
              <a:rPr lang="en-US" sz="3600" b="1" dirty="0">
                <a:solidFill>
                  <a:srgbClr val="0D0D0D"/>
                </a:solidFill>
                <a:highlight>
                  <a:srgbClr val="FFFF00"/>
                </a:highlight>
                <a:latin typeface="Calibri" panose="020F0502020204030204" pitchFamily="34" charset="0"/>
                <a:cs typeface="Calibri" panose="020F0502020204030204" pitchFamily="34" charset="0"/>
              </a:rPr>
              <a:t>used to play </a:t>
            </a:r>
            <a:r>
              <a:rPr lang="en-US" sz="3600" dirty="0">
                <a:solidFill>
                  <a:srgbClr val="0D0D0D"/>
                </a:solidFill>
                <a:latin typeface="Calibri" panose="020F0502020204030204" pitchFamily="34" charset="0"/>
                <a:cs typeface="Calibri" panose="020F0502020204030204" pitchFamily="34" charset="0"/>
              </a:rPr>
              <a:t>soccer with my friends.</a:t>
            </a:r>
          </a:p>
        </p:txBody>
      </p:sp>
      <p:sp>
        <p:nvSpPr>
          <p:cNvPr id="6" name="TextBox 5">
            <a:extLst>
              <a:ext uri="{FF2B5EF4-FFF2-40B4-BE49-F238E27FC236}">
                <a16:creationId xmlns:a16="http://schemas.microsoft.com/office/drawing/2014/main" id="{FCB7F67A-CE12-A5DB-9EE7-63AE8761D202}"/>
              </a:ext>
            </a:extLst>
          </p:cNvPr>
          <p:cNvSpPr txBox="1"/>
          <p:nvPr/>
        </p:nvSpPr>
        <p:spPr>
          <a:xfrm>
            <a:off x="4182156" y="507609"/>
            <a:ext cx="3358764" cy="584775"/>
          </a:xfrm>
          <a:prstGeom prst="rect">
            <a:avLst/>
          </a:prstGeom>
          <a:solidFill>
            <a:srgbClr val="FF4493">
              <a:alpha val="19216"/>
            </a:srgbClr>
          </a:solidFill>
        </p:spPr>
        <p:txBody>
          <a:bodyPr wrap="square">
            <a:spAutoFit/>
          </a:bodyPr>
          <a:lstStyle/>
          <a:p>
            <a:r>
              <a:rPr lang="en-US" sz="3200" dirty="0">
                <a:solidFill>
                  <a:srgbClr val="FF0000"/>
                </a:solidFill>
              </a:rPr>
              <a:t>Suggested answer</a:t>
            </a:r>
          </a:p>
        </p:txBody>
      </p:sp>
      <p:pic>
        <p:nvPicPr>
          <p:cNvPr id="2" name="Picture 1" descr="The Phoenix area has several youth soccer clubs.">
            <a:extLst>
              <a:ext uri="{FF2B5EF4-FFF2-40B4-BE49-F238E27FC236}">
                <a16:creationId xmlns:a16="http://schemas.microsoft.com/office/drawing/2014/main" id="{E8BEFECE-6743-7A48-38EF-D008A2B42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246" y="1253268"/>
            <a:ext cx="7140350" cy="403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898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559" y="353146"/>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545119" y="1763768"/>
            <a:ext cx="11101761" cy="2499402"/>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a:lnSpc>
                <a:spcPct val="150000"/>
              </a:lnSpc>
            </a:pPr>
            <a:r>
              <a:rPr lang="en-US" sz="3600" b="1" i="1" dirty="0">
                <a:solidFill>
                  <a:srgbClr val="002060"/>
                </a:solidFill>
                <a:latin typeface="Calibri" panose="020F0502020204030204" pitchFamily="34" charset="0"/>
                <a:cs typeface="Calibri" panose="020F0502020204030204" pitchFamily="34" charset="0"/>
              </a:rPr>
              <a:t>Review:</a:t>
            </a:r>
          </a:p>
          <a:p>
            <a:pPr marL="571500" indent="-571500">
              <a:lnSpc>
                <a:spcPct val="150000"/>
              </a:lnSpc>
              <a:buFont typeface="Wingdings" panose="05000000000000000000" pitchFamily="2" charset="2"/>
              <a:buChar char="v"/>
            </a:pPr>
            <a:r>
              <a:rPr lang="en-US" sz="3600" i="1" dirty="0">
                <a:solidFill>
                  <a:srgbClr val="002060"/>
                </a:solidFill>
                <a:latin typeface="Calibri" panose="020F0502020204030204" pitchFamily="34" charset="0"/>
                <a:ea typeface="Calibri" panose="020F0502020204030204" pitchFamily="34" charset="0"/>
                <a:cs typeface="Calibri" panose="020F0502020204030204" pitchFamily="34" charset="0"/>
              </a:rPr>
              <a:t>Review the target language learned in the unit</a:t>
            </a:r>
          </a:p>
          <a:p>
            <a:pPr marL="571500" indent="-571500">
              <a:lnSpc>
                <a:spcPct val="150000"/>
              </a:lnSpc>
              <a:buFont typeface="Wingdings" panose="05000000000000000000" pitchFamily="2" charset="2"/>
              <a:buChar char="v"/>
            </a:pPr>
            <a:r>
              <a:rPr lang="en-US" sz="3600" i="1" dirty="0">
                <a:solidFill>
                  <a:srgbClr val="002060"/>
                </a:solidFill>
                <a:latin typeface="Calibri" panose="020F0502020204030204" pitchFamily="34" charset="0"/>
                <a:ea typeface="Calibri" panose="020F0502020204030204" pitchFamily="34" charset="0"/>
                <a:cs typeface="Calibri" panose="020F0502020204030204" pitchFamily="34" charset="0"/>
              </a:rPr>
              <a:t>Practice test-taking skills</a:t>
            </a:r>
          </a:p>
        </p:txBody>
      </p:sp>
    </p:spTree>
    <p:extLst>
      <p:ext uri="{BB962C8B-B14F-4D97-AF65-F5344CB8AC3E}">
        <p14:creationId xmlns:p14="http://schemas.microsoft.com/office/powerpoint/2010/main" val="41447296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333052" y="1734681"/>
            <a:ext cx="11764213" cy="2499402"/>
          </a:xfrm>
          <a:prstGeom prst="rect">
            <a:avLst/>
          </a:prstGeom>
          <a:solidFill>
            <a:schemeClr val="bg1"/>
          </a:solidFill>
          <a:ln>
            <a:noFill/>
          </a:ln>
          <a:effectLst>
            <a:outerShdw blurRad="50800" dist="38100" dir="5400000" algn="t" rotWithShape="0">
              <a:prstClr val="black">
                <a:alpha val="40000"/>
              </a:prstClr>
            </a:outerShdw>
          </a:effectLst>
        </p:spPr>
        <p:txBody>
          <a:bodyPr wrap="square" lIns="91440" tIns="45720" rIns="91440" bIns="45720" anchor="t">
            <a:spAutoFit/>
          </a:bodyPr>
          <a:lstStyle/>
          <a:p>
            <a:pPr marL="571500" indent="-571500">
              <a:lnSpc>
                <a:spcPct val="150000"/>
              </a:lnSpc>
              <a:buFont typeface="Wingdings" panose="05000000000000000000" pitchFamily="2" charset="2"/>
              <a:buChar char="q"/>
            </a:pPr>
            <a:r>
              <a:rPr lang="en-US" sz="3600" i="1" dirty="0">
                <a:solidFill>
                  <a:srgbClr val="002060"/>
                </a:solidFill>
                <a:latin typeface="Calibri" panose="020F0502020204030204" pitchFamily="34" charset="0"/>
                <a:cs typeface="Calibri" panose="020F0502020204030204" pitchFamily="34" charset="0"/>
              </a:rPr>
              <a:t>Review the target language learned in the unit</a:t>
            </a:r>
          </a:p>
          <a:p>
            <a:pPr marL="571500" indent="-571500">
              <a:lnSpc>
                <a:spcPct val="150000"/>
              </a:lnSpc>
              <a:buFont typeface="Wingdings" panose="05000000000000000000" pitchFamily="2" charset="2"/>
              <a:buChar char="q"/>
            </a:pPr>
            <a:r>
              <a:rPr lang="en-US" sz="3600" i="1" dirty="0">
                <a:solidFill>
                  <a:srgbClr val="002060"/>
                </a:solidFill>
                <a:latin typeface="Calibri" panose="020F0502020204030204" pitchFamily="34" charset="0"/>
                <a:cs typeface="Calibri" panose="020F0502020204030204" pitchFamily="34" charset="0"/>
              </a:rPr>
              <a:t>Prepare for the next lesson (Revision for the midterm test).</a:t>
            </a:r>
          </a:p>
          <a:p>
            <a:pPr marL="571500" indent="-571500">
              <a:lnSpc>
                <a:spcPct val="150000"/>
              </a:lnSpc>
              <a:buFont typeface="Wingdings" panose="05000000000000000000" pitchFamily="2" charset="2"/>
              <a:buChar char="q"/>
            </a:pPr>
            <a:r>
              <a:rPr lang="en-US" sz="3600" i="1" dirty="0">
                <a:solidFill>
                  <a:srgbClr val="002060"/>
                </a:solidFill>
                <a:latin typeface="Calibri" panose="020F0502020204030204" pitchFamily="34" charset="0"/>
                <a:cs typeface="Calibri" panose="020F0502020204030204" pitchFamily="34" charset="0"/>
              </a:rPr>
              <a:t>Play the consolidation games on </a:t>
            </a:r>
            <a:r>
              <a:rPr lang="en-US" sz="3600" i="1" dirty="0">
                <a:solidFill>
                  <a:srgbClr val="00206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www.eduhome.com.vn</a:t>
            </a:r>
            <a:r>
              <a:rPr lang="en-US" sz="3600" i="1" dirty="0">
                <a:solidFill>
                  <a:srgbClr val="00206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928367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8074" r="8232"/>
          <a:stretch>
            <a:fillRect/>
          </a:stretch>
        </p:blipFill>
        <p:spPr>
          <a:xfrm>
            <a:off x="2218855" y="686050"/>
            <a:ext cx="6988202" cy="5530362"/>
          </a:xfrm>
          <a:prstGeom prst="rect">
            <a:avLst/>
          </a:prstGeom>
        </p:spPr>
      </p:pic>
      <p:sp>
        <p:nvSpPr>
          <p:cNvPr id="3" name="TextBox 2"/>
          <p:cNvSpPr txBox="1"/>
          <p:nvPr/>
        </p:nvSpPr>
        <p:spPr>
          <a:xfrm>
            <a:off x="4012785" y="3999887"/>
            <a:ext cx="4166430" cy="784830"/>
          </a:xfrm>
          <a:prstGeom prst="rect">
            <a:avLst/>
          </a:prstGeom>
          <a:noFill/>
        </p:spPr>
        <p:txBody>
          <a:bodyPr wrap="square" rtlCol="0">
            <a:spAutoFit/>
          </a:bodyPr>
          <a:lstStyle/>
          <a:p>
            <a:r>
              <a:rPr lang="en-US" sz="4400" dirty="0">
                <a:solidFill>
                  <a:schemeClr val="bg1"/>
                </a:solidFill>
              </a:rPr>
              <a:t>Extra practice</a:t>
            </a:r>
          </a:p>
        </p:txBody>
      </p:sp>
    </p:spTree>
    <p:extLst>
      <p:ext uri="{BB962C8B-B14F-4D97-AF65-F5344CB8AC3E}">
        <p14:creationId xmlns:p14="http://schemas.microsoft.com/office/powerpoint/2010/main" val="6082812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431217B-DA1E-988F-187B-D6C4B787F07A}"/>
              </a:ext>
            </a:extLst>
          </p:cNvPr>
          <p:cNvSpPr txBox="1"/>
          <p:nvPr/>
        </p:nvSpPr>
        <p:spPr>
          <a:xfrm>
            <a:off x="75800" y="457903"/>
            <a:ext cx="12333326" cy="553998"/>
          </a:xfrm>
          <a:prstGeom prst="rect">
            <a:avLst/>
          </a:prstGeom>
          <a:noFill/>
        </p:spPr>
        <p:txBody>
          <a:bodyPr wrap="square">
            <a:spAutoFit/>
          </a:bodyPr>
          <a:lstStyle/>
          <a:p>
            <a:r>
              <a:rPr lang="en-US" sz="3000" b="1" dirty="0">
                <a:solidFill>
                  <a:srgbClr val="0070C0"/>
                </a:solidFill>
                <a:highlight>
                  <a:srgbClr val="00FF00"/>
                </a:highlight>
              </a:rPr>
              <a:t>WB p. 51</a:t>
            </a:r>
            <a:r>
              <a:rPr lang="en-US" sz="3000" b="1" i="0" dirty="0">
                <a:solidFill>
                  <a:srgbClr val="0070C0"/>
                </a:solidFill>
                <a:effectLst/>
                <a:highlight>
                  <a:srgbClr val="00FF00"/>
                </a:highlight>
              </a:rPr>
              <a:t>. </a:t>
            </a:r>
            <a:r>
              <a:rPr lang="en-US" sz="3000" b="1" dirty="0">
                <a:solidFill>
                  <a:srgbClr val="0070C0"/>
                </a:solidFill>
              </a:rPr>
              <a:t>Read the email. Choose the best word (A, B, or C) for each space.</a:t>
            </a:r>
          </a:p>
        </p:txBody>
      </p:sp>
      <p:sp>
        <p:nvSpPr>
          <p:cNvPr id="7" name="TextBox 6">
            <a:extLst>
              <a:ext uri="{FF2B5EF4-FFF2-40B4-BE49-F238E27FC236}">
                <a16:creationId xmlns:a16="http://schemas.microsoft.com/office/drawing/2014/main" id="{85436044-1176-9642-EFB6-6AF163FA2F76}"/>
              </a:ext>
            </a:extLst>
          </p:cNvPr>
          <p:cNvSpPr txBox="1"/>
          <p:nvPr/>
        </p:nvSpPr>
        <p:spPr>
          <a:xfrm>
            <a:off x="656547" y="4066460"/>
            <a:ext cx="10969396" cy="2062103"/>
          </a:xfrm>
          <a:prstGeom prst="rect">
            <a:avLst/>
          </a:prstGeom>
          <a:solidFill>
            <a:schemeClr val="accent4">
              <a:lumMod val="20000"/>
              <a:lumOff val="80000"/>
            </a:schemeClr>
          </a:solidFill>
        </p:spPr>
        <p:txBody>
          <a:bodyPr wrap="square">
            <a:spAutoFit/>
          </a:bodyPr>
          <a:lstStyle/>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Dear Nancy,</a:t>
            </a:r>
          </a:p>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I was very glad when I got your email asking me about life in the (0) _______. I'm more than happy to share my memories and experiences with you. Those were good days.</a:t>
            </a:r>
          </a:p>
        </p:txBody>
      </p:sp>
      <p:pic>
        <p:nvPicPr>
          <p:cNvPr id="4" name="Picture 3">
            <a:extLst>
              <a:ext uri="{FF2B5EF4-FFF2-40B4-BE49-F238E27FC236}">
                <a16:creationId xmlns:a16="http://schemas.microsoft.com/office/drawing/2014/main" id="{BCB5FE3A-299D-1DC3-457E-ED6B9BDB65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516" y="2206219"/>
            <a:ext cx="5650947" cy="1814412"/>
          </a:xfrm>
          <a:prstGeom prst="rect">
            <a:avLst/>
          </a:prstGeom>
        </p:spPr>
      </p:pic>
      <p:sp>
        <p:nvSpPr>
          <p:cNvPr id="2" name="TextBox 1">
            <a:extLst>
              <a:ext uri="{FF2B5EF4-FFF2-40B4-BE49-F238E27FC236}">
                <a16:creationId xmlns:a16="http://schemas.microsoft.com/office/drawing/2014/main" id="{83E55374-CD45-AED1-0207-D3F1C0F0F80D}"/>
              </a:ext>
            </a:extLst>
          </p:cNvPr>
          <p:cNvSpPr txBox="1"/>
          <p:nvPr/>
        </p:nvSpPr>
        <p:spPr>
          <a:xfrm>
            <a:off x="656547" y="1057730"/>
            <a:ext cx="11459653" cy="1077218"/>
          </a:xfrm>
          <a:prstGeom prst="rect">
            <a:avLst/>
          </a:prstGeom>
          <a:noFill/>
        </p:spPr>
        <p:txBody>
          <a:bodyPr wrap="square">
            <a:spAutoFit/>
          </a:bodyPr>
          <a:lstStyle/>
          <a:p>
            <a:r>
              <a:rPr lang="en-US" sz="3200" b="0" i="0" dirty="0">
                <a:solidFill>
                  <a:schemeClr val="bg1"/>
                </a:solidFill>
                <a:effectLst/>
                <a:highlight>
                  <a:srgbClr val="009051"/>
                </a:highlight>
              </a:rPr>
              <a:t> Underline the key words and </a:t>
            </a:r>
            <a:r>
              <a:rPr lang="en-US" sz="3200" dirty="0">
                <a:solidFill>
                  <a:schemeClr val="bg1"/>
                </a:solidFill>
                <a:highlight>
                  <a:srgbClr val="009051"/>
                </a:highlight>
              </a:rPr>
              <a:t>guess the type of missing word(s)</a:t>
            </a:r>
            <a:r>
              <a:rPr lang="en-US" sz="3200" b="0" i="0" dirty="0">
                <a:solidFill>
                  <a:schemeClr val="bg1"/>
                </a:solidFill>
                <a:effectLst/>
                <a:highlight>
                  <a:srgbClr val="009051"/>
                </a:highlight>
              </a:rPr>
              <a:t>. Noun? Verb? Adj? etc</a:t>
            </a:r>
            <a:r>
              <a:rPr lang="en-US" sz="3200" dirty="0">
                <a:solidFill>
                  <a:schemeClr val="bg1"/>
                </a:solidFill>
                <a:highlight>
                  <a:srgbClr val="009051"/>
                </a:highlight>
              </a:rPr>
              <a:t>.</a:t>
            </a:r>
            <a:r>
              <a:rPr lang="en-US" sz="3200" b="0" i="0" dirty="0">
                <a:solidFill>
                  <a:schemeClr val="bg1"/>
                </a:solidFill>
                <a:effectLst/>
                <a:highlight>
                  <a:srgbClr val="009051"/>
                </a:highlight>
              </a:rPr>
              <a:t>?</a:t>
            </a:r>
            <a:endParaRPr lang="en-US" sz="3200" dirty="0">
              <a:solidFill>
                <a:schemeClr val="bg1"/>
              </a:solidFill>
              <a:highlight>
                <a:srgbClr val="009051"/>
              </a:highlight>
            </a:endParaRPr>
          </a:p>
        </p:txBody>
      </p:sp>
      <p:sp>
        <p:nvSpPr>
          <p:cNvPr id="3" name="TextBox 2">
            <a:extLst>
              <a:ext uri="{FF2B5EF4-FFF2-40B4-BE49-F238E27FC236}">
                <a16:creationId xmlns:a16="http://schemas.microsoft.com/office/drawing/2014/main" id="{4239CB80-B191-EA7B-BF88-2074523996AB}"/>
              </a:ext>
            </a:extLst>
          </p:cNvPr>
          <p:cNvSpPr txBox="1"/>
          <p:nvPr/>
        </p:nvSpPr>
        <p:spPr>
          <a:xfrm>
            <a:off x="1393426" y="5041528"/>
            <a:ext cx="2486553" cy="584775"/>
          </a:xfrm>
          <a:prstGeom prst="rect">
            <a:avLst/>
          </a:prstGeom>
          <a:noFill/>
        </p:spPr>
        <p:txBody>
          <a:bodyPr wrap="square" rtlCol="0">
            <a:spAutoFit/>
          </a:bodyPr>
          <a:lstStyle/>
          <a:p>
            <a:r>
              <a:rPr lang="en-US" sz="3200" dirty="0">
                <a:solidFill>
                  <a:srgbClr val="FF0000"/>
                </a:solidFill>
              </a:rPr>
              <a:t>noun</a:t>
            </a:r>
            <a:endParaRPr lang="en-US" sz="3200" b="1" dirty="0">
              <a:solidFill>
                <a:srgbClr val="0070C0"/>
              </a:solidFill>
            </a:endParaRPr>
          </a:p>
        </p:txBody>
      </p:sp>
      <p:cxnSp>
        <p:nvCxnSpPr>
          <p:cNvPr id="6" name="Straight Connector 5">
            <a:extLst>
              <a:ext uri="{FF2B5EF4-FFF2-40B4-BE49-F238E27FC236}">
                <a16:creationId xmlns:a16="http://schemas.microsoft.com/office/drawing/2014/main" id="{1A2F7B8A-5B17-31F0-52BA-B6C996F5663B}"/>
              </a:ext>
            </a:extLst>
          </p:cNvPr>
          <p:cNvCxnSpPr>
            <a:cxnSpLocks/>
          </p:cNvCxnSpPr>
          <p:nvPr/>
        </p:nvCxnSpPr>
        <p:spPr>
          <a:xfrm>
            <a:off x="9983755" y="5078850"/>
            <a:ext cx="9015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9530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431217B-DA1E-988F-187B-D6C4B787F07A}"/>
              </a:ext>
            </a:extLst>
          </p:cNvPr>
          <p:cNvSpPr txBox="1"/>
          <p:nvPr/>
        </p:nvSpPr>
        <p:spPr>
          <a:xfrm>
            <a:off x="75800" y="457903"/>
            <a:ext cx="12333326" cy="553998"/>
          </a:xfrm>
          <a:prstGeom prst="rect">
            <a:avLst/>
          </a:prstGeom>
          <a:noFill/>
        </p:spPr>
        <p:txBody>
          <a:bodyPr wrap="square">
            <a:spAutoFit/>
          </a:bodyPr>
          <a:lstStyle/>
          <a:p>
            <a:r>
              <a:rPr lang="en-US" sz="3000" b="1" dirty="0">
                <a:solidFill>
                  <a:srgbClr val="0070C0"/>
                </a:solidFill>
                <a:highlight>
                  <a:srgbClr val="00FF00"/>
                </a:highlight>
              </a:rPr>
              <a:t>WB p. 51</a:t>
            </a:r>
            <a:r>
              <a:rPr lang="en-US" sz="3000" b="1" i="0" dirty="0">
                <a:solidFill>
                  <a:srgbClr val="0070C0"/>
                </a:solidFill>
                <a:effectLst/>
                <a:highlight>
                  <a:srgbClr val="00FF00"/>
                </a:highlight>
              </a:rPr>
              <a:t>. </a:t>
            </a:r>
            <a:r>
              <a:rPr lang="en-US" sz="3000" b="1" dirty="0">
                <a:solidFill>
                  <a:srgbClr val="0070C0"/>
                </a:solidFill>
              </a:rPr>
              <a:t>Read the email. Choose the best word (A, B, or C) for each space.</a:t>
            </a:r>
          </a:p>
        </p:txBody>
      </p:sp>
      <p:sp>
        <p:nvSpPr>
          <p:cNvPr id="7" name="TextBox 6">
            <a:extLst>
              <a:ext uri="{FF2B5EF4-FFF2-40B4-BE49-F238E27FC236}">
                <a16:creationId xmlns:a16="http://schemas.microsoft.com/office/drawing/2014/main" id="{85436044-1176-9642-EFB6-6AF163FA2F76}"/>
              </a:ext>
            </a:extLst>
          </p:cNvPr>
          <p:cNvSpPr txBox="1"/>
          <p:nvPr/>
        </p:nvSpPr>
        <p:spPr>
          <a:xfrm>
            <a:off x="611302" y="2344532"/>
            <a:ext cx="10969396" cy="3046988"/>
          </a:xfrm>
          <a:prstGeom prst="rect">
            <a:avLst/>
          </a:prstGeom>
          <a:solidFill>
            <a:schemeClr val="accent4">
              <a:lumMod val="20000"/>
              <a:lumOff val="80000"/>
            </a:schemeClr>
          </a:solidFill>
        </p:spPr>
        <p:txBody>
          <a:bodyPr wrap="square">
            <a:spAutoFit/>
          </a:bodyPr>
          <a:lstStyle/>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When I was young, family was the center of everything. People would often live with their (1) _________ and spend a lot of time together. I lived with all my uncles, aunts, and cousins. The men were usually the (2) __________. They'd go out to work in the fields or in factories, and the women would cook and do all the chores together.</a:t>
            </a:r>
          </a:p>
        </p:txBody>
      </p:sp>
      <p:sp>
        <p:nvSpPr>
          <p:cNvPr id="8" name="TextBox 7">
            <a:extLst>
              <a:ext uri="{FF2B5EF4-FFF2-40B4-BE49-F238E27FC236}">
                <a16:creationId xmlns:a16="http://schemas.microsoft.com/office/drawing/2014/main" id="{AA8A8634-F721-2156-0E50-83410340E6DC}"/>
              </a:ext>
            </a:extLst>
          </p:cNvPr>
          <p:cNvSpPr txBox="1"/>
          <p:nvPr/>
        </p:nvSpPr>
        <p:spPr>
          <a:xfrm>
            <a:off x="5592282" y="2839273"/>
            <a:ext cx="2486553" cy="584775"/>
          </a:xfrm>
          <a:prstGeom prst="rect">
            <a:avLst/>
          </a:prstGeom>
          <a:noFill/>
        </p:spPr>
        <p:txBody>
          <a:bodyPr wrap="square" rtlCol="0">
            <a:spAutoFit/>
          </a:bodyPr>
          <a:lstStyle/>
          <a:p>
            <a:r>
              <a:rPr lang="en-US" sz="3200" dirty="0">
                <a:solidFill>
                  <a:srgbClr val="FF0000"/>
                </a:solidFill>
              </a:rPr>
              <a:t>Plural noun</a:t>
            </a:r>
            <a:endParaRPr lang="en-US" sz="3200" b="1" dirty="0">
              <a:solidFill>
                <a:srgbClr val="0070C0"/>
              </a:solidFill>
            </a:endParaRPr>
          </a:p>
        </p:txBody>
      </p:sp>
      <p:sp>
        <p:nvSpPr>
          <p:cNvPr id="9" name="TextBox 8">
            <a:extLst>
              <a:ext uri="{FF2B5EF4-FFF2-40B4-BE49-F238E27FC236}">
                <a16:creationId xmlns:a16="http://schemas.microsoft.com/office/drawing/2014/main" id="{3533268E-66DE-53DC-61E6-85194DBA9305}"/>
              </a:ext>
            </a:extLst>
          </p:cNvPr>
          <p:cNvSpPr txBox="1"/>
          <p:nvPr/>
        </p:nvSpPr>
        <p:spPr>
          <a:xfrm>
            <a:off x="4229930" y="3785686"/>
            <a:ext cx="2486553" cy="584775"/>
          </a:xfrm>
          <a:prstGeom prst="rect">
            <a:avLst/>
          </a:prstGeom>
          <a:noFill/>
        </p:spPr>
        <p:txBody>
          <a:bodyPr wrap="square" rtlCol="0">
            <a:spAutoFit/>
          </a:bodyPr>
          <a:lstStyle/>
          <a:p>
            <a:r>
              <a:rPr lang="en-US" sz="3200" dirty="0">
                <a:solidFill>
                  <a:srgbClr val="FF0000"/>
                </a:solidFill>
              </a:rPr>
              <a:t>Plural noun</a:t>
            </a:r>
            <a:endParaRPr lang="en-US" sz="3200" b="1" dirty="0">
              <a:solidFill>
                <a:srgbClr val="0070C0"/>
              </a:solidFill>
            </a:endParaRPr>
          </a:p>
        </p:txBody>
      </p:sp>
      <p:sp>
        <p:nvSpPr>
          <p:cNvPr id="3" name="TextBox 2">
            <a:extLst>
              <a:ext uri="{FF2B5EF4-FFF2-40B4-BE49-F238E27FC236}">
                <a16:creationId xmlns:a16="http://schemas.microsoft.com/office/drawing/2014/main" id="{6C60509C-8F69-7A25-2F5D-2EAEC15D6A5E}"/>
              </a:ext>
            </a:extLst>
          </p:cNvPr>
          <p:cNvSpPr txBox="1"/>
          <p:nvPr/>
        </p:nvSpPr>
        <p:spPr>
          <a:xfrm>
            <a:off x="656547" y="1057730"/>
            <a:ext cx="11459653" cy="1077218"/>
          </a:xfrm>
          <a:prstGeom prst="rect">
            <a:avLst/>
          </a:prstGeom>
          <a:noFill/>
        </p:spPr>
        <p:txBody>
          <a:bodyPr wrap="square">
            <a:spAutoFit/>
          </a:bodyPr>
          <a:lstStyle/>
          <a:p>
            <a:r>
              <a:rPr lang="en-US" sz="3200" b="0" i="0" dirty="0">
                <a:solidFill>
                  <a:schemeClr val="bg1"/>
                </a:solidFill>
                <a:effectLst/>
                <a:highlight>
                  <a:srgbClr val="009051"/>
                </a:highlight>
              </a:rPr>
              <a:t> Underline the key words and </a:t>
            </a:r>
            <a:r>
              <a:rPr lang="en-US" sz="3200" dirty="0">
                <a:solidFill>
                  <a:schemeClr val="bg1"/>
                </a:solidFill>
                <a:highlight>
                  <a:srgbClr val="009051"/>
                </a:highlight>
              </a:rPr>
              <a:t>guess the type of missing word(s)</a:t>
            </a:r>
            <a:r>
              <a:rPr lang="en-US" sz="3200" b="0" i="0" dirty="0">
                <a:solidFill>
                  <a:schemeClr val="bg1"/>
                </a:solidFill>
                <a:effectLst/>
                <a:highlight>
                  <a:srgbClr val="009051"/>
                </a:highlight>
              </a:rPr>
              <a:t>. Noun? Verb? Adj? etc</a:t>
            </a:r>
            <a:r>
              <a:rPr lang="en-US" sz="3200" dirty="0">
                <a:solidFill>
                  <a:schemeClr val="bg1"/>
                </a:solidFill>
                <a:highlight>
                  <a:srgbClr val="009051"/>
                </a:highlight>
              </a:rPr>
              <a:t>.</a:t>
            </a:r>
            <a:r>
              <a:rPr lang="en-US" sz="3200" b="0" i="0" dirty="0">
                <a:solidFill>
                  <a:schemeClr val="bg1"/>
                </a:solidFill>
                <a:effectLst/>
                <a:highlight>
                  <a:srgbClr val="009051"/>
                </a:highlight>
              </a:rPr>
              <a:t>?</a:t>
            </a:r>
            <a:endParaRPr lang="en-US" sz="3200" dirty="0">
              <a:solidFill>
                <a:schemeClr val="bg1"/>
              </a:solidFill>
              <a:highlight>
                <a:srgbClr val="009051"/>
              </a:highlight>
            </a:endParaRPr>
          </a:p>
        </p:txBody>
      </p:sp>
      <p:cxnSp>
        <p:nvCxnSpPr>
          <p:cNvPr id="4" name="Straight Connector 3">
            <a:extLst>
              <a:ext uri="{FF2B5EF4-FFF2-40B4-BE49-F238E27FC236}">
                <a16:creationId xmlns:a16="http://schemas.microsoft.com/office/drawing/2014/main" id="{19BBE739-D2FD-8F56-BB34-DBAF5EE771E5}"/>
              </a:ext>
            </a:extLst>
          </p:cNvPr>
          <p:cNvCxnSpPr>
            <a:cxnSpLocks/>
          </p:cNvCxnSpPr>
          <p:nvPr/>
        </p:nvCxnSpPr>
        <p:spPr>
          <a:xfrm>
            <a:off x="2814791" y="3349404"/>
            <a:ext cx="13218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33C7BD-43D9-A014-A4D2-45845892AE82}"/>
              </a:ext>
            </a:extLst>
          </p:cNvPr>
          <p:cNvCxnSpPr>
            <a:cxnSpLocks/>
          </p:cNvCxnSpPr>
          <p:nvPr/>
        </p:nvCxnSpPr>
        <p:spPr>
          <a:xfrm>
            <a:off x="10730204" y="3844220"/>
            <a:ext cx="85049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805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10878" y="525984"/>
            <a:ext cx="5640929" cy="5806031"/>
          </a:xfrm>
          <a:prstGeom prst="rect">
            <a:avLst/>
          </a:prstGeom>
        </p:spPr>
      </p:pic>
      <p:sp>
        <p:nvSpPr>
          <p:cNvPr id="4" name="TextBox 3">
            <a:extLst>
              <a:ext uri="{FF2B5EF4-FFF2-40B4-BE49-F238E27FC236}">
                <a16:creationId xmlns:a16="http://schemas.microsoft.com/office/drawing/2014/main" id="{219239D4-8935-CEB2-A349-686889FE59F7}"/>
              </a:ext>
            </a:extLst>
          </p:cNvPr>
          <p:cNvSpPr txBox="1"/>
          <p:nvPr/>
        </p:nvSpPr>
        <p:spPr>
          <a:xfrm>
            <a:off x="5840085" y="536612"/>
            <a:ext cx="5640929" cy="5078313"/>
          </a:xfrm>
          <a:prstGeom prst="rect">
            <a:avLst/>
          </a:prstGeom>
          <a:noFill/>
        </p:spPr>
        <p:txBody>
          <a:bodyPr wrap="square" rtlCol="0">
            <a:spAutoFit/>
          </a:bodyPr>
          <a:lstStyle/>
          <a:p>
            <a:pPr algn="just"/>
            <a:r>
              <a:rPr lang="en-US" sz="3600" dirty="0">
                <a:solidFill>
                  <a:srgbClr val="FF0000"/>
                </a:solidFill>
                <a:latin typeface="Calibri" panose="020F0502020204030204" pitchFamily="34" charset="0"/>
                <a:ea typeface="Times New Roman" panose="02020603050405020304" pitchFamily="18" charset="0"/>
                <a:cs typeface="Calibri" panose="020F0502020204030204" pitchFamily="34" charset="0"/>
              </a:rPr>
              <a:t>By the end of this lesson, students will be able to…</a:t>
            </a:r>
          </a:p>
          <a:p>
            <a:pPr algn="just"/>
            <a:endParaRPr lang="en-US" sz="360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marL="571500" indent="-571500" algn="just">
              <a:buFont typeface="Wingdings" panose="05000000000000000000" pitchFamily="2" charset="2"/>
              <a:buChar char="Ø"/>
            </a:pPr>
            <a:r>
              <a:rPr lang="en-US" sz="36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Review the target language learned in the unit</a:t>
            </a:r>
          </a:p>
          <a:p>
            <a:pPr marL="571500" indent="-571500" algn="just">
              <a:buFont typeface="Wingdings" panose="05000000000000000000" pitchFamily="2" charset="2"/>
              <a:buChar char="Ø"/>
            </a:pPr>
            <a:endParaRPr lang="en-US" sz="36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571500" indent="-571500" algn="just">
              <a:buFont typeface="Wingdings" panose="05000000000000000000" pitchFamily="2" charset="2"/>
              <a:buChar char="Ø"/>
            </a:pPr>
            <a:r>
              <a:rPr lang="en-US" sz="36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Practice test-taking skills</a:t>
            </a:r>
          </a:p>
          <a:p>
            <a:pPr algn="just"/>
            <a:endParaRPr lang="en-US" sz="360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407293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down)">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431217B-DA1E-988F-187B-D6C4B787F07A}"/>
              </a:ext>
            </a:extLst>
          </p:cNvPr>
          <p:cNvSpPr txBox="1"/>
          <p:nvPr/>
        </p:nvSpPr>
        <p:spPr>
          <a:xfrm>
            <a:off x="75800" y="457903"/>
            <a:ext cx="12333326" cy="553998"/>
          </a:xfrm>
          <a:prstGeom prst="rect">
            <a:avLst/>
          </a:prstGeom>
          <a:noFill/>
        </p:spPr>
        <p:txBody>
          <a:bodyPr wrap="square">
            <a:spAutoFit/>
          </a:bodyPr>
          <a:lstStyle/>
          <a:p>
            <a:r>
              <a:rPr lang="en-US" sz="3000" b="1" dirty="0">
                <a:solidFill>
                  <a:srgbClr val="0070C0"/>
                </a:solidFill>
                <a:highlight>
                  <a:srgbClr val="00FF00"/>
                </a:highlight>
              </a:rPr>
              <a:t>WB p. 51</a:t>
            </a:r>
            <a:r>
              <a:rPr lang="en-US" sz="3000" b="1" i="0" dirty="0">
                <a:solidFill>
                  <a:srgbClr val="0070C0"/>
                </a:solidFill>
                <a:effectLst/>
                <a:highlight>
                  <a:srgbClr val="00FF00"/>
                </a:highlight>
              </a:rPr>
              <a:t>. </a:t>
            </a:r>
            <a:r>
              <a:rPr lang="en-US" sz="3000" b="1" dirty="0">
                <a:solidFill>
                  <a:srgbClr val="0070C0"/>
                </a:solidFill>
              </a:rPr>
              <a:t>Read the email. Choose the best word (A, B, or C) for each space.</a:t>
            </a:r>
          </a:p>
        </p:txBody>
      </p:sp>
      <p:sp>
        <p:nvSpPr>
          <p:cNvPr id="7" name="TextBox 6">
            <a:extLst>
              <a:ext uri="{FF2B5EF4-FFF2-40B4-BE49-F238E27FC236}">
                <a16:creationId xmlns:a16="http://schemas.microsoft.com/office/drawing/2014/main" id="{85436044-1176-9642-EFB6-6AF163FA2F76}"/>
              </a:ext>
            </a:extLst>
          </p:cNvPr>
          <p:cNvSpPr txBox="1"/>
          <p:nvPr/>
        </p:nvSpPr>
        <p:spPr>
          <a:xfrm>
            <a:off x="611302" y="2150674"/>
            <a:ext cx="10969396" cy="3539430"/>
          </a:xfrm>
          <a:prstGeom prst="rect">
            <a:avLst/>
          </a:prstGeom>
          <a:solidFill>
            <a:schemeClr val="accent4">
              <a:lumMod val="20000"/>
              <a:lumOff val="80000"/>
            </a:schemeClr>
          </a:solidFill>
        </p:spPr>
        <p:txBody>
          <a:bodyPr wrap="square">
            <a:spAutoFit/>
          </a:bodyPr>
          <a:lstStyle/>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As for what I used to do when I was young, I had a few (3) _________ to keep me busy. I enjoyed reading and learning how to (4) ________________ from my mother. Her pie and cake recipes are the best. We didn't have all the (5) __________ options you have today, like TV and video games, but we had a lot of fun finding ways to spend our time.</a:t>
            </a:r>
          </a:p>
          <a:p>
            <a:pPr algn="just"/>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p:txBody>
      </p:sp>
      <p:sp>
        <p:nvSpPr>
          <p:cNvPr id="3" name="TextBox 2">
            <a:extLst>
              <a:ext uri="{FF2B5EF4-FFF2-40B4-BE49-F238E27FC236}">
                <a16:creationId xmlns:a16="http://schemas.microsoft.com/office/drawing/2014/main" id="{91ACB3B6-269B-2F61-5A52-A07536890F53}"/>
              </a:ext>
            </a:extLst>
          </p:cNvPr>
          <p:cNvSpPr txBox="1"/>
          <p:nvPr/>
        </p:nvSpPr>
        <p:spPr>
          <a:xfrm>
            <a:off x="572333" y="2623483"/>
            <a:ext cx="2486553" cy="584775"/>
          </a:xfrm>
          <a:prstGeom prst="rect">
            <a:avLst/>
          </a:prstGeom>
          <a:noFill/>
        </p:spPr>
        <p:txBody>
          <a:bodyPr wrap="square" rtlCol="0">
            <a:spAutoFit/>
          </a:bodyPr>
          <a:lstStyle/>
          <a:p>
            <a:r>
              <a:rPr lang="en-US" sz="3200" dirty="0">
                <a:solidFill>
                  <a:srgbClr val="FF0000"/>
                </a:solidFill>
              </a:rPr>
              <a:t>Plural noun</a:t>
            </a:r>
            <a:endParaRPr lang="en-US" sz="3200" b="1" dirty="0">
              <a:solidFill>
                <a:srgbClr val="0070C0"/>
              </a:solidFill>
            </a:endParaRPr>
          </a:p>
        </p:txBody>
      </p:sp>
      <p:sp>
        <p:nvSpPr>
          <p:cNvPr id="4" name="TextBox 3">
            <a:extLst>
              <a:ext uri="{FF2B5EF4-FFF2-40B4-BE49-F238E27FC236}">
                <a16:creationId xmlns:a16="http://schemas.microsoft.com/office/drawing/2014/main" id="{53EFE29A-60D9-4256-D744-D79FD928EA57}"/>
              </a:ext>
            </a:extLst>
          </p:cNvPr>
          <p:cNvSpPr txBox="1"/>
          <p:nvPr/>
        </p:nvSpPr>
        <p:spPr>
          <a:xfrm>
            <a:off x="1877160" y="3105644"/>
            <a:ext cx="3513990" cy="584775"/>
          </a:xfrm>
          <a:prstGeom prst="rect">
            <a:avLst/>
          </a:prstGeom>
          <a:noFill/>
        </p:spPr>
        <p:txBody>
          <a:bodyPr wrap="square" rtlCol="0">
            <a:spAutoFit/>
          </a:bodyPr>
          <a:lstStyle/>
          <a:p>
            <a:r>
              <a:rPr lang="en-US" sz="3200" dirty="0">
                <a:solidFill>
                  <a:srgbClr val="FF0000"/>
                </a:solidFill>
              </a:rPr>
              <a:t>Verb(bare infinitive)</a:t>
            </a:r>
            <a:endParaRPr lang="en-US" sz="3200" b="1" dirty="0">
              <a:solidFill>
                <a:srgbClr val="0070C0"/>
              </a:solidFill>
            </a:endParaRPr>
          </a:p>
        </p:txBody>
      </p:sp>
      <p:sp>
        <p:nvSpPr>
          <p:cNvPr id="6" name="TextBox 5">
            <a:extLst>
              <a:ext uri="{FF2B5EF4-FFF2-40B4-BE49-F238E27FC236}">
                <a16:creationId xmlns:a16="http://schemas.microsoft.com/office/drawing/2014/main" id="{40FEC6B7-0C8E-CAA4-5623-7B3FDC906E75}"/>
              </a:ext>
            </a:extLst>
          </p:cNvPr>
          <p:cNvSpPr txBox="1"/>
          <p:nvPr/>
        </p:nvSpPr>
        <p:spPr>
          <a:xfrm>
            <a:off x="9479950" y="3598585"/>
            <a:ext cx="2486553" cy="584775"/>
          </a:xfrm>
          <a:prstGeom prst="rect">
            <a:avLst/>
          </a:prstGeom>
          <a:noFill/>
        </p:spPr>
        <p:txBody>
          <a:bodyPr wrap="square" rtlCol="0">
            <a:spAutoFit/>
          </a:bodyPr>
          <a:lstStyle/>
          <a:p>
            <a:r>
              <a:rPr lang="en-US" sz="3200" dirty="0">
                <a:solidFill>
                  <a:srgbClr val="FF0000"/>
                </a:solidFill>
              </a:rPr>
              <a:t>Noun/adj</a:t>
            </a:r>
            <a:endParaRPr lang="en-US" sz="3200" b="1" dirty="0">
              <a:solidFill>
                <a:srgbClr val="0070C0"/>
              </a:solidFill>
            </a:endParaRPr>
          </a:p>
        </p:txBody>
      </p:sp>
      <p:sp>
        <p:nvSpPr>
          <p:cNvPr id="8" name="TextBox 7">
            <a:extLst>
              <a:ext uri="{FF2B5EF4-FFF2-40B4-BE49-F238E27FC236}">
                <a16:creationId xmlns:a16="http://schemas.microsoft.com/office/drawing/2014/main" id="{B78E7BFA-B3D4-5752-CD1C-EA99D318A4CB}"/>
              </a:ext>
            </a:extLst>
          </p:cNvPr>
          <p:cNvSpPr txBox="1"/>
          <p:nvPr/>
        </p:nvSpPr>
        <p:spPr>
          <a:xfrm>
            <a:off x="656547" y="1057730"/>
            <a:ext cx="11459653" cy="1077218"/>
          </a:xfrm>
          <a:prstGeom prst="rect">
            <a:avLst/>
          </a:prstGeom>
          <a:noFill/>
        </p:spPr>
        <p:txBody>
          <a:bodyPr wrap="square">
            <a:spAutoFit/>
          </a:bodyPr>
          <a:lstStyle/>
          <a:p>
            <a:r>
              <a:rPr lang="en-US" sz="3200" b="0" i="0" dirty="0">
                <a:solidFill>
                  <a:schemeClr val="bg1"/>
                </a:solidFill>
                <a:effectLst/>
                <a:highlight>
                  <a:srgbClr val="009051"/>
                </a:highlight>
              </a:rPr>
              <a:t> Underline the key words and </a:t>
            </a:r>
            <a:r>
              <a:rPr lang="en-US" sz="3200" dirty="0">
                <a:solidFill>
                  <a:schemeClr val="bg1"/>
                </a:solidFill>
                <a:highlight>
                  <a:srgbClr val="009051"/>
                </a:highlight>
              </a:rPr>
              <a:t>guess the type of missing word(s)</a:t>
            </a:r>
            <a:r>
              <a:rPr lang="en-US" sz="3200" b="0" i="0" dirty="0">
                <a:solidFill>
                  <a:schemeClr val="bg1"/>
                </a:solidFill>
                <a:effectLst/>
                <a:highlight>
                  <a:srgbClr val="009051"/>
                </a:highlight>
              </a:rPr>
              <a:t>. Noun? Verb? Adj? </a:t>
            </a:r>
            <a:r>
              <a:rPr lang="en-US" sz="3200" b="0" i="0">
                <a:solidFill>
                  <a:schemeClr val="bg1"/>
                </a:solidFill>
                <a:effectLst/>
                <a:highlight>
                  <a:srgbClr val="009051"/>
                </a:highlight>
              </a:rPr>
              <a:t>etc</a:t>
            </a:r>
            <a:r>
              <a:rPr lang="en-US" sz="3200" dirty="0">
                <a:solidFill>
                  <a:schemeClr val="bg1"/>
                </a:solidFill>
                <a:highlight>
                  <a:srgbClr val="009051"/>
                </a:highlight>
              </a:rPr>
              <a:t>.</a:t>
            </a:r>
            <a:r>
              <a:rPr lang="en-US" sz="3200" b="0" i="0">
                <a:solidFill>
                  <a:schemeClr val="bg1"/>
                </a:solidFill>
                <a:effectLst/>
                <a:highlight>
                  <a:srgbClr val="009051"/>
                </a:highlight>
              </a:rPr>
              <a:t>?</a:t>
            </a:r>
            <a:endParaRPr lang="en-US" sz="3200" dirty="0">
              <a:solidFill>
                <a:schemeClr val="bg1"/>
              </a:solidFill>
              <a:highlight>
                <a:srgbClr val="009051"/>
              </a:highlight>
            </a:endParaRPr>
          </a:p>
        </p:txBody>
      </p:sp>
      <p:cxnSp>
        <p:nvCxnSpPr>
          <p:cNvPr id="9" name="Straight Connector 8">
            <a:extLst>
              <a:ext uri="{FF2B5EF4-FFF2-40B4-BE49-F238E27FC236}">
                <a16:creationId xmlns:a16="http://schemas.microsoft.com/office/drawing/2014/main" id="{33AE605B-0DB8-1B75-CF42-950F350ADB6C}"/>
              </a:ext>
            </a:extLst>
          </p:cNvPr>
          <p:cNvCxnSpPr>
            <a:cxnSpLocks/>
          </p:cNvCxnSpPr>
          <p:nvPr/>
        </p:nvCxnSpPr>
        <p:spPr>
          <a:xfrm>
            <a:off x="3096208" y="3142966"/>
            <a:ext cx="21430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74107DC-2FE1-A45F-8F4F-858C7602C89F}"/>
              </a:ext>
            </a:extLst>
          </p:cNvPr>
          <p:cNvCxnSpPr>
            <a:cxnSpLocks/>
          </p:cNvCxnSpPr>
          <p:nvPr/>
        </p:nvCxnSpPr>
        <p:spPr>
          <a:xfrm>
            <a:off x="9363026" y="3200587"/>
            <a:ext cx="21430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15F2A3-C070-526F-F906-5635B12C266A}"/>
              </a:ext>
            </a:extLst>
          </p:cNvPr>
          <p:cNvCxnSpPr>
            <a:cxnSpLocks/>
          </p:cNvCxnSpPr>
          <p:nvPr/>
        </p:nvCxnSpPr>
        <p:spPr>
          <a:xfrm>
            <a:off x="718366" y="4621950"/>
            <a:ext cx="115879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634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431217B-DA1E-988F-187B-D6C4B787F07A}"/>
              </a:ext>
            </a:extLst>
          </p:cNvPr>
          <p:cNvSpPr txBox="1"/>
          <p:nvPr/>
        </p:nvSpPr>
        <p:spPr>
          <a:xfrm>
            <a:off x="75800" y="457903"/>
            <a:ext cx="12333326" cy="553998"/>
          </a:xfrm>
          <a:prstGeom prst="rect">
            <a:avLst/>
          </a:prstGeom>
          <a:noFill/>
        </p:spPr>
        <p:txBody>
          <a:bodyPr wrap="square">
            <a:spAutoFit/>
          </a:bodyPr>
          <a:lstStyle/>
          <a:p>
            <a:r>
              <a:rPr lang="en-US" sz="3000" b="1" dirty="0">
                <a:solidFill>
                  <a:srgbClr val="0070C0"/>
                </a:solidFill>
                <a:highlight>
                  <a:srgbClr val="00FF00"/>
                </a:highlight>
              </a:rPr>
              <a:t>WB p. 51</a:t>
            </a:r>
            <a:r>
              <a:rPr lang="en-US" sz="3000" b="1" i="0" dirty="0">
                <a:solidFill>
                  <a:srgbClr val="0070C0"/>
                </a:solidFill>
                <a:effectLst/>
                <a:highlight>
                  <a:srgbClr val="00FF00"/>
                </a:highlight>
              </a:rPr>
              <a:t>. </a:t>
            </a:r>
            <a:r>
              <a:rPr lang="en-US" sz="3000" b="1" dirty="0">
                <a:solidFill>
                  <a:srgbClr val="0070C0"/>
                </a:solidFill>
              </a:rPr>
              <a:t>Read the email. Choose the best word (A, B, or C) for each space.</a:t>
            </a:r>
          </a:p>
        </p:txBody>
      </p:sp>
      <p:sp>
        <p:nvSpPr>
          <p:cNvPr id="7" name="TextBox 6">
            <a:extLst>
              <a:ext uri="{FF2B5EF4-FFF2-40B4-BE49-F238E27FC236}">
                <a16:creationId xmlns:a16="http://schemas.microsoft.com/office/drawing/2014/main" id="{85436044-1176-9642-EFB6-6AF163FA2F76}"/>
              </a:ext>
            </a:extLst>
          </p:cNvPr>
          <p:cNvSpPr txBox="1"/>
          <p:nvPr/>
        </p:nvSpPr>
        <p:spPr>
          <a:xfrm>
            <a:off x="611302" y="1913916"/>
            <a:ext cx="10969396" cy="3539430"/>
          </a:xfrm>
          <a:prstGeom prst="rect">
            <a:avLst/>
          </a:prstGeom>
          <a:solidFill>
            <a:schemeClr val="accent4">
              <a:lumMod val="20000"/>
              <a:lumOff val="80000"/>
            </a:schemeClr>
          </a:solidFill>
        </p:spPr>
        <p:txBody>
          <a:bodyPr wrap="square">
            <a:spAutoFit/>
          </a:bodyPr>
          <a:lstStyle/>
          <a:p>
            <a:pPr algn="just"/>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I hope this information helps you with your class project. If you have any more questions, write to me or call me anytime.</a:t>
            </a:r>
          </a:p>
          <a:p>
            <a:pPr algn="just"/>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With love,</a:t>
            </a:r>
          </a:p>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Grandma</a:t>
            </a:r>
          </a:p>
          <a:p>
            <a:pPr algn="just"/>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0593574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431217B-DA1E-988F-187B-D6C4B787F07A}"/>
              </a:ext>
            </a:extLst>
          </p:cNvPr>
          <p:cNvSpPr txBox="1"/>
          <p:nvPr/>
        </p:nvSpPr>
        <p:spPr>
          <a:xfrm>
            <a:off x="75800" y="457903"/>
            <a:ext cx="12333326" cy="1077218"/>
          </a:xfrm>
          <a:prstGeom prst="rect">
            <a:avLst/>
          </a:prstGeom>
          <a:noFill/>
        </p:spPr>
        <p:txBody>
          <a:bodyPr wrap="square">
            <a:spAutoFit/>
          </a:bodyPr>
          <a:lstStyle/>
          <a:p>
            <a:r>
              <a:rPr lang="en-US" sz="3200" b="1" dirty="0">
                <a:solidFill>
                  <a:srgbClr val="0070C0"/>
                </a:solidFill>
                <a:highlight>
                  <a:srgbClr val="00FF00"/>
                </a:highlight>
              </a:rPr>
              <a:t>WB p. 51</a:t>
            </a:r>
            <a:r>
              <a:rPr lang="en-US" sz="3200" b="1" i="0" dirty="0">
                <a:solidFill>
                  <a:srgbClr val="0070C0"/>
                </a:solidFill>
                <a:effectLst/>
                <a:highlight>
                  <a:srgbClr val="00FF00"/>
                </a:highlight>
              </a:rPr>
              <a:t>. </a:t>
            </a:r>
            <a:r>
              <a:rPr lang="en-US" sz="3200" b="1" dirty="0">
                <a:solidFill>
                  <a:srgbClr val="0070C0"/>
                </a:solidFill>
              </a:rPr>
              <a:t>Read the email. Choose the best word (A, B, or C) for each space.</a:t>
            </a:r>
          </a:p>
        </p:txBody>
      </p:sp>
      <p:sp>
        <p:nvSpPr>
          <p:cNvPr id="7" name="TextBox 6">
            <a:extLst>
              <a:ext uri="{FF2B5EF4-FFF2-40B4-BE49-F238E27FC236}">
                <a16:creationId xmlns:a16="http://schemas.microsoft.com/office/drawing/2014/main" id="{85436044-1176-9642-EFB6-6AF163FA2F76}"/>
              </a:ext>
            </a:extLst>
          </p:cNvPr>
          <p:cNvSpPr txBox="1"/>
          <p:nvPr/>
        </p:nvSpPr>
        <p:spPr>
          <a:xfrm>
            <a:off x="466620" y="1698330"/>
            <a:ext cx="10969396" cy="2554545"/>
          </a:xfrm>
          <a:prstGeom prst="rect">
            <a:avLst/>
          </a:prstGeom>
          <a:solidFill>
            <a:schemeClr val="accent4">
              <a:lumMod val="20000"/>
              <a:lumOff val="80000"/>
            </a:schemeClr>
          </a:solidFill>
        </p:spPr>
        <p:txBody>
          <a:bodyPr wrap="square">
            <a:spAutoFit/>
          </a:bodyPr>
          <a:lstStyle/>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Dear Nancy,</a:t>
            </a:r>
          </a:p>
          <a:p>
            <a:pPr algn="just"/>
            <a:endPar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I was very glad when I got your email asking me about life in the (0) _______. I'm more than happy to share my memories and experiences with you. Those were good days.</a:t>
            </a:r>
          </a:p>
        </p:txBody>
      </p:sp>
      <p:sp>
        <p:nvSpPr>
          <p:cNvPr id="3" name="TextBox 2">
            <a:extLst>
              <a:ext uri="{FF2B5EF4-FFF2-40B4-BE49-F238E27FC236}">
                <a16:creationId xmlns:a16="http://schemas.microsoft.com/office/drawing/2014/main" id="{7B5C9E94-3409-AE42-E52F-92324699AF28}"/>
              </a:ext>
            </a:extLst>
          </p:cNvPr>
          <p:cNvSpPr txBox="1"/>
          <p:nvPr/>
        </p:nvSpPr>
        <p:spPr>
          <a:xfrm>
            <a:off x="9799188" y="1038811"/>
            <a:ext cx="1844992" cy="584775"/>
          </a:xfrm>
          <a:prstGeom prst="rect">
            <a:avLst/>
          </a:prstGeom>
          <a:solidFill>
            <a:schemeClr val="accent6">
              <a:lumMod val="60000"/>
              <a:lumOff val="40000"/>
            </a:schemeClr>
          </a:solidFill>
        </p:spPr>
        <p:txBody>
          <a:bodyPr wrap="none" rtlCol="0">
            <a:spAutoFit/>
          </a:bodyPr>
          <a:lstStyle/>
          <a:p>
            <a:r>
              <a:rPr lang="en-US" sz="3200" dirty="0"/>
              <a:t>ANSWERS</a:t>
            </a:r>
          </a:p>
        </p:txBody>
      </p:sp>
      <p:sp>
        <p:nvSpPr>
          <p:cNvPr id="6" name="TextBox 5">
            <a:extLst>
              <a:ext uri="{FF2B5EF4-FFF2-40B4-BE49-F238E27FC236}">
                <a16:creationId xmlns:a16="http://schemas.microsoft.com/office/drawing/2014/main" id="{DF8176B7-0BE2-B06E-1F3A-8713C2429C1C}"/>
              </a:ext>
            </a:extLst>
          </p:cNvPr>
          <p:cNvSpPr txBox="1"/>
          <p:nvPr/>
        </p:nvSpPr>
        <p:spPr>
          <a:xfrm>
            <a:off x="466620" y="4574895"/>
            <a:ext cx="2055863" cy="584775"/>
          </a:xfrm>
          <a:prstGeom prst="rect">
            <a:avLst/>
          </a:prstGeom>
          <a:solidFill>
            <a:srgbClr val="94E4FE">
              <a:alpha val="36471"/>
            </a:srgbClr>
          </a:solidFill>
        </p:spPr>
        <p:txBody>
          <a:bodyPr wrap="square">
            <a:spAutoFit/>
          </a:bodyPr>
          <a:lstStyle/>
          <a:p>
            <a:pPr algn="just"/>
            <a:r>
              <a:rPr lang="en-US" sz="3200" dirty="0">
                <a:ea typeface="DengXian" panose="02010600030101010101" pitchFamily="2" charset="-122"/>
              </a:rPr>
              <a:t>Example:</a:t>
            </a:r>
          </a:p>
        </p:txBody>
      </p:sp>
      <p:graphicFrame>
        <p:nvGraphicFramePr>
          <p:cNvPr id="11" name="Table 10">
            <a:extLst>
              <a:ext uri="{FF2B5EF4-FFF2-40B4-BE49-F238E27FC236}">
                <a16:creationId xmlns:a16="http://schemas.microsoft.com/office/drawing/2014/main" id="{A46E2261-1F80-23DA-2621-5CA68C41BB34}"/>
              </a:ext>
            </a:extLst>
          </p:cNvPr>
          <p:cNvGraphicFramePr>
            <a:graphicFrameLocks noGrp="1"/>
          </p:cNvGraphicFramePr>
          <p:nvPr/>
        </p:nvGraphicFramePr>
        <p:xfrm>
          <a:off x="499659" y="5542120"/>
          <a:ext cx="11192682" cy="487680"/>
        </p:xfrm>
        <a:graphic>
          <a:graphicData uri="http://schemas.openxmlformats.org/drawingml/2006/table">
            <a:tbl>
              <a:tblPr firstRow="1" firstCol="1" bandRow="1">
                <a:tableStyleId>{5C22544A-7EE6-4342-B048-85BDC9FD1C3A}</a:tableStyleId>
              </a:tblPr>
              <a:tblGrid>
                <a:gridCol w="3730096">
                  <a:extLst>
                    <a:ext uri="{9D8B030D-6E8A-4147-A177-3AD203B41FA5}">
                      <a16:colId xmlns:a16="http://schemas.microsoft.com/office/drawing/2014/main" val="2817299531"/>
                    </a:ext>
                  </a:extLst>
                </a:gridCol>
                <a:gridCol w="3731293">
                  <a:extLst>
                    <a:ext uri="{9D8B030D-6E8A-4147-A177-3AD203B41FA5}">
                      <a16:colId xmlns:a16="http://schemas.microsoft.com/office/drawing/2014/main" val="797639436"/>
                    </a:ext>
                  </a:extLst>
                </a:gridCol>
                <a:gridCol w="3731293">
                  <a:extLst>
                    <a:ext uri="{9D8B030D-6E8A-4147-A177-3AD203B41FA5}">
                      <a16:colId xmlns:a16="http://schemas.microsoft.com/office/drawing/2014/main" val="1086236433"/>
                    </a:ext>
                  </a:extLst>
                </a:gridCol>
              </a:tblGrid>
              <a:tr h="0">
                <a:tc>
                  <a:txBody>
                    <a:bodyPr/>
                    <a:lstStyle/>
                    <a:p>
                      <a:r>
                        <a:rPr lang="en-US" sz="3200" b="0" kern="100" dirty="0">
                          <a:solidFill>
                            <a:schemeClr val="tx1"/>
                          </a:solidFill>
                          <a:effectLst/>
                          <a:latin typeface="+mn-lt"/>
                        </a:rPr>
                        <a:t>0. A. present</a:t>
                      </a:r>
                      <a:endParaRPr lang="en-VN" sz="3200" b="0" kern="100" dirty="0">
                        <a:solidFill>
                          <a:schemeClr val="tx1"/>
                        </a:solidFill>
                        <a:effectLst/>
                        <a:latin typeface="+mn-lt"/>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tc>
                  <a:txBody>
                    <a:bodyPr/>
                    <a:lstStyle/>
                    <a:p>
                      <a:r>
                        <a:rPr lang="vi-VN" sz="3200" b="0" kern="100">
                          <a:solidFill>
                            <a:schemeClr val="tx1"/>
                          </a:solidFill>
                          <a:effectLst/>
                          <a:latin typeface="+mn-lt"/>
                        </a:rPr>
                        <a:t>B. past</a:t>
                      </a:r>
                      <a:endParaRPr lang="en-VN" sz="3200" b="0" kern="100">
                        <a:solidFill>
                          <a:schemeClr val="tx1"/>
                        </a:solidFill>
                        <a:effectLst/>
                        <a:latin typeface="+mn-lt"/>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tc>
                  <a:txBody>
                    <a:bodyPr/>
                    <a:lstStyle/>
                    <a:p>
                      <a:r>
                        <a:rPr lang="vi-VN" sz="3200" b="0" kern="100" dirty="0">
                          <a:solidFill>
                            <a:schemeClr val="tx1"/>
                          </a:solidFill>
                          <a:effectLst/>
                          <a:latin typeface="+mn-lt"/>
                        </a:rPr>
                        <a:t>C. future</a:t>
                      </a:r>
                      <a:endParaRPr lang="en-VN" sz="3200" b="0" kern="100" dirty="0">
                        <a:solidFill>
                          <a:schemeClr val="tx1"/>
                        </a:solidFill>
                        <a:effectLst/>
                        <a:latin typeface="+mn-lt"/>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437059525"/>
                  </a:ext>
                </a:extLst>
              </a:tr>
            </a:tbl>
          </a:graphicData>
        </a:graphic>
      </p:graphicFrame>
      <p:sp>
        <p:nvSpPr>
          <p:cNvPr id="12" name="Oval 11">
            <a:extLst>
              <a:ext uri="{FF2B5EF4-FFF2-40B4-BE49-F238E27FC236}">
                <a16:creationId xmlns:a16="http://schemas.microsoft.com/office/drawing/2014/main" id="{7688B73A-E25E-64AE-6F56-706166016739}"/>
              </a:ext>
            </a:extLst>
          </p:cNvPr>
          <p:cNvSpPr/>
          <p:nvPr/>
        </p:nvSpPr>
        <p:spPr>
          <a:xfrm>
            <a:off x="4066193" y="5490895"/>
            <a:ext cx="599152" cy="584775"/>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2954392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A5411EA2-EB16-AE03-5D4E-A7B4D6C29F09}"/>
              </a:ext>
            </a:extLst>
          </p:cNvPr>
          <p:cNvGraphicFramePr>
            <a:graphicFrameLocks noGrp="1"/>
          </p:cNvGraphicFramePr>
          <p:nvPr/>
        </p:nvGraphicFramePr>
        <p:xfrm>
          <a:off x="354977" y="4908527"/>
          <a:ext cx="11192682" cy="975360"/>
        </p:xfrm>
        <a:graphic>
          <a:graphicData uri="http://schemas.openxmlformats.org/drawingml/2006/table">
            <a:tbl>
              <a:tblPr firstRow="1" firstCol="1" bandRow="1">
                <a:tableStyleId>{5C22544A-7EE6-4342-B048-85BDC9FD1C3A}</a:tableStyleId>
              </a:tblPr>
              <a:tblGrid>
                <a:gridCol w="4290266">
                  <a:extLst>
                    <a:ext uri="{9D8B030D-6E8A-4147-A177-3AD203B41FA5}">
                      <a16:colId xmlns:a16="http://schemas.microsoft.com/office/drawing/2014/main" val="2817299531"/>
                    </a:ext>
                  </a:extLst>
                </a:gridCol>
                <a:gridCol w="3526972">
                  <a:extLst>
                    <a:ext uri="{9D8B030D-6E8A-4147-A177-3AD203B41FA5}">
                      <a16:colId xmlns:a16="http://schemas.microsoft.com/office/drawing/2014/main" val="797639436"/>
                    </a:ext>
                  </a:extLst>
                </a:gridCol>
                <a:gridCol w="3375444">
                  <a:extLst>
                    <a:ext uri="{9D8B030D-6E8A-4147-A177-3AD203B41FA5}">
                      <a16:colId xmlns:a16="http://schemas.microsoft.com/office/drawing/2014/main" val="1086236433"/>
                    </a:ext>
                  </a:extLst>
                </a:gridCol>
              </a:tblGrid>
              <a:tr h="0">
                <a:tc>
                  <a:txBody>
                    <a:bodyPr/>
                    <a:lstStyle/>
                    <a:p>
                      <a:r>
                        <a:rPr lang="vi-VN" sz="3200" b="0" kern="100" dirty="0">
                          <a:solidFill>
                            <a:schemeClr val="tx1"/>
                          </a:solidFill>
                          <a:effectLst/>
                          <a:latin typeface="Calibri" panose="020F0502020204030204" pitchFamily="34" charset="0"/>
                          <a:cs typeface="Calibri" panose="020F0502020204030204" pitchFamily="34" charset="0"/>
                        </a:rPr>
                        <a:t>1</a:t>
                      </a:r>
                      <a:r>
                        <a:rPr lang="en-US" sz="3200" b="0" kern="100" dirty="0">
                          <a:solidFill>
                            <a:schemeClr val="tx1"/>
                          </a:solidFill>
                          <a:effectLst/>
                          <a:latin typeface="Calibri" panose="020F0502020204030204" pitchFamily="34" charset="0"/>
                          <a:cs typeface="Calibri" panose="020F0502020204030204" pitchFamily="34" charset="0"/>
                        </a:rPr>
                        <a:t>. A. extended families</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tc>
                  <a:txBody>
                    <a:bodyPr/>
                    <a:lstStyle/>
                    <a:p>
                      <a:r>
                        <a:rPr lang="vi-VN" sz="3200" b="0" kern="100" dirty="0">
                          <a:solidFill>
                            <a:schemeClr val="tx1"/>
                          </a:solidFill>
                          <a:effectLst/>
                          <a:latin typeface="Calibri" panose="020F0502020204030204" pitchFamily="34" charset="0"/>
                          <a:cs typeface="Calibri" panose="020F0502020204030204" pitchFamily="34" charset="0"/>
                        </a:rPr>
                        <a:t>B. cottages</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tc>
                  <a:txBody>
                    <a:bodyPr/>
                    <a:lstStyle/>
                    <a:p>
                      <a:r>
                        <a:rPr lang="vi-VN" sz="3200" b="0" kern="100" dirty="0">
                          <a:solidFill>
                            <a:schemeClr val="tx1"/>
                          </a:solidFill>
                          <a:effectLst/>
                          <a:latin typeface="Calibri" panose="020F0502020204030204" pitchFamily="34" charset="0"/>
                          <a:cs typeface="Calibri" panose="020F0502020204030204" pitchFamily="34" charset="0"/>
                        </a:rPr>
                        <a:t>C. stalls</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601301487"/>
                  </a:ext>
                </a:extLst>
              </a:tr>
              <a:tr h="0">
                <a:tc>
                  <a:txBody>
                    <a:bodyPr/>
                    <a:lstStyle/>
                    <a:p>
                      <a:r>
                        <a:rPr lang="vi-VN" sz="3200" b="0" kern="100">
                          <a:solidFill>
                            <a:schemeClr val="tx1"/>
                          </a:solidFill>
                          <a:effectLst/>
                          <a:latin typeface="Calibri" panose="020F0502020204030204" pitchFamily="34" charset="0"/>
                          <a:cs typeface="Calibri" panose="020F0502020204030204" pitchFamily="34" charset="0"/>
                        </a:rPr>
                        <a:t>2</a:t>
                      </a:r>
                      <a:r>
                        <a:rPr lang="en-US" sz="3200" b="0" kern="100">
                          <a:solidFill>
                            <a:schemeClr val="tx1"/>
                          </a:solidFill>
                          <a:effectLst/>
                          <a:latin typeface="Calibri" panose="020F0502020204030204" pitchFamily="34" charset="0"/>
                          <a:cs typeface="Calibri" panose="020F0502020204030204" pitchFamily="34" charset="0"/>
                        </a:rPr>
                        <a:t>. A. house husbands</a:t>
                      </a:r>
                      <a:endParaRPr lang="en-VN" sz="3200" b="0" kern="10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tc>
                  <a:txBody>
                    <a:bodyPr/>
                    <a:lstStyle/>
                    <a:p>
                      <a:r>
                        <a:rPr lang="vi-VN" sz="3200" b="0" kern="100">
                          <a:solidFill>
                            <a:schemeClr val="tx1"/>
                          </a:solidFill>
                          <a:effectLst/>
                          <a:latin typeface="Calibri" panose="020F0502020204030204" pitchFamily="34" charset="0"/>
                          <a:cs typeface="Calibri" panose="020F0502020204030204" pitchFamily="34" charset="0"/>
                        </a:rPr>
                        <a:t>B. breadwinners</a:t>
                      </a:r>
                      <a:endParaRPr lang="en-VN" sz="3200" b="0" kern="10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tc>
                  <a:txBody>
                    <a:bodyPr/>
                    <a:lstStyle/>
                    <a:p>
                      <a:r>
                        <a:rPr lang="vi-VN" sz="3200" b="0" kern="100" dirty="0">
                          <a:solidFill>
                            <a:schemeClr val="tx1"/>
                          </a:solidFill>
                          <a:effectLst/>
                          <a:latin typeface="Calibri" panose="020F0502020204030204" pitchFamily="34" charset="0"/>
                          <a:cs typeface="Calibri" panose="020F0502020204030204" pitchFamily="34" charset="0"/>
                        </a:rPr>
                        <a:t>C. relatives</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972148188"/>
                  </a:ext>
                </a:extLst>
              </a:tr>
            </a:tbl>
          </a:graphicData>
        </a:graphic>
      </p:graphicFrame>
      <p:sp>
        <p:nvSpPr>
          <p:cNvPr id="5" name="TextBox 4">
            <a:extLst>
              <a:ext uri="{FF2B5EF4-FFF2-40B4-BE49-F238E27FC236}">
                <a16:creationId xmlns:a16="http://schemas.microsoft.com/office/drawing/2014/main" id="{B431217B-DA1E-988F-187B-D6C4B787F07A}"/>
              </a:ext>
            </a:extLst>
          </p:cNvPr>
          <p:cNvSpPr txBox="1"/>
          <p:nvPr/>
        </p:nvSpPr>
        <p:spPr>
          <a:xfrm>
            <a:off x="75800" y="457903"/>
            <a:ext cx="12333326" cy="1077218"/>
          </a:xfrm>
          <a:prstGeom prst="rect">
            <a:avLst/>
          </a:prstGeom>
          <a:noFill/>
        </p:spPr>
        <p:txBody>
          <a:bodyPr wrap="square">
            <a:spAutoFit/>
          </a:bodyPr>
          <a:lstStyle/>
          <a:p>
            <a:r>
              <a:rPr lang="en-US" sz="3200" b="1" dirty="0">
                <a:solidFill>
                  <a:srgbClr val="0070C0"/>
                </a:solidFill>
                <a:highlight>
                  <a:srgbClr val="00FF00"/>
                </a:highlight>
              </a:rPr>
              <a:t>WB p. 51</a:t>
            </a:r>
            <a:r>
              <a:rPr lang="en-US" sz="3200" b="1" i="0" dirty="0">
                <a:solidFill>
                  <a:srgbClr val="0070C0"/>
                </a:solidFill>
                <a:effectLst/>
                <a:highlight>
                  <a:srgbClr val="00FF00"/>
                </a:highlight>
              </a:rPr>
              <a:t>. </a:t>
            </a:r>
            <a:r>
              <a:rPr lang="en-US" sz="3200" b="1" dirty="0">
                <a:solidFill>
                  <a:srgbClr val="0070C0"/>
                </a:solidFill>
              </a:rPr>
              <a:t>Read the email. Choose the best word (A, B, or C) for each space.</a:t>
            </a:r>
          </a:p>
        </p:txBody>
      </p:sp>
      <p:sp>
        <p:nvSpPr>
          <p:cNvPr id="7" name="TextBox 6">
            <a:extLst>
              <a:ext uri="{FF2B5EF4-FFF2-40B4-BE49-F238E27FC236}">
                <a16:creationId xmlns:a16="http://schemas.microsoft.com/office/drawing/2014/main" id="{85436044-1176-9642-EFB6-6AF163FA2F76}"/>
              </a:ext>
            </a:extLst>
          </p:cNvPr>
          <p:cNvSpPr txBox="1"/>
          <p:nvPr/>
        </p:nvSpPr>
        <p:spPr>
          <a:xfrm>
            <a:off x="466620" y="1698330"/>
            <a:ext cx="10969396" cy="3046988"/>
          </a:xfrm>
          <a:prstGeom prst="rect">
            <a:avLst/>
          </a:prstGeom>
          <a:solidFill>
            <a:schemeClr val="accent4">
              <a:lumMod val="20000"/>
              <a:lumOff val="80000"/>
            </a:schemeClr>
          </a:solidFill>
        </p:spPr>
        <p:txBody>
          <a:bodyPr wrap="square">
            <a:spAutoFit/>
          </a:bodyPr>
          <a:lstStyle/>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When I was young, family was the center of everything. People would often </a:t>
            </a:r>
            <a:r>
              <a:rPr lang="vi-VN" sz="3200" b="1" kern="100" dirty="0">
                <a:solidFill>
                  <a:srgbClr val="000000"/>
                </a:solidFill>
                <a:effectLst/>
                <a:highlight>
                  <a:srgbClr val="F3C1FF"/>
                </a:highlight>
                <a:latin typeface="Calibri" panose="020F0502020204030204" pitchFamily="34" charset="0"/>
                <a:ea typeface="DengXian" panose="02010600030101010101" pitchFamily="2" charset="-122"/>
                <a:cs typeface="Calibri" panose="020F0502020204030204" pitchFamily="34" charset="0"/>
              </a:rPr>
              <a:t>live with their</a:t>
            </a:r>
            <a:r>
              <a:rPr lang="vi-VN" sz="3200" b="1"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a:t>
            </a: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(1) _______ and spend a lot of time together. I lived with all my uncles, aunts, and cousins. </a:t>
            </a:r>
            <a:r>
              <a:rPr lang="vi-VN" sz="3200" b="1" kern="100" dirty="0">
                <a:solidFill>
                  <a:srgbClr val="000000"/>
                </a:solidFill>
                <a:effectLst/>
                <a:highlight>
                  <a:srgbClr val="F3C1FF"/>
                </a:highlight>
                <a:latin typeface="Calibri" panose="020F0502020204030204" pitchFamily="34" charset="0"/>
                <a:ea typeface="DengXian" panose="02010600030101010101" pitchFamily="2" charset="-122"/>
                <a:cs typeface="Calibri" panose="020F0502020204030204" pitchFamily="34" charset="0"/>
              </a:rPr>
              <a:t>The men were usually the </a:t>
            </a: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(2) _______. They'd go out to work in the fields or in factories, and the women would cook and do all the chores together.</a:t>
            </a:r>
          </a:p>
        </p:txBody>
      </p:sp>
      <p:sp>
        <p:nvSpPr>
          <p:cNvPr id="3" name="TextBox 2">
            <a:extLst>
              <a:ext uri="{FF2B5EF4-FFF2-40B4-BE49-F238E27FC236}">
                <a16:creationId xmlns:a16="http://schemas.microsoft.com/office/drawing/2014/main" id="{7B5C9E94-3409-AE42-E52F-92324699AF28}"/>
              </a:ext>
            </a:extLst>
          </p:cNvPr>
          <p:cNvSpPr txBox="1"/>
          <p:nvPr/>
        </p:nvSpPr>
        <p:spPr>
          <a:xfrm>
            <a:off x="9799188" y="1038811"/>
            <a:ext cx="1844992" cy="584775"/>
          </a:xfrm>
          <a:prstGeom prst="rect">
            <a:avLst/>
          </a:prstGeom>
          <a:solidFill>
            <a:schemeClr val="accent6">
              <a:lumMod val="60000"/>
              <a:lumOff val="40000"/>
            </a:schemeClr>
          </a:solidFill>
        </p:spPr>
        <p:txBody>
          <a:bodyPr wrap="none" rtlCol="0">
            <a:spAutoFit/>
          </a:bodyPr>
          <a:lstStyle/>
          <a:p>
            <a:r>
              <a:rPr lang="en-US" sz="3200" dirty="0"/>
              <a:t>ANSWERS</a:t>
            </a:r>
          </a:p>
        </p:txBody>
      </p:sp>
      <p:sp>
        <p:nvSpPr>
          <p:cNvPr id="12" name="Oval 11">
            <a:extLst>
              <a:ext uri="{FF2B5EF4-FFF2-40B4-BE49-F238E27FC236}">
                <a16:creationId xmlns:a16="http://schemas.microsoft.com/office/drawing/2014/main" id="{7688B73A-E25E-64AE-6F56-706166016739}"/>
              </a:ext>
            </a:extLst>
          </p:cNvPr>
          <p:cNvSpPr/>
          <p:nvPr/>
        </p:nvSpPr>
        <p:spPr>
          <a:xfrm>
            <a:off x="718029" y="4894361"/>
            <a:ext cx="510995" cy="498733"/>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0" name="Oval 9">
            <a:extLst>
              <a:ext uri="{FF2B5EF4-FFF2-40B4-BE49-F238E27FC236}">
                <a16:creationId xmlns:a16="http://schemas.microsoft.com/office/drawing/2014/main" id="{6556DDCB-9E8D-9297-891A-798C4608A14D}"/>
              </a:ext>
            </a:extLst>
          </p:cNvPr>
          <p:cNvSpPr/>
          <p:nvPr/>
        </p:nvSpPr>
        <p:spPr>
          <a:xfrm>
            <a:off x="4509365" y="5401322"/>
            <a:ext cx="510995" cy="498733"/>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28773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7CBB028-CFCA-FE5C-9EBB-D00519F43D2E}"/>
              </a:ext>
            </a:extLst>
          </p:cNvPr>
          <p:cNvGraphicFramePr>
            <a:graphicFrameLocks noGrp="1"/>
          </p:cNvGraphicFramePr>
          <p:nvPr/>
        </p:nvGraphicFramePr>
        <p:xfrm>
          <a:off x="451498" y="4669802"/>
          <a:ext cx="11192682" cy="1463040"/>
        </p:xfrm>
        <a:graphic>
          <a:graphicData uri="http://schemas.openxmlformats.org/drawingml/2006/table">
            <a:tbl>
              <a:tblPr firstRow="1" firstCol="1" bandRow="1">
                <a:tableStyleId>{5C22544A-7EE6-4342-B048-85BDC9FD1C3A}</a:tableStyleId>
              </a:tblPr>
              <a:tblGrid>
                <a:gridCol w="3730096">
                  <a:extLst>
                    <a:ext uri="{9D8B030D-6E8A-4147-A177-3AD203B41FA5}">
                      <a16:colId xmlns:a16="http://schemas.microsoft.com/office/drawing/2014/main" val="2817299531"/>
                    </a:ext>
                  </a:extLst>
                </a:gridCol>
                <a:gridCol w="3731293">
                  <a:extLst>
                    <a:ext uri="{9D8B030D-6E8A-4147-A177-3AD203B41FA5}">
                      <a16:colId xmlns:a16="http://schemas.microsoft.com/office/drawing/2014/main" val="797639436"/>
                    </a:ext>
                  </a:extLst>
                </a:gridCol>
                <a:gridCol w="3731293">
                  <a:extLst>
                    <a:ext uri="{9D8B030D-6E8A-4147-A177-3AD203B41FA5}">
                      <a16:colId xmlns:a16="http://schemas.microsoft.com/office/drawing/2014/main" val="1086236433"/>
                    </a:ext>
                  </a:extLst>
                </a:gridCol>
              </a:tblGrid>
              <a:tr h="0">
                <a:tc>
                  <a:txBody>
                    <a:bodyPr/>
                    <a:lstStyle/>
                    <a:p>
                      <a:r>
                        <a:rPr lang="vi-VN" sz="3200" b="0" kern="100" dirty="0">
                          <a:solidFill>
                            <a:schemeClr val="tx1"/>
                          </a:solidFill>
                          <a:effectLst/>
                          <a:latin typeface="Calibri" panose="020F0502020204030204" pitchFamily="34" charset="0"/>
                          <a:cs typeface="Calibri" panose="020F0502020204030204" pitchFamily="34" charset="0"/>
                        </a:rPr>
                        <a:t>3</a:t>
                      </a:r>
                      <a:r>
                        <a:rPr lang="en-US" sz="3200" b="0" kern="100" dirty="0">
                          <a:solidFill>
                            <a:schemeClr val="tx1"/>
                          </a:solidFill>
                          <a:effectLst/>
                          <a:latin typeface="Calibri" panose="020F0502020204030204" pitchFamily="34" charset="0"/>
                          <a:cs typeface="Calibri" panose="020F0502020204030204" pitchFamily="34" charset="0"/>
                        </a:rPr>
                        <a:t>. A. clay pots</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tc>
                  <a:txBody>
                    <a:bodyPr/>
                    <a:lstStyle/>
                    <a:p>
                      <a:r>
                        <a:rPr lang="vi-VN" sz="3200" b="0" kern="100">
                          <a:solidFill>
                            <a:schemeClr val="tx1"/>
                          </a:solidFill>
                          <a:effectLst/>
                          <a:latin typeface="Calibri" panose="020F0502020204030204" pitchFamily="34" charset="0"/>
                          <a:cs typeface="Calibri" panose="020F0502020204030204" pitchFamily="34" charset="0"/>
                        </a:rPr>
                        <a:t>B. nuclear families</a:t>
                      </a:r>
                      <a:endParaRPr lang="en-VN" sz="3200" b="0" kern="10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tc>
                  <a:txBody>
                    <a:bodyPr/>
                    <a:lstStyle/>
                    <a:p>
                      <a:r>
                        <a:rPr lang="vi-VN" sz="3200" b="0" kern="100" dirty="0">
                          <a:solidFill>
                            <a:schemeClr val="tx1"/>
                          </a:solidFill>
                          <a:effectLst/>
                          <a:latin typeface="Calibri" panose="020F0502020204030204" pitchFamily="34" charset="0"/>
                          <a:cs typeface="Calibri" panose="020F0502020204030204" pitchFamily="34" charset="0"/>
                        </a:rPr>
                        <a:t>C. hobbies</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79997289"/>
                  </a:ext>
                </a:extLst>
              </a:tr>
              <a:tr h="0">
                <a:tc>
                  <a:txBody>
                    <a:bodyPr/>
                    <a:lstStyle/>
                    <a:p>
                      <a:r>
                        <a:rPr lang="vi-VN" sz="3200" b="0" kern="100" dirty="0">
                          <a:solidFill>
                            <a:schemeClr val="tx1"/>
                          </a:solidFill>
                          <a:effectLst/>
                          <a:latin typeface="Calibri" panose="020F0502020204030204" pitchFamily="34" charset="0"/>
                          <a:cs typeface="Calibri" panose="020F0502020204030204" pitchFamily="34" charset="0"/>
                        </a:rPr>
                        <a:t>4</a:t>
                      </a:r>
                      <a:r>
                        <a:rPr lang="en-US" sz="3200" b="0" kern="100" dirty="0">
                          <a:solidFill>
                            <a:schemeClr val="tx1"/>
                          </a:solidFill>
                          <a:effectLst/>
                          <a:latin typeface="Calibri" panose="020F0502020204030204" pitchFamily="34" charset="0"/>
                          <a:cs typeface="Calibri" panose="020F0502020204030204" pitchFamily="34" charset="0"/>
                        </a:rPr>
                        <a:t>. A. bake</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tc>
                  <a:txBody>
                    <a:bodyPr/>
                    <a:lstStyle/>
                    <a:p>
                      <a:r>
                        <a:rPr lang="vi-VN" sz="3200" b="0" kern="100">
                          <a:solidFill>
                            <a:schemeClr val="tx1"/>
                          </a:solidFill>
                          <a:effectLst/>
                          <a:latin typeface="Calibri" panose="020F0502020204030204" pitchFamily="34" charset="0"/>
                          <a:cs typeface="Calibri" panose="020F0502020204030204" pitchFamily="34" charset="0"/>
                        </a:rPr>
                        <a:t>B. clean</a:t>
                      </a:r>
                      <a:endParaRPr lang="en-VN" sz="3200" b="0" kern="10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tc>
                  <a:txBody>
                    <a:bodyPr/>
                    <a:lstStyle/>
                    <a:p>
                      <a:r>
                        <a:rPr lang="vi-VN" sz="3200" b="0" kern="100" dirty="0">
                          <a:solidFill>
                            <a:schemeClr val="tx1"/>
                          </a:solidFill>
                          <a:effectLst/>
                          <a:latin typeface="Calibri" panose="020F0502020204030204" pitchFamily="34" charset="0"/>
                          <a:cs typeface="Calibri" panose="020F0502020204030204" pitchFamily="34" charset="0"/>
                        </a:rPr>
                        <a:t>C. sketch</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907078684"/>
                  </a:ext>
                </a:extLst>
              </a:tr>
              <a:tr h="0">
                <a:tc>
                  <a:txBody>
                    <a:bodyPr/>
                    <a:lstStyle/>
                    <a:p>
                      <a:r>
                        <a:rPr lang="vi-VN" sz="3200" b="0" kern="100">
                          <a:solidFill>
                            <a:schemeClr val="tx1"/>
                          </a:solidFill>
                          <a:effectLst/>
                          <a:latin typeface="Calibri" panose="020F0502020204030204" pitchFamily="34" charset="0"/>
                          <a:cs typeface="Calibri" panose="020F0502020204030204" pitchFamily="34" charset="0"/>
                        </a:rPr>
                        <a:t>5</a:t>
                      </a:r>
                      <a:r>
                        <a:rPr lang="en-US" sz="3200" b="0" kern="100">
                          <a:solidFill>
                            <a:schemeClr val="tx1"/>
                          </a:solidFill>
                          <a:effectLst/>
                          <a:latin typeface="Calibri" panose="020F0502020204030204" pitchFamily="34" charset="0"/>
                          <a:cs typeface="Calibri" panose="020F0502020204030204" pitchFamily="34" charset="0"/>
                        </a:rPr>
                        <a:t>. A. generation</a:t>
                      </a:r>
                      <a:endParaRPr lang="en-VN" sz="3200" b="0" kern="10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tc>
                  <a:txBody>
                    <a:bodyPr/>
                    <a:lstStyle/>
                    <a:p>
                      <a:r>
                        <a:rPr lang="vi-VN" sz="3200" b="0" kern="100">
                          <a:solidFill>
                            <a:schemeClr val="tx1"/>
                          </a:solidFill>
                          <a:effectLst/>
                          <a:latin typeface="Calibri" panose="020F0502020204030204" pitchFamily="34" charset="0"/>
                          <a:cs typeface="Calibri" panose="020F0502020204030204" pitchFamily="34" charset="0"/>
                        </a:rPr>
                        <a:t>B. nephew</a:t>
                      </a:r>
                      <a:endParaRPr lang="en-VN" sz="3200" b="0" kern="10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tc>
                  <a:txBody>
                    <a:bodyPr/>
                    <a:lstStyle/>
                    <a:p>
                      <a:r>
                        <a:rPr lang="vi-VN" sz="3200" b="0" kern="100" dirty="0">
                          <a:solidFill>
                            <a:schemeClr val="tx1"/>
                          </a:solidFill>
                          <a:effectLst/>
                          <a:latin typeface="Calibri" panose="020F0502020204030204" pitchFamily="34" charset="0"/>
                          <a:cs typeface="Calibri" panose="020F0502020204030204" pitchFamily="34" charset="0"/>
                        </a:rPr>
                        <a:t>C. entertainment</a:t>
                      </a:r>
                      <a:endParaRPr lang="en-VN" sz="3200" b="0" kern="1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57508284"/>
                  </a:ext>
                </a:extLst>
              </a:tr>
            </a:tbl>
          </a:graphicData>
        </a:graphic>
      </p:graphicFrame>
      <p:sp>
        <p:nvSpPr>
          <p:cNvPr id="5" name="TextBox 4">
            <a:extLst>
              <a:ext uri="{FF2B5EF4-FFF2-40B4-BE49-F238E27FC236}">
                <a16:creationId xmlns:a16="http://schemas.microsoft.com/office/drawing/2014/main" id="{B431217B-DA1E-988F-187B-D6C4B787F07A}"/>
              </a:ext>
            </a:extLst>
          </p:cNvPr>
          <p:cNvSpPr txBox="1"/>
          <p:nvPr/>
        </p:nvSpPr>
        <p:spPr>
          <a:xfrm>
            <a:off x="75800" y="457903"/>
            <a:ext cx="12333326" cy="1077218"/>
          </a:xfrm>
          <a:prstGeom prst="rect">
            <a:avLst/>
          </a:prstGeom>
          <a:noFill/>
        </p:spPr>
        <p:txBody>
          <a:bodyPr wrap="square">
            <a:spAutoFit/>
          </a:bodyPr>
          <a:lstStyle/>
          <a:p>
            <a:r>
              <a:rPr lang="en-US" sz="3200" b="1" dirty="0">
                <a:solidFill>
                  <a:srgbClr val="0070C0"/>
                </a:solidFill>
                <a:highlight>
                  <a:srgbClr val="00FF00"/>
                </a:highlight>
              </a:rPr>
              <a:t>WB p. 51</a:t>
            </a:r>
            <a:r>
              <a:rPr lang="en-US" sz="3200" b="1" i="0" dirty="0">
                <a:solidFill>
                  <a:srgbClr val="0070C0"/>
                </a:solidFill>
                <a:effectLst/>
                <a:highlight>
                  <a:srgbClr val="00FF00"/>
                </a:highlight>
              </a:rPr>
              <a:t>. </a:t>
            </a:r>
            <a:r>
              <a:rPr lang="en-US" sz="3200" b="1" dirty="0">
                <a:solidFill>
                  <a:srgbClr val="0070C0"/>
                </a:solidFill>
              </a:rPr>
              <a:t>Read the email. Choose the best word (A, B, or C) for each space.</a:t>
            </a:r>
          </a:p>
        </p:txBody>
      </p:sp>
      <p:sp>
        <p:nvSpPr>
          <p:cNvPr id="7" name="TextBox 6">
            <a:extLst>
              <a:ext uri="{FF2B5EF4-FFF2-40B4-BE49-F238E27FC236}">
                <a16:creationId xmlns:a16="http://schemas.microsoft.com/office/drawing/2014/main" id="{85436044-1176-9642-EFB6-6AF163FA2F76}"/>
              </a:ext>
            </a:extLst>
          </p:cNvPr>
          <p:cNvSpPr txBox="1"/>
          <p:nvPr/>
        </p:nvSpPr>
        <p:spPr>
          <a:xfrm>
            <a:off x="354977" y="1535121"/>
            <a:ext cx="10969396" cy="3046988"/>
          </a:xfrm>
          <a:prstGeom prst="rect">
            <a:avLst/>
          </a:prstGeom>
          <a:solidFill>
            <a:schemeClr val="accent4">
              <a:lumMod val="20000"/>
              <a:lumOff val="80000"/>
            </a:schemeClr>
          </a:solidFill>
        </p:spPr>
        <p:txBody>
          <a:bodyPr wrap="square">
            <a:spAutoFit/>
          </a:bodyPr>
          <a:lstStyle/>
          <a:p>
            <a:pPr algn="just"/>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As for what I used to do when I was young, I had </a:t>
            </a:r>
            <a:r>
              <a:rPr lang="vi-VN" sz="3200" b="1" kern="100" dirty="0">
                <a:solidFill>
                  <a:srgbClr val="000000"/>
                </a:solidFill>
                <a:effectLst/>
                <a:highlight>
                  <a:srgbClr val="F3C1FF"/>
                </a:highlight>
                <a:latin typeface="Calibri" panose="020F0502020204030204" pitchFamily="34" charset="0"/>
                <a:ea typeface="DengXian" panose="02010600030101010101" pitchFamily="2" charset="-122"/>
                <a:cs typeface="Calibri" panose="020F0502020204030204" pitchFamily="34" charset="0"/>
              </a:rPr>
              <a:t>a few </a:t>
            </a: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(3) _______ </a:t>
            </a:r>
            <a:r>
              <a:rPr lang="vi-VN" sz="3200" b="1" kern="100" dirty="0">
                <a:solidFill>
                  <a:srgbClr val="000000"/>
                </a:solidFill>
                <a:effectLst/>
                <a:highlight>
                  <a:srgbClr val="F3C1FF"/>
                </a:highlight>
                <a:latin typeface="Calibri" panose="020F0502020204030204" pitchFamily="34" charset="0"/>
                <a:ea typeface="DengXian" panose="02010600030101010101" pitchFamily="2" charset="-122"/>
                <a:cs typeface="Calibri" panose="020F0502020204030204" pitchFamily="34" charset="0"/>
              </a:rPr>
              <a:t>to keep me busy</a:t>
            </a: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I enjoyed reading and </a:t>
            </a:r>
            <a:r>
              <a:rPr lang="vi-VN" sz="3200" b="1" kern="100" dirty="0">
                <a:solidFill>
                  <a:srgbClr val="000000"/>
                </a:solidFill>
                <a:effectLst/>
                <a:highlight>
                  <a:srgbClr val="F3C1FF"/>
                </a:highlight>
                <a:latin typeface="Calibri" panose="020F0502020204030204" pitchFamily="34" charset="0"/>
                <a:ea typeface="DengXian" panose="02010600030101010101" pitchFamily="2" charset="-122"/>
                <a:cs typeface="Calibri" panose="020F0502020204030204" pitchFamily="34" charset="0"/>
              </a:rPr>
              <a:t>learning how to </a:t>
            </a: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(4) _______ from my mother. Her pie and cake recipes are the best. We didn't have all the (5) _______ </a:t>
            </a:r>
            <a:r>
              <a:rPr lang="vi-VN" sz="3200" b="1" kern="100" dirty="0">
                <a:solidFill>
                  <a:srgbClr val="000000"/>
                </a:solidFill>
                <a:effectLst/>
                <a:highlight>
                  <a:srgbClr val="F3C1FF"/>
                </a:highlight>
                <a:latin typeface="Calibri" panose="020F0502020204030204" pitchFamily="34" charset="0"/>
                <a:ea typeface="DengXian" panose="02010600030101010101" pitchFamily="2" charset="-122"/>
                <a:cs typeface="Calibri" panose="020F0502020204030204" pitchFamily="34" charset="0"/>
              </a:rPr>
              <a:t>options</a:t>
            </a:r>
            <a:r>
              <a:rPr lang="vi-VN" sz="3200" kern="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you have today, like TV and video games, but we had a lot of fun finding ways to spend our time.</a:t>
            </a:r>
          </a:p>
        </p:txBody>
      </p:sp>
      <p:sp>
        <p:nvSpPr>
          <p:cNvPr id="3" name="TextBox 2">
            <a:extLst>
              <a:ext uri="{FF2B5EF4-FFF2-40B4-BE49-F238E27FC236}">
                <a16:creationId xmlns:a16="http://schemas.microsoft.com/office/drawing/2014/main" id="{7B5C9E94-3409-AE42-E52F-92324699AF28}"/>
              </a:ext>
            </a:extLst>
          </p:cNvPr>
          <p:cNvSpPr txBox="1"/>
          <p:nvPr/>
        </p:nvSpPr>
        <p:spPr>
          <a:xfrm>
            <a:off x="9528416" y="906499"/>
            <a:ext cx="1844992" cy="584775"/>
          </a:xfrm>
          <a:prstGeom prst="rect">
            <a:avLst/>
          </a:prstGeom>
          <a:solidFill>
            <a:schemeClr val="accent6">
              <a:lumMod val="60000"/>
              <a:lumOff val="40000"/>
            </a:schemeClr>
          </a:solidFill>
        </p:spPr>
        <p:txBody>
          <a:bodyPr wrap="none" rtlCol="0">
            <a:spAutoFit/>
          </a:bodyPr>
          <a:lstStyle/>
          <a:p>
            <a:r>
              <a:rPr lang="en-US" sz="3200" dirty="0"/>
              <a:t>ANSWERS</a:t>
            </a:r>
          </a:p>
        </p:txBody>
      </p:sp>
      <p:sp>
        <p:nvSpPr>
          <p:cNvPr id="12" name="Oval 11">
            <a:extLst>
              <a:ext uri="{FF2B5EF4-FFF2-40B4-BE49-F238E27FC236}">
                <a16:creationId xmlns:a16="http://schemas.microsoft.com/office/drawing/2014/main" id="{7688B73A-E25E-64AE-6F56-706166016739}"/>
              </a:ext>
            </a:extLst>
          </p:cNvPr>
          <p:cNvSpPr/>
          <p:nvPr/>
        </p:nvSpPr>
        <p:spPr>
          <a:xfrm>
            <a:off x="7827144" y="4630549"/>
            <a:ext cx="510995" cy="498733"/>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0" name="Oval 9">
            <a:extLst>
              <a:ext uri="{FF2B5EF4-FFF2-40B4-BE49-F238E27FC236}">
                <a16:creationId xmlns:a16="http://schemas.microsoft.com/office/drawing/2014/main" id="{6556DDCB-9E8D-9297-891A-798C4608A14D}"/>
              </a:ext>
            </a:extLst>
          </p:cNvPr>
          <p:cNvSpPr/>
          <p:nvPr/>
        </p:nvSpPr>
        <p:spPr>
          <a:xfrm>
            <a:off x="833104" y="5160594"/>
            <a:ext cx="510995" cy="498733"/>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Oval 3">
            <a:extLst>
              <a:ext uri="{FF2B5EF4-FFF2-40B4-BE49-F238E27FC236}">
                <a16:creationId xmlns:a16="http://schemas.microsoft.com/office/drawing/2014/main" id="{4F327E13-3047-6BB9-EDE4-51AC598B6060}"/>
              </a:ext>
            </a:extLst>
          </p:cNvPr>
          <p:cNvSpPr/>
          <p:nvPr/>
        </p:nvSpPr>
        <p:spPr>
          <a:xfrm>
            <a:off x="7815505" y="5667557"/>
            <a:ext cx="510995" cy="498733"/>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786674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4910"/>
            <a:ext cx="8787102" cy="5991206"/>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2183609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805" b="7188"/>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2782761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41" y="501042"/>
            <a:ext cx="8784771" cy="5855916"/>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24825"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a:solidFill>
                  <a:schemeClr val="accent6">
                    <a:lumMod val="75000"/>
                  </a:schemeClr>
                </a:solidFill>
              </a:rPr>
              <a:t>WARM-UP</a:t>
            </a:r>
            <a:endParaRPr lang="en-US" sz="5400" b="1" dirty="0">
              <a:solidFill>
                <a:schemeClr val="accent6">
                  <a:lumMod val="75000"/>
                </a:schemeClr>
              </a:solidFill>
            </a:endParaRPr>
          </a:p>
        </p:txBody>
      </p:sp>
    </p:spTree>
    <p:extLst>
      <p:ext uri="{BB962C8B-B14F-4D97-AF65-F5344CB8AC3E}">
        <p14:creationId xmlns:p14="http://schemas.microsoft.com/office/powerpoint/2010/main" val="18727794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D03CE-508E-2B20-C3E0-9C6691A5BCFA}"/>
              </a:ext>
            </a:extLst>
          </p:cNvPr>
          <p:cNvSpPr txBox="1"/>
          <p:nvPr/>
        </p:nvSpPr>
        <p:spPr>
          <a:xfrm>
            <a:off x="200623" y="372427"/>
            <a:ext cx="11863748" cy="584775"/>
          </a:xfrm>
          <a:prstGeom prst="rect">
            <a:avLst/>
          </a:prstGeom>
          <a:noFill/>
        </p:spPr>
        <p:txBody>
          <a:bodyPr wrap="square">
            <a:spAutoFit/>
          </a:bodyPr>
          <a:lstStyle/>
          <a:p>
            <a:pPr algn="ctr"/>
            <a:r>
              <a:rPr lang="en-US" sz="3200" b="1" dirty="0">
                <a:solidFill>
                  <a:schemeClr val="accent5"/>
                </a:solidFill>
              </a:rPr>
              <a:t>Match the words related to cooking with the correct pictures.</a:t>
            </a:r>
          </a:p>
        </p:txBody>
      </p:sp>
      <p:pic>
        <p:nvPicPr>
          <p:cNvPr id="8" name="Picture 6">
            <a:extLst>
              <a:ext uri="{FF2B5EF4-FFF2-40B4-BE49-F238E27FC236}">
                <a16:creationId xmlns:a16="http://schemas.microsoft.com/office/drawing/2014/main" id="{62FB272A-202C-7709-0CC6-0C785F35EB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974"/>
          <a:stretch/>
        </p:blipFill>
        <p:spPr bwMode="auto">
          <a:xfrm>
            <a:off x="3361686" y="2403586"/>
            <a:ext cx="3020746" cy="25483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a:extLst>
              <a:ext uri="{FF2B5EF4-FFF2-40B4-BE49-F238E27FC236}">
                <a16:creationId xmlns:a16="http://schemas.microsoft.com/office/drawing/2014/main" id="{D228EB75-6ED2-556E-9361-B5148E76E4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230" b="-200"/>
          <a:stretch/>
        </p:blipFill>
        <p:spPr bwMode="auto">
          <a:xfrm>
            <a:off x="222875" y="2434363"/>
            <a:ext cx="3012775" cy="25483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A hand opening the lid of a clay pot which is full of a stew.">
            <a:extLst>
              <a:ext uri="{FF2B5EF4-FFF2-40B4-BE49-F238E27FC236}">
                <a16:creationId xmlns:a16="http://schemas.microsoft.com/office/drawing/2014/main" id="{3D61B1E8-2D74-EFD9-FC35-1D44EF39F1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0232" y="2340354"/>
            <a:ext cx="2385884" cy="27129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A black Staub containing perfectly cooked Japanese short-grain rice.">
            <a:extLst>
              <a:ext uri="{FF2B5EF4-FFF2-40B4-BE49-F238E27FC236}">
                <a16:creationId xmlns:a16="http://schemas.microsoft.com/office/drawing/2014/main" id="{72BD6769-C8B4-E957-DA20-70FEF177A8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16805" y="2390169"/>
            <a:ext cx="2239061" cy="252829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CEEF146-3C41-DDB5-8688-93E6FE8464FC}"/>
              </a:ext>
            </a:extLst>
          </p:cNvPr>
          <p:cNvSpPr txBox="1"/>
          <p:nvPr/>
        </p:nvSpPr>
        <p:spPr>
          <a:xfrm>
            <a:off x="264452" y="2434363"/>
            <a:ext cx="651361" cy="553998"/>
          </a:xfrm>
          <a:prstGeom prst="rect">
            <a:avLst/>
          </a:prstGeom>
          <a:solidFill>
            <a:srgbClr val="FFFC00"/>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000" dirty="0">
                <a:solidFill>
                  <a:srgbClr val="C00000"/>
                </a:solidFill>
              </a:rPr>
              <a:t> 1</a:t>
            </a:r>
          </a:p>
        </p:txBody>
      </p:sp>
      <p:sp>
        <p:nvSpPr>
          <p:cNvPr id="15" name="TextBox 14">
            <a:extLst>
              <a:ext uri="{FF2B5EF4-FFF2-40B4-BE49-F238E27FC236}">
                <a16:creationId xmlns:a16="http://schemas.microsoft.com/office/drawing/2014/main" id="{BB041574-4784-A89A-7C71-530C3936B72C}"/>
              </a:ext>
            </a:extLst>
          </p:cNvPr>
          <p:cNvSpPr txBox="1"/>
          <p:nvPr/>
        </p:nvSpPr>
        <p:spPr>
          <a:xfrm>
            <a:off x="3356991" y="2403586"/>
            <a:ext cx="651361" cy="553998"/>
          </a:xfrm>
          <a:prstGeom prst="rect">
            <a:avLst/>
          </a:prstGeom>
          <a:solidFill>
            <a:srgbClr val="FFFC00"/>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000" dirty="0">
                <a:solidFill>
                  <a:srgbClr val="C00000"/>
                </a:solidFill>
              </a:rPr>
              <a:t> 2</a:t>
            </a:r>
          </a:p>
        </p:txBody>
      </p:sp>
      <p:sp>
        <p:nvSpPr>
          <p:cNvPr id="16" name="TextBox 15">
            <a:extLst>
              <a:ext uri="{FF2B5EF4-FFF2-40B4-BE49-F238E27FC236}">
                <a16:creationId xmlns:a16="http://schemas.microsoft.com/office/drawing/2014/main" id="{39C868E5-2F08-3EA0-DDBB-53FCBACDE659}"/>
              </a:ext>
            </a:extLst>
          </p:cNvPr>
          <p:cNvSpPr txBox="1"/>
          <p:nvPr/>
        </p:nvSpPr>
        <p:spPr>
          <a:xfrm>
            <a:off x="6730232" y="2340354"/>
            <a:ext cx="651361" cy="553998"/>
          </a:xfrm>
          <a:prstGeom prst="rect">
            <a:avLst/>
          </a:prstGeom>
          <a:solidFill>
            <a:srgbClr val="FFFC00"/>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000" dirty="0">
                <a:solidFill>
                  <a:srgbClr val="C00000"/>
                </a:solidFill>
              </a:rPr>
              <a:t>3</a:t>
            </a:r>
          </a:p>
        </p:txBody>
      </p:sp>
      <p:sp>
        <p:nvSpPr>
          <p:cNvPr id="17" name="TextBox 16">
            <a:extLst>
              <a:ext uri="{FF2B5EF4-FFF2-40B4-BE49-F238E27FC236}">
                <a16:creationId xmlns:a16="http://schemas.microsoft.com/office/drawing/2014/main" id="{780501D1-3A5C-9474-B63A-BC61613ABEAB}"/>
              </a:ext>
            </a:extLst>
          </p:cNvPr>
          <p:cNvSpPr txBox="1"/>
          <p:nvPr/>
        </p:nvSpPr>
        <p:spPr>
          <a:xfrm>
            <a:off x="9483212" y="2420847"/>
            <a:ext cx="651361" cy="553998"/>
          </a:xfrm>
          <a:prstGeom prst="rect">
            <a:avLst/>
          </a:prstGeom>
          <a:solidFill>
            <a:srgbClr val="FFFC00"/>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000" dirty="0">
                <a:solidFill>
                  <a:srgbClr val="C00000"/>
                </a:solidFill>
              </a:rPr>
              <a:t> 4</a:t>
            </a:r>
          </a:p>
        </p:txBody>
      </p:sp>
      <p:sp>
        <p:nvSpPr>
          <p:cNvPr id="19" name="TextBox 18">
            <a:extLst>
              <a:ext uri="{FF2B5EF4-FFF2-40B4-BE49-F238E27FC236}">
                <a16:creationId xmlns:a16="http://schemas.microsoft.com/office/drawing/2014/main" id="{34931379-7F5E-499E-A8B5-310B5260A10F}"/>
              </a:ext>
            </a:extLst>
          </p:cNvPr>
          <p:cNvSpPr txBox="1"/>
          <p:nvPr/>
        </p:nvSpPr>
        <p:spPr>
          <a:xfrm>
            <a:off x="6804414" y="1051102"/>
            <a:ext cx="2385883" cy="1077218"/>
          </a:xfrm>
          <a:prstGeom prst="rect">
            <a:avLst/>
          </a:prstGeom>
          <a:solidFill>
            <a:srgbClr val="FF4493">
              <a:alpha val="19216"/>
            </a:srgbClr>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200" dirty="0">
                <a:solidFill>
                  <a:srgbClr val="FF0000"/>
                </a:solidFill>
              </a:rPr>
              <a:t>C. Fry vegetables</a:t>
            </a:r>
          </a:p>
        </p:txBody>
      </p:sp>
      <p:sp>
        <p:nvSpPr>
          <p:cNvPr id="20" name="TextBox 19">
            <a:extLst>
              <a:ext uri="{FF2B5EF4-FFF2-40B4-BE49-F238E27FC236}">
                <a16:creationId xmlns:a16="http://schemas.microsoft.com/office/drawing/2014/main" id="{0F6E76DC-3E5B-4EC1-80EA-903775D3BB70}"/>
              </a:ext>
            </a:extLst>
          </p:cNvPr>
          <p:cNvSpPr txBox="1"/>
          <p:nvPr/>
        </p:nvSpPr>
        <p:spPr>
          <a:xfrm>
            <a:off x="896256" y="925626"/>
            <a:ext cx="2097894" cy="1077218"/>
          </a:xfrm>
          <a:prstGeom prst="rect">
            <a:avLst/>
          </a:prstGeom>
          <a:solidFill>
            <a:srgbClr val="FF4493">
              <a:alpha val="19216"/>
            </a:srgbClr>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200" dirty="0">
                <a:solidFill>
                  <a:srgbClr val="FF0000"/>
                </a:solidFill>
              </a:rPr>
              <a:t>A. Bake desserts</a:t>
            </a:r>
          </a:p>
        </p:txBody>
      </p:sp>
      <p:sp>
        <p:nvSpPr>
          <p:cNvPr id="21" name="TextBox 20">
            <a:extLst>
              <a:ext uri="{FF2B5EF4-FFF2-40B4-BE49-F238E27FC236}">
                <a16:creationId xmlns:a16="http://schemas.microsoft.com/office/drawing/2014/main" id="{63DA10CE-E798-4D5F-BAE4-E40D0F88361B}"/>
              </a:ext>
            </a:extLst>
          </p:cNvPr>
          <p:cNvSpPr txBox="1"/>
          <p:nvPr/>
        </p:nvSpPr>
        <p:spPr>
          <a:xfrm>
            <a:off x="4033354" y="934059"/>
            <a:ext cx="1685528" cy="1077218"/>
          </a:xfrm>
          <a:prstGeom prst="rect">
            <a:avLst/>
          </a:prstGeom>
          <a:solidFill>
            <a:srgbClr val="FF4493">
              <a:alpha val="19216"/>
            </a:srgbClr>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200" dirty="0">
                <a:solidFill>
                  <a:srgbClr val="FF0000"/>
                </a:solidFill>
              </a:rPr>
              <a:t>B. Boil </a:t>
            </a:r>
          </a:p>
          <a:p>
            <a:pPr algn="ctr"/>
            <a:r>
              <a:rPr lang="en-US" sz="3200" dirty="0">
                <a:solidFill>
                  <a:srgbClr val="FF0000"/>
                </a:solidFill>
              </a:rPr>
              <a:t>rice</a:t>
            </a:r>
          </a:p>
        </p:txBody>
      </p:sp>
      <p:sp>
        <p:nvSpPr>
          <p:cNvPr id="22" name="TextBox 21">
            <a:extLst>
              <a:ext uri="{FF2B5EF4-FFF2-40B4-BE49-F238E27FC236}">
                <a16:creationId xmlns:a16="http://schemas.microsoft.com/office/drawing/2014/main" id="{630303D7-0130-4DEB-8B49-53E0A2BF80A9}"/>
              </a:ext>
            </a:extLst>
          </p:cNvPr>
          <p:cNvSpPr txBox="1"/>
          <p:nvPr/>
        </p:nvSpPr>
        <p:spPr>
          <a:xfrm>
            <a:off x="9528301" y="1115302"/>
            <a:ext cx="2081310" cy="1077218"/>
          </a:xfrm>
          <a:prstGeom prst="rect">
            <a:avLst/>
          </a:prstGeom>
          <a:solidFill>
            <a:srgbClr val="FF4493">
              <a:alpha val="19216"/>
            </a:srgbClr>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200" dirty="0">
                <a:solidFill>
                  <a:srgbClr val="FF0000"/>
                </a:solidFill>
              </a:rPr>
              <a:t>D. Use a clay pot</a:t>
            </a:r>
          </a:p>
        </p:txBody>
      </p:sp>
    </p:spTree>
    <p:extLst>
      <p:ext uri="{BB962C8B-B14F-4D97-AF65-F5344CB8AC3E}">
        <p14:creationId xmlns:p14="http://schemas.microsoft.com/office/powerpoint/2010/main" val="1396486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2.96296E-6 L -0.51458 0.58565 " pathEditMode="relative" rAng="0" ptsTypes="AA">
                                      <p:cBhvr>
                                        <p:cTn id="6" dur="2000" fill="hold"/>
                                        <p:tgtEl>
                                          <p:spTgt spid="19"/>
                                        </p:tgtEl>
                                        <p:attrNameLst>
                                          <p:attrName>ppt_x</p:attrName>
                                          <p:attrName>ppt_y</p:attrName>
                                        </p:attrNameLst>
                                      </p:cBhvr>
                                      <p:rCtr x="-25729" y="2928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4.07407E-6 L 0.24778 0.58657 " pathEditMode="relative" rAng="0" ptsTypes="AA">
                                      <p:cBhvr>
                                        <p:cTn id="10" dur="2000" fill="hold"/>
                                        <p:tgtEl>
                                          <p:spTgt spid="20"/>
                                        </p:tgtEl>
                                        <p:attrNameLst>
                                          <p:attrName>ppt_x</p:attrName>
                                          <p:attrName>ppt_y</p:attrName>
                                        </p:attrNameLst>
                                      </p:cBhvr>
                                      <p:rCtr x="12383" y="2932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125E-6 -3.7037E-6 L -0.2125 0.57616 " pathEditMode="relative" rAng="0" ptsTypes="AA">
                                      <p:cBhvr>
                                        <p:cTn id="14" dur="2000" fill="hold"/>
                                        <p:tgtEl>
                                          <p:spTgt spid="22"/>
                                        </p:tgtEl>
                                        <p:attrNameLst>
                                          <p:attrName>ppt_x</p:attrName>
                                          <p:attrName>ppt_y</p:attrName>
                                        </p:attrNameLst>
                                      </p:cBhvr>
                                      <p:rCtr x="-10625" y="2879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08333E-7 -3.33333E-6 L 0.45768 0.59885 " pathEditMode="relative" rAng="0" ptsTypes="AA">
                                      <p:cBhvr>
                                        <p:cTn id="18" dur="2000" fill="hold"/>
                                        <p:tgtEl>
                                          <p:spTgt spid="21"/>
                                        </p:tgtEl>
                                        <p:attrNameLst>
                                          <p:attrName>ppt_x</p:attrName>
                                          <p:attrName>ppt_y</p:attrName>
                                        </p:attrNameLst>
                                      </p:cBhvr>
                                      <p:rCtr x="22878" y="2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724"/>
          <a:stretch>
            <a:fillRect/>
          </a:stretch>
        </p:blipFill>
        <p:spPr>
          <a:xfrm>
            <a:off x="1623749" y="552423"/>
            <a:ext cx="7807635" cy="5830290"/>
          </a:xfrm>
          <a:prstGeom prst="rect">
            <a:avLst/>
          </a:prstGeom>
        </p:spPr>
      </p:pic>
      <p:sp>
        <p:nvSpPr>
          <p:cNvPr id="3" name="TextBox 2"/>
          <p:cNvSpPr txBox="1"/>
          <p:nvPr/>
        </p:nvSpPr>
        <p:spPr>
          <a:xfrm>
            <a:off x="3680567" y="4114805"/>
            <a:ext cx="3750905" cy="861774"/>
          </a:xfrm>
          <a:prstGeom prst="rect">
            <a:avLst/>
          </a:prstGeom>
          <a:noFill/>
        </p:spPr>
        <p:txBody>
          <a:bodyPr wrap="square" rtlCol="0">
            <a:spAutoFit/>
          </a:bodyPr>
          <a:lstStyle/>
          <a:p>
            <a:pPr algn="ctr"/>
            <a:r>
              <a:rPr lang="en-US" sz="4800" dirty="0">
                <a:solidFill>
                  <a:schemeClr val="bg1"/>
                </a:solidFill>
              </a:rPr>
              <a:t>Grammar </a:t>
            </a:r>
          </a:p>
        </p:txBody>
      </p:sp>
    </p:spTree>
    <p:extLst>
      <p:ext uri="{BB962C8B-B14F-4D97-AF65-F5344CB8AC3E}">
        <p14:creationId xmlns:p14="http://schemas.microsoft.com/office/powerpoint/2010/main" val="804794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6DA33F-3C60-46A3-A486-C85F55423671}"/>
              </a:ext>
            </a:extLst>
          </p:cNvPr>
          <p:cNvSpPr/>
          <p:nvPr/>
        </p:nvSpPr>
        <p:spPr>
          <a:xfrm>
            <a:off x="304799" y="424071"/>
            <a:ext cx="11065566" cy="5842497"/>
          </a:xfrm>
          <a:prstGeom prst="rect">
            <a:avLst/>
          </a:prstGeom>
        </p:spPr>
        <p:txBody>
          <a:bodyPr wrap="square">
            <a:spAutoFit/>
          </a:bodyPr>
          <a:lstStyle/>
          <a:p>
            <a:pPr>
              <a:lnSpc>
                <a:spcPct val="150000"/>
              </a:lnSpc>
              <a:spcAft>
                <a:spcPts val="0"/>
              </a:spcAft>
            </a:pPr>
            <a:endParaRPr lang="en-US" sz="2800" u="sng" dirty="0">
              <a:solidFill>
                <a:schemeClr val="accent5"/>
              </a:solidFill>
              <a:ea typeface="Calibri" panose="020F0502020204030204" pitchFamily="34" charset="0"/>
              <a:cs typeface="Times New Roman" panose="02020603050405020304" pitchFamily="18" charset="0"/>
            </a:endParaRPr>
          </a:p>
          <a:p>
            <a:pPr>
              <a:lnSpc>
                <a:spcPct val="150000"/>
              </a:lnSpc>
              <a:spcAft>
                <a:spcPts val="0"/>
              </a:spcAft>
            </a:pPr>
            <a:r>
              <a:rPr lang="en-US" sz="2800" b="1" u="sng" dirty="0">
                <a:solidFill>
                  <a:schemeClr val="accent5"/>
                </a:solidFill>
                <a:ea typeface="Calibri" panose="020F0502020204030204" pitchFamily="34" charset="0"/>
                <a:cs typeface="Times New Roman" panose="02020603050405020304" pitchFamily="18" charset="0"/>
              </a:rPr>
              <a:t>Would</a:t>
            </a:r>
            <a:r>
              <a:rPr lang="en-US" sz="2800" b="1" dirty="0">
                <a:solidFill>
                  <a:schemeClr val="accent5"/>
                </a:solidFill>
                <a:ea typeface="Calibri" panose="020F0502020204030204" pitchFamily="34" charset="0"/>
                <a:cs typeface="Times New Roman" panose="02020603050405020304" pitchFamily="18" charset="0"/>
              </a:rPr>
              <a:t>: </a:t>
            </a:r>
          </a:p>
          <a:p>
            <a:pPr>
              <a:lnSpc>
                <a:spcPct val="150000"/>
              </a:lnSpc>
              <a:spcAft>
                <a:spcPts val="0"/>
              </a:spcAft>
            </a:pPr>
            <a:r>
              <a:rPr lang="en-US" sz="2800" b="1" dirty="0">
                <a:solidFill>
                  <a:srgbClr val="0432FF"/>
                </a:solidFill>
                <a:ea typeface="Calibri" panose="020F0502020204030204" pitchFamily="34" charset="0"/>
                <a:cs typeface="Times New Roman" panose="02020603050405020304" pitchFamily="18" charset="0"/>
              </a:rPr>
              <a:t>To Talk about the things often happened in the past, not any more.</a:t>
            </a:r>
          </a:p>
          <a:p>
            <a:pPr>
              <a:lnSpc>
                <a:spcPct val="150000"/>
              </a:lnSpc>
              <a:spcAft>
                <a:spcPts val="0"/>
              </a:spcAft>
            </a:pPr>
            <a:r>
              <a:rPr lang="en-US" sz="2800" u="sng" dirty="0">
                <a:solidFill>
                  <a:srgbClr val="0432FF"/>
                </a:solidFill>
                <a:ea typeface="Calibri" panose="020F0502020204030204" pitchFamily="34" charset="0"/>
                <a:cs typeface="Times New Roman" panose="02020603050405020304" pitchFamily="18" charset="0"/>
              </a:rPr>
              <a:t>Form:</a:t>
            </a:r>
            <a:r>
              <a:rPr lang="en-US" sz="2800" dirty="0">
                <a:solidFill>
                  <a:srgbClr val="0432FF"/>
                </a:solidFill>
                <a:ea typeface="Calibri" panose="020F0502020204030204" pitchFamily="34" charset="0"/>
                <a:cs typeface="Times New Roman" panose="02020603050405020304" pitchFamily="18" charset="0"/>
              </a:rPr>
              <a:t>  </a:t>
            </a:r>
            <a:r>
              <a:rPr lang="en-US" sz="2800" dirty="0">
                <a:solidFill>
                  <a:srgbClr val="231F20"/>
                </a:solidFill>
                <a:ea typeface="Calibri" panose="020F0502020204030204" pitchFamily="34" charset="0"/>
                <a:cs typeface="Times New Roman" panose="02020603050405020304" pitchFamily="18" charset="0"/>
              </a:rPr>
              <a:t>(+) </a:t>
            </a:r>
            <a:r>
              <a:rPr lang="en-US" sz="2800" dirty="0"/>
              <a:t>S + would + bare infinitive (+O)</a:t>
            </a:r>
          </a:p>
          <a:p>
            <a:pPr>
              <a:lnSpc>
                <a:spcPct val="150000"/>
              </a:lnSpc>
            </a:pPr>
            <a:r>
              <a:rPr lang="en-US" sz="2800" dirty="0">
                <a:ea typeface="Calibri" panose="020F0502020204030204" pitchFamily="34" charset="0"/>
                <a:cs typeface="Times New Roman" panose="02020603050405020304" pitchFamily="18" charset="0"/>
              </a:rPr>
              <a:t>             (-) </a:t>
            </a:r>
            <a:r>
              <a:rPr lang="en-US" sz="2800" dirty="0"/>
              <a:t>S + would + not + bare infinitive (+O)</a:t>
            </a:r>
          </a:p>
          <a:p>
            <a:pPr>
              <a:lnSpc>
                <a:spcPct val="150000"/>
              </a:lnSpc>
              <a:spcAft>
                <a:spcPts val="0"/>
              </a:spcAft>
            </a:pPr>
            <a:r>
              <a:rPr lang="en-US" sz="2800" dirty="0">
                <a:ea typeface="Calibri" panose="020F0502020204030204" pitchFamily="34" charset="0"/>
                <a:cs typeface="Times New Roman" panose="02020603050405020304" pitchFamily="18" charset="0"/>
              </a:rPr>
              <a:t>             (?) </a:t>
            </a:r>
            <a:r>
              <a:rPr lang="en-US" sz="2800" dirty="0"/>
              <a:t>(Wh-word+) Would + S + bare infinitive (+O)?</a:t>
            </a:r>
          </a:p>
          <a:p>
            <a:pPr>
              <a:lnSpc>
                <a:spcPct val="150000"/>
              </a:lnSpc>
              <a:spcAft>
                <a:spcPts val="0"/>
              </a:spcAft>
            </a:pPr>
            <a:r>
              <a:rPr lang="en-US" sz="2800" u="sng" dirty="0" err="1">
                <a:solidFill>
                  <a:schemeClr val="accent5"/>
                </a:solidFill>
                <a:ea typeface="Calibri" panose="020F0502020204030204" pitchFamily="34" charset="0"/>
                <a:cs typeface="Times New Roman" panose="02020603050405020304" pitchFamily="18" charset="0"/>
              </a:rPr>
              <a:t>Eg</a:t>
            </a:r>
            <a:r>
              <a:rPr lang="en-US" sz="2800" dirty="0">
                <a:solidFill>
                  <a:schemeClr val="accent5"/>
                </a:solidFill>
                <a:ea typeface="Calibri" panose="020F0502020204030204" pitchFamily="34" charset="0"/>
                <a:cs typeface="Times New Roman" panose="02020603050405020304" pitchFamily="18" charset="0"/>
              </a:rPr>
              <a:t>: </a:t>
            </a:r>
            <a:r>
              <a:rPr lang="en-US" sz="2800" i="1" dirty="0"/>
              <a:t>I would hate working in an office all day.</a:t>
            </a:r>
          </a:p>
          <a:p>
            <a:pPr>
              <a:lnSpc>
                <a:spcPct val="150000"/>
              </a:lnSpc>
              <a:spcAft>
                <a:spcPts val="0"/>
              </a:spcAft>
            </a:pPr>
            <a:r>
              <a:rPr lang="en-US" sz="2800" i="1" dirty="0"/>
              <a:t>      She wouldn't be a good architect.</a:t>
            </a:r>
          </a:p>
          <a:p>
            <a:pPr>
              <a:lnSpc>
                <a:spcPct val="150000"/>
              </a:lnSpc>
              <a:spcAft>
                <a:spcPts val="0"/>
              </a:spcAft>
            </a:pPr>
            <a:endParaRPr lang="en-US" sz="2800" dirty="0"/>
          </a:p>
        </p:txBody>
      </p:sp>
      <p:pic>
        <p:nvPicPr>
          <p:cNvPr id="5" name="Picture 4">
            <a:extLst>
              <a:ext uri="{FF2B5EF4-FFF2-40B4-BE49-F238E27FC236}">
                <a16:creationId xmlns:a16="http://schemas.microsoft.com/office/drawing/2014/main" id="{537114B7-7DE6-4A43-929B-B2B17252F0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71" y="517580"/>
            <a:ext cx="3310686" cy="770013"/>
          </a:xfrm>
          <a:prstGeom prst="rect">
            <a:avLst/>
          </a:prstGeom>
        </p:spPr>
      </p:pic>
    </p:spTree>
    <p:extLst>
      <p:ext uri="{BB962C8B-B14F-4D97-AF65-F5344CB8AC3E}">
        <p14:creationId xmlns:p14="http://schemas.microsoft.com/office/powerpoint/2010/main" val="26536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6DA33F-3C60-46A3-A486-C85F55423671}"/>
              </a:ext>
            </a:extLst>
          </p:cNvPr>
          <p:cNvSpPr/>
          <p:nvPr/>
        </p:nvSpPr>
        <p:spPr>
          <a:xfrm>
            <a:off x="304799" y="424071"/>
            <a:ext cx="11065566" cy="6488828"/>
          </a:xfrm>
          <a:prstGeom prst="rect">
            <a:avLst/>
          </a:prstGeom>
        </p:spPr>
        <p:txBody>
          <a:bodyPr wrap="square">
            <a:spAutoFit/>
          </a:bodyPr>
          <a:lstStyle/>
          <a:p>
            <a:pPr>
              <a:lnSpc>
                <a:spcPct val="150000"/>
              </a:lnSpc>
              <a:spcAft>
                <a:spcPts val="0"/>
              </a:spcAft>
            </a:pPr>
            <a:endParaRPr lang="en-US" sz="2800" b="1" u="sng" dirty="0">
              <a:solidFill>
                <a:schemeClr val="accent5"/>
              </a:solidFill>
            </a:endParaRPr>
          </a:p>
          <a:p>
            <a:pPr>
              <a:lnSpc>
                <a:spcPct val="150000"/>
              </a:lnSpc>
              <a:spcAft>
                <a:spcPts val="0"/>
              </a:spcAft>
            </a:pPr>
            <a:r>
              <a:rPr lang="en-US" sz="2800" b="1" u="sng" dirty="0">
                <a:solidFill>
                  <a:schemeClr val="accent5"/>
                </a:solidFill>
              </a:rPr>
              <a:t>Used to:</a:t>
            </a:r>
            <a:r>
              <a:rPr lang="en-US" sz="2800" b="1" dirty="0">
                <a:solidFill>
                  <a:schemeClr val="accent5"/>
                </a:solidFill>
              </a:rPr>
              <a:t>  </a:t>
            </a:r>
          </a:p>
          <a:p>
            <a:pPr>
              <a:lnSpc>
                <a:spcPct val="150000"/>
              </a:lnSpc>
              <a:spcAft>
                <a:spcPts val="0"/>
              </a:spcAft>
            </a:pPr>
            <a:r>
              <a:rPr lang="en-US" sz="2800" b="1" dirty="0">
                <a:solidFill>
                  <a:schemeClr val="accent5"/>
                </a:solidFill>
              </a:rPr>
              <a:t>To </a:t>
            </a:r>
            <a:r>
              <a:rPr lang="en-US" sz="2800" b="1" dirty="0">
                <a:solidFill>
                  <a:schemeClr val="accent5"/>
                </a:solidFill>
                <a:latin typeface="Calibri" panose="020F0502020204030204" pitchFamily="34" charset="0"/>
                <a:cs typeface="Calibri" panose="020F0502020204030204" pitchFamily="34" charset="0"/>
              </a:rPr>
              <a:t>express a past situation or state (but no longer existing) or </a:t>
            </a:r>
            <a:r>
              <a:rPr lang="en-US" sz="2800" b="1" dirty="0">
                <a:solidFill>
                  <a:schemeClr val="accent5"/>
                </a:solidFill>
              </a:rPr>
              <a:t>a repeated past action (but no longer continuing).</a:t>
            </a:r>
            <a:endParaRPr lang="en-US" sz="2800" b="1" u="sng" dirty="0">
              <a:solidFill>
                <a:schemeClr val="accent5"/>
              </a:solidFill>
            </a:endParaRPr>
          </a:p>
          <a:p>
            <a:pPr>
              <a:lnSpc>
                <a:spcPct val="150000"/>
              </a:lnSpc>
            </a:pPr>
            <a:r>
              <a:rPr lang="en-US" sz="2800" b="1" dirty="0">
                <a:solidFill>
                  <a:srgbClr val="FF0000"/>
                </a:solidFill>
              </a:rPr>
              <a:t>Form</a:t>
            </a:r>
            <a:r>
              <a:rPr lang="en-US" sz="2800" dirty="0">
                <a:solidFill>
                  <a:srgbClr val="FF0000"/>
                </a:solidFill>
              </a:rPr>
              <a:t>: </a:t>
            </a:r>
            <a:r>
              <a:rPr lang="en-US" sz="2800" dirty="0">
                <a:solidFill>
                  <a:srgbClr val="231F20"/>
                </a:solidFill>
                <a:ea typeface="Calibri" panose="020F0502020204030204" pitchFamily="34" charset="0"/>
                <a:cs typeface="Times New Roman" panose="02020603050405020304" pitchFamily="18" charset="0"/>
              </a:rPr>
              <a:t>(+) </a:t>
            </a:r>
            <a:r>
              <a:rPr lang="en-US" sz="2800" dirty="0"/>
              <a:t>S + used to + bare infinitive (+O)</a:t>
            </a:r>
          </a:p>
          <a:p>
            <a:pPr>
              <a:lnSpc>
                <a:spcPct val="150000"/>
              </a:lnSpc>
            </a:pPr>
            <a:r>
              <a:rPr lang="en-US" sz="2800" dirty="0">
                <a:ea typeface="Calibri" panose="020F0502020204030204" pitchFamily="34" charset="0"/>
                <a:cs typeface="Times New Roman" panose="02020603050405020304" pitchFamily="18" charset="0"/>
              </a:rPr>
              <a:t>            (-) </a:t>
            </a:r>
            <a:r>
              <a:rPr lang="en-US" sz="2800" dirty="0"/>
              <a:t>S + didn’t use to+ bare infinitive (+O)</a:t>
            </a:r>
          </a:p>
          <a:p>
            <a:pPr>
              <a:lnSpc>
                <a:spcPct val="150000"/>
              </a:lnSpc>
              <a:spcAft>
                <a:spcPts val="0"/>
              </a:spcAft>
            </a:pPr>
            <a:r>
              <a:rPr lang="en-US" sz="2800" dirty="0">
                <a:ea typeface="Calibri" panose="020F0502020204030204" pitchFamily="34" charset="0"/>
                <a:cs typeface="Times New Roman" panose="02020603050405020304" pitchFamily="18" charset="0"/>
              </a:rPr>
              <a:t>            (?) </a:t>
            </a:r>
            <a:r>
              <a:rPr lang="en-US" sz="2800" dirty="0"/>
              <a:t>(Wh-word+) Did + S + use to+ bare infinitive (+O)?</a:t>
            </a:r>
            <a:endParaRPr lang="en-US" sz="2800" dirty="0">
              <a:solidFill>
                <a:schemeClr val="accent5"/>
              </a:solidFill>
            </a:endParaRPr>
          </a:p>
          <a:p>
            <a:pPr>
              <a:lnSpc>
                <a:spcPct val="150000"/>
              </a:lnSpc>
            </a:pPr>
            <a:r>
              <a:rPr lang="en-US" sz="2800" dirty="0" err="1">
                <a:solidFill>
                  <a:srgbClr val="FF0000"/>
                </a:solidFill>
                <a:latin typeface="Calibri" panose="020F0502020204030204" pitchFamily="34" charset="0"/>
                <a:cs typeface="Calibri" panose="020F0502020204030204" pitchFamily="34" charset="0"/>
              </a:rPr>
              <a:t>Eg</a:t>
            </a:r>
            <a:r>
              <a:rPr lang="en-US" sz="2800" dirty="0">
                <a:solidFill>
                  <a:srgbClr val="FF0000"/>
                </a:solidFill>
                <a:latin typeface="Calibri" panose="020F0502020204030204" pitchFamily="34" charset="0"/>
                <a:cs typeface="Calibri" panose="020F0502020204030204" pitchFamily="34" charset="0"/>
              </a:rPr>
              <a:t>: </a:t>
            </a:r>
            <a:r>
              <a:rPr lang="en-US" sz="2800" i="1" dirty="0"/>
              <a:t>I </a:t>
            </a:r>
            <a:r>
              <a:rPr lang="en-US" sz="2800" b="1" i="1" dirty="0"/>
              <a:t>used to walk </a:t>
            </a:r>
            <a:r>
              <a:rPr lang="en-US" sz="2800" i="1" dirty="0"/>
              <a:t>to school. </a:t>
            </a:r>
          </a:p>
          <a:p>
            <a:pPr>
              <a:lnSpc>
                <a:spcPct val="150000"/>
              </a:lnSpc>
            </a:pPr>
            <a:r>
              <a:rPr lang="en-US" sz="2800" i="1" dirty="0"/>
              <a:t>      I </a:t>
            </a:r>
            <a:r>
              <a:rPr lang="en-US" sz="2800" b="1" i="1" dirty="0"/>
              <a:t>didn’t use to go </a:t>
            </a:r>
            <a:r>
              <a:rPr lang="en-US" sz="2800" i="1" dirty="0"/>
              <a:t>to school by bus.</a:t>
            </a:r>
            <a:endParaRPr lang="en-US" sz="2800" i="1" dirty="0">
              <a:cs typeface="Calibri" panose="020F0502020204030204" pitchFamily="34" charset="0"/>
            </a:endParaRPr>
          </a:p>
          <a:p>
            <a:pPr>
              <a:lnSpc>
                <a:spcPct val="150000"/>
              </a:lnSpc>
              <a:spcAft>
                <a:spcPts val="0"/>
              </a:spcAft>
            </a:pPr>
            <a:endParaRPr lang="en-US" sz="2800" dirty="0"/>
          </a:p>
        </p:txBody>
      </p:sp>
      <p:pic>
        <p:nvPicPr>
          <p:cNvPr id="4" name="Picture 3">
            <a:extLst>
              <a:ext uri="{FF2B5EF4-FFF2-40B4-BE49-F238E27FC236}">
                <a16:creationId xmlns:a16="http://schemas.microsoft.com/office/drawing/2014/main" id="{0D4A43E7-10F1-42E0-8B15-660CA2DA97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71" y="517580"/>
            <a:ext cx="3310686" cy="770013"/>
          </a:xfrm>
          <a:prstGeom prst="rect">
            <a:avLst/>
          </a:prstGeom>
        </p:spPr>
      </p:pic>
    </p:spTree>
    <p:extLst>
      <p:ext uri="{BB962C8B-B14F-4D97-AF65-F5344CB8AC3E}">
        <p14:creationId xmlns:p14="http://schemas.microsoft.com/office/powerpoint/2010/main" val="385553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2271</TotalTime>
  <Words>2350</Words>
  <Application>Microsoft Office PowerPoint</Application>
  <PresentationFormat>Widescreen</PresentationFormat>
  <Paragraphs>262</Paragraphs>
  <Slides>46</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DengXian</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Rieu Phan Van</dc:creator>
  <cp:lastModifiedBy>Admin</cp:lastModifiedBy>
  <cp:revision>492</cp:revision>
  <dcterms:created xsi:type="dcterms:W3CDTF">2023-02-01T04:45:54Z</dcterms:created>
  <dcterms:modified xsi:type="dcterms:W3CDTF">2025-10-23T13:55:14Z</dcterms:modified>
</cp:coreProperties>
</file>