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852" r:id="rId2"/>
    <p:sldId id="958" r:id="rId3"/>
    <p:sldId id="959" r:id="rId4"/>
    <p:sldId id="948" r:id="rId5"/>
    <p:sldId id="960" r:id="rId6"/>
    <p:sldId id="961" r:id="rId7"/>
    <p:sldId id="1107" r:id="rId8"/>
    <p:sldId id="1012" r:id="rId9"/>
    <p:sldId id="1048" r:id="rId10"/>
    <p:sldId id="256" r:id="rId11"/>
    <p:sldId id="893" r:id="rId12"/>
    <p:sldId id="950" r:id="rId13"/>
    <p:sldId id="267" r:id="rId14"/>
    <p:sldId id="988" r:id="rId15"/>
    <p:sldId id="989" r:id="rId16"/>
    <p:sldId id="1011" r:id="rId17"/>
    <p:sldId id="1010" r:id="rId18"/>
    <p:sldId id="1019" r:id="rId19"/>
    <p:sldId id="313" r:id="rId20"/>
    <p:sldId id="991" r:id="rId21"/>
    <p:sldId id="992" r:id="rId22"/>
    <p:sldId id="1014" r:id="rId23"/>
    <p:sldId id="1015" r:id="rId24"/>
    <p:sldId id="1017" r:id="rId25"/>
    <p:sldId id="1016" r:id="rId26"/>
    <p:sldId id="1018" r:id="rId27"/>
    <p:sldId id="997" r:id="rId28"/>
    <p:sldId id="890" r:id="rId29"/>
    <p:sldId id="998" r:id="rId30"/>
    <p:sldId id="321" r:id="rId31"/>
    <p:sldId id="758" r:id="rId32"/>
    <p:sldId id="999" r:id="rId33"/>
    <p:sldId id="1000" r:id="rId34"/>
    <p:sldId id="1001" r:id="rId35"/>
    <p:sldId id="1002" r:id="rId36"/>
    <p:sldId id="1003" r:id="rId37"/>
    <p:sldId id="1004" r:id="rId38"/>
    <p:sldId id="1005" r:id="rId39"/>
    <p:sldId id="856" r:id="rId40"/>
    <p:sldId id="1021" r:id="rId41"/>
    <p:sldId id="541" r:id="rId42"/>
    <p:sldId id="965" r:id="rId43"/>
    <p:sldId id="1106" r:id="rId44"/>
    <p:sldId id="974" r:id="rId45"/>
    <p:sldId id="1036" r:id="rId46"/>
    <p:sldId id="1070" r:id="rId47"/>
    <p:sldId id="1071" r:id="rId48"/>
    <p:sldId id="1072" r:id="rId49"/>
    <p:sldId id="1073" r:id="rId50"/>
    <p:sldId id="1074" r:id="rId51"/>
    <p:sldId id="1033" r:id="rId52"/>
    <p:sldId id="1034" r:id="rId53"/>
    <p:sldId id="1035" r:id="rId54"/>
    <p:sldId id="1076" r:id="rId55"/>
    <p:sldId id="1078" r:id="rId56"/>
    <p:sldId id="1079" r:id="rId57"/>
    <p:sldId id="538" r:id="rId58"/>
    <p:sldId id="966" r:id="rId59"/>
    <p:sldId id="993" r:id="rId60"/>
    <p:sldId id="1080" r:id="rId61"/>
    <p:sldId id="1075" r:id="rId62"/>
    <p:sldId id="1077" r:id="rId63"/>
    <p:sldId id="1084" r:id="rId64"/>
    <p:sldId id="1083" r:id="rId65"/>
    <p:sldId id="1082" r:id="rId66"/>
    <p:sldId id="1087" r:id="rId67"/>
    <p:sldId id="969" r:id="rId68"/>
    <p:sldId id="374" r:id="rId69"/>
    <p:sldId id="1088" r:id="rId70"/>
    <p:sldId id="1089" r:id="rId71"/>
    <p:sldId id="1090" r:id="rId72"/>
    <p:sldId id="1100" r:id="rId73"/>
    <p:sldId id="1101" r:id="rId74"/>
    <p:sldId id="1102" r:id="rId75"/>
    <p:sldId id="1103" r:id="rId76"/>
    <p:sldId id="1104" r:id="rId77"/>
    <p:sldId id="1105" r:id="rId78"/>
    <p:sldId id="1098" r:id="rId79"/>
    <p:sldId id="1099" r:id="rId80"/>
    <p:sldId id="294" r:id="rId81"/>
    <p:sldId id="986" r:id="rId82"/>
    <p:sldId id="987" r:id="rId83"/>
    <p:sldId id="296" r:id="rId84"/>
    <p:sldId id="297" r:id="rId85"/>
    <p:sldId id="298" r:id="rId86"/>
    <p:sldId id="299" r:id="rId87"/>
    <p:sldId id="300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432FF"/>
    <a:srgbClr val="F3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A25489-5006-7D51-90D9-DDB0FB58A620}" v="4" dt="2024-05-31T10:50:08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95" Type="http://schemas.microsoft.com/office/2016/11/relationships/changesInfo" Target="changesInfos/changesInfo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D3B89477-09E2-4B0B-B1B1-2DBB4AFB75B2}"/>
    <pc:docChg chg="modSld">
      <pc:chgData name="Phan Van Rieu (Hugo)" userId="032e726b-b6b7-45df-b0ca-e82fb010a48a" providerId="ADAL" clId="{D3B89477-09E2-4B0B-B1B1-2DBB4AFB75B2}" dt="2024-03-03T10:14:17.237" v="12" actId="1076"/>
      <pc:docMkLst>
        <pc:docMk/>
      </pc:docMkLst>
      <pc:sldChg chg="modSp mod">
        <pc:chgData name="Phan Van Rieu (Hugo)" userId="032e726b-b6b7-45df-b0ca-e82fb010a48a" providerId="ADAL" clId="{D3B89477-09E2-4B0B-B1B1-2DBB4AFB75B2}" dt="2024-03-03T10:10:40.637" v="1" actId="1076"/>
        <pc:sldMkLst>
          <pc:docMk/>
          <pc:sldMk cId="1772680085" sldId="256"/>
        </pc:sldMkLst>
        <pc:spChg chg="mod">
          <ac:chgData name="Phan Van Rieu (Hugo)" userId="032e726b-b6b7-45df-b0ca-e82fb010a48a" providerId="ADAL" clId="{D3B89477-09E2-4B0B-B1B1-2DBB4AFB75B2}" dt="2024-03-03T10:10:40.637" v="1" actId="1076"/>
          <ac:spMkLst>
            <pc:docMk/>
            <pc:sldMk cId="1772680085" sldId="256"/>
            <ac:spMk id="3" creationId="{00000000-0000-0000-0000-000000000000}"/>
          </ac:spMkLst>
        </pc:spChg>
        <pc:picChg chg="mod">
          <ac:chgData name="Phan Van Rieu (Hugo)" userId="032e726b-b6b7-45df-b0ca-e82fb010a48a" providerId="ADAL" clId="{D3B89477-09E2-4B0B-B1B1-2DBB4AFB75B2}" dt="2024-03-03T10:10:33.709" v="0" actId="1076"/>
          <ac:picMkLst>
            <pc:docMk/>
            <pc:sldMk cId="1772680085" sldId="256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0:59.123" v="2" actId="1076"/>
        <pc:sldMkLst>
          <pc:docMk/>
          <pc:sldMk cId="1872779487" sldId="269"/>
        </pc:sldMkLst>
        <pc:picChg chg="mod">
          <ac:chgData name="Phan Van Rieu (Hugo)" userId="032e726b-b6b7-45df-b0ca-e82fb010a48a" providerId="ADAL" clId="{D3B89477-09E2-4B0B-B1B1-2DBB4AFB75B2}" dt="2024-03-03T10:10:59.123" v="2" actId="1076"/>
          <ac:picMkLst>
            <pc:docMk/>
            <pc:sldMk cId="1872779487" sldId="269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2:09.493" v="3" actId="1076"/>
        <pc:sldMkLst>
          <pc:docMk/>
          <pc:sldMk cId="4281839752" sldId="919"/>
        </pc:sldMkLst>
        <pc:spChg chg="mod">
          <ac:chgData name="Phan Van Rieu (Hugo)" userId="032e726b-b6b7-45df-b0ca-e82fb010a48a" providerId="ADAL" clId="{D3B89477-09E2-4B0B-B1B1-2DBB4AFB75B2}" dt="2024-03-03T10:12:09.493" v="3" actId="1076"/>
          <ac:spMkLst>
            <pc:docMk/>
            <pc:sldMk cId="4281839752" sldId="919"/>
            <ac:spMk id="4" creationId="{50AFA67B-091C-DADB-18C7-6B9C63B83DB4}"/>
          </ac:spMkLst>
        </pc:spChg>
      </pc:sldChg>
      <pc:sldChg chg="modSp mod">
        <pc:chgData name="Phan Van Rieu (Hugo)" userId="032e726b-b6b7-45df-b0ca-e82fb010a48a" providerId="ADAL" clId="{D3B89477-09E2-4B0B-B1B1-2DBB4AFB75B2}" dt="2024-03-03T10:12:46.564" v="6" actId="1076"/>
        <pc:sldMkLst>
          <pc:docMk/>
          <pc:sldMk cId="4061339898" sldId="924"/>
        </pc:sldMkLst>
        <pc:spChg chg="mod">
          <ac:chgData name="Phan Van Rieu (Hugo)" userId="032e726b-b6b7-45df-b0ca-e82fb010a48a" providerId="ADAL" clId="{D3B89477-09E2-4B0B-B1B1-2DBB4AFB75B2}" dt="2024-03-03T10:12:46.564" v="6" actId="1076"/>
          <ac:spMkLst>
            <pc:docMk/>
            <pc:sldMk cId="4061339898" sldId="924"/>
            <ac:spMk id="4" creationId="{EA375552-8EA8-F5A9-C4F3-0686B0DFFF79}"/>
          </ac:spMkLst>
        </pc:spChg>
      </pc:sldChg>
      <pc:sldChg chg="modSp mod">
        <pc:chgData name="Phan Van Rieu (Hugo)" userId="032e726b-b6b7-45df-b0ca-e82fb010a48a" providerId="ADAL" clId="{D3B89477-09E2-4B0B-B1B1-2DBB4AFB75B2}" dt="2024-03-03T10:12:51.985" v="7" actId="20577"/>
        <pc:sldMkLst>
          <pc:docMk/>
          <pc:sldMk cId="2524416479" sldId="926"/>
        </pc:sldMkLst>
        <pc:spChg chg="mod">
          <ac:chgData name="Phan Van Rieu (Hugo)" userId="032e726b-b6b7-45df-b0ca-e82fb010a48a" providerId="ADAL" clId="{D3B89477-09E2-4B0B-B1B1-2DBB4AFB75B2}" dt="2024-03-03T10:12:51.985" v="7" actId="20577"/>
          <ac:spMkLst>
            <pc:docMk/>
            <pc:sldMk cId="2524416479" sldId="926"/>
            <ac:spMk id="4" creationId="{EF984682-899F-3864-ABA2-C8F9BE906790}"/>
          </ac:spMkLst>
        </pc:spChg>
      </pc:sldChg>
      <pc:sldChg chg="modSp mod">
        <pc:chgData name="Phan Van Rieu (Hugo)" userId="032e726b-b6b7-45df-b0ca-e82fb010a48a" providerId="ADAL" clId="{D3B89477-09E2-4B0B-B1B1-2DBB4AFB75B2}" dt="2024-03-03T10:13:25.025" v="8" actId="255"/>
        <pc:sldMkLst>
          <pc:docMk/>
          <pc:sldMk cId="1980843074" sldId="932"/>
        </pc:sldMkLst>
        <pc:spChg chg="mod">
          <ac:chgData name="Phan Van Rieu (Hugo)" userId="032e726b-b6b7-45df-b0ca-e82fb010a48a" providerId="ADAL" clId="{D3B89477-09E2-4B0B-B1B1-2DBB4AFB75B2}" dt="2024-03-03T10:13:25.025" v="8" actId="255"/>
          <ac:spMkLst>
            <pc:docMk/>
            <pc:sldMk cId="1980843074" sldId="932"/>
            <ac:spMk id="5" creationId="{CF577A22-AB38-33FB-7C82-F38B4A610E6E}"/>
          </ac:spMkLst>
        </pc:spChg>
      </pc:sldChg>
      <pc:sldChg chg="modSp mod">
        <pc:chgData name="Phan Van Rieu (Hugo)" userId="032e726b-b6b7-45df-b0ca-e82fb010a48a" providerId="ADAL" clId="{D3B89477-09E2-4B0B-B1B1-2DBB4AFB75B2}" dt="2024-03-03T10:13:47.665" v="10" actId="1076"/>
        <pc:sldMkLst>
          <pc:docMk/>
          <pc:sldMk cId="2852825023" sldId="937"/>
        </pc:sldMkLst>
        <pc:spChg chg="mod">
          <ac:chgData name="Phan Van Rieu (Hugo)" userId="032e726b-b6b7-45df-b0ca-e82fb010a48a" providerId="ADAL" clId="{D3B89477-09E2-4B0B-B1B1-2DBB4AFB75B2}" dt="2024-03-03T10:13:44.043" v="9" actId="20577"/>
          <ac:spMkLst>
            <pc:docMk/>
            <pc:sldMk cId="2852825023" sldId="937"/>
            <ac:spMk id="5" creationId="{1B2ECF64-44AA-C7AA-10C2-14BB427022BF}"/>
          </ac:spMkLst>
        </pc:spChg>
        <pc:picChg chg="mod">
          <ac:chgData name="Phan Van Rieu (Hugo)" userId="032e726b-b6b7-45df-b0ca-e82fb010a48a" providerId="ADAL" clId="{D3B89477-09E2-4B0B-B1B1-2DBB4AFB75B2}" dt="2024-03-03T10:13:47.665" v="10" actId="1076"/>
          <ac:picMkLst>
            <pc:docMk/>
            <pc:sldMk cId="2852825023" sldId="937"/>
            <ac:picMk id="7" creationId="{C6F7899A-A92B-CA6E-34BD-22A01058E7DC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4:14.058" v="11" actId="1076"/>
        <pc:sldMkLst>
          <pc:docMk/>
          <pc:sldMk cId="1512098263" sldId="941"/>
        </pc:sldMkLst>
        <pc:picChg chg="mod">
          <ac:chgData name="Phan Van Rieu (Hugo)" userId="032e726b-b6b7-45df-b0ca-e82fb010a48a" providerId="ADAL" clId="{D3B89477-09E2-4B0B-B1B1-2DBB4AFB75B2}" dt="2024-03-03T10:14:14.058" v="11" actId="1076"/>
          <ac:picMkLst>
            <pc:docMk/>
            <pc:sldMk cId="1512098263" sldId="941"/>
            <ac:picMk id="5" creationId="{5B822552-12C5-4910-4E62-3E439BD21AB8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4:17.237" v="12" actId="1076"/>
        <pc:sldMkLst>
          <pc:docMk/>
          <pc:sldMk cId="84535373" sldId="943"/>
        </pc:sldMkLst>
        <pc:picChg chg="mod">
          <ac:chgData name="Phan Van Rieu (Hugo)" userId="032e726b-b6b7-45df-b0ca-e82fb010a48a" providerId="ADAL" clId="{D3B89477-09E2-4B0B-B1B1-2DBB4AFB75B2}" dt="2024-03-03T10:14:17.237" v="12" actId="1076"/>
          <ac:picMkLst>
            <pc:docMk/>
            <pc:sldMk cId="84535373" sldId="943"/>
            <ac:picMk id="5" creationId="{6C113CF6-9EA7-3D47-E146-A8E72038446A}"/>
          </ac:picMkLst>
        </pc:picChg>
      </pc:sldChg>
    </pc:docChg>
  </pc:docChgLst>
  <pc:docChgLst>
    <pc:chgData name="Phan Van Rieu (Hugo)" userId="032e726b-b6b7-45df-b0ca-e82fb010a48a" providerId="ADAL" clId="{CC2AD1B6-58CA-4D95-A9FE-9612600A1E20}"/>
    <pc:docChg chg="modSld">
      <pc:chgData name="Phan Van Rieu (Hugo)" userId="032e726b-b6b7-45df-b0ca-e82fb010a48a" providerId="ADAL" clId="{CC2AD1B6-58CA-4D95-A9FE-9612600A1E20}" dt="2024-05-27T02:21:53.217" v="1" actId="20577"/>
      <pc:docMkLst>
        <pc:docMk/>
      </pc:docMkLst>
      <pc:sldChg chg="modSp mod">
        <pc:chgData name="Phan Van Rieu (Hugo)" userId="032e726b-b6b7-45df-b0ca-e82fb010a48a" providerId="ADAL" clId="{CC2AD1B6-58CA-4D95-A9FE-9612600A1E20}" dt="2024-05-27T02:21:53.217" v="1" actId="20577"/>
        <pc:sldMkLst>
          <pc:docMk/>
          <pc:sldMk cId="3892578931" sldId="988"/>
        </pc:sldMkLst>
        <pc:spChg chg="mod">
          <ac:chgData name="Phan Van Rieu (Hugo)" userId="032e726b-b6b7-45df-b0ca-e82fb010a48a" providerId="ADAL" clId="{CC2AD1B6-58CA-4D95-A9FE-9612600A1E20}" dt="2024-05-27T02:21:53.217" v="1" actId="20577"/>
          <ac:spMkLst>
            <pc:docMk/>
            <pc:sldMk cId="3892578931" sldId="988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AD195D97-2F00-4B41-95D9-C67AD809232F}"/>
    <pc:docChg chg="addSld delSld modSld">
      <pc:chgData name="Phan Van Rieu (Hugo)" userId="032e726b-b6b7-45df-b0ca-e82fb010a48a" providerId="ADAL" clId="{AD195D97-2F00-4B41-95D9-C67AD809232F}" dt="2024-05-06T13:38:59.616" v="9"/>
      <pc:docMkLst>
        <pc:docMk/>
      </pc:docMkLst>
      <pc:sldChg chg="del">
        <pc:chgData name="Phan Van Rieu (Hugo)" userId="032e726b-b6b7-45df-b0ca-e82fb010a48a" providerId="ADAL" clId="{AD195D97-2F00-4B41-95D9-C67AD809232F}" dt="2024-05-06T13:37:53.946" v="7" actId="2696"/>
        <pc:sldMkLst>
          <pc:docMk/>
          <pc:sldMk cId="425555249" sldId="541"/>
        </pc:sldMkLst>
      </pc:sldChg>
      <pc:sldChg chg="add">
        <pc:chgData name="Phan Van Rieu (Hugo)" userId="032e726b-b6b7-45df-b0ca-e82fb010a48a" providerId="ADAL" clId="{AD195D97-2F00-4B41-95D9-C67AD809232F}" dt="2024-05-06T13:38:02.018" v="8"/>
        <pc:sldMkLst>
          <pc:docMk/>
          <pc:sldMk cId="617169170" sldId="541"/>
        </pc:sldMkLst>
      </pc:sldChg>
      <pc:sldChg chg="modSp">
        <pc:chgData name="Phan Van Rieu (Hugo)" userId="032e726b-b6b7-45df-b0ca-e82fb010a48a" providerId="ADAL" clId="{AD195D97-2F00-4B41-95D9-C67AD809232F}" dt="2024-05-06T13:36:18.326" v="6" actId="20577"/>
        <pc:sldMkLst>
          <pc:docMk/>
          <pc:sldMk cId="1799995364" sldId="1001"/>
        </pc:sldMkLst>
        <pc:spChg chg="mod">
          <ac:chgData name="Phan Van Rieu (Hugo)" userId="032e726b-b6b7-45df-b0ca-e82fb010a48a" providerId="ADAL" clId="{AD195D97-2F00-4B41-95D9-C67AD809232F}" dt="2024-05-06T13:36:18.326" v="6" actId="20577"/>
          <ac:spMkLst>
            <pc:docMk/>
            <pc:sldMk cId="1799995364" sldId="1001"/>
            <ac:spMk id="3" creationId="{399590DF-9ACC-4C76-3118-586DA556D9A3}"/>
          </ac:spMkLst>
        </pc:spChg>
      </pc:sldChg>
      <pc:sldChg chg="add">
        <pc:chgData name="Phan Van Rieu (Hugo)" userId="032e726b-b6b7-45df-b0ca-e82fb010a48a" providerId="ADAL" clId="{AD195D97-2F00-4B41-95D9-C67AD809232F}" dt="2024-05-06T13:38:59.616" v="9"/>
        <pc:sldMkLst>
          <pc:docMk/>
          <pc:sldMk cId="2308906019" sldId="1106"/>
        </pc:sldMkLst>
      </pc:sldChg>
    </pc:docChg>
  </pc:docChgLst>
  <pc:docChgLst>
    <pc:chgData name="Phan Van Rieu (Hugo)" userId="032e726b-b6b7-45df-b0ca-e82fb010a48a" providerId="ADAL" clId="{0A8DB08E-46E6-44D7-9A9A-FE8FE04BBB91}"/>
    <pc:docChg chg="custSel addSld delSld modSld">
      <pc:chgData name="Phan Van Rieu (Hugo)" userId="032e726b-b6b7-45df-b0ca-e82fb010a48a" providerId="ADAL" clId="{0A8DB08E-46E6-44D7-9A9A-FE8FE04BBB91}" dt="2024-04-20T09:01:58.656" v="11" actId="1076"/>
      <pc:docMkLst>
        <pc:docMk/>
      </pc:docMkLst>
      <pc:sldChg chg="addSp delSp modSp mod">
        <pc:chgData name="Phan Van Rieu (Hugo)" userId="032e726b-b6b7-45df-b0ca-e82fb010a48a" providerId="ADAL" clId="{0A8DB08E-46E6-44D7-9A9A-FE8FE04BBB91}" dt="2024-04-20T09:01:58.656" v="11" actId="1076"/>
        <pc:sldMkLst>
          <pc:docMk/>
          <pc:sldMk cId="2855552533" sldId="295"/>
        </pc:sldMkLst>
        <pc:picChg chg="del">
          <ac:chgData name="Phan Van Rieu (Hugo)" userId="032e726b-b6b7-45df-b0ca-e82fb010a48a" providerId="ADAL" clId="{0A8DB08E-46E6-44D7-9A9A-FE8FE04BBB91}" dt="2024-04-20T09:01:16.082" v="8" actId="478"/>
          <ac:picMkLst>
            <pc:docMk/>
            <pc:sldMk cId="2855552533" sldId="295"/>
            <ac:picMk id="2" creationId="{10F1EE8F-2D67-7D3D-C730-4739A156AA3A}"/>
          </ac:picMkLst>
        </pc:picChg>
        <pc:picChg chg="add mod">
          <ac:chgData name="Phan Van Rieu (Hugo)" userId="032e726b-b6b7-45df-b0ca-e82fb010a48a" providerId="ADAL" clId="{0A8DB08E-46E6-44D7-9A9A-FE8FE04BBB91}" dt="2024-04-20T09:01:58.656" v="11" actId="1076"/>
          <ac:picMkLst>
            <pc:docMk/>
            <pc:sldMk cId="2855552533" sldId="295"/>
            <ac:picMk id="5" creationId="{0E223585-C26B-4B5B-B3F4-BBFDB7C69D62}"/>
          </ac:picMkLst>
        </pc:picChg>
      </pc:sldChg>
      <pc:sldChg chg="del">
        <pc:chgData name="Phan Van Rieu (Hugo)" userId="032e726b-b6b7-45df-b0ca-e82fb010a48a" providerId="ADAL" clId="{0A8DB08E-46E6-44D7-9A9A-FE8FE04BBB91}" dt="2024-04-20T08:59:46.773" v="0" actId="2696"/>
        <pc:sldMkLst>
          <pc:docMk/>
          <pc:sldMk cId="1950052456" sldId="944"/>
        </pc:sldMkLst>
      </pc:sldChg>
      <pc:sldChg chg="modSp add mod">
        <pc:chgData name="Phan Van Rieu (Hugo)" userId="032e726b-b6b7-45df-b0ca-e82fb010a48a" providerId="ADAL" clId="{0A8DB08E-46E6-44D7-9A9A-FE8FE04BBB91}" dt="2024-04-20T09:00:50.444" v="7" actId="14100"/>
        <pc:sldMkLst>
          <pc:docMk/>
          <pc:sldMk cId="2008268458" sldId="944"/>
        </pc:sldMkLst>
        <pc:spChg chg="mod">
          <ac:chgData name="Phan Van Rieu (Hugo)" userId="032e726b-b6b7-45df-b0ca-e82fb010a48a" providerId="ADAL" clId="{0A8DB08E-46E6-44D7-9A9A-FE8FE04BBB91}" dt="2024-04-20T09:00:50.444" v="7" actId="14100"/>
          <ac:spMkLst>
            <pc:docMk/>
            <pc:sldMk cId="2008268458" sldId="944"/>
            <ac:spMk id="6" creationId="{E5FDFF66-0664-C690-87DE-BCC17F58806F}"/>
          </ac:spMkLst>
        </pc:spChg>
      </pc:sldChg>
      <pc:sldChg chg="del">
        <pc:chgData name="Phan Van Rieu (Hugo)" userId="032e726b-b6b7-45df-b0ca-e82fb010a48a" providerId="ADAL" clId="{0A8DB08E-46E6-44D7-9A9A-FE8FE04BBB91}" dt="2024-04-20T08:59:46.773" v="0" actId="2696"/>
        <pc:sldMkLst>
          <pc:docMk/>
          <pc:sldMk cId="818646469" sldId="945"/>
        </pc:sldMkLst>
      </pc:sldChg>
      <pc:sldChg chg="add">
        <pc:chgData name="Phan Van Rieu (Hugo)" userId="032e726b-b6b7-45df-b0ca-e82fb010a48a" providerId="ADAL" clId="{0A8DB08E-46E6-44D7-9A9A-FE8FE04BBB91}" dt="2024-04-20T08:59:51.472" v="1"/>
        <pc:sldMkLst>
          <pc:docMk/>
          <pc:sldMk cId="1682979288" sldId="945"/>
        </pc:sldMkLst>
      </pc:sldChg>
    </pc:docChg>
  </pc:docChgLst>
  <pc:docChgLst>
    <pc:chgData name="Guest User" userId="S::urn:spo:anon#d629478922e946326c309cf246bffc530f4f3e51cfe1e7e04c7559c400cc0110::" providerId="AD" clId="Web-{FCA25489-5006-7D51-90D9-DDB0FB58A620}"/>
    <pc:docChg chg="modSld">
      <pc:chgData name="Guest User" userId="S::urn:spo:anon#d629478922e946326c309cf246bffc530f4f3e51cfe1e7e04c7559c400cc0110::" providerId="AD" clId="Web-{FCA25489-5006-7D51-90D9-DDB0FB58A620}" dt="2024-05-31T10:50:06.690" v="0" actId="20577"/>
      <pc:docMkLst>
        <pc:docMk/>
      </pc:docMkLst>
      <pc:sldChg chg="modSp">
        <pc:chgData name="Guest User" userId="S::urn:spo:anon#d629478922e946326c309cf246bffc530f4f3e51cfe1e7e04c7559c400cc0110::" providerId="AD" clId="Web-{FCA25489-5006-7D51-90D9-DDB0FB58A620}" dt="2024-05-31T10:50:06.690" v="0" actId="20577"/>
        <pc:sldMkLst>
          <pc:docMk/>
          <pc:sldMk cId="2627695249" sldId="313"/>
        </pc:sldMkLst>
        <pc:spChg chg="mod">
          <ac:chgData name="Guest User" userId="S::urn:spo:anon#d629478922e946326c309cf246bffc530f4f3e51cfe1e7e04c7559c400cc0110::" providerId="AD" clId="Web-{FCA25489-5006-7D51-90D9-DDB0FB58A620}" dt="2024-05-31T10:50:06.690" v="0" actId="20577"/>
          <ac:spMkLst>
            <pc:docMk/>
            <pc:sldMk cId="2627695249" sldId="313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82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80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37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50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2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77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3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5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6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92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69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8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1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924544" y="71082"/>
            <a:ext cx="310268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2.1: Vocab &amp; Listening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24420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2: Life in the past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3" Type="http://schemas.microsoft.com/office/2007/relationships/media" Target="../media/media13.mp3"/><Relationship Id="rId7" Type="http://schemas.microsoft.com/office/2007/relationships/media" Target="../media/media15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4.png"/><Relationship Id="rId5" Type="http://schemas.microsoft.com/office/2007/relationships/media" Target="../media/media14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3" Type="http://schemas.microsoft.com/office/2007/relationships/media" Target="../media/media17.mp3"/><Relationship Id="rId7" Type="http://schemas.microsoft.com/office/2007/relationships/media" Target="../media/media19.mp3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4.png"/><Relationship Id="rId5" Type="http://schemas.microsoft.com/office/2007/relationships/media" Target="../media/media18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slideLayout" Target="../slideLayouts/slideLayout12.xml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602992" y="4666144"/>
            <a:ext cx="11100315" cy="8374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FF0000"/>
                </a:solidFill>
                <a:effectLst/>
              </a:rPr>
              <a:t>When I was a kid</a:t>
            </a:r>
            <a:r>
              <a:rPr lang="en-US" sz="3600" b="0" i="0">
                <a:solidFill>
                  <a:srgbClr val="242021"/>
                </a:solidFill>
                <a:effectLst/>
              </a:rPr>
              <a:t>, I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 walk </a:t>
            </a:r>
            <a:r>
              <a:rPr lang="en-US" sz="3600" b="0" i="0">
                <a:solidFill>
                  <a:srgbClr val="242021"/>
                </a:solidFill>
                <a:effectLst/>
              </a:rPr>
              <a:t>home with my mom.</a:t>
            </a:r>
            <a:endParaRPr lang="en-US" sz="3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195186" y="1520477"/>
            <a:ext cx="1180162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FORM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FF0000"/>
                </a:solidFill>
              </a:rPr>
              <a:t>Past time phrase</a:t>
            </a:r>
            <a:r>
              <a:rPr lang="en-US" sz="3600">
                <a:solidFill>
                  <a:srgbClr val="242021"/>
                </a:solidFill>
              </a:rPr>
              <a:t>, subject 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would + bare infinitive </a:t>
            </a:r>
            <a:r>
              <a:rPr lang="en-US" sz="3600">
                <a:solidFill>
                  <a:srgbClr val="242021"/>
                </a:solidFill>
              </a:rPr>
              <a:t>+ object</a:t>
            </a:r>
            <a:endParaRPr lang="en-US" sz="3600" b="0" i="0">
              <a:solidFill>
                <a:srgbClr val="242021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can use would to talk about </a:t>
            </a:r>
            <a:r>
              <a:rPr lang="en-US" sz="3600">
                <a:solidFill>
                  <a:srgbClr val="242021"/>
                </a:solidFill>
                <a:highlight>
                  <a:srgbClr val="FFFF00"/>
                </a:highlight>
              </a:rPr>
              <a:t>repeated past actions that don't happen anymore.</a:t>
            </a:r>
            <a:r>
              <a:rPr lang="en-US" sz="3600">
                <a:solidFill>
                  <a:srgbClr val="242021"/>
                </a:solidFill>
              </a:rPr>
              <a:t> We need to give a specific time or occasion before or after the repeated action.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5ADFF-8A78-CD32-2A08-C04D79C32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96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6913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2: Life in the past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2.1: Vocab &amp; Listening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18 &amp; 19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D5B54-6F7A-46A9-A78B-E1676AA815DD}"/>
              </a:ext>
            </a:extLst>
          </p:cNvPr>
          <p:cNvSpPr txBox="1"/>
          <p:nvPr/>
        </p:nvSpPr>
        <p:spPr>
          <a:xfrm>
            <a:off x="384313" y="450573"/>
            <a:ext cx="11360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Friday, October, 10</a:t>
            </a:r>
            <a:r>
              <a:rPr lang="en-US" sz="3200" b="1" baseline="30000" dirty="0">
                <a:solidFill>
                  <a:srgbClr val="0070C0"/>
                </a:solidFill>
              </a:rPr>
              <a:t>th</a:t>
            </a:r>
            <a:r>
              <a:rPr lang="en-US" sz="3200" b="1" dirty="0">
                <a:solidFill>
                  <a:srgbClr val="0070C0"/>
                </a:solidFill>
              </a:rPr>
              <a:t> 2025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Period 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9DCE-DB13-4BEF-A3B2-F2B3C77D3A3A}"/>
              </a:ext>
            </a:extLst>
          </p:cNvPr>
          <p:cNvSpPr txBox="1"/>
          <p:nvPr/>
        </p:nvSpPr>
        <p:spPr>
          <a:xfrm>
            <a:off x="2568494" y="1785729"/>
            <a:ext cx="7542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</a:rPr>
              <a:t>Unit 2: Life in the past</a:t>
            </a:r>
            <a:endParaRPr lang="en-US" sz="2800" b="1" dirty="0">
              <a:solidFill>
                <a:srgbClr val="0070C0"/>
              </a:solidFill>
            </a:endParaRPr>
          </a:p>
          <a:p>
            <a:pPr lvl="0" algn="ctr"/>
            <a:r>
              <a:rPr lang="en-US" sz="4000" b="1" dirty="0">
                <a:solidFill>
                  <a:srgbClr val="00B050"/>
                </a:solidFill>
              </a:rPr>
              <a:t>Lesson 2.1: Vocab &amp; Listening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4000" dirty="0">
                <a:solidFill>
                  <a:srgbClr val="FF0000"/>
                </a:solidFill>
              </a:rPr>
              <a:t>Pages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18 &amp; 19</a:t>
            </a:r>
          </a:p>
        </p:txBody>
      </p:sp>
    </p:spTree>
    <p:extLst>
      <p:ext uri="{BB962C8B-B14F-4D97-AF65-F5344CB8AC3E}">
        <p14:creationId xmlns:p14="http://schemas.microsoft.com/office/powerpoint/2010/main" val="2143321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566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5773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4839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54155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418322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5640929" cy="566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the end of this lesson, students will be able to…</a:t>
            </a:r>
          </a:p>
          <a:p>
            <a:pPr algn="just">
              <a:lnSpc>
                <a:spcPct val="120000"/>
              </a:lnSpc>
            </a:pPr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learn and </a:t>
            </a:r>
            <a:r>
              <a:rPr lang="en-US" sz="34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vocabularies related to life in the past. </a:t>
            </a:r>
          </a:p>
          <a:p>
            <a:pPr algn="just">
              <a:lnSpc>
                <a:spcPct val="120000"/>
              </a:lnSpc>
            </a:pPr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practice listening for gist and details</a:t>
            </a:r>
          </a:p>
          <a:p>
            <a:pPr algn="just">
              <a:lnSpc>
                <a:spcPct val="120000"/>
              </a:lnSpc>
            </a:pPr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practice functional English and how to show interest. </a:t>
            </a:r>
          </a:p>
          <a:p>
            <a:pPr algn="just">
              <a:spcBef>
                <a:spcPts val="150"/>
              </a:spcBef>
              <a:spcAft>
                <a:spcPts val="150"/>
              </a:spcAft>
            </a:pPr>
            <a:endParaRPr lang="en-US" sz="3400" i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7893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8501" y="547885"/>
            <a:ext cx="4285849" cy="501675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Work in pairs. Look at the pictures:</a:t>
            </a:r>
          </a:p>
          <a:p>
            <a:pPr marL="742950" marR="0" lvl="0" indent="-7429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What can you see? </a:t>
            </a:r>
          </a:p>
          <a:p>
            <a:pPr marL="742950" marR="0" lvl="0" indent="-7429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What kind of things do parents and grandparents often have photos of? </a:t>
            </a:r>
          </a:p>
          <a:p>
            <a:pPr marL="742950" marR="0" lvl="0" indent="-7429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What photos do your parents or grandparents have?</a:t>
            </a:r>
          </a:p>
        </p:txBody>
      </p:sp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2952A2B-0FF8-5F78-01F1-E78F0F15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4" y="547885"/>
            <a:ext cx="846337" cy="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96FB6-A590-14AA-0022-0F9D23DF0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3" r="5323" b="14614"/>
          <a:stretch/>
        </p:blipFill>
        <p:spPr>
          <a:xfrm>
            <a:off x="4537483" y="1447800"/>
            <a:ext cx="7654517" cy="36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164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2952A2B-0FF8-5F78-01F1-E78F0F15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91" y="1358103"/>
            <a:ext cx="846337" cy="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96FB6-A590-14AA-0022-0F9D23DF0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3" r="5323" b="14614"/>
          <a:stretch/>
        </p:blipFill>
        <p:spPr>
          <a:xfrm>
            <a:off x="404383" y="595753"/>
            <a:ext cx="8206431" cy="38857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512E61-9E6B-8649-9283-E5A4FA2E3CDB}"/>
              </a:ext>
            </a:extLst>
          </p:cNvPr>
          <p:cNvSpPr/>
          <p:nvPr/>
        </p:nvSpPr>
        <p:spPr>
          <a:xfrm>
            <a:off x="8610814" y="595753"/>
            <a:ext cx="3529693" cy="5847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Suggested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E6BE2-79A6-A81F-0811-7106551C9239}"/>
              </a:ext>
            </a:extLst>
          </p:cNvPr>
          <p:cNvSpPr/>
          <p:nvPr/>
        </p:nvSpPr>
        <p:spPr>
          <a:xfrm>
            <a:off x="236297" y="4960093"/>
            <a:ext cx="11189584" cy="1234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</a:t>
            </a: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What can you see?</a:t>
            </a: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VN" sz="3200" dirty="0">
              <a:solidFill>
                <a:srgbClr val="0432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I can see a family including grandparents, parents and children.</a:t>
            </a:r>
            <a:endParaRPr lang="en-VN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4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7137400" y="1053159"/>
            <a:ext cx="4834566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2.A: What kind of things do parents and grandparents often have photos of? 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They often have photos of family gatherings, special occasions like weddings or birthdays, vacations, and memorable moments with their children or grandchildren.</a:t>
            </a:r>
            <a:endParaRPr lang="en-US" sz="3200" dirty="0">
              <a:solidFill>
                <a:srgbClr val="0432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512E61-9E6B-8649-9283-E5A4FA2E3CDB}"/>
              </a:ext>
            </a:extLst>
          </p:cNvPr>
          <p:cNvSpPr/>
          <p:nvPr/>
        </p:nvSpPr>
        <p:spPr>
          <a:xfrm>
            <a:off x="4195851" y="417584"/>
            <a:ext cx="3529693" cy="5847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Suggested answers</a:t>
            </a:r>
          </a:p>
        </p:txBody>
      </p:sp>
      <p:pic>
        <p:nvPicPr>
          <p:cNvPr id="2050" name="Picture 2" descr="Beautiful senior birthday party">
            <a:extLst>
              <a:ext uri="{FF2B5EF4-FFF2-40B4-BE49-F238E27FC236}">
                <a16:creationId xmlns:a16="http://schemas.microsoft.com/office/drawing/2014/main" id="{9E559756-1F52-BFCF-9FFB-272B6626B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159"/>
            <a:ext cx="7068181" cy="470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457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7239000" y="1027759"/>
            <a:ext cx="4597400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3.A: What photos do your parents or grandparents have?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My parents or grandparents often have photos of family gatherings during Tet holidays, summer vacations, and other special occasions.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512E61-9E6B-8649-9283-E5A4FA2E3CDB}"/>
              </a:ext>
            </a:extLst>
          </p:cNvPr>
          <p:cNvSpPr/>
          <p:nvPr/>
        </p:nvSpPr>
        <p:spPr>
          <a:xfrm>
            <a:off x="4195851" y="417584"/>
            <a:ext cx="3529693" cy="5847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Suggested answers</a:t>
            </a:r>
          </a:p>
        </p:txBody>
      </p:sp>
      <p:pic>
        <p:nvPicPr>
          <p:cNvPr id="3" name="Picture 2" descr="Senior friends having a barbecue">
            <a:extLst>
              <a:ext uri="{FF2B5EF4-FFF2-40B4-BE49-F238E27FC236}">
                <a16:creationId xmlns:a16="http://schemas.microsoft.com/office/drawing/2014/main" id="{43085225-5704-CB66-D4D3-36F4F5A7F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4" y="1053158"/>
            <a:ext cx="6922090" cy="46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98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 Pre-listening</a:t>
            </a: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416444" y="4268244"/>
            <a:ext cx="11359111" cy="16684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1.Back then, we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FF0000"/>
                </a:solidFill>
                <a:effectLst/>
              </a:rPr>
              <a:t>often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help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cook and clean.</a:t>
            </a:r>
          </a:p>
          <a:p>
            <a:pPr>
              <a:lnSpc>
                <a:spcPct val="150000"/>
              </a:lnSpc>
            </a:pPr>
            <a:r>
              <a:rPr lang="en-US" sz="3600" b="0" i="0">
                <a:solidFill>
                  <a:srgbClr val="242021"/>
                </a:solidFill>
                <a:effectLst/>
              </a:rPr>
              <a:t>2.Children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would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FF0000"/>
                </a:solidFill>
                <a:effectLst/>
              </a:rPr>
              <a:t>usually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play</a:t>
            </a:r>
            <a:r>
              <a:rPr lang="en-US" sz="3600" b="0" i="0">
                <a:solidFill>
                  <a:srgbClr val="242021"/>
                </a:solidFill>
                <a:effectLst/>
              </a:rPr>
              <a:t> outside in the past.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401347" y="1516925"/>
            <a:ext cx="1148850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FORM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Subject 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would</a:t>
            </a:r>
            <a:r>
              <a:rPr lang="en-US" sz="3600">
                <a:solidFill>
                  <a:srgbClr val="242021"/>
                </a:solidFill>
              </a:rPr>
              <a:t> + </a:t>
            </a:r>
            <a:r>
              <a:rPr lang="en-US" sz="3600">
                <a:solidFill>
                  <a:srgbClr val="FF0000"/>
                </a:solidFill>
              </a:rPr>
              <a:t>adverb of frequency </a:t>
            </a:r>
            <a:r>
              <a:rPr lang="en-US" sz="3600">
                <a:solidFill>
                  <a:srgbClr val="242021"/>
                </a:solidFill>
              </a:rPr>
              <a:t>+ 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bare infinitive</a:t>
            </a:r>
            <a:r>
              <a:rPr lang="en-US" sz="3600">
                <a:solidFill>
                  <a:srgbClr val="242021"/>
                </a:solidFill>
              </a:rPr>
              <a:t> + object</a:t>
            </a:r>
            <a:endParaRPr lang="en-US" sz="3600" b="0" i="0">
              <a:solidFill>
                <a:srgbClr val="FF0000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can use </a:t>
            </a:r>
            <a:r>
              <a:rPr lang="en-US" sz="3600">
                <a:solidFill>
                  <a:srgbClr val="FF0000"/>
                </a:solidFill>
              </a:rPr>
              <a:t>adverbs of frequency </a:t>
            </a:r>
            <a:r>
              <a:rPr lang="en-US" sz="3600">
                <a:solidFill>
                  <a:srgbClr val="242021"/>
                </a:solidFill>
              </a:rPr>
              <a:t>(usually, often, sometimes, never) after </a:t>
            </a:r>
            <a:r>
              <a:rPr lang="en-US" sz="3600" b="1">
                <a:solidFill>
                  <a:srgbClr val="242021"/>
                </a:solidFill>
              </a:rPr>
              <a:t>would</a:t>
            </a:r>
            <a:r>
              <a:rPr lang="en-US" sz="3600">
                <a:solidFill>
                  <a:srgbClr val="242021"/>
                </a:solidFill>
              </a:rPr>
              <a:t>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5ADFF-8A78-CD32-2A08-C04D79C32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52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677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E3F4E-624A-D493-AFC5-32378581A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01" y="1513543"/>
            <a:ext cx="9232115" cy="2492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43D60-9D0A-FE73-3363-B078B2516C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/>
          <a:stretch/>
        </p:blipFill>
        <p:spPr>
          <a:xfrm>
            <a:off x="2266950" y="3934342"/>
            <a:ext cx="7094618" cy="2492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7929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B594E-07A8-BE5E-5BF1-1B3D7DC88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000"/>
            <a:ext cx="11997464" cy="45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7482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A9F64-318A-7502-986D-58E453686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50" y="1584910"/>
            <a:ext cx="7772400" cy="304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E6EB1-C341-8F38-53B4-07245CE8E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26" r="-511"/>
          <a:stretch/>
        </p:blipFill>
        <p:spPr>
          <a:xfrm>
            <a:off x="1042077" y="4630954"/>
            <a:ext cx="10107846" cy="1541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169A6-1474-24A0-671E-08374F2578CA}"/>
              </a:ext>
            </a:extLst>
          </p:cNvPr>
          <p:cNvSpPr txBox="1"/>
          <p:nvPr/>
        </p:nvSpPr>
        <p:spPr>
          <a:xfrm>
            <a:off x="7256547" y="4008079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clay pot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E134E-F68C-932B-6200-4151CF7CCE4C}"/>
              </a:ext>
            </a:extLst>
          </p:cNvPr>
          <p:cNvSpPr txBox="1"/>
          <p:nvPr/>
        </p:nvSpPr>
        <p:spPr>
          <a:xfrm>
            <a:off x="5135625" y="1126181"/>
            <a:ext cx="2050690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491507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AF380-34B4-7270-A21F-A9FCD9710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4910"/>
            <a:ext cx="8371500" cy="318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169A6-1474-24A0-671E-08374F2578CA}"/>
              </a:ext>
            </a:extLst>
          </p:cNvPr>
          <p:cNvSpPr txBox="1"/>
          <p:nvPr/>
        </p:nvSpPr>
        <p:spPr>
          <a:xfrm>
            <a:off x="2829900" y="414452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stall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8A01C-779C-6A58-F083-DB26B4433D22}"/>
              </a:ext>
            </a:extLst>
          </p:cNvPr>
          <p:cNvSpPr txBox="1"/>
          <p:nvPr/>
        </p:nvSpPr>
        <p:spPr>
          <a:xfrm>
            <a:off x="7459050" y="4144519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nephew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7B090-D199-3C1A-A834-87F1E23EF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6905" r="1658" b="40780"/>
          <a:stretch/>
        </p:blipFill>
        <p:spPr>
          <a:xfrm>
            <a:off x="1699259" y="4763656"/>
            <a:ext cx="8465023" cy="1582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5F1E7-FDE2-A2F5-3001-1736B8582CE5}"/>
              </a:ext>
            </a:extLst>
          </p:cNvPr>
          <p:cNvSpPr txBox="1"/>
          <p:nvPr/>
        </p:nvSpPr>
        <p:spPr>
          <a:xfrm>
            <a:off x="4560115" y="1046301"/>
            <a:ext cx="2050690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872908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52DA9-079F-BFA6-FFBE-BAF281BD8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1375360"/>
            <a:ext cx="8667750" cy="3525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169A6-1474-24A0-671E-08374F2578CA}"/>
              </a:ext>
            </a:extLst>
          </p:cNvPr>
          <p:cNvSpPr txBox="1"/>
          <p:nvPr/>
        </p:nvSpPr>
        <p:spPr>
          <a:xfrm>
            <a:off x="2836947" y="4141429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cottage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4EB59-4BC9-B2E7-A3E8-FB6ECFBC753F}"/>
              </a:ext>
            </a:extLst>
          </p:cNvPr>
          <p:cNvSpPr txBox="1"/>
          <p:nvPr/>
        </p:nvSpPr>
        <p:spPr>
          <a:xfrm>
            <a:off x="7808997" y="4141429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niece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D6BD6-DD41-D2FD-64E7-9D009AB72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56162" r="108"/>
          <a:stretch/>
        </p:blipFill>
        <p:spPr>
          <a:xfrm>
            <a:off x="1869550" y="4900644"/>
            <a:ext cx="8495140" cy="1309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8B43B8-7543-9B23-FB2C-96E6429BBA59}"/>
              </a:ext>
            </a:extLst>
          </p:cNvPr>
          <p:cNvSpPr txBox="1"/>
          <p:nvPr/>
        </p:nvSpPr>
        <p:spPr>
          <a:xfrm>
            <a:off x="4811775" y="1025799"/>
            <a:ext cx="2050690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3562769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76D4D4-BFC3-E009-C060-575665337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584910"/>
            <a:ext cx="8477250" cy="33959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169A6-1474-24A0-671E-08374F2578CA}"/>
              </a:ext>
            </a:extLst>
          </p:cNvPr>
          <p:cNvSpPr txBox="1"/>
          <p:nvPr/>
        </p:nvSpPr>
        <p:spPr>
          <a:xfrm>
            <a:off x="2436897" y="425882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bake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CACBE5-70A1-4D22-51F4-1CADA5E83EF3}"/>
              </a:ext>
            </a:extLst>
          </p:cNvPr>
          <p:cNvSpPr txBox="1"/>
          <p:nvPr/>
        </p:nvSpPr>
        <p:spPr>
          <a:xfrm>
            <a:off x="7268552" y="425882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sketch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FF5C8-69AA-78BE-1941-5FD49C997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" b="53912"/>
          <a:stretch/>
        </p:blipFill>
        <p:spPr>
          <a:xfrm>
            <a:off x="1293451" y="4909498"/>
            <a:ext cx="9412649" cy="1174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1FACB-78AE-E0F3-DC39-AEA7A44C4C95}"/>
              </a:ext>
            </a:extLst>
          </p:cNvPr>
          <p:cNvSpPr txBox="1"/>
          <p:nvPr/>
        </p:nvSpPr>
        <p:spPr>
          <a:xfrm>
            <a:off x="4045310" y="1167099"/>
            <a:ext cx="2050690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180554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8EE14D-8BFD-F676-D4D8-9453272260A4}"/>
              </a:ext>
            </a:extLst>
          </p:cNvPr>
          <p:cNvSpPr txBox="1"/>
          <p:nvPr/>
        </p:nvSpPr>
        <p:spPr>
          <a:xfrm>
            <a:off x="121920" y="507692"/>
            <a:ext cx="6774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Listen and repeat.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D1 TRACK 19">
            <a:hlinkClick r:id="" action="ppaction://media"/>
            <a:extLst>
              <a:ext uri="{FF2B5EF4-FFF2-40B4-BE49-F238E27FC236}">
                <a16:creationId xmlns:a16="http://schemas.microsoft.com/office/drawing/2014/main" id="{6E9766FF-33AA-62E1-B4AA-D7157EC50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3300" y="398576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8D778-4D5C-0DBF-56E3-6A645A26D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480255"/>
            <a:ext cx="812800" cy="639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0FDFF-8BF3-45E6-B37F-E7A5C901F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950"/>
            <a:ext cx="11997464" cy="456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5E79DC-4E02-46D7-6A69-607E66BA9241}"/>
              </a:ext>
            </a:extLst>
          </p:cNvPr>
          <p:cNvSpPr txBox="1"/>
          <p:nvPr/>
        </p:nvSpPr>
        <p:spPr>
          <a:xfrm>
            <a:off x="3827992" y="3136612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clay pot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944FD-FA42-89D1-8E65-4FB053E87A9F}"/>
              </a:ext>
            </a:extLst>
          </p:cNvPr>
          <p:cNvSpPr txBox="1"/>
          <p:nvPr/>
        </p:nvSpPr>
        <p:spPr>
          <a:xfrm>
            <a:off x="7024358" y="313661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stall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D9849-EA29-4F5D-992C-89AF0DEA381F}"/>
              </a:ext>
            </a:extLst>
          </p:cNvPr>
          <p:cNvSpPr txBox="1"/>
          <p:nvPr/>
        </p:nvSpPr>
        <p:spPr>
          <a:xfrm>
            <a:off x="10142537" y="3136611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nephew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5BB48-9A19-9CF7-25D7-A2FA2DC86ADC}"/>
              </a:ext>
            </a:extLst>
          </p:cNvPr>
          <p:cNvSpPr txBox="1"/>
          <p:nvPr/>
        </p:nvSpPr>
        <p:spPr>
          <a:xfrm>
            <a:off x="722397" y="531284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cottage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A2B28-69E3-A18B-A29E-C7193FE0F5EF}"/>
              </a:ext>
            </a:extLst>
          </p:cNvPr>
          <p:cNvSpPr txBox="1"/>
          <p:nvPr/>
        </p:nvSpPr>
        <p:spPr>
          <a:xfrm>
            <a:off x="4003147" y="5312844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niece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3D5BC-C87D-EB47-9E91-03CC1439DD2B}"/>
              </a:ext>
            </a:extLst>
          </p:cNvPr>
          <p:cNvSpPr txBox="1"/>
          <p:nvPr/>
        </p:nvSpPr>
        <p:spPr>
          <a:xfrm>
            <a:off x="7072841" y="5338192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bake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C13754-EDE6-7FA9-DEB3-591E39373A04}"/>
              </a:ext>
            </a:extLst>
          </p:cNvPr>
          <p:cNvSpPr txBox="1"/>
          <p:nvPr/>
        </p:nvSpPr>
        <p:spPr>
          <a:xfrm>
            <a:off x="10142536" y="5323514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sketch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32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F3C2DF-6407-F307-B6BA-16FD01288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091661"/>
              </p:ext>
            </p:extLst>
          </p:nvPr>
        </p:nvGraphicFramePr>
        <p:xfrm>
          <a:off x="353200" y="1256581"/>
          <a:ext cx="11698593" cy="3151029"/>
        </p:xfrm>
        <a:graphic>
          <a:graphicData uri="http://schemas.openxmlformats.org/drawingml/2006/table">
            <a:tbl>
              <a:tblPr/>
              <a:tblGrid>
                <a:gridCol w="1201280">
                  <a:extLst>
                    <a:ext uri="{9D8B030D-6E8A-4147-A177-3AD203B41FA5}">
                      <a16:colId xmlns:a16="http://schemas.microsoft.com/office/drawing/2014/main" val="4051411870"/>
                    </a:ext>
                  </a:extLst>
                </a:gridCol>
                <a:gridCol w="513806">
                  <a:extLst>
                    <a:ext uri="{9D8B030D-6E8A-4147-A177-3AD203B41FA5}">
                      <a16:colId xmlns:a16="http://schemas.microsoft.com/office/drawing/2014/main" val="1484458036"/>
                    </a:ext>
                  </a:extLst>
                </a:gridCol>
                <a:gridCol w="2446564">
                  <a:extLst>
                    <a:ext uri="{9D8B030D-6E8A-4147-A177-3AD203B41FA5}">
                      <a16:colId xmlns:a16="http://schemas.microsoft.com/office/drawing/2014/main" val="724751938"/>
                    </a:ext>
                  </a:extLst>
                </a:gridCol>
                <a:gridCol w="1642110">
                  <a:extLst>
                    <a:ext uri="{9D8B030D-6E8A-4147-A177-3AD203B41FA5}">
                      <a16:colId xmlns:a16="http://schemas.microsoft.com/office/drawing/2014/main" val="2094685745"/>
                    </a:ext>
                  </a:extLst>
                </a:gridCol>
                <a:gridCol w="2182368">
                  <a:extLst>
                    <a:ext uri="{9D8B030D-6E8A-4147-A177-3AD203B41FA5}">
                      <a16:colId xmlns:a16="http://schemas.microsoft.com/office/drawing/2014/main" val="1205223617"/>
                    </a:ext>
                  </a:extLst>
                </a:gridCol>
                <a:gridCol w="3712465">
                  <a:extLst>
                    <a:ext uri="{9D8B030D-6E8A-4147-A177-3AD203B41FA5}">
                      <a16:colId xmlns:a16="http://schemas.microsoft.com/office/drawing/2014/main" val="2335936784"/>
                    </a:ext>
                  </a:extLst>
                </a:gridCol>
              </a:tblGrid>
              <a:tr h="65270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tuk</a:t>
                      </a:r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tuk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tʊk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tʊk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xe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lam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75929"/>
                  </a:ext>
                </a:extLst>
              </a:tr>
              <a:tr h="65270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clay pot 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</a:t>
                      </a:r>
                      <a:r>
                        <a:rPr lang="en-US" sz="3200" dirty="0" err="1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phr</a:t>
                      </a:r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kleɪ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pɑːt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nồi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đất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83785"/>
                  </a:ext>
                </a:extLst>
              </a:tr>
              <a:tr h="7977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stall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stɑːl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quầy hàng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233701"/>
                  </a:ext>
                </a:extLst>
              </a:tr>
              <a:tr h="7977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nephew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nefju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ː/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cháu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476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C8A109D-C0EE-ED52-2B50-A43E04761B71}"/>
              </a:ext>
            </a:extLst>
          </p:cNvPr>
          <p:cNvSpPr txBox="1"/>
          <p:nvPr/>
        </p:nvSpPr>
        <p:spPr>
          <a:xfrm>
            <a:off x="609232" y="520769"/>
            <a:ext cx="1069275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0070C0"/>
                </a:solidFill>
              </a:rPr>
              <a:t>Listen and repeat. </a:t>
            </a:r>
            <a:r>
              <a:rPr lang="en-US" sz="2900" b="1" i="1" dirty="0">
                <a:solidFill>
                  <a:srgbClr val="0070C0"/>
                </a:solidFill>
              </a:rPr>
              <a:t>Click each phrase to hear the sound.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D9278-F25E-6511-5755-EC60ECCF8008}"/>
              </a:ext>
            </a:extLst>
          </p:cNvPr>
          <p:cNvSpPr/>
          <p:nvPr/>
        </p:nvSpPr>
        <p:spPr>
          <a:xfrm>
            <a:off x="2289522" y="3400274"/>
            <a:ext cx="38985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sym typeface="Wingdings" panose="05000000000000000000" pitchFamily="2" charset="2"/>
              </a:rPr>
              <a:t></a:t>
            </a:r>
            <a:endParaRPr lang="en-US" sz="3500" dirty="0">
              <a:solidFill>
                <a:srgbClr val="FF0000"/>
              </a:solidFill>
            </a:endParaRPr>
          </a:p>
        </p:txBody>
      </p:sp>
      <p:pic>
        <p:nvPicPr>
          <p:cNvPr id="13" name="tuk-tuk">
            <a:hlinkClick r:id="" action="ppaction://media"/>
            <a:extLst>
              <a:ext uri="{FF2B5EF4-FFF2-40B4-BE49-F238E27FC236}">
                <a16:creationId xmlns:a16="http://schemas.microsoft.com/office/drawing/2014/main" id="{73495A0B-C69E-311F-0170-52B38E9CE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1432" y="1256581"/>
            <a:ext cx="812800" cy="812800"/>
          </a:xfrm>
          <a:prstGeom prst="rect">
            <a:avLst/>
          </a:prstGeom>
        </p:spPr>
      </p:pic>
      <p:pic>
        <p:nvPicPr>
          <p:cNvPr id="14" name="clay pot">
            <a:hlinkClick r:id="" action="ppaction://media"/>
            <a:extLst>
              <a:ext uri="{FF2B5EF4-FFF2-40B4-BE49-F238E27FC236}">
                <a16:creationId xmlns:a16="http://schemas.microsoft.com/office/drawing/2014/main" id="{38B32278-8FDE-E175-DE19-C79FC6D195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1432" y="1861396"/>
            <a:ext cx="812800" cy="812800"/>
          </a:xfrm>
          <a:prstGeom prst="rect">
            <a:avLst/>
          </a:prstGeom>
        </p:spPr>
      </p:pic>
      <p:pic>
        <p:nvPicPr>
          <p:cNvPr id="15" name="stall">
            <a:hlinkClick r:id="" action="ppaction://media"/>
            <a:extLst>
              <a:ext uri="{FF2B5EF4-FFF2-40B4-BE49-F238E27FC236}">
                <a16:creationId xmlns:a16="http://schemas.microsoft.com/office/drawing/2014/main" id="{000AC68A-9C98-ED3F-FF3F-665EEC5F7E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561" y="2606984"/>
            <a:ext cx="812800" cy="812800"/>
          </a:xfrm>
          <a:prstGeom prst="rect">
            <a:avLst/>
          </a:prstGeom>
        </p:spPr>
      </p:pic>
      <p:pic>
        <p:nvPicPr>
          <p:cNvPr id="16" name="nephew">
            <a:hlinkClick r:id="" action="ppaction://media"/>
            <a:extLst>
              <a:ext uri="{FF2B5EF4-FFF2-40B4-BE49-F238E27FC236}">
                <a16:creationId xmlns:a16="http://schemas.microsoft.com/office/drawing/2014/main" id="{91AE653C-A8B0-E561-D9CB-BFD495A2E82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761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54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F3C2DF-6407-F307-B6BA-16FD01288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348365"/>
              </p:ext>
            </p:extLst>
          </p:nvPr>
        </p:nvGraphicFramePr>
        <p:xfrm>
          <a:off x="246703" y="1727375"/>
          <a:ext cx="11698593" cy="3691254"/>
        </p:xfrm>
        <a:graphic>
          <a:graphicData uri="http://schemas.openxmlformats.org/drawingml/2006/table">
            <a:tbl>
              <a:tblPr/>
              <a:tblGrid>
                <a:gridCol w="1201280">
                  <a:extLst>
                    <a:ext uri="{9D8B030D-6E8A-4147-A177-3AD203B41FA5}">
                      <a16:colId xmlns:a16="http://schemas.microsoft.com/office/drawing/2014/main" val="405141187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84458036"/>
                    </a:ext>
                  </a:extLst>
                </a:gridCol>
                <a:gridCol w="2538549">
                  <a:extLst>
                    <a:ext uri="{9D8B030D-6E8A-4147-A177-3AD203B41FA5}">
                      <a16:colId xmlns:a16="http://schemas.microsoft.com/office/drawing/2014/main" val="724751938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94685745"/>
                    </a:ext>
                  </a:extLst>
                </a:gridCol>
                <a:gridCol w="2873248">
                  <a:extLst>
                    <a:ext uri="{9D8B030D-6E8A-4147-A177-3AD203B41FA5}">
                      <a16:colId xmlns:a16="http://schemas.microsoft.com/office/drawing/2014/main" val="1205223617"/>
                    </a:ext>
                  </a:extLst>
                </a:gridCol>
                <a:gridCol w="3712465">
                  <a:extLst>
                    <a:ext uri="{9D8B030D-6E8A-4147-A177-3AD203B41FA5}">
                      <a16:colId xmlns:a16="http://schemas.microsoft.com/office/drawing/2014/main" val="2335936784"/>
                    </a:ext>
                  </a:extLst>
                </a:gridCol>
              </a:tblGrid>
              <a:tr h="65270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cottage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kɑːtɪdʒ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ngôi nhà nhỏ</a:t>
                      </a:r>
                    </a:p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(thường ở vùng quê)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75929"/>
                  </a:ext>
                </a:extLst>
              </a:tr>
              <a:tr h="65270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niece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niːs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cháu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83785"/>
                  </a:ext>
                </a:extLst>
              </a:tr>
              <a:tr h="7977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bake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(v)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beɪk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nướng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233701"/>
                  </a:ext>
                </a:extLst>
              </a:tr>
              <a:tr h="7977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sketch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(v)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sketʃ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thảo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476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C8A109D-C0EE-ED52-2B50-A43E04761B71}"/>
              </a:ext>
            </a:extLst>
          </p:cNvPr>
          <p:cNvSpPr txBox="1"/>
          <p:nvPr/>
        </p:nvSpPr>
        <p:spPr>
          <a:xfrm>
            <a:off x="609232" y="520769"/>
            <a:ext cx="1069275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0070C0"/>
                </a:solidFill>
              </a:rPr>
              <a:t>Listen and repeat. </a:t>
            </a:r>
            <a:r>
              <a:rPr lang="en-US" sz="2900" b="1" i="1" dirty="0">
                <a:solidFill>
                  <a:srgbClr val="0070C0"/>
                </a:solidFill>
              </a:rPr>
              <a:t>Click each phrase to hear the sound.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E36D0-F81E-22B1-68EA-B40014D5B653}"/>
              </a:ext>
            </a:extLst>
          </p:cNvPr>
          <p:cNvSpPr/>
          <p:nvPr/>
        </p:nvSpPr>
        <p:spPr>
          <a:xfrm>
            <a:off x="2219421" y="1759300"/>
            <a:ext cx="38985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sym typeface="Wingdings" panose="05000000000000000000" pitchFamily="2" charset="2"/>
              </a:rPr>
              <a:t></a:t>
            </a:r>
            <a:endParaRPr lang="en-US" sz="3500" dirty="0">
              <a:solidFill>
                <a:srgbClr val="FF0000"/>
              </a:solidFill>
            </a:endParaRPr>
          </a:p>
        </p:txBody>
      </p:sp>
      <p:pic>
        <p:nvPicPr>
          <p:cNvPr id="14" name="cottage">
            <a:hlinkClick r:id="" action="ppaction://media"/>
            <a:extLst>
              <a:ext uri="{FF2B5EF4-FFF2-40B4-BE49-F238E27FC236}">
                <a16:creationId xmlns:a16="http://schemas.microsoft.com/office/drawing/2014/main" id="{C6125CC2-0B91-B9FF-ADFE-0BBE127FD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703" y="1841919"/>
            <a:ext cx="812800" cy="812800"/>
          </a:xfrm>
          <a:prstGeom prst="rect">
            <a:avLst/>
          </a:prstGeom>
        </p:spPr>
      </p:pic>
      <p:pic>
        <p:nvPicPr>
          <p:cNvPr id="15" name="niece">
            <a:hlinkClick r:id="" action="ppaction://media"/>
            <a:extLst>
              <a:ext uri="{FF2B5EF4-FFF2-40B4-BE49-F238E27FC236}">
                <a16:creationId xmlns:a16="http://schemas.microsoft.com/office/drawing/2014/main" id="{291A728F-758A-C790-F307-5B958EE33D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703" y="2839372"/>
            <a:ext cx="812800" cy="812800"/>
          </a:xfrm>
          <a:prstGeom prst="rect">
            <a:avLst/>
          </a:prstGeom>
        </p:spPr>
      </p:pic>
      <p:pic>
        <p:nvPicPr>
          <p:cNvPr id="16" name="bake">
            <a:hlinkClick r:id="" action="ppaction://media"/>
            <a:extLst>
              <a:ext uri="{FF2B5EF4-FFF2-40B4-BE49-F238E27FC236}">
                <a16:creationId xmlns:a16="http://schemas.microsoft.com/office/drawing/2014/main" id="{4535CB3B-A7E3-4B74-04D4-876E5A2586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703" y="3805144"/>
            <a:ext cx="812800" cy="812800"/>
          </a:xfrm>
          <a:prstGeom prst="rect">
            <a:avLst/>
          </a:prstGeom>
        </p:spPr>
      </p:pic>
      <p:pic>
        <p:nvPicPr>
          <p:cNvPr id="17" name="sketch">
            <a:hlinkClick r:id="" action="ppaction://media"/>
            <a:extLst>
              <a:ext uri="{FF2B5EF4-FFF2-40B4-BE49-F238E27FC236}">
                <a16:creationId xmlns:a16="http://schemas.microsoft.com/office/drawing/2014/main" id="{C3A452A2-B5AE-C087-E516-AD1B9F56F4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703" y="46118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0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287048" y="3788263"/>
            <a:ext cx="11801627" cy="2365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0" i="0">
                <a:solidFill>
                  <a:srgbClr val="242021"/>
                </a:solidFill>
                <a:effectLst/>
              </a:rPr>
              <a:t>1.He </a:t>
            </a:r>
            <a:r>
              <a:rPr lang="en-US" sz="3400" b="1" i="0">
                <a:solidFill>
                  <a:srgbClr val="FF0000"/>
                </a:solidFill>
                <a:effectLst/>
              </a:rPr>
              <a:t>was</a:t>
            </a:r>
            <a:r>
              <a:rPr lang="en-US" sz="3400" b="0" i="0">
                <a:solidFill>
                  <a:srgbClr val="242021"/>
                </a:solidFill>
                <a:effectLst/>
              </a:rPr>
              <a:t> a farmer. </a:t>
            </a:r>
            <a:r>
              <a:rPr lang="en-US" sz="3400" b="0" i="1">
                <a:solidFill>
                  <a:srgbClr val="242021"/>
                </a:solidFill>
                <a:effectLst/>
              </a:rPr>
              <a:t>(This was a past state.)</a:t>
            </a:r>
          </a:p>
          <a:p>
            <a:pPr>
              <a:lnSpc>
                <a:spcPct val="150000"/>
              </a:lnSpc>
            </a:pPr>
            <a:r>
              <a:rPr lang="en-US" sz="3400" b="0" i="0">
                <a:solidFill>
                  <a:srgbClr val="242021"/>
                </a:solidFill>
                <a:effectLst/>
              </a:rPr>
              <a:t>2.When I was a kid, I </a:t>
            </a:r>
            <a:r>
              <a:rPr lang="en-US" sz="3400" b="1" i="0">
                <a:solidFill>
                  <a:srgbClr val="FF0000"/>
                </a:solidFill>
                <a:effectLst/>
              </a:rPr>
              <a:t>went</a:t>
            </a:r>
            <a:r>
              <a:rPr lang="en-US" sz="3400" b="0" i="0">
                <a:solidFill>
                  <a:srgbClr val="242021"/>
                </a:solidFill>
                <a:effectLst/>
              </a:rPr>
              <a:t> to bed at 7:30 p.m. </a:t>
            </a:r>
            <a:r>
              <a:rPr lang="en-US" sz="3400" b="0" i="1">
                <a:solidFill>
                  <a:srgbClr val="242021"/>
                </a:solidFill>
                <a:effectLst/>
              </a:rPr>
              <a:t>(I always did this.)</a:t>
            </a:r>
          </a:p>
          <a:p>
            <a:pPr>
              <a:lnSpc>
                <a:spcPct val="150000"/>
              </a:lnSpc>
            </a:pPr>
            <a:r>
              <a:rPr lang="en-US" sz="3400" b="0" i="0">
                <a:solidFill>
                  <a:srgbClr val="242021"/>
                </a:solidFill>
                <a:effectLst/>
              </a:rPr>
              <a:t>3.In 1970, my father </a:t>
            </a:r>
            <a:r>
              <a:rPr lang="en-US" sz="3400" b="1" i="0">
                <a:solidFill>
                  <a:srgbClr val="FF0000"/>
                </a:solidFill>
                <a:effectLst/>
              </a:rPr>
              <a:t>won</a:t>
            </a:r>
            <a:r>
              <a:rPr lang="en-US" sz="3400" b="0" i="0">
                <a:solidFill>
                  <a:srgbClr val="242021"/>
                </a:solidFill>
                <a:effectLst/>
              </a:rPr>
              <a:t> an art competition. </a:t>
            </a:r>
            <a:r>
              <a:rPr lang="en-US" sz="3400" b="0" i="1">
                <a:solidFill>
                  <a:srgbClr val="242021"/>
                </a:solidFill>
                <a:effectLst/>
              </a:rPr>
              <a:t>(He won only once.)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195186" y="1824508"/>
            <a:ext cx="1180162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0" i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>
                <a:solidFill>
                  <a:srgbClr val="242021"/>
                </a:solidFill>
                <a:effectLst/>
              </a:rPr>
              <a:t>: </a:t>
            </a:r>
            <a:r>
              <a:rPr lang="en-US" sz="3600">
                <a:solidFill>
                  <a:srgbClr val="242021"/>
                </a:solidFill>
              </a:rPr>
              <a:t>We don't use </a:t>
            </a:r>
            <a:r>
              <a:rPr lang="en-US" sz="3600" b="1">
                <a:solidFill>
                  <a:srgbClr val="242021"/>
                </a:solidFill>
              </a:rPr>
              <a:t>would</a:t>
            </a:r>
            <a:r>
              <a:rPr lang="en-US" sz="3600">
                <a:solidFill>
                  <a:srgbClr val="242021"/>
                </a:solidFill>
              </a:rPr>
              <a:t> to talk about facts, states, or things people did most of the time, at a particular time, or only once. In these cases, we use the </a:t>
            </a:r>
            <a:r>
              <a:rPr lang="en-US" sz="3600" b="1">
                <a:solidFill>
                  <a:srgbClr val="242021"/>
                </a:solidFill>
              </a:rPr>
              <a:t>Past Simple</a:t>
            </a:r>
            <a:r>
              <a:rPr lang="en-US" sz="3600">
                <a:solidFill>
                  <a:srgbClr val="242021"/>
                </a:solidFill>
              </a:rPr>
              <a:t>.</a:t>
            </a:r>
            <a:endParaRPr lang="en-US" sz="3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3E46B-D437-AC5F-B503-4EEADA001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5" y="450508"/>
            <a:ext cx="2806844" cy="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5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6D03F8-6FB0-874F-22E0-A376EFB1C080}"/>
              </a:ext>
            </a:extLst>
          </p:cNvPr>
          <p:cNvSpPr txBox="1"/>
          <p:nvPr/>
        </p:nvSpPr>
        <p:spPr>
          <a:xfrm>
            <a:off x="0" y="534549"/>
            <a:ext cx="120700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. 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In pairs: Use the new words to talk about things your parents and grandparents like doing.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 descr="Young school girl explaining">
            <a:extLst>
              <a:ext uri="{FF2B5EF4-FFF2-40B4-BE49-F238E27FC236}">
                <a16:creationId xmlns:a16="http://schemas.microsoft.com/office/drawing/2014/main" id="{8A82E359-4B94-22FD-CA70-4B60559E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453036" y="3503515"/>
            <a:ext cx="1720426" cy="2819936"/>
          </a:xfrm>
          <a:prstGeom prst="rect">
            <a:avLst/>
          </a:prstGeom>
        </p:spPr>
      </p:pic>
      <p:pic>
        <p:nvPicPr>
          <p:cNvPr id="4" name="Picture 3" descr="Young boy explaining">
            <a:extLst>
              <a:ext uri="{FF2B5EF4-FFF2-40B4-BE49-F238E27FC236}">
                <a16:creationId xmlns:a16="http://schemas.microsoft.com/office/drawing/2014/main" id="{F6415ECC-2821-BCB4-C6E8-2BCE1F234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419018" y="2948244"/>
            <a:ext cx="2607385" cy="339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B6967-5030-F257-B4F1-4B7C7E8F0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06" y="1956319"/>
            <a:ext cx="3831234" cy="1689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A2902-E7F9-29EB-FECB-D8B5D9E573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60" y="4252040"/>
            <a:ext cx="4710876" cy="166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25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248652" y="5039961"/>
            <a:ext cx="1153889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visiting my family in Thailand, my parents love to take a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tuk-tuk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explore the bustling city streets.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Du lịch Campuchia: Những phương tiện đi lại vừa tiện vừa rẻ">
            <a:extLst>
              <a:ext uri="{FF2B5EF4-FFF2-40B4-BE49-F238E27FC236}">
                <a16:creationId xmlns:a16="http://schemas.microsoft.com/office/drawing/2014/main" id="{6374E76C-7322-7F31-0D40-E9FB19B3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06938"/>
            <a:ext cx="6976745" cy="46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053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1144203" y="5545833"/>
            <a:ext cx="990359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2.My grandma loves cooking in her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clay pots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AA28DC0-3B99-6F76-2E1B-79ECDD8C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65836"/>
            <a:ext cx="7333538" cy="43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88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657726" y="5180073"/>
            <a:ext cx="1087654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	My grandparents like buying food from a woman's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stall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near their house.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Full frame of market stall for sale">
            <a:extLst>
              <a:ext uri="{FF2B5EF4-FFF2-40B4-BE49-F238E27FC236}">
                <a16:creationId xmlns:a16="http://schemas.microsoft.com/office/drawing/2014/main" id="{E4719CAF-EB2E-9D0C-1C1B-14C7E02E6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0" y="552152"/>
            <a:ext cx="4602480" cy="46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7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72499" y="691256"/>
            <a:ext cx="3498313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657726" y="5520413"/>
            <a:ext cx="108765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	My grandmother likes to read books to my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nephew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solidFill>
                <a:srgbClr val="0D0D0D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20" name="Picture 4" descr="Cute granny reading book to little granddaughter holding toy sitting on floor in playroom">
            <a:extLst>
              <a:ext uri="{FF2B5EF4-FFF2-40B4-BE49-F238E27FC236}">
                <a16:creationId xmlns:a16="http://schemas.microsoft.com/office/drawing/2014/main" id="{7D964205-7BB8-9B60-D8AD-D25AF9F0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20" y="691256"/>
            <a:ext cx="6680200" cy="471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95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657726" y="4991835"/>
            <a:ext cx="1087654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	My parents love to rent a cozy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cottage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peaceful getaway.</a:t>
            </a:r>
            <a:endParaRPr lang="en-US" sz="3600" b="1" i="0" dirty="0">
              <a:solidFill>
                <a:srgbClr val="0D0D0D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Swiss Cottage in Shrivenham.">
            <a:extLst>
              <a:ext uri="{FF2B5EF4-FFF2-40B4-BE49-F238E27FC236}">
                <a16:creationId xmlns:a16="http://schemas.microsoft.com/office/drawing/2014/main" id="{AE21FC27-E539-30E6-0A2F-365CAD0BF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 b="8809"/>
          <a:stretch/>
        </p:blipFill>
        <p:spPr bwMode="auto">
          <a:xfrm>
            <a:off x="1022985" y="454699"/>
            <a:ext cx="6978015" cy="434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841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9509860" y="665836"/>
            <a:ext cx="1984198" cy="107721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</a:t>
            </a:r>
          </a:p>
          <a:p>
            <a:r>
              <a:rPr lang="en-US" sz="3200" dirty="0">
                <a:solidFill>
                  <a:srgbClr val="C00000"/>
                </a:solidFill>
              </a:rPr>
              <a:t>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529389" y="5545833"/>
            <a:ext cx="1059581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	My father loves to go fishing with my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nephew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 descr="Fishing with grandkid">
            <a:extLst>
              <a:ext uri="{FF2B5EF4-FFF2-40B4-BE49-F238E27FC236}">
                <a16:creationId xmlns:a16="http://schemas.microsoft.com/office/drawing/2014/main" id="{0DB004FC-92D4-667E-43F5-BA86C381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8" y="434340"/>
            <a:ext cx="8656320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88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477253" y="4991835"/>
            <a:ext cx="1087654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	Every Sunday morning, my mom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bakes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homemade bread for the whole family to enjoy.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 descr="Family preparing challah dish for hanukkah">
            <a:extLst>
              <a:ext uri="{FF2B5EF4-FFF2-40B4-BE49-F238E27FC236}">
                <a16:creationId xmlns:a16="http://schemas.microsoft.com/office/drawing/2014/main" id="{F6A8C7D1-58C6-01A4-E2E1-18493083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88" y="476579"/>
            <a:ext cx="5950632" cy="451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13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657726" y="5545833"/>
            <a:ext cx="108765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	My mother loves </a:t>
            </a:r>
            <a:r>
              <a:rPr lang="en-US" sz="3600" b="1" u="sng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sketching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her garden.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4" name="Picture 2" descr="Female artist painting outdoors">
            <a:extLst>
              <a:ext uri="{FF2B5EF4-FFF2-40B4-BE49-F238E27FC236}">
                <a16:creationId xmlns:a16="http://schemas.microsoft.com/office/drawing/2014/main" id="{8AA1A708-280E-61C2-8820-27DF1BA9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573098"/>
            <a:ext cx="7465065" cy="49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249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D632AE-0D74-410A-DC27-880E7FABD8BA}"/>
              </a:ext>
            </a:extLst>
          </p:cNvPr>
          <p:cNvSpPr txBox="1"/>
          <p:nvPr/>
        </p:nvSpPr>
        <p:spPr>
          <a:xfrm>
            <a:off x="2050582" y="3565047"/>
            <a:ext cx="9059378" cy="2416624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good, happy memories 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nice, but boring memories 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one happy memory and one sad memory</a:t>
            </a:r>
          </a:p>
          <a:p>
            <a:pPr algn="just">
              <a:lnSpc>
                <a:spcPct val="120000"/>
              </a:lnSpc>
            </a:pPr>
            <a:endParaRPr lang="en-US" sz="3200" b="1" dirty="0">
              <a:solidFill>
                <a:srgbClr val="0432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5FA98-B81F-DA58-9AC3-C2B6DC028F53}"/>
              </a:ext>
            </a:extLst>
          </p:cNvPr>
          <p:cNvSpPr txBox="1"/>
          <p:nvPr/>
        </p:nvSpPr>
        <p:spPr>
          <a:xfrm>
            <a:off x="631954" y="1314001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a.</a:t>
            </a:r>
            <a:r>
              <a:rPr lang="en-US" sz="3200" b="1" dirty="0">
                <a:solidFill>
                  <a:srgbClr val="0070C0"/>
                </a:solidFill>
              </a:rPr>
              <a:t> Listen to a grandfather talking to his granddaughter about some memories. How does he feel about them?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DFBD5-96DE-8AE2-1DD6-4A566FFE66FC}"/>
              </a:ext>
            </a:extLst>
          </p:cNvPr>
          <p:cNvSpPr txBox="1"/>
          <p:nvPr/>
        </p:nvSpPr>
        <p:spPr>
          <a:xfrm>
            <a:off x="3421546" y="2569530"/>
            <a:ext cx="4427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highlight>
                  <a:srgbClr val="009051"/>
                </a:highlight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009051"/>
                </a:highlight>
              </a:rPr>
              <a:t>Underline the key words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75AB1D-03A5-17B7-751B-6D08F50D6E25}"/>
              </a:ext>
            </a:extLst>
          </p:cNvPr>
          <p:cNvCxnSpPr>
            <a:cxnSpLocks/>
          </p:cNvCxnSpPr>
          <p:nvPr/>
        </p:nvCxnSpPr>
        <p:spPr>
          <a:xfrm>
            <a:off x="2521836" y="4156902"/>
            <a:ext cx="20648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E04AAD-7648-7E5B-83C0-3A9603AB03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" y="540931"/>
            <a:ext cx="3054182" cy="8151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7579E-205B-C1FC-A25D-931DCB5701A2}"/>
              </a:ext>
            </a:extLst>
          </p:cNvPr>
          <p:cNvCxnSpPr>
            <a:cxnSpLocks/>
          </p:cNvCxnSpPr>
          <p:nvPr/>
        </p:nvCxnSpPr>
        <p:spPr>
          <a:xfrm>
            <a:off x="2559936" y="4728402"/>
            <a:ext cx="26089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C15250-33EA-64C5-DBA7-EAA7063762A5}"/>
              </a:ext>
            </a:extLst>
          </p:cNvPr>
          <p:cNvCxnSpPr>
            <a:cxnSpLocks/>
          </p:cNvCxnSpPr>
          <p:nvPr/>
        </p:nvCxnSpPr>
        <p:spPr>
          <a:xfrm>
            <a:off x="2559936" y="5321068"/>
            <a:ext cx="1791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3FC40-6AA1-06C7-0E32-F3E2FE55798A}"/>
              </a:ext>
            </a:extLst>
          </p:cNvPr>
          <p:cNvCxnSpPr>
            <a:cxnSpLocks/>
          </p:cNvCxnSpPr>
          <p:nvPr/>
        </p:nvCxnSpPr>
        <p:spPr>
          <a:xfrm>
            <a:off x="6686024" y="5299944"/>
            <a:ext cx="13076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214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846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>
                <a:solidFill>
                  <a:srgbClr val="0070C0"/>
                </a:solidFill>
              </a:rPr>
              <a:t> Unscramble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B0DB-1C76-3290-FA93-E20B02849DE6}"/>
              </a:ext>
            </a:extLst>
          </p:cNvPr>
          <p:cNvSpPr txBox="1"/>
          <p:nvPr/>
        </p:nvSpPr>
        <p:spPr>
          <a:xfrm>
            <a:off x="311238" y="1348943"/>
            <a:ext cx="11569523" cy="4652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1.family meals./In the past,/for/people/be home/would usually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____________________________________________________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people/five to ten/have/Back then,/would/ usually/ children.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in extended families./Fifty years ago,/people/live/would often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the husband/be/A hundred years ago,/the breadwinner./would often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Back then,/after getting married./women/would become/ housewives </a:t>
            </a:r>
          </a:p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3200" b="0" i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the whole family./cook for/the mother/In the past,/would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0160E-C373-EB58-7BB4-F45A007A723E}"/>
              </a:ext>
            </a:extLst>
          </p:cNvPr>
          <p:cNvSpPr txBox="1"/>
          <p:nvPr/>
        </p:nvSpPr>
        <p:spPr>
          <a:xfrm>
            <a:off x="274662" y="1797937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   In the past, people would usually be home for family meals.</a:t>
            </a:r>
          </a:p>
        </p:txBody>
      </p:sp>
    </p:spTree>
    <p:extLst>
      <p:ext uri="{BB962C8B-B14F-4D97-AF65-F5344CB8AC3E}">
        <p14:creationId xmlns:p14="http://schemas.microsoft.com/office/powerpoint/2010/main" val="2139375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D632AE-0D74-410A-DC27-880E7FABD8BA}"/>
              </a:ext>
            </a:extLst>
          </p:cNvPr>
          <p:cNvSpPr txBox="1"/>
          <p:nvPr/>
        </p:nvSpPr>
        <p:spPr>
          <a:xfrm>
            <a:off x="2050582" y="3565047"/>
            <a:ext cx="9059378" cy="2416624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good, happy memories 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nice, but boring memories 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one happy memory and one sad memory</a:t>
            </a:r>
          </a:p>
          <a:p>
            <a:pPr algn="just">
              <a:lnSpc>
                <a:spcPct val="120000"/>
              </a:lnSpc>
            </a:pPr>
            <a:endParaRPr lang="en-US" sz="3200" b="1" dirty="0">
              <a:solidFill>
                <a:srgbClr val="0432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5FA98-B81F-DA58-9AC3-C2B6DC028F53}"/>
              </a:ext>
            </a:extLst>
          </p:cNvPr>
          <p:cNvSpPr txBox="1"/>
          <p:nvPr/>
        </p:nvSpPr>
        <p:spPr>
          <a:xfrm>
            <a:off x="631954" y="1314001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a.</a:t>
            </a:r>
            <a:r>
              <a:rPr lang="en-US" sz="3200" b="1" dirty="0">
                <a:solidFill>
                  <a:srgbClr val="0070C0"/>
                </a:solidFill>
              </a:rPr>
              <a:t> Listen to a grandfather talking to his granddaughter about some memories. How does he feel about them?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75AB1D-03A5-17B7-751B-6D08F50D6E25}"/>
              </a:ext>
            </a:extLst>
          </p:cNvPr>
          <p:cNvCxnSpPr>
            <a:cxnSpLocks/>
          </p:cNvCxnSpPr>
          <p:nvPr/>
        </p:nvCxnSpPr>
        <p:spPr>
          <a:xfrm>
            <a:off x="2521836" y="4156902"/>
            <a:ext cx="20648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E04AAD-7648-7E5B-83C0-3A9603AB0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" y="540931"/>
            <a:ext cx="3054182" cy="8151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7579E-205B-C1FC-A25D-931DCB5701A2}"/>
              </a:ext>
            </a:extLst>
          </p:cNvPr>
          <p:cNvCxnSpPr>
            <a:cxnSpLocks/>
          </p:cNvCxnSpPr>
          <p:nvPr/>
        </p:nvCxnSpPr>
        <p:spPr>
          <a:xfrm>
            <a:off x="2559936" y="4728402"/>
            <a:ext cx="26089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C15250-33EA-64C5-DBA7-EAA7063762A5}"/>
              </a:ext>
            </a:extLst>
          </p:cNvPr>
          <p:cNvCxnSpPr>
            <a:cxnSpLocks/>
          </p:cNvCxnSpPr>
          <p:nvPr/>
        </p:nvCxnSpPr>
        <p:spPr>
          <a:xfrm>
            <a:off x="2559936" y="5321068"/>
            <a:ext cx="1791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3FC40-6AA1-06C7-0E32-F3E2FE55798A}"/>
              </a:ext>
            </a:extLst>
          </p:cNvPr>
          <p:cNvCxnSpPr>
            <a:cxnSpLocks/>
          </p:cNvCxnSpPr>
          <p:nvPr/>
        </p:nvCxnSpPr>
        <p:spPr>
          <a:xfrm>
            <a:off x="6692751" y="5326852"/>
            <a:ext cx="12561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2DA0C1E-C4A9-EFC6-25B4-B017FB0E88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00" y="1806444"/>
            <a:ext cx="795152" cy="584775"/>
          </a:xfrm>
          <a:prstGeom prst="rect">
            <a:avLst/>
          </a:prstGeom>
        </p:spPr>
      </p:pic>
      <p:pic>
        <p:nvPicPr>
          <p:cNvPr id="4" name="CD1 TRACK 20">
            <a:hlinkClick r:id="" action="ppaction://media"/>
            <a:extLst>
              <a:ext uri="{FF2B5EF4-FFF2-40B4-BE49-F238E27FC236}">
                <a16:creationId xmlns:a16="http://schemas.microsoft.com/office/drawing/2014/main" id="{0C77A1C9-835E-F2E3-7363-5D78C3D2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7052" y="16924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35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8232"/>
          <a:stretch>
            <a:fillRect/>
          </a:stretch>
        </p:blipFill>
        <p:spPr>
          <a:xfrm>
            <a:off x="2218855" y="686050"/>
            <a:ext cx="6988202" cy="5530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0665" y="3961787"/>
            <a:ext cx="41664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617169170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B1948-2211-4DF8-8780-49A0E9D8A2BD}"/>
              </a:ext>
            </a:extLst>
          </p:cNvPr>
          <p:cNvSpPr txBox="1"/>
          <p:nvPr/>
        </p:nvSpPr>
        <p:spPr>
          <a:xfrm>
            <a:off x="5408935" y="2166551"/>
            <a:ext cx="6127458" cy="3539430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 Where's this, Grandpa?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M:</a:t>
            </a:r>
            <a:r>
              <a:rPr lang="en-US" sz="3200" kern="100" dirty="0">
                <a:solidFill>
                  <a:srgbClr val="0432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That's a beach that your dad and I used to go to in the summer.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 I love the beach. What would you do?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 I'd throw a ball with your dad.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We</a:t>
            </a:r>
            <a:r>
              <a:rPr lang="en-US" sz="3200" kern="1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used to have so much fun</a:t>
            </a:r>
            <a:r>
              <a:rPr lang="en-US" sz="3200" kern="1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5537D-16AB-0FA0-496E-94BBB3CBAE7F}"/>
              </a:ext>
            </a:extLst>
          </p:cNvPr>
          <p:cNvSpPr txBox="1"/>
          <p:nvPr/>
        </p:nvSpPr>
        <p:spPr>
          <a:xfrm>
            <a:off x="5153676" y="152022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0A258-93BF-EDA5-E3FF-6F7E76C489D2}"/>
              </a:ext>
            </a:extLst>
          </p:cNvPr>
          <p:cNvSpPr txBox="1"/>
          <p:nvPr/>
        </p:nvSpPr>
        <p:spPr>
          <a:xfrm>
            <a:off x="655607" y="1743262"/>
            <a:ext cx="4332029" cy="4189417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good, happy memories 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nice, but boring memories 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one happy memory and one sad memory</a:t>
            </a:r>
          </a:p>
          <a:p>
            <a:pPr algn="just">
              <a:lnSpc>
                <a:spcPct val="120000"/>
              </a:lnSpc>
            </a:pPr>
            <a:endParaRPr lang="en-US" sz="3200" dirty="0">
              <a:solidFill>
                <a:srgbClr val="0432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FD738-60FD-7051-36AC-302BDE1BDAE6}"/>
              </a:ext>
            </a:extLst>
          </p:cNvPr>
          <p:cNvSpPr txBox="1"/>
          <p:nvPr/>
        </p:nvSpPr>
        <p:spPr>
          <a:xfrm>
            <a:off x="499659" y="470290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a.</a:t>
            </a:r>
            <a:r>
              <a:rPr lang="en-US" sz="3200" b="1" dirty="0">
                <a:solidFill>
                  <a:srgbClr val="0070C0"/>
                </a:solidFill>
              </a:rPr>
              <a:t> Listen to a grandfather talking to his granddaughter about some memories. How does he feel about them?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3F64D4-9C60-3D07-0951-0E4336DFC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605" y="935445"/>
            <a:ext cx="795152" cy="584775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C18CDB-7683-24CA-0F7F-3663D91884FD}"/>
              </a:ext>
            </a:extLst>
          </p:cNvPr>
          <p:cNvSpPr/>
          <p:nvPr/>
        </p:nvSpPr>
        <p:spPr>
          <a:xfrm>
            <a:off x="499659" y="1798680"/>
            <a:ext cx="4487977" cy="10772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3" name="CD1 TRACK 20(00:01:11.789-00:01:24.570)">
            <a:hlinkClick r:id="" action="ppaction://media"/>
            <a:extLst>
              <a:ext uri="{FF2B5EF4-FFF2-40B4-BE49-F238E27FC236}">
                <a16:creationId xmlns:a16="http://schemas.microsoft.com/office/drawing/2014/main" id="{C5EEE35F-0F7A-EC40-4269-087BE713A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4757" y="9354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66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While-listening  </a:t>
            </a:r>
          </a:p>
        </p:txBody>
      </p:sp>
    </p:spTree>
    <p:extLst>
      <p:ext uri="{BB962C8B-B14F-4D97-AF65-F5344CB8AC3E}">
        <p14:creationId xmlns:p14="http://schemas.microsoft.com/office/powerpoint/2010/main" val="230890601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69486"/>
            <a:ext cx="1119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6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19437-D867-B5A1-D39F-665B1C7C1446}"/>
              </a:ext>
            </a:extLst>
          </p:cNvPr>
          <p:cNvSpPr txBox="1"/>
          <p:nvPr/>
        </p:nvSpPr>
        <p:spPr>
          <a:xfrm>
            <a:off x="655607" y="1669868"/>
            <a:ext cx="10926793" cy="4521815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Grandpa used to visit a cottage in the ____________.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Grandpa's wife, children, ____________ and ____________ used to go to the cottage. 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Grandma used to bake ____________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Grandpa and his parents would look at the ____________ at the market. 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Grandpa would ____________ at the beach.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3CF48-BD0B-6D2B-FE18-2B4F3DEFE81D}"/>
              </a:ext>
            </a:extLst>
          </p:cNvPr>
          <p:cNvSpPr txBox="1"/>
          <p:nvPr/>
        </p:nvSpPr>
        <p:spPr>
          <a:xfrm>
            <a:off x="655608" y="1115817"/>
            <a:ext cx="111926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highlight>
                  <a:srgbClr val="009051"/>
                </a:highlight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009051"/>
                </a:highlight>
              </a:rPr>
              <a:t> Underline the key words and guess the type of missing words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9957E0-82A1-E50E-E921-CD0617F40E07}"/>
              </a:ext>
            </a:extLst>
          </p:cNvPr>
          <p:cNvCxnSpPr>
            <a:cxnSpLocks/>
          </p:cNvCxnSpPr>
          <p:nvPr/>
        </p:nvCxnSpPr>
        <p:spPr>
          <a:xfrm>
            <a:off x="5028403" y="2282808"/>
            <a:ext cx="12493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A58D4E-73B8-1EE8-3778-608D4AA09AB5}"/>
              </a:ext>
            </a:extLst>
          </p:cNvPr>
          <p:cNvCxnSpPr>
            <a:cxnSpLocks/>
          </p:cNvCxnSpPr>
          <p:nvPr/>
        </p:nvCxnSpPr>
        <p:spPr>
          <a:xfrm>
            <a:off x="3075629" y="2918502"/>
            <a:ext cx="22223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9AF7EE-3D9E-D90F-E264-8CCDB1FE567F}"/>
              </a:ext>
            </a:extLst>
          </p:cNvPr>
          <p:cNvCxnSpPr>
            <a:cxnSpLocks/>
          </p:cNvCxnSpPr>
          <p:nvPr/>
        </p:nvCxnSpPr>
        <p:spPr>
          <a:xfrm>
            <a:off x="4084883" y="4178732"/>
            <a:ext cx="8155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CE514F-3876-8C6F-773F-9162BD89D2AE}"/>
              </a:ext>
            </a:extLst>
          </p:cNvPr>
          <p:cNvCxnSpPr>
            <a:cxnSpLocks/>
          </p:cNvCxnSpPr>
          <p:nvPr/>
        </p:nvCxnSpPr>
        <p:spPr>
          <a:xfrm>
            <a:off x="6599295" y="4814991"/>
            <a:ext cx="11731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BBC5-F095-9690-123D-D4E55FC6CFBF}"/>
              </a:ext>
            </a:extLst>
          </p:cNvPr>
          <p:cNvCxnSpPr>
            <a:cxnSpLocks/>
          </p:cNvCxnSpPr>
          <p:nvPr/>
        </p:nvCxnSpPr>
        <p:spPr>
          <a:xfrm>
            <a:off x="7403124" y="6080914"/>
            <a:ext cx="10374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CF0922A-F2E1-9049-D796-3356686272B1}"/>
              </a:ext>
            </a:extLst>
          </p:cNvPr>
          <p:cNvSpPr txBox="1"/>
          <p:nvPr/>
        </p:nvSpPr>
        <p:spPr>
          <a:xfrm>
            <a:off x="7302848" y="1733203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(season)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DE5526-7EF4-299C-4205-7BAEBF8E9458}"/>
              </a:ext>
            </a:extLst>
          </p:cNvPr>
          <p:cNvSpPr txBox="1"/>
          <p:nvPr/>
        </p:nvSpPr>
        <p:spPr>
          <a:xfrm>
            <a:off x="5523241" y="2378901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(person)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40EDFC-7DA1-80E4-89D6-20D6450654E9}"/>
              </a:ext>
            </a:extLst>
          </p:cNvPr>
          <p:cNvSpPr txBox="1"/>
          <p:nvPr/>
        </p:nvSpPr>
        <p:spPr>
          <a:xfrm>
            <a:off x="8854580" y="2375179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(person)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15D959-E94B-4EBF-4371-100362F4C239}"/>
              </a:ext>
            </a:extLst>
          </p:cNvPr>
          <p:cNvSpPr txBox="1"/>
          <p:nvPr/>
        </p:nvSpPr>
        <p:spPr>
          <a:xfrm>
            <a:off x="4875726" y="3634886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(food)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F60C49-C8EB-3C53-705D-EFCF9E1AE583}"/>
              </a:ext>
            </a:extLst>
          </p:cNvPr>
          <p:cNvSpPr txBox="1"/>
          <p:nvPr/>
        </p:nvSpPr>
        <p:spPr>
          <a:xfrm>
            <a:off x="8569664" y="426522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(place)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A0C740-0DCF-D81C-A1EF-9021BA15F80D}"/>
              </a:ext>
            </a:extLst>
          </p:cNvPr>
          <p:cNvSpPr txBox="1"/>
          <p:nvPr/>
        </p:nvSpPr>
        <p:spPr>
          <a:xfrm>
            <a:off x="3755985" y="5502487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(Verb bare)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5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679765"/>
            <a:ext cx="1119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6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19437-D867-B5A1-D39F-665B1C7C1446}"/>
              </a:ext>
            </a:extLst>
          </p:cNvPr>
          <p:cNvSpPr txBox="1"/>
          <p:nvPr/>
        </p:nvSpPr>
        <p:spPr>
          <a:xfrm>
            <a:off x="655607" y="1669868"/>
            <a:ext cx="10926793" cy="4521815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Grandpa used to visit a cottage in the ____________.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Grandpa's wife, children, ____________ and ____________ used to go to the cottage. 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Grandma used to bake ____________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Grandpa and his parents would look at the ____________ at the market. 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Grandpa would ____________ at the beach.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9957E0-82A1-E50E-E921-CD0617F40E07}"/>
              </a:ext>
            </a:extLst>
          </p:cNvPr>
          <p:cNvCxnSpPr>
            <a:cxnSpLocks/>
          </p:cNvCxnSpPr>
          <p:nvPr/>
        </p:nvCxnSpPr>
        <p:spPr>
          <a:xfrm>
            <a:off x="5028403" y="2282808"/>
            <a:ext cx="12493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A58D4E-73B8-1EE8-3778-608D4AA09AB5}"/>
              </a:ext>
            </a:extLst>
          </p:cNvPr>
          <p:cNvCxnSpPr>
            <a:cxnSpLocks/>
          </p:cNvCxnSpPr>
          <p:nvPr/>
        </p:nvCxnSpPr>
        <p:spPr>
          <a:xfrm>
            <a:off x="3096051" y="2900917"/>
            <a:ext cx="22223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9AF7EE-3D9E-D90F-E264-8CCDB1FE567F}"/>
              </a:ext>
            </a:extLst>
          </p:cNvPr>
          <p:cNvCxnSpPr>
            <a:cxnSpLocks/>
          </p:cNvCxnSpPr>
          <p:nvPr/>
        </p:nvCxnSpPr>
        <p:spPr>
          <a:xfrm>
            <a:off x="4055387" y="4193480"/>
            <a:ext cx="8155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CE514F-3876-8C6F-773F-9162BD89D2AE}"/>
              </a:ext>
            </a:extLst>
          </p:cNvPr>
          <p:cNvCxnSpPr>
            <a:cxnSpLocks/>
          </p:cNvCxnSpPr>
          <p:nvPr/>
        </p:nvCxnSpPr>
        <p:spPr>
          <a:xfrm>
            <a:off x="6599295" y="4814991"/>
            <a:ext cx="11731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BBC5-F095-9690-123D-D4E55FC6CFBF}"/>
              </a:ext>
            </a:extLst>
          </p:cNvPr>
          <p:cNvCxnSpPr>
            <a:cxnSpLocks/>
          </p:cNvCxnSpPr>
          <p:nvPr/>
        </p:nvCxnSpPr>
        <p:spPr>
          <a:xfrm>
            <a:off x="7403123" y="6080914"/>
            <a:ext cx="10374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BF8D8EE-EA09-DDDB-3D86-8B7B4BE9B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55" y="702770"/>
            <a:ext cx="795152" cy="584775"/>
          </a:xfrm>
          <a:prstGeom prst="rect">
            <a:avLst/>
          </a:prstGeom>
        </p:spPr>
      </p:pic>
      <p:pic>
        <p:nvPicPr>
          <p:cNvPr id="4" name="CD1 TRACK 20">
            <a:hlinkClick r:id="" action="ppaction://media"/>
            <a:extLst>
              <a:ext uri="{FF2B5EF4-FFF2-40B4-BE49-F238E27FC236}">
                <a16:creationId xmlns:a16="http://schemas.microsoft.com/office/drawing/2014/main" id="{9FA8A4FA-D788-A142-D390-52A9BADD8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6107" y="588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5170507" cy="13209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Grandpa used to visit a cottage in the ____________.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6066263" y="1295447"/>
            <a:ext cx="5777341" cy="4031873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Grandpa. Come and look at these photos with me. 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M:</a:t>
            </a:r>
            <a:r>
              <a:rPr lang="vi-VN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OK, sweetie.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Look at this one.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M:</a:t>
            </a:r>
            <a:r>
              <a:rPr lang="vi-VN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Oh, that's a good photo.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Where were you?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That's a cottage we used to visit in the </a:t>
            </a:r>
            <a:r>
              <a:rPr lang="vi-VN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spring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en-VN" sz="3200" dirty="0"/>
              <a:t> </a:t>
            </a:r>
            <a:endParaRPr lang="en-GB" sz="3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15F35-B07C-3F92-512E-2F604F422536}"/>
              </a:ext>
            </a:extLst>
          </p:cNvPr>
          <p:cNvCxnSpPr>
            <a:cxnSpLocks/>
          </p:cNvCxnSpPr>
          <p:nvPr/>
        </p:nvCxnSpPr>
        <p:spPr>
          <a:xfrm>
            <a:off x="601335" y="2757062"/>
            <a:ext cx="13329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D331F08-E3C0-45C2-1151-07651A4D4504}"/>
              </a:ext>
            </a:extLst>
          </p:cNvPr>
          <p:cNvSpPr txBox="1"/>
          <p:nvPr/>
        </p:nvSpPr>
        <p:spPr>
          <a:xfrm>
            <a:off x="471435" y="517974"/>
            <a:ext cx="77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2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F47B6-3A14-F7F6-17E1-81D549526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83" y="485925"/>
            <a:ext cx="795152" cy="584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408E85-D2F2-EB52-C545-3ADE37E793F6}"/>
              </a:ext>
            </a:extLst>
          </p:cNvPr>
          <p:cNvSpPr txBox="1"/>
          <p:nvPr/>
        </p:nvSpPr>
        <p:spPr>
          <a:xfrm>
            <a:off x="2929508" y="2149347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spring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4" name="CD1 TRACK 20(00:00:07.692-00:00:25.075)">
            <a:hlinkClick r:id="" action="ppaction://media"/>
            <a:extLst>
              <a:ext uri="{FF2B5EF4-FFF2-40B4-BE49-F238E27FC236}">
                <a16:creationId xmlns:a16="http://schemas.microsoft.com/office/drawing/2014/main" id="{1D51EF79-9570-0CC1-6C80-0F42B362C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2133" y="4826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96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5170507" cy="2601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Grandpa's wife, children, ____________ and ____________ used to go to the cottage.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6066263" y="1295447"/>
            <a:ext cx="5777341" cy="3046988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G:</a:t>
            </a:r>
            <a:r>
              <a:rPr lang="vi-VN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Cool. Who used to go there?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M:</a:t>
            </a:r>
            <a:r>
              <a:rPr lang="vi-VN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We used to go with lots of people. Me, Grandma, your dad, your aunts and uncles, and our </a:t>
            </a:r>
            <a:r>
              <a:rPr lang="vi-VN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nieces</a:t>
            </a:r>
            <a:r>
              <a:rPr lang="vi-VN" sz="3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en-US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nephews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We'd cook amazing meals there.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15F35-B07C-3F92-512E-2F604F422536}"/>
              </a:ext>
            </a:extLst>
          </p:cNvPr>
          <p:cNvCxnSpPr>
            <a:cxnSpLocks/>
          </p:cNvCxnSpPr>
          <p:nvPr/>
        </p:nvCxnSpPr>
        <p:spPr>
          <a:xfrm>
            <a:off x="3089498" y="2088847"/>
            <a:ext cx="23969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D331F08-E3C0-45C2-1151-07651A4D4504}"/>
              </a:ext>
            </a:extLst>
          </p:cNvPr>
          <p:cNvSpPr txBox="1"/>
          <p:nvPr/>
        </p:nvSpPr>
        <p:spPr>
          <a:xfrm>
            <a:off x="471435" y="517974"/>
            <a:ext cx="77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2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F47B6-3A14-F7F6-17E1-81D549526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83" y="485925"/>
            <a:ext cx="795152" cy="584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E6C41B-C4B1-7AD0-CFD3-21E7085E0A22}"/>
              </a:ext>
            </a:extLst>
          </p:cNvPr>
          <p:cNvSpPr txBox="1"/>
          <p:nvPr/>
        </p:nvSpPr>
        <p:spPr>
          <a:xfrm>
            <a:off x="629695" y="218258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nieces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D47A6-F5B2-E772-0FF9-1DFEC8793FE9}"/>
              </a:ext>
            </a:extLst>
          </p:cNvPr>
          <p:cNvSpPr txBox="1"/>
          <p:nvPr/>
        </p:nvSpPr>
        <p:spPr>
          <a:xfrm>
            <a:off x="602945" y="279712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nephews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4" name="CD1 TRACK 20(00:00:24.569-00:00:37.485)(00:00:00.000-00:00:12.662)">
            <a:hlinkClick r:id="" action="ppaction://media"/>
            <a:extLst>
              <a:ext uri="{FF2B5EF4-FFF2-40B4-BE49-F238E27FC236}">
                <a16:creationId xmlns:a16="http://schemas.microsoft.com/office/drawing/2014/main" id="{0ACD8998-6AD9-4E8C-5576-2274968F7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3635" y="4410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89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7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647142"/>
            <a:ext cx="5170507" cy="13209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Grandma used to bake _______________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6015715" y="1665765"/>
            <a:ext cx="5777341" cy="2062103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Lucky you! What did you use to cook?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Grandma often used to bake </a:t>
            </a:r>
            <a:r>
              <a:rPr lang="en-US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fish in a clay pot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15F35-B07C-3F92-512E-2F604F422536}"/>
              </a:ext>
            </a:extLst>
          </p:cNvPr>
          <p:cNvCxnSpPr>
            <a:cxnSpLocks/>
          </p:cNvCxnSpPr>
          <p:nvPr/>
        </p:nvCxnSpPr>
        <p:spPr>
          <a:xfrm>
            <a:off x="4835769" y="2282280"/>
            <a:ext cx="86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D331F08-E3C0-45C2-1151-07651A4D4504}"/>
              </a:ext>
            </a:extLst>
          </p:cNvPr>
          <p:cNvSpPr txBox="1"/>
          <p:nvPr/>
        </p:nvSpPr>
        <p:spPr>
          <a:xfrm>
            <a:off x="471435" y="517974"/>
            <a:ext cx="77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2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F47B6-3A14-F7F6-17E1-81D549526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83" y="485925"/>
            <a:ext cx="795152" cy="58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3D0DD-3F06-A50E-A91D-8E476266C932}"/>
              </a:ext>
            </a:extLst>
          </p:cNvPr>
          <p:cNvSpPr txBox="1"/>
          <p:nvPr/>
        </p:nvSpPr>
        <p:spPr>
          <a:xfrm>
            <a:off x="629695" y="2340849"/>
            <a:ext cx="3485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fish in a clay pot.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" name="CD1 TRACK 20(00:00:37.040-00:00:43.571)">
            <a:hlinkClick r:id="" action="ppaction://media"/>
            <a:extLst>
              <a:ext uri="{FF2B5EF4-FFF2-40B4-BE49-F238E27FC236}">
                <a16:creationId xmlns:a16="http://schemas.microsoft.com/office/drawing/2014/main" id="{2B273280-5B26-69C0-CFA9-A8CA4EAE9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8574" y="4065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0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5170507" cy="2601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Grandpa and his parents would look at the _______________________ at the market.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6066263" y="1365787"/>
            <a:ext cx="5777341" cy="2554545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G: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Oh, I'd love to hear more about it!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My parents and I would walk around the market and look at all the </a:t>
            </a:r>
            <a:r>
              <a:rPr lang="en-US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food and clothes stalls.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15F35-B07C-3F92-512E-2F604F422536}"/>
              </a:ext>
            </a:extLst>
          </p:cNvPr>
          <p:cNvCxnSpPr>
            <a:cxnSpLocks/>
          </p:cNvCxnSpPr>
          <p:nvPr/>
        </p:nvCxnSpPr>
        <p:spPr>
          <a:xfrm>
            <a:off x="1691582" y="3985420"/>
            <a:ext cx="11571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D331F08-E3C0-45C2-1151-07651A4D4504}"/>
              </a:ext>
            </a:extLst>
          </p:cNvPr>
          <p:cNvSpPr txBox="1"/>
          <p:nvPr/>
        </p:nvSpPr>
        <p:spPr>
          <a:xfrm>
            <a:off x="471435" y="517974"/>
            <a:ext cx="77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2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F47B6-3A14-F7F6-17E1-81D549526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83" y="485925"/>
            <a:ext cx="795152" cy="58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0AA1F-D079-DDCF-37B5-FA9274180F7D}"/>
              </a:ext>
            </a:extLst>
          </p:cNvPr>
          <p:cNvSpPr txBox="1"/>
          <p:nvPr/>
        </p:nvSpPr>
        <p:spPr>
          <a:xfrm>
            <a:off x="601335" y="2774647"/>
            <a:ext cx="495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food and clothes stalls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3" name="CD1 TRACK 20(00:00:53.412-00:01:01.754)">
            <a:hlinkClick r:id="" action="ppaction://media"/>
            <a:extLst>
              <a:ext uri="{FF2B5EF4-FFF2-40B4-BE49-F238E27FC236}">
                <a16:creationId xmlns:a16="http://schemas.microsoft.com/office/drawing/2014/main" id="{C0EE8CD6-4752-8897-A014-EE21EC39D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3635" y="454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70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846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>
                <a:solidFill>
                  <a:srgbClr val="0070C0"/>
                </a:solidFill>
              </a:rPr>
              <a:t> Unscramble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B0DB-1C76-3290-FA93-E20B02849DE6}"/>
              </a:ext>
            </a:extLst>
          </p:cNvPr>
          <p:cNvSpPr txBox="1"/>
          <p:nvPr/>
        </p:nvSpPr>
        <p:spPr>
          <a:xfrm>
            <a:off x="311236" y="932724"/>
            <a:ext cx="11569523" cy="5186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2. people/five to ten/have/Back then,/would/ usually/ children.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_______________________________________________________</a:t>
            </a:r>
            <a:r>
              <a:rPr lang="en-US" sz="3200" b="0" i="0">
                <a:solidFill>
                  <a:srgbClr val="242021"/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3. in extended families./Fifty years ago,/people/live/would often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_______________________________________________________</a:t>
            </a:r>
            <a:r>
              <a:rPr lang="en-US" sz="3200" b="0" i="0">
                <a:solidFill>
                  <a:srgbClr val="242021"/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4. the husband/be/A hundred years ago,/the breadwinner./would often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0160E-C373-EB58-7BB4-F45A007A723E}"/>
              </a:ext>
            </a:extLst>
          </p:cNvPr>
          <p:cNvSpPr txBox="1"/>
          <p:nvPr/>
        </p:nvSpPr>
        <p:spPr>
          <a:xfrm>
            <a:off x="731860" y="1755176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Back then, people would usually have five to ten children.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E8DE4-418D-0048-D8D3-D67F3B0B04F6}"/>
              </a:ext>
            </a:extLst>
          </p:cNvPr>
          <p:cNvSpPr txBox="1"/>
          <p:nvPr/>
        </p:nvSpPr>
        <p:spPr>
          <a:xfrm>
            <a:off x="699524" y="3198979"/>
            <a:ext cx="11880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Fifty years ago, people would often live in extended families.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B0F86-8439-F780-9152-D91D4E77F74E}"/>
              </a:ext>
            </a:extLst>
          </p:cNvPr>
          <p:cNvSpPr txBox="1"/>
          <p:nvPr/>
        </p:nvSpPr>
        <p:spPr>
          <a:xfrm>
            <a:off x="311235" y="5403418"/>
            <a:ext cx="12291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 hundred years ago, the husband would often be the breadwinner.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41DC4-57DB-E96D-FB30-588B1535AA20}"/>
              </a:ext>
            </a:extLst>
          </p:cNvPr>
          <p:cNvSpPr txBox="1"/>
          <p:nvPr/>
        </p:nvSpPr>
        <p:spPr>
          <a:xfrm>
            <a:off x="9938283" y="495441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276612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5170507" cy="19611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5.Grandpa would __________________ at the beach.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6066263" y="1295447"/>
            <a:ext cx="5777341" cy="4031873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Where's this, Grandpa?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M: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That's a beach that your dad and I used to go to in the summer.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I love the beach. What would you do?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I'd </a:t>
            </a:r>
            <a:r>
              <a:rPr lang="en-US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throw a ball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with your dad. We used to have so much fun.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15F35-B07C-3F92-512E-2F604F422536}"/>
              </a:ext>
            </a:extLst>
          </p:cNvPr>
          <p:cNvCxnSpPr>
            <a:cxnSpLocks/>
          </p:cNvCxnSpPr>
          <p:nvPr/>
        </p:nvCxnSpPr>
        <p:spPr>
          <a:xfrm>
            <a:off x="601335" y="3354938"/>
            <a:ext cx="1069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D331F08-E3C0-45C2-1151-07651A4D4504}"/>
              </a:ext>
            </a:extLst>
          </p:cNvPr>
          <p:cNvSpPr txBox="1"/>
          <p:nvPr/>
        </p:nvSpPr>
        <p:spPr>
          <a:xfrm>
            <a:off x="471435" y="517974"/>
            <a:ext cx="77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2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F47B6-3A14-F7F6-17E1-81D549526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83" y="485925"/>
            <a:ext cx="795152" cy="58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D3E6B9-EB3D-C4CD-565E-8A6317CC61CD}"/>
              </a:ext>
            </a:extLst>
          </p:cNvPr>
          <p:cNvSpPr txBox="1"/>
          <p:nvPr/>
        </p:nvSpPr>
        <p:spPr>
          <a:xfrm>
            <a:off x="629695" y="218258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throw a ball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" name="CD1 TRACK 20(00:01:11.789-00:01:24.570)">
            <a:hlinkClick r:id="" action="ppaction://media"/>
            <a:extLst>
              <a:ext uri="{FF2B5EF4-FFF2-40B4-BE49-F238E27FC236}">
                <a16:creationId xmlns:a16="http://schemas.microsoft.com/office/drawing/2014/main" id="{FA66B439-BC85-EBE0-7824-1BD469011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3635" y="3702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9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144966" y="1190441"/>
            <a:ext cx="11902068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Grandpa. Come and look at these photos with me.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M:</a:t>
            </a:r>
            <a:r>
              <a:rPr lang="vi-VN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OK, sweetie.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Look at this one.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M:</a:t>
            </a:r>
            <a:r>
              <a:rPr lang="vi-VN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Oh, that's a good photo.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Where were you?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That's a cottage we used to visit in the spring.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G:</a:t>
            </a:r>
            <a:r>
              <a:rPr lang="vi-VN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Cool. Who used to go there?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M:</a:t>
            </a:r>
            <a:r>
              <a:rPr lang="vi-VN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We used to go with lots of people. Me, Grandma, your dad, your aunts and uncles, and our nieces and 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nephews. We'd cook amazing meals there.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3844818" y="605666"/>
            <a:ext cx="3698064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SCRIPT- CD1-Track 20</a:t>
            </a:r>
          </a:p>
        </p:txBody>
      </p:sp>
    </p:spTree>
    <p:extLst>
      <p:ext uri="{BB962C8B-B14F-4D97-AF65-F5344CB8AC3E}">
        <p14:creationId xmlns:p14="http://schemas.microsoft.com/office/powerpoint/2010/main" val="859936930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144966" y="1190441"/>
            <a:ext cx="11902068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Lucky you! What did you use to cook?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Grandma often used to bake fish in a clay pot.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That sounds awesome. What about this photo?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That's a market we used to go to on the weekends.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G:</a:t>
            </a:r>
            <a:r>
              <a:rPr lang="en-US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Oh, I'd love to hear more about it!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My parents and I would walk around the market and look at all the food and clothes stalls.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3844818" y="605666"/>
            <a:ext cx="3698064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SCRIPT- CD1-Track 20</a:t>
            </a:r>
          </a:p>
        </p:txBody>
      </p:sp>
    </p:spTree>
    <p:extLst>
      <p:ext uri="{BB962C8B-B14F-4D97-AF65-F5344CB8AC3E}">
        <p14:creationId xmlns:p14="http://schemas.microsoft.com/office/powerpoint/2010/main" val="3152308179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144966" y="1190441"/>
            <a:ext cx="11902068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Did you buy much?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No. We didn't have very much money then.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 see.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But we used to always get ice cream. I used to love doing that.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Where's this, Grandpa?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M:</a:t>
            </a:r>
            <a:r>
              <a:rPr lang="en-US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That's a beach that your dad and I used to go to in the summer.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 love the beach. What would you do?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I'd throw a ball with your dad. We used to have so much fun.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3844818" y="605666"/>
            <a:ext cx="3698064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SCRIPT- CD1-Track 20</a:t>
            </a:r>
          </a:p>
        </p:txBody>
      </p:sp>
    </p:spTree>
    <p:extLst>
      <p:ext uri="{BB962C8B-B14F-4D97-AF65-F5344CB8AC3E}">
        <p14:creationId xmlns:p14="http://schemas.microsoft.com/office/powerpoint/2010/main" val="43450982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200" b="1" dirty="0">
                <a:solidFill>
                  <a:srgbClr val="0070C0"/>
                </a:solidFill>
              </a:rPr>
              <a:t> Read the Conversation Skill box, then listen and repeat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BE316-0FEF-A85B-68A7-99C487169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69" y="1866254"/>
            <a:ext cx="7282754" cy="4203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8CCB9-7035-9CC0-A493-39738C1EDB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12" y="998549"/>
            <a:ext cx="1005742" cy="694212"/>
          </a:xfrm>
          <a:prstGeom prst="rect">
            <a:avLst/>
          </a:prstGeom>
        </p:spPr>
      </p:pic>
      <p:pic>
        <p:nvPicPr>
          <p:cNvPr id="9" name="CD1 TRACK 21">
            <a:hlinkClick r:id="" action="ppaction://media"/>
            <a:extLst>
              <a:ext uri="{FF2B5EF4-FFF2-40B4-BE49-F238E27FC236}">
                <a16:creationId xmlns:a16="http://schemas.microsoft.com/office/drawing/2014/main" id="{087EB5D1-9329-74E2-F09D-5303A00A8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2385" y="8799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22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d. </a:t>
            </a:r>
            <a:r>
              <a:rPr lang="en-US" sz="3200" b="1" dirty="0">
                <a:solidFill>
                  <a:srgbClr val="0070C0"/>
                </a:solidFill>
              </a:rPr>
              <a:t>Now, listen to the conversation again and number the phrases in the correct order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BE316-0FEF-A85B-68A7-99C487169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69" y="1788224"/>
            <a:ext cx="7282754" cy="4203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B5F6E-8D2B-FD94-42DC-415AFBE15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72" y="889366"/>
            <a:ext cx="1015120" cy="746545"/>
          </a:xfrm>
          <a:prstGeom prst="rect">
            <a:avLst/>
          </a:prstGeom>
        </p:spPr>
      </p:pic>
      <p:pic>
        <p:nvPicPr>
          <p:cNvPr id="3" name="CD1 TRACK 20">
            <a:hlinkClick r:id="" action="ppaction://media"/>
            <a:extLst>
              <a:ext uri="{FF2B5EF4-FFF2-40B4-BE49-F238E27FC236}">
                <a16:creationId xmlns:a16="http://schemas.microsoft.com/office/drawing/2014/main" id="{F6B0B431-A349-57E3-F088-AB60E2194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0830" y="865969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89B1B-A63D-F65F-562E-0349A9F83170}"/>
              </a:ext>
            </a:extLst>
          </p:cNvPr>
          <p:cNvSpPr txBox="1"/>
          <p:nvPr/>
        </p:nvSpPr>
        <p:spPr>
          <a:xfrm>
            <a:off x="1636103" y="1906893"/>
            <a:ext cx="52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55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d. </a:t>
            </a:r>
            <a:r>
              <a:rPr lang="en-US" sz="3200" b="1" dirty="0">
                <a:solidFill>
                  <a:srgbClr val="0070C0"/>
                </a:solidFill>
              </a:rPr>
              <a:t>Now, listen to the conversation again and number the phrases in the correct order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BE316-0FEF-A85B-68A7-99C487169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4" y="1911449"/>
            <a:ext cx="5096611" cy="294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B5F6E-8D2B-FD94-42DC-415AFBE15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72" y="889367"/>
            <a:ext cx="894797" cy="658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89B1B-A63D-F65F-562E-0349A9F83170}"/>
              </a:ext>
            </a:extLst>
          </p:cNvPr>
          <p:cNvSpPr txBox="1"/>
          <p:nvPr/>
        </p:nvSpPr>
        <p:spPr>
          <a:xfrm>
            <a:off x="1020641" y="3181933"/>
            <a:ext cx="52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77A07-4053-79CB-353D-B9475EB7963B}"/>
              </a:ext>
            </a:extLst>
          </p:cNvPr>
          <p:cNvSpPr txBox="1"/>
          <p:nvPr/>
        </p:nvSpPr>
        <p:spPr>
          <a:xfrm>
            <a:off x="1014778" y="3650862"/>
            <a:ext cx="52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E9DB9-FA4E-620F-873D-D9D26A3868E4}"/>
              </a:ext>
            </a:extLst>
          </p:cNvPr>
          <p:cNvSpPr txBox="1"/>
          <p:nvPr/>
        </p:nvSpPr>
        <p:spPr>
          <a:xfrm>
            <a:off x="1008915" y="4102198"/>
            <a:ext cx="52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67F3EE-A82F-309B-1EC1-18FACB04E472}"/>
              </a:ext>
            </a:extLst>
          </p:cNvPr>
          <p:cNvSpPr txBox="1"/>
          <p:nvPr/>
        </p:nvSpPr>
        <p:spPr>
          <a:xfrm>
            <a:off x="5582169" y="1678769"/>
            <a:ext cx="6439781" cy="4524315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Lucky you!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What did you use to cook?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Grandma often used to bake fish in a clay pot.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That sounds awesome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. What about this photo? 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That's a market we used to go to on the weekends. 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G:</a:t>
            </a:r>
            <a:r>
              <a:rPr lang="en-US" sz="3200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Oh, I'd love to hear more about it!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DC5896-7021-B33D-9745-08892211E31E}"/>
              </a:ext>
            </a:extLst>
          </p:cNvPr>
          <p:cNvSpPr txBox="1"/>
          <p:nvPr/>
        </p:nvSpPr>
        <p:spPr>
          <a:xfrm>
            <a:off x="7907720" y="919579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pic>
        <p:nvPicPr>
          <p:cNvPr id="13" name="CD1 TRACK 20( lucky you)">
            <a:hlinkClick r:id="" action="ppaction://media"/>
            <a:extLst>
              <a:ext uri="{FF2B5EF4-FFF2-40B4-BE49-F238E27FC236}">
                <a16:creationId xmlns:a16="http://schemas.microsoft.com/office/drawing/2014/main" id="{D8F70906-2DEF-1403-AD02-EB6086E2F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1912" y="8885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48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r="22003" b="4123"/>
          <a:stretch>
            <a:fillRect/>
          </a:stretch>
        </p:blipFill>
        <p:spPr>
          <a:xfrm>
            <a:off x="1627465" y="595279"/>
            <a:ext cx="7878555" cy="5667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2151" y="4233502"/>
            <a:ext cx="3829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Post-listening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89905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535538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 dirty="0">
                <a:solidFill>
                  <a:srgbClr val="0070C0"/>
                </a:solidFill>
              </a:rPr>
              <a:t> In pairs: Take turns telling your partner about things you would do in the summer but don't do anymore.</a:t>
            </a: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30A9D63F-7211-9FC1-6ED5-4ACDC21B4191}"/>
              </a:ext>
            </a:extLst>
          </p:cNvPr>
          <p:cNvSpPr/>
          <p:nvPr/>
        </p:nvSpPr>
        <p:spPr>
          <a:xfrm>
            <a:off x="2746084" y="2542337"/>
            <a:ext cx="7815236" cy="1587397"/>
          </a:xfrm>
          <a:prstGeom prst="wedgeRoundRectCallout">
            <a:avLst>
              <a:gd name="adj1" fmla="val -66051"/>
              <a:gd name="adj2" fmla="val 9346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When I was little, my family would go to the water park every summer. It was a lot of fun.</a:t>
            </a:r>
          </a:p>
        </p:txBody>
      </p:sp>
      <p:pic>
        <p:nvPicPr>
          <p:cNvPr id="3" name="Picture 2" descr="Young boy explaining">
            <a:extLst>
              <a:ext uri="{FF2B5EF4-FFF2-40B4-BE49-F238E27FC236}">
                <a16:creationId xmlns:a16="http://schemas.microsoft.com/office/drawing/2014/main" id="{D1E8AF84-7578-21A7-9B48-8FABC41CE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343711" y="3429000"/>
            <a:ext cx="1995459" cy="2600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E3B054-A91A-2249-4CFF-BBC7DA2E3879}"/>
              </a:ext>
            </a:extLst>
          </p:cNvPr>
          <p:cNvSpPr txBox="1"/>
          <p:nvPr/>
        </p:nvSpPr>
        <p:spPr>
          <a:xfrm>
            <a:off x="4655902" y="1785159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</p:spTree>
    <p:extLst>
      <p:ext uri="{BB962C8B-B14F-4D97-AF65-F5344CB8AC3E}">
        <p14:creationId xmlns:p14="http://schemas.microsoft.com/office/powerpoint/2010/main" val="1573853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830948" y="5039961"/>
            <a:ext cx="109566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</a:rPr>
              <a:t>When I was little, my family would go to the water park every summer. It was a lot of fun.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327103-9681-1340-15B9-3F9383A5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8" y="441888"/>
            <a:ext cx="7198035" cy="419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985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846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>
                <a:solidFill>
                  <a:srgbClr val="0070C0"/>
                </a:solidFill>
              </a:rPr>
              <a:t> Unscramble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B0DB-1C76-3290-FA93-E20B02849DE6}"/>
              </a:ext>
            </a:extLst>
          </p:cNvPr>
          <p:cNvSpPr txBox="1"/>
          <p:nvPr/>
        </p:nvSpPr>
        <p:spPr>
          <a:xfrm>
            <a:off x="311236" y="891958"/>
            <a:ext cx="11569523" cy="2970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5. Back then,/after getting married./women/would become/ housewives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  <a:r>
              <a:rPr lang="en-US" sz="3200" b="0" i="0">
                <a:solidFill>
                  <a:srgbClr val="242021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0160E-C373-EB58-7BB4-F45A007A723E}"/>
              </a:ext>
            </a:extLst>
          </p:cNvPr>
          <p:cNvSpPr txBox="1"/>
          <p:nvPr/>
        </p:nvSpPr>
        <p:spPr>
          <a:xfrm>
            <a:off x="698861" y="2295389"/>
            <a:ext cx="10794271" cy="149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Back then, women would become housewives after getting married.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317BF-0C90-710C-A520-939798563C19}"/>
              </a:ext>
            </a:extLst>
          </p:cNvPr>
          <p:cNvSpPr txBox="1"/>
          <p:nvPr/>
        </p:nvSpPr>
        <p:spPr>
          <a:xfrm>
            <a:off x="359004" y="4008203"/>
            <a:ext cx="11569523" cy="2231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>
                <a:solidFill>
                  <a:srgbClr val="242021"/>
                </a:solidFill>
                <a:effectLst/>
              </a:rPr>
              <a:t>6. the whole family./cook for/the mother/In the past,/would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242021"/>
                </a:solidFill>
              </a:rPr>
              <a:t>____________________________________________________</a:t>
            </a:r>
            <a:endParaRPr lang="en-US" sz="3200" b="0" i="0">
              <a:solidFill>
                <a:srgbClr val="24202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1C0DA-BD56-703B-40F6-B7C818406E2C}"/>
              </a:ext>
            </a:extLst>
          </p:cNvPr>
          <p:cNvSpPr txBox="1"/>
          <p:nvPr/>
        </p:nvSpPr>
        <p:spPr>
          <a:xfrm>
            <a:off x="439040" y="4831794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In the past, the mother would cook for the whole family.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33340-70F3-B1F7-FEF1-0C425BF91F08}"/>
              </a:ext>
            </a:extLst>
          </p:cNvPr>
          <p:cNvSpPr txBox="1"/>
          <p:nvPr/>
        </p:nvSpPr>
        <p:spPr>
          <a:xfrm>
            <a:off x="9938283" y="495441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667012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830948" y="5039961"/>
            <a:ext cx="109566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</a:rPr>
              <a:t>When I was little, my family would go on a cruise in Ha Long Bay every summer. It was a lot of fun.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AC63F1C-B2A8-8F58-32C7-6E9DD3131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29" y="416079"/>
            <a:ext cx="6932612" cy="46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71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874754" y="3483407"/>
            <a:ext cx="3267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Extra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Workbook </a:t>
            </a:r>
          </a:p>
        </p:txBody>
      </p:sp>
    </p:spTree>
    <p:extLst>
      <p:ext uri="{BB962C8B-B14F-4D97-AF65-F5344CB8AC3E}">
        <p14:creationId xmlns:p14="http://schemas.microsoft.com/office/powerpoint/2010/main" val="4026888564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6BDCB7-BBDE-9868-655B-75995DC538C5}"/>
              </a:ext>
            </a:extLst>
          </p:cNvPr>
          <p:cNvSpPr txBox="1"/>
          <p:nvPr/>
        </p:nvSpPr>
        <p:spPr>
          <a:xfrm>
            <a:off x="3351506" y="595216"/>
            <a:ext cx="7647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p10 - Task a.</a:t>
            </a:r>
            <a:r>
              <a:rPr lang="en-US" sz="3200" b="1" dirty="0">
                <a:solidFill>
                  <a:srgbClr val="0070C0"/>
                </a:solidFill>
              </a:rPr>
              <a:t> Look at the pictures and find the words in the word search.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8082C-CE89-0B24-51CD-CD5ECC05F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" y="466519"/>
            <a:ext cx="3125446" cy="667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AAE8DA-6889-5450-37DF-F292DB364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131"/>
            <a:ext cx="12130970" cy="38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77714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D5337A-BE0A-5C77-0420-8A04E453D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40" y="458056"/>
            <a:ext cx="9344176" cy="5941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BDCB7-BBDE-9868-655B-75995DC538C5}"/>
              </a:ext>
            </a:extLst>
          </p:cNvPr>
          <p:cNvSpPr txBox="1"/>
          <p:nvPr/>
        </p:nvSpPr>
        <p:spPr>
          <a:xfrm>
            <a:off x="205741" y="458056"/>
            <a:ext cx="2811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WB-p10-Task a.</a:t>
            </a:r>
            <a:r>
              <a:rPr lang="en-US" sz="3200" b="1" dirty="0">
                <a:solidFill>
                  <a:srgbClr val="0070C0"/>
                </a:solidFill>
              </a:rPr>
              <a:t> Look at the pictures and find the words in the word search.</a:t>
            </a:r>
          </a:p>
        </p:txBody>
      </p:sp>
    </p:spTree>
    <p:extLst>
      <p:ext uri="{BB962C8B-B14F-4D97-AF65-F5344CB8AC3E}">
        <p14:creationId xmlns:p14="http://schemas.microsoft.com/office/powerpoint/2010/main" val="1927951662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90FDFF-8BF3-45E6-B37F-E7A5C901F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950"/>
            <a:ext cx="11997464" cy="456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5E79DC-4E02-46D7-6A69-607E66BA9241}"/>
              </a:ext>
            </a:extLst>
          </p:cNvPr>
          <p:cNvSpPr txBox="1"/>
          <p:nvPr/>
        </p:nvSpPr>
        <p:spPr>
          <a:xfrm>
            <a:off x="3827992" y="3136612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clay pot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944FD-FA42-89D1-8E65-4FB053E87A9F}"/>
              </a:ext>
            </a:extLst>
          </p:cNvPr>
          <p:cNvSpPr txBox="1"/>
          <p:nvPr/>
        </p:nvSpPr>
        <p:spPr>
          <a:xfrm>
            <a:off x="7024358" y="313661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stall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D9849-EA29-4F5D-992C-89AF0DEA381F}"/>
              </a:ext>
            </a:extLst>
          </p:cNvPr>
          <p:cNvSpPr txBox="1"/>
          <p:nvPr/>
        </p:nvSpPr>
        <p:spPr>
          <a:xfrm>
            <a:off x="10142537" y="3136611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nephew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5BB48-9A19-9CF7-25D7-A2FA2DC86ADC}"/>
              </a:ext>
            </a:extLst>
          </p:cNvPr>
          <p:cNvSpPr txBox="1"/>
          <p:nvPr/>
        </p:nvSpPr>
        <p:spPr>
          <a:xfrm>
            <a:off x="722397" y="531284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cottage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A2B28-69E3-A18B-A29E-C7193FE0F5EF}"/>
              </a:ext>
            </a:extLst>
          </p:cNvPr>
          <p:cNvSpPr txBox="1"/>
          <p:nvPr/>
        </p:nvSpPr>
        <p:spPr>
          <a:xfrm>
            <a:off x="4003147" y="5312844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niece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3D5BC-C87D-EB47-9E91-03CC1439DD2B}"/>
              </a:ext>
            </a:extLst>
          </p:cNvPr>
          <p:cNvSpPr txBox="1"/>
          <p:nvPr/>
        </p:nvSpPr>
        <p:spPr>
          <a:xfrm>
            <a:off x="7072841" y="5338192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bake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C13754-EDE6-7FA9-DEB3-591E39373A04}"/>
              </a:ext>
            </a:extLst>
          </p:cNvPr>
          <p:cNvSpPr txBox="1"/>
          <p:nvPr/>
        </p:nvSpPr>
        <p:spPr>
          <a:xfrm>
            <a:off x="10142536" y="5323514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sketch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2353B-63D2-59A1-DD1C-F0BD0E4E37FF}"/>
              </a:ext>
            </a:extLst>
          </p:cNvPr>
          <p:cNvSpPr txBox="1"/>
          <p:nvPr/>
        </p:nvSpPr>
        <p:spPr>
          <a:xfrm>
            <a:off x="205740" y="458056"/>
            <a:ext cx="10793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p10 - Task a.</a:t>
            </a:r>
            <a:r>
              <a:rPr lang="en-US" sz="3200" b="1" dirty="0">
                <a:solidFill>
                  <a:srgbClr val="0070C0"/>
                </a:solidFill>
              </a:rPr>
              <a:t> Look at the pictures and find the words in the word search.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3A7A3-BAA0-4511-72F4-E6F6A5C8B3BF}"/>
              </a:ext>
            </a:extLst>
          </p:cNvPr>
          <p:cNvSpPr txBox="1"/>
          <p:nvPr/>
        </p:nvSpPr>
        <p:spPr>
          <a:xfrm>
            <a:off x="5289200" y="960381"/>
            <a:ext cx="184499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4128836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6BDCB7-BBDE-9868-655B-75995DC538C5}"/>
              </a:ext>
            </a:extLst>
          </p:cNvPr>
          <p:cNvSpPr txBox="1"/>
          <p:nvPr/>
        </p:nvSpPr>
        <p:spPr>
          <a:xfrm>
            <a:off x="205741" y="458056"/>
            <a:ext cx="35890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p10 - Task a.</a:t>
            </a:r>
            <a:r>
              <a:rPr lang="en-US" sz="3200" b="1" dirty="0">
                <a:solidFill>
                  <a:srgbClr val="0070C0"/>
                </a:solidFill>
              </a:rPr>
              <a:t> Look at the pictures and find the words in the word search.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950D8-3004-960C-7988-4A2EC99A7F98}"/>
              </a:ext>
            </a:extLst>
          </p:cNvPr>
          <p:cNvSpPr txBox="1"/>
          <p:nvPr/>
        </p:nvSpPr>
        <p:spPr>
          <a:xfrm>
            <a:off x="546800" y="2782669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1C5535-2026-5E68-5AB5-9CE8BFF56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96" y="458056"/>
            <a:ext cx="8621565" cy="59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29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DC3C5F-82B1-226B-6939-5566FA927982}"/>
              </a:ext>
            </a:extLst>
          </p:cNvPr>
          <p:cNvSpPr txBox="1"/>
          <p:nvPr/>
        </p:nvSpPr>
        <p:spPr>
          <a:xfrm>
            <a:off x="411311" y="1396181"/>
            <a:ext cx="11681274" cy="47803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1. My brother's son is a very polite boy. I'm proud to have a ____________like that.</a:t>
            </a:r>
          </a:p>
          <a:p>
            <a:pPr>
              <a:lnSpc>
                <a:spcPct val="12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2. My sister just had a baby girl. I'm so happy. Now, I have a ________.</a:t>
            </a:r>
          </a:p>
          <a:p>
            <a:pPr>
              <a:lnSpc>
                <a:spcPct val="12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3. In some countries, people cook food in a ____________ on a fire.</a:t>
            </a:r>
          </a:p>
          <a:p>
            <a:pPr>
              <a:lnSpc>
                <a:spcPct val="12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4. If you visit Thailand, the taxis are often ____________s, not cars or motorbikes.</a:t>
            </a:r>
          </a:p>
          <a:p>
            <a:pPr>
              <a:lnSpc>
                <a:spcPct val="12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5. The fruit ____________ at the market sells really fresh pineapples.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p10 - Task b.</a:t>
            </a:r>
            <a:r>
              <a:rPr lang="en-US" sz="3200" b="1" dirty="0">
                <a:solidFill>
                  <a:srgbClr val="0070C0"/>
                </a:solidFill>
              </a:rPr>
              <a:t> Fill in the blanks using the words from Task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411311" y="1998333"/>
            <a:ext cx="2486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"/>
              </a:rPr>
              <a:t>nephew 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8F4BE-638B-5C48-FCA6-207AC184D6EA}"/>
              </a:ext>
            </a:extLst>
          </p:cNvPr>
          <p:cNvSpPr txBox="1"/>
          <p:nvPr/>
        </p:nvSpPr>
        <p:spPr>
          <a:xfrm>
            <a:off x="5070655" y="975983"/>
            <a:ext cx="184499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67214-23A8-9CD2-C517-73084CD97810}"/>
              </a:ext>
            </a:extLst>
          </p:cNvPr>
          <p:cNvSpPr txBox="1"/>
          <p:nvPr/>
        </p:nvSpPr>
        <p:spPr>
          <a:xfrm>
            <a:off x="411311" y="3136612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niece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22DF5-004F-BC48-2FCE-CA55AF00E8E3}"/>
              </a:ext>
            </a:extLst>
          </p:cNvPr>
          <p:cNvSpPr txBox="1"/>
          <p:nvPr/>
        </p:nvSpPr>
        <p:spPr>
          <a:xfrm>
            <a:off x="7650311" y="3744247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clay pot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351BB-3CA6-0CD7-BFF3-8BD6340CFBBA}"/>
              </a:ext>
            </a:extLst>
          </p:cNvPr>
          <p:cNvSpPr txBox="1"/>
          <p:nvPr/>
        </p:nvSpPr>
        <p:spPr>
          <a:xfrm>
            <a:off x="7414091" y="4330987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tuk-tuk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8A2B4-238B-F5DD-D278-804BAE2B235D}"/>
              </a:ext>
            </a:extLst>
          </p:cNvPr>
          <p:cNvSpPr txBox="1"/>
          <p:nvPr/>
        </p:nvSpPr>
        <p:spPr>
          <a:xfrm>
            <a:off x="2331551" y="5536053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stall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95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DC3C5F-82B1-226B-6939-5566FA927982}"/>
              </a:ext>
            </a:extLst>
          </p:cNvPr>
          <p:cNvSpPr txBox="1"/>
          <p:nvPr/>
        </p:nvSpPr>
        <p:spPr>
          <a:xfrm>
            <a:off x="655607" y="1739081"/>
            <a:ext cx="10842974" cy="4447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6. On my birthday, my mom always ____________s me a cake. She never buys one from a store.</a:t>
            </a:r>
          </a:p>
          <a:p>
            <a:pPr>
              <a:lnSpc>
                <a:spcPct val="15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7. My grandparents live in a little ____________ in the country. It's only has four rooms.</a:t>
            </a:r>
          </a:p>
          <a:p>
            <a:pPr>
              <a:lnSpc>
                <a:spcPct val="15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8. I love to ____________ pictures when I visit my grandparents in the country.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p10 - Task b.</a:t>
            </a:r>
            <a:r>
              <a:rPr lang="en-US" sz="3200" b="1" dirty="0">
                <a:solidFill>
                  <a:srgbClr val="0070C0"/>
                </a:solidFill>
              </a:rPr>
              <a:t> Fill in the blanks using the words from Task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6573862" y="183028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bake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31947-2ECA-26F2-4584-E1D84A35347F}"/>
              </a:ext>
            </a:extLst>
          </p:cNvPr>
          <p:cNvSpPr txBox="1"/>
          <p:nvPr/>
        </p:nvSpPr>
        <p:spPr>
          <a:xfrm>
            <a:off x="5070655" y="975983"/>
            <a:ext cx="184499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ANSWERS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5293D-1BFB-C749-91D5-A76A2788B9A4}"/>
              </a:ext>
            </a:extLst>
          </p:cNvPr>
          <p:cNvSpPr txBox="1"/>
          <p:nvPr/>
        </p:nvSpPr>
        <p:spPr>
          <a:xfrm>
            <a:off x="6274808" y="331437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cottage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E5EA0-2923-0DBA-45FE-597A79E5D30A}"/>
              </a:ext>
            </a:extLst>
          </p:cNvPr>
          <p:cNvSpPr txBox="1"/>
          <p:nvPr/>
        </p:nvSpPr>
        <p:spPr>
          <a:xfrm>
            <a:off x="2561242" y="479265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sketch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5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eadphones with a cord&#10;&#10;Description automatically generated">
            <a:extLst>
              <a:ext uri="{FF2B5EF4-FFF2-40B4-BE49-F238E27FC236}">
                <a16:creationId xmlns:a16="http://schemas.microsoft.com/office/drawing/2014/main" id="{793DB552-4736-B8BB-22F4-EAB3890F7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86" b="14386"/>
          <a:stretch/>
        </p:blipFill>
        <p:spPr>
          <a:xfrm>
            <a:off x="0" y="535020"/>
            <a:ext cx="12188952" cy="5787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F9807B-DCC0-DA5C-DE1D-7E21F6D005D7}"/>
              </a:ext>
            </a:extLst>
          </p:cNvPr>
          <p:cNvSpPr txBox="1"/>
          <p:nvPr/>
        </p:nvSpPr>
        <p:spPr>
          <a:xfrm>
            <a:off x="2992876" y="4904922"/>
            <a:ext cx="6206247" cy="1123712"/>
          </a:xfrm>
          <a:prstGeom prst="round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LISTENING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D632AE-0D74-410A-DC27-880E7FABD8BA}"/>
              </a:ext>
            </a:extLst>
          </p:cNvPr>
          <p:cNvSpPr txBox="1"/>
          <p:nvPr/>
        </p:nvSpPr>
        <p:spPr>
          <a:xfrm>
            <a:off x="2050582" y="3565047"/>
            <a:ext cx="9059378" cy="1234762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annoyed about the car being late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happy about the wedding being simple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DFBD5-96DE-8AE2-1DD6-4A566FFE66FC}"/>
              </a:ext>
            </a:extLst>
          </p:cNvPr>
          <p:cNvSpPr txBox="1"/>
          <p:nvPr/>
        </p:nvSpPr>
        <p:spPr>
          <a:xfrm>
            <a:off x="3421546" y="2569530"/>
            <a:ext cx="4427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highlight>
                  <a:srgbClr val="009051"/>
                </a:highlight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009051"/>
                </a:highlight>
              </a:rPr>
              <a:t>Underline the key words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75AB1D-03A5-17B7-751B-6D08F50D6E25}"/>
              </a:ext>
            </a:extLst>
          </p:cNvPr>
          <p:cNvCxnSpPr>
            <a:cxnSpLocks/>
          </p:cNvCxnSpPr>
          <p:nvPr/>
        </p:nvCxnSpPr>
        <p:spPr>
          <a:xfrm>
            <a:off x="2521836" y="4111182"/>
            <a:ext cx="14558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E04AAD-7648-7E5B-83C0-3A9603AB03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" y="540931"/>
            <a:ext cx="3054182" cy="815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5154F-0CC3-D445-DE0C-152570C5FDD3}"/>
              </a:ext>
            </a:extLst>
          </p:cNvPr>
          <p:cNvSpPr txBox="1"/>
          <p:nvPr/>
        </p:nvSpPr>
        <p:spPr>
          <a:xfrm>
            <a:off x="631954" y="1370319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a.</a:t>
            </a:r>
            <a:r>
              <a:rPr lang="en-US" sz="3200" b="1" dirty="0">
                <a:solidFill>
                  <a:srgbClr val="0070C0"/>
                </a:solidFill>
              </a:rPr>
              <a:t> Listen to a boy asking his grandma about a memorable day. How did Grandma feel on that day?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CAD4DD-B03B-5443-F608-280115D20E61}"/>
              </a:ext>
            </a:extLst>
          </p:cNvPr>
          <p:cNvCxnSpPr>
            <a:cxnSpLocks/>
          </p:cNvCxnSpPr>
          <p:nvPr/>
        </p:nvCxnSpPr>
        <p:spPr>
          <a:xfrm>
            <a:off x="7474836" y="4156902"/>
            <a:ext cx="640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1A145D-D347-942F-6BA6-8155BFACE8A9}"/>
              </a:ext>
            </a:extLst>
          </p:cNvPr>
          <p:cNvCxnSpPr>
            <a:cxnSpLocks/>
          </p:cNvCxnSpPr>
          <p:nvPr/>
        </p:nvCxnSpPr>
        <p:spPr>
          <a:xfrm>
            <a:off x="2544696" y="4742851"/>
            <a:ext cx="876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6E2C5A-F19C-6D8A-94B1-CC00366EA50C}"/>
              </a:ext>
            </a:extLst>
          </p:cNvPr>
          <p:cNvCxnSpPr>
            <a:cxnSpLocks/>
          </p:cNvCxnSpPr>
          <p:nvPr/>
        </p:nvCxnSpPr>
        <p:spPr>
          <a:xfrm>
            <a:off x="5455536" y="4757300"/>
            <a:ext cx="14253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145571-A324-C4BB-718F-486B9BB93310}"/>
              </a:ext>
            </a:extLst>
          </p:cNvPr>
          <p:cNvCxnSpPr>
            <a:cxnSpLocks/>
          </p:cNvCxnSpPr>
          <p:nvPr/>
        </p:nvCxnSpPr>
        <p:spPr>
          <a:xfrm>
            <a:off x="7963535" y="4731229"/>
            <a:ext cx="12490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1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499659" y="530484"/>
            <a:ext cx="1119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Put the words into the correct column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8333938" y="493842"/>
            <a:ext cx="2486553" cy="596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f</a:t>
            </a:r>
            <a:r>
              <a:rPr lang="en-US" sz="32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ie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ld 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p</a:t>
            </a:r>
            <a:r>
              <a:rPr lang="en-US" sz="32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zza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k</a:t>
            </a:r>
            <a:r>
              <a:rPr lang="en-US" sz="32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ey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pol</a:t>
            </a:r>
            <a:r>
              <a:rPr lang="en-US" sz="32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ce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b</a:t>
            </a:r>
            <a:r>
              <a:rPr lang="en-US" sz="32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u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sy 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b</a:t>
            </a:r>
            <a:r>
              <a:rPr lang="en-US" sz="32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u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siness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b</a:t>
            </a:r>
            <a:r>
              <a:rPr lang="en-US" sz="32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ui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lding</a:t>
            </a:r>
            <a:endParaRPr lang="en-VN" sz="3200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s</a:t>
            </a:r>
            <a:r>
              <a:rPr lang="en-US" sz="32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y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stem 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d</a:t>
            </a:r>
            <a:r>
              <a:rPr lang="en-US" sz="32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nner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magaz</a:t>
            </a:r>
            <a:r>
              <a:rPr lang="en-US" sz="32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ne</a:t>
            </a:r>
            <a:endParaRPr lang="en-VN" sz="3200" dirty="0"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B48272D-263C-4D8E-B836-CFD770B583B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8383" y="1213457"/>
          <a:ext cx="7341704" cy="4803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8764">
                  <a:extLst>
                    <a:ext uri="{9D8B030D-6E8A-4147-A177-3AD203B41FA5}">
                      <a16:colId xmlns:a16="http://schemas.microsoft.com/office/drawing/2014/main" val="1849325435"/>
                    </a:ext>
                  </a:extLst>
                </a:gridCol>
                <a:gridCol w="3692940">
                  <a:extLst>
                    <a:ext uri="{9D8B030D-6E8A-4147-A177-3AD203B41FA5}">
                      <a16:colId xmlns:a16="http://schemas.microsoft.com/office/drawing/2014/main" val="3501903706"/>
                    </a:ext>
                  </a:extLst>
                </a:gridCol>
              </a:tblGrid>
              <a:tr h="9217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800">
                          <a:solidFill>
                            <a:schemeClr val="tx1"/>
                          </a:solidFill>
                          <a:effectLst/>
                        </a:rPr>
                        <a:t>/ɪ/</a:t>
                      </a:r>
                      <a:endParaRPr lang="en-VN" sz="3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>
                        <a:alpha val="870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8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3800" dirty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3800" dirty="0">
                          <a:solidFill>
                            <a:schemeClr val="tx1"/>
                          </a:solidFill>
                          <a:effectLst/>
                        </a:rPr>
                        <a:t>ː/</a:t>
                      </a:r>
                      <a:endParaRPr lang="en-VN" sz="3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>
                        <a:alpha val="870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135881"/>
                  </a:ext>
                </a:extLst>
              </a:tr>
              <a:tr h="77625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537824"/>
                  </a:ext>
                </a:extLst>
              </a:tr>
              <a:tr h="77625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47174"/>
                  </a:ext>
                </a:extLst>
              </a:tr>
              <a:tr h="77625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082107"/>
                  </a:ext>
                </a:extLst>
              </a:tr>
              <a:tr h="77625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007249"/>
                  </a:ext>
                </a:extLst>
              </a:tr>
              <a:tr h="77625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7287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364F87A-F3B2-429E-84EF-A594AD8705C3}"/>
              </a:ext>
            </a:extLst>
          </p:cNvPr>
          <p:cNvSpPr txBox="1"/>
          <p:nvPr/>
        </p:nvSpPr>
        <p:spPr>
          <a:xfrm>
            <a:off x="1895060" y="2093844"/>
            <a:ext cx="1591433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sy</a:t>
            </a:r>
            <a:endParaRPr lang="en-VN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3A5EC-12B2-49BB-8551-6735A2CC203F}"/>
              </a:ext>
            </a:extLst>
          </p:cNvPr>
          <p:cNvSpPr txBox="1"/>
          <p:nvPr/>
        </p:nvSpPr>
        <p:spPr>
          <a:xfrm>
            <a:off x="1875182" y="2736576"/>
            <a:ext cx="2339009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siness</a:t>
            </a:r>
            <a:endParaRPr lang="en-VN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E1C7CF-7CD1-4992-95FC-78D8FC13C0B3}"/>
              </a:ext>
            </a:extLst>
          </p:cNvPr>
          <p:cNvSpPr txBox="1"/>
          <p:nvPr/>
        </p:nvSpPr>
        <p:spPr>
          <a:xfrm>
            <a:off x="1775793" y="3644352"/>
            <a:ext cx="2339009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lding</a:t>
            </a:r>
            <a:endParaRPr lang="en-VN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C6E87C-E8F3-4EA2-B31B-25461092ACE5}"/>
              </a:ext>
            </a:extLst>
          </p:cNvPr>
          <p:cNvSpPr txBox="1"/>
          <p:nvPr/>
        </p:nvSpPr>
        <p:spPr>
          <a:xfrm>
            <a:off x="1795672" y="4247329"/>
            <a:ext cx="2339009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6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stem</a:t>
            </a:r>
            <a:endParaRPr lang="en-VN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DC8ADA-B043-451D-8047-995DF6CB2709}"/>
              </a:ext>
            </a:extLst>
          </p:cNvPr>
          <p:cNvSpPr txBox="1"/>
          <p:nvPr/>
        </p:nvSpPr>
        <p:spPr>
          <a:xfrm>
            <a:off x="1749292" y="5115343"/>
            <a:ext cx="2339009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00"/>
                </a:solidFill>
                <a:ea typeface="Times New Roman" panose="02020603050405020304" pitchFamily="18" charset="0"/>
              </a:rPr>
              <a:t>d</a:t>
            </a:r>
            <a:r>
              <a:rPr lang="en-US" sz="3600" b="1" u="sng" dirty="0">
                <a:solidFill>
                  <a:srgbClr val="0432FF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0000"/>
                </a:solidFill>
                <a:ea typeface="Times New Roman" panose="02020603050405020304" pitchFamily="18" charset="0"/>
              </a:rPr>
              <a:t>nner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AFB6B-017B-41B8-B4A5-AF6BA8640C31}"/>
              </a:ext>
            </a:extLst>
          </p:cNvPr>
          <p:cNvSpPr txBox="1"/>
          <p:nvPr/>
        </p:nvSpPr>
        <p:spPr>
          <a:xfrm>
            <a:off x="5220183" y="2113724"/>
            <a:ext cx="1591434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36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ld</a:t>
            </a:r>
            <a:endParaRPr lang="en-VN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FE9E76-8ABD-4809-BA82-1C8B21D8646C}"/>
              </a:ext>
            </a:extLst>
          </p:cNvPr>
          <p:cNvSpPr txBox="1"/>
          <p:nvPr/>
        </p:nvSpPr>
        <p:spPr>
          <a:xfrm>
            <a:off x="5253312" y="2809462"/>
            <a:ext cx="1591434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zza</a:t>
            </a:r>
            <a:endParaRPr lang="en-VN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B3675-5331-4369-8D70-60C76A4E516D}"/>
              </a:ext>
            </a:extLst>
          </p:cNvPr>
          <p:cNvSpPr txBox="1"/>
          <p:nvPr/>
        </p:nvSpPr>
        <p:spPr>
          <a:xfrm>
            <a:off x="5233436" y="3531708"/>
            <a:ext cx="1591434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6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</a:t>
            </a:r>
            <a:endParaRPr lang="en-VN" sz="3600" b="1" dirty="0">
              <a:solidFill>
                <a:srgbClr val="0432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D27BA8-ADE8-4FF7-87A2-E05ECEB923C2}"/>
              </a:ext>
            </a:extLst>
          </p:cNvPr>
          <p:cNvSpPr txBox="1"/>
          <p:nvPr/>
        </p:nvSpPr>
        <p:spPr>
          <a:xfrm>
            <a:off x="5266564" y="4200945"/>
            <a:ext cx="1591434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pol</a:t>
            </a:r>
            <a:r>
              <a:rPr lang="en-US" sz="36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ce</a:t>
            </a:r>
            <a:endParaRPr lang="en-VN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98847B-449D-4BF3-AEA2-E58A0259B9C5}"/>
              </a:ext>
            </a:extLst>
          </p:cNvPr>
          <p:cNvSpPr txBox="1"/>
          <p:nvPr/>
        </p:nvSpPr>
        <p:spPr>
          <a:xfrm>
            <a:off x="5220182" y="5108720"/>
            <a:ext cx="2339009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magaz</a:t>
            </a:r>
            <a:r>
              <a:rPr lang="en-US" sz="36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endParaRPr lang="en-VN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52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E04AAD-7648-7E5B-83C0-3A9603AB0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" y="540931"/>
            <a:ext cx="3054182" cy="815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C9EC8-D3FC-7888-738F-A4D2FBB5F664}"/>
              </a:ext>
            </a:extLst>
          </p:cNvPr>
          <p:cNvSpPr txBox="1"/>
          <p:nvPr/>
        </p:nvSpPr>
        <p:spPr>
          <a:xfrm>
            <a:off x="1566311" y="3807323"/>
            <a:ext cx="9059378" cy="1234762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annoyed about the car being late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happy about the wedding being simple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30FE7-5A52-7653-7377-2C016195D85C}"/>
              </a:ext>
            </a:extLst>
          </p:cNvPr>
          <p:cNvSpPr txBox="1"/>
          <p:nvPr/>
        </p:nvSpPr>
        <p:spPr>
          <a:xfrm>
            <a:off x="367364" y="1356079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a.</a:t>
            </a:r>
            <a:r>
              <a:rPr lang="en-US" sz="3200" b="1" dirty="0">
                <a:solidFill>
                  <a:srgbClr val="0070C0"/>
                </a:solidFill>
              </a:rPr>
              <a:t> Listen to a boy asking his grandma about a memorable day. How did Grandma feel on that day?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77F22A-A955-E21E-8410-D817FF47C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72" y="2459830"/>
            <a:ext cx="1156970" cy="838322"/>
          </a:xfrm>
          <a:prstGeom prst="rect">
            <a:avLst/>
          </a:prstGeom>
        </p:spPr>
      </p:pic>
      <p:pic>
        <p:nvPicPr>
          <p:cNvPr id="12" name="TRACK 04">
            <a:hlinkClick r:id="" action="ppaction://media"/>
            <a:extLst>
              <a:ext uri="{FF2B5EF4-FFF2-40B4-BE49-F238E27FC236}">
                <a16:creationId xmlns:a16="http://schemas.microsoft.com/office/drawing/2014/main" id="{C64B9902-5ED9-AA1D-558A-B1C847130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760" y="25083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B1948-2211-4DF8-8780-49A0E9D8A2BD}"/>
              </a:ext>
            </a:extLst>
          </p:cNvPr>
          <p:cNvSpPr txBox="1"/>
          <p:nvPr/>
        </p:nvSpPr>
        <p:spPr>
          <a:xfrm>
            <a:off x="4143724" y="591837"/>
            <a:ext cx="7517856" cy="5632311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0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a </a:t>
            </a:r>
            <a:r>
              <a:rPr lang="en-US" sz="30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simple wedding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. We ate fish in a clay pot. We didn't use to have an oven, you know. </a:t>
            </a:r>
            <a:endParaRPr lang="en-VN" sz="30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0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You couldn't even bake cakes?</a:t>
            </a:r>
            <a:endParaRPr lang="en-VN" sz="30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0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No, we used to do all our cooking on a small fire. </a:t>
            </a:r>
            <a:endParaRPr lang="en-VN" sz="30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0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Wow. That sounds fun.</a:t>
            </a:r>
            <a:endParaRPr lang="en-VN" sz="30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0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hard work, but yes, </a:t>
            </a:r>
            <a:r>
              <a:rPr lang="en-US" sz="30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life was fun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. Your grandpa used to work at a pottery stall at the local market, so he made all the clay pots for the wedding. He brought them to our cottage in his tuk-tuk. </a:t>
            </a:r>
            <a:r>
              <a:rPr lang="en-US" sz="30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It was so romantic.</a:t>
            </a:r>
            <a:endParaRPr lang="en-VN" sz="30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5537D-16AB-0FA0-496E-94BBB3CBAE7F}"/>
              </a:ext>
            </a:extLst>
          </p:cNvPr>
          <p:cNvSpPr txBox="1"/>
          <p:nvPr/>
        </p:nvSpPr>
        <p:spPr>
          <a:xfrm>
            <a:off x="530420" y="1192176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0A258-93BF-EDA5-E3FF-6F7E76C489D2}"/>
              </a:ext>
            </a:extLst>
          </p:cNvPr>
          <p:cNvSpPr txBox="1"/>
          <p:nvPr/>
        </p:nvSpPr>
        <p:spPr>
          <a:xfrm>
            <a:off x="312454" y="2335103"/>
            <a:ext cx="3528025" cy="3007555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annoyed about the car being late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happy about the wedding being simple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C18CDB-7683-24CA-0F7F-3663D91884FD}"/>
              </a:ext>
            </a:extLst>
          </p:cNvPr>
          <p:cNvSpPr/>
          <p:nvPr/>
        </p:nvSpPr>
        <p:spPr>
          <a:xfrm>
            <a:off x="110291" y="3512259"/>
            <a:ext cx="3932350" cy="18516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A37B8-A9E8-CCA7-41E5-5FEEBFD940C3}"/>
              </a:ext>
            </a:extLst>
          </p:cNvPr>
          <p:cNvSpPr txBox="1"/>
          <p:nvPr/>
        </p:nvSpPr>
        <p:spPr>
          <a:xfrm>
            <a:off x="266735" y="453390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a.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6" name="TRACK 04(00:00:56.499-00:01:33.876) them">
            <a:hlinkClick r:id="" action="ppaction://media"/>
            <a:extLst>
              <a:ext uri="{FF2B5EF4-FFF2-40B4-BE49-F238E27FC236}">
                <a16:creationId xmlns:a16="http://schemas.microsoft.com/office/drawing/2014/main" id="{153CBF64-EB30-3D3D-DC8F-2C3DC5C2D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1037" y="11283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9C9EC8-D3FC-7888-738F-A4D2FBB5F664}"/>
              </a:ext>
            </a:extLst>
          </p:cNvPr>
          <p:cNvSpPr txBox="1"/>
          <p:nvPr/>
        </p:nvSpPr>
        <p:spPr>
          <a:xfrm>
            <a:off x="811931" y="2207123"/>
            <a:ext cx="10534970" cy="3709285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Grandma/Grandpa liked driving three-wheeled cars.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Grandma lived in a cottage in the country/on a hill.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She cooked/didn't cook with an oven.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She used to make/didn't use to make cake.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Grandpa worked at a pottery stall/fruit and vegetable stall.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30FE7-5A52-7653-7377-2C016195D85C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77F22A-A955-E21E-8410-D817FF47C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pic>
        <p:nvPicPr>
          <p:cNvPr id="12" name="TRACK 04">
            <a:hlinkClick r:id="" action="ppaction://media"/>
            <a:extLst>
              <a:ext uri="{FF2B5EF4-FFF2-40B4-BE49-F238E27FC236}">
                <a16:creationId xmlns:a16="http://schemas.microsoft.com/office/drawing/2014/main" id="{C64B9902-5ED9-AA1D-558A-B1C847130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9560" y="36139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842481-0D56-5B1A-280D-0DBC06C71F5B}"/>
              </a:ext>
            </a:extLst>
          </p:cNvPr>
          <p:cNvSpPr txBox="1"/>
          <p:nvPr/>
        </p:nvSpPr>
        <p:spPr>
          <a:xfrm>
            <a:off x="3481871" y="1363323"/>
            <a:ext cx="4427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highlight>
                  <a:srgbClr val="009051"/>
                </a:highlight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009051"/>
                </a:highlight>
              </a:rPr>
              <a:t>Underline the key words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B8B414-9887-F4F4-C445-D86122A503B9}"/>
              </a:ext>
            </a:extLst>
          </p:cNvPr>
          <p:cNvCxnSpPr>
            <a:cxnSpLocks/>
          </p:cNvCxnSpPr>
          <p:nvPr/>
        </p:nvCxnSpPr>
        <p:spPr>
          <a:xfrm>
            <a:off x="6636636" y="2899602"/>
            <a:ext cx="32023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58F6AE-8EFE-0592-6EC5-E65C34A4B1D8}"/>
              </a:ext>
            </a:extLst>
          </p:cNvPr>
          <p:cNvCxnSpPr>
            <a:cxnSpLocks/>
          </p:cNvCxnSpPr>
          <p:nvPr/>
        </p:nvCxnSpPr>
        <p:spPr>
          <a:xfrm>
            <a:off x="4494846" y="3600642"/>
            <a:ext cx="12110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68AF73-C725-DA6A-EF24-E6AE702E4CDF}"/>
              </a:ext>
            </a:extLst>
          </p:cNvPr>
          <p:cNvCxnSpPr>
            <a:cxnSpLocks/>
          </p:cNvCxnSpPr>
          <p:nvPr/>
        </p:nvCxnSpPr>
        <p:spPr>
          <a:xfrm>
            <a:off x="6607110" y="4356546"/>
            <a:ext cx="7995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F1459D-632B-F7E4-8FA5-0418A58B3AF7}"/>
              </a:ext>
            </a:extLst>
          </p:cNvPr>
          <p:cNvCxnSpPr>
            <a:cxnSpLocks/>
          </p:cNvCxnSpPr>
          <p:nvPr/>
        </p:nvCxnSpPr>
        <p:spPr>
          <a:xfrm>
            <a:off x="7528083" y="5094162"/>
            <a:ext cx="7995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E7067C-F478-FB7F-4E30-B7830699178C}"/>
              </a:ext>
            </a:extLst>
          </p:cNvPr>
          <p:cNvCxnSpPr>
            <a:cxnSpLocks/>
          </p:cNvCxnSpPr>
          <p:nvPr/>
        </p:nvCxnSpPr>
        <p:spPr>
          <a:xfrm>
            <a:off x="2926181" y="5816778"/>
            <a:ext cx="1170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45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4589645" cy="22319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Grandma/Grandpa liked driving three-wheeled cars.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5650993" y="1313735"/>
            <a:ext cx="6174324" cy="4524315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Grandma, is this you and Grandpa in this old photo? 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Oh, yes! Gosh, that was our wedding day.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What's this funny-looking car?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Grandma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: That's a tuk-tuk,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</a:rPr>
              <a:t>a car with three wheels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 We were leaving our wedding. 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</a:rPr>
              <a:t>Your grandpa used to love driving those cars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</a:t>
            </a:r>
            <a:r>
              <a:rPr lang="en-VN" sz="3200" dirty="0"/>
              <a:t> 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7AF7D-426F-9D06-6FB3-1F649FAAD3FD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8244A-78DD-5221-CB89-164C24F0B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CDFF6A-FFE7-0384-B5AB-CB7C604A9504}"/>
              </a:ext>
            </a:extLst>
          </p:cNvPr>
          <p:cNvSpPr/>
          <p:nvPr/>
        </p:nvSpPr>
        <p:spPr>
          <a:xfrm>
            <a:off x="2570067" y="1665325"/>
            <a:ext cx="1636174" cy="6671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TRACK 04(00:00:16.184-00:00:37.668)">
            <a:hlinkClick r:id="" action="ppaction://media"/>
            <a:extLst>
              <a:ext uri="{FF2B5EF4-FFF2-40B4-BE49-F238E27FC236}">
                <a16:creationId xmlns:a16="http://schemas.microsoft.com/office/drawing/2014/main" id="{B8C2C1FB-3924-64EC-4954-4EDD3B3E7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278" y="3994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4589645" cy="22319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Grandma lived in a cottage in the country/on a hill.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5650993" y="1413063"/>
            <a:ext cx="5695908" cy="4031873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Was this photo taken in the country?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Yes. I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used to live</a:t>
            </a:r>
            <a:r>
              <a:rPr lang="en-US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with my parents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in a small cottage in the country.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We had the wedding there, and all our relatives came. Uncles, aunts, nephews, nieces, everyone!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7AF7D-426F-9D06-6FB3-1F649FAAD3FD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8244A-78DD-5221-CB89-164C24F0B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CDFF6A-FFE7-0384-B5AB-CB7C604A9504}"/>
              </a:ext>
            </a:extLst>
          </p:cNvPr>
          <p:cNvSpPr/>
          <p:nvPr/>
        </p:nvSpPr>
        <p:spPr>
          <a:xfrm>
            <a:off x="1929986" y="2372301"/>
            <a:ext cx="2550574" cy="7305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TRACK 04(00:00:37.474-00:00:55.058)">
            <a:hlinkClick r:id="" action="ppaction://media"/>
            <a:extLst>
              <a:ext uri="{FF2B5EF4-FFF2-40B4-BE49-F238E27FC236}">
                <a16:creationId xmlns:a16="http://schemas.microsoft.com/office/drawing/2014/main" id="{A91FC324-FC65-7E5F-291C-1D74E889F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8411" y="5894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4589645" cy="14932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She cooked/didn't cook with an oven.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5650993" y="1488878"/>
            <a:ext cx="5695908" cy="2554545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How was it?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a simple wedding. We ate fish in a clay pot. </a:t>
            </a:r>
            <a:r>
              <a:rPr lang="en-US" sz="3200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We didn't use to have an oven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, you know. 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7AF7D-426F-9D06-6FB3-1F649FAAD3FD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8244A-78DD-5221-CB89-164C24F0B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CDFF6A-FFE7-0384-B5AB-CB7C604A9504}"/>
              </a:ext>
            </a:extLst>
          </p:cNvPr>
          <p:cNvSpPr/>
          <p:nvPr/>
        </p:nvSpPr>
        <p:spPr>
          <a:xfrm>
            <a:off x="3063842" y="1665325"/>
            <a:ext cx="2056798" cy="7305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TRACK 04(00:00:54.734-00:01:04.359)">
            <a:hlinkClick r:id="" action="ppaction://media"/>
            <a:extLst>
              <a:ext uri="{FF2B5EF4-FFF2-40B4-BE49-F238E27FC236}">
                <a16:creationId xmlns:a16="http://schemas.microsoft.com/office/drawing/2014/main" id="{0AEC58AF-75D0-2A66-E90B-F862ACCAC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1649" y="5187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4589645" cy="22319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She used to make/didn't use to make cake.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5750560" y="1488878"/>
            <a:ext cx="4809743" cy="2554545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You </a:t>
            </a:r>
            <a:r>
              <a:rPr lang="en-US" sz="3200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couldn't even bake cakes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Grandma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: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</a:rPr>
              <a:t>No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, we used to do all our cooking on a small fire. 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7AF7D-426F-9D06-6FB3-1F649FAAD3FD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8244A-78DD-5221-CB89-164C24F0B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CDFF6A-FFE7-0384-B5AB-CB7C604A9504}"/>
              </a:ext>
            </a:extLst>
          </p:cNvPr>
          <p:cNvSpPr/>
          <p:nvPr/>
        </p:nvSpPr>
        <p:spPr>
          <a:xfrm>
            <a:off x="1600198" y="2389472"/>
            <a:ext cx="1947674" cy="6097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TRACK 04(00:01:04.602-00:01:13.052)">
            <a:hlinkClick r:id="" action="ppaction://media"/>
            <a:extLst>
              <a:ext uri="{FF2B5EF4-FFF2-40B4-BE49-F238E27FC236}">
                <a16:creationId xmlns:a16="http://schemas.microsoft.com/office/drawing/2014/main" id="{4EEDAB5B-DAEC-9A0F-0D5F-A99656CA0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4286" y="450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4589645" cy="22319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Grandpa worked at a pottery stall/fruit and vegetable stall.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5650993" y="1313735"/>
            <a:ext cx="5695908" cy="5016758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hard work, but yes, life was fun. Your grandpa used to work at a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pottery stall</a:t>
            </a:r>
            <a:r>
              <a:rPr lang="en-US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at the local market, so he made all the clay pots for the wedding. He brought them to our cottage in his tuk-tuk. It was so romantic. </a:t>
            </a: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Tell me more, Grandma! Grandma: Well, on the day of the...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7AF7D-426F-9D06-6FB3-1F649FAAD3FD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8244A-78DD-5221-CB89-164C24F0B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CDFF6A-FFE7-0384-B5AB-CB7C604A9504}"/>
              </a:ext>
            </a:extLst>
          </p:cNvPr>
          <p:cNvSpPr/>
          <p:nvPr/>
        </p:nvSpPr>
        <p:spPr>
          <a:xfrm>
            <a:off x="530995" y="2395728"/>
            <a:ext cx="2541389" cy="57440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TRACK 04(00:01:15.456-00:01:39.630)">
            <a:hlinkClick r:id="" action="ppaction://media"/>
            <a:extLst>
              <a:ext uri="{FF2B5EF4-FFF2-40B4-BE49-F238E27FC236}">
                <a16:creationId xmlns:a16="http://schemas.microsoft.com/office/drawing/2014/main" id="{FA3F7E39-B523-219C-A0B9-B24296E7F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8411" y="550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434340" y="1190441"/>
            <a:ext cx="11315700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Grandma, is this you and Grandpa in this old photo?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Oh, yes! Gosh, that was our wedding day.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What's this funny-looking car?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That's a tuk-tuk, a car with three wheels. We were leaving our wedding. Your grandpa used to love driving those cars.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Was this photo taken in the country?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Yes. I used to live with my parents in a small cottage in the country. We had the wedding there, and all our relatives came. Uncles, aunts, nephews, nieces, everyone!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How was it?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3844818" y="605666"/>
            <a:ext cx="3605089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SCRIPT- WB-Track 04</a:t>
            </a:r>
          </a:p>
        </p:txBody>
      </p:sp>
    </p:spTree>
    <p:extLst>
      <p:ext uri="{BB962C8B-B14F-4D97-AF65-F5344CB8AC3E}">
        <p14:creationId xmlns:p14="http://schemas.microsoft.com/office/powerpoint/2010/main" val="8946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434340" y="1190441"/>
            <a:ext cx="11315700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a simple wedding. We ate fish in a clay pot. We didn't use to have an oven, you know.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You couldn't even bake cakes?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No, we used to do all our cooking on a small fire.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Wow. That sounds fun.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hard work, but yes, life was fun. Your grandpa used to work at a pottery stall at the local market, so he made all the clay pots for the wedding. He brought them to our cottage in his tuk-tuk. It was so romantic.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Tell me more, Grandma! Grandma: Well, on the day of the...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3844818" y="605666"/>
            <a:ext cx="3605089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SCRIPT- WB-Track 04</a:t>
            </a:r>
          </a:p>
        </p:txBody>
      </p:sp>
    </p:spTree>
    <p:extLst>
      <p:ext uri="{BB962C8B-B14F-4D97-AF65-F5344CB8AC3E}">
        <p14:creationId xmlns:p14="http://schemas.microsoft.com/office/powerpoint/2010/main" val="32571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499658" y="471281"/>
            <a:ext cx="1119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Put the words into the correct column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615B9-A24D-DA30-AE59-6FBB0ECC860F}"/>
              </a:ext>
            </a:extLst>
          </p:cNvPr>
          <p:cNvSpPr txBox="1"/>
          <p:nvPr/>
        </p:nvSpPr>
        <p:spPr>
          <a:xfrm>
            <a:off x="9979819" y="271836"/>
            <a:ext cx="2212181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highlight>
                  <a:srgbClr val="FFFF00"/>
                </a:highlight>
              </a:rPr>
              <a:t>Answers 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501329-D439-48A1-60EF-F553910C4E5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7997" y="1547108"/>
          <a:ext cx="10796003" cy="3948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8832">
                  <a:extLst>
                    <a:ext uri="{9D8B030D-6E8A-4147-A177-3AD203B41FA5}">
                      <a16:colId xmlns:a16="http://schemas.microsoft.com/office/drawing/2014/main" val="2662129901"/>
                    </a:ext>
                  </a:extLst>
                </a:gridCol>
                <a:gridCol w="1892291">
                  <a:extLst>
                    <a:ext uri="{9D8B030D-6E8A-4147-A177-3AD203B41FA5}">
                      <a16:colId xmlns:a16="http://schemas.microsoft.com/office/drawing/2014/main" val="3211179221"/>
                    </a:ext>
                  </a:extLst>
                </a:gridCol>
                <a:gridCol w="1046237">
                  <a:extLst>
                    <a:ext uri="{9D8B030D-6E8A-4147-A177-3AD203B41FA5}">
                      <a16:colId xmlns:a16="http://schemas.microsoft.com/office/drawing/2014/main" val="4246145457"/>
                    </a:ext>
                  </a:extLst>
                </a:gridCol>
                <a:gridCol w="2457969">
                  <a:extLst>
                    <a:ext uri="{9D8B030D-6E8A-4147-A177-3AD203B41FA5}">
                      <a16:colId xmlns:a16="http://schemas.microsoft.com/office/drawing/2014/main" val="1891479257"/>
                    </a:ext>
                  </a:extLst>
                </a:gridCol>
                <a:gridCol w="2820613">
                  <a:extLst>
                    <a:ext uri="{9D8B030D-6E8A-4147-A177-3AD203B41FA5}">
                      <a16:colId xmlns:a16="http://schemas.microsoft.com/office/drawing/2014/main" val="1229569657"/>
                    </a:ext>
                  </a:extLst>
                </a:gridCol>
                <a:gridCol w="780061">
                  <a:extLst>
                    <a:ext uri="{9D8B030D-6E8A-4147-A177-3AD203B41FA5}">
                      <a16:colId xmlns:a16="http://schemas.microsoft.com/office/drawing/2014/main" val="25194137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>
                        <a:alpha val="9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ː/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9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3400" u="sng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bɪz.i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3400" b="1" u="sng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ld</a:t>
                      </a:r>
                      <a:endParaRPr lang="en-VN" sz="3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/fiːld/</a:t>
                      </a:r>
                      <a:endParaRPr lang="en-VN" sz="3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endParaRPr lang="en-VN" sz="3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53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3400" u="sng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siness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bɪz.nɪs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3400" b="1" u="sng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zza</a:t>
                      </a:r>
                      <a:endParaRPr lang="en-VN" sz="3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piːt.sə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560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3400" u="sng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lding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/ˈbɪl.dɪŋ/</a:t>
                      </a:r>
                      <a:endParaRPr lang="en-VN" sz="3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3400" b="1" u="sng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ey</a:t>
                      </a:r>
                      <a:endParaRPr lang="en-VN" sz="3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/kiː/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276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3400" u="sng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stem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/ˈsɪs.təm/</a:t>
                      </a:r>
                      <a:endParaRPr lang="en-VN" sz="3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endParaRPr lang="en-VN" sz="3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</a:t>
                      </a:r>
                      <a:r>
                        <a:rPr lang="en-US" sz="3400" b="1" u="sng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</a:t>
                      </a:r>
                      <a:endParaRPr lang="en-VN" sz="3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pəˈliːs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343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3400" u="sng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nner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/ˈdɪn.ɚ/</a:t>
                      </a:r>
                      <a:endParaRPr lang="en-VN" sz="3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magaz</a:t>
                      </a:r>
                      <a:r>
                        <a:rPr lang="en-US" sz="3400" b="1" u="sng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</a:t>
                      </a:r>
                      <a:endParaRPr lang="en-VN" sz="3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mæɡ.əˈziːn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endParaRPr lang="en-VN" sz="3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801212"/>
                  </a:ext>
                </a:extLst>
              </a:tr>
            </a:tbl>
          </a:graphicData>
        </a:graphic>
      </p:graphicFrame>
      <p:pic>
        <p:nvPicPr>
          <p:cNvPr id="5" name="building">
            <a:hlinkClick r:id="" action="ppaction://media"/>
            <a:extLst>
              <a:ext uri="{FF2B5EF4-FFF2-40B4-BE49-F238E27FC236}">
                <a16:creationId xmlns:a16="http://schemas.microsoft.com/office/drawing/2014/main" id="{68DF606A-67DC-61B9-4F82-ECF7DDF93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03420" y="3498401"/>
            <a:ext cx="812800" cy="812800"/>
          </a:xfrm>
          <a:prstGeom prst="rect">
            <a:avLst/>
          </a:prstGeom>
        </p:spPr>
      </p:pic>
      <p:pic>
        <p:nvPicPr>
          <p:cNvPr id="8" name="business">
            <a:hlinkClick r:id="" action="ppaction://media"/>
            <a:extLst>
              <a:ext uri="{FF2B5EF4-FFF2-40B4-BE49-F238E27FC236}">
                <a16:creationId xmlns:a16="http://schemas.microsoft.com/office/drawing/2014/main" id="{C91C04FB-327E-6C87-F21C-BCD9E14A8A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80560" y="2777041"/>
            <a:ext cx="812800" cy="812800"/>
          </a:xfrm>
          <a:prstGeom prst="rect">
            <a:avLst/>
          </a:prstGeom>
        </p:spPr>
      </p:pic>
      <p:pic>
        <p:nvPicPr>
          <p:cNvPr id="9" name="busy">
            <a:hlinkClick r:id="" action="ppaction://media"/>
            <a:extLst>
              <a:ext uri="{FF2B5EF4-FFF2-40B4-BE49-F238E27FC236}">
                <a16:creationId xmlns:a16="http://schemas.microsoft.com/office/drawing/2014/main" id="{2BB500C3-C2BC-DC87-99C9-102D6B2A64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57700" y="2164177"/>
            <a:ext cx="812800" cy="812800"/>
          </a:xfrm>
          <a:prstGeom prst="rect">
            <a:avLst/>
          </a:prstGeom>
        </p:spPr>
      </p:pic>
      <p:pic>
        <p:nvPicPr>
          <p:cNvPr id="10" name="dinner">
            <a:hlinkClick r:id="" action="ppaction://media"/>
            <a:extLst>
              <a:ext uri="{FF2B5EF4-FFF2-40B4-BE49-F238E27FC236}">
                <a16:creationId xmlns:a16="http://schemas.microsoft.com/office/drawing/2014/main" id="{6DBC21EB-9A20-B170-253C-9929738C4B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03420" y="4797254"/>
            <a:ext cx="812800" cy="812800"/>
          </a:xfrm>
          <a:prstGeom prst="rect">
            <a:avLst/>
          </a:prstGeom>
        </p:spPr>
      </p:pic>
      <p:pic>
        <p:nvPicPr>
          <p:cNvPr id="11" name="field">
            <a:hlinkClick r:id="" action="ppaction://media"/>
            <a:extLst>
              <a:ext uri="{FF2B5EF4-FFF2-40B4-BE49-F238E27FC236}">
                <a16:creationId xmlns:a16="http://schemas.microsoft.com/office/drawing/2014/main" id="{2F06D7F7-3E9C-A017-FBC6-B69B494D20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04060" y="2164177"/>
            <a:ext cx="812800" cy="812800"/>
          </a:xfrm>
          <a:prstGeom prst="rect">
            <a:avLst/>
          </a:prstGeom>
        </p:spPr>
      </p:pic>
      <p:pic>
        <p:nvPicPr>
          <p:cNvPr id="12" name="key">
            <a:hlinkClick r:id="" action="ppaction://media"/>
            <a:extLst>
              <a:ext uri="{FF2B5EF4-FFF2-40B4-BE49-F238E27FC236}">
                <a16:creationId xmlns:a16="http://schemas.microsoft.com/office/drawing/2014/main" id="{12A17787-85D6-2E69-62CB-C243AE0DFA1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04060" y="3474624"/>
            <a:ext cx="812800" cy="812800"/>
          </a:xfrm>
          <a:prstGeom prst="rect">
            <a:avLst/>
          </a:prstGeom>
        </p:spPr>
      </p:pic>
      <p:pic>
        <p:nvPicPr>
          <p:cNvPr id="13" name="pizza">
            <a:hlinkClick r:id="" action="ppaction://media"/>
            <a:extLst>
              <a:ext uri="{FF2B5EF4-FFF2-40B4-BE49-F238E27FC236}">
                <a16:creationId xmlns:a16="http://schemas.microsoft.com/office/drawing/2014/main" id="{A24DEF90-9593-A523-CD6E-82786CB38C2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49780" y="2745402"/>
            <a:ext cx="812800" cy="812800"/>
          </a:xfrm>
          <a:prstGeom prst="rect">
            <a:avLst/>
          </a:prstGeom>
        </p:spPr>
      </p:pic>
      <p:pic>
        <p:nvPicPr>
          <p:cNvPr id="14" name="police">
            <a:hlinkClick r:id="" action="ppaction://media"/>
            <a:extLst>
              <a:ext uri="{FF2B5EF4-FFF2-40B4-BE49-F238E27FC236}">
                <a16:creationId xmlns:a16="http://schemas.microsoft.com/office/drawing/2014/main" id="{90F7D2A3-57C6-70F7-A7FF-F835A8FDDC9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658340" y="4111073"/>
            <a:ext cx="812800" cy="812800"/>
          </a:xfrm>
          <a:prstGeom prst="rect">
            <a:avLst/>
          </a:prstGeom>
        </p:spPr>
      </p:pic>
      <p:pic>
        <p:nvPicPr>
          <p:cNvPr id="15" name="system">
            <a:hlinkClick r:id="" action="ppaction://media"/>
            <a:extLst>
              <a:ext uri="{FF2B5EF4-FFF2-40B4-BE49-F238E27FC236}">
                <a16:creationId xmlns:a16="http://schemas.microsoft.com/office/drawing/2014/main" id="{5387B29C-E695-7796-169F-A9CFDCFF79D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57700" y="4075894"/>
            <a:ext cx="812800" cy="812800"/>
          </a:xfrm>
          <a:prstGeom prst="rect">
            <a:avLst/>
          </a:prstGeom>
        </p:spPr>
      </p:pic>
      <p:pic>
        <p:nvPicPr>
          <p:cNvPr id="16" name="magazine">
            <a:hlinkClick r:id="" action="ppaction://media"/>
            <a:extLst>
              <a:ext uri="{FF2B5EF4-FFF2-40B4-BE49-F238E27FC236}">
                <a16:creationId xmlns:a16="http://schemas.microsoft.com/office/drawing/2014/main" id="{09E467FB-4AD7-D5AD-8B58-EE4FC2F0C4D7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04060" y="47475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14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123" y="566678"/>
            <a:ext cx="10370634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Ask and answer the question below with your partner about things you would do in the spring but don't do anymore.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8F845E-510C-8AEA-11AD-4B8F4B3A2770}"/>
              </a:ext>
            </a:extLst>
          </p:cNvPr>
          <p:cNvSpPr/>
          <p:nvPr/>
        </p:nvSpPr>
        <p:spPr>
          <a:xfrm>
            <a:off x="660445" y="2620190"/>
            <a:ext cx="112799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things you would do in the spring but don't do anymore?</a:t>
            </a:r>
            <a:endParaRPr lang="en-US" sz="32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Learntalk blogposts 09 08 17 conversation">
            <a:extLst>
              <a:ext uri="{FF2B5EF4-FFF2-40B4-BE49-F238E27FC236}">
                <a16:creationId xmlns:a16="http://schemas.microsoft.com/office/drawing/2014/main" id="{444C884B-8D80-443B-AEFE-E8F5DF9E5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43" y="3996595"/>
            <a:ext cx="4267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4673660"/>
            <a:ext cx="11232662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I was younger, my family would have picnics in the park every spring. It was always a nice way to enjoy the weather and spend time together.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7F67A-CE12-A5DB-9EE7-63AE8761D202}"/>
              </a:ext>
            </a:extLst>
          </p:cNvPr>
          <p:cNvSpPr txBox="1"/>
          <p:nvPr/>
        </p:nvSpPr>
        <p:spPr>
          <a:xfrm>
            <a:off x="8626180" y="496617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7170" name="Picture 2" descr="Essay On Picnic (School and Family) For Children - 10 Lines, Short and Long Essay">
            <a:extLst>
              <a:ext uri="{FF2B5EF4-FFF2-40B4-BE49-F238E27FC236}">
                <a16:creationId xmlns:a16="http://schemas.microsoft.com/office/drawing/2014/main" id="{18EA46DD-C9B5-F66B-BA8D-6B22800D2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5986"/>
            <a:ext cx="6070382" cy="41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478706"/>
            <a:ext cx="8654195" cy="5900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4136" y="889843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Vocabularies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sketch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tuk-tuk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clay pot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stall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nephew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niece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cottage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0C7CF-470A-FA9A-B5DD-6BC723DD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" y="2507884"/>
            <a:ext cx="5432732" cy="26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559" y="1276476"/>
            <a:ext cx="11101761" cy="4161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Vocabulary: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- learn and use vocabularies related to life in the past.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Listening: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- practice listening for gist and details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- practice functional English and how to show interest. 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vocabularies related to life in the past.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sentences using the vocabularies in SB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(Grammar - pages 19 &amp; 20 -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303E9-C17A-98FB-B7F0-09FCDF8097AC}"/>
              </a:ext>
            </a:extLst>
          </p:cNvPr>
          <p:cNvSpPr txBox="1"/>
          <p:nvPr/>
        </p:nvSpPr>
        <p:spPr>
          <a:xfrm>
            <a:off x="484380" y="401227"/>
            <a:ext cx="8748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p.16 - Task a. </a:t>
            </a:r>
            <a:r>
              <a:rPr lang="en-US" sz="3200" b="1" dirty="0">
                <a:solidFill>
                  <a:srgbClr val="0070C0"/>
                </a:solidFill>
              </a:rPr>
              <a:t>Focus on the /</a:t>
            </a:r>
            <a:r>
              <a:rPr lang="en-US" sz="3200" b="1" dirty="0" err="1">
                <a:solidFill>
                  <a:srgbClr val="0070C0"/>
                </a:solidFill>
              </a:rPr>
              <a:t>ɪ</a:t>
            </a:r>
            <a:r>
              <a:rPr lang="en-US" sz="3200" b="1" dirty="0">
                <a:solidFill>
                  <a:srgbClr val="0070C0"/>
                </a:solidFill>
              </a:rPr>
              <a:t>/ and /</a:t>
            </a:r>
            <a:r>
              <a:rPr lang="en-US" sz="3200" b="1" dirty="0" err="1">
                <a:solidFill>
                  <a:srgbClr val="0070C0"/>
                </a:solidFill>
              </a:rPr>
              <a:t>i</a:t>
            </a:r>
            <a:r>
              <a:rPr lang="en-US" sz="3200" b="1" dirty="0">
                <a:solidFill>
                  <a:srgbClr val="0070C0"/>
                </a:solidFill>
              </a:rPr>
              <a:t>ː/ sounds.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324E2-50F2-14A7-BA82-289B7DE1015A}"/>
              </a:ext>
            </a:extLst>
          </p:cNvPr>
          <p:cNvSpPr txBox="1"/>
          <p:nvPr/>
        </p:nvSpPr>
        <p:spPr>
          <a:xfrm>
            <a:off x="10204443" y="401226"/>
            <a:ext cx="150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NOTES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BAF81-47AB-76C7-98E3-97ACFFFE9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470" y="1002149"/>
            <a:ext cx="4248150" cy="270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E8A2D7-884E-69D1-02E2-AE3C4FD7A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536" y="3707250"/>
            <a:ext cx="4205084" cy="270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EB0882-7DFE-101D-FDB6-BE93EDCDF16D}"/>
              </a:ext>
            </a:extLst>
          </p:cNvPr>
          <p:cNvSpPr txBox="1"/>
          <p:nvPr/>
        </p:nvSpPr>
        <p:spPr>
          <a:xfrm>
            <a:off x="484378" y="3915840"/>
            <a:ext cx="6800849" cy="206210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2./</a:t>
            </a:r>
            <a:r>
              <a:rPr lang="en-US" sz="3200" dirty="0" err="1">
                <a:solidFill>
                  <a:srgbClr val="0432FF"/>
                </a:solidFill>
              </a:rPr>
              <a:t>ɪ</a:t>
            </a:r>
            <a:r>
              <a:rPr lang="en-US" sz="3200" dirty="0">
                <a:solidFill>
                  <a:srgbClr val="0432FF"/>
                </a:solidFill>
              </a:rPr>
              <a:t>/ is a short sound. Make your mouth a bit less wide than for /</a:t>
            </a:r>
            <a:r>
              <a:rPr lang="en-US" sz="3200" dirty="0" err="1">
                <a:solidFill>
                  <a:srgbClr val="0432FF"/>
                </a:solidFill>
              </a:rPr>
              <a:t>i</a:t>
            </a:r>
            <a:r>
              <a:rPr lang="en-US" sz="3200" dirty="0">
                <a:solidFill>
                  <a:srgbClr val="0432FF"/>
                </a:solidFill>
              </a:rPr>
              <a:t>ː/.  Position your tongue a bit towards the back of your mouth.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10155-1759-D5FD-4A7A-E598C6EDF2B9}"/>
              </a:ext>
            </a:extLst>
          </p:cNvPr>
          <p:cNvSpPr txBox="1"/>
          <p:nvPr/>
        </p:nvSpPr>
        <p:spPr>
          <a:xfrm>
            <a:off x="505643" y="1393766"/>
            <a:ext cx="6800849" cy="156966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1./</a:t>
            </a:r>
            <a:r>
              <a:rPr lang="en-US" sz="3200" dirty="0" err="1">
                <a:solidFill>
                  <a:srgbClr val="0432FF"/>
                </a:solidFill>
              </a:rPr>
              <a:t>i</a:t>
            </a:r>
            <a:r>
              <a:rPr lang="en-US" sz="3200" dirty="0">
                <a:solidFill>
                  <a:srgbClr val="0432FF"/>
                </a:solidFill>
              </a:rPr>
              <a:t>ː/ is a long sound. Make your mouth wide, like a smile. Ensure your tongue touches the sides of your teeth.</a:t>
            </a:r>
          </a:p>
        </p:txBody>
      </p:sp>
    </p:spTree>
    <p:extLst>
      <p:ext uri="{BB962C8B-B14F-4D97-AF65-F5344CB8AC3E}">
        <p14:creationId xmlns:p14="http://schemas.microsoft.com/office/powerpoint/2010/main" val="4008796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4016</Words>
  <Application>Microsoft Office PowerPoint</Application>
  <PresentationFormat>Widescreen</PresentationFormat>
  <Paragraphs>494</Paragraphs>
  <Slides>87</Slides>
  <Notes>13</Notes>
  <HiddenSlides>0</HiddenSlides>
  <MMClips>38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DengXian</vt:lpstr>
      <vt:lpstr>Arial</vt:lpstr>
      <vt:lpstr>Calibri</vt:lpstr>
      <vt:lpstr>Calibri Light</vt:lpstr>
      <vt:lpstr>MyriadPro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486</cp:revision>
  <dcterms:created xsi:type="dcterms:W3CDTF">2023-02-01T04:45:54Z</dcterms:created>
  <dcterms:modified xsi:type="dcterms:W3CDTF">2025-10-09T13:05:17Z</dcterms:modified>
</cp:coreProperties>
</file>