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893" r:id="rId3"/>
    <p:sldId id="259" r:id="rId4"/>
    <p:sldId id="267" r:id="rId5"/>
    <p:sldId id="269" r:id="rId6"/>
    <p:sldId id="912" r:id="rId7"/>
    <p:sldId id="1111" r:id="rId8"/>
    <p:sldId id="1110" r:id="rId9"/>
    <p:sldId id="918" r:id="rId10"/>
    <p:sldId id="1092" r:id="rId11"/>
    <p:sldId id="1096" r:id="rId12"/>
    <p:sldId id="1097" r:id="rId13"/>
    <p:sldId id="1098" r:id="rId14"/>
    <p:sldId id="1099" r:id="rId15"/>
    <p:sldId id="1100" r:id="rId16"/>
    <p:sldId id="1095" r:id="rId17"/>
    <p:sldId id="1102" r:id="rId18"/>
    <p:sldId id="1101" r:id="rId19"/>
    <p:sldId id="1082" r:id="rId20"/>
    <p:sldId id="1074" r:id="rId21"/>
    <p:sldId id="1075" r:id="rId22"/>
    <p:sldId id="1090" r:id="rId23"/>
    <p:sldId id="1083" r:id="rId24"/>
    <p:sldId id="1084" r:id="rId25"/>
    <p:sldId id="1076" r:id="rId26"/>
    <p:sldId id="1077" r:id="rId27"/>
    <p:sldId id="1078" r:id="rId28"/>
    <p:sldId id="1079" r:id="rId29"/>
    <p:sldId id="1080" r:id="rId30"/>
    <p:sldId id="1085" r:id="rId31"/>
    <p:sldId id="1081" r:id="rId32"/>
    <p:sldId id="1091" r:id="rId33"/>
    <p:sldId id="1103" r:id="rId34"/>
    <p:sldId id="1106" r:id="rId35"/>
    <p:sldId id="1105" r:id="rId36"/>
    <p:sldId id="1104" r:id="rId37"/>
    <p:sldId id="1114" r:id="rId38"/>
    <p:sldId id="1088" r:id="rId39"/>
    <p:sldId id="1119" r:id="rId40"/>
    <p:sldId id="1120" r:id="rId41"/>
    <p:sldId id="1122" r:id="rId42"/>
    <p:sldId id="1127" r:id="rId43"/>
    <p:sldId id="1089" r:id="rId44"/>
    <p:sldId id="1115" r:id="rId45"/>
    <p:sldId id="1116" r:id="rId46"/>
    <p:sldId id="1117" r:id="rId47"/>
    <p:sldId id="1118" r:id="rId48"/>
    <p:sldId id="1126" r:id="rId49"/>
    <p:sldId id="1129" r:id="rId50"/>
    <p:sldId id="1128" r:id="rId51"/>
    <p:sldId id="294" r:id="rId52"/>
    <p:sldId id="1107" r:id="rId53"/>
    <p:sldId id="1113" r:id="rId54"/>
    <p:sldId id="1071" r:id="rId55"/>
    <p:sldId id="1131" r:id="rId56"/>
    <p:sldId id="1130" r:id="rId57"/>
    <p:sldId id="296" r:id="rId58"/>
    <p:sldId id="299" r:id="rId59"/>
    <p:sldId id="300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1FF"/>
    <a:srgbClr val="CCECFF"/>
    <a:srgbClr val="99FF99"/>
    <a:srgbClr val="00FFFF"/>
    <a:srgbClr val="99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801797EB-9D86-49D8-B641-9DDBEDE4C041}"/>
    <pc:docChg chg="modSld">
      <pc:chgData name="Phan Van Rieu (Hugo)" userId="032e726b-b6b7-45df-b0ca-e82fb010a48a" providerId="ADAL" clId="{801797EB-9D86-49D8-B641-9DDBEDE4C041}" dt="2024-04-29T14:00:55.888" v="1" actId="20577"/>
      <pc:docMkLst>
        <pc:docMk/>
      </pc:docMkLst>
      <pc:sldChg chg="modSp mod">
        <pc:chgData name="Phan Van Rieu (Hugo)" userId="032e726b-b6b7-45df-b0ca-e82fb010a48a" providerId="ADAL" clId="{801797EB-9D86-49D8-B641-9DDBEDE4C041}" dt="2024-04-29T14:00:34.696" v="0" actId="20577"/>
        <pc:sldMkLst>
          <pc:docMk/>
          <pc:sldMk cId="3521041736" sldId="1074"/>
        </pc:sldMkLst>
        <pc:spChg chg="mod">
          <ac:chgData name="Phan Van Rieu (Hugo)" userId="032e726b-b6b7-45df-b0ca-e82fb010a48a" providerId="ADAL" clId="{801797EB-9D86-49D8-B641-9DDBEDE4C041}" dt="2024-04-29T14:00:34.696" v="0" actId="20577"/>
          <ac:spMkLst>
            <pc:docMk/>
            <pc:sldMk cId="3521041736" sldId="1074"/>
            <ac:spMk id="10" creationId="{92169410-054B-D93D-BE2A-8C12B4C96991}"/>
          </ac:spMkLst>
        </pc:spChg>
      </pc:sldChg>
      <pc:sldChg chg="modSp mod">
        <pc:chgData name="Phan Van Rieu (Hugo)" userId="032e726b-b6b7-45df-b0ca-e82fb010a48a" providerId="ADAL" clId="{801797EB-9D86-49D8-B641-9DDBEDE4C041}" dt="2024-04-29T14:00:55.888" v="1" actId="20577"/>
        <pc:sldMkLst>
          <pc:docMk/>
          <pc:sldMk cId="1512050530" sldId="1119"/>
        </pc:sldMkLst>
        <pc:spChg chg="mod">
          <ac:chgData name="Phan Van Rieu (Hugo)" userId="032e726b-b6b7-45df-b0ca-e82fb010a48a" providerId="ADAL" clId="{801797EB-9D86-49D8-B641-9DDBEDE4C041}" dt="2024-04-29T14:00:55.888" v="1" actId="20577"/>
          <ac:spMkLst>
            <pc:docMk/>
            <pc:sldMk cId="1512050530" sldId="1119"/>
            <ac:spMk id="5" creationId="{7AE2F3A5-193E-0EE6-7903-6BD1DA10D476}"/>
          </ac:spMkLst>
        </pc:spChg>
      </pc:sldChg>
    </pc:docChg>
  </pc:docChgLst>
  <pc:docChgLst>
    <pc:chgData name="Phan Van Rieu (Hugo)" userId="032e726b-b6b7-45df-b0ca-e82fb010a48a" providerId="ADAL" clId="{35CAD52B-C16B-4CF1-B2AE-140E78D0BB13}"/>
    <pc:docChg chg="modSld">
      <pc:chgData name="Phan Van Rieu (Hugo)" userId="032e726b-b6b7-45df-b0ca-e82fb010a48a" providerId="ADAL" clId="{35CAD52B-C16B-4CF1-B2AE-140E78D0BB13}" dt="2024-05-27T02:20:54.165" v="1" actId="20577"/>
      <pc:docMkLst>
        <pc:docMk/>
      </pc:docMkLst>
      <pc:sldChg chg="modSp mod">
        <pc:chgData name="Phan Van Rieu (Hugo)" userId="032e726b-b6b7-45df-b0ca-e82fb010a48a" providerId="ADAL" clId="{35CAD52B-C16B-4CF1-B2AE-140E78D0BB13}" dt="2024-05-27T02:20:54.165" v="1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35CAD52B-C16B-4CF1-B2AE-140E78D0BB13}" dt="2024-05-27T02:20:54.165" v="1" actId="20577"/>
          <ac:spMkLst>
            <pc:docMk/>
            <pc:sldMk cId="1872779487" sldId="269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309412" y="71082"/>
            <a:ext cx="241598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Review Unit 1.1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74940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1: English in the World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04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2727" y="3181530"/>
            <a:ext cx="525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1: English in the World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3200" b="1" dirty="0">
                <a:solidFill>
                  <a:srgbClr val="00B050"/>
                </a:solidFill>
              </a:rPr>
              <a:t>Review Unit 1.1</a:t>
            </a:r>
            <a:endParaRPr lang="en-US" sz="3200" dirty="0">
              <a:solidFill>
                <a:prstClr val="black"/>
              </a:solidFill>
            </a:endParaRP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 84-85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00467-ECFB-108B-4137-DAC6CE232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1" y="575173"/>
            <a:ext cx="12085298" cy="5707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CE177D-5966-4EF2-92AD-198D968AD454}"/>
              </a:ext>
            </a:extLst>
          </p:cNvPr>
          <p:cNvSpPr txBox="1"/>
          <p:nvPr/>
        </p:nvSpPr>
        <p:spPr>
          <a:xfrm>
            <a:off x="2137723" y="2626814"/>
            <a:ext cx="466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F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979BF3-B81E-4D5E-87FC-182522E06701}"/>
              </a:ext>
            </a:extLst>
          </p:cNvPr>
          <p:cNvCxnSpPr>
            <a:cxnSpLocks/>
          </p:cNvCxnSpPr>
          <p:nvPr/>
        </p:nvCxnSpPr>
        <p:spPr>
          <a:xfrm>
            <a:off x="8044070" y="4929809"/>
            <a:ext cx="261067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ECB93CF-27D5-4168-8261-A288E3557BA5}"/>
              </a:ext>
            </a:extLst>
          </p:cNvPr>
          <p:cNvSpPr txBox="1"/>
          <p:nvPr/>
        </p:nvSpPr>
        <p:spPr>
          <a:xfrm>
            <a:off x="2091341" y="3349058"/>
            <a:ext cx="572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03941F-06A0-4CFD-983C-1B03959F2DFA}"/>
              </a:ext>
            </a:extLst>
          </p:cNvPr>
          <p:cNvCxnSpPr>
            <a:cxnSpLocks/>
          </p:cNvCxnSpPr>
          <p:nvPr/>
        </p:nvCxnSpPr>
        <p:spPr>
          <a:xfrm>
            <a:off x="8103706" y="3783496"/>
            <a:ext cx="167639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11D3ECC-B885-4036-A470-FBF6FD8D8A54}"/>
              </a:ext>
            </a:extLst>
          </p:cNvPr>
          <p:cNvSpPr txBox="1"/>
          <p:nvPr/>
        </p:nvSpPr>
        <p:spPr>
          <a:xfrm>
            <a:off x="2084716" y="4018292"/>
            <a:ext cx="519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4E7748-8370-408C-AE4C-CCB94594F127}"/>
              </a:ext>
            </a:extLst>
          </p:cNvPr>
          <p:cNvCxnSpPr>
            <a:cxnSpLocks/>
          </p:cNvCxnSpPr>
          <p:nvPr/>
        </p:nvCxnSpPr>
        <p:spPr>
          <a:xfrm flipV="1">
            <a:off x="8077202" y="2626814"/>
            <a:ext cx="2166728" cy="37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46C375F-AC1B-4883-AEA3-F1F5CEC0E981}"/>
              </a:ext>
            </a:extLst>
          </p:cNvPr>
          <p:cNvSpPr txBox="1"/>
          <p:nvPr/>
        </p:nvSpPr>
        <p:spPr>
          <a:xfrm>
            <a:off x="2051588" y="4727284"/>
            <a:ext cx="519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261FF94-2ED9-4A1B-ABD2-8048D65024F3}"/>
              </a:ext>
            </a:extLst>
          </p:cNvPr>
          <p:cNvCxnSpPr>
            <a:cxnSpLocks/>
          </p:cNvCxnSpPr>
          <p:nvPr/>
        </p:nvCxnSpPr>
        <p:spPr>
          <a:xfrm>
            <a:off x="8077202" y="4353341"/>
            <a:ext cx="378349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3BE4DD5-E72D-4A1D-87B0-43834275218B}"/>
              </a:ext>
            </a:extLst>
          </p:cNvPr>
          <p:cNvSpPr txBox="1"/>
          <p:nvPr/>
        </p:nvSpPr>
        <p:spPr>
          <a:xfrm>
            <a:off x="2031711" y="5383267"/>
            <a:ext cx="519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4A165E-55E4-4826-BED8-A43C0C42A7B8}"/>
              </a:ext>
            </a:extLst>
          </p:cNvPr>
          <p:cNvCxnSpPr>
            <a:cxnSpLocks/>
          </p:cNvCxnSpPr>
          <p:nvPr/>
        </p:nvCxnSpPr>
        <p:spPr>
          <a:xfrm>
            <a:off x="8077202" y="5506275"/>
            <a:ext cx="20739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CD2 TRACK 37">
            <a:hlinkClick r:id="" action="ppaction://media"/>
            <a:extLst>
              <a:ext uri="{FF2B5EF4-FFF2-40B4-BE49-F238E27FC236}">
                <a16:creationId xmlns:a16="http://schemas.microsoft.com/office/drawing/2014/main" id="{DB2C69E1-D0BD-45DE-B716-F50AF184A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6997" y="829859"/>
            <a:ext cx="898525" cy="8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2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870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/>
      <p:bldP spid="8" grpId="0"/>
      <p:bldP spid="11" grpId="0"/>
      <p:bldP spid="1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DF1585-2119-6B81-E157-B15CBCDEA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9" y="767185"/>
            <a:ext cx="5086611" cy="12637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5C15A0-ABAB-369C-235E-4BDB7C10776C}"/>
              </a:ext>
            </a:extLst>
          </p:cNvPr>
          <p:cNvSpPr/>
          <p:nvPr/>
        </p:nvSpPr>
        <p:spPr>
          <a:xfrm>
            <a:off x="10239555" y="490429"/>
            <a:ext cx="1952445" cy="837473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Answers </a:t>
            </a:r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F728EB-0FFA-2D7F-59FB-9297E21E845E}"/>
              </a:ext>
            </a:extLst>
          </p:cNvPr>
          <p:cNvSpPr/>
          <p:nvPr/>
        </p:nvSpPr>
        <p:spPr>
          <a:xfrm>
            <a:off x="32356" y="2336482"/>
            <a:ext cx="12127288" cy="3330464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i="1" dirty="0"/>
              <a:t>Ashley: Everyone has different interests. Edward loves reading but doesn't have much free time. His favorite study method is to </a:t>
            </a:r>
            <a:r>
              <a:rPr lang="en-US" sz="3600" i="1" dirty="0">
                <a:highlight>
                  <a:srgbClr val="FFFF00"/>
                </a:highlight>
              </a:rPr>
              <a:t>read short stories</a:t>
            </a:r>
            <a:r>
              <a:rPr lang="en-US" sz="3600" i="1" dirty="0"/>
              <a:t>.</a:t>
            </a:r>
            <a:r>
              <a:rPr lang="en-US" sz="36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E3C3BA-E719-722F-361D-F818CE75F1FA}"/>
              </a:ext>
            </a:extLst>
          </p:cNvPr>
          <p:cNvSpPr txBox="1"/>
          <p:nvPr/>
        </p:nvSpPr>
        <p:spPr>
          <a:xfrm>
            <a:off x="4218317" y="983543"/>
            <a:ext cx="466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F</a:t>
            </a:r>
          </a:p>
        </p:txBody>
      </p:sp>
      <p:pic>
        <p:nvPicPr>
          <p:cNvPr id="9" name="CD2 TRACK 37">
            <a:hlinkClick r:id="" action="ppaction://media"/>
            <a:extLst>
              <a:ext uri="{FF2B5EF4-FFF2-40B4-BE49-F238E27FC236}">
                <a16:creationId xmlns:a16="http://schemas.microsoft.com/office/drawing/2014/main" id="{978A6EE1-AB8C-7851-A255-9BF39A480E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000" end="140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5599" y="2358000"/>
            <a:ext cx="898525" cy="8985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05722D-5D17-4044-867C-CE4455DF9969}"/>
              </a:ext>
            </a:extLst>
          </p:cNvPr>
          <p:cNvSpPr txBox="1"/>
          <p:nvPr/>
        </p:nvSpPr>
        <p:spPr>
          <a:xfrm>
            <a:off x="4950828" y="1076111"/>
            <a:ext cx="3252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Read short stories</a:t>
            </a:r>
          </a:p>
        </p:txBody>
      </p:sp>
    </p:spTree>
    <p:extLst>
      <p:ext uri="{BB962C8B-B14F-4D97-AF65-F5344CB8AC3E}">
        <p14:creationId xmlns:p14="http://schemas.microsoft.com/office/powerpoint/2010/main" val="174409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5C15A0-ABAB-369C-235E-4BDB7C10776C}"/>
              </a:ext>
            </a:extLst>
          </p:cNvPr>
          <p:cNvSpPr/>
          <p:nvPr/>
        </p:nvSpPr>
        <p:spPr>
          <a:xfrm>
            <a:off x="10239555" y="490429"/>
            <a:ext cx="1952445" cy="837473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Answers </a:t>
            </a:r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F728EB-0FFA-2D7F-59FB-9297E21E845E}"/>
              </a:ext>
            </a:extLst>
          </p:cNvPr>
          <p:cNvSpPr/>
          <p:nvPr/>
        </p:nvSpPr>
        <p:spPr>
          <a:xfrm>
            <a:off x="32356" y="2336482"/>
            <a:ext cx="12127288" cy="3330464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242021"/>
                </a:solidFill>
              </a:rPr>
              <a:t>Ashley's mom: Do any of your other friends read, too?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242021"/>
                </a:solidFill>
              </a:rPr>
              <a:t>Ashley: Yes. </a:t>
            </a:r>
            <a:r>
              <a:rPr lang="en-US" sz="3600" i="1" dirty="0">
                <a:solidFill>
                  <a:srgbClr val="242021"/>
                </a:solidFill>
                <a:highlight>
                  <a:srgbClr val="FFFF00"/>
                </a:highlight>
              </a:rPr>
              <a:t>Logan likes reading books </a:t>
            </a:r>
            <a:r>
              <a:rPr lang="en-US" sz="3600" i="1" dirty="0">
                <a:solidFill>
                  <a:srgbClr val="242021"/>
                </a:solidFill>
              </a:rPr>
              <a:t>because he can take his time with new words.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F821C6-BEEC-3DA9-BF8C-46B88C66F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6" y="778139"/>
            <a:ext cx="5131064" cy="13335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25C57-5B68-17E2-1288-6E4AD8526FE2}"/>
              </a:ext>
            </a:extLst>
          </p:cNvPr>
          <p:cNvSpPr txBox="1"/>
          <p:nvPr/>
        </p:nvSpPr>
        <p:spPr>
          <a:xfrm>
            <a:off x="4151642" y="983543"/>
            <a:ext cx="572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8" name="CD2 TRACK 37">
            <a:hlinkClick r:id="" action="ppaction://media"/>
            <a:extLst>
              <a:ext uri="{FF2B5EF4-FFF2-40B4-BE49-F238E27FC236}">
                <a16:creationId xmlns:a16="http://schemas.microsoft.com/office/drawing/2014/main" id="{FE4D59F5-837A-81DE-BCE2-A631AA1C6F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00" end="132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5599" y="2358000"/>
            <a:ext cx="898525" cy="898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5562B0-CBB2-42BB-A52E-3DC4C4968E5E}"/>
              </a:ext>
            </a:extLst>
          </p:cNvPr>
          <p:cNvSpPr txBox="1"/>
          <p:nvPr/>
        </p:nvSpPr>
        <p:spPr>
          <a:xfrm>
            <a:off x="4950828" y="1076111"/>
            <a:ext cx="2150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Read books</a:t>
            </a:r>
          </a:p>
        </p:txBody>
      </p:sp>
    </p:spTree>
    <p:extLst>
      <p:ext uri="{BB962C8B-B14F-4D97-AF65-F5344CB8AC3E}">
        <p14:creationId xmlns:p14="http://schemas.microsoft.com/office/powerpoint/2010/main" val="305809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5C15A0-ABAB-369C-235E-4BDB7C10776C}"/>
              </a:ext>
            </a:extLst>
          </p:cNvPr>
          <p:cNvSpPr/>
          <p:nvPr/>
        </p:nvSpPr>
        <p:spPr>
          <a:xfrm>
            <a:off x="10239555" y="490429"/>
            <a:ext cx="1952445" cy="837473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Answers </a:t>
            </a:r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F728EB-0FFA-2D7F-59FB-9297E21E845E}"/>
              </a:ext>
            </a:extLst>
          </p:cNvPr>
          <p:cNvSpPr/>
          <p:nvPr/>
        </p:nvSpPr>
        <p:spPr>
          <a:xfrm>
            <a:off x="32356" y="2336482"/>
            <a:ext cx="12127288" cy="3330464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242021"/>
                </a:solidFill>
              </a:rPr>
              <a:t>Ashley: There are other methods, too. </a:t>
            </a:r>
            <a:r>
              <a:rPr lang="en-US" sz="3600" i="1" dirty="0">
                <a:solidFill>
                  <a:srgbClr val="242021"/>
                </a:solidFill>
                <a:highlight>
                  <a:srgbClr val="FFFF00"/>
                </a:highlight>
              </a:rPr>
              <a:t>My friend Donna listens to music </a:t>
            </a:r>
            <a:r>
              <a:rPr lang="en-US" sz="3600" i="1" dirty="0">
                <a:solidFill>
                  <a:srgbClr val="242021"/>
                </a:solidFill>
              </a:rPr>
              <a:t>in her free time. She reads the lyrics when she listens.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242021"/>
                </a:solidFill>
              </a:rPr>
              <a:t>Ashley's mom: That's fun!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8CFA3C-A693-EBE6-954E-5011E587B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6" y="909165"/>
            <a:ext cx="4864350" cy="1181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4EBA4A-BECC-9AE3-7B5E-7E838FAC774E}"/>
              </a:ext>
            </a:extLst>
          </p:cNvPr>
          <p:cNvSpPr txBox="1"/>
          <p:nvPr/>
        </p:nvSpPr>
        <p:spPr>
          <a:xfrm>
            <a:off x="3989717" y="1031168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7" name="CD2 TRACK 37">
            <a:hlinkClick r:id="" action="ppaction://media"/>
            <a:extLst>
              <a:ext uri="{FF2B5EF4-FFF2-40B4-BE49-F238E27FC236}">
                <a16:creationId xmlns:a16="http://schemas.microsoft.com/office/drawing/2014/main" id="{87469BF5-607B-C24A-2C12-1011BFED71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00" end="11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5599" y="2358000"/>
            <a:ext cx="898525" cy="898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F569FF-B79C-4C84-A2E0-D451035E8053}"/>
              </a:ext>
            </a:extLst>
          </p:cNvPr>
          <p:cNvSpPr txBox="1"/>
          <p:nvPr/>
        </p:nvSpPr>
        <p:spPr>
          <a:xfrm>
            <a:off x="4950828" y="1076111"/>
            <a:ext cx="2716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Listen to music</a:t>
            </a:r>
          </a:p>
        </p:txBody>
      </p:sp>
    </p:spTree>
    <p:extLst>
      <p:ext uri="{BB962C8B-B14F-4D97-AF65-F5344CB8AC3E}">
        <p14:creationId xmlns:p14="http://schemas.microsoft.com/office/powerpoint/2010/main" val="271136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5C15A0-ABAB-369C-235E-4BDB7C10776C}"/>
              </a:ext>
            </a:extLst>
          </p:cNvPr>
          <p:cNvSpPr/>
          <p:nvPr/>
        </p:nvSpPr>
        <p:spPr>
          <a:xfrm>
            <a:off x="10239555" y="490429"/>
            <a:ext cx="1952445" cy="837473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Answers </a:t>
            </a:r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F728EB-0FFA-2D7F-59FB-9297E21E845E}"/>
              </a:ext>
            </a:extLst>
          </p:cNvPr>
          <p:cNvSpPr/>
          <p:nvPr/>
        </p:nvSpPr>
        <p:spPr>
          <a:xfrm>
            <a:off x="32356" y="2336482"/>
            <a:ext cx="12127288" cy="3330464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242021"/>
                </a:solidFill>
              </a:rPr>
              <a:t>Ashley: Yeah. And Mark thinks learning new vocabulary is important. </a:t>
            </a:r>
            <a:r>
              <a:rPr lang="en-US" sz="3600" i="1" dirty="0">
                <a:solidFill>
                  <a:srgbClr val="242021"/>
                </a:solidFill>
                <a:highlight>
                  <a:srgbClr val="FFFF00"/>
                </a:highlight>
              </a:rPr>
              <a:t>He notes down new words in a notebook.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77F2D1-EE21-4AE8-203B-BD8D13E11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0791"/>
            <a:ext cx="5904259" cy="1378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FC9801-F3CA-4DCF-4AC9-FB35250105DB}"/>
              </a:ext>
            </a:extLst>
          </p:cNvPr>
          <p:cNvSpPr txBox="1"/>
          <p:nvPr/>
        </p:nvSpPr>
        <p:spPr>
          <a:xfrm>
            <a:off x="4846967" y="1107368"/>
            <a:ext cx="484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E</a:t>
            </a:r>
          </a:p>
        </p:txBody>
      </p:sp>
      <p:pic>
        <p:nvPicPr>
          <p:cNvPr id="7" name="CD2 TRACK 37">
            <a:hlinkClick r:id="" action="ppaction://media"/>
            <a:extLst>
              <a:ext uri="{FF2B5EF4-FFF2-40B4-BE49-F238E27FC236}">
                <a16:creationId xmlns:a16="http://schemas.microsoft.com/office/drawing/2014/main" id="{1ADF15FD-AE93-413B-0A9F-AAC2712202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000" end="107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5599" y="2358000"/>
            <a:ext cx="898525" cy="898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21FF47-65CC-40F7-8CC8-B44080653CB6}"/>
              </a:ext>
            </a:extLst>
          </p:cNvPr>
          <p:cNvSpPr txBox="1"/>
          <p:nvPr/>
        </p:nvSpPr>
        <p:spPr>
          <a:xfrm>
            <a:off x="5706203" y="1221883"/>
            <a:ext cx="5119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Keep a vocabulary notebook </a:t>
            </a:r>
          </a:p>
        </p:txBody>
      </p:sp>
    </p:spTree>
    <p:extLst>
      <p:ext uri="{BB962C8B-B14F-4D97-AF65-F5344CB8AC3E}">
        <p14:creationId xmlns:p14="http://schemas.microsoft.com/office/powerpoint/2010/main" val="79536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5C15A0-ABAB-369C-235E-4BDB7C10776C}"/>
              </a:ext>
            </a:extLst>
          </p:cNvPr>
          <p:cNvSpPr/>
          <p:nvPr/>
        </p:nvSpPr>
        <p:spPr>
          <a:xfrm>
            <a:off x="10239555" y="490429"/>
            <a:ext cx="1952445" cy="837473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Answers </a:t>
            </a:r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F728EB-0FFA-2D7F-59FB-9297E21E845E}"/>
              </a:ext>
            </a:extLst>
          </p:cNvPr>
          <p:cNvSpPr/>
          <p:nvPr/>
        </p:nvSpPr>
        <p:spPr>
          <a:xfrm>
            <a:off x="32356" y="2184082"/>
            <a:ext cx="12127288" cy="3330464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i="1">
                <a:solidFill>
                  <a:srgbClr val="242021"/>
                </a:solidFill>
              </a:rPr>
              <a:t>Ashley</a:t>
            </a:r>
            <a:r>
              <a:rPr lang="en-US" sz="3600" i="1" dirty="0">
                <a:solidFill>
                  <a:srgbClr val="242021"/>
                </a:solidFill>
              </a:rPr>
              <a:t>: Betty is similar to me, but </a:t>
            </a:r>
            <a:r>
              <a:rPr lang="en-US" sz="3600" i="1" dirty="0">
                <a:solidFill>
                  <a:srgbClr val="242021"/>
                </a:solidFill>
                <a:highlight>
                  <a:srgbClr val="FFFF00"/>
                </a:highlight>
              </a:rPr>
              <a:t>she loves watching movies more than TV shows</a:t>
            </a:r>
            <a:r>
              <a:rPr lang="en-US" sz="3600" i="1" dirty="0">
                <a:solidFill>
                  <a:srgbClr val="24202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242021"/>
                </a:solidFill>
              </a:rPr>
              <a:t>Ashley's mom: With the subtitles on?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F27C4-A652-07D8-F605-9571FAEB6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6" y="723206"/>
            <a:ext cx="5067560" cy="1339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E78407-212C-15F0-9445-66B98CD7062B}"/>
              </a:ext>
            </a:extLst>
          </p:cNvPr>
          <p:cNvSpPr txBox="1"/>
          <p:nvPr/>
        </p:nvSpPr>
        <p:spPr>
          <a:xfrm>
            <a:off x="4018292" y="907343"/>
            <a:ext cx="577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G</a:t>
            </a:r>
          </a:p>
        </p:txBody>
      </p:sp>
      <p:pic>
        <p:nvPicPr>
          <p:cNvPr id="7" name="CD2 TRACK 37">
            <a:hlinkClick r:id="" action="ppaction://media"/>
            <a:extLst>
              <a:ext uri="{FF2B5EF4-FFF2-40B4-BE49-F238E27FC236}">
                <a16:creationId xmlns:a16="http://schemas.microsoft.com/office/drawing/2014/main" id="{47B64547-B8B0-2CA3-6AF5-584BE20144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000" end="97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5599" y="2358000"/>
            <a:ext cx="898525" cy="898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455E78-0C98-43FF-989F-FBF63AC0409D}"/>
              </a:ext>
            </a:extLst>
          </p:cNvPr>
          <p:cNvSpPr txBox="1"/>
          <p:nvPr/>
        </p:nvSpPr>
        <p:spPr>
          <a:xfrm>
            <a:off x="4950828" y="1076111"/>
            <a:ext cx="2580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Watch movies</a:t>
            </a:r>
          </a:p>
        </p:txBody>
      </p:sp>
    </p:spTree>
    <p:extLst>
      <p:ext uri="{BB962C8B-B14F-4D97-AF65-F5344CB8AC3E}">
        <p14:creationId xmlns:p14="http://schemas.microsoft.com/office/powerpoint/2010/main" val="311261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D8BB7-7A73-176A-0801-916900A6488B}"/>
              </a:ext>
            </a:extLst>
          </p:cNvPr>
          <p:cNvSpPr txBox="1"/>
          <p:nvPr/>
        </p:nvSpPr>
        <p:spPr>
          <a:xfrm>
            <a:off x="123825" y="807839"/>
            <a:ext cx="11963399" cy="5016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Audio Script</a:t>
            </a:r>
          </a:p>
          <a:p>
            <a:r>
              <a:rPr lang="en-US" sz="3200" b="0" i="1" dirty="0">
                <a:solidFill>
                  <a:srgbClr val="242021"/>
                </a:solidFill>
                <a:effectLst/>
              </a:rPr>
              <a:t>Narrator: You will hear Ashley talking to her mom about English study methods. Which study method do Ashley and her friends like? For each question, write a letter (A–H) next to each person. You will hear the conversation twice.</a:t>
            </a:r>
          </a:p>
          <a:p>
            <a:r>
              <a:rPr lang="en-US" sz="32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Ashley's mom: Ashley, you should be practicing English, not watching TV!</a:t>
            </a:r>
          </a:p>
          <a:p>
            <a:r>
              <a:rPr lang="en-US" sz="3200" b="0" i="1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Ashley</a:t>
            </a:r>
            <a:r>
              <a:rPr lang="en-US" sz="3200" b="0" i="1" dirty="0">
                <a:solidFill>
                  <a:srgbClr val="242021"/>
                </a:solidFill>
                <a:effectLst/>
              </a:rPr>
              <a:t>: I am practicing English, Mom! This TV show is in English, and I turned the English subtitles on.</a:t>
            </a:r>
          </a:p>
          <a:p>
            <a:r>
              <a:rPr lang="en-US" sz="32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Ashley's mom: Do your friends all watch TV?</a:t>
            </a:r>
          </a:p>
        </p:txBody>
      </p:sp>
      <p:pic>
        <p:nvPicPr>
          <p:cNvPr id="4" name="CD2 TRACK 37">
            <a:hlinkClick r:id="" action="ppaction://media"/>
            <a:extLst>
              <a:ext uri="{FF2B5EF4-FFF2-40B4-BE49-F238E27FC236}">
                <a16:creationId xmlns:a16="http://schemas.microsoft.com/office/drawing/2014/main" id="{F24B0906-4BE7-9E09-ECB4-06BA59D66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1449" y="472050"/>
            <a:ext cx="898525" cy="8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430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7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F6CA16-42A9-8A02-86BB-7E186EF11A7F}"/>
              </a:ext>
            </a:extLst>
          </p:cNvPr>
          <p:cNvSpPr txBox="1"/>
          <p:nvPr/>
        </p:nvSpPr>
        <p:spPr>
          <a:xfrm>
            <a:off x="83344" y="627400"/>
            <a:ext cx="1199435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Ashley</a:t>
            </a:r>
            <a:r>
              <a:rPr lang="en-US" sz="3200" b="0" i="1" dirty="0">
                <a:solidFill>
                  <a:srgbClr val="242021"/>
                </a:solidFill>
                <a:effectLst/>
              </a:rPr>
              <a:t>: Everyone has different interests. Edward loves reading but doesn't have much free time. His favorite study method is to read short stories.</a:t>
            </a:r>
          </a:p>
          <a:p>
            <a:r>
              <a:rPr lang="en-US" sz="32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Ashley's mom: Do any of your other friends read, too?</a:t>
            </a:r>
          </a:p>
          <a:p>
            <a:r>
              <a:rPr lang="en-US" sz="3200" b="0" i="1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Ashley</a:t>
            </a:r>
            <a:r>
              <a:rPr lang="en-US" sz="3200" b="0" i="1" dirty="0">
                <a:solidFill>
                  <a:srgbClr val="242021"/>
                </a:solidFill>
                <a:effectLst/>
              </a:rPr>
              <a:t>: Yes. Logan likes reading books because he can take his time with new words.</a:t>
            </a:r>
          </a:p>
          <a:p>
            <a:r>
              <a:rPr lang="en-US" sz="32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Ashley's mom: How does he make sure he always finds new words?</a:t>
            </a:r>
          </a:p>
          <a:p>
            <a:r>
              <a:rPr lang="en-US" sz="3200" b="0" i="1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Ashley</a:t>
            </a:r>
            <a:r>
              <a:rPr lang="en-US" sz="3200" b="0" i="1" dirty="0">
                <a:solidFill>
                  <a:srgbClr val="242021"/>
                </a:solidFill>
                <a:effectLst/>
              </a:rPr>
              <a:t>: He chooses a text a bit above his level. </a:t>
            </a:r>
          </a:p>
          <a:p>
            <a:r>
              <a:rPr lang="en-US" sz="32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Ashley's mom: That's a good idea.</a:t>
            </a:r>
          </a:p>
          <a:p>
            <a:r>
              <a:rPr lang="en-US" sz="3200" b="0" i="1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Ashley</a:t>
            </a:r>
            <a:r>
              <a:rPr lang="en-US" sz="3200" b="0" i="1" dirty="0">
                <a:solidFill>
                  <a:srgbClr val="242021"/>
                </a:solidFill>
                <a:effectLst/>
              </a:rPr>
              <a:t>: There are other methods, too. My friend Donna listens to music in her free time. She reads the lyrics when she listens.</a:t>
            </a:r>
          </a:p>
          <a:p>
            <a:endParaRPr lang="en-US" sz="3200" b="0" i="1" dirty="0">
              <a:solidFill>
                <a:srgbClr val="2420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0881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D8BB7-7A73-176A-0801-916900A6488B}"/>
              </a:ext>
            </a:extLst>
          </p:cNvPr>
          <p:cNvSpPr txBox="1"/>
          <p:nvPr/>
        </p:nvSpPr>
        <p:spPr>
          <a:xfrm>
            <a:off x="123825" y="760214"/>
            <a:ext cx="11963399" cy="5016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Ashley's mom: That's fun!</a:t>
            </a:r>
          </a:p>
          <a:p>
            <a:r>
              <a:rPr lang="en-US" sz="3200" b="0" i="1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Ashley</a:t>
            </a:r>
            <a:r>
              <a:rPr lang="en-US" sz="3200" b="0" i="1" dirty="0">
                <a:solidFill>
                  <a:srgbClr val="242021"/>
                </a:solidFill>
                <a:effectLst/>
              </a:rPr>
              <a:t>: Yeah. And Mark thinks learning new vocabulary is important. He notes down new words in a notebook.</a:t>
            </a:r>
          </a:p>
          <a:p>
            <a:r>
              <a:rPr lang="en-US" sz="32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Ashley's mom: What about your friend Betty?</a:t>
            </a:r>
          </a:p>
          <a:p>
            <a:r>
              <a:rPr lang="en-US" sz="3200" b="0" i="1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Ashley</a:t>
            </a:r>
            <a:r>
              <a:rPr lang="en-US" sz="3200" b="0" i="1" dirty="0">
                <a:solidFill>
                  <a:srgbClr val="242021"/>
                </a:solidFill>
                <a:effectLst/>
              </a:rPr>
              <a:t>: Betty is similar to me, but she loves watching movies more than TV shows.</a:t>
            </a:r>
          </a:p>
          <a:p>
            <a:r>
              <a:rPr lang="en-US" sz="32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Ashley's mom: With the subtitles on?</a:t>
            </a:r>
            <a:r>
              <a:rPr lang="en-US" sz="3200" b="0" i="1" dirty="0">
                <a:solidFill>
                  <a:srgbClr val="242021"/>
                </a:solidFill>
                <a:effectLst/>
              </a:rPr>
              <a:t> </a:t>
            </a:r>
          </a:p>
          <a:p>
            <a:r>
              <a:rPr lang="en-US" sz="3200" b="0" i="1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Ashley</a:t>
            </a:r>
            <a:r>
              <a:rPr lang="en-US" sz="3200" b="0" i="1" dirty="0">
                <a:solidFill>
                  <a:srgbClr val="242021"/>
                </a:solidFill>
                <a:effectLst/>
              </a:rPr>
              <a:t>: Of course!</a:t>
            </a:r>
          </a:p>
          <a:p>
            <a:r>
              <a:rPr lang="en-US" sz="32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Ashley's mom: Well, OK. Enjoy your study time. Ashley: Thanks, Mom!</a:t>
            </a:r>
          </a:p>
          <a:p>
            <a:r>
              <a:rPr lang="en-US" sz="3200" b="0" i="1" dirty="0">
                <a:solidFill>
                  <a:srgbClr val="242021"/>
                </a:solidFill>
                <a:effectLst/>
              </a:rPr>
              <a:t>Narrator: Now, listen again.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3795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2166B-82AB-908B-3C5D-90CE36B6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6C468D-9703-A622-E644-B3F9136CEF07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D3E56D-5ABE-D4C1-4350-62FB506A3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75AB6A-9335-E1BD-9390-DCDBAE82A15A}"/>
              </a:ext>
            </a:extLst>
          </p:cNvPr>
          <p:cNvSpPr txBox="1"/>
          <p:nvPr/>
        </p:nvSpPr>
        <p:spPr>
          <a:xfrm>
            <a:off x="4867134" y="3962486"/>
            <a:ext cx="326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2718746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AD5B54-6F7A-46A9-A78B-E1676AA815DD}"/>
              </a:ext>
            </a:extLst>
          </p:cNvPr>
          <p:cNvSpPr txBox="1"/>
          <p:nvPr/>
        </p:nvSpPr>
        <p:spPr>
          <a:xfrm>
            <a:off x="384313" y="450573"/>
            <a:ext cx="113605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0070C0"/>
                </a:solidFill>
              </a:rPr>
              <a:t>Wednesday, October, 1</a:t>
            </a:r>
            <a:r>
              <a:rPr lang="en-US" sz="3200" b="1" baseline="30000" dirty="0">
                <a:solidFill>
                  <a:srgbClr val="0070C0"/>
                </a:solidFill>
              </a:rPr>
              <a:t>st</a:t>
            </a:r>
            <a:r>
              <a:rPr lang="en-US" sz="3200" b="1" dirty="0">
                <a:solidFill>
                  <a:srgbClr val="0070C0"/>
                </a:solidFill>
              </a:rPr>
              <a:t>  2025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Period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F9DCE-DB13-4BEF-A3B2-F2B3C77D3A3A}"/>
              </a:ext>
            </a:extLst>
          </p:cNvPr>
          <p:cNvSpPr txBox="1"/>
          <p:nvPr/>
        </p:nvSpPr>
        <p:spPr>
          <a:xfrm>
            <a:off x="2568494" y="1785729"/>
            <a:ext cx="7542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70C0"/>
                </a:solidFill>
              </a:rPr>
              <a:t>Unit 1: English in the World</a:t>
            </a:r>
          </a:p>
          <a:p>
            <a:pPr lvl="0" algn="ctr"/>
            <a:r>
              <a:rPr lang="en-US" sz="4000" b="1" dirty="0">
                <a:solidFill>
                  <a:srgbClr val="00B050"/>
                </a:solidFill>
              </a:rPr>
              <a:t>Review Unit 1.1</a:t>
            </a:r>
            <a:endParaRPr lang="en-US" sz="4000" dirty="0">
              <a:solidFill>
                <a:prstClr val="black"/>
              </a:solidFill>
            </a:endParaRPr>
          </a:p>
          <a:p>
            <a:pPr lvl="0" algn="ctr"/>
            <a:r>
              <a:rPr lang="en-US" sz="4000" dirty="0">
                <a:solidFill>
                  <a:srgbClr val="FF0000"/>
                </a:solidFill>
              </a:rPr>
              <a:t>Pages 84-85</a:t>
            </a:r>
          </a:p>
        </p:txBody>
      </p:sp>
    </p:spTree>
    <p:extLst>
      <p:ext uri="{BB962C8B-B14F-4D97-AF65-F5344CB8AC3E}">
        <p14:creationId xmlns:p14="http://schemas.microsoft.com/office/powerpoint/2010/main" val="2143321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E3F156-F1DC-6FC7-FF39-6E1D34D45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2" y="496245"/>
            <a:ext cx="2263760" cy="607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D861F3-10CB-B3F2-B83D-B23509F37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74" y="3506636"/>
            <a:ext cx="10751103" cy="15494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169410-054B-D93D-BE2A-8C12B4C96991}"/>
              </a:ext>
            </a:extLst>
          </p:cNvPr>
          <p:cNvSpPr/>
          <p:nvPr/>
        </p:nvSpPr>
        <p:spPr>
          <a:xfrm>
            <a:off x="56086" y="1490006"/>
            <a:ext cx="12127288" cy="1668470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Read the text messages. Decide if the statements are </a:t>
            </a:r>
            <a:r>
              <a:rPr lang="en-US" sz="3600" i="1" dirty="0">
                <a:solidFill>
                  <a:srgbClr val="242021"/>
                </a:solidFill>
              </a:rPr>
              <a:t>True </a:t>
            </a:r>
            <a:r>
              <a:rPr lang="en-US" sz="3600" dirty="0">
                <a:solidFill>
                  <a:srgbClr val="242021"/>
                </a:solidFill>
              </a:rPr>
              <a:t>or </a:t>
            </a:r>
            <a:r>
              <a:rPr lang="en-US" sz="3600" i="1" dirty="0">
                <a:solidFill>
                  <a:srgbClr val="242021"/>
                </a:solidFill>
              </a:rPr>
              <a:t>False</a:t>
            </a:r>
            <a:r>
              <a:rPr lang="en-US" sz="3600" dirty="0">
                <a:solidFill>
                  <a:srgbClr val="242021"/>
                </a:solidFill>
              </a:rPr>
              <a:t>. </a:t>
            </a:r>
            <a:r>
              <a:rPr lang="en-US" sz="3600" dirty="0">
                <a:solidFill>
                  <a:srgbClr val="242021"/>
                </a:solidFill>
                <a:highlight>
                  <a:srgbClr val="FFFF00"/>
                </a:highlight>
              </a:rPr>
              <a:t>But let’s underline the key words first.</a:t>
            </a:r>
            <a:endParaRPr lang="en-US" sz="3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21041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EF7A0A-2F7A-D63C-65FA-2EAFB0BD3CB7}"/>
              </a:ext>
            </a:extLst>
          </p:cNvPr>
          <p:cNvSpPr/>
          <p:nvPr/>
        </p:nvSpPr>
        <p:spPr>
          <a:xfrm>
            <a:off x="44937" y="1195580"/>
            <a:ext cx="12127288" cy="4992457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1. Tân read a lot last week.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2. He is going to take his books to the meeting tomorrow.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3. Talia is going to take some music for her friends to listen to.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4. She'll be a bit late because she has a meeting with classmates.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5. </a:t>
            </a:r>
            <a:r>
              <a:rPr lang="en-US" sz="3600" dirty="0" err="1">
                <a:solidFill>
                  <a:srgbClr val="242021"/>
                </a:solidFill>
              </a:rPr>
              <a:t>Himiko</a:t>
            </a:r>
            <a:r>
              <a:rPr lang="en-US" sz="3600" dirty="0">
                <a:solidFill>
                  <a:srgbClr val="242021"/>
                </a:solidFill>
              </a:rPr>
              <a:t> tells Tân he should do some more reading practice.</a:t>
            </a:r>
            <a:r>
              <a:rPr lang="en-US" sz="36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A6FFD6-01D0-05CB-C56E-425C5EBD4E04}"/>
              </a:ext>
            </a:extLst>
          </p:cNvPr>
          <p:cNvSpPr txBox="1"/>
          <p:nvPr/>
        </p:nvSpPr>
        <p:spPr>
          <a:xfrm>
            <a:off x="2725947" y="455532"/>
            <a:ext cx="4251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</a:rPr>
              <a:t>Underline the key words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52CA93-A6B5-11B0-8FC2-A0CFDFF1590B}"/>
              </a:ext>
            </a:extLst>
          </p:cNvPr>
          <p:cNvCxnSpPr/>
          <p:nvPr/>
        </p:nvCxnSpPr>
        <p:spPr>
          <a:xfrm>
            <a:off x="600075" y="1905000"/>
            <a:ext cx="676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F7FFCD-198E-0FFC-4E85-85DCF1805F32}"/>
              </a:ext>
            </a:extLst>
          </p:cNvPr>
          <p:cNvCxnSpPr>
            <a:cxnSpLocks/>
          </p:cNvCxnSpPr>
          <p:nvPr/>
        </p:nvCxnSpPr>
        <p:spPr>
          <a:xfrm>
            <a:off x="1447800" y="1905000"/>
            <a:ext cx="15335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6E2890-8C75-C394-D473-B6C226738ACA}"/>
              </a:ext>
            </a:extLst>
          </p:cNvPr>
          <p:cNvCxnSpPr>
            <a:cxnSpLocks/>
          </p:cNvCxnSpPr>
          <p:nvPr/>
        </p:nvCxnSpPr>
        <p:spPr>
          <a:xfrm>
            <a:off x="3257550" y="1914525"/>
            <a:ext cx="15335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E2CA52-E069-025D-EE67-5D562F2B7179}"/>
              </a:ext>
            </a:extLst>
          </p:cNvPr>
          <p:cNvCxnSpPr>
            <a:cxnSpLocks/>
          </p:cNvCxnSpPr>
          <p:nvPr/>
        </p:nvCxnSpPr>
        <p:spPr>
          <a:xfrm>
            <a:off x="1809750" y="2752725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D2DE69-0FFC-20B8-5EDD-87FCB79D344F}"/>
              </a:ext>
            </a:extLst>
          </p:cNvPr>
          <p:cNvCxnSpPr>
            <a:cxnSpLocks/>
          </p:cNvCxnSpPr>
          <p:nvPr/>
        </p:nvCxnSpPr>
        <p:spPr>
          <a:xfrm>
            <a:off x="4695825" y="2752725"/>
            <a:ext cx="5762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C4B9DC-B5F5-AEE3-6CE9-B31EE5AF5E5C}"/>
              </a:ext>
            </a:extLst>
          </p:cNvPr>
          <p:cNvCxnSpPr>
            <a:cxnSpLocks/>
          </p:cNvCxnSpPr>
          <p:nvPr/>
        </p:nvCxnSpPr>
        <p:spPr>
          <a:xfrm>
            <a:off x="600075" y="3581400"/>
            <a:ext cx="742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23A98E-DFBF-09BF-4A9C-4A70C4AA9801}"/>
              </a:ext>
            </a:extLst>
          </p:cNvPr>
          <p:cNvCxnSpPr>
            <a:cxnSpLocks/>
          </p:cNvCxnSpPr>
          <p:nvPr/>
        </p:nvCxnSpPr>
        <p:spPr>
          <a:xfrm>
            <a:off x="2114550" y="3562350"/>
            <a:ext cx="4381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D4F13F7-B56C-FE2F-CCB5-D580E25F074F}"/>
              </a:ext>
            </a:extLst>
          </p:cNvPr>
          <p:cNvCxnSpPr>
            <a:cxnSpLocks/>
          </p:cNvCxnSpPr>
          <p:nvPr/>
        </p:nvCxnSpPr>
        <p:spPr>
          <a:xfrm>
            <a:off x="7353300" y="3581400"/>
            <a:ext cx="3962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237B54-5725-56CB-5E72-BC3236916F9F}"/>
              </a:ext>
            </a:extLst>
          </p:cNvPr>
          <p:cNvCxnSpPr>
            <a:cxnSpLocks/>
          </p:cNvCxnSpPr>
          <p:nvPr/>
        </p:nvCxnSpPr>
        <p:spPr>
          <a:xfrm>
            <a:off x="1447800" y="4381500"/>
            <a:ext cx="2305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2F0961-94F9-164D-D6F0-5BD714B50CEF}"/>
              </a:ext>
            </a:extLst>
          </p:cNvPr>
          <p:cNvCxnSpPr>
            <a:cxnSpLocks/>
          </p:cNvCxnSpPr>
          <p:nvPr/>
        </p:nvCxnSpPr>
        <p:spPr>
          <a:xfrm>
            <a:off x="4048125" y="4381500"/>
            <a:ext cx="1381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732D82-4506-B0D9-0380-A41EC1FCCC4D}"/>
              </a:ext>
            </a:extLst>
          </p:cNvPr>
          <p:cNvCxnSpPr>
            <a:cxnSpLocks/>
          </p:cNvCxnSpPr>
          <p:nvPr/>
        </p:nvCxnSpPr>
        <p:spPr>
          <a:xfrm>
            <a:off x="6372225" y="4381500"/>
            <a:ext cx="3409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017593-D13A-F033-5332-889461B547D2}"/>
              </a:ext>
            </a:extLst>
          </p:cNvPr>
          <p:cNvCxnSpPr>
            <a:cxnSpLocks/>
          </p:cNvCxnSpPr>
          <p:nvPr/>
        </p:nvCxnSpPr>
        <p:spPr>
          <a:xfrm>
            <a:off x="239922" y="5219700"/>
            <a:ext cx="18746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B5090C1-1B19-B98D-2743-4E405E6BD100}"/>
              </a:ext>
            </a:extLst>
          </p:cNvPr>
          <p:cNvCxnSpPr>
            <a:cxnSpLocks/>
          </p:cNvCxnSpPr>
          <p:nvPr/>
        </p:nvCxnSpPr>
        <p:spPr>
          <a:xfrm>
            <a:off x="510486" y="6048075"/>
            <a:ext cx="29375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CC886DE-40EB-72F9-7371-44C520B86505}"/>
              </a:ext>
            </a:extLst>
          </p:cNvPr>
          <p:cNvCxnSpPr>
            <a:cxnSpLocks/>
          </p:cNvCxnSpPr>
          <p:nvPr/>
        </p:nvCxnSpPr>
        <p:spPr>
          <a:xfrm>
            <a:off x="5606361" y="6010275"/>
            <a:ext cx="56426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99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EF7A0A-2F7A-D63C-65FA-2EAFB0BD3CB7}"/>
              </a:ext>
            </a:extLst>
          </p:cNvPr>
          <p:cNvSpPr/>
          <p:nvPr/>
        </p:nvSpPr>
        <p:spPr>
          <a:xfrm>
            <a:off x="44937" y="1195580"/>
            <a:ext cx="12127288" cy="4992457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1. Tân read a lot last week.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2. He is going to take his books to the meeting tomorrow.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3. Talia is going to take some music for her friends to listen to.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4. She'll be a bit late because she has a meeting with classmates.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5. </a:t>
            </a:r>
            <a:r>
              <a:rPr lang="en-US" sz="3600" dirty="0" err="1">
                <a:solidFill>
                  <a:srgbClr val="242021"/>
                </a:solidFill>
              </a:rPr>
              <a:t>Himiko</a:t>
            </a:r>
            <a:r>
              <a:rPr lang="en-US" sz="3600" dirty="0">
                <a:solidFill>
                  <a:srgbClr val="242021"/>
                </a:solidFill>
              </a:rPr>
              <a:t> tells Tân he should do some more reading practice.</a:t>
            </a:r>
            <a:r>
              <a:rPr lang="en-US" sz="36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A6FFD6-01D0-05CB-C56E-425C5EBD4E04}"/>
              </a:ext>
            </a:extLst>
          </p:cNvPr>
          <p:cNvSpPr txBox="1"/>
          <p:nvPr/>
        </p:nvSpPr>
        <p:spPr>
          <a:xfrm>
            <a:off x="114300" y="474568"/>
            <a:ext cx="11314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  <a:highlight>
                  <a:srgbClr val="FFFF00"/>
                </a:highlight>
              </a:rPr>
              <a:t>Read the text messages. Decide if the statements are </a:t>
            </a:r>
            <a:r>
              <a:rPr lang="en-US" sz="3200" i="1" dirty="0">
                <a:solidFill>
                  <a:srgbClr val="242021"/>
                </a:solidFill>
                <a:highlight>
                  <a:srgbClr val="FFFF00"/>
                </a:highlight>
              </a:rPr>
              <a:t>True </a:t>
            </a:r>
            <a:r>
              <a:rPr lang="en-US" sz="3200" dirty="0">
                <a:solidFill>
                  <a:srgbClr val="242021"/>
                </a:solidFill>
                <a:highlight>
                  <a:srgbClr val="FFFF00"/>
                </a:highlight>
              </a:rPr>
              <a:t>or </a:t>
            </a:r>
            <a:r>
              <a:rPr lang="en-US" sz="3200" i="1" dirty="0">
                <a:solidFill>
                  <a:srgbClr val="242021"/>
                </a:solidFill>
                <a:highlight>
                  <a:srgbClr val="FFFF00"/>
                </a:highlight>
              </a:rPr>
              <a:t>False</a:t>
            </a:r>
            <a:r>
              <a:rPr lang="en-US" sz="3200" dirty="0">
                <a:solidFill>
                  <a:srgbClr val="242021"/>
                </a:solidFill>
                <a:highlight>
                  <a:srgbClr val="FFFF00"/>
                </a:highlight>
              </a:rPr>
              <a:t>.</a:t>
            </a:r>
            <a:endParaRPr lang="en-US" sz="3200" dirty="0">
              <a:highlight>
                <a:srgbClr val="FFFF00"/>
              </a:highlight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52CA93-A6B5-11B0-8FC2-A0CFDFF1590B}"/>
              </a:ext>
            </a:extLst>
          </p:cNvPr>
          <p:cNvCxnSpPr/>
          <p:nvPr/>
        </p:nvCxnSpPr>
        <p:spPr>
          <a:xfrm>
            <a:off x="600075" y="1905000"/>
            <a:ext cx="676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F7FFCD-198E-0FFC-4E85-85DCF1805F32}"/>
              </a:ext>
            </a:extLst>
          </p:cNvPr>
          <p:cNvCxnSpPr>
            <a:cxnSpLocks/>
          </p:cNvCxnSpPr>
          <p:nvPr/>
        </p:nvCxnSpPr>
        <p:spPr>
          <a:xfrm>
            <a:off x="1447800" y="1905000"/>
            <a:ext cx="15335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6E2890-8C75-C394-D473-B6C226738ACA}"/>
              </a:ext>
            </a:extLst>
          </p:cNvPr>
          <p:cNvCxnSpPr>
            <a:cxnSpLocks/>
          </p:cNvCxnSpPr>
          <p:nvPr/>
        </p:nvCxnSpPr>
        <p:spPr>
          <a:xfrm>
            <a:off x="3257550" y="1914525"/>
            <a:ext cx="15335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E2CA52-E069-025D-EE67-5D562F2B7179}"/>
              </a:ext>
            </a:extLst>
          </p:cNvPr>
          <p:cNvCxnSpPr>
            <a:cxnSpLocks/>
          </p:cNvCxnSpPr>
          <p:nvPr/>
        </p:nvCxnSpPr>
        <p:spPr>
          <a:xfrm>
            <a:off x="1809750" y="2752725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D2DE69-0FFC-20B8-5EDD-87FCB79D344F}"/>
              </a:ext>
            </a:extLst>
          </p:cNvPr>
          <p:cNvCxnSpPr>
            <a:cxnSpLocks/>
          </p:cNvCxnSpPr>
          <p:nvPr/>
        </p:nvCxnSpPr>
        <p:spPr>
          <a:xfrm>
            <a:off x="4695825" y="2752725"/>
            <a:ext cx="5762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C4B9DC-B5F5-AEE3-6CE9-B31EE5AF5E5C}"/>
              </a:ext>
            </a:extLst>
          </p:cNvPr>
          <p:cNvCxnSpPr>
            <a:cxnSpLocks/>
          </p:cNvCxnSpPr>
          <p:nvPr/>
        </p:nvCxnSpPr>
        <p:spPr>
          <a:xfrm>
            <a:off x="600075" y="3581400"/>
            <a:ext cx="742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23A98E-DFBF-09BF-4A9C-4A70C4AA9801}"/>
              </a:ext>
            </a:extLst>
          </p:cNvPr>
          <p:cNvCxnSpPr>
            <a:cxnSpLocks/>
          </p:cNvCxnSpPr>
          <p:nvPr/>
        </p:nvCxnSpPr>
        <p:spPr>
          <a:xfrm>
            <a:off x="2114550" y="3562350"/>
            <a:ext cx="4381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D4F13F7-B56C-FE2F-CCB5-D580E25F074F}"/>
              </a:ext>
            </a:extLst>
          </p:cNvPr>
          <p:cNvCxnSpPr>
            <a:cxnSpLocks/>
          </p:cNvCxnSpPr>
          <p:nvPr/>
        </p:nvCxnSpPr>
        <p:spPr>
          <a:xfrm>
            <a:off x="7353300" y="3581400"/>
            <a:ext cx="3962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237B54-5725-56CB-5E72-BC3236916F9F}"/>
              </a:ext>
            </a:extLst>
          </p:cNvPr>
          <p:cNvCxnSpPr>
            <a:cxnSpLocks/>
          </p:cNvCxnSpPr>
          <p:nvPr/>
        </p:nvCxnSpPr>
        <p:spPr>
          <a:xfrm>
            <a:off x="1447800" y="4381500"/>
            <a:ext cx="2305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2F0961-94F9-164D-D6F0-5BD714B50CEF}"/>
              </a:ext>
            </a:extLst>
          </p:cNvPr>
          <p:cNvCxnSpPr>
            <a:cxnSpLocks/>
          </p:cNvCxnSpPr>
          <p:nvPr/>
        </p:nvCxnSpPr>
        <p:spPr>
          <a:xfrm>
            <a:off x="4048125" y="4381500"/>
            <a:ext cx="1381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732D82-4506-B0D9-0380-A41EC1FCCC4D}"/>
              </a:ext>
            </a:extLst>
          </p:cNvPr>
          <p:cNvCxnSpPr>
            <a:cxnSpLocks/>
          </p:cNvCxnSpPr>
          <p:nvPr/>
        </p:nvCxnSpPr>
        <p:spPr>
          <a:xfrm>
            <a:off x="6372225" y="4381500"/>
            <a:ext cx="3409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017593-D13A-F033-5332-889461B547D2}"/>
              </a:ext>
            </a:extLst>
          </p:cNvPr>
          <p:cNvCxnSpPr>
            <a:cxnSpLocks/>
          </p:cNvCxnSpPr>
          <p:nvPr/>
        </p:nvCxnSpPr>
        <p:spPr>
          <a:xfrm>
            <a:off x="239922" y="5219700"/>
            <a:ext cx="18746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B5090C1-1B19-B98D-2743-4E405E6BD100}"/>
              </a:ext>
            </a:extLst>
          </p:cNvPr>
          <p:cNvCxnSpPr>
            <a:cxnSpLocks/>
          </p:cNvCxnSpPr>
          <p:nvPr/>
        </p:nvCxnSpPr>
        <p:spPr>
          <a:xfrm>
            <a:off x="510486" y="6048075"/>
            <a:ext cx="29375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CC886DE-40EB-72F9-7371-44C520B86505}"/>
              </a:ext>
            </a:extLst>
          </p:cNvPr>
          <p:cNvCxnSpPr>
            <a:cxnSpLocks/>
          </p:cNvCxnSpPr>
          <p:nvPr/>
        </p:nvCxnSpPr>
        <p:spPr>
          <a:xfrm>
            <a:off x="5606361" y="6010275"/>
            <a:ext cx="56426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837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22B934-563F-0C7B-D6B2-8287D74CF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35" y="560474"/>
            <a:ext cx="10127532" cy="55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7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E9D53-A501-98F1-BDD1-23C37B9FB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029" y="631994"/>
            <a:ext cx="8890782" cy="57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00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436676-BEAF-A9D7-DB9D-94030C013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4" y="873788"/>
            <a:ext cx="5855001" cy="8255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122520-AF7D-6109-048F-A4343C441F63}"/>
              </a:ext>
            </a:extLst>
          </p:cNvPr>
          <p:cNvSpPr txBox="1"/>
          <p:nvPr/>
        </p:nvSpPr>
        <p:spPr>
          <a:xfrm>
            <a:off x="10333971" y="512523"/>
            <a:ext cx="1811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Answers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2F0CCD-4DF1-7533-55C1-438AB772CB8F}"/>
              </a:ext>
            </a:extLst>
          </p:cNvPr>
          <p:cNvSpPr/>
          <p:nvPr/>
        </p:nvSpPr>
        <p:spPr>
          <a:xfrm>
            <a:off x="64712" y="3103146"/>
            <a:ext cx="12127288" cy="2499467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Hey, Jacob. </a:t>
            </a:r>
            <a:r>
              <a:rPr lang="en-US" sz="3600" dirty="0">
                <a:highlight>
                  <a:srgbClr val="FFFF00"/>
                </a:highlight>
              </a:rPr>
              <a:t>I did a lot of reading last week</a:t>
            </a:r>
            <a:r>
              <a:rPr lang="en-US" sz="3600" dirty="0"/>
              <a:t>. It was fun! </a:t>
            </a:r>
          </a:p>
          <a:p>
            <a:pPr>
              <a:lnSpc>
                <a:spcPct val="150000"/>
              </a:lnSpc>
            </a:pP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2D62E-2ED5-A55B-25EF-AB16AA0522E3}"/>
              </a:ext>
            </a:extLst>
          </p:cNvPr>
          <p:cNvSpPr txBox="1"/>
          <p:nvPr/>
        </p:nvSpPr>
        <p:spPr>
          <a:xfrm>
            <a:off x="5871181" y="934818"/>
            <a:ext cx="1199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83973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BD2453-FC0F-4501-2323-DE4A7C29F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70" y="939766"/>
            <a:ext cx="8223455" cy="1346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17F860-9429-B60B-FE34-D7452109E259}"/>
              </a:ext>
            </a:extLst>
          </p:cNvPr>
          <p:cNvSpPr txBox="1"/>
          <p:nvPr/>
        </p:nvSpPr>
        <p:spPr>
          <a:xfrm>
            <a:off x="10333971" y="512523"/>
            <a:ext cx="1811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Answers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EBCB5E-6B91-0171-EC08-132037C56B2F}"/>
              </a:ext>
            </a:extLst>
          </p:cNvPr>
          <p:cNvSpPr/>
          <p:nvPr/>
        </p:nvSpPr>
        <p:spPr>
          <a:xfrm>
            <a:off x="36137" y="2884071"/>
            <a:ext cx="12127288" cy="3330464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I'm sorry, </a:t>
            </a:r>
            <a:r>
              <a:rPr lang="en-US" sz="3600" dirty="0">
                <a:highlight>
                  <a:srgbClr val="FFFF00"/>
                </a:highlight>
              </a:rPr>
              <a:t>I can't come tomorrow </a:t>
            </a:r>
            <a:r>
              <a:rPr lang="en-US" sz="3600" dirty="0"/>
              <a:t>because it's my mom's birthday, and we're having a small party to celebrate with the family. 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15DCDA-FF59-B509-7758-52560EC1203E}"/>
              </a:ext>
            </a:extLst>
          </p:cNvPr>
          <p:cNvSpPr txBox="1"/>
          <p:nvPr/>
        </p:nvSpPr>
        <p:spPr>
          <a:xfrm>
            <a:off x="4928989" y="1484669"/>
            <a:ext cx="1288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392266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6C962-03F9-D1D0-BCF5-5C559D375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45" y="1009617"/>
            <a:ext cx="8875054" cy="1400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EB286C-58DB-A738-2DC8-424975541D2D}"/>
              </a:ext>
            </a:extLst>
          </p:cNvPr>
          <p:cNvSpPr txBox="1"/>
          <p:nvPr/>
        </p:nvSpPr>
        <p:spPr>
          <a:xfrm>
            <a:off x="10333971" y="512523"/>
            <a:ext cx="1811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Answers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9F0D47-1DD9-E1A7-4198-2162A862F263}"/>
              </a:ext>
            </a:extLst>
          </p:cNvPr>
          <p:cNvSpPr/>
          <p:nvPr/>
        </p:nvSpPr>
        <p:spPr>
          <a:xfrm>
            <a:off x="64712" y="3103146"/>
            <a:ext cx="12127288" cy="2499467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Hi, Jacob! Sure! I just found </a:t>
            </a:r>
            <a:r>
              <a:rPr lang="en-US" sz="3600" dirty="0">
                <a:highlight>
                  <a:srgbClr val="FFFF00"/>
                </a:highlight>
              </a:rPr>
              <a:t>a great new song</a:t>
            </a:r>
            <a:r>
              <a:rPr lang="en-US" sz="3600" dirty="0"/>
              <a:t>. I'll </a:t>
            </a:r>
            <a:r>
              <a:rPr lang="en-US" sz="3600" dirty="0">
                <a:highlight>
                  <a:srgbClr val="FFFF00"/>
                </a:highlight>
              </a:rPr>
              <a:t>bring it tomorrow </a:t>
            </a:r>
            <a:r>
              <a:rPr lang="en-US" sz="3600" dirty="0"/>
              <a:t>to give us something to listen to. 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A97A8D-ADC6-8E29-8DEA-89B804A82D08}"/>
              </a:ext>
            </a:extLst>
          </p:cNvPr>
          <p:cNvSpPr txBox="1"/>
          <p:nvPr/>
        </p:nvSpPr>
        <p:spPr>
          <a:xfrm>
            <a:off x="5918806" y="1709721"/>
            <a:ext cx="1199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79704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F183E7-B69A-674D-942A-0C902FC90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12" y="1158854"/>
            <a:ext cx="9833188" cy="13432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F5EC4B-33A4-0AFF-E78F-3C756BD0450C}"/>
              </a:ext>
            </a:extLst>
          </p:cNvPr>
          <p:cNvSpPr txBox="1"/>
          <p:nvPr/>
        </p:nvSpPr>
        <p:spPr>
          <a:xfrm>
            <a:off x="10333971" y="512523"/>
            <a:ext cx="1811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Answers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4B0CC3-E96F-6165-84B1-B03458593BA9}"/>
              </a:ext>
            </a:extLst>
          </p:cNvPr>
          <p:cNvSpPr/>
          <p:nvPr/>
        </p:nvSpPr>
        <p:spPr>
          <a:xfrm>
            <a:off x="64712" y="3103146"/>
            <a:ext cx="12127288" cy="2499467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I might be a little late </a:t>
            </a:r>
            <a:r>
              <a:rPr lang="en-US" sz="3600" dirty="0">
                <a:highlight>
                  <a:srgbClr val="FFFF00"/>
                </a:highlight>
              </a:rPr>
              <a:t>because I have an appointment with my teacher</a:t>
            </a:r>
            <a:r>
              <a:rPr lang="en-US" sz="3600" dirty="0"/>
              <a:t> after class to review my homework. 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0A02F-6786-0C91-B08A-E2AA73BB48A1}"/>
              </a:ext>
            </a:extLst>
          </p:cNvPr>
          <p:cNvSpPr txBox="1"/>
          <p:nvPr/>
        </p:nvSpPr>
        <p:spPr>
          <a:xfrm>
            <a:off x="6937981" y="1855813"/>
            <a:ext cx="1288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202869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6370C5-FDB5-CB7A-3496-4E25B1122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1" y="996917"/>
            <a:ext cx="8374690" cy="1298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9DDDA1-C369-6711-CCB3-71326E98CC9C}"/>
              </a:ext>
            </a:extLst>
          </p:cNvPr>
          <p:cNvSpPr txBox="1"/>
          <p:nvPr/>
        </p:nvSpPr>
        <p:spPr>
          <a:xfrm>
            <a:off x="10333971" y="512523"/>
            <a:ext cx="1811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Answers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A0E925-7ADF-2759-C528-807B430089AB}"/>
              </a:ext>
            </a:extLst>
          </p:cNvPr>
          <p:cNvSpPr/>
          <p:nvPr/>
        </p:nvSpPr>
        <p:spPr>
          <a:xfrm>
            <a:off x="36137" y="2741196"/>
            <a:ext cx="12127288" cy="3330464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Tân, sorry to hear you can't come. Since you're not going to join us for speaking practice this week, </a:t>
            </a:r>
            <a:r>
              <a:rPr lang="en-US" sz="3600" dirty="0">
                <a:highlight>
                  <a:srgbClr val="FFFF00"/>
                </a:highlight>
              </a:rPr>
              <a:t>make sure you read some more fun things in English </a:t>
            </a:r>
            <a:r>
              <a:rPr lang="en-US" sz="3600" dirty="0"/>
              <a:t>before we meet again! 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E92171-AED6-E5E5-04C1-1DAFD000F5CC}"/>
              </a:ext>
            </a:extLst>
          </p:cNvPr>
          <p:cNvSpPr txBox="1"/>
          <p:nvPr/>
        </p:nvSpPr>
        <p:spPr>
          <a:xfrm>
            <a:off x="5756881" y="1649193"/>
            <a:ext cx="1199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258172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4798" y="1483080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817906" y="227823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811682" y="4727277"/>
            <a:ext cx="3256378" cy="64343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24125" y="5533494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811682" y="308713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4D2987CD-E708-70FC-63C2-2DF3792D0B5F}"/>
              </a:ext>
            </a:extLst>
          </p:cNvPr>
          <p:cNvSpPr/>
          <p:nvPr/>
        </p:nvSpPr>
        <p:spPr>
          <a:xfrm>
            <a:off x="4824125" y="3875025"/>
            <a:ext cx="3256378" cy="66247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2166B-82AB-908B-3C5D-90CE36B6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6C468D-9703-A622-E644-B3F9136CEF07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D3E56D-5ABE-D4C1-4350-62FB506A3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75AB6A-9335-E1BD-9390-DCDBAE82A15A}"/>
              </a:ext>
            </a:extLst>
          </p:cNvPr>
          <p:cNvSpPr txBox="1"/>
          <p:nvPr/>
        </p:nvSpPr>
        <p:spPr>
          <a:xfrm>
            <a:off x="4867134" y="4143638"/>
            <a:ext cx="326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407516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CE0E48-64FB-4A48-63DF-24B4EB3EE388}"/>
              </a:ext>
            </a:extLst>
          </p:cNvPr>
          <p:cNvSpPr txBox="1"/>
          <p:nvPr/>
        </p:nvSpPr>
        <p:spPr>
          <a:xfrm>
            <a:off x="3245329" y="446783"/>
            <a:ext cx="4860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Circle the correct answers.</a:t>
            </a:r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5A9410-08A0-F00E-A97D-2DF341A1B523}"/>
              </a:ext>
            </a:extLst>
          </p:cNvPr>
          <p:cNvSpPr txBox="1"/>
          <p:nvPr/>
        </p:nvSpPr>
        <p:spPr>
          <a:xfrm>
            <a:off x="67572" y="1004618"/>
            <a:ext cx="1208632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1. When you read in English, use a dictionary to _____________ any new words you don't know.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A. note down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B. come across 		C. look up	 	D. turn on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2. You can find the _____________ of your favorite songs on the internet.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A. pages 		B. method 		C. career 		D. lyrics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3. It's interesting to travel to _____________ countries.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A. international 		B. foreign 		C. essential	 D. worldwide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4. Learning English will be useful for your future _____________ because many jobs require it.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A. career 		B. content 		C. opportunity 		D. essential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A5EE42-B3AB-F7FA-A138-DD148B82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456308"/>
            <a:ext cx="2806919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02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45A9410-08A0-F00E-A97D-2DF341A1B523}"/>
              </a:ext>
            </a:extLst>
          </p:cNvPr>
          <p:cNvSpPr txBox="1"/>
          <p:nvPr/>
        </p:nvSpPr>
        <p:spPr>
          <a:xfrm>
            <a:off x="105672" y="499793"/>
            <a:ext cx="1208632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5. I always ______________ new words in a notebook when I read books in English.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A. was noting down B. am noting down C. note down D. will note down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6. When you watch TV in English, remember to use the _______________.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A. subtitles 		B. songs 		C. books 		D. dictionary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7. If you speak English, you can communicate with people when you travel _____________.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A. opportunity 		B. overseas 	C. international		 D. foreign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8. It's _________________ that you speak English if you study in an English-speaking country.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A. method 		B. content 		C. career 		D. essential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9540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CE0E48-64FB-4A48-63DF-24B4EB3EE388}"/>
              </a:ext>
            </a:extLst>
          </p:cNvPr>
          <p:cNvSpPr txBox="1"/>
          <p:nvPr/>
        </p:nvSpPr>
        <p:spPr>
          <a:xfrm>
            <a:off x="3245329" y="446783"/>
            <a:ext cx="4860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Answers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5A9410-08A0-F00E-A97D-2DF341A1B523}"/>
              </a:ext>
            </a:extLst>
          </p:cNvPr>
          <p:cNvSpPr txBox="1"/>
          <p:nvPr/>
        </p:nvSpPr>
        <p:spPr>
          <a:xfrm>
            <a:off x="67572" y="1557068"/>
            <a:ext cx="1208632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1. When you read in English, use a dictionary to _____________ any new words you don't know.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A. note down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B. come across 		C. look up	 	D. turn on</a:t>
            </a:r>
          </a:p>
          <a:p>
            <a:endParaRPr lang="en-US" sz="3200" b="0" i="0" dirty="0">
              <a:solidFill>
                <a:srgbClr val="242021"/>
              </a:solidFill>
              <a:effectLst/>
            </a:endParaRPr>
          </a:p>
          <a:p>
            <a:endParaRPr lang="en-US" sz="3200" dirty="0">
              <a:solidFill>
                <a:srgbClr val="242021"/>
              </a:solidFill>
            </a:endParaRP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2. You can find the _____________ of your favorite songs on the internet.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A. pages 		B. method 		C. career 		D. lyrics</a:t>
            </a:r>
          </a:p>
          <a:p>
            <a:endParaRPr lang="en-US" sz="3200" b="0" i="0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A5EE42-B3AB-F7FA-A138-DD148B82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456308"/>
            <a:ext cx="2806919" cy="5847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C1C90C-5504-4902-EC2E-CA93917F405D}"/>
              </a:ext>
            </a:extLst>
          </p:cNvPr>
          <p:cNvSpPr/>
          <p:nvPr/>
        </p:nvSpPr>
        <p:spPr>
          <a:xfrm>
            <a:off x="7324725" y="2552700"/>
            <a:ext cx="2362200" cy="584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97F6FC-3BA8-D9E4-EC89-54E2AB6BDBB6}"/>
              </a:ext>
            </a:extLst>
          </p:cNvPr>
          <p:cNvSpPr/>
          <p:nvPr/>
        </p:nvSpPr>
        <p:spPr>
          <a:xfrm>
            <a:off x="7934325" y="5008544"/>
            <a:ext cx="2362200" cy="584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3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CE0E48-64FB-4A48-63DF-24B4EB3EE388}"/>
              </a:ext>
            </a:extLst>
          </p:cNvPr>
          <p:cNvSpPr txBox="1"/>
          <p:nvPr/>
        </p:nvSpPr>
        <p:spPr>
          <a:xfrm>
            <a:off x="3245329" y="446783"/>
            <a:ext cx="4860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Answers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5A9410-08A0-F00E-A97D-2DF341A1B523}"/>
              </a:ext>
            </a:extLst>
          </p:cNvPr>
          <p:cNvSpPr txBox="1"/>
          <p:nvPr/>
        </p:nvSpPr>
        <p:spPr>
          <a:xfrm>
            <a:off x="67572" y="1585643"/>
            <a:ext cx="1208632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3. It's interesting to travel to _____________ countries.</a:t>
            </a:r>
          </a:p>
          <a:p>
            <a:pPr marL="514350" indent="-514350">
              <a:buAutoNum type="alphaUcPeriod"/>
            </a:pPr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international 		B. foreign 		C. essential	 D. worldwide</a:t>
            </a:r>
          </a:p>
          <a:p>
            <a:pPr marL="514350" indent="-514350">
              <a:buAutoNum type="alphaUcPeriod"/>
            </a:pP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AutoNum type="alphaUcPeriod"/>
            </a:pPr>
            <a:endParaRPr lang="en-US" sz="3200" b="0" i="0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4. Learning English will be useful for your future _____________ because many jobs require it.</a:t>
            </a:r>
          </a:p>
          <a:p>
            <a:pPr marL="514350" indent="-514350">
              <a:buAutoNum type="alphaU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career 		B. content 		C. opportunity 		D. essential</a:t>
            </a:r>
          </a:p>
          <a:p>
            <a:pPr marL="514350" indent="-514350">
              <a:buAutoNum type="alphaUcPeriod"/>
            </a:pPr>
            <a:endParaRPr lang="en-US" sz="3200" b="0" i="0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A5EE42-B3AB-F7FA-A138-DD148B82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456308"/>
            <a:ext cx="2806919" cy="5847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C1C90C-5504-4902-EC2E-CA93917F405D}"/>
              </a:ext>
            </a:extLst>
          </p:cNvPr>
          <p:cNvSpPr/>
          <p:nvPr/>
        </p:nvSpPr>
        <p:spPr>
          <a:xfrm>
            <a:off x="3648075" y="2143125"/>
            <a:ext cx="2362200" cy="584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CAB558-1A4A-02C8-16EA-7468DAA0A746}"/>
              </a:ext>
            </a:extLst>
          </p:cNvPr>
          <p:cNvSpPr/>
          <p:nvPr/>
        </p:nvSpPr>
        <p:spPr>
          <a:xfrm>
            <a:off x="67572" y="4572000"/>
            <a:ext cx="2362200" cy="584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CE0E48-64FB-4A48-63DF-24B4EB3EE388}"/>
              </a:ext>
            </a:extLst>
          </p:cNvPr>
          <p:cNvSpPr txBox="1"/>
          <p:nvPr/>
        </p:nvSpPr>
        <p:spPr>
          <a:xfrm>
            <a:off x="3245329" y="446783"/>
            <a:ext cx="4860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Answers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5A9410-08A0-F00E-A97D-2DF341A1B523}"/>
              </a:ext>
            </a:extLst>
          </p:cNvPr>
          <p:cNvSpPr txBox="1"/>
          <p:nvPr/>
        </p:nvSpPr>
        <p:spPr>
          <a:xfrm>
            <a:off x="67572" y="1452293"/>
            <a:ext cx="1208632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5. I always ______________ new words in a notebook when I read books in English.</a:t>
            </a:r>
          </a:p>
          <a:p>
            <a:pPr marL="514350" indent="-514350">
              <a:buAutoNum type="alphaUcPeriod"/>
            </a:pPr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was noting down 				B. am noting down 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C. note down 					D. will note down</a:t>
            </a:r>
          </a:p>
          <a:p>
            <a:pPr marL="514350" indent="-514350">
              <a:buAutoNum type="alphaUcPeriod"/>
            </a:pP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AutoNum type="alphaUcPeriod"/>
            </a:pPr>
            <a:endParaRPr lang="en-US" sz="3200" b="0" i="0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6. When you watch TV in English, remember to use the _______________.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A. subtitles 		B. songs 		C. books 		D. dictionary</a:t>
            </a:r>
          </a:p>
          <a:p>
            <a:pPr marL="514350" indent="-514350">
              <a:buAutoNum type="alphaUcPeriod"/>
            </a:pPr>
            <a:endParaRPr lang="en-US" sz="3200" b="0" i="0" dirty="0">
              <a:solidFill>
                <a:srgbClr val="242021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A5EE42-B3AB-F7FA-A138-DD148B82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456308"/>
            <a:ext cx="2806919" cy="5847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C1C90C-5504-4902-EC2E-CA93917F405D}"/>
              </a:ext>
            </a:extLst>
          </p:cNvPr>
          <p:cNvSpPr/>
          <p:nvPr/>
        </p:nvSpPr>
        <p:spPr>
          <a:xfrm>
            <a:off x="67572" y="2938193"/>
            <a:ext cx="2362200" cy="584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63748D-CDCD-72E0-13D9-708343AC5CFC}"/>
              </a:ext>
            </a:extLst>
          </p:cNvPr>
          <p:cNvSpPr/>
          <p:nvPr/>
        </p:nvSpPr>
        <p:spPr>
          <a:xfrm>
            <a:off x="134247" y="5435564"/>
            <a:ext cx="2362200" cy="584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9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45A9410-08A0-F00E-A97D-2DF341A1B523}"/>
              </a:ext>
            </a:extLst>
          </p:cNvPr>
          <p:cNvSpPr txBox="1"/>
          <p:nvPr/>
        </p:nvSpPr>
        <p:spPr>
          <a:xfrm>
            <a:off x="58047" y="1528493"/>
            <a:ext cx="1208632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7. If you speak English, you can communicate with people when you travel _____________.</a:t>
            </a:r>
          </a:p>
          <a:p>
            <a:pPr marL="514350" indent="-514350">
              <a:buAutoNum type="alphaUcPeriod"/>
            </a:pPr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opportunity 		B. overseas 	C. international		 D. foreign</a:t>
            </a:r>
          </a:p>
          <a:p>
            <a:pPr marL="514350" indent="-514350">
              <a:buAutoNum type="alphaUcPeriod"/>
            </a:pP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AutoNum type="alphaUcPeriod"/>
            </a:pPr>
            <a:endParaRPr lang="en-US" sz="3200" b="0" i="0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8. It's _________________ that you speak English if you study in an English-speaking country.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A. method 		B. content 		C. career 		D. essential</a:t>
            </a:r>
            <a:r>
              <a:rPr lang="en-US" sz="32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20F6EC-E510-A937-B2B6-7E02BCD09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456308"/>
            <a:ext cx="2806919" cy="584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E1B340-973D-0517-94CF-E3AC9311D785}"/>
              </a:ext>
            </a:extLst>
          </p:cNvPr>
          <p:cNvSpPr txBox="1"/>
          <p:nvPr/>
        </p:nvSpPr>
        <p:spPr>
          <a:xfrm>
            <a:off x="3245329" y="446783"/>
            <a:ext cx="4860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Answers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6BC44C-254E-1172-12D4-61BBB0C03DAC}"/>
              </a:ext>
            </a:extLst>
          </p:cNvPr>
          <p:cNvSpPr/>
          <p:nvPr/>
        </p:nvSpPr>
        <p:spPr>
          <a:xfrm>
            <a:off x="3563247" y="2585768"/>
            <a:ext cx="2362200" cy="584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19A806-5273-5E34-0607-4B0588822C9E}"/>
              </a:ext>
            </a:extLst>
          </p:cNvPr>
          <p:cNvSpPr/>
          <p:nvPr/>
        </p:nvSpPr>
        <p:spPr>
          <a:xfrm>
            <a:off x="8963922" y="4975591"/>
            <a:ext cx="2362200" cy="584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2166B-82AB-908B-3C5D-90CE36B6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6C468D-9703-A622-E644-B3F9136CEF07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D3E56D-5ABE-D4C1-4350-62FB506A3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75AB6A-9335-E1BD-9390-DCDBAE82A15A}"/>
              </a:ext>
            </a:extLst>
          </p:cNvPr>
          <p:cNvSpPr txBox="1"/>
          <p:nvPr/>
        </p:nvSpPr>
        <p:spPr>
          <a:xfrm>
            <a:off x="4867134" y="4143638"/>
            <a:ext cx="3267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7386295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5FC840-A6A4-DEDC-216B-647A17BB80A8}"/>
              </a:ext>
            </a:extLst>
          </p:cNvPr>
          <p:cNvSpPr txBox="1"/>
          <p:nvPr/>
        </p:nvSpPr>
        <p:spPr>
          <a:xfrm>
            <a:off x="2781300" y="475071"/>
            <a:ext cx="9323705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You will hear two friends talking about learning English. For each question, choose the correct answer (A, B, or C). You will hear the conversation twice.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But let’s underline the keywords first.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CA9C69-EC18-3050-534D-53C30AE22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0" y="493028"/>
            <a:ext cx="2524326" cy="780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0C35-D869-1BB6-E850-1AE682F1E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70" y="3291414"/>
            <a:ext cx="8445934" cy="3073558"/>
          </a:xfrm>
          <a:prstGeom prst="rect">
            <a:avLst/>
          </a:prstGeom>
        </p:spPr>
      </p:pic>
      <p:pic>
        <p:nvPicPr>
          <p:cNvPr id="8" name="TRACK 18">
            <a:hlinkClick r:id="" action="ppaction://media"/>
            <a:extLst>
              <a:ext uri="{FF2B5EF4-FFF2-40B4-BE49-F238E27FC236}">
                <a16:creationId xmlns:a16="http://schemas.microsoft.com/office/drawing/2014/main" id="{C78552B7-F696-2DAA-D587-AAA26D502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949" y="1430479"/>
            <a:ext cx="951505" cy="9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929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3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231652-C993-0F6C-0A0E-B77DA715E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5" y="505896"/>
            <a:ext cx="8326202" cy="29231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E2F3A5-193E-0EE6-7903-6BD1DA10D476}"/>
              </a:ext>
            </a:extLst>
          </p:cNvPr>
          <p:cNvSpPr txBox="1"/>
          <p:nvPr/>
        </p:nvSpPr>
        <p:spPr>
          <a:xfrm>
            <a:off x="8001000" y="505896"/>
            <a:ext cx="4381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sng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Underline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 the key words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93DAC5-1466-9C3C-B2EC-BF269FC95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5603"/>
            <a:ext cx="9296400" cy="28817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E41407-D01D-9C8D-E929-DB5CF60DD0FD}"/>
              </a:ext>
            </a:extLst>
          </p:cNvPr>
          <p:cNvCxnSpPr/>
          <p:nvPr/>
        </p:nvCxnSpPr>
        <p:spPr>
          <a:xfrm>
            <a:off x="885825" y="1090671"/>
            <a:ext cx="7715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650258-57CF-BDD5-87EE-396AC4C1826D}"/>
              </a:ext>
            </a:extLst>
          </p:cNvPr>
          <p:cNvCxnSpPr>
            <a:cxnSpLocks/>
          </p:cNvCxnSpPr>
          <p:nvPr/>
        </p:nvCxnSpPr>
        <p:spPr>
          <a:xfrm>
            <a:off x="3152775" y="1090671"/>
            <a:ext cx="4219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5F332F-F69A-2FD8-FDE6-68C1F772F76A}"/>
              </a:ext>
            </a:extLst>
          </p:cNvPr>
          <p:cNvCxnSpPr>
            <a:cxnSpLocks/>
          </p:cNvCxnSpPr>
          <p:nvPr/>
        </p:nvCxnSpPr>
        <p:spPr>
          <a:xfrm>
            <a:off x="2419350" y="1862196"/>
            <a:ext cx="3019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5CD1F9-46CA-9E52-7995-8CFE0063CD46}"/>
              </a:ext>
            </a:extLst>
          </p:cNvPr>
          <p:cNvCxnSpPr>
            <a:cxnSpLocks/>
          </p:cNvCxnSpPr>
          <p:nvPr/>
        </p:nvCxnSpPr>
        <p:spPr>
          <a:xfrm>
            <a:off x="2552700" y="2538471"/>
            <a:ext cx="4219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7DCEFD-68DB-DDB3-E81C-EC24DE7CFF3A}"/>
              </a:ext>
            </a:extLst>
          </p:cNvPr>
          <p:cNvCxnSpPr>
            <a:cxnSpLocks/>
          </p:cNvCxnSpPr>
          <p:nvPr/>
        </p:nvCxnSpPr>
        <p:spPr>
          <a:xfrm>
            <a:off x="2419350" y="3176646"/>
            <a:ext cx="2343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DC31AB-7B12-144D-81BB-B4E543145201}"/>
              </a:ext>
            </a:extLst>
          </p:cNvPr>
          <p:cNvCxnSpPr>
            <a:cxnSpLocks/>
          </p:cNvCxnSpPr>
          <p:nvPr/>
        </p:nvCxnSpPr>
        <p:spPr>
          <a:xfrm>
            <a:off x="609600" y="4071996"/>
            <a:ext cx="9715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E0B3461-40B5-FE16-78E7-B8B03318961E}"/>
              </a:ext>
            </a:extLst>
          </p:cNvPr>
          <p:cNvCxnSpPr>
            <a:cxnSpLocks/>
          </p:cNvCxnSpPr>
          <p:nvPr/>
        </p:nvCxnSpPr>
        <p:spPr>
          <a:xfrm>
            <a:off x="2952750" y="4071996"/>
            <a:ext cx="4210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3F55A6-13E7-8565-1998-558D0C45139B}"/>
              </a:ext>
            </a:extLst>
          </p:cNvPr>
          <p:cNvCxnSpPr>
            <a:cxnSpLocks/>
          </p:cNvCxnSpPr>
          <p:nvPr/>
        </p:nvCxnSpPr>
        <p:spPr>
          <a:xfrm>
            <a:off x="2219325" y="4795896"/>
            <a:ext cx="3219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F991625-D843-8E59-860C-11ECE47C43EC}"/>
              </a:ext>
            </a:extLst>
          </p:cNvPr>
          <p:cNvCxnSpPr>
            <a:cxnSpLocks/>
          </p:cNvCxnSpPr>
          <p:nvPr/>
        </p:nvCxnSpPr>
        <p:spPr>
          <a:xfrm>
            <a:off x="2314575" y="5491221"/>
            <a:ext cx="4286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2125A0-4E44-BF68-AA88-A25EB051F824}"/>
              </a:ext>
            </a:extLst>
          </p:cNvPr>
          <p:cNvCxnSpPr>
            <a:cxnSpLocks/>
          </p:cNvCxnSpPr>
          <p:nvPr/>
        </p:nvCxnSpPr>
        <p:spPr>
          <a:xfrm>
            <a:off x="2219325" y="6157971"/>
            <a:ext cx="33718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05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0085" y="536612"/>
            <a:ext cx="6301866" cy="5823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marR="0" lvl="0" indent="-571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review the target language about different ways to learn English.</a:t>
            </a:r>
          </a:p>
          <a:p>
            <a:pPr marL="571500" marR="0" lvl="0" indent="-5715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practice test-taking skills: listen and read for details.</a:t>
            </a: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382C19-13BD-590B-9808-3EFBE910B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107"/>
            <a:ext cx="8634153" cy="2917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3BEB03-D83F-9307-3C10-A14B30908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2700"/>
            <a:ext cx="9344025" cy="288951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03E273-F5CE-BAF0-233A-B9BC158C973F}"/>
              </a:ext>
            </a:extLst>
          </p:cNvPr>
          <p:cNvCxnSpPr>
            <a:cxnSpLocks/>
          </p:cNvCxnSpPr>
          <p:nvPr/>
        </p:nvCxnSpPr>
        <p:spPr>
          <a:xfrm>
            <a:off x="3028950" y="1100196"/>
            <a:ext cx="5210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0EA123-BFDE-35D9-E2F1-0045FCDD3937}"/>
              </a:ext>
            </a:extLst>
          </p:cNvPr>
          <p:cNvCxnSpPr>
            <a:cxnSpLocks/>
          </p:cNvCxnSpPr>
          <p:nvPr/>
        </p:nvCxnSpPr>
        <p:spPr>
          <a:xfrm>
            <a:off x="762000" y="1100196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2A3A67-0E08-4992-98FF-8D4C3C0BE8EC}"/>
              </a:ext>
            </a:extLst>
          </p:cNvPr>
          <p:cNvCxnSpPr>
            <a:cxnSpLocks/>
          </p:cNvCxnSpPr>
          <p:nvPr/>
        </p:nvCxnSpPr>
        <p:spPr>
          <a:xfrm>
            <a:off x="2038350" y="1871721"/>
            <a:ext cx="3486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EC781B-89B3-31D9-9DC1-399B4F972383}"/>
              </a:ext>
            </a:extLst>
          </p:cNvPr>
          <p:cNvCxnSpPr>
            <a:cxnSpLocks/>
          </p:cNvCxnSpPr>
          <p:nvPr/>
        </p:nvCxnSpPr>
        <p:spPr>
          <a:xfrm>
            <a:off x="2038350" y="2519421"/>
            <a:ext cx="2524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E5E8C0-04E7-4621-DAD2-A2A3DAC6C0CE}"/>
              </a:ext>
            </a:extLst>
          </p:cNvPr>
          <p:cNvCxnSpPr>
            <a:cxnSpLocks/>
          </p:cNvCxnSpPr>
          <p:nvPr/>
        </p:nvCxnSpPr>
        <p:spPr>
          <a:xfrm>
            <a:off x="2038350" y="3186171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C1CFC4-CE93-AFCB-8A5C-AA84CD16A2A6}"/>
              </a:ext>
            </a:extLst>
          </p:cNvPr>
          <p:cNvCxnSpPr>
            <a:cxnSpLocks/>
          </p:cNvCxnSpPr>
          <p:nvPr/>
        </p:nvCxnSpPr>
        <p:spPr>
          <a:xfrm>
            <a:off x="723900" y="4081521"/>
            <a:ext cx="7715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BD03C0-4A6A-1024-8667-A2005530B889}"/>
              </a:ext>
            </a:extLst>
          </p:cNvPr>
          <p:cNvCxnSpPr>
            <a:cxnSpLocks/>
          </p:cNvCxnSpPr>
          <p:nvPr/>
        </p:nvCxnSpPr>
        <p:spPr>
          <a:xfrm>
            <a:off x="2905125" y="4081521"/>
            <a:ext cx="3467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231756-F586-FD93-155B-304A3806BEEA}"/>
              </a:ext>
            </a:extLst>
          </p:cNvPr>
          <p:cNvCxnSpPr>
            <a:cxnSpLocks/>
          </p:cNvCxnSpPr>
          <p:nvPr/>
        </p:nvCxnSpPr>
        <p:spPr>
          <a:xfrm>
            <a:off x="3790950" y="4833996"/>
            <a:ext cx="2867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3E89790-5C3E-E23A-C54D-17891267BE02}"/>
              </a:ext>
            </a:extLst>
          </p:cNvPr>
          <p:cNvCxnSpPr>
            <a:cxnSpLocks/>
          </p:cNvCxnSpPr>
          <p:nvPr/>
        </p:nvCxnSpPr>
        <p:spPr>
          <a:xfrm>
            <a:off x="3790950" y="5472171"/>
            <a:ext cx="9715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BB3156-AA8B-2B1C-FCD7-1BC8AE356453}"/>
              </a:ext>
            </a:extLst>
          </p:cNvPr>
          <p:cNvCxnSpPr>
            <a:cxnSpLocks/>
          </p:cNvCxnSpPr>
          <p:nvPr/>
        </p:nvCxnSpPr>
        <p:spPr>
          <a:xfrm>
            <a:off x="3971925" y="6138921"/>
            <a:ext cx="3133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45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D652F-8CDB-68A8-4B68-74AE8A08C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540" y="1667092"/>
            <a:ext cx="9610919" cy="3276449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4D90EF9-F607-2D52-8836-1035F8B44CB1}"/>
              </a:ext>
            </a:extLst>
          </p:cNvPr>
          <p:cNvCxnSpPr>
            <a:cxnSpLocks/>
          </p:cNvCxnSpPr>
          <p:nvPr/>
        </p:nvCxnSpPr>
        <p:spPr>
          <a:xfrm>
            <a:off x="2133600" y="2281296"/>
            <a:ext cx="1924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2ECA15-B101-F952-5523-C5331132498D}"/>
              </a:ext>
            </a:extLst>
          </p:cNvPr>
          <p:cNvCxnSpPr>
            <a:cxnSpLocks/>
          </p:cNvCxnSpPr>
          <p:nvPr/>
        </p:nvCxnSpPr>
        <p:spPr>
          <a:xfrm>
            <a:off x="5676900" y="2305167"/>
            <a:ext cx="2200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08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5FC840-A6A4-DEDC-216B-647A17BB80A8}"/>
              </a:ext>
            </a:extLst>
          </p:cNvPr>
          <p:cNvSpPr txBox="1"/>
          <p:nvPr/>
        </p:nvSpPr>
        <p:spPr>
          <a:xfrm>
            <a:off x="1962150" y="1430479"/>
            <a:ext cx="9323705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Now listen and choose the correct answer (A, B, or C). You will hear the conversation twice. 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CA9C69-EC18-3050-534D-53C30AE22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0" y="493028"/>
            <a:ext cx="2524326" cy="780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0C35-D869-1BB6-E850-1AE682F1E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70" y="3291414"/>
            <a:ext cx="8445934" cy="3073558"/>
          </a:xfrm>
          <a:prstGeom prst="rect">
            <a:avLst/>
          </a:prstGeom>
        </p:spPr>
      </p:pic>
      <p:pic>
        <p:nvPicPr>
          <p:cNvPr id="8" name="TRACK 18">
            <a:hlinkClick r:id="" action="ppaction://media"/>
            <a:extLst>
              <a:ext uri="{FF2B5EF4-FFF2-40B4-BE49-F238E27FC236}">
                <a16:creationId xmlns:a16="http://schemas.microsoft.com/office/drawing/2014/main" id="{C78552B7-F696-2DAA-D587-AAA26D502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949" y="1430479"/>
            <a:ext cx="951505" cy="9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510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3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4424CE-98E9-87F9-7078-DA0F53270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60" y="1320733"/>
            <a:ext cx="7398130" cy="2597283"/>
          </a:xfrm>
          <a:prstGeom prst="rect">
            <a:avLst/>
          </a:prstGeom>
          <a:solidFill>
            <a:srgbClr val="00FFFF"/>
          </a:solidFill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C993FF-0F45-6DC5-06DF-7BA16EB9BCF9}"/>
              </a:ext>
            </a:extLst>
          </p:cNvPr>
          <p:cNvSpPr/>
          <p:nvPr/>
        </p:nvSpPr>
        <p:spPr>
          <a:xfrm>
            <a:off x="4324350" y="466725"/>
            <a:ext cx="2552700" cy="78105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242021"/>
                </a:solidFill>
                <a:effectLst/>
              </a:rPr>
              <a:t>Answers</a:t>
            </a:r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55F3F6-6E6E-3941-B330-CA8524ED7746}"/>
              </a:ext>
            </a:extLst>
          </p:cNvPr>
          <p:cNvSpPr/>
          <p:nvPr/>
        </p:nvSpPr>
        <p:spPr>
          <a:xfrm>
            <a:off x="76200" y="3918016"/>
            <a:ext cx="12039600" cy="2406584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 i="0" dirty="0">
              <a:solidFill>
                <a:srgbClr val="242021"/>
              </a:solidFill>
              <a:effectLst/>
            </a:endParaRP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242021"/>
                </a:solidFill>
                <a:effectLst/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Long: Yeah. How do you practice English?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Trang: </a:t>
            </a:r>
            <a:r>
              <a:rPr lang="en-US" sz="3600" dirty="0">
                <a:solidFill>
                  <a:srgbClr val="242021"/>
                </a:solidFill>
                <a:highlight>
                  <a:srgbClr val="FFFF00"/>
                </a:highlight>
              </a:rPr>
              <a:t>I watch movies </a:t>
            </a:r>
            <a:r>
              <a:rPr lang="en-US" sz="3600" dirty="0">
                <a:solidFill>
                  <a:srgbClr val="242021"/>
                </a:solidFill>
              </a:rPr>
              <a:t>in English with subtitles on.</a:t>
            </a:r>
          </a:p>
          <a:p>
            <a:pPr algn="ctr">
              <a:lnSpc>
                <a:spcPct val="150000"/>
              </a:lnSpc>
            </a:pPr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686FB9-B602-EC08-1B24-9F5BE5D197CF}"/>
              </a:ext>
            </a:extLst>
          </p:cNvPr>
          <p:cNvSpPr txBox="1"/>
          <p:nvPr/>
        </p:nvSpPr>
        <p:spPr>
          <a:xfrm>
            <a:off x="6667500" y="1808427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9" name="TRACK 18">
            <a:hlinkClick r:id="" action="ppaction://media"/>
            <a:extLst>
              <a:ext uri="{FF2B5EF4-FFF2-40B4-BE49-F238E27FC236}">
                <a16:creationId xmlns:a16="http://schemas.microsoft.com/office/drawing/2014/main" id="{06BDE112-0822-318A-1569-FF8B8E6FA2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000" end="128799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995" y="3816483"/>
            <a:ext cx="951505" cy="9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9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94CF7F-BBCA-F0A2-9B93-3C680023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93744"/>
            <a:ext cx="9608044" cy="29783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235FA2C-E6D7-F5BB-3A20-D7826D82B4C9}"/>
              </a:ext>
            </a:extLst>
          </p:cNvPr>
          <p:cNvSpPr/>
          <p:nvPr/>
        </p:nvSpPr>
        <p:spPr>
          <a:xfrm>
            <a:off x="4324350" y="466725"/>
            <a:ext cx="2552700" cy="78105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242021"/>
                </a:solidFill>
                <a:effectLst/>
              </a:rPr>
              <a:t>Answers</a:t>
            </a:r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EDE240-1427-4715-E84A-C8BC4A1C9AC8}"/>
              </a:ext>
            </a:extLst>
          </p:cNvPr>
          <p:cNvSpPr/>
          <p:nvPr/>
        </p:nvSpPr>
        <p:spPr>
          <a:xfrm>
            <a:off x="76200" y="4072047"/>
            <a:ext cx="12039600" cy="2311334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i="0" dirty="0">
              <a:solidFill>
                <a:srgbClr val="242021"/>
              </a:solidFill>
              <a:effectLst/>
            </a:endParaRPr>
          </a:p>
          <a:p>
            <a:pPr algn="ctr"/>
            <a:endParaRPr lang="en-US" sz="3600" b="1" dirty="0">
              <a:solidFill>
                <a:srgbClr val="242021"/>
              </a:solidFill>
            </a:endParaRPr>
          </a:p>
          <a:p>
            <a:pPr algn="ctr"/>
            <a:r>
              <a:rPr lang="en-US" sz="3600" b="1" i="0" dirty="0">
                <a:solidFill>
                  <a:srgbClr val="242021"/>
                </a:solidFill>
                <a:effectLst/>
              </a:rPr>
              <a:t>Clues:</a:t>
            </a:r>
          </a:p>
          <a:p>
            <a:r>
              <a:rPr lang="en-US" sz="3600" dirty="0">
                <a:solidFill>
                  <a:srgbClr val="242021"/>
                </a:solidFill>
              </a:rPr>
              <a:t>Long: Does that actually help?</a:t>
            </a:r>
          </a:p>
          <a:p>
            <a:r>
              <a:rPr lang="en-US" sz="3600" dirty="0">
                <a:solidFill>
                  <a:srgbClr val="242021"/>
                </a:solidFill>
              </a:rPr>
              <a:t>Trang: Yes. The key is focusing on new words. You read them, listen to them, and </a:t>
            </a:r>
            <a:r>
              <a:rPr lang="en-US" sz="3600" dirty="0">
                <a:solidFill>
                  <a:srgbClr val="242021"/>
                </a:solidFill>
                <a:highlight>
                  <a:srgbClr val="FFFF00"/>
                </a:highlight>
              </a:rPr>
              <a:t>copy how the actors say them</a:t>
            </a:r>
            <a:r>
              <a:rPr lang="en-US" sz="3600" dirty="0">
                <a:solidFill>
                  <a:srgbClr val="242021"/>
                </a:solidFill>
              </a:rPr>
              <a:t>.</a:t>
            </a:r>
          </a:p>
          <a:p>
            <a:pPr algn="ctr"/>
            <a:endParaRPr lang="en-US" sz="3600" b="1" i="0" dirty="0">
              <a:solidFill>
                <a:srgbClr val="242021"/>
              </a:solidFill>
              <a:effectLst/>
            </a:endParaRPr>
          </a:p>
          <a:p>
            <a:pPr algn="ctr"/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F1F3F-1756-833D-0BDD-5D0E840FCFF8}"/>
              </a:ext>
            </a:extLst>
          </p:cNvPr>
          <p:cNvSpPr txBox="1"/>
          <p:nvPr/>
        </p:nvSpPr>
        <p:spPr>
          <a:xfrm>
            <a:off x="8743950" y="1736581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9" name="TRACK 18">
            <a:hlinkClick r:id="" action="ppaction://media"/>
            <a:extLst>
              <a:ext uri="{FF2B5EF4-FFF2-40B4-BE49-F238E27FC236}">
                <a16:creationId xmlns:a16="http://schemas.microsoft.com/office/drawing/2014/main" id="{7FFB31AC-40B0-0EE0-D630-46F48C3B31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00" end="118799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2837" y="3987768"/>
            <a:ext cx="951505" cy="9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0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AD05B-7EAE-49FB-37B3-74C973197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47775"/>
            <a:ext cx="7798201" cy="263538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29B5DA5-BEDA-3965-61B4-D4B48246DD0A}"/>
              </a:ext>
            </a:extLst>
          </p:cNvPr>
          <p:cNvSpPr/>
          <p:nvPr/>
        </p:nvSpPr>
        <p:spPr>
          <a:xfrm>
            <a:off x="4324350" y="466725"/>
            <a:ext cx="2552700" cy="78105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242021"/>
                </a:solidFill>
                <a:effectLst/>
              </a:rPr>
              <a:t>Answers</a:t>
            </a:r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68DD8C-D11D-D273-0F91-F766A1644E87}"/>
              </a:ext>
            </a:extLst>
          </p:cNvPr>
          <p:cNvSpPr/>
          <p:nvPr/>
        </p:nvSpPr>
        <p:spPr>
          <a:xfrm>
            <a:off x="76200" y="3918016"/>
            <a:ext cx="12039600" cy="235896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i="0" dirty="0">
              <a:solidFill>
                <a:srgbClr val="242021"/>
              </a:solidFill>
              <a:effectLst/>
            </a:endParaRPr>
          </a:p>
          <a:p>
            <a:pPr algn="ctr"/>
            <a:r>
              <a:rPr lang="en-US" sz="3600" b="1" i="0" dirty="0">
                <a:solidFill>
                  <a:srgbClr val="242021"/>
                </a:solidFill>
                <a:effectLst/>
              </a:rPr>
              <a:t>Clues:</a:t>
            </a:r>
          </a:p>
          <a:p>
            <a:r>
              <a:rPr lang="en-US" sz="3600" dirty="0">
                <a:solidFill>
                  <a:srgbClr val="242021"/>
                </a:solidFill>
              </a:rPr>
              <a:t>Long: That's a great idea. I should do that. I </a:t>
            </a:r>
            <a:r>
              <a:rPr lang="en-US" sz="3600" dirty="0">
                <a:solidFill>
                  <a:srgbClr val="242021"/>
                </a:solidFill>
                <a:highlight>
                  <a:srgbClr val="FFFF00"/>
                </a:highlight>
              </a:rPr>
              <a:t>only sing along to practice my pronunciation</a:t>
            </a:r>
            <a:r>
              <a:rPr lang="en-US" sz="3600" dirty="0">
                <a:solidFill>
                  <a:srgbClr val="242021"/>
                </a:solidFill>
              </a:rPr>
              <a:t>.</a:t>
            </a:r>
            <a:endParaRPr lang="en-US" sz="3600" b="1" i="0" dirty="0">
              <a:solidFill>
                <a:srgbClr val="242021"/>
              </a:solidFill>
              <a:effectLst/>
            </a:endParaRPr>
          </a:p>
          <a:p>
            <a:pPr algn="ctr"/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54CC2-0D94-8B06-7942-F0646169F0DF}"/>
              </a:ext>
            </a:extLst>
          </p:cNvPr>
          <p:cNvSpPr txBox="1"/>
          <p:nvPr/>
        </p:nvSpPr>
        <p:spPr>
          <a:xfrm>
            <a:off x="6562725" y="2994686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7" name="TRACK 18">
            <a:hlinkClick r:id="" action="ppaction://media"/>
            <a:extLst>
              <a:ext uri="{FF2B5EF4-FFF2-40B4-BE49-F238E27FC236}">
                <a16:creationId xmlns:a16="http://schemas.microsoft.com/office/drawing/2014/main" id="{5FD2F3E8-4FA5-B21B-3089-023913F3E2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000" end="99799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2837" y="3987768"/>
            <a:ext cx="951505" cy="9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7B458C-C53B-EE9E-7F8E-6F8740846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247775"/>
            <a:ext cx="8924925" cy="275991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353DA4-A135-029A-C8AD-40347B34DEC9}"/>
              </a:ext>
            </a:extLst>
          </p:cNvPr>
          <p:cNvSpPr/>
          <p:nvPr/>
        </p:nvSpPr>
        <p:spPr>
          <a:xfrm>
            <a:off x="4324350" y="466725"/>
            <a:ext cx="2552700" cy="78105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242021"/>
                </a:solidFill>
                <a:effectLst/>
              </a:rPr>
              <a:t>Answers</a:t>
            </a:r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A948D2-581C-9DA6-D5C6-E13C93507FF3}"/>
              </a:ext>
            </a:extLst>
          </p:cNvPr>
          <p:cNvSpPr/>
          <p:nvPr/>
        </p:nvSpPr>
        <p:spPr>
          <a:xfrm>
            <a:off x="76200" y="4060891"/>
            <a:ext cx="12039600" cy="2311334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i="0" dirty="0">
              <a:solidFill>
                <a:srgbClr val="242021"/>
              </a:solidFill>
              <a:effectLst/>
            </a:endParaRPr>
          </a:p>
          <a:p>
            <a:pPr algn="ctr"/>
            <a:endParaRPr lang="en-US" sz="3600" b="1" dirty="0">
              <a:solidFill>
                <a:srgbClr val="242021"/>
              </a:solidFill>
            </a:endParaRPr>
          </a:p>
          <a:p>
            <a:pPr algn="ctr"/>
            <a:r>
              <a:rPr lang="en-US" sz="3600" b="1" i="0" dirty="0">
                <a:solidFill>
                  <a:srgbClr val="242021"/>
                </a:solidFill>
                <a:effectLst/>
              </a:rPr>
              <a:t>Clues:</a:t>
            </a:r>
          </a:p>
          <a:p>
            <a:pPr algn="ctr"/>
            <a:r>
              <a:rPr lang="en-US" sz="3600" dirty="0">
                <a:solidFill>
                  <a:srgbClr val="242021"/>
                </a:solidFill>
              </a:rPr>
              <a:t>Long: Yeah, it's fun and useful. I </a:t>
            </a:r>
            <a:r>
              <a:rPr lang="en-US" sz="3600" dirty="0">
                <a:solidFill>
                  <a:srgbClr val="242021"/>
                </a:solidFill>
                <a:highlight>
                  <a:srgbClr val="FFFF00"/>
                </a:highlight>
              </a:rPr>
              <a:t>want to travel a lot in the future</a:t>
            </a:r>
            <a:r>
              <a:rPr lang="en-US" sz="3600" dirty="0">
                <a:solidFill>
                  <a:srgbClr val="242021"/>
                </a:solidFill>
              </a:rPr>
              <a:t>. I also want to work overseas, and English is the language of business.</a:t>
            </a:r>
          </a:p>
          <a:p>
            <a:pPr algn="ctr"/>
            <a:endParaRPr lang="en-US" sz="3600" b="1" i="0" dirty="0">
              <a:solidFill>
                <a:srgbClr val="242021"/>
              </a:solidFill>
              <a:effectLst/>
            </a:endParaRPr>
          </a:p>
          <a:p>
            <a:pPr algn="ctr"/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F015AA-A83E-B532-9390-57058F820FB0}"/>
              </a:ext>
            </a:extLst>
          </p:cNvPr>
          <p:cNvSpPr txBox="1"/>
          <p:nvPr/>
        </p:nvSpPr>
        <p:spPr>
          <a:xfrm>
            <a:off x="8201025" y="2464329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9" name="TRACK 18">
            <a:hlinkClick r:id="" action="ppaction://media"/>
            <a:extLst>
              <a:ext uri="{FF2B5EF4-FFF2-40B4-BE49-F238E27FC236}">
                <a16:creationId xmlns:a16="http://schemas.microsoft.com/office/drawing/2014/main" id="{6771F5AC-8B94-DFFF-CA36-9111A6D7A0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00" end="86799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3250" y="3837237"/>
            <a:ext cx="951505" cy="9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9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D652F-8CDB-68A8-4B68-74AE8A08C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1247775"/>
            <a:ext cx="7544188" cy="257188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DD5A60-B57E-F819-B285-32C12B7C6CDD}"/>
              </a:ext>
            </a:extLst>
          </p:cNvPr>
          <p:cNvSpPr/>
          <p:nvPr/>
        </p:nvSpPr>
        <p:spPr>
          <a:xfrm>
            <a:off x="4324350" y="466725"/>
            <a:ext cx="2552700" cy="78105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242021"/>
                </a:solidFill>
                <a:effectLst/>
              </a:rPr>
              <a:t>Answers</a:t>
            </a:r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F460CA-2199-9B6C-9F6D-AB7BE084D826}"/>
              </a:ext>
            </a:extLst>
          </p:cNvPr>
          <p:cNvSpPr/>
          <p:nvPr/>
        </p:nvSpPr>
        <p:spPr>
          <a:xfrm>
            <a:off x="76200" y="4276724"/>
            <a:ext cx="12039600" cy="1952625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242021"/>
                </a:solidFill>
                <a:effectLst/>
              </a:rPr>
              <a:t>Clues:</a:t>
            </a:r>
          </a:p>
          <a:p>
            <a:pPr algn="ctr"/>
            <a:r>
              <a:rPr lang="en-US" sz="3600" dirty="0">
                <a:solidFill>
                  <a:srgbClr val="242021"/>
                </a:solidFill>
              </a:rPr>
              <a:t>Long: I think </a:t>
            </a:r>
            <a:r>
              <a:rPr lang="en-US" sz="3600" dirty="0">
                <a:solidFill>
                  <a:srgbClr val="242021"/>
                </a:solidFill>
                <a:highlight>
                  <a:srgbClr val="FFFF00"/>
                </a:highlight>
              </a:rPr>
              <a:t>I want to be a businessman</a:t>
            </a:r>
            <a:r>
              <a:rPr lang="en-US" sz="3600" dirty="0">
                <a:solidFill>
                  <a:srgbClr val="242021"/>
                </a:solidFill>
              </a:rPr>
              <a:t>.</a:t>
            </a:r>
            <a:endParaRPr lang="en-US" sz="3600" b="1" i="0" dirty="0">
              <a:solidFill>
                <a:srgbClr val="242021"/>
              </a:solidFill>
              <a:effectLst/>
            </a:endParaRPr>
          </a:p>
          <a:p>
            <a:pPr algn="ctr"/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A30D83-8558-862C-6E23-F3CA42C7622F}"/>
              </a:ext>
            </a:extLst>
          </p:cNvPr>
          <p:cNvSpPr txBox="1"/>
          <p:nvPr/>
        </p:nvSpPr>
        <p:spPr>
          <a:xfrm>
            <a:off x="6562725" y="2994686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7" name="TRACK 18">
            <a:hlinkClick r:id="" action="ppaction://media"/>
            <a:extLst>
              <a:ext uri="{FF2B5EF4-FFF2-40B4-BE49-F238E27FC236}">
                <a16:creationId xmlns:a16="http://schemas.microsoft.com/office/drawing/2014/main" id="{653876F9-D49D-D609-86B3-EB818C5D25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0" end="81799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7050" y="4124954"/>
            <a:ext cx="951505" cy="9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3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0AE631-01F4-25C5-EAAA-541D7037499C}"/>
              </a:ext>
            </a:extLst>
          </p:cNvPr>
          <p:cNvSpPr txBox="1"/>
          <p:nvPr/>
        </p:nvSpPr>
        <p:spPr>
          <a:xfrm>
            <a:off x="66675" y="1104900"/>
            <a:ext cx="12087225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Narrator: You will hear two friends talking about learning English. For each question, choose the correct answer (A, B, or C). You will hear the conversation twice.</a:t>
            </a:r>
          </a:p>
          <a:p>
            <a:endParaRPr lang="en-US" sz="3200" b="0" i="1" dirty="0"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Long: Do you like learning English, Trang? </a:t>
            </a:r>
          </a:p>
          <a:p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Trang: Yes, it's such a useful thing to learn.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 Long: Why do you think that?</a:t>
            </a:r>
          </a:p>
          <a:p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Trang: There's a lot more information available in English. When I do class projects, it's easier to find articles and books in English.</a:t>
            </a:r>
          </a:p>
        </p:txBody>
      </p:sp>
      <p:pic>
        <p:nvPicPr>
          <p:cNvPr id="2" name="TRACK 18">
            <a:hlinkClick r:id="" action="ppaction://media"/>
            <a:extLst>
              <a:ext uri="{FF2B5EF4-FFF2-40B4-BE49-F238E27FC236}">
                <a16:creationId xmlns:a16="http://schemas.microsoft.com/office/drawing/2014/main" id="{4558819F-0F1F-A44C-A7FA-C9E1B0DD8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2634" y="399459"/>
            <a:ext cx="951505" cy="951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20F934-4B1D-378E-F1F4-9BC4FF654C38}"/>
              </a:ext>
            </a:extLst>
          </p:cNvPr>
          <p:cNvSpPr txBox="1"/>
          <p:nvPr/>
        </p:nvSpPr>
        <p:spPr>
          <a:xfrm>
            <a:off x="3057525" y="447084"/>
            <a:ext cx="2426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highlight>
                  <a:srgbClr val="F3C1FF"/>
                </a:highlight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39234691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3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0AE631-01F4-25C5-EAAA-541D7037499C}"/>
              </a:ext>
            </a:extLst>
          </p:cNvPr>
          <p:cNvSpPr txBox="1"/>
          <p:nvPr/>
        </p:nvSpPr>
        <p:spPr>
          <a:xfrm>
            <a:off x="52387" y="814948"/>
            <a:ext cx="1208722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Long: Yeah. How do you practice English?</a:t>
            </a:r>
          </a:p>
          <a:p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Trang: I watch movies in English with subtitles on.</a:t>
            </a:r>
            <a:endParaRPr lang="en-US" sz="3600" b="0" i="0" dirty="0">
              <a:solidFill>
                <a:srgbClr val="242021"/>
              </a:solidFill>
              <a:effectLst/>
            </a:endParaRP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Long: Does that actually help?</a:t>
            </a:r>
          </a:p>
          <a:p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Trang: Yes. The key is focusing on new words. You read them, listen to them, and copy how the actors say them.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Long: Oh, I only care about the story. That's why I can't learn using movies.</a:t>
            </a:r>
          </a:p>
          <a:p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Trang: Well, there are other ways. I also listen to English songs. I read the lyrics before I listen to them.</a:t>
            </a:r>
            <a:endParaRPr lang="en-US" sz="3600" b="0" i="0" dirty="0">
              <a:solidFill>
                <a:srgbClr val="2420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23056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0AE631-01F4-25C5-EAAA-541D7037499C}"/>
              </a:ext>
            </a:extLst>
          </p:cNvPr>
          <p:cNvSpPr txBox="1"/>
          <p:nvPr/>
        </p:nvSpPr>
        <p:spPr>
          <a:xfrm>
            <a:off x="92869" y="600075"/>
            <a:ext cx="1197530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Long: That's a great idea. I should do that. I only sing along to practice my pronunciation.</a:t>
            </a:r>
          </a:p>
          <a:p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Trang: So, do you like learning English?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Long: Yeah, it's fun and useful. I want to travel a lot in the future. I also want to work overseas, and English is the language of business.</a:t>
            </a:r>
          </a:p>
          <a:p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Trang: Do you know what you want to be? 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Long: I think I want to be a businessman. </a:t>
            </a:r>
          </a:p>
          <a:p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Trang: Cool.</a:t>
            </a:r>
          </a:p>
          <a:p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Narrator: Now, listen again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853216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D55303-9D47-556F-26C7-C6134B3800EA}"/>
              </a:ext>
            </a:extLst>
          </p:cNvPr>
          <p:cNvSpPr txBox="1"/>
          <p:nvPr/>
        </p:nvSpPr>
        <p:spPr>
          <a:xfrm>
            <a:off x="9803918" y="492507"/>
            <a:ext cx="2350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DDF81-8907-90BA-1188-73399D68B092}"/>
              </a:ext>
            </a:extLst>
          </p:cNvPr>
          <p:cNvSpPr txBox="1"/>
          <p:nvPr/>
        </p:nvSpPr>
        <p:spPr>
          <a:xfrm>
            <a:off x="95250" y="2340454"/>
            <a:ext cx="12001500" cy="393056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Note down</a:t>
            </a:r>
            <a:r>
              <a:rPr lang="en-US" sz="3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To write or record information for future reference.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Lyrics</a:t>
            </a:r>
            <a:r>
              <a:rPr lang="en-US" sz="3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The words of a song.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Opportunities</a:t>
            </a:r>
            <a:r>
              <a:rPr lang="en-US" sz="3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Chances or possibilities for doing something.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Look up</a:t>
            </a:r>
            <a:r>
              <a:rPr lang="en-US" sz="3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To search for information in a reference source, such as a dictionary or the internet.</a:t>
            </a:r>
            <a:endParaRPr lang="en-US" sz="3600" b="0" i="0" dirty="0">
              <a:solidFill>
                <a:srgbClr val="0D0D0D"/>
              </a:soli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605950-D752-30B7-7ECE-7C10B57C3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682" y="492507"/>
            <a:ext cx="4822943" cy="169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413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D55303-9D47-556F-26C7-C6134B3800EA}"/>
              </a:ext>
            </a:extLst>
          </p:cNvPr>
          <p:cNvSpPr txBox="1"/>
          <p:nvPr/>
        </p:nvSpPr>
        <p:spPr>
          <a:xfrm>
            <a:off x="9803918" y="492507"/>
            <a:ext cx="2350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DDF81-8907-90BA-1188-73399D68B092}"/>
              </a:ext>
            </a:extLst>
          </p:cNvPr>
          <p:cNvSpPr txBox="1"/>
          <p:nvPr/>
        </p:nvSpPr>
        <p:spPr>
          <a:xfrm>
            <a:off x="95250" y="1845154"/>
            <a:ext cx="12001500" cy="452431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742950" indent="-742950" algn="l">
              <a:buFont typeface="+mj-lt"/>
              <a:buAutoNum type="arabicPeriod" startAt="5"/>
            </a:pPr>
            <a:r>
              <a:rPr lang="en-US" sz="3600" b="1" i="0" dirty="0">
                <a:solidFill>
                  <a:srgbClr val="0D0D0D"/>
                </a:solidFill>
                <a:effectLst/>
              </a:rPr>
              <a:t>Subtitles</a:t>
            </a:r>
            <a:r>
              <a:rPr lang="en-US" sz="3600" b="0" i="0" dirty="0">
                <a:solidFill>
                  <a:srgbClr val="0D0D0D"/>
                </a:solidFill>
                <a:effectLst/>
              </a:rPr>
              <a:t>: Texts displayed at the bottom of a screen that translate the dialogue of a film or TV show into another language.</a:t>
            </a:r>
          </a:p>
          <a:p>
            <a:pPr marL="742950" indent="-742950" algn="l">
              <a:buFont typeface="+mj-lt"/>
              <a:buAutoNum type="arabicPeriod" startAt="5"/>
            </a:pPr>
            <a:r>
              <a:rPr lang="en-US" sz="3600" b="1" i="0" dirty="0">
                <a:solidFill>
                  <a:srgbClr val="0D0D0D"/>
                </a:solidFill>
                <a:effectLst/>
              </a:rPr>
              <a:t>Overseas</a:t>
            </a:r>
            <a:r>
              <a:rPr lang="en-US" sz="3600" b="0" i="0" dirty="0">
                <a:solidFill>
                  <a:srgbClr val="0D0D0D"/>
                </a:solidFill>
                <a:effectLst/>
              </a:rPr>
              <a:t>: In or to a foreign country or countries, especially across the sea.</a:t>
            </a:r>
          </a:p>
          <a:p>
            <a:pPr marL="742950" indent="-742950" algn="l">
              <a:buFont typeface="+mj-lt"/>
              <a:buAutoNum type="arabicPeriod" startAt="5"/>
            </a:pPr>
            <a:r>
              <a:rPr lang="en-US" sz="3600" b="1" i="0" dirty="0">
                <a:solidFill>
                  <a:srgbClr val="0D0D0D"/>
                </a:solidFill>
                <a:effectLst/>
              </a:rPr>
              <a:t>Content</a:t>
            </a:r>
            <a:r>
              <a:rPr lang="en-US" sz="3600" b="0" i="0" dirty="0">
                <a:solidFill>
                  <a:srgbClr val="0D0D0D"/>
                </a:solidFill>
                <a:effectLst/>
              </a:rPr>
              <a:t>: Information such as text, images, videos, etc., that is published or presented online or in other media.</a:t>
            </a:r>
          </a:p>
          <a:p>
            <a:pPr marL="742950" indent="-742950" algn="l">
              <a:buFont typeface="+mj-lt"/>
              <a:buAutoNum type="arabicPeriod" startAt="5"/>
            </a:pPr>
            <a:r>
              <a:rPr lang="en-US" sz="3600" b="1" i="0" dirty="0">
                <a:solidFill>
                  <a:srgbClr val="0D0D0D"/>
                </a:solidFill>
                <a:effectLst/>
              </a:rPr>
              <a:t>Essential</a:t>
            </a:r>
            <a:r>
              <a:rPr lang="en-US" sz="3600" b="0" i="0" dirty="0">
                <a:solidFill>
                  <a:srgbClr val="0D0D0D"/>
                </a:solidFill>
                <a:effectLst/>
              </a:rPr>
              <a:t>: Necessary or extremely important or crucial.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78B20C-62C9-8B7C-17B1-882B9EB65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782" y="488531"/>
            <a:ext cx="3899018" cy="137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457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A4DB61-0FC6-346D-D1C1-34F2A671E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541" y="632817"/>
            <a:ext cx="898525" cy="676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015140-7F91-09F4-D9BE-2E39C06C0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07" y="612019"/>
            <a:ext cx="3465726" cy="7881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17D5AF-6F6B-D8A9-1B3D-BA845B781948}"/>
              </a:ext>
            </a:extLst>
          </p:cNvPr>
          <p:cNvSpPr/>
          <p:nvPr/>
        </p:nvSpPr>
        <p:spPr>
          <a:xfrm>
            <a:off x="46956" y="1810270"/>
            <a:ext cx="12127288" cy="3330464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You will hear Ashley talking to her mom about English study methods. For each question, write a letter (A–H) next to each person. You will hear the conversation </a:t>
            </a:r>
            <a:r>
              <a:rPr lang="en-US" sz="3600" dirty="0">
                <a:solidFill>
                  <a:srgbClr val="242021"/>
                </a:solidFill>
                <a:highlight>
                  <a:srgbClr val="FFFF00"/>
                </a:highlight>
              </a:rPr>
              <a:t>twice</a:t>
            </a:r>
            <a:r>
              <a:rPr lang="en-US" sz="3600" dirty="0">
                <a:solidFill>
                  <a:srgbClr val="24202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4" name="CD2 TRACK 37">
            <a:hlinkClick r:id="" action="ppaction://media"/>
            <a:extLst>
              <a:ext uri="{FF2B5EF4-FFF2-40B4-BE49-F238E27FC236}">
                <a16:creationId xmlns:a16="http://schemas.microsoft.com/office/drawing/2014/main" id="{F379B599-E138-A930-CF53-8C6B726F9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7474" y="556834"/>
            <a:ext cx="898525" cy="8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881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7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8DDF81-8907-90BA-1188-73399D68B092}"/>
              </a:ext>
            </a:extLst>
          </p:cNvPr>
          <p:cNvSpPr txBox="1"/>
          <p:nvPr/>
        </p:nvSpPr>
        <p:spPr>
          <a:xfrm>
            <a:off x="95250" y="2264254"/>
            <a:ext cx="12001500" cy="401712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write or record information for future reference.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words of a song.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Chances or possibilities for doing something.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search for information in a reference source, such as a dictionary or the internet.</a:t>
            </a:r>
            <a:endParaRPr lang="en-US" sz="3200" b="0" i="0" dirty="0">
              <a:solidFill>
                <a:srgbClr val="0D0D0D"/>
              </a:solidFill>
              <a:effectLst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7977EF-1407-9081-EE12-16A0FA7E5CA1}"/>
              </a:ext>
            </a:extLst>
          </p:cNvPr>
          <p:cNvSpPr/>
          <p:nvPr/>
        </p:nvSpPr>
        <p:spPr>
          <a:xfrm>
            <a:off x="200025" y="581025"/>
            <a:ext cx="11791949" cy="7810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242021"/>
                </a:solidFill>
                <a:effectLst/>
              </a:rPr>
              <a:t>Look at the definitions and say the correct words</a:t>
            </a:r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A96AF-1F5A-5241-50A9-216CD9E60E70}"/>
              </a:ext>
            </a:extLst>
          </p:cNvPr>
          <p:cNvSpPr txBox="1"/>
          <p:nvPr/>
        </p:nvSpPr>
        <p:spPr>
          <a:xfrm>
            <a:off x="9105900" y="2390775"/>
            <a:ext cx="2318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Note down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26AE11-D818-DCCC-290A-1F8E40A535FC}"/>
              </a:ext>
            </a:extLst>
          </p:cNvPr>
          <p:cNvSpPr txBox="1"/>
          <p:nvPr/>
        </p:nvSpPr>
        <p:spPr>
          <a:xfrm>
            <a:off x="4191000" y="3299163"/>
            <a:ext cx="1235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Lyrics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FB4F6-2F6F-62FE-D8B5-81C00EB96A68}"/>
              </a:ext>
            </a:extLst>
          </p:cNvPr>
          <p:cNvSpPr txBox="1"/>
          <p:nvPr/>
        </p:nvSpPr>
        <p:spPr>
          <a:xfrm>
            <a:off x="7953375" y="4076700"/>
            <a:ext cx="2868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kern="1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Opportunities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A0700-653F-48C1-40AD-42FCBEDB4F6C}"/>
              </a:ext>
            </a:extLst>
          </p:cNvPr>
          <p:cNvSpPr txBox="1"/>
          <p:nvPr/>
        </p:nvSpPr>
        <p:spPr>
          <a:xfrm>
            <a:off x="3109069" y="5630644"/>
            <a:ext cx="169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kern="1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Look up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671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8DDF81-8907-90BA-1188-73399D68B092}"/>
              </a:ext>
            </a:extLst>
          </p:cNvPr>
          <p:cNvSpPr txBox="1"/>
          <p:nvPr/>
        </p:nvSpPr>
        <p:spPr>
          <a:xfrm>
            <a:off x="114300" y="483079"/>
            <a:ext cx="12001500" cy="518667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 startAt="5"/>
            </a:pPr>
            <a:r>
              <a:rPr lang="en-US" sz="3200" dirty="0">
                <a:solidFill>
                  <a:srgbClr val="0D0D0D"/>
                </a:solidFill>
              </a:rPr>
              <a:t>Texts displayed at the bottom of a screen that translate the dialogue of a film or TV show into another language.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 startAt="5"/>
            </a:pPr>
            <a:r>
              <a:rPr lang="en-US" sz="3200" dirty="0">
                <a:solidFill>
                  <a:srgbClr val="0D0D0D"/>
                </a:solidFill>
              </a:rPr>
              <a:t>In or to a foreign country or countries, especially across the sea.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 startAt="5"/>
            </a:pPr>
            <a:endParaRPr lang="en-US" sz="3200" dirty="0">
              <a:solidFill>
                <a:srgbClr val="0D0D0D"/>
              </a:solidFill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 startAt="5"/>
            </a:pPr>
            <a:r>
              <a:rPr lang="en-US" sz="3200" dirty="0">
                <a:solidFill>
                  <a:srgbClr val="0D0D0D"/>
                </a:solidFill>
              </a:rPr>
              <a:t>Information such as text, images, videos, etc., that is published or presented online or in other media.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 startAt="5"/>
            </a:pPr>
            <a:r>
              <a:rPr lang="en-US" sz="3200" dirty="0">
                <a:solidFill>
                  <a:srgbClr val="0D0D0D"/>
                </a:solidFill>
              </a:rPr>
              <a:t>Necessary or extremely important or crucial.</a:t>
            </a:r>
            <a:endParaRPr lang="en-US" sz="3200" b="0" i="0" dirty="0">
              <a:solidFill>
                <a:srgbClr val="0D0D0D"/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C65E37-7910-1D1B-FB72-889E40017201}"/>
              </a:ext>
            </a:extLst>
          </p:cNvPr>
          <p:cNvSpPr txBox="1"/>
          <p:nvPr/>
        </p:nvSpPr>
        <p:spPr>
          <a:xfrm>
            <a:off x="9706588" y="1358415"/>
            <a:ext cx="1862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Subtitles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176B75-5C78-7330-A62A-AD7D7A837499}"/>
              </a:ext>
            </a:extLst>
          </p:cNvPr>
          <p:cNvSpPr txBox="1"/>
          <p:nvPr/>
        </p:nvSpPr>
        <p:spPr>
          <a:xfrm>
            <a:off x="2422204" y="2753251"/>
            <a:ext cx="1930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Overseas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2AB55B-A107-D30F-CD2B-7AA5BE43D4F6}"/>
              </a:ext>
            </a:extLst>
          </p:cNvPr>
          <p:cNvSpPr txBox="1"/>
          <p:nvPr/>
        </p:nvSpPr>
        <p:spPr>
          <a:xfrm>
            <a:off x="7053035" y="4183156"/>
            <a:ext cx="1712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Content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EAF2A4-4158-92A8-64F3-49ED8BC7CA78}"/>
              </a:ext>
            </a:extLst>
          </p:cNvPr>
          <p:cNvSpPr txBox="1"/>
          <p:nvPr/>
        </p:nvSpPr>
        <p:spPr>
          <a:xfrm>
            <a:off x="8487948" y="5023424"/>
            <a:ext cx="1869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Essential</a:t>
            </a:r>
          </a:p>
        </p:txBody>
      </p:sp>
    </p:spTree>
    <p:extLst>
      <p:ext uri="{BB962C8B-B14F-4D97-AF65-F5344CB8AC3E}">
        <p14:creationId xmlns:p14="http://schemas.microsoft.com/office/powerpoint/2010/main" val="3153344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10"/>
            <a:ext cx="8787102" cy="59912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36074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Practice making sentences with the words in the Consolidation.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Prepare for the next lesson (Review Unit 1- pages 85 &amp; 86 - SB).</a:t>
            </a:r>
            <a:r>
              <a:rPr lang="en-US" dirty="0"/>
              <a:t> </a:t>
            </a:r>
            <a:endParaRPr lang="en-US" sz="3600" i="1" dirty="0">
              <a:solidFill>
                <a:schemeClr val="accent5">
                  <a:lumMod val="75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Play the consolidation games on 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48C511-5E68-5BC3-5A88-5E7F5A94D57D}"/>
              </a:ext>
            </a:extLst>
          </p:cNvPr>
          <p:cNvSpPr txBox="1"/>
          <p:nvPr/>
        </p:nvSpPr>
        <p:spPr>
          <a:xfrm>
            <a:off x="5227607" y="564791"/>
            <a:ext cx="6921263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COMPETITION TIME: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Create groups/teams of 5 students.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You will be given </a:t>
            </a:r>
            <a:r>
              <a:rPr lang="en-US" sz="3600" dirty="0">
                <a:highlight>
                  <a:srgbClr val="00FFFF"/>
                </a:highlight>
              </a:rPr>
              <a:t>8 words </a:t>
            </a:r>
            <a:r>
              <a:rPr lang="en-US" sz="3600" dirty="0"/>
              <a:t>and </a:t>
            </a:r>
            <a:r>
              <a:rPr lang="en-US" sz="3600" dirty="0">
                <a:highlight>
                  <a:srgbClr val="00FFFF"/>
                </a:highlight>
              </a:rPr>
              <a:t>8 definitions</a:t>
            </a:r>
            <a:r>
              <a:rPr lang="en-US" sz="3600" dirty="0"/>
              <a:t>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You must match the words with the correct definitions.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The team(s) with the most correct answers win(s).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Time limit: 5 minutes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866189-45CB-411F-3539-D23D5F4A02A8}"/>
              </a:ext>
            </a:extLst>
          </p:cNvPr>
          <p:cNvSpPr txBox="1"/>
          <p:nvPr/>
        </p:nvSpPr>
        <p:spPr>
          <a:xfrm>
            <a:off x="-27312" y="1342925"/>
            <a:ext cx="5254919" cy="77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highlight>
                  <a:srgbClr val="CCECFF"/>
                </a:highlight>
              </a:rPr>
              <a:t>Vocabulary Match-Up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93411F-DA96-086D-93BC-1AB3CD5A9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12" y="2306848"/>
            <a:ext cx="5157034" cy="18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274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48C511-5E68-5BC3-5A88-5E7F5A94D57D}"/>
              </a:ext>
            </a:extLst>
          </p:cNvPr>
          <p:cNvSpPr txBox="1"/>
          <p:nvPr/>
        </p:nvSpPr>
        <p:spPr>
          <a:xfrm>
            <a:off x="5227607" y="564791"/>
            <a:ext cx="6921263" cy="33304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highlight>
                  <a:srgbClr val="FFFF00"/>
                </a:highlight>
              </a:rPr>
              <a:t>WRITE DOWN THESE WORDS: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D0D0D"/>
                </a:solidFill>
              </a:rPr>
              <a:t>Words: </a:t>
            </a:r>
            <a:r>
              <a:rPr lang="en-US" sz="3600" dirty="0">
                <a:solidFill>
                  <a:srgbClr val="0D0D0D"/>
                </a:solidFill>
              </a:rPr>
              <a:t>Subtitles, Content, Essential, Overseas, Note down, Lyrics, Opportunities, Look up.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866189-45CB-411F-3539-D23D5F4A02A8}"/>
              </a:ext>
            </a:extLst>
          </p:cNvPr>
          <p:cNvSpPr txBox="1"/>
          <p:nvPr/>
        </p:nvSpPr>
        <p:spPr>
          <a:xfrm>
            <a:off x="-27312" y="1342925"/>
            <a:ext cx="5254919" cy="77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highlight>
                  <a:srgbClr val="CCECFF"/>
                </a:highlight>
              </a:rPr>
              <a:t>Vocabulary Match-Up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93411F-DA96-086D-93BC-1AB3CD5A9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12" y="2306848"/>
            <a:ext cx="5157034" cy="18165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8363E8-0850-909F-FBAE-23C78861BC50}"/>
              </a:ext>
            </a:extLst>
          </p:cNvPr>
          <p:cNvSpPr txBox="1"/>
          <p:nvPr/>
        </p:nvSpPr>
        <p:spPr>
          <a:xfrm>
            <a:off x="5227606" y="4314746"/>
            <a:ext cx="692126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NOW, READ THE DEFINITIONS IN THE NEXT SLIDE.</a:t>
            </a:r>
            <a:endParaRPr lang="en-US" sz="36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142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48C511-5E68-5BC3-5A88-5E7F5A94D57D}"/>
              </a:ext>
            </a:extLst>
          </p:cNvPr>
          <p:cNvSpPr txBox="1"/>
          <p:nvPr/>
        </p:nvSpPr>
        <p:spPr>
          <a:xfrm>
            <a:off x="60382" y="430595"/>
            <a:ext cx="12094234" cy="66171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highlight>
                  <a:srgbClr val="FFFFFF"/>
                </a:highlight>
              </a:rPr>
              <a:t>a. Subtitles, b. Content, c. Essential, d. Overseas,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highlight>
                  <a:srgbClr val="FFFFFF"/>
                </a:highlight>
              </a:rPr>
              <a:t>e. Note down, f. Lyrics, g. Opportunities, h. Look up.</a:t>
            </a: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0D0D0D"/>
                </a:solidFill>
                <a:highlight>
                  <a:srgbClr val="FFFFFF"/>
                </a:highlight>
              </a:rPr>
              <a:t>To write or record information for future reference. </a:t>
            </a: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0D0D0D"/>
                </a:solidFill>
                <a:highlight>
                  <a:srgbClr val="FFFFFF"/>
                </a:highlight>
              </a:rPr>
              <a:t>Chances or possibilities for doing something.</a:t>
            </a: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0D0D0D"/>
                </a:solidFill>
                <a:highlight>
                  <a:srgbClr val="FFFFFF"/>
                </a:highlight>
              </a:rPr>
              <a:t>The words of a song.</a:t>
            </a: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0D0D0D"/>
                </a:solidFill>
                <a:highlight>
                  <a:srgbClr val="FFFFFF"/>
                </a:highlight>
              </a:rPr>
              <a:t>To search for information in a reference source, such as a dictionary or the internet.</a:t>
            </a: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0D0D0D"/>
                </a:solidFill>
                <a:highlight>
                  <a:srgbClr val="FFFFFF"/>
                </a:highlight>
              </a:rPr>
              <a:t>Texts displayed at the bottom of a screen that translate the dialogue of a film or TV show into another language.</a:t>
            </a: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0D0D0D"/>
                </a:solidFill>
                <a:highlight>
                  <a:srgbClr val="FFFFFF"/>
                </a:highlight>
              </a:rPr>
              <a:t>In or to a foreign country or countries, especially across the sea.</a:t>
            </a: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0D0D0D"/>
                </a:solidFill>
                <a:highlight>
                  <a:srgbClr val="FFFFFF"/>
                </a:highlight>
              </a:rPr>
              <a:t>Information such as text, images, videos, etc., that is published or presented online or in other media.</a:t>
            </a: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0D0D0D"/>
                </a:solidFill>
                <a:highlight>
                  <a:srgbClr val="FFFFFF"/>
                </a:highlight>
              </a:rPr>
              <a:t>Necessary or extremely important or crucial.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44151-F352-4403-9324-CF21C0FB75F8}"/>
              </a:ext>
            </a:extLst>
          </p:cNvPr>
          <p:cNvSpPr txBox="1"/>
          <p:nvPr/>
        </p:nvSpPr>
        <p:spPr>
          <a:xfrm>
            <a:off x="9170504" y="1417985"/>
            <a:ext cx="2488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e. </a:t>
            </a:r>
            <a:r>
              <a:rPr lang="en-US" sz="3200" b="1" dirty="0">
                <a:solidFill>
                  <a:srgbClr val="FF0000"/>
                </a:solidFill>
                <a:highlight>
                  <a:srgbClr val="FFFFFF"/>
                </a:highlight>
              </a:rPr>
              <a:t>Note down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2DB43-FAAB-46C9-9240-71FD88D383CE}"/>
              </a:ext>
            </a:extLst>
          </p:cNvPr>
          <p:cNvSpPr txBox="1"/>
          <p:nvPr/>
        </p:nvSpPr>
        <p:spPr>
          <a:xfrm>
            <a:off x="7865167" y="1954697"/>
            <a:ext cx="2961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g. </a:t>
            </a:r>
            <a:r>
              <a:rPr lang="en-US" sz="3200" b="1" dirty="0">
                <a:solidFill>
                  <a:srgbClr val="FF0000"/>
                </a:solidFill>
                <a:highlight>
                  <a:srgbClr val="FFFFFF"/>
                </a:highlight>
              </a:rPr>
              <a:t>Opportunities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12BC1-B8B8-4DB3-9023-349A4FB877F6}"/>
              </a:ext>
            </a:extLst>
          </p:cNvPr>
          <p:cNvSpPr txBox="1"/>
          <p:nvPr/>
        </p:nvSpPr>
        <p:spPr>
          <a:xfrm>
            <a:off x="3876255" y="2418524"/>
            <a:ext cx="1426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f. </a:t>
            </a:r>
            <a:r>
              <a:rPr lang="en-US" sz="3200" b="1" dirty="0">
                <a:solidFill>
                  <a:srgbClr val="FF0000"/>
                </a:solidFill>
                <a:highlight>
                  <a:srgbClr val="FFFFFF"/>
                </a:highlight>
              </a:rPr>
              <a:t>Lyrics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C7443F-E15C-4202-941D-703FE1DF4946}"/>
              </a:ext>
            </a:extLst>
          </p:cNvPr>
          <p:cNvSpPr txBox="1"/>
          <p:nvPr/>
        </p:nvSpPr>
        <p:spPr>
          <a:xfrm>
            <a:off x="2173349" y="3419064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h. </a:t>
            </a:r>
            <a:r>
              <a:rPr lang="en-US" sz="3200" b="1" dirty="0">
                <a:solidFill>
                  <a:srgbClr val="FF0000"/>
                </a:solidFill>
                <a:highlight>
                  <a:srgbClr val="FFFFFF"/>
                </a:highlight>
              </a:rPr>
              <a:t>Look up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FEDF44-B421-435B-9CD9-D5DAB8B80834}"/>
              </a:ext>
            </a:extLst>
          </p:cNvPr>
          <p:cNvSpPr txBox="1"/>
          <p:nvPr/>
        </p:nvSpPr>
        <p:spPr>
          <a:xfrm>
            <a:off x="7275440" y="4346714"/>
            <a:ext cx="2077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a. </a:t>
            </a:r>
            <a:r>
              <a:rPr lang="en-US" sz="3200" b="1" dirty="0">
                <a:solidFill>
                  <a:srgbClr val="FF0000"/>
                </a:solidFill>
                <a:highlight>
                  <a:srgbClr val="FFFFFF"/>
                </a:highlight>
              </a:rPr>
              <a:t>Subtitles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B737E9-34FD-4F54-A3F2-DD8B470DF6C8}"/>
              </a:ext>
            </a:extLst>
          </p:cNvPr>
          <p:cNvSpPr txBox="1"/>
          <p:nvPr/>
        </p:nvSpPr>
        <p:spPr>
          <a:xfrm>
            <a:off x="10840282" y="4956312"/>
            <a:ext cx="1421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d. </a:t>
            </a:r>
            <a:r>
              <a:rPr lang="en-US" sz="2000" b="1" dirty="0">
                <a:solidFill>
                  <a:srgbClr val="FF0000"/>
                </a:solidFill>
                <a:highlight>
                  <a:srgbClr val="FFFFFF"/>
                </a:highlight>
              </a:rPr>
              <a:t>Overseas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F10C03-8578-4D6D-8A1F-0004FF9F4C8B}"/>
              </a:ext>
            </a:extLst>
          </p:cNvPr>
          <p:cNvSpPr txBox="1"/>
          <p:nvPr/>
        </p:nvSpPr>
        <p:spPr>
          <a:xfrm>
            <a:off x="6082742" y="5844216"/>
            <a:ext cx="1964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b. </a:t>
            </a:r>
            <a:r>
              <a:rPr lang="en-US" sz="3200" b="1" dirty="0">
                <a:solidFill>
                  <a:srgbClr val="FF0000"/>
                </a:solidFill>
                <a:highlight>
                  <a:srgbClr val="FFFFFF"/>
                </a:highlight>
              </a:rPr>
              <a:t>Content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8D40E3-4CCC-4D5A-92C8-97F265317EB2}"/>
              </a:ext>
            </a:extLst>
          </p:cNvPr>
          <p:cNvSpPr txBox="1"/>
          <p:nvPr/>
        </p:nvSpPr>
        <p:spPr>
          <a:xfrm>
            <a:off x="7726017" y="6321288"/>
            <a:ext cx="2054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c. </a:t>
            </a:r>
            <a:r>
              <a:rPr lang="en-US" sz="3200" b="1" dirty="0">
                <a:solidFill>
                  <a:srgbClr val="FF0000"/>
                </a:solidFill>
                <a:highlight>
                  <a:srgbClr val="FFFFFF"/>
                </a:highlight>
              </a:rPr>
              <a:t>Essential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636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C7EA0-70B1-B58B-0AB3-F0464957F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46E9C-2605-A562-D85F-FFD9D9C9B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615B6-9E93-F74A-A3D4-286C3316461C}"/>
              </a:ext>
            </a:extLst>
          </p:cNvPr>
          <p:cNvSpPr txBox="1"/>
          <p:nvPr/>
        </p:nvSpPr>
        <p:spPr>
          <a:xfrm>
            <a:off x="4542206" y="4008491"/>
            <a:ext cx="3644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4049441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2062</TotalTime>
  <Words>2546</Words>
  <Application>Microsoft Office PowerPoint</Application>
  <PresentationFormat>Widescreen</PresentationFormat>
  <Paragraphs>276</Paragraphs>
  <Slides>59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Calibri Light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1224</cp:revision>
  <dcterms:created xsi:type="dcterms:W3CDTF">2023-02-01T04:45:54Z</dcterms:created>
  <dcterms:modified xsi:type="dcterms:W3CDTF">2025-09-30T00:56:42Z</dcterms:modified>
</cp:coreProperties>
</file>