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893" r:id="rId3"/>
    <p:sldId id="259" r:id="rId4"/>
    <p:sldId id="267" r:id="rId5"/>
    <p:sldId id="269" r:id="rId6"/>
    <p:sldId id="912" r:id="rId7"/>
    <p:sldId id="1051" r:id="rId8"/>
    <p:sldId id="1052" r:id="rId9"/>
    <p:sldId id="918" r:id="rId10"/>
    <p:sldId id="946" r:id="rId11"/>
    <p:sldId id="1034" r:id="rId12"/>
    <p:sldId id="1053" r:id="rId13"/>
    <p:sldId id="1035" r:id="rId14"/>
    <p:sldId id="1040" r:id="rId15"/>
    <p:sldId id="947" r:id="rId16"/>
    <p:sldId id="1036" r:id="rId17"/>
    <p:sldId id="927" r:id="rId18"/>
    <p:sldId id="976" r:id="rId19"/>
    <p:sldId id="1029" r:id="rId20"/>
    <p:sldId id="1055" r:id="rId21"/>
    <p:sldId id="1056" r:id="rId22"/>
    <p:sldId id="1011" r:id="rId23"/>
    <p:sldId id="1057" r:id="rId24"/>
    <p:sldId id="1058" r:id="rId25"/>
    <p:sldId id="1059" r:id="rId26"/>
    <p:sldId id="1060" r:id="rId27"/>
    <p:sldId id="964" r:id="rId28"/>
    <p:sldId id="1039" r:id="rId29"/>
    <p:sldId id="1042" r:id="rId30"/>
    <p:sldId id="1041" r:id="rId31"/>
    <p:sldId id="1044" r:id="rId32"/>
    <p:sldId id="1043" r:id="rId33"/>
    <p:sldId id="1045" r:id="rId34"/>
    <p:sldId id="1070" r:id="rId35"/>
    <p:sldId id="1064" r:id="rId36"/>
    <p:sldId id="1063" r:id="rId37"/>
    <p:sldId id="1046" r:id="rId38"/>
    <p:sldId id="1047" r:id="rId39"/>
    <p:sldId id="1048" r:id="rId40"/>
    <p:sldId id="294" r:id="rId41"/>
    <p:sldId id="987" r:id="rId42"/>
    <p:sldId id="1067" r:id="rId43"/>
    <p:sldId id="1069" r:id="rId44"/>
    <p:sldId id="296" r:id="rId45"/>
    <p:sldId id="298" r:id="rId46"/>
    <p:sldId id="299" r:id="rId47"/>
    <p:sldId id="30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3C1FF"/>
    <a:srgbClr val="99C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n Van Rieu (Hugo)" userId="032e726b-b6b7-45df-b0ca-e82fb010a48a" providerId="ADAL" clId="{3FC4D137-A97A-4977-B258-1B0CF2051FED}"/>
    <pc:docChg chg="modSld">
      <pc:chgData name="Phan Van Rieu (Hugo)" userId="032e726b-b6b7-45df-b0ca-e82fb010a48a" providerId="ADAL" clId="{3FC4D137-A97A-4977-B258-1B0CF2051FED}" dt="2024-05-27T02:20:44.534" v="1" actId="20577"/>
      <pc:docMkLst>
        <pc:docMk/>
      </pc:docMkLst>
      <pc:sldChg chg="modSp mod">
        <pc:chgData name="Phan Van Rieu (Hugo)" userId="032e726b-b6b7-45df-b0ca-e82fb010a48a" providerId="ADAL" clId="{3FC4D137-A97A-4977-B258-1B0CF2051FED}" dt="2024-05-27T02:20:44.534" v="1" actId="20577"/>
        <pc:sldMkLst>
          <pc:docMk/>
          <pc:sldMk cId="1872779487" sldId="269"/>
        </pc:sldMkLst>
        <pc:spChg chg="mod">
          <ac:chgData name="Phan Van Rieu (Hugo)" userId="032e726b-b6b7-45df-b0ca-e82fb010a48a" providerId="ADAL" clId="{3FC4D137-A97A-4977-B258-1B0CF2051FED}" dt="2024-05-27T02:20:44.534" v="1" actId="20577"/>
          <ac:spMkLst>
            <pc:docMk/>
            <pc:sldMk cId="1872779487" sldId="269"/>
            <ac:spMk id="7" creationId="{BA386DE9-345A-400C-B2BB-B32B155C2C38}"/>
          </ac:spMkLst>
        </pc:spChg>
      </pc:sldChg>
    </pc:docChg>
  </pc:docChgLst>
  <pc:docChgLst>
    <pc:chgData name="Phan Van Rieu (Hugo)" userId="032e726b-b6b7-45df-b0ca-e82fb010a48a" providerId="ADAL" clId="{60E6C068-5DE6-474E-A735-D90D9F83945C}"/>
    <pc:docChg chg="modSld modMainMaster">
      <pc:chgData name="Phan Van Rieu (Hugo)" userId="032e726b-b6b7-45df-b0ca-e82fb010a48a" providerId="ADAL" clId="{60E6C068-5DE6-474E-A735-D90D9F83945C}" dt="2024-04-29T13:58:21.510" v="2" actId="14100"/>
      <pc:docMkLst>
        <pc:docMk/>
      </pc:docMkLst>
      <pc:sldChg chg="modSp mod">
        <pc:chgData name="Phan Van Rieu (Hugo)" userId="032e726b-b6b7-45df-b0ca-e82fb010a48a" providerId="ADAL" clId="{60E6C068-5DE6-474E-A735-D90D9F83945C}" dt="2024-04-29T13:58:02.674" v="1" actId="1076"/>
        <pc:sldMkLst>
          <pc:docMk/>
          <pc:sldMk cId="1772680085" sldId="256"/>
        </pc:sldMkLst>
        <pc:spChg chg="mod">
          <ac:chgData name="Phan Van Rieu (Hugo)" userId="032e726b-b6b7-45df-b0ca-e82fb010a48a" providerId="ADAL" clId="{60E6C068-5DE6-474E-A735-D90D9F83945C}" dt="2024-04-29T13:58:02.674" v="1" actId="1076"/>
          <ac:spMkLst>
            <pc:docMk/>
            <pc:sldMk cId="1772680085" sldId="256"/>
            <ac:spMk id="3" creationId="{00000000-0000-0000-0000-000000000000}"/>
          </ac:spMkLst>
        </pc:spChg>
      </pc:sldChg>
      <pc:sldMasterChg chg="modSp mod">
        <pc:chgData name="Phan Van Rieu (Hugo)" userId="032e726b-b6b7-45df-b0ca-e82fb010a48a" providerId="ADAL" clId="{60E6C068-5DE6-474E-A735-D90D9F83945C}" dt="2024-04-29T13:58:21.510" v="2" actId="14100"/>
        <pc:sldMasterMkLst>
          <pc:docMk/>
          <pc:sldMasterMk cId="4227081071" sldId="2147483648"/>
        </pc:sldMasterMkLst>
        <pc:spChg chg="mod">
          <ac:chgData name="Phan Van Rieu (Hugo)" userId="032e726b-b6b7-45df-b0ca-e82fb010a48a" providerId="ADAL" clId="{60E6C068-5DE6-474E-A735-D90D9F83945C}" dt="2024-04-29T13:58:21.510" v="2" actId="14100"/>
          <ac:spMkLst>
            <pc:docMk/>
            <pc:sldMasterMk cId="4227081071" sldId="2147483648"/>
            <ac:spMk id="12" creationId="{FE798370-27E2-9F41-A466-FC64C7FFD70A}"/>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9/21/2025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9/21/2025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9/21/2025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9/21/2025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7DF582-2EDE-47CD-907D-2FAD5392E4B0}"/>
              </a:ext>
            </a:extLst>
          </p:cNvPr>
          <p:cNvSpPr/>
          <p:nvPr userDrawn="1"/>
        </p:nvSpPr>
        <p:spPr>
          <a:xfrm>
            <a:off x="0" y="6417586"/>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9DE8ED-96E6-4C79-B45E-4E9A6CB5FC5E}"/>
              </a:ext>
            </a:extLst>
          </p:cNvPr>
          <p:cNvSpPr/>
          <p:nvPr userDrawn="1"/>
        </p:nvSpPr>
        <p:spPr>
          <a:xfrm>
            <a:off x="0" y="0"/>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9/21/2025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8912771" y="71082"/>
            <a:ext cx="3114459"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Lesson 3.2: Writing &amp; Speaking</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2749407"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Unit 1: English in the World</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rgbClr val="002060"/>
                </a:solidFill>
                <a:effectLst/>
              </a:rPr>
              <a:t>Tiếng</a:t>
            </a:r>
            <a:r>
              <a:rPr lang="en-US" sz="1600" baseline="0" dirty="0">
                <a:solidFill>
                  <a:srgbClr val="002060"/>
                </a:solidFill>
                <a:effectLst/>
              </a:rPr>
              <a:t> Anh 9 </a:t>
            </a:r>
            <a:r>
              <a:rPr lang="en-US" sz="1600" baseline="0" dirty="0" err="1">
                <a:solidFill>
                  <a:srgbClr val="002060"/>
                </a:solidFill>
                <a:effectLst/>
              </a:rPr>
              <a:t>i</a:t>
            </a:r>
            <a:r>
              <a:rPr lang="en-US" sz="1600" baseline="0" dirty="0">
                <a:solidFill>
                  <a:srgbClr val="002060"/>
                </a:solidFill>
                <a:effectLst/>
              </a:rPr>
              <a:t>-Learn Smart World </a:t>
            </a:r>
            <a:endParaRPr lang="en-US" sz="1600" dirty="0">
              <a:solidFill>
                <a:srgbClr val="002060"/>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17"/>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rgbClr val="002060"/>
                </a:solidFill>
                <a:effectLst/>
              </a:rPr>
              <a:t>DTP Education Solutions </a:t>
            </a:r>
            <a:endParaRPr lang="en-US" sz="1600" dirty="0">
              <a:solidFill>
                <a:srgbClr val="002060"/>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89"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20304" y="0"/>
            <a:ext cx="12191999" cy="6858000"/>
          </a:xfrm>
          <a:prstGeom prst="rect">
            <a:avLst/>
          </a:prstGeom>
        </p:spPr>
      </p:pic>
      <p:sp>
        <p:nvSpPr>
          <p:cNvPr id="3" name="TextBox 2"/>
          <p:cNvSpPr txBox="1"/>
          <p:nvPr/>
        </p:nvSpPr>
        <p:spPr>
          <a:xfrm>
            <a:off x="5560828" y="3429000"/>
            <a:ext cx="6007283" cy="1569660"/>
          </a:xfrm>
          <a:prstGeom prst="rect">
            <a:avLst/>
          </a:prstGeom>
          <a:noFill/>
        </p:spPr>
        <p:txBody>
          <a:bodyPr wrap="square" rtlCol="0">
            <a:spAutoFit/>
          </a:bodyPr>
          <a:lstStyle/>
          <a:p>
            <a:pPr lvl="0" algn="ctr"/>
            <a:r>
              <a:rPr lang="en-US" sz="3200" b="1" dirty="0">
                <a:solidFill>
                  <a:srgbClr val="0070C0"/>
                </a:solidFill>
              </a:rPr>
              <a:t>Unit 1: English in the World</a:t>
            </a:r>
            <a:endParaRPr lang="en-US" sz="2000" b="1" dirty="0">
              <a:solidFill>
                <a:srgbClr val="0070C0"/>
              </a:solidFill>
            </a:endParaRPr>
          </a:p>
          <a:p>
            <a:pPr lvl="0" algn="ctr"/>
            <a:r>
              <a:rPr lang="en-US" sz="3200" b="1" dirty="0">
                <a:solidFill>
                  <a:srgbClr val="00B050"/>
                </a:solidFill>
              </a:rPr>
              <a:t>Lesson 3.2: Writing &amp; Speaking</a:t>
            </a:r>
            <a:endParaRPr lang="en-US" sz="3200" dirty="0">
              <a:solidFill>
                <a:prstClr val="black"/>
              </a:solidFill>
            </a:endParaRPr>
          </a:p>
          <a:p>
            <a:pPr lvl="0" algn="ctr"/>
            <a:r>
              <a:rPr lang="en-US" sz="3200" dirty="0">
                <a:solidFill>
                  <a:srgbClr val="FF0000"/>
                </a:solidFill>
              </a:rPr>
              <a:t>Page 13</a:t>
            </a:r>
          </a:p>
        </p:txBody>
      </p:sp>
    </p:spTree>
    <p:extLst>
      <p:ext uri="{BB962C8B-B14F-4D97-AF65-F5344CB8AC3E}">
        <p14:creationId xmlns:p14="http://schemas.microsoft.com/office/powerpoint/2010/main" val="177268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800989-20B0-D471-9DF5-8D9A44AC6CF1}"/>
              </a:ext>
            </a:extLst>
          </p:cNvPr>
          <p:cNvSpPr txBox="1"/>
          <p:nvPr/>
        </p:nvSpPr>
        <p:spPr>
          <a:xfrm>
            <a:off x="-77637" y="483079"/>
            <a:ext cx="1364797" cy="646331"/>
          </a:xfrm>
          <a:prstGeom prst="rect">
            <a:avLst/>
          </a:prstGeom>
          <a:noFill/>
        </p:spPr>
        <p:txBody>
          <a:bodyPr wrap="none" rtlCol="0">
            <a:spAutoFit/>
          </a:bodyPr>
          <a:lstStyle/>
          <a:p>
            <a:r>
              <a:rPr lang="en-US" sz="3600" b="1" dirty="0">
                <a:highlight>
                  <a:srgbClr val="00FF00"/>
                </a:highlight>
              </a:rPr>
              <a:t>Task a</a:t>
            </a:r>
          </a:p>
        </p:txBody>
      </p:sp>
      <p:sp>
        <p:nvSpPr>
          <p:cNvPr id="9" name="Rectangle 8">
            <a:extLst>
              <a:ext uri="{FF2B5EF4-FFF2-40B4-BE49-F238E27FC236}">
                <a16:creationId xmlns:a16="http://schemas.microsoft.com/office/drawing/2014/main" id="{2143E975-E659-DED1-9435-2ACFD49C4140}"/>
              </a:ext>
            </a:extLst>
          </p:cNvPr>
          <p:cNvSpPr/>
          <p:nvPr/>
        </p:nvSpPr>
        <p:spPr>
          <a:xfrm>
            <a:off x="149027" y="1889786"/>
            <a:ext cx="11876195" cy="2499467"/>
          </a:xfrm>
          <a:prstGeom prst="rect">
            <a:avLst/>
          </a:prstGeom>
          <a:solidFill>
            <a:srgbClr val="CCECFF"/>
          </a:solidFill>
          <a:ln>
            <a:noFill/>
          </a:ln>
          <a:effectLst>
            <a:outerShdw blurRad="50800" dist="38100" dir="5400000" algn="t" rotWithShape="0">
              <a:prstClr val="black">
                <a:alpha val="40000"/>
              </a:prstClr>
            </a:outerShdw>
          </a:effectLst>
        </p:spPr>
        <p:txBody>
          <a:bodyPr wrap="square">
            <a:spAutoFit/>
          </a:bodyPr>
          <a:lstStyle/>
          <a:p>
            <a:pPr>
              <a:lnSpc>
                <a:spcPct val="150000"/>
              </a:lnSpc>
            </a:pPr>
            <a:r>
              <a:rPr lang="en-US" sz="3600" dirty="0"/>
              <a:t>Read about using sequence words to organize your writing, then read the email again and </a:t>
            </a:r>
            <a:r>
              <a:rPr lang="en-US" sz="3600" dirty="0">
                <a:highlight>
                  <a:srgbClr val="FFFF00"/>
                </a:highlight>
              </a:rPr>
              <a:t>circle the sequence words</a:t>
            </a:r>
            <a:r>
              <a:rPr lang="en-US" sz="3600" dirty="0"/>
              <a:t>. </a:t>
            </a:r>
            <a:br>
              <a:rPr lang="en-US" sz="3600" dirty="0"/>
            </a:br>
            <a:endParaRPr lang="en-US" sz="3600" dirty="0"/>
          </a:p>
        </p:txBody>
      </p:sp>
      <p:pic>
        <p:nvPicPr>
          <p:cNvPr id="4" name="Picture 3">
            <a:extLst>
              <a:ext uri="{FF2B5EF4-FFF2-40B4-BE49-F238E27FC236}">
                <a16:creationId xmlns:a16="http://schemas.microsoft.com/office/drawing/2014/main" id="{EDD1C448-50C4-7133-1013-0FF6F8004E48}"/>
              </a:ext>
            </a:extLst>
          </p:cNvPr>
          <p:cNvPicPr>
            <a:picLocks noChangeAspect="1"/>
          </p:cNvPicPr>
          <p:nvPr/>
        </p:nvPicPr>
        <p:blipFill>
          <a:blip r:embed="rId2"/>
          <a:stretch>
            <a:fillRect/>
          </a:stretch>
        </p:blipFill>
        <p:spPr>
          <a:xfrm>
            <a:off x="9044358" y="524453"/>
            <a:ext cx="2980865" cy="717751"/>
          </a:xfrm>
          <a:prstGeom prst="rect">
            <a:avLst/>
          </a:prstGeom>
        </p:spPr>
      </p:pic>
    </p:spTree>
    <p:extLst>
      <p:ext uri="{BB962C8B-B14F-4D97-AF65-F5344CB8AC3E}">
        <p14:creationId xmlns:p14="http://schemas.microsoft.com/office/powerpoint/2010/main" val="12215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800989-20B0-D471-9DF5-8D9A44AC6CF1}"/>
              </a:ext>
            </a:extLst>
          </p:cNvPr>
          <p:cNvSpPr txBox="1"/>
          <p:nvPr/>
        </p:nvSpPr>
        <p:spPr>
          <a:xfrm>
            <a:off x="-77637" y="483079"/>
            <a:ext cx="1364797" cy="646331"/>
          </a:xfrm>
          <a:prstGeom prst="rect">
            <a:avLst/>
          </a:prstGeom>
          <a:noFill/>
        </p:spPr>
        <p:txBody>
          <a:bodyPr wrap="none" rtlCol="0">
            <a:spAutoFit/>
          </a:bodyPr>
          <a:lstStyle/>
          <a:p>
            <a:r>
              <a:rPr lang="en-US" sz="3600" b="1" dirty="0">
                <a:highlight>
                  <a:srgbClr val="00FF00"/>
                </a:highlight>
              </a:rPr>
              <a:t>Task a</a:t>
            </a:r>
          </a:p>
        </p:txBody>
      </p:sp>
      <p:sp>
        <p:nvSpPr>
          <p:cNvPr id="7" name="TextBox 6">
            <a:extLst>
              <a:ext uri="{FF2B5EF4-FFF2-40B4-BE49-F238E27FC236}">
                <a16:creationId xmlns:a16="http://schemas.microsoft.com/office/drawing/2014/main" id="{A2ECAD5B-6094-386E-0167-E7A4653AA958}"/>
              </a:ext>
            </a:extLst>
          </p:cNvPr>
          <p:cNvSpPr txBox="1"/>
          <p:nvPr/>
        </p:nvSpPr>
        <p:spPr>
          <a:xfrm>
            <a:off x="77639" y="1357583"/>
            <a:ext cx="12036725" cy="5016758"/>
          </a:xfrm>
          <a:prstGeom prst="rect">
            <a:avLst/>
          </a:prstGeom>
          <a:solidFill>
            <a:schemeClr val="accent4">
              <a:lumMod val="20000"/>
              <a:lumOff val="80000"/>
            </a:schemeClr>
          </a:solidFill>
        </p:spPr>
        <p:txBody>
          <a:bodyPr wrap="square">
            <a:spAutoFit/>
          </a:bodyPr>
          <a:lstStyle/>
          <a:p>
            <a:r>
              <a:rPr lang="en-US" sz="3200" b="1" i="0" dirty="0">
                <a:solidFill>
                  <a:srgbClr val="242021"/>
                </a:solidFill>
                <a:effectLst/>
                <a:highlight>
                  <a:srgbClr val="00FFFF"/>
                </a:highlight>
              </a:rPr>
              <a:t>Using sequence words to organize your writing:</a:t>
            </a:r>
          </a:p>
          <a:p>
            <a:endParaRPr lang="en-US" sz="3200" b="1" i="0" dirty="0">
              <a:solidFill>
                <a:srgbClr val="242021"/>
              </a:solidFill>
              <a:effectLst/>
              <a:highlight>
                <a:srgbClr val="00FFFF"/>
              </a:highlight>
            </a:endParaRPr>
          </a:p>
          <a:p>
            <a:pPr>
              <a:lnSpc>
                <a:spcPct val="150000"/>
              </a:lnSpc>
            </a:pPr>
            <a:r>
              <a:rPr lang="en-US" sz="3200" b="0" i="0" dirty="0">
                <a:solidFill>
                  <a:srgbClr val="242021"/>
                </a:solidFill>
                <a:effectLst/>
              </a:rPr>
              <a:t>To show </a:t>
            </a:r>
            <a:r>
              <a:rPr lang="en-US" sz="3200" b="1" i="0" u="sng" dirty="0">
                <a:solidFill>
                  <a:srgbClr val="242021"/>
                </a:solidFill>
                <a:effectLst/>
              </a:rPr>
              <a:t>the order or </a:t>
            </a:r>
            <a:r>
              <a:rPr lang="en-US" sz="3200" b="1" i="0" u="sng" dirty="0">
                <a:solidFill>
                  <a:srgbClr val="A3248F"/>
                </a:solidFill>
                <a:effectLst/>
              </a:rPr>
              <a:t>importance </a:t>
            </a:r>
            <a:r>
              <a:rPr lang="en-US" sz="3200" b="1" i="0" u="sng" dirty="0">
                <a:solidFill>
                  <a:srgbClr val="242021"/>
                </a:solidFill>
                <a:effectLst/>
              </a:rPr>
              <a:t>of ideas</a:t>
            </a:r>
            <a:r>
              <a:rPr lang="en-US" sz="3200" b="0" i="0" dirty="0">
                <a:solidFill>
                  <a:srgbClr val="242021"/>
                </a:solidFill>
                <a:effectLst/>
              </a:rPr>
              <a:t>, you can use the ordinal numbers </a:t>
            </a:r>
            <a:r>
              <a:rPr lang="en-US" sz="3200" b="0" i="1" dirty="0">
                <a:solidFill>
                  <a:srgbClr val="242021"/>
                </a:solidFill>
                <a:effectLst/>
                <a:highlight>
                  <a:srgbClr val="F3C1FF"/>
                </a:highlight>
              </a:rPr>
              <a:t>first</a:t>
            </a:r>
            <a:r>
              <a:rPr lang="en-US" sz="3200" b="0" i="0" dirty="0">
                <a:solidFill>
                  <a:srgbClr val="242021"/>
                </a:solidFill>
                <a:effectLst/>
              </a:rPr>
              <a:t>, </a:t>
            </a:r>
            <a:r>
              <a:rPr lang="en-US" sz="3200" b="0" i="1" dirty="0">
                <a:solidFill>
                  <a:srgbClr val="242021"/>
                </a:solidFill>
                <a:effectLst/>
                <a:highlight>
                  <a:srgbClr val="F3C1FF"/>
                </a:highlight>
              </a:rPr>
              <a:t>second</a:t>
            </a:r>
            <a:r>
              <a:rPr lang="en-US" sz="3200" b="0" i="0" dirty="0">
                <a:solidFill>
                  <a:srgbClr val="242021"/>
                </a:solidFill>
                <a:effectLst/>
              </a:rPr>
              <a:t>, </a:t>
            </a:r>
            <a:r>
              <a:rPr lang="en-US" sz="3200" b="0" i="1" dirty="0">
                <a:solidFill>
                  <a:srgbClr val="242021"/>
                </a:solidFill>
                <a:effectLst/>
                <a:highlight>
                  <a:srgbClr val="F3C1FF"/>
                </a:highlight>
              </a:rPr>
              <a:t>third</a:t>
            </a:r>
            <a:r>
              <a:rPr lang="en-US" sz="3200" b="0" i="1" dirty="0">
                <a:solidFill>
                  <a:srgbClr val="242021"/>
                </a:solidFill>
                <a:effectLst/>
              </a:rPr>
              <a:t>,</a:t>
            </a:r>
            <a:r>
              <a:rPr lang="en-US" sz="3200" b="0" i="0" dirty="0">
                <a:solidFill>
                  <a:srgbClr val="242021"/>
                </a:solidFill>
                <a:effectLst/>
              </a:rPr>
              <a:t>… and the adverb </a:t>
            </a:r>
            <a:r>
              <a:rPr lang="en-US" sz="3200" b="0" i="1" dirty="0">
                <a:solidFill>
                  <a:srgbClr val="242021"/>
                </a:solidFill>
                <a:effectLst/>
                <a:highlight>
                  <a:srgbClr val="F3C1FF"/>
                </a:highlight>
              </a:rPr>
              <a:t>finally</a:t>
            </a:r>
            <a:r>
              <a:rPr lang="en-US" sz="3200" b="0" i="0" dirty="0">
                <a:solidFill>
                  <a:srgbClr val="242021"/>
                </a:solidFill>
                <a:effectLst/>
              </a:rPr>
              <a:t>.</a:t>
            </a:r>
          </a:p>
          <a:p>
            <a:endParaRPr lang="en-US" sz="3200" b="0" i="0" dirty="0">
              <a:solidFill>
                <a:srgbClr val="242021"/>
              </a:solidFill>
              <a:effectLst/>
            </a:endParaRPr>
          </a:p>
          <a:p>
            <a:pPr lvl="3"/>
            <a:r>
              <a:rPr lang="en-US" sz="3200" b="1" i="1" dirty="0">
                <a:solidFill>
                  <a:srgbClr val="242021"/>
                </a:solidFill>
                <a:effectLst/>
                <a:highlight>
                  <a:srgbClr val="CCECFF"/>
                </a:highlight>
              </a:rPr>
              <a:t>First</a:t>
            </a:r>
            <a:r>
              <a:rPr lang="en-US" sz="3200" b="0" i="1" dirty="0">
                <a:solidFill>
                  <a:srgbClr val="242021"/>
                </a:solidFill>
                <a:effectLst/>
                <a:highlight>
                  <a:srgbClr val="CCECFF"/>
                </a:highlight>
              </a:rPr>
              <a:t>, learn how to say some new English words. </a:t>
            </a:r>
          </a:p>
          <a:p>
            <a:pPr lvl="3"/>
            <a:r>
              <a:rPr lang="en-US" sz="3200" b="1" i="1" dirty="0">
                <a:solidFill>
                  <a:srgbClr val="242021"/>
                </a:solidFill>
                <a:effectLst/>
                <a:highlight>
                  <a:srgbClr val="CCECFF"/>
                </a:highlight>
              </a:rPr>
              <a:t>Second</a:t>
            </a:r>
            <a:r>
              <a:rPr lang="en-US" sz="3200" b="0" i="1" dirty="0">
                <a:solidFill>
                  <a:srgbClr val="242021"/>
                </a:solidFill>
                <a:effectLst/>
                <a:highlight>
                  <a:srgbClr val="CCECFF"/>
                </a:highlight>
              </a:rPr>
              <a:t>, practice saying the words to a partner.</a:t>
            </a:r>
          </a:p>
          <a:p>
            <a:pPr lvl="3"/>
            <a:r>
              <a:rPr lang="en-US" sz="3200" b="1" i="1" dirty="0">
                <a:solidFill>
                  <a:srgbClr val="242021"/>
                </a:solidFill>
                <a:effectLst/>
                <a:highlight>
                  <a:srgbClr val="CCECFF"/>
                </a:highlight>
              </a:rPr>
              <a:t>Third</a:t>
            </a:r>
            <a:r>
              <a:rPr lang="en-US" sz="3200" b="0" i="1" dirty="0">
                <a:solidFill>
                  <a:srgbClr val="242021"/>
                </a:solidFill>
                <a:effectLst/>
                <a:highlight>
                  <a:srgbClr val="CCECFF"/>
                </a:highlight>
              </a:rPr>
              <a:t>, practice listening to your partner saying them. </a:t>
            </a:r>
          </a:p>
          <a:p>
            <a:pPr lvl="3"/>
            <a:r>
              <a:rPr lang="en-US" sz="3200" b="1" i="1" dirty="0">
                <a:solidFill>
                  <a:srgbClr val="242021"/>
                </a:solidFill>
                <a:effectLst/>
                <a:highlight>
                  <a:srgbClr val="CCECFF"/>
                </a:highlight>
              </a:rPr>
              <a:t>Finally</a:t>
            </a:r>
            <a:r>
              <a:rPr lang="en-US" sz="3200" b="0" i="1" dirty="0">
                <a:solidFill>
                  <a:srgbClr val="242021"/>
                </a:solidFill>
                <a:effectLst/>
                <a:highlight>
                  <a:srgbClr val="CCECFF"/>
                </a:highlight>
              </a:rPr>
              <a:t>, try to use them in a real-life English conversation.</a:t>
            </a:r>
            <a:r>
              <a:rPr lang="en-US" sz="3200" dirty="0">
                <a:highlight>
                  <a:srgbClr val="CCECFF"/>
                </a:highlight>
              </a:rPr>
              <a:t> </a:t>
            </a:r>
          </a:p>
        </p:txBody>
      </p:sp>
      <p:pic>
        <p:nvPicPr>
          <p:cNvPr id="3" name="Picture 2">
            <a:extLst>
              <a:ext uri="{FF2B5EF4-FFF2-40B4-BE49-F238E27FC236}">
                <a16:creationId xmlns:a16="http://schemas.microsoft.com/office/drawing/2014/main" id="{184A061A-0188-025D-0B06-308CF7E9E80E}"/>
              </a:ext>
            </a:extLst>
          </p:cNvPr>
          <p:cNvPicPr>
            <a:picLocks noChangeAspect="1"/>
          </p:cNvPicPr>
          <p:nvPr/>
        </p:nvPicPr>
        <p:blipFill>
          <a:blip r:embed="rId2"/>
          <a:stretch>
            <a:fillRect/>
          </a:stretch>
        </p:blipFill>
        <p:spPr>
          <a:xfrm>
            <a:off x="4440010" y="690763"/>
            <a:ext cx="2833912" cy="646331"/>
          </a:xfrm>
          <a:prstGeom prst="rect">
            <a:avLst/>
          </a:prstGeom>
        </p:spPr>
      </p:pic>
    </p:spTree>
    <p:extLst>
      <p:ext uri="{BB962C8B-B14F-4D97-AF65-F5344CB8AC3E}">
        <p14:creationId xmlns:p14="http://schemas.microsoft.com/office/powerpoint/2010/main" val="292203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arn(inVertical)">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800989-20B0-D471-9DF5-8D9A44AC6CF1}"/>
              </a:ext>
            </a:extLst>
          </p:cNvPr>
          <p:cNvSpPr txBox="1"/>
          <p:nvPr/>
        </p:nvSpPr>
        <p:spPr>
          <a:xfrm>
            <a:off x="-77637" y="483079"/>
            <a:ext cx="1364797" cy="646331"/>
          </a:xfrm>
          <a:prstGeom prst="rect">
            <a:avLst/>
          </a:prstGeom>
          <a:noFill/>
        </p:spPr>
        <p:txBody>
          <a:bodyPr wrap="none" rtlCol="0">
            <a:spAutoFit/>
          </a:bodyPr>
          <a:lstStyle/>
          <a:p>
            <a:r>
              <a:rPr lang="en-US" sz="3600" b="1" dirty="0">
                <a:highlight>
                  <a:srgbClr val="00FF00"/>
                </a:highlight>
              </a:rPr>
              <a:t>Task a</a:t>
            </a:r>
          </a:p>
        </p:txBody>
      </p:sp>
      <p:sp>
        <p:nvSpPr>
          <p:cNvPr id="7" name="TextBox 6">
            <a:extLst>
              <a:ext uri="{FF2B5EF4-FFF2-40B4-BE49-F238E27FC236}">
                <a16:creationId xmlns:a16="http://schemas.microsoft.com/office/drawing/2014/main" id="{A2ECAD5B-6094-386E-0167-E7A4653AA958}"/>
              </a:ext>
            </a:extLst>
          </p:cNvPr>
          <p:cNvSpPr txBox="1"/>
          <p:nvPr/>
        </p:nvSpPr>
        <p:spPr>
          <a:xfrm>
            <a:off x="77639" y="1109933"/>
            <a:ext cx="12036725" cy="5262979"/>
          </a:xfrm>
          <a:prstGeom prst="rect">
            <a:avLst/>
          </a:prstGeom>
          <a:solidFill>
            <a:schemeClr val="accent4">
              <a:lumMod val="20000"/>
              <a:lumOff val="80000"/>
            </a:schemeClr>
          </a:solidFill>
        </p:spPr>
        <p:txBody>
          <a:bodyPr wrap="square">
            <a:spAutoFit/>
          </a:bodyPr>
          <a:lstStyle/>
          <a:p>
            <a:r>
              <a:rPr lang="en-US" sz="3200" b="1" i="0" dirty="0">
                <a:solidFill>
                  <a:srgbClr val="242021"/>
                </a:solidFill>
                <a:effectLst/>
                <a:highlight>
                  <a:srgbClr val="00FFFF"/>
                </a:highlight>
              </a:rPr>
              <a:t>Using sequence words to organize your writing:</a:t>
            </a:r>
          </a:p>
          <a:p>
            <a:endParaRPr lang="en-US" sz="3200" b="1" i="0" dirty="0">
              <a:solidFill>
                <a:srgbClr val="242021"/>
              </a:solidFill>
              <a:effectLst/>
              <a:highlight>
                <a:srgbClr val="00FFFF"/>
              </a:highlight>
            </a:endParaRPr>
          </a:p>
          <a:p>
            <a:pPr>
              <a:lnSpc>
                <a:spcPct val="150000"/>
              </a:lnSpc>
            </a:pPr>
            <a:r>
              <a:rPr lang="en-US" sz="3200" b="0" i="0" dirty="0">
                <a:solidFill>
                  <a:srgbClr val="242021"/>
                </a:solidFill>
                <a:effectLst/>
              </a:rPr>
              <a:t>We use sequence words to organize our writing. They make our writing easier to read and our ideas easier to understand. We </a:t>
            </a:r>
            <a:r>
              <a:rPr lang="en-US" sz="3200" b="0" i="0" dirty="0">
                <a:solidFill>
                  <a:srgbClr val="242021"/>
                </a:solidFill>
                <a:effectLst/>
                <a:highlight>
                  <a:srgbClr val="F3C1FF"/>
                </a:highlight>
              </a:rPr>
              <a:t>use them at the beginning of a sentence</a:t>
            </a:r>
            <a:r>
              <a:rPr lang="en-US" sz="3200" b="0" i="0" dirty="0">
                <a:solidFill>
                  <a:srgbClr val="242021"/>
                </a:solidFill>
                <a:effectLst/>
                <a:highlight>
                  <a:srgbClr val="00FFFF"/>
                </a:highlight>
              </a:rPr>
              <a:t> </a:t>
            </a:r>
            <a:r>
              <a:rPr lang="en-US" sz="3200" b="0" i="0" dirty="0">
                <a:solidFill>
                  <a:srgbClr val="242021"/>
                </a:solidFill>
                <a:effectLst/>
              </a:rPr>
              <a:t>and </a:t>
            </a:r>
            <a:r>
              <a:rPr lang="en-US" sz="3200" b="0" i="0" dirty="0">
                <a:solidFill>
                  <a:srgbClr val="242021"/>
                </a:solidFill>
                <a:effectLst/>
                <a:highlight>
                  <a:srgbClr val="F3C1FF"/>
                </a:highlight>
              </a:rPr>
              <a:t>write a comma after them</a:t>
            </a:r>
            <a:r>
              <a:rPr lang="en-US" sz="3200" b="0" i="0" dirty="0">
                <a:solidFill>
                  <a:srgbClr val="242021"/>
                </a:solidFill>
                <a:effectLst/>
              </a:rPr>
              <a:t>.</a:t>
            </a:r>
          </a:p>
          <a:p>
            <a:pPr lvl="3"/>
            <a:r>
              <a:rPr lang="en-US" sz="3200" b="1" i="1" dirty="0">
                <a:solidFill>
                  <a:srgbClr val="242021"/>
                </a:solidFill>
                <a:effectLst/>
                <a:highlight>
                  <a:srgbClr val="CCECFF"/>
                </a:highlight>
              </a:rPr>
              <a:t>First</a:t>
            </a:r>
            <a:r>
              <a:rPr lang="en-US" sz="3200" b="0" i="1" dirty="0">
                <a:solidFill>
                  <a:srgbClr val="242021"/>
                </a:solidFill>
                <a:effectLst/>
                <a:highlight>
                  <a:srgbClr val="CCECFF"/>
                </a:highlight>
              </a:rPr>
              <a:t>, learn how to say some new English words. </a:t>
            </a:r>
          </a:p>
          <a:p>
            <a:pPr lvl="3"/>
            <a:r>
              <a:rPr lang="en-US" sz="3200" b="1" i="1" dirty="0">
                <a:solidFill>
                  <a:srgbClr val="242021"/>
                </a:solidFill>
                <a:effectLst/>
                <a:highlight>
                  <a:srgbClr val="CCECFF"/>
                </a:highlight>
              </a:rPr>
              <a:t>Second</a:t>
            </a:r>
            <a:r>
              <a:rPr lang="en-US" sz="3200" b="0" i="1" dirty="0">
                <a:solidFill>
                  <a:srgbClr val="242021"/>
                </a:solidFill>
                <a:effectLst/>
                <a:highlight>
                  <a:srgbClr val="CCECFF"/>
                </a:highlight>
              </a:rPr>
              <a:t>, practice saying the words to a partner.</a:t>
            </a:r>
          </a:p>
          <a:p>
            <a:pPr lvl="3"/>
            <a:r>
              <a:rPr lang="en-US" sz="3200" b="1" i="1" dirty="0">
                <a:solidFill>
                  <a:srgbClr val="242021"/>
                </a:solidFill>
                <a:effectLst/>
                <a:highlight>
                  <a:srgbClr val="CCECFF"/>
                </a:highlight>
              </a:rPr>
              <a:t>Third</a:t>
            </a:r>
            <a:r>
              <a:rPr lang="en-US" sz="3200" b="0" i="1" dirty="0">
                <a:solidFill>
                  <a:srgbClr val="242021"/>
                </a:solidFill>
                <a:effectLst/>
                <a:highlight>
                  <a:srgbClr val="CCECFF"/>
                </a:highlight>
              </a:rPr>
              <a:t>, practice listening to your partner saying them. </a:t>
            </a:r>
          </a:p>
          <a:p>
            <a:pPr lvl="3"/>
            <a:r>
              <a:rPr lang="en-US" sz="3200" b="1" i="1" dirty="0">
                <a:solidFill>
                  <a:srgbClr val="242021"/>
                </a:solidFill>
                <a:effectLst/>
                <a:highlight>
                  <a:srgbClr val="CCECFF"/>
                </a:highlight>
              </a:rPr>
              <a:t>Finally</a:t>
            </a:r>
            <a:r>
              <a:rPr lang="en-US" sz="3200" b="0" i="1" dirty="0">
                <a:solidFill>
                  <a:srgbClr val="242021"/>
                </a:solidFill>
                <a:effectLst/>
                <a:highlight>
                  <a:srgbClr val="CCECFF"/>
                </a:highlight>
              </a:rPr>
              <a:t>, try to use them in a real-life English conversation.</a:t>
            </a:r>
            <a:r>
              <a:rPr lang="en-US" sz="3200" dirty="0">
                <a:highlight>
                  <a:srgbClr val="CCECFF"/>
                </a:highlight>
              </a:rPr>
              <a:t> </a:t>
            </a:r>
          </a:p>
        </p:txBody>
      </p:sp>
      <p:pic>
        <p:nvPicPr>
          <p:cNvPr id="3" name="Picture 2">
            <a:extLst>
              <a:ext uri="{FF2B5EF4-FFF2-40B4-BE49-F238E27FC236}">
                <a16:creationId xmlns:a16="http://schemas.microsoft.com/office/drawing/2014/main" id="{184A061A-0188-025D-0B06-308CF7E9E80E}"/>
              </a:ext>
            </a:extLst>
          </p:cNvPr>
          <p:cNvPicPr>
            <a:picLocks noChangeAspect="1"/>
          </p:cNvPicPr>
          <p:nvPr/>
        </p:nvPicPr>
        <p:blipFill>
          <a:blip r:embed="rId2"/>
          <a:stretch>
            <a:fillRect/>
          </a:stretch>
        </p:blipFill>
        <p:spPr>
          <a:xfrm>
            <a:off x="4497160" y="483078"/>
            <a:ext cx="2833912" cy="646331"/>
          </a:xfrm>
          <a:prstGeom prst="rect">
            <a:avLst/>
          </a:prstGeom>
        </p:spPr>
      </p:pic>
    </p:spTree>
    <p:extLst>
      <p:ext uri="{BB962C8B-B14F-4D97-AF65-F5344CB8AC3E}">
        <p14:creationId xmlns:p14="http://schemas.microsoft.com/office/powerpoint/2010/main" val="4620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down)">
                                      <p:cBhvr>
                                        <p:cTn id="7" dur="580">
                                          <p:stCondLst>
                                            <p:cond delay="0"/>
                                          </p:stCondLst>
                                        </p:cTn>
                                        <p:tgtEl>
                                          <p:spTgt spid="7">
                                            <p:txEl>
                                              <p:pRg st="2" end="2"/>
                                            </p:txEl>
                                          </p:spTgt>
                                        </p:tgtEl>
                                      </p:cBhvr>
                                    </p:animEffect>
                                    <p:anim calcmode="lin" valueType="num">
                                      <p:cBhvr>
                                        <p:cTn id="8"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2" end="2"/>
                                            </p:txEl>
                                          </p:spTgt>
                                        </p:tgtEl>
                                      </p:cBhvr>
                                      <p:to x="100000" y="60000"/>
                                    </p:animScale>
                                    <p:animScale>
                                      <p:cBhvr>
                                        <p:cTn id="14" dur="166" decel="50000">
                                          <p:stCondLst>
                                            <p:cond delay="676"/>
                                          </p:stCondLst>
                                        </p:cTn>
                                        <p:tgtEl>
                                          <p:spTgt spid="7">
                                            <p:txEl>
                                              <p:pRg st="2" end="2"/>
                                            </p:txEl>
                                          </p:spTgt>
                                        </p:tgtEl>
                                      </p:cBhvr>
                                      <p:to x="100000" y="100000"/>
                                    </p:animScale>
                                    <p:animScale>
                                      <p:cBhvr>
                                        <p:cTn id="15" dur="26">
                                          <p:stCondLst>
                                            <p:cond delay="1312"/>
                                          </p:stCondLst>
                                        </p:cTn>
                                        <p:tgtEl>
                                          <p:spTgt spid="7">
                                            <p:txEl>
                                              <p:pRg st="2" end="2"/>
                                            </p:txEl>
                                          </p:spTgt>
                                        </p:tgtEl>
                                      </p:cBhvr>
                                      <p:to x="100000" y="80000"/>
                                    </p:animScale>
                                    <p:animScale>
                                      <p:cBhvr>
                                        <p:cTn id="16" dur="166" decel="50000">
                                          <p:stCondLst>
                                            <p:cond delay="1338"/>
                                          </p:stCondLst>
                                        </p:cTn>
                                        <p:tgtEl>
                                          <p:spTgt spid="7">
                                            <p:txEl>
                                              <p:pRg st="2" end="2"/>
                                            </p:txEl>
                                          </p:spTgt>
                                        </p:tgtEl>
                                      </p:cBhvr>
                                      <p:to x="100000" y="100000"/>
                                    </p:animScale>
                                    <p:animScale>
                                      <p:cBhvr>
                                        <p:cTn id="17" dur="26">
                                          <p:stCondLst>
                                            <p:cond delay="1642"/>
                                          </p:stCondLst>
                                        </p:cTn>
                                        <p:tgtEl>
                                          <p:spTgt spid="7">
                                            <p:txEl>
                                              <p:pRg st="2" end="2"/>
                                            </p:txEl>
                                          </p:spTgt>
                                        </p:tgtEl>
                                      </p:cBhvr>
                                      <p:to x="100000" y="90000"/>
                                    </p:animScale>
                                    <p:animScale>
                                      <p:cBhvr>
                                        <p:cTn id="18" dur="166" decel="50000">
                                          <p:stCondLst>
                                            <p:cond delay="1668"/>
                                          </p:stCondLst>
                                        </p:cTn>
                                        <p:tgtEl>
                                          <p:spTgt spid="7">
                                            <p:txEl>
                                              <p:pRg st="2" end="2"/>
                                            </p:txEl>
                                          </p:spTgt>
                                        </p:tgtEl>
                                      </p:cBhvr>
                                      <p:to x="100000" y="100000"/>
                                    </p:animScale>
                                    <p:animScale>
                                      <p:cBhvr>
                                        <p:cTn id="19" dur="26">
                                          <p:stCondLst>
                                            <p:cond delay="1808"/>
                                          </p:stCondLst>
                                        </p:cTn>
                                        <p:tgtEl>
                                          <p:spTgt spid="7">
                                            <p:txEl>
                                              <p:pRg st="2" end="2"/>
                                            </p:txEl>
                                          </p:spTgt>
                                        </p:tgtEl>
                                      </p:cBhvr>
                                      <p:to x="100000" y="95000"/>
                                    </p:animScale>
                                    <p:animScale>
                                      <p:cBhvr>
                                        <p:cTn id="20" dur="166" decel="50000">
                                          <p:stCondLst>
                                            <p:cond delay="1834"/>
                                          </p:stCondLst>
                                        </p:cTn>
                                        <p:tgtEl>
                                          <p:spTgt spid="7">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7796F9-24D0-017F-414A-88A658AB7E10}"/>
              </a:ext>
            </a:extLst>
          </p:cNvPr>
          <p:cNvPicPr>
            <a:picLocks noChangeAspect="1"/>
          </p:cNvPicPr>
          <p:nvPr/>
        </p:nvPicPr>
        <p:blipFill>
          <a:blip r:embed="rId2"/>
          <a:stretch>
            <a:fillRect/>
          </a:stretch>
        </p:blipFill>
        <p:spPr>
          <a:xfrm>
            <a:off x="61213" y="1764028"/>
            <a:ext cx="12087657" cy="3911635"/>
          </a:xfrm>
          <a:prstGeom prst="rect">
            <a:avLst/>
          </a:prstGeom>
        </p:spPr>
      </p:pic>
      <p:sp>
        <p:nvSpPr>
          <p:cNvPr id="2" name="Rectangle 1">
            <a:extLst>
              <a:ext uri="{FF2B5EF4-FFF2-40B4-BE49-F238E27FC236}">
                <a16:creationId xmlns:a16="http://schemas.microsoft.com/office/drawing/2014/main" id="{81928651-DE20-BEEA-B5A3-ECBD8762A173}"/>
              </a:ext>
            </a:extLst>
          </p:cNvPr>
          <p:cNvSpPr/>
          <p:nvPr/>
        </p:nvSpPr>
        <p:spPr>
          <a:xfrm>
            <a:off x="157902" y="506789"/>
            <a:ext cx="11876195" cy="837473"/>
          </a:xfrm>
          <a:prstGeom prst="rect">
            <a:avLst/>
          </a:prstGeom>
          <a:solidFill>
            <a:srgbClr val="CCECFF"/>
          </a:solidFill>
          <a:ln>
            <a:noFill/>
          </a:ln>
          <a:effectLst>
            <a:outerShdw blurRad="50800" dist="38100" dir="5400000" algn="t" rotWithShape="0">
              <a:prstClr val="black">
                <a:alpha val="40000"/>
              </a:prstClr>
            </a:outerShdw>
          </a:effectLst>
        </p:spPr>
        <p:txBody>
          <a:bodyPr wrap="square">
            <a:spAutoFit/>
          </a:bodyPr>
          <a:lstStyle/>
          <a:p>
            <a:pPr algn="ctr">
              <a:lnSpc>
                <a:spcPct val="150000"/>
              </a:lnSpc>
            </a:pPr>
            <a:r>
              <a:rPr lang="en-US" sz="3600" dirty="0"/>
              <a:t>Read the email again and circle the sequence words.</a:t>
            </a:r>
          </a:p>
        </p:txBody>
      </p:sp>
    </p:spTree>
    <p:extLst>
      <p:ext uri="{BB962C8B-B14F-4D97-AF65-F5344CB8AC3E}">
        <p14:creationId xmlns:p14="http://schemas.microsoft.com/office/powerpoint/2010/main" val="257863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7796F9-24D0-017F-414A-88A658AB7E10}"/>
              </a:ext>
            </a:extLst>
          </p:cNvPr>
          <p:cNvPicPr>
            <a:picLocks noChangeAspect="1"/>
          </p:cNvPicPr>
          <p:nvPr/>
        </p:nvPicPr>
        <p:blipFill>
          <a:blip r:embed="rId2"/>
          <a:stretch>
            <a:fillRect/>
          </a:stretch>
        </p:blipFill>
        <p:spPr>
          <a:xfrm>
            <a:off x="61213" y="1602103"/>
            <a:ext cx="12087657" cy="3911635"/>
          </a:xfrm>
          <a:prstGeom prst="rect">
            <a:avLst/>
          </a:prstGeom>
        </p:spPr>
      </p:pic>
      <p:sp>
        <p:nvSpPr>
          <p:cNvPr id="2" name="TextBox 1">
            <a:extLst>
              <a:ext uri="{FF2B5EF4-FFF2-40B4-BE49-F238E27FC236}">
                <a16:creationId xmlns:a16="http://schemas.microsoft.com/office/drawing/2014/main" id="{85DDEB56-36A2-8EEF-6171-AC4FECEC7FDD}"/>
              </a:ext>
            </a:extLst>
          </p:cNvPr>
          <p:cNvSpPr txBox="1"/>
          <p:nvPr/>
        </p:nvSpPr>
        <p:spPr>
          <a:xfrm>
            <a:off x="5079696" y="612475"/>
            <a:ext cx="2050690" cy="646331"/>
          </a:xfrm>
          <a:prstGeom prst="rect">
            <a:avLst/>
          </a:prstGeom>
          <a:solidFill>
            <a:srgbClr val="F3C1FF"/>
          </a:solidFill>
        </p:spPr>
        <p:txBody>
          <a:bodyPr wrap="none" rtlCol="0">
            <a:spAutoFit/>
          </a:bodyPr>
          <a:lstStyle/>
          <a:p>
            <a:r>
              <a:rPr lang="en-US" sz="3600" dirty="0"/>
              <a:t>ANSWERS</a:t>
            </a:r>
          </a:p>
        </p:txBody>
      </p:sp>
      <p:sp>
        <p:nvSpPr>
          <p:cNvPr id="5" name="Rectangle: Rounded Corners 4">
            <a:extLst>
              <a:ext uri="{FF2B5EF4-FFF2-40B4-BE49-F238E27FC236}">
                <a16:creationId xmlns:a16="http://schemas.microsoft.com/office/drawing/2014/main" id="{B44D32F6-B185-5FF0-74C8-41FBD2BFAB6F}"/>
              </a:ext>
            </a:extLst>
          </p:cNvPr>
          <p:cNvSpPr/>
          <p:nvPr/>
        </p:nvSpPr>
        <p:spPr>
          <a:xfrm>
            <a:off x="61213" y="2587925"/>
            <a:ext cx="672032" cy="38818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5E4C610-C625-99A5-AD90-784B33D3C19E}"/>
              </a:ext>
            </a:extLst>
          </p:cNvPr>
          <p:cNvSpPr/>
          <p:nvPr/>
        </p:nvSpPr>
        <p:spPr>
          <a:xfrm>
            <a:off x="135975" y="3212862"/>
            <a:ext cx="873315" cy="38818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1293CD1-A953-264C-7388-E87D0B18F6CD}"/>
              </a:ext>
            </a:extLst>
          </p:cNvPr>
          <p:cNvSpPr/>
          <p:nvPr/>
        </p:nvSpPr>
        <p:spPr>
          <a:xfrm>
            <a:off x="61213" y="3837799"/>
            <a:ext cx="873315" cy="38818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64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62256-BD60-771A-CAF9-B053C0A44362}"/>
              </a:ext>
            </a:extLst>
          </p:cNvPr>
          <p:cNvSpPr txBox="1"/>
          <p:nvPr/>
        </p:nvSpPr>
        <p:spPr>
          <a:xfrm>
            <a:off x="-77637" y="483079"/>
            <a:ext cx="1364797" cy="646331"/>
          </a:xfrm>
          <a:prstGeom prst="rect">
            <a:avLst/>
          </a:prstGeom>
          <a:noFill/>
        </p:spPr>
        <p:txBody>
          <a:bodyPr wrap="none" rtlCol="0">
            <a:spAutoFit/>
          </a:bodyPr>
          <a:lstStyle/>
          <a:p>
            <a:r>
              <a:rPr lang="en-US" sz="3600" b="1" dirty="0">
                <a:highlight>
                  <a:srgbClr val="00FF00"/>
                </a:highlight>
              </a:rPr>
              <a:t>Task b</a:t>
            </a:r>
          </a:p>
        </p:txBody>
      </p:sp>
      <p:sp>
        <p:nvSpPr>
          <p:cNvPr id="6" name="TextBox 5">
            <a:extLst>
              <a:ext uri="{FF2B5EF4-FFF2-40B4-BE49-F238E27FC236}">
                <a16:creationId xmlns:a16="http://schemas.microsoft.com/office/drawing/2014/main" id="{2B4F774E-7865-296E-7990-264E32387D8A}"/>
              </a:ext>
            </a:extLst>
          </p:cNvPr>
          <p:cNvSpPr txBox="1"/>
          <p:nvPr/>
        </p:nvSpPr>
        <p:spPr>
          <a:xfrm>
            <a:off x="1183974" y="474300"/>
            <a:ext cx="11008025" cy="1754326"/>
          </a:xfrm>
          <a:prstGeom prst="rect">
            <a:avLst/>
          </a:prstGeom>
          <a:solidFill>
            <a:schemeClr val="accent1">
              <a:lumMod val="20000"/>
              <a:lumOff val="80000"/>
            </a:schemeClr>
          </a:solidFill>
        </p:spPr>
        <p:txBody>
          <a:bodyPr wrap="square">
            <a:spAutoFit/>
          </a:bodyPr>
          <a:lstStyle/>
          <a:p>
            <a:r>
              <a:rPr lang="en-US" sz="3600" b="0" i="0" dirty="0">
                <a:solidFill>
                  <a:srgbClr val="242021"/>
                </a:solidFill>
                <a:effectLst/>
              </a:rPr>
              <a:t>Read the sentences about keeping a vocabulary notebook. </a:t>
            </a:r>
            <a:r>
              <a:rPr lang="en-US" sz="3600" b="1" i="0" dirty="0">
                <a:solidFill>
                  <a:srgbClr val="242021"/>
                </a:solidFill>
                <a:effectLst/>
              </a:rPr>
              <a:t>Write numbers in the boxes</a:t>
            </a:r>
            <a:r>
              <a:rPr lang="en-US" sz="3600" b="0" i="0" dirty="0">
                <a:solidFill>
                  <a:srgbClr val="242021"/>
                </a:solidFill>
                <a:effectLst/>
              </a:rPr>
              <a:t> to put the sentences in order of importance, then </a:t>
            </a:r>
            <a:r>
              <a:rPr lang="en-US" sz="3600" b="1" i="0" dirty="0">
                <a:solidFill>
                  <a:srgbClr val="242021"/>
                </a:solidFill>
                <a:effectLst/>
              </a:rPr>
              <a:t>write sequence words in the blanks</a:t>
            </a:r>
            <a:r>
              <a:rPr lang="en-US" sz="3600" b="0" i="0" dirty="0">
                <a:solidFill>
                  <a:srgbClr val="242021"/>
                </a:solidFill>
                <a:effectLst/>
              </a:rPr>
              <a:t>.</a:t>
            </a:r>
            <a:r>
              <a:rPr lang="en-US" sz="3600" dirty="0"/>
              <a:t> </a:t>
            </a:r>
          </a:p>
        </p:txBody>
      </p:sp>
      <p:pic>
        <p:nvPicPr>
          <p:cNvPr id="3" name="Picture 2">
            <a:extLst>
              <a:ext uri="{FF2B5EF4-FFF2-40B4-BE49-F238E27FC236}">
                <a16:creationId xmlns:a16="http://schemas.microsoft.com/office/drawing/2014/main" id="{8AC6D126-EF0E-8928-FE7C-C4C0CE569D18}"/>
              </a:ext>
            </a:extLst>
          </p:cNvPr>
          <p:cNvPicPr>
            <a:picLocks noChangeAspect="1"/>
          </p:cNvPicPr>
          <p:nvPr/>
        </p:nvPicPr>
        <p:blipFill>
          <a:blip r:embed="rId2"/>
          <a:stretch>
            <a:fillRect/>
          </a:stretch>
        </p:blipFill>
        <p:spPr>
          <a:xfrm>
            <a:off x="0" y="3205653"/>
            <a:ext cx="12094234" cy="3178047"/>
          </a:xfrm>
          <a:prstGeom prst="rect">
            <a:avLst/>
          </a:prstGeom>
        </p:spPr>
      </p:pic>
    </p:spTree>
    <p:extLst>
      <p:ext uri="{BB962C8B-B14F-4D97-AF65-F5344CB8AC3E}">
        <p14:creationId xmlns:p14="http://schemas.microsoft.com/office/powerpoint/2010/main" val="2603543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288229-2DF1-3B98-FD2A-7EDAC8A100FF}"/>
              </a:ext>
            </a:extLst>
          </p:cNvPr>
          <p:cNvPicPr>
            <a:picLocks noChangeAspect="1"/>
          </p:cNvPicPr>
          <p:nvPr/>
        </p:nvPicPr>
        <p:blipFill>
          <a:blip r:embed="rId2"/>
          <a:stretch>
            <a:fillRect/>
          </a:stretch>
        </p:blipFill>
        <p:spPr>
          <a:xfrm>
            <a:off x="0" y="1988395"/>
            <a:ext cx="12111487" cy="3209933"/>
          </a:xfrm>
          <a:prstGeom prst="rect">
            <a:avLst/>
          </a:prstGeom>
        </p:spPr>
      </p:pic>
      <p:sp>
        <p:nvSpPr>
          <p:cNvPr id="4" name="TextBox 3">
            <a:extLst>
              <a:ext uri="{FF2B5EF4-FFF2-40B4-BE49-F238E27FC236}">
                <a16:creationId xmlns:a16="http://schemas.microsoft.com/office/drawing/2014/main" id="{6E97DDDC-32AC-978E-41C5-021FB07DAAA4}"/>
              </a:ext>
            </a:extLst>
          </p:cNvPr>
          <p:cNvSpPr txBox="1"/>
          <p:nvPr/>
        </p:nvSpPr>
        <p:spPr>
          <a:xfrm>
            <a:off x="4968815" y="940279"/>
            <a:ext cx="2050690" cy="646331"/>
          </a:xfrm>
          <a:prstGeom prst="rect">
            <a:avLst/>
          </a:prstGeom>
          <a:noFill/>
        </p:spPr>
        <p:txBody>
          <a:bodyPr wrap="none" rtlCol="0">
            <a:spAutoFit/>
          </a:bodyPr>
          <a:lstStyle/>
          <a:p>
            <a:r>
              <a:rPr lang="en-US" sz="3600" dirty="0">
                <a:highlight>
                  <a:srgbClr val="00FFFF"/>
                </a:highlight>
              </a:rPr>
              <a:t>ANSWERS</a:t>
            </a:r>
          </a:p>
        </p:txBody>
      </p:sp>
      <p:sp>
        <p:nvSpPr>
          <p:cNvPr id="5" name="TextBox 4">
            <a:extLst>
              <a:ext uri="{FF2B5EF4-FFF2-40B4-BE49-F238E27FC236}">
                <a16:creationId xmlns:a16="http://schemas.microsoft.com/office/drawing/2014/main" id="{6D085984-88AB-C85B-8CDB-F1042E67DD8E}"/>
              </a:ext>
            </a:extLst>
          </p:cNvPr>
          <p:cNvSpPr txBox="1"/>
          <p:nvPr/>
        </p:nvSpPr>
        <p:spPr>
          <a:xfrm>
            <a:off x="189781" y="3532524"/>
            <a:ext cx="418704" cy="646331"/>
          </a:xfrm>
          <a:prstGeom prst="rect">
            <a:avLst/>
          </a:prstGeom>
          <a:noFill/>
        </p:spPr>
        <p:txBody>
          <a:bodyPr wrap="none" rtlCol="0">
            <a:spAutoFit/>
          </a:bodyPr>
          <a:lstStyle/>
          <a:p>
            <a:r>
              <a:rPr lang="en-US" sz="3600" b="1" dirty="0">
                <a:solidFill>
                  <a:srgbClr val="FF0000"/>
                </a:solidFill>
              </a:rPr>
              <a:t>2</a:t>
            </a:r>
          </a:p>
        </p:txBody>
      </p:sp>
      <p:sp>
        <p:nvSpPr>
          <p:cNvPr id="6" name="TextBox 5">
            <a:extLst>
              <a:ext uri="{FF2B5EF4-FFF2-40B4-BE49-F238E27FC236}">
                <a16:creationId xmlns:a16="http://schemas.microsoft.com/office/drawing/2014/main" id="{C9D2B292-61C8-D1D2-7F21-1AE612BCFAED}"/>
              </a:ext>
            </a:extLst>
          </p:cNvPr>
          <p:cNvSpPr txBox="1"/>
          <p:nvPr/>
        </p:nvSpPr>
        <p:spPr>
          <a:xfrm>
            <a:off x="608485" y="3563301"/>
            <a:ext cx="1396344" cy="584775"/>
          </a:xfrm>
          <a:prstGeom prst="rect">
            <a:avLst/>
          </a:prstGeom>
          <a:noFill/>
        </p:spPr>
        <p:txBody>
          <a:bodyPr wrap="none" rtlCol="0">
            <a:spAutoFit/>
          </a:bodyPr>
          <a:lstStyle/>
          <a:p>
            <a:r>
              <a:rPr lang="en-US" sz="3200" dirty="0">
                <a:solidFill>
                  <a:srgbClr val="FF0000"/>
                </a:solidFill>
              </a:rPr>
              <a:t>Second</a:t>
            </a:r>
          </a:p>
        </p:txBody>
      </p:sp>
      <p:sp>
        <p:nvSpPr>
          <p:cNvPr id="7" name="TextBox 6">
            <a:extLst>
              <a:ext uri="{FF2B5EF4-FFF2-40B4-BE49-F238E27FC236}">
                <a16:creationId xmlns:a16="http://schemas.microsoft.com/office/drawing/2014/main" id="{03794955-88FE-E304-E52C-65791DA5D32D}"/>
              </a:ext>
            </a:extLst>
          </p:cNvPr>
          <p:cNvSpPr txBox="1"/>
          <p:nvPr/>
        </p:nvSpPr>
        <p:spPr>
          <a:xfrm>
            <a:off x="168538" y="1988395"/>
            <a:ext cx="418704" cy="646331"/>
          </a:xfrm>
          <a:prstGeom prst="rect">
            <a:avLst/>
          </a:prstGeom>
          <a:noFill/>
        </p:spPr>
        <p:txBody>
          <a:bodyPr wrap="none" rtlCol="0">
            <a:spAutoFit/>
          </a:bodyPr>
          <a:lstStyle/>
          <a:p>
            <a:r>
              <a:rPr lang="en-US" sz="3600" b="1" dirty="0">
                <a:solidFill>
                  <a:srgbClr val="FF0000"/>
                </a:solidFill>
              </a:rPr>
              <a:t>3</a:t>
            </a:r>
          </a:p>
        </p:txBody>
      </p:sp>
      <p:sp>
        <p:nvSpPr>
          <p:cNvPr id="8" name="TextBox 7">
            <a:extLst>
              <a:ext uri="{FF2B5EF4-FFF2-40B4-BE49-F238E27FC236}">
                <a16:creationId xmlns:a16="http://schemas.microsoft.com/office/drawing/2014/main" id="{FB144EEB-4118-94CA-78B6-AC0A6A9D6E74}"/>
              </a:ext>
            </a:extLst>
          </p:cNvPr>
          <p:cNvSpPr txBox="1"/>
          <p:nvPr/>
        </p:nvSpPr>
        <p:spPr>
          <a:xfrm>
            <a:off x="608485" y="2006821"/>
            <a:ext cx="1142429" cy="584775"/>
          </a:xfrm>
          <a:prstGeom prst="rect">
            <a:avLst/>
          </a:prstGeom>
          <a:noFill/>
        </p:spPr>
        <p:txBody>
          <a:bodyPr wrap="none" rtlCol="0">
            <a:spAutoFit/>
          </a:bodyPr>
          <a:lstStyle/>
          <a:p>
            <a:r>
              <a:rPr lang="en-US" sz="3200" dirty="0">
                <a:solidFill>
                  <a:srgbClr val="FF0000"/>
                </a:solidFill>
              </a:rPr>
              <a:t>Third </a:t>
            </a:r>
          </a:p>
        </p:txBody>
      </p:sp>
      <p:sp>
        <p:nvSpPr>
          <p:cNvPr id="9" name="TextBox 8">
            <a:extLst>
              <a:ext uri="{FF2B5EF4-FFF2-40B4-BE49-F238E27FC236}">
                <a16:creationId xmlns:a16="http://schemas.microsoft.com/office/drawing/2014/main" id="{4296401A-65A9-1195-C81A-6E5C99260530}"/>
              </a:ext>
            </a:extLst>
          </p:cNvPr>
          <p:cNvSpPr txBox="1"/>
          <p:nvPr/>
        </p:nvSpPr>
        <p:spPr>
          <a:xfrm>
            <a:off x="168538" y="4473452"/>
            <a:ext cx="418704" cy="646331"/>
          </a:xfrm>
          <a:prstGeom prst="rect">
            <a:avLst/>
          </a:prstGeom>
          <a:noFill/>
        </p:spPr>
        <p:txBody>
          <a:bodyPr wrap="none" rtlCol="0">
            <a:spAutoFit/>
          </a:bodyPr>
          <a:lstStyle/>
          <a:p>
            <a:r>
              <a:rPr lang="en-US" sz="3600" b="1" dirty="0">
                <a:solidFill>
                  <a:srgbClr val="FF0000"/>
                </a:solidFill>
              </a:rPr>
              <a:t>4</a:t>
            </a:r>
          </a:p>
        </p:txBody>
      </p:sp>
      <p:sp>
        <p:nvSpPr>
          <p:cNvPr id="10" name="TextBox 9">
            <a:extLst>
              <a:ext uri="{FF2B5EF4-FFF2-40B4-BE49-F238E27FC236}">
                <a16:creationId xmlns:a16="http://schemas.microsoft.com/office/drawing/2014/main" id="{C0E16649-69E3-7CAE-0E71-3A1971D08992}"/>
              </a:ext>
            </a:extLst>
          </p:cNvPr>
          <p:cNvSpPr txBox="1"/>
          <p:nvPr/>
        </p:nvSpPr>
        <p:spPr>
          <a:xfrm>
            <a:off x="608485" y="4517756"/>
            <a:ext cx="1257075" cy="584775"/>
          </a:xfrm>
          <a:prstGeom prst="rect">
            <a:avLst/>
          </a:prstGeom>
          <a:noFill/>
        </p:spPr>
        <p:txBody>
          <a:bodyPr wrap="none" rtlCol="0">
            <a:spAutoFit/>
          </a:bodyPr>
          <a:lstStyle/>
          <a:p>
            <a:r>
              <a:rPr lang="en-US" sz="3200" dirty="0">
                <a:solidFill>
                  <a:srgbClr val="FF0000"/>
                </a:solidFill>
              </a:rPr>
              <a:t>Finally</a:t>
            </a:r>
          </a:p>
        </p:txBody>
      </p:sp>
    </p:spTree>
    <p:extLst>
      <p:ext uri="{BB962C8B-B14F-4D97-AF65-F5344CB8AC3E}">
        <p14:creationId xmlns:p14="http://schemas.microsoft.com/office/powerpoint/2010/main" val="2145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166B-82AB-908B-3C5D-90CE36B63B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6C468D-9703-A622-E644-B3F9136CEF07}"/>
              </a:ext>
            </a:extLst>
          </p:cNvPr>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Presentation</a:t>
            </a:r>
          </a:p>
        </p:txBody>
      </p:sp>
      <p:pic>
        <p:nvPicPr>
          <p:cNvPr id="2" name="Picture 1">
            <a:extLst>
              <a:ext uri="{FF2B5EF4-FFF2-40B4-BE49-F238E27FC236}">
                <a16:creationId xmlns:a16="http://schemas.microsoft.com/office/drawing/2014/main" id="{05D3E56D-5ABE-D4C1-4350-62FB506A3C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2088801" y="753910"/>
            <a:ext cx="7957536" cy="5613939"/>
          </a:xfrm>
          <a:prstGeom prst="rect">
            <a:avLst/>
          </a:prstGeom>
        </p:spPr>
      </p:pic>
      <p:sp>
        <p:nvSpPr>
          <p:cNvPr id="4" name="TextBox 3">
            <a:extLst>
              <a:ext uri="{FF2B5EF4-FFF2-40B4-BE49-F238E27FC236}">
                <a16:creationId xmlns:a16="http://schemas.microsoft.com/office/drawing/2014/main" id="{EA75AB6A-9335-E1BD-9390-DCDBAE82A15A}"/>
              </a:ext>
            </a:extLst>
          </p:cNvPr>
          <p:cNvSpPr txBox="1"/>
          <p:nvPr/>
        </p:nvSpPr>
        <p:spPr>
          <a:xfrm>
            <a:off x="4867134" y="4143638"/>
            <a:ext cx="3267732" cy="830997"/>
          </a:xfrm>
          <a:prstGeom prst="rect">
            <a:avLst/>
          </a:prstGeom>
          <a:noFill/>
        </p:spPr>
        <p:txBody>
          <a:bodyPr wrap="square" rtlCol="0">
            <a:spAutoFit/>
          </a:bodyPr>
          <a:lstStyle/>
          <a:p>
            <a:pPr algn="ctr"/>
            <a:r>
              <a:rPr lang="en-US" sz="4800" dirty="0">
                <a:solidFill>
                  <a:schemeClr val="bg1"/>
                </a:solidFill>
              </a:rPr>
              <a:t>Speaking </a:t>
            </a:r>
          </a:p>
        </p:txBody>
      </p:sp>
    </p:spTree>
    <p:extLst>
      <p:ext uri="{BB962C8B-B14F-4D97-AF65-F5344CB8AC3E}">
        <p14:creationId xmlns:p14="http://schemas.microsoft.com/office/powerpoint/2010/main" val="780914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DF00F-ECBD-BDD8-EE4C-ACE24F327A2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B3CF4F1-6CB9-5648-703F-41F3204A7983}"/>
              </a:ext>
            </a:extLst>
          </p:cNvPr>
          <p:cNvSpPr txBox="1"/>
          <p:nvPr/>
        </p:nvSpPr>
        <p:spPr>
          <a:xfrm>
            <a:off x="216603" y="1293314"/>
            <a:ext cx="11892039" cy="2499467"/>
          </a:xfrm>
          <a:prstGeom prst="rect">
            <a:avLst/>
          </a:prstGeom>
          <a:solidFill>
            <a:schemeClr val="accent4">
              <a:lumMod val="20000"/>
              <a:lumOff val="80000"/>
            </a:schemeClr>
          </a:solidFill>
        </p:spPr>
        <p:txBody>
          <a:bodyPr wrap="square">
            <a:spAutoFit/>
          </a:bodyPr>
          <a:lstStyle/>
          <a:p>
            <a:pPr>
              <a:lnSpc>
                <a:spcPct val="150000"/>
              </a:lnSpc>
            </a:pPr>
            <a:r>
              <a:rPr lang="en-US" sz="3600" b="0" i="0" dirty="0">
                <a:solidFill>
                  <a:srgbClr val="242021"/>
                </a:solidFill>
                <a:effectLst/>
              </a:rPr>
              <a:t>In pairs: Discuss different </a:t>
            </a:r>
            <a:r>
              <a:rPr lang="en-US" sz="3600" b="1" i="0" dirty="0">
                <a:solidFill>
                  <a:srgbClr val="242021"/>
                </a:solidFill>
                <a:effectLst/>
              </a:rPr>
              <a:t>fun activities you can do to practice English at home</a:t>
            </a:r>
            <a:r>
              <a:rPr lang="en-US" sz="3600" b="0" i="0" dirty="0">
                <a:solidFill>
                  <a:srgbClr val="242021"/>
                </a:solidFill>
                <a:effectLst/>
              </a:rPr>
              <a:t>. For each activity, describe a study method you can use to improve your English.</a:t>
            </a:r>
            <a:r>
              <a:rPr lang="en-US" sz="3600" dirty="0"/>
              <a:t> </a:t>
            </a:r>
          </a:p>
        </p:txBody>
      </p:sp>
      <p:pic>
        <p:nvPicPr>
          <p:cNvPr id="2" name="Picture 1">
            <a:extLst>
              <a:ext uri="{FF2B5EF4-FFF2-40B4-BE49-F238E27FC236}">
                <a16:creationId xmlns:a16="http://schemas.microsoft.com/office/drawing/2014/main" id="{26FDFDB1-66C4-793A-F476-8A63A775FA63}"/>
              </a:ext>
            </a:extLst>
          </p:cNvPr>
          <p:cNvPicPr>
            <a:picLocks noChangeAspect="1"/>
          </p:cNvPicPr>
          <p:nvPr/>
        </p:nvPicPr>
        <p:blipFill>
          <a:blip r:embed="rId2"/>
          <a:stretch>
            <a:fillRect/>
          </a:stretch>
        </p:blipFill>
        <p:spPr>
          <a:xfrm>
            <a:off x="3513396" y="3867150"/>
            <a:ext cx="1518723" cy="2411755"/>
          </a:xfrm>
          <a:prstGeom prst="rect">
            <a:avLst/>
          </a:prstGeom>
        </p:spPr>
      </p:pic>
      <p:pic>
        <p:nvPicPr>
          <p:cNvPr id="5" name="Picture 4">
            <a:extLst>
              <a:ext uri="{FF2B5EF4-FFF2-40B4-BE49-F238E27FC236}">
                <a16:creationId xmlns:a16="http://schemas.microsoft.com/office/drawing/2014/main" id="{51FDFB95-1D10-9DFA-CA7D-72C5CFE3DC46}"/>
              </a:ext>
            </a:extLst>
          </p:cNvPr>
          <p:cNvPicPr>
            <a:picLocks noChangeAspect="1"/>
          </p:cNvPicPr>
          <p:nvPr/>
        </p:nvPicPr>
        <p:blipFill>
          <a:blip r:embed="rId3"/>
          <a:stretch>
            <a:fillRect/>
          </a:stretch>
        </p:blipFill>
        <p:spPr>
          <a:xfrm>
            <a:off x="7614185" y="3870123"/>
            <a:ext cx="1518723" cy="2419152"/>
          </a:xfrm>
          <a:prstGeom prst="rect">
            <a:avLst/>
          </a:prstGeom>
        </p:spPr>
      </p:pic>
      <p:sp>
        <p:nvSpPr>
          <p:cNvPr id="8" name="TextBox 7">
            <a:extLst>
              <a:ext uri="{FF2B5EF4-FFF2-40B4-BE49-F238E27FC236}">
                <a16:creationId xmlns:a16="http://schemas.microsoft.com/office/drawing/2014/main" id="{57A5060B-26B2-46DE-3FD0-2FC1AAC87760}"/>
              </a:ext>
            </a:extLst>
          </p:cNvPr>
          <p:cNvSpPr txBox="1"/>
          <p:nvPr/>
        </p:nvSpPr>
        <p:spPr>
          <a:xfrm>
            <a:off x="-77637" y="483079"/>
            <a:ext cx="1364797" cy="646331"/>
          </a:xfrm>
          <a:prstGeom prst="rect">
            <a:avLst/>
          </a:prstGeom>
          <a:noFill/>
        </p:spPr>
        <p:txBody>
          <a:bodyPr wrap="none" rtlCol="0">
            <a:spAutoFit/>
          </a:bodyPr>
          <a:lstStyle/>
          <a:p>
            <a:r>
              <a:rPr lang="en-US" sz="3600" b="1" dirty="0">
                <a:highlight>
                  <a:srgbClr val="00FF00"/>
                </a:highlight>
              </a:rPr>
              <a:t>Task a</a:t>
            </a:r>
          </a:p>
        </p:txBody>
      </p:sp>
      <p:pic>
        <p:nvPicPr>
          <p:cNvPr id="7" name="Picture 6">
            <a:extLst>
              <a:ext uri="{FF2B5EF4-FFF2-40B4-BE49-F238E27FC236}">
                <a16:creationId xmlns:a16="http://schemas.microsoft.com/office/drawing/2014/main" id="{60E78A6A-F6F5-7DC0-FBFC-B3084DCE6837}"/>
              </a:ext>
            </a:extLst>
          </p:cNvPr>
          <p:cNvPicPr>
            <a:picLocks noChangeAspect="1"/>
          </p:cNvPicPr>
          <p:nvPr/>
        </p:nvPicPr>
        <p:blipFill>
          <a:blip r:embed="rId4"/>
          <a:stretch>
            <a:fillRect/>
          </a:stretch>
        </p:blipFill>
        <p:spPr>
          <a:xfrm>
            <a:off x="1544399" y="483079"/>
            <a:ext cx="2973121" cy="646331"/>
          </a:xfrm>
          <a:prstGeom prst="rect">
            <a:avLst/>
          </a:prstGeom>
        </p:spPr>
      </p:pic>
    </p:spTree>
    <p:extLst>
      <p:ext uri="{BB962C8B-B14F-4D97-AF65-F5344CB8AC3E}">
        <p14:creationId xmlns:p14="http://schemas.microsoft.com/office/powerpoint/2010/main" val="2452042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6C95BC-0BAD-BE86-9B33-8598D434D2CA}"/>
              </a:ext>
            </a:extLst>
          </p:cNvPr>
          <p:cNvSpPr txBox="1"/>
          <p:nvPr/>
        </p:nvSpPr>
        <p:spPr>
          <a:xfrm>
            <a:off x="232616" y="1599752"/>
            <a:ext cx="11787933" cy="4632678"/>
          </a:xfrm>
          <a:prstGeom prst="rect">
            <a:avLst/>
          </a:prstGeom>
          <a:solidFill>
            <a:schemeClr val="accent1">
              <a:lumMod val="20000"/>
              <a:lumOff val="80000"/>
            </a:schemeClr>
          </a:solidFill>
        </p:spPr>
        <p:txBody>
          <a:bodyPr wrap="square">
            <a:spAutoFit/>
          </a:bodyPr>
          <a:lstStyle/>
          <a:p>
            <a:pPr algn="ctr">
              <a:lnSpc>
                <a:spcPct val="150000"/>
              </a:lnSpc>
            </a:pPr>
            <a:r>
              <a:rPr lang="en-US" sz="3600" b="1" dirty="0">
                <a:solidFill>
                  <a:schemeClr val="bg1"/>
                </a:solidFill>
                <a:highlight>
                  <a:srgbClr val="008000"/>
                </a:highlight>
              </a:rPr>
              <a:t>Fun activities to practice English at home</a:t>
            </a:r>
          </a:p>
          <a:p>
            <a:pPr>
              <a:lnSpc>
                <a:spcPct val="150000"/>
              </a:lnSpc>
            </a:pPr>
            <a:r>
              <a:rPr lang="en-US" sz="3600" dirty="0">
                <a:solidFill>
                  <a:srgbClr val="0D0D0D"/>
                </a:solidFill>
              </a:rPr>
              <a:t>1. </a:t>
            </a:r>
            <a:r>
              <a:rPr lang="en-US" sz="3200" b="1" i="0" dirty="0">
                <a:solidFill>
                  <a:srgbClr val="0D0D0D"/>
                </a:solidFill>
                <a:effectLst/>
              </a:rPr>
              <a:t>Writing in a Journal or Blog</a:t>
            </a:r>
            <a:r>
              <a:rPr lang="en-US" sz="3200" b="0" i="0" dirty="0">
                <a:solidFill>
                  <a:srgbClr val="0D0D0D"/>
                </a:solidFill>
                <a:effectLst/>
              </a:rPr>
              <a:t>: You can keep a daily journal in English, where you can write about your thoughts, experiences, or daily activities. Additionally, you can start a blog to share your writings with others and receive feedback from readers. Writing regularly helps improve vocabulary, grammar, and overall writing proficiency.</a:t>
            </a:r>
            <a:endParaRPr lang="en-US" sz="3200" dirty="0"/>
          </a:p>
        </p:txBody>
      </p:sp>
      <p:sp>
        <p:nvSpPr>
          <p:cNvPr id="5" name="TextBox 4">
            <a:extLst>
              <a:ext uri="{FF2B5EF4-FFF2-40B4-BE49-F238E27FC236}">
                <a16:creationId xmlns:a16="http://schemas.microsoft.com/office/drawing/2014/main" id="{3E7AA63A-6B33-2EB6-1D80-9717A6665479}"/>
              </a:ext>
            </a:extLst>
          </p:cNvPr>
          <p:cNvSpPr txBox="1"/>
          <p:nvPr/>
        </p:nvSpPr>
        <p:spPr>
          <a:xfrm>
            <a:off x="3801553" y="470858"/>
            <a:ext cx="3345403" cy="584775"/>
          </a:xfrm>
          <a:prstGeom prst="rect">
            <a:avLst/>
          </a:prstGeom>
          <a:noFill/>
        </p:spPr>
        <p:txBody>
          <a:bodyPr wrap="none" rtlCol="0">
            <a:spAutoFit/>
          </a:bodyPr>
          <a:lstStyle/>
          <a:p>
            <a:r>
              <a:rPr lang="en-US" sz="3200" dirty="0">
                <a:highlight>
                  <a:srgbClr val="F3C1FF"/>
                </a:highlight>
              </a:rPr>
              <a:t>Suggested answers</a:t>
            </a:r>
          </a:p>
        </p:txBody>
      </p:sp>
    </p:spTree>
    <p:extLst>
      <p:ext uri="{BB962C8B-B14F-4D97-AF65-F5344CB8AC3E}">
        <p14:creationId xmlns:p14="http://schemas.microsoft.com/office/powerpoint/2010/main" val="105545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AD5B54-6F7A-46A9-A78B-E1676AA815DD}"/>
              </a:ext>
            </a:extLst>
          </p:cNvPr>
          <p:cNvSpPr txBox="1"/>
          <p:nvPr/>
        </p:nvSpPr>
        <p:spPr>
          <a:xfrm>
            <a:off x="384313" y="450573"/>
            <a:ext cx="11360515" cy="1077218"/>
          </a:xfrm>
          <a:prstGeom prst="rect">
            <a:avLst/>
          </a:prstGeom>
          <a:noFill/>
        </p:spPr>
        <p:txBody>
          <a:bodyPr wrap="square" rtlCol="0">
            <a:spAutoFit/>
          </a:bodyPr>
          <a:lstStyle/>
          <a:p>
            <a:pPr algn="r"/>
            <a:r>
              <a:rPr lang="en-US" sz="3200" b="1" dirty="0">
                <a:solidFill>
                  <a:srgbClr val="0070C0"/>
                </a:solidFill>
              </a:rPr>
              <a:t>Friday, September, 26</a:t>
            </a:r>
            <a:r>
              <a:rPr lang="en-US" sz="3200" b="1" baseline="30000" dirty="0">
                <a:solidFill>
                  <a:srgbClr val="0070C0"/>
                </a:solidFill>
              </a:rPr>
              <a:t>th</a:t>
            </a:r>
            <a:r>
              <a:rPr lang="en-US" sz="3200" b="1" dirty="0">
                <a:solidFill>
                  <a:srgbClr val="0070C0"/>
                </a:solidFill>
              </a:rPr>
              <a:t> 2025</a:t>
            </a:r>
          </a:p>
          <a:p>
            <a:r>
              <a:rPr lang="en-US" sz="3200" b="1" dirty="0">
                <a:solidFill>
                  <a:srgbClr val="0070C0"/>
                </a:solidFill>
              </a:rPr>
              <a:t>Period 9</a:t>
            </a:r>
          </a:p>
        </p:txBody>
      </p:sp>
      <p:sp>
        <p:nvSpPr>
          <p:cNvPr id="3" name="TextBox 2">
            <a:extLst>
              <a:ext uri="{FF2B5EF4-FFF2-40B4-BE49-F238E27FC236}">
                <a16:creationId xmlns:a16="http://schemas.microsoft.com/office/drawing/2014/main" id="{3A0F9DCE-DB13-4BEF-A3B2-F2B3C77D3A3A}"/>
              </a:ext>
            </a:extLst>
          </p:cNvPr>
          <p:cNvSpPr txBox="1"/>
          <p:nvPr/>
        </p:nvSpPr>
        <p:spPr>
          <a:xfrm>
            <a:off x="2568494" y="1785729"/>
            <a:ext cx="7542913" cy="1938992"/>
          </a:xfrm>
          <a:prstGeom prst="rect">
            <a:avLst/>
          </a:prstGeom>
          <a:noFill/>
        </p:spPr>
        <p:txBody>
          <a:bodyPr wrap="square" rtlCol="0">
            <a:spAutoFit/>
          </a:bodyPr>
          <a:lstStyle/>
          <a:p>
            <a:pPr lvl="0" algn="ctr"/>
            <a:r>
              <a:rPr lang="en-US" sz="4000" b="1" dirty="0">
                <a:solidFill>
                  <a:srgbClr val="0070C0"/>
                </a:solidFill>
              </a:rPr>
              <a:t>Unit 1: English in the World</a:t>
            </a:r>
          </a:p>
          <a:p>
            <a:pPr lvl="0" algn="ctr"/>
            <a:r>
              <a:rPr lang="en-US" sz="4000" b="1" dirty="0">
                <a:solidFill>
                  <a:srgbClr val="00B050"/>
                </a:solidFill>
              </a:rPr>
              <a:t>Lesson 3.2: Writing &amp; Speaking</a:t>
            </a:r>
            <a:endParaRPr lang="en-US" sz="4000" dirty="0">
              <a:solidFill>
                <a:prstClr val="black"/>
              </a:solidFill>
            </a:endParaRPr>
          </a:p>
          <a:p>
            <a:pPr lvl="0" algn="ctr"/>
            <a:r>
              <a:rPr lang="en-US" sz="4000" dirty="0">
                <a:solidFill>
                  <a:srgbClr val="FF0000"/>
                </a:solidFill>
              </a:rPr>
              <a:t>Page 13</a:t>
            </a:r>
          </a:p>
        </p:txBody>
      </p:sp>
    </p:spTree>
    <p:extLst>
      <p:ext uri="{BB962C8B-B14F-4D97-AF65-F5344CB8AC3E}">
        <p14:creationId xmlns:p14="http://schemas.microsoft.com/office/powerpoint/2010/main" val="2143321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6C95BC-0BAD-BE86-9B33-8598D434D2CA}"/>
              </a:ext>
            </a:extLst>
          </p:cNvPr>
          <p:cNvSpPr txBox="1"/>
          <p:nvPr/>
        </p:nvSpPr>
        <p:spPr>
          <a:xfrm>
            <a:off x="118316" y="1018727"/>
            <a:ext cx="11959384" cy="5371342"/>
          </a:xfrm>
          <a:prstGeom prst="rect">
            <a:avLst/>
          </a:prstGeom>
          <a:solidFill>
            <a:schemeClr val="accent1">
              <a:lumMod val="20000"/>
              <a:lumOff val="80000"/>
            </a:schemeClr>
          </a:solidFill>
        </p:spPr>
        <p:txBody>
          <a:bodyPr wrap="square">
            <a:spAutoFit/>
          </a:bodyPr>
          <a:lstStyle/>
          <a:p>
            <a:pPr algn="ctr">
              <a:lnSpc>
                <a:spcPct val="150000"/>
              </a:lnSpc>
            </a:pPr>
            <a:r>
              <a:rPr lang="en-US" sz="3600" b="1" dirty="0">
                <a:solidFill>
                  <a:schemeClr val="bg1"/>
                </a:solidFill>
                <a:highlight>
                  <a:srgbClr val="008000"/>
                </a:highlight>
              </a:rPr>
              <a:t>Fun activities to practice English at home</a:t>
            </a:r>
          </a:p>
          <a:p>
            <a:pPr>
              <a:lnSpc>
                <a:spcPct val="150000"/>
              </a:lnSpc>
            </a:pPr>
            <a:r>
              <a:rPr lang="en-US" sz="3600" dirty="0">
                <a:solidFill>
                  <a:srgbClr val="0D0D0D"/>
                </a:solidFill>
              </a:rPr>
              <a:t>2.</a:t>
            </a:r>
            <a:r>
              <a:rPr lang="en-US" sz="3200" b="1" i="0" dirty="0">
                <a:solidFill>
                  <a:srgbClr val="0D0D0D"/>
                </a:solidFill>
                <a:effectLst/>
              </a:rPr>
              <a:t> Engaging in Language Exchange Clubs</a:t>
            </a:r>
            <a:r>
              <a:rPr lang="en-US" sz="3200" b="0" i="0" dirty="0">
                <a:solidFill>
                  <a:srgbClr val="0D0D0D"/>
                </a:solidFill>
                <a:effectLst/>
              </a:rPr>
              <a:t>: You can join online language exchange groups where you can interact with native English speakers or other English learners. You can participate in discussions, share your thoughts, and receive feedback on your language skills. Engaging in regular conversations helps improve speaking and listening abilities and builds confidence in using English in real-life situations.</a:t>
            </a:r>
            <a:endParaRPr lang="en-US" sz="3200" dirty="0"/>
          </a:p>
        </p:txBody>
      </p:sp>
      <p:sp>
        <p:nvSpPr>
          <p:cNvPr id="5" name="TextBox 4">
            <a:extLst>
              <a:ext uri="{FF2B5EF4-FFF2-40B4-BE49-F238E27FC236}">
                <a16:creationId xmlns:a16="http://schemas.microsoft.com/office/drawing/2014/main" id="{3E7AA63A-6B33-2EB6-1D80-9717A6665479}"/>
              </a:ext>
            </a:extLst>
          </p:cNvPr>
          <p:cNvSpPr txBox="1"/>
          <p:nvPr/>
        </p:nvSpPr>
        <p:spPr>
          <a:xfrm>
            <a:off x="3801553" y="470858"/>
            <a:ext cx="3345403" cy="584775"/>
          </a:xfrm>
          <a:prstGeom prst="rect">
            <a:avLst/>
          </a:prstGeom>
          <a:noFill/>
        </p:spPr>
        <p:txBody>
          <a:bodyPr wrap="none" rtlCol="0">
            <a:spAutoFit/>
          </a:bodyPr>
          <a:lstStyle/>
          <a:p>
            <a:r>
              <a:rPr lang="en-US" sz="3200" dirty="0">
                <a:highlight>
                  <a:srgbClr val="F3C1FF"/>
                </a:highlight>
              </a:rPr>
              <a:t>Suggested answers</a:t>
            </a:r>
          </a:p>
        </p:txBody>
      </p:sp>
    </p:spTree>
    <p:extLst>
      <p:ext uri="{BB962C8B-B14F-4D97-AF65-F5344CB8AC3E}">
        <p14:creationId xmlns:p14="http://schemas.microsoft.com/office/powerpoint/2010/main" val="1027241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6C95BC-0BAD-BE86-9B33-8598D434D2CA}"/>
              </a:ext>
            </a:extLst>
          </p:cNvPr>
          <p:cNvSpPr txBox="1"/>
          <p:nvPr/>
        </p:nvSpPr>
        <p:spPr>
          <a:xfrm>
            <a:off x="118316" y="1018727"/>
            <a:ext cx="11959384" cy="5371342"/>
          </a:xfrm>
          <a:prstGeom prst="rect">
            <a:avLst/>
          </a:prstGeom>
          <a:solidFill>
            <a:schemeClr val="accent1">
              <a:lumMod val="20000"/>
              <a:lumOff val="80000"/>
            </a:schemeClr>
          </a:solidFill>
        </p:spPr>
        <p:txBody>
          <a:bodyPr wrap="square">
            <a:spAutoFit/>
          </a:bodyPr>
          <a:lstStyle/>
          <a:p>
            <a:pPr algn="ctr">
              <a:lnSpc>
                <a:spcPct val="150000"/>
              </a:lnSpc>
            </a:pPr>
            <a:r>
              <a:rPr lang="en-US" sz="3600" b="1" dirty="0">
                <a:solidFill>
                  <a:schemeClr val="bg1"/>
                </a:solidFill>
                <a:highlight>
                  <a:srgbClr val="008000"/>
                </a:highlight>
              </a:rPr>
              <a:t>Fun activities to practice English at home</a:t>
            </a:r>
          </a:p>
          <a:p>
            <a:pPr>
              <a:lnSpc>
                <a:spcPct val="150000"/>
              </a:lnSpc>
            </a:pPr>
            <a:r>
              <a:rPr lang="en-US" sz="3600" dirty="0">
                <a:solidFill>
                  <a:srgbClr val="0D0D0D"/>
                </a:solidFill>
              </a:rPr>
              <a:t>3.</a:t>
            </a:r>
            <a:r>
              <a:rPr lang="en-US" sz="3200" b="1" i="0" dirty="0">
                <a:solidFill>
                  <a:srgbClr val="0D0D0D"/>
                </a:solidFill>
                <a:effectLst/>
              </a:rPr>
              <a:t> Listening to English Podcasts or Music</a:t>
            </a:r>
            <a:r>
              <a:rPr lang="en-US" sz="3200" b="0" i="0" dirty="0">
                <a:solidFill>
                  <a:srgbClr val="0D0D0D"/>
                </a:solidFill>
                <a:effectLst/>
              </a:rPr>
              <a:t>: You can listen to English podcasts on topics you enjoy or English-language music. You can focus on understanding the content, identifying keywords, and noting down unfamiliar words or phrases. After listening, you can try to summarize the podcast episode or song lyrics in your own words, improving listening comprehension and vocabulary.</a:t>
            </a:r>
            <a:endParaRPr lang="en-US" sz="3200" dirty="0"/>
          </a:p>
        </p:txBody>
      </p:sp>
      <p:sp>
        <p:nvSpPr>
          <p:cNvPr id="5" name="TextBox 4">
            <a:extLst>
              <a:ext uri="{FF2B5EF4-FFF2-40B4-BE49-F238E27FC236}">
                <a16:creationId xmlns:a16="http://schemas.microsoft.com/office/drawing/2014/main" id="{3E7AA63A-6B33-2EB6-1D80-9717A6665479}"/>
              </a:ext>
            </a:extLst>
          </p:cNvPr>
          <p:cNvSpPr txBox="1"/>
          <p:nvPr/>
        </p:nvSpPr>
        <p:spPr>
          <a:xfrm>
            <a:off x="3801553" y="470858"/>
            <a:ext cx="3345403" cy="584775"/>
          </a:xfrm>
          <a:prstGeom prst="rect">
            <a:avLst/>
          </a:prstGeom>
          <a:noFill/>
        </p:spPr>
        <p:txBody>
          <a:bodyPr wrap="none" rtlCol="0">
            <a:spAutoFit/>
          </a:bodyPr>
          <a:lstStyle/>
          <a:p>
            <a:r>
              <a:rPr lang="en-US" sz="3200" dirty="0">
                <a:highlight>
                  <a:srgbClr val="F3C1FF"/>
                </a:highlight>
              </a:rPr>
              <a:t>Suggested answers</a:t>
            </a:r>
          </a:p>
        </p:txBody>
      </p:sp>
    </p:spTree>
    <p:extLst>
      <p:ext uri="{BB962C8B-B14F-4D97-AF65-F5344CB8AC3E}">
        <p14:creationId xmlns:p14="http://schemas.microsoft.com/office/powerpoint/2010/main" val="3800416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88CA20-3ADF-3FFC-6107-942AEF23E279}"/>
              </a:ext>
            </a:extLst>
          </p:cNvPr>
          <p:cNvSpPr txBox="1"/>
          <p:nvPr/>
        </p:nvSpPr>
        <p:spPr>
          <a:xfrm>
            <a:off x="1447800" y="462790"/>
            <a:ext cx="10611928" cy="1668470"/>
          </a:xfrm>
          <a:prstGeom prst="rect">
            <a:avLst/>
          </a:prstGeom>
          <a:solidFill>
            <a:schemeClr val="accent6">
              <a:lumMod val="20000"/>
              <a:lumOff val="80000"/>
            </a:schemeClr>
          </a:solidFill>
        </p:spPr>
        <p:txBody>
          <a:bodyPr wrap="square">
            <a:spAutoFit/>
          </a:bodyPr>
          <a:lstStyle/>
          <a:p>
            <a:pPr>
              <a:lnSpc>
                <a:spcPct val="150000"/>
              </a:lnSpc>
            </a:pPr>
            <a:r>
              <a:rPr lang="en-US" sz="3600" b="0" i="0" dirty="0">
                <a:solidFill>
                  <a:srgbClr val="242021"/>
                </a:solidFill>
                <a:effectLst/>
              </a:rPr>
              <a:t>Choose three activities you can do and decide the order of importance, then complete the table.</a:t>
            </a:r>
            <a:r>
              <a:rPr lang="en-US" sz="3600" dirty="0"/>
              <a:t> </a:t>
            </a:r>
          </a:p>
        </p:txBody>
      </p:sp>
      <p:sp>
        <p:nvSpPr>
          <p:cNvPr id="8" name="TextBox 7">
            <a:extLst>
              <a:ext uri="{FF2B5EF4-FFF2-40B4-BE49-F238E27FC236}">
                <a16:creationId xmlns:a16="http://schemas.microsoft.com/office/drawing/2014/main" id="{3EC541AD-CCC5-78C2-C6C7-5E4802389156}"/>
              </a:ext>
            </a:extLst>
          </p:cNvPr>
          <p:cNvSpPr txBox="1"/>
          <p:nvPr/>
        </p:nvSpPr>
        <p:spPr>
          <a:xfrm>
            <a:off x="-77637" y="483079"/>
            <a:ext cx="1364797" cy="646331"/>
          </a:xfrm>
          <a:prstGeom prst="rect">
            <a:avLst/>
          </a:prstGeom>
          <a:noFill/>
        </p:spPr>
        <p:txBody>
          <a:bodyPr wrap="none" rtlCol="0">
            <a:spAutoFit/>
          </a:bodyPr>
          <a:lstStyle/>
          <a:p>
            <a:r>
              <a:rPr lang="en-US" sz="3600" b="1" dirty="0">
                <a:highlight>
                  <a:srgbClr val="00FF00"/>
                </a:highlight>
              </a:rPr>
              <a:t>Task b</a:t>
            </a:r>
          </a:p>
        </p:txBody>
      </p:sp>
      <p:pic>
        <p:nvPicPr>
          <p:cNvPr id="4" name="Picture 3">
            <a:extLst>
              <a:ext uri="{FF2B5EF4-FFF2-40B4-BE49-F238E27FC236}">
                <a16:creationId xmlns:a16="http://schemas.microsoft.com/office/drawing/2014/main" id="{41CD3C50-D231-18DA-E38A-019560E4D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5614" y="2393671"/>
            <a:ext cx="6705659" cy="3532675"/>
          </a:xfrm>
          <a:prstGeom prst="rect">
            <a:avLst/>
          </a:prstGeom>
        </p:spPr>
      </p:pic>
    </p:spTree>
    <p:extLst>
      <p:ext uri="{BB962C8B-B14F-4D97-AF65-F5344CB8AC3E}">
        <p14:creationId xmlns:p14="http://schemas.microsoft.com/office/powerpoint/2010/main" val="4285049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82EE68-D5B2-B38F-E565-AA871D3D6D0E}"/>
              </a:ext>
            </a:extLst>
          </p:cNvPr>
          <p:cNvGraphicFramePr>
            <a:graphicFrameLocks noGrp="1"/>
          </p:cNvGraphicFramePr>
          <p:nvPr>
            <p:extLst>
              <p:ext uri="{D42A27DB-BD31-4B8C-83A1-F6EECF244321}">
                <p14:modId xmlns:p14="http://schemas.microsoft.com/office/powerpoint/2010/main" val="3538312937"/>
              </p:ext>
            </p:extLst>
          </p:nvPr>
        </p:nvGraphicFramePr>
        <p:xfrm>
          <a:off x="60325" y="533401"/>
          <a:ext cx="12084052" cy="5776584"/>
        </p:xfrm>
        <a:graphic>
          <a:graphicData uri="http://schemas.openxmlformats.org/drawingml/2006/table">
            <a:tbl>
              <a:tblPr firstRow="1" bandRow="1">
                <a:tableStyleId>{93296810-A885-4BE3-A3E7-6D5BEEA58F35}</a:tableStyleId>
              </a:tblPr>
              <a:tblGrid>
                <a:gridCol w="3021013">
                  <a:extLst>
                    <a:ext uri="{9D8B030D-6E8A-4147-A177-3AD203B41FA5}">
                      <a16:colId xmlns:a16="http://schemas.microsoft.com/office/drawing/2014/main" val="1422122783"/>
                    </a:ext>
                  </a:extLst>
                </a:gridCol>
                <a:gridCol w="3021013">
                  <a:extLst>
                    <a:ext uri="{9D8B030D-6E8A-4147-A177-3AD203B41FA5}">
                      <a16:colId xmlns:a16="http://schemas.microsoft.com/office/drawing/2014/main" val="3236673585"/>
                    </a:ext>
                  </a:extLst>
                </a:gridCol>
                <a:gridCol w="3021013">
                  <a:extLst>
                    <a:ext uri="{9D8B030D-6E8A-4147-A177-3AD203B41FA5}">
                      <a16:colId xmlns:a16="http://schemas.microsoft.com/office/drawing/2014/main" val="3917558850"/>
                    </a:ext>
                  </a:extLst>
                </a:gridCol>
                <a:gridCol w="3021013">
                  <a:extLst>
                    <a:ext uri="{9D8B030D-6E8A-4147-A177-3AD203B41FA5}">
                      <a16:colId xmlns:a16="http://schemas.microsoft.com/office/drawing/2014/main" val="3380883578"/>
                    </a:ext>
                  </a:extLst>
                </a:gridCol>
              </a:tblGrid>
              <a:tr h="1114424">
                <a:tc>
                  <a:txBody>
                    <a:bodyPr/>
                    <a:lstStyle/>
                    <a:p>
                      <a:endParaRPr lang="en-US" sz="3200" dirty="0"/>
                    </a:p>
                  </a:txBody>
                  <a:tcPr/>
                </a:tc>
                <a:tc>
                  <a:txBody>
                    <a:bodyPr/>
                    <a:lstStyle/>
                    <a:p>
                      <a:r>
                        <a:rPr lang="en-US" sz="3200" dirty="0"/>
                        <a:t>Fun activities</a:t>
                      </a:r>
                    </a:p>
                  </a:txBody>
                  <a:tcPr/>
                </a:tc>
                <a:tc>
                  <a:txBody>
                    <a:bodyPr/>
                    <a:lstStyle/>
                    <a:p>
                      <a:r>
                        <a:rPr lang="en-US" sz="3200" dirty="0"/>
                        <a:t>English study methods</a:t>
                      </a:r>
                    </a:p>
                  </a:txBody>
                  <a:tcPr/>
                </a:tc>
                <a:tc>
                  <a:txBody>
                    <a:bodyPr/>
                    <a:lstStyle/>
                    <a:p>
                      <a:r>
                        <a:rPr lang="en-US" sz="3200" dirty="0"/>
                        <a:t>Purposes of study methods</a:t>
                      </a:r>
                    </a:p>
                  </a:txBody>
                  <a:tcPr/>
                </a:tc>
                <a:extLst>
                  <a:ext uri="{0D108BD9-81ED-4DB2-BD59-A6C34878D82A}">
                    <a16:rowId xmlns:a16="http://schemas.microsoft.com/office/drawing/2014/main" val="674085818"/>
                  </a:ext>
                </a:extLst>
              </a:tr>
              <a:tr h="1833434">
                <a:tc>
                  <a:txBody>
                    <a:bodyPr/>
                    <a:lstStyle/>
                    <a:p>
                      <a:r>
                        <a:rPr lang="en-US" sz="3200" dirty="0"/>
                        <a:t>1.(most important)</a:t>
                      </a:r>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764989995"/>
                  </a:ext>
                </a:extLst>
              </a:tr>
              <a:tr h="995292">
                <a:tc>
                  <a:txBody>
                    <a:bodyPr/>
                    <a:lstStyle/>
                    <a:p>
                      <a:r>
                        <a:rPr lang="en-US" sz="3200" dirty="0"/>
                        <a:t>2.(average)</a:t>
                      </a:r>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565754540"/>
                  </a:ext>
                </a:extLst>
              </a:tr>
              <a:tr h="1833434">
                <a:tc>
                  <a:txBody>
                    <a:bodyPr/>
                    <a:lstStyle/>
                    <a:p>
                      <a:r>
                        <a:rPr lang="en-US" sz="3200" dirty="0"/>
                        <a:t>3.(least important)</a:t>
                      </a:r>
                    </a:p>
                  </a:txBody>
                  <a:tcPr/>
                </a:tc>
                <a:tc>
                  <a:txBody>
                    <a:bodyPr/>
                    <a:lstStyle/>
                    <a:p>
                      <a:endParaRPr lang="en-US" sz="3200"/>
                    </a:p>
                  </a:txBody>
                  <a:tcPr/>
                </a:tc>
                <a:tc>
                  <a:txBody>
                    <a:bodyPr/>
                    <a:lstStyle/>
                    <a:p>
                      <a:endParaRPr lang="en-US" sz="3200"/>
                    </a:p>
                  </a:txBody>
                  <a:tcPr/>
                </a:tc>
                <a:tc>
                  <a:txBody>
                    <a:bodyPr/>
                    <a:lstStyle/>
                    <a:p>
                      <a:endParaRPr lang="en-US" sz="3200" dirty="0"/>
                    </a:p>
                  </a:txBody>
                  <a:tcPr/>
                </a:tc>
                <a:extLst>
                  <a:ext uri="{0D108BD9-81ED-4DB2-BD59-A6C34878D82A}">
                    <a16:rowId xmlns:a16="http://schemas.microsoft.com/office/drawing/2014/main" val="2598713922"/>
                  </a:ext>
                </a:extLst>
              </a:tr>
            </a:tbl>
          </a:graphicData>
        </a:graphic>
      </p:graphicFrame>
    </p:spTree>
    <p:extLst>
      <p:ext uri="{BB962C8B-B14F-4D97-AF65-F5344CB8AC3E}">
        <p14:creationId xmlns:p14="http://schemas.microsoft.com/office/powerpoint/2010/main" val="1080663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82EE68-D5B2-B38F-E565-AA871D3D6D0E}"/>
              </a:ext>
            </a:extLst>
          </p:cNvPr>
          <p:cNvGraphicFramePr>
            <a:graphicFrameLocks noGrp="1"/>
          </p:cNvGraphicFramePr>
          <p:nvPr>
            <p:extLst>
              <p:ext uri="{D42A27DB-BD31-4B8C-83A1-F6EECF244321}">
                <p14:modId xmlns:p14="http://schemas.microsoft.com/office/powerpoint/2010/main" val="250688148"/>
              </p:ext>
            </p:extLst>
          </p:nvPr>
        </p:nvGraphicFramePr>
        <p:xfrm>
          <a:off x="50800" y="1828801"/>
          <a:ext cx="12084052" cy="3474720"/>
        </p:xfrm>
        <a:graphic>
          <a:graphicData uri="http://schemas.openxmlformats.org/drawingml/2006/table">
            <a:tbl>
              <a:tblPr firstRow="1" bandRow="1">
                <a:tableStyleId>{93296810-A885-4BE3-A3E7-6D5BEEA58F35}</a:tableStyleId>
              </a:tblPr>
              <a:tblGrid>
                <a:gridCol w="2397125">
                  <a:extLst>
                    <a:ext uri="{9D8B030D-6E8A-4147-A177-3AD203B41FA5}">
                      <a16:colId xmlns:a16="http://schemas.microsoft.com/office/drawing/2014/main" val="1422122783"/>
                    </a:ext>
                  </a:extLst>
                </a:gridCol>
                <a:gridCol w="2724150">
                  <a:extLst>
                    <a:ext uri="{9D8B030D-6E8A-4147-A177-3AD203B41FA5}">
                      <a16:colId xmlns:a16="http://schemas.microsoft.com/office/drawing/2014/main" val="3236673585"/>
                    </a:ext>
                  </a:extLst>
                </a:gridCol>
                <a:gridCol w="3362325">
                  <a:extLst>
                    <a:ext uri="{9D8B030D-6E8A-4147-A177-3AD203B41FA5}">
                      <a16:colId xmlns:a16="http://schemas.microsoft.com/office/drawing/2014/main" val="3917558850"/>
                    </a:ext>
                  </a:extLst>
                </a:gridCol>
                <a:gridCol w="3600452">
                  <a:extLst>
                    <a:ext uri="{9D8B030D-6E8A-4147-A177-3AD203B41FA5}">
                      <a16:colId xmlns:a16="http://schemas.microsoft.com/office/drawing/2014/main" val="3380883578"/>
                    </a:ext>
                  </a:extLst>
                </a:gridCol>
              </a:tblGrid>
              <a:tr h="1114424">
                <a:tc>
                  <a:txBody>
                    <a:bodyPr/>
                    <a:lstStyle/>
                    <a:p>
                      <a:endParaRPr lang="en-US" sz="3600" dirty="0"/>
                    </a:p>
                  </a:txBody>
                  <a:tcPr/>
                </a:tc>
                <a:tc>
                  <a:txBody>
                    <a:bodyPr/>
                    <a:lstStyle/>
                    <a:p>
                      <a:r>
                        <a:rPr lang="en-US" sz="3600" dirty="0"/>
                        <a:t>Fun activities</a:t>
                      </a:r>
                    </a:p>
                  </a:txBody>
                  <a:tcPr/>
                </a:tc>
                <a:tc>
                  <a:txBody>
                    <a:bodyPr/>
                    <a:lstStyle/>
                    <a:p>
                      <a:r>
                        <a:rPr lang="en-US" sz="3600" dirty="0"/>
                        <a:t>English study methods</a:t>
                      </a:r>
                    </a:p>
                  </a:txBody>
                  <a:tcPr/>
                </a:tc>
                <a:tc>
                  <a:txBody>
                    <a:bodyPr/>
                    <a:lstStyle/>
                    <a:p>
                      <a:r>
                        <a:rPr lang="en-US" sz="3600" dirty="0"/>
                        <a:t>Purposes of study methods</a:t>
                      </a:r>
                    </a:p>
                  </a:txBody>
                  <a:tcPr/>
                </a:tc>
                <a:extLst>
                  <a:ext uri="{0D108BD9-81ED-4DB2-BD59-A6C34878D82A}">
                    <a16:rowId xmlns:a16="http://schemas.microsoft.com/office/drawing/2014/main" val="674085818"/>
                  </a:ext>
                </a:extLst>
              </a:tr>
              <a:tr h="1833434">
                <a:tc>
                  <a:txBody>
                    <a:bodyPr/>
                    <a:lstStyle/>
                    <a:p>
                      <a:r>
                        <a:rPr lang="en-US" sz="3600" dirty="0"/>
                        <a:t>1.(most important)</a:t>
                      </a:r>
                    </a:p>
                  </a:txBody>
                  <a:tcPr/>
                </a:tc>
                <a:tc>
                  <a:txBody>
                    <a:bodyPr/>
                    <a:lstStyle/>
                    <a:p>
                      <a:r>
                        <a:rPr lang="en-US" sz="3600" b="1" i="0" dirty="0">
                          <a:solidFill>
                            <a:srgbClr val="0D0D0D"/>
                          </a:solidFill>
                          <a:effectLst/>
                        </a:rPr>
                        <a:t>Listening to English Podcasts</a:t>
                      </a:r>
                      <a:endParaRPr lang="en-US" sz="3600" dirty="0"/>
                    </a:p>
                  </a:txBody>
                  <a:tcPr/>
                </a:tc>
                <a:tc>
                  <a:txBody>
                    <a:bodyPr/>
                    <a:lstStyle/>
                    <a:p>
                      <a:r>
                        <a:rPr lang="en-US" sz="3600" b="0" i="0" dirty="0">
                          <a:solidFill>
                            <a:srgbClr val="0D0D0D"/>
                          </a:solidFill>
                          <a:effectLst/>
                        </a:rPr>
                        <a:t>Note down unfamiliar words and summarize the podcast.</a:t>
                      </a:r>
                      <a:endParaRPr lang="en-US" sz="3600" dirty="0"/>
                    </a:p>
                  </a:txBody>
                  <a:tcPr/>
                </a:tc>
                <a:tc>
                  <a:txBody>
                    <a:bodyPr/>
                    <a:lstStyle/>
                    <a:p>
                      <a:r>
                        <a:rPr lang="en-US" sz="3600" b="0" i="0" dirty="0">
                          <a:solidFill>
                            <a:srgbClr val="0D0D0D"/>
                          </a:solidFill>
                          <a:effectLst/>
                        </a:rPr>
                        <a:t>Improve listening comprehension and vocabulary.</a:t>
                      </a:r>
                      <a:endParaRPr lang="en-US" sz="3600" dirty="0"/>
                    </a:p>
                  </a:txBody>
                  <a:tcPr/>
                </a:tc>
                <a:extLst>
                  <a:ext uri="{0D108BD9-81ED-4DB2-BD59-A6C34878D82A}">
                    <a16:rowId xmlns:a16="http://schemas.microsoft.com/office/drawing/2014/main" val="764989995"/>
                  </a:ext>
                </a:extLst>
              </a:tr>
            </a:tbl>
          </a:graphicData>
        </a:graphic>
      </p:graphicFrame>
      <p:sp>
        <p:nvSpPr>
          <p:cNvPr id="3" name="TextBox 2">
            <a:extLst>
              <a:ext uri="{FF2B5EF4-FFF2-40B4-BE49-F238E27FC236}">
                <a16:creationId xmlns:a16="http://schemas.microsoft.com/office/drawing/2014/main" id="{298CCBAE-D5AC-1691-8037-34E295679FC0}"/>
              </a:ext>
            </a:extLst>
          </p:cNvPr>
          <p:cNvSpPr txBox="1"/>
          <p:nvPr/>
        </p:nvSpPr>
        <p:spPr>
          <a:xfrm>
            <a:off x="3724275" y="578583"/>
            <a:ext cx="3735510" cy="646331"/>
          </a:xfrm>
          <a:prstGeom prst="rect">
            <a:avLst/>
          </a:prstGeom>
          <a:noFill/>
        </p:spPr>
        <p:txBody>
          <a:bodyPr wrap="none" rtlCol="0">
            <a:spAutoFit/>
          </a:bodyPr>
          <a:lstStyle/>
          <a:p>
            <a:r>
              <a:rPr lang="en-US" sz="3600" dirty="0">
                <a:highlight>
                  <a:srgbClr val="F3C1FF"/>
                </a:highlight>
              </a:rPr>
              <a:t>Suggested answers</a:t>
            </a:r>
          </a:p>
        </p:txBody>
      </p:sp>
    </p:spTree>
    <p:extLst>
      <p:ext uri="{BB962C8B-B14F-4D97-AF65-F5344CB8AC3E}">
        <p14:creationId xmlns:p14="http://schemas.microsoft.com/office/powerpoint/2010/main" val="13120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82EE68-D5B2-B38F-E565-AA871D3D6D0E}"/>
              </a:ext>
            </a:extLst>
          </p:cNvPr>
          <p:cNvGraphicFramePr>
            <a:graphicFrameLocks noGrp="1"/>
          </p:cNvGraphicFramePr>
          <p:nvPr>
            <p:extLst>
              <p:ext uri="{D42A27DB-BD31-4B8C-83A1-F6EECF244321}">
                <p14:modId xmlns:p14="http://schemas.microsoft.com/office/powerpoint/2010/main" val="1733199795"/>
              </p:ext>
            </p:extLst>
          </p:nvPr>
        </p:nvGraphicFramePr>
        <p:xfrm>
          <a:off x="60325" y="981076"/>
          <a:ext cx="12084052" cy="4572000"/>
        </p:xfrm>
        <a:graphic>
          <a:graphicData uri="http://schemas.openxmlformats.org/drawingml/2006/table">
            <a:tbl>
              <a:tblPr firstRow="1" bandRow="1">
                <a:tableStyleId>{93296810-A885-4BE3-A3E7-6D5BEEA58F35}</a:tableStyleId>
              </a:tblPr>
              <a:tblGrid>
                <a:gridCol w="2397125">
                  <a:extLst>
                    <a:ext uri="{9D8B030D-6E8A-4147-A177-3AD203B41FA5}">
                      <a16:colId xmlns:a16="http://schemas.microsoft.com/office/drawing/2014/main" val="1422122783"/>
                    </a:ext>
                  </a:extLst>
                </a:gridCol>
                <a:gridCol w="2838450">
                  <a:extLst>
                    <a:ext uri="{9D8B030D-6E8A-4147-A177-3AD203B41FA5}">
                      <a16:colId xmlns:a16="http://schemas.microsoft.com/office/drawing/2014/main" val="3236673585"/>
                    </a:ext>
                  </a:extLst>
                </a:gridCol>
                <a:gridCol w="3827464">
                  <a:extLst>
                    <a:ext uri="{9D8B030D-6E8A-4147-A177-3AD203B41FA5}">
                      <a16:colId xmlns:a16="http://schemas.microsoft.com/office/drawing/2014/main" val="3917558850"/>
                    </a:ext>
                  </a:extLst>
                </a:gridCol>
                <a:gridCol w="3021013">
                  <a:extLst>
                    <a:ext uri="{9D8B030D-6E8A-4147-A177-3AD203B41FA5}">
                      <a16:colId xmlns:a16="http://schemas.microsoft.com/office/drawing/2014/main" val="3380883578"/>
                    </a:ext>
                  </a:extLst>
                </a:gridCol>
              </a:tblGrid>
              <a:tr h="1114424">
                <a:tc>
                  <a:txBody>
                    <a:bodyPr/>
                    <a:lstStyle/>
                    <a:p>
                      <a:endParaRPr lang="en-US" sz="3600" dirty="0"/>
                    </a:p>
                  </a:txBody>
                  <a:tcPr/>
                </a:tc>
                <a:tc>
                  <a:txBody>
                    <a:bodyPr/>
                    <a:lstStyle/>
                    <a:p>
                      <a:r>
                        <a:rPr lang="en-US" sz="3600" dirty="0"/>
                        <a:t>Fun activities</a:t>
                      </a:r>
                    </a:p>
                  </a:txBody>
                  <a:tcPr/>
                </a:tc>
                <a:tc>
                  <a:txBody>
                    <a:bodyPr/>
                    <a:lstStyle/>
                    <a:p>
                      <a:r>
                        <a:rPr lang="en-US" sz="3600" dirty="0"/>
                        <a:t>English study methods</a:t>
                      </a:r>
                    </a:p>
                  </a:txBody>
                  <a:tcPr/>
                </a:tc>
                <a:tc>
                  <a:txBody>
                    <a:bodyPr/>
                    <a:lstStyle/>
                    <a:p>
                      <a:r>
                        <a:rPr lang="en-US" sz="3600" dirty="0"/>
                        <a:t>Purposes of study methods</a:t>
                      </a:r>
                    </a:p>
                  </a:txBody>
                  <a:tcPr/>
                </a:tc>
                <a:extLst>
                  <a:ext uri="{0D108BD9-81ED-4DB2-BD59-A6C34878D82A}">
                    <a16:rowId xmlns:a16="http://schemas.microsoft.com/office/drawing/2014/main" val="674085818"/>
                  </a:ext>
                </a:extLst>
              </a:tr>
              <a:tr h="995292">
                <a:tc>
                  <a:txBody>
                    <a:bodyPr/>
                    <a:lstStyle/>
                    <a:p>
                      <a:r>
                        <a:rPr lang="en-US" sz="3600" dirty="0"/>
                        <a:t>2.(average)</a:t>
                      </a:r>
                    </a:p>
                  </a:txBody>
                  <a:tcPr/>
                </a:tc>
                <a:tc>
                  <a:txBody>
                    <a:bodyPr/>
                    <a:lstStyle/>
                    <a:p>
                      <a:r>
                        <a:rPr lang="en-US" sz="3600" b="1" i="0" dirty="0">
                          <a:solidFill>
                            <a:srgbClr val="0D0D0D"/>
                          </a:solidFill>
                          <a:effectLst/>
                        </a:rPr>
                        <a:t>Writing in a Journal or Blog</a:t>
                      </a:r>
                      <a:endParaRPr lang="en-US" sz="3600" dirty="0"/>
                    </a:p>
                  </a:txBody>
                  <a:tcPr/>
                </a:tc>
                <a:tc>
                  <a:txBody>
                    <a:bodyPr/>
                    <a:lstStyle/>
                    <a:p>
                      <a:r>
                        <a:rPr lang="en-US" sz="3600" b="0" i="0" dirty="0">
                          <a:solidFill>
                            <a:srgbClr val="0D0D0D"/>
                          </a:solidFill>
                          <a:effectLst/>
                        </a:rPr>
                        <a:t>Write about daily activities, share your writings with others, and receive feedback from readers. </a:t>
                      </a:r>
                      <a:endParaRPr lang="en-US" sz="3600" dirty="0"/>
                    </a:p>
                  </a:txBody>
                  <a:tcPr/>
                </a:tc>
                <a:tc>
                  <a:txBody>
                    <a:bodyPr/>
                    <a:lstStyle/>
                    <a:p>
                      <a:r>
                        <a:rPr lang="en-US" sz="3600" b="0" i="0" dirty="0">
                          <a:solidFill>
                            <a:srgbClr val="0D0D0D"/>
                          </a:solidFill>
                          <a:effectLst/>
                        </a:rPr>
                        <a:t>Improve vocabulary, grammar, and overall writing proficiency.</a:t>
                      </a:r>
                      <a:endParaRPr lang="en-US" sz="3600" dirty="0"/>
                    </a:p>
                  </a:txBody>
                  <a:tcPr/>
                </a:tc>
                <a:extLst>
                  <a:ext uri="{0D108BD9-81ED-4DB2-BD59-A6C34878D82A}">
                    <a16:rowId xmlns:a16="http://schemas.microsoft.com/office/drawing/2014/main" val="3565754540"/>
                  </a:ext>
                </a:extLst>
              </a:tr>
            </a:tbl>
          </a:graphicData>
        </a:graphic>
      </p:graphicFrame>
    </p:spTree>
    <p:extLst>
      <p:ext uri="{BB962C8B-B14F-4D97-AF65-F5344CB8AC3E}">
        <p14:creationId xmlns:p14="http://schemas.microsoft.com/office/powerpoint/2010/main" val="3118923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82EE68-D5B2-B38F-E565-AA871D3D6D0E}"/>
              </a:ext>
            </a:extLst>
          </p:cNvPr>
          <p:cNvGraphicFramePr>
            <a:graphicFrameLocks noGrp="1"/>
          </p:cNvGraphicFramePr>
          <p:nvPr>
            <p:extLst>
              <p:ext uri="{D42A27DB-BD31-4B8C-83A1-F6EECF244321}">
                <p14:modId xmlns:p14="http://schemas.microsoft.com/office/powerpoint/2010/main" val="3086634243"/>
              </p:ext>
            </p:extLst>
          </p:nvPr>
        </p:nvGraphicFramePr>
        <p:xfrm>
          <a:off x="60325" y="1133476"/>
          <a:ext cx="12084052" cy="4572000"/>
        </p:xfrm>
        <a:graphic>
          <a:graphicData uri="http://schemas.openxmlformats.org/drawingml/2006/table">
            <a:tbl>
              <a:tblPr firstRow="1" bandRow="1">
                <a:tableStyleId>{93296810-A885-4BE3-A3E7-6D5BEEA58F35}</a:tableStyleId>
              </a:tblPr>
              <a:tblGrid>
                <a:gridCol w="2359025">
                  <a:extLst>
                    <a:ext uri="{9D8B030D-6E8A-4147-A177-3AD203B41FA5}">
                      <a16:colId xmlns:a16="http://schemas.microsoft.com/office/drawing/2014/main" val="1422122783"/>
                    </a:ext>
                  </a:extLst>
                </a:gridCol>
                <a:gridCol w="2676525">
                  <a:extLst>
                    <a:ext uri="{9D8B030D-6E8A-4147-A177-3AD203B41FA5}">
                      <a16:colId xmlns:a16="http://schemas.microsoft.com/office/drawing/2014/main" val="3236673585"/>
                    </a:ext>
                  </a:extLst>
                </a:gridCol>
                <a:gridCol w="4027489">
                  <a:extLst>
                    <a:ext uri="{9D8B030D-6E8A-4147-A177-3AD203B41FA5}">
                      <a16:colId xmlns:a16="http://schemas.microsoft.com/office/drawing/2014/main" val="3917558850"/>
                    </a:ext>
                  </a:extLst>
                </a:gridCol>
                <a:gridCol w="3021013">
                  <a:extLst>
                    <a:ext uri="{9D8B030D-6E8A-4147-A177-3AD203B41FA5}">
                      <a16:colId xmlns:a16="http://schemas.microsoft.com/office/drawing/2014/main" val="3380883578"/>
                    </a:ext>
                  </a:extLst>
                </a:gridCol>
              </a:tblGrid>
              <a:tr h="1114424">
                <a:tc>
                  <a:txBody>
                    <a:bodyPr/>
                    <a:lstStyle/>
                    <a:p>
                      <a:endParaRPr lang="en-US" sz="3600" dirty="0"/>
                    </a:p>
                  </a:txBody>
                  <a:tcPr/>
                </a:tc>
                <a:tc>
                  <a:txBody>
                    <a:bodyPr/>
                    <a:lstStyle/>
                    <a:p>
                      <a:r>
                        <a:rPr lang="en-US" sz="3600" dirty="0"/>
                        <a:t>Fun activities</a:t>
                      </a:r>
                    </a:p>
                  </a:txBody>
                  <a:tcPr/>
                </a:tc>
                <a:tc>
                  <a:txBody>
                    <a:bodyPr/>
                    <a:lstStyle/>
                    <a:p>
                      <a:r>
                        <a:rPr lang="en-US" sz="3600" dirty="0"/>
                        <a:t>English study methods</a:t>
                      </a:r>
                    </a:p>
                  </a:txBody>
                  <a:tcPr/>
                </a:tc>
                <a:tc>
                  <a:txBody>
                    <a:bodyPr/>
                    <a:lstStyle/>
                    <a:p>
                      <a:r>
                        <a:rPr lang="en-US" sz="3600" dirty="0"/>
                        <a:t>Purposes of study methods</a:t>
                      </a:r>
                    </a:p>
                  </a:txBody>
                  <a:tcPr/>
                </a:tc>
                <a:extLst>
                  <a:ext uri="{0D108BD9-81ED-4DB2-BD59-A6C34878D82A}">
                    <a16:rowId xmlns:a16="http://schemas.microsoft.com/office/drawing/2014/main" val="674085818"/>
                  </a:ext>
                </a:extLst>
              </a:tr>
              <a:tr h="1833434">
                <a:tc>
                  <a:txBody>
                    <a:bodyPr/>
                    <a:lstStyle/>
                    <a:p>
                      <a:r>
                        <a:rPr lang="en-US" sz="3600" dirty="0"/>
                        <a:t>3.(least important)</a:t>
                      </a:r>
                    </a:p>
                  </a:txBody>
                  <a:tcPr/>
                </a:tc>
                <a:tc>
                  <a:txBody>
                    <a:bodyPr/>
                    <a:lstStyle/>
                    <a:p>
                      <a:r>
                        <a:rPr lang="en-US" sz="3600" b="1" i="0" dirty="0">
                          <a:solidFill>
                            <a:srgbClr val="0D0D0D"/>
                          </a:solidFill>
                          <a:effectLst/>
                        </a:rPr>
                        <a:t>Engaging in Language Exchange Clubs</a:t>
                      </a:r>
                      <a:endParaRPr lang="en-US" sz="3600" dirty="0"/>
                    </a:p>
                  </a:txBody>
                  <a:tcPr/>
                </a:tc>
                <a:tc>
                  <a:txBody>
                    <a:bodyPr/>
                    <a:lstStyle/>
                    <a:p>
                      <a:r>
                        <a:rPr lang="en-US" sz="3600" b="0" i="0" dirty="0">
                          <a:solidFill>
                            <a:srgbClr val="0D0D0D"/>
                          </a:solidFill>
                          <a:effectLst/>
                        </a:rPr>
                        <a:t>join online language exchange groups to share your thoughts, and receive feedback on your language skills. </a:t>
                      </a:r>
                      <a:endParaRPr lang="en-US" sz="3600" dirty="0"/>
                    </a:p>
                  </a:txBody>
                  <a:tcPr/>
                </a:tc>
                <a:tc>
                  <a:txBody>
                    <a:bodyPr/>
                    <a:lstStyle/>
                    <a:p>
                      <a:r>
                        <a:rPr lang="en-US" sz="3600" b="0" i="0" dirty="0">
                          <a:solidFill>
                            <a:srgbClr val="0D0D0D"/>
                          </a:solidFill>
                          <a:effectLst/>
                        </a:rPr>
                        <a:t>improve speaking and listening abilities and build confidence.</a:t>
                      </a:r>
                      <a:endParaRPr lang="en-US" sz="3600" dirty="0"/>
                    </a:p>
                  </a:txBody>
                  <a:tcPr/>
                </a:tc>
                <a:extLst>
                  <a:ext uri="{0D108BD9-81ED-4DB2-BD59-A6C34878D82A}">
                    <a16:rowId xmlns:a16="http://schemas.microsoft.com/office/drawing/2014/main" val="2598713922"/>
                  </a:ext>
                </a:extLst>
              </a:tr>
            </a:tbl>
          </a:graphicData>
        </a:graphic>
      </p:graphicFrame>
    </p:spTree>
    <p:extLst>
      <p:ext uri="{BB962C8B-B14F-4D97-AF65-F5344CB8AC3E}">
        <p14:creationId xmlns:p14="http://schemas.microsoft.com/office/powerpoint/2010/main" val="516383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45F79A-DE1A-5799-038F-833DD4A238E6}"/>
              </a:ext>
            </a:extLst>
          </p:cNvPr>
          <p:cNvPicPr>
            <a:picLocks noChangeAspect="1"/>
          </p:cNvPicPr>
          <p:nvPr/>
        </p:nvPicPr>
        <p:blipFill>
          <a:blip r:embed="rId2"/>
          <a:stretch>
            <a:fillRect/>
          </a:stretch>
        </p:blipFill>
        <p:spPr>
          <a:xfrm>
            <a:off x="10650700" y="469960"/>
            <a:ext cx="1423219" cy="1625540"/>
          </a:xfrm>
          <a:prstGeom prst="rect">
            <a:avLst/>
          </a:prstGeom>
        </p:spPr>
      </p:pic>
      <p:sp>
        <p:nvSpPr>
          <p:cNvPr id="3" name="TextBox 2">
            <a:extLst>
              <a:ext uri="{FF2B5EF4-FFF2-40B4-BE49-F238E27FC236}">
                <a16:creationId xmlns:a16="http://schemas.microsoft.com/office/drawing/2014/main" id="{EE2BE6DE-BFC5-F60B-B6BA-F7FAE0AA7992}"/>
              </a:ext>
            </a:extLst>
          </p:cNvPr>
          <p:cNvSpPr txBox="1"/>
          <p:nvPr/>
        </p:nvSpPr>
        <p:spPr>
          <a:xfrm>
            <a:off x="118080" y="2162175"/>
            <a:ext cx="11955840" cy="4161460"/>
          </a:xfrm>
          <a:prstGeom prst="rect">
            <a:avLst/>
          </a:prstGeom>
          <a:solidFill>
            <a:srgbClr val="CCECFF"/>
          </a:solidFill>
        </p:spPr>
        <p:txBody>
          <a:bodyPr wrap="square">
            <a:spAutoFit/>
          </a:bodyPr>
          <a:lstStyle/>
          <a:p>
            <a:pPr>
              <a:lnSpc>
                <a:spcPct val="150000"/>
              </a:lnSpc>
            </a:pPr>
            <a:r>
              <a:rPr lang="en-US" sz="3600" b="0" i="0" dirty="0">
                <a:solidFill>
                  <a:srgbClr val="242021"/>
                </a:solidFill>
                <a:effectLst/>
              </a:rPr>
              <a:t>Now, write an email to your pen pal to </a:t>
            </a:r>
            <a:r>
              <a:rPr lang="en-US" sz="3600" b="1" i="0" dirty="0">
                <a:solidFill>
                  <a:srgbClr val="242021"/>
                </a:solidFill>
                <a:effectLst/>
              </a:rPr>
              <a:t>give advice on how to practice English</a:t>
            </a:r>
            <a:r>
              <a:rPr lang="en-US" sz="3600" b="0" i="0" dirty="0">
                <a:solidFill>
                  <a:srgbClr val="242021"/>
                </a:solidFill>
                <a:effectLst/>
              </a:rPr>
              <a:t>. Use the </a:t>
            </a:r>
            <a:r>
              <a:rPr lang="en-US" sz="3600" b="0" i="0" dirty="0">
                <a:solidFill>
                  <a:srgbClr val="242021"/>
                </a:solidFill>
                <a:effectLst/>
                <a:highlight>
                  <a:srgbClr val="F3C1FF"/>
                </a:highlight>
              </a:rPr>
              <a:t>Writing Skill box</a:t>
            </a:r>
            <a:r>
              <a:rPr lang="en-US" sz="3600" b="0" i="0" dirty="0">
                <a:solidFill>
                  <a:srgbClr val="242021"/>
                </a:solidFill>
                <a:effectLst/>
              </a:rPr>
              <a:t>, the reading model, and your speaking notes to help you. Write 100 to 120 words.</a:t>
            </a:r>
          </a:p>
          <a:p>
            <a:pPr>
              <a:lnSpc>
                <a:spcPct val="150000"/>
              </a:lnSpc>
            </a:pPr>
            <a:r>
              <a:rPr lang="en-US" sz="3600" b="1" u="sng" dirty="0">
                <a:solidFill>
                  <a:srgbClr val="242021"/>
                </a:solidFill>
              </a:rPr>
              <a:t>Note:</a:t>
            </a:r>
            <a:r>
              <a:rPr lang="en-US" sz="3600" dirty="0">
                <a:solidFill>
                  <a:srgbClr val="242021"/>
                </a:solidFill>
              </a:rPr>
              <a:t> Remember to use sequencing words: </a:t>
            </a:r>
            <a:r>
              <a:rPr lang="en-US" sz="3600" i="1" dirty="0">
                <a:solidFill>
                  <a:srgbClr val="242021"/>
                </a:solidFill>
                <a:highlight>
                  <a:srgbClr val="F3C1FF"/>
                </a:highlight>
              </a:rPr>
              <a:t>First, Second, Finally</a:t>
            </a:r>
            <a:r>
              <a:rPr lang="en-US" sz="3600" dirty="0">
                <a:solidFill>
                  <a:srgbClr val="242021"/>
                </a:solidFill>
              </a:rPr>
              <a:t>.</a:t>
            </a:r>
            <a:endParaRPr lang="en-US" sz="3600" dirty="0"/>
          </a:p>
        </p:txBody>
      </p:sp>
      <p:pic>
        <p:nvPicPr>
          <p:cNvPr id="8" name="Picture 7">
            <a:extLst>
              <a:ext uri="{FF2B5EF4-FFF2-40B4-BE49-F238E27FC236}">
                <a16:creationId xmlns:a16="http://schemas.microsoft.com/office/drawing/2014/main" id="{28FEB661-4A05-171F-AA0F-3B966CCB130B}"/>
              </a:ext>
            </a:extLst>
          </p:cNvPr>
          <p:cNvPicPr>
            <a:picLocks noChangeAspect="1"/>
          </p:cNvPicPr>
          <p:nvPr/>
        </p:nvPicPr>
        <p:blipFill>
          <a:blip r:embed="rId3"/>
          <a:stretch>
            <a:fillRect/>
          </a:stretch>
        </p:blipFill>
        <p:spPr>
          <a:xfrm>
            <a:off x="2907046" y="732334"/>
            <a:ext cx="4177887" cy="932563"/>
          </a:xfrm>
          <a:prstGeom prst="rect">
            <a:avLst/>
          </a:prstGeom>
        </p:spPr>
      </p:pic>
    </p:spTree>
    <p:extLst>
      <p:ext uri="{BB962C8B-B14F-4D97-AF65-F5344CB8AC3E}">
        <p14:creationId xmlns:p14="http://schemas.microsoft.com/office/powerpoint/2010/main" val="238757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B6C8ED-D2D6-5AD4-A544-53464951B1E6}"/>
              </a:ext>
            </a:extLst>
          </p:cNvPr>
          <p:cNvPicPr>
            <a:picLocks noChangeAspect="1"/>
          </p:cNvPicPr>
          <p:nvPr/>
        </p:nvPicPr>
        <p:blipFill>
          <a:blip r:embed="rId2"/>
          <a:stretch>
            <a:fillRect/>
          </a:stretch>
        </p:blipFill>
        <p:spPr>
          <a:xfrm>
            <a:off x="542231" y="2504996"/>
            <a:ext cx="9945488" cy="3696216"/>
          </a:xfrm>
          <a:prstGeom prst="rect">
            <a:avLst/>
          </a:prstGeom>
        </p:spPr>
      </p:pic>
      <p:sp>
        <p:nvSpPr>
          <p:cNvPr id="2" name="TextBox 1">
            <a:extLst>
              <a:ext uri="{FF2B5EF4-FFF2-40B4-BE49-F238E27FC236}">
                <a16:creationId xmlns:a16="http://schemas.microsoft.com/office/drawing/2014/main" id="{4262F290-99E3-642B-62CC-6C2AA325A148}"/>
              </a:ext>
            </a:extLst>
          </p:cNvPr>
          <p:cNvSpPr txBox="1"/>
          <p:nvPr/>
        </p:nvSpPr>
        <p:spPr>
          <a:xfrm>
            <a:off x="76199" y="590113"/>
            <a:ext cx="11982451" cy="1668470"/>
          </a:xfrm>
          <a:prstGeom prst="rect">
            <a:avLst/>
          </a:prstGeom>
          <a:solidFill>
            <a:srgbClr val="CCECFF"/>
          </a:solidFill>
        </p:spPr>
        <p:txBody>
          <a:bodyPr wrap="square" rtlCol="0">
            <a:spAutoFit/>
          </a:bodyPr>
          <a:lstStyle/>
          <a:p>
            <a:pPr algn="ctr">
              <a:lnSpc>
                <a:spcPct val="150000"/>
              </a:lnSpc>
            </a:pPr>
            <a:r>
              <a:rPr lang="en-US" sz="3600" dirty="0"/>
              <a:t>Now, exchange your writing with a partner. Use the feedback box below to help you give your friend some feedback.</a:t>
            </a:r>
          </a:p>
        </p:txBody>
      </p:sp>
    </p:spTree>
    <p:extLst>
      <p:ext uri="{BB962C8B-B14F-4D97-AF65-F5344CB8AC3E}">
        <p14:creationId xmlns:p14="http://schemas.microsoft.com/office/powerpoint/2010/main" val="2597817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ABC8B-7E9A-0E8E-6D84-5FF6178D1891}"/>
              </a:ext>
            </a:extLst>
          </p:cNvPr>
          <p:cNvSpPr txBox="1"/>
          <p:nvPr/>
        </p:nvSpPr>
        <p:spPr>
          <a:xfrm>
            <a:off x="53194" y="1132809"/>
            <a:ext cx="12049664" cy="4940455"/>
          </a:xfrm>
          <a:prstGeom prst="rect">
            <a:avLst/>
          </a:prstGeom>
          <a:solidFill>
            <a:srgbClr val="CCECFF"/>
          </a:solidFill>
        </p:spPr>
        <p:txBody>
          <a:bodyPr wrap="square">
            <a:spAutoFit/>
          </a:bodyPr>
          <a:lstStyle/>
          <a:p>
            <a:r>
              <a:rPr lang="en-US" sz="3200" b="0" i="0" dirty="0">
                <a:solidFill>
                  <a:srgbClr val="242021"/>
                </a:solidFill>
                <a:effectLst/>
              </a:rPr>
              <a:t>To: Tom@English-Speaking-Pen-Pal.com</a:t>
            </a:r>
          </a:p>
          <a:p>
            <a:r>
              <a:rPr lang="en-US" sz="3200" b="0" i="0" dirty="0">
                <a:solidFill>
                  <a:srgbClr val="242021"/>
                </a:solidFill>
                <a:effectLst/>
              </a:rPr>
              <a:t>From: David@English-Speaking-Pen-Pal.com</a:t>
            </a:r>
          </a:p>
          <a:p>
            <a:r>
              <a:rPr lang="en-US" sz="3200" b="0" i="0" dirty="0">
                <a:solidFill>
                  <a:srgbClr val="242021"/>
                </a:solidFill>
                <a:effectLst/>
              </a:rPr>
              <a:t>Subject: _____________________________ </a:t>
            </a:r>
          </a:p>
          <a:p>
            <a:r>
              <a:rPr lang="en-US" sz="3200" b="0" i="0" dirty="0">
                <a:solidFill>
                  <a:srgbClr val="242021"/>
                </a:solidFill>
                <a:effectLst/>
              </a:rPr>
              <a:t>Hi Tom, </a:t>
            </a:r>
          </a:p>
          <a:p>
            <a:pPr>
              <a:lnSpc>
                <a:spcPct val="150000"/>
              </a:lnSpc>
            </a:pPr>
            <a:r>
              <a:rPr lang="en-US" sz="3200" b="0" i="0" dirty="0">
                <a:solidFill>
                  <a:srgbClr val="242021"/>
                </a:solidFill>
                <a:effectLst/>
              </a:rPr>
              <a:t>Thanks for your email. Check out these fun activities you can do in English and the study methods you can use. </a:t>
            </a:r>
            <a:r>
              <a:rPr lang="en-US" sz="3200" b="0" i="0" dirty="0">
                <a:solidFill>
                  <a:srgbClr val="242021"/>
                </a:solidFill>
                <a:effectLst/>
                <a:highlight>
                  <a:srgbClr val="F3C1FF"/>
                </a:highlight>
              </a:rPr>
              <a:t>First</a:t>
            </a:r>
            <a:r>
              <a:rPr lang="en-US" sz="3200" b="0" i="0" dirty="0">
                <a:solidFill>
                  <a:srgbClr val="242021"/>
                </a:solidFill>
                <a:effectLst/>
              </a:rPr>
              <a:t>, you can watch movies or TV shows in English. It's a great way to learn new words. Don't forget to turn on the English subtitles to understand the new words clearly. </a:t>
            </a:r>
            <a:endParaRPr lang="en-US" sz="3200" dirty="0"/>
          </a:p>
        </p:txBody>
      </p:sp>
      <p:sp>
        <p:nvSpPr>
          <p:cNvPr id="2" name="TextBox 1">
            <a:extLst>
              <a:ext uri="{FF2B5EF4-FFF2-40B4-BE49-F238E27FC236}">
                <a16:creationId xmlns:a16="http://schemas.microsoft.com/office/drawing/2014/main" id="{3FA55058-EA6F-A47B-760F-F68296299C1F}"/>
              </a:ext>
            </a:extLst>
          </p:cNvPr>
          <p:cNvSpPr txBox="1"/>
          <p:nvPr/>
        </p:nvSpPr>
        <p:spPr>
          <a:xfrm>
            <a:off x="4097547" y="451973"/>
            <a:ext cx="3025315" cy="646331"/>
          </a:xfrm>
          <a:prstGeom prst="rect">
            <a:avLst/>
          </a:prstGeom>
          <a:solidFill>
            <a:srgbClr val="F3C1FF"/>
          </a:solidFill>
        </p:spPr>
        <p:txBody>
          <a:bodyPr wrap="none" rtlCol="0">
            <a:spAutoFit/>
          </a:bodyPr>
          <a:lstStyle/>
          <a:p>
            <a:r>
              <a:rPr lang="en-US" sz="3600" dirty="0"/>
              <a:t>Sample answer</a:t>
            </a:r>
          </a:p>
        </p:txBody>
      </p:sp>
    </p:spTree>
    <p:extLst>
      <p:ext uri="{BB962C8B-B14F-4D97-AF65-F5344CB8AC3E}">
        <p14:creationId xmlns:p14="http://schemas.microsoft.com/office/powerpoint/2010/main" val="520264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814798" y="194027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817906" y="2778564"/>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a:t>
            </a:r>
            <a:endParaRPr lang="en-US" b="1" dirty="0"/>
          </a:p>
        </p:txBody>
      </p:sp>
      <p:sp>
        <p:nvSpPr>
          <p:cNvPr id="13" name="Rounded Rectangle 12"/>
          <p:cNvSpPr/>
          <p:nvPr/>
        </p:nvSpPr>
        <p:spPr>
          <a:xfrm>
            <a:off x="4811682" y="4502995"/>
            <a:ext cx="3256378" cy="643436"/>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4" name="Rounded Rectangle 13"/>
          <p:cNvSpPr/>
          <p:nvPr/>
        </p:nvSpPr>
        <p:spPr>
          <a:xfrm>
            <a:off x="4824125" y="5352342"/>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811682" y="3587464"/>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endParaRPr lang="en-US" b="1" dirty="0"/>
          </a:p>
        </p:txBody>
      </p:sp>
      <p:sp>
        <p:nvSpPr>
          <p:cNvPr id="16" name="Rounded Rectangle 15"/>
          <p:cNvSpPr/>
          <p:nvPr/>
        </p:nvSpPr>
        <p:spPr>
          <a:xfrm>
            <a:off x="4799239" y="579079"/>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Tree>
    <p:extLst>
      <p:ext uri="{BB962C8B-B14F-4D97-AF65-F5344CB8AC3E}">
        <p14:creationId xmlns:p14="http://schemas.microsoft.com/office/powerpoint/2010/main" val="3254481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ABC8B-7E9A-0E8E-6D84-5FF6178D1891}"/>
              </a:ext>
            </a:extLst>
          </p:cNvPr>
          <p:cNvSpPr txBox="1"/>
          <p:nvPr/>
        </p:nvSpPr>
        <p:spPr>
          <a:xfrm>
            <a:off x="87696" y="468577"/>
            <a:ext cx="12032411" cy="5925340"/>
          </a:xfrm>
          <a:prstGeom prst="rect">
            <a:avLst/>
          </a:prstGeom>
          <a:solidFill>
            <a:srgbClr val="CCECFF"/>
          </a:solidFill>
        </p:spPr>
        <p:txBody>
          <a:bodyPr wrap="square">
            <a:spAutoFit/>
          </a:bodyPr>
          <a:lstStyle/>
          <a:p>
            <a:pPr>
              <a:lnSpc>
                <a:spcPct val="150000"/>
              </a:lnSpc>
            </a:pPr>
            <a:r>
              <a:rPr lang="en-US" sz="3200" b="0" i="0" dirty="0">
                <a:solidFill>
                  <a:srgbClr val="242021"/>
                </a:solidFill>
                <a:effectLst/>
                <a:highlight>
                  <a:srgbClr val="F3C1FF"/>
                </a:highlight>
              </a:rPr>
              <a:t>Second</a:t>
            </a:r>
            <a:r>
              <a:rPr lang="en-US" sz="3200" b="0" i="0" dirty="0">
                <a:solidFill>
                  <a:srgbClr val="242021"/>
                </a:solidFill>
                <a:effectLst/>
              </a:rPr>
              <a:t>, you can read stories in English. You can read anything you like. Remember to choose a text a bit above your language level to learn some new words each time.</a:t>
            </a:r>
          </a:p>
          <a:p>
            <a:pPr>
              <a:lnSpc>
                <a:spcPct val="150000"/>
              </a:lnSpc>
            </a:pPr>
            <a:r>
              <a:rPr lang="en-US" sz="3200" b="0" i="0" dirty="0">
                <a:solidFill>
                  <a:srgbClr val="242021"/>
                </a:solidFill>
                <a:effectLst/>
                <a:highlight>
                  <a:srgbClr val="F3C1FF"/>
                </a:highlight>
              </a:rPr>
              <a:t>Finally</a:t>
            </a:r>
            <a:r>
              <a:rPr lang="en-US" sz="3200" b="0" i="0" dirty="0">
                <a:solidFill>
                  <a:srgbClr val="242021"/>
                </a:solidFill>
                <a:effectLst/>
              </a:rPr>
              <a:t>, you can listen to your favorite English music. Just make sure you use the lyrics to read the singer's words. </a:t>
            </a:r>
          </a:p>
          <a:p>
            <a:pPr>
              <a:lnSpc>
                <a:spcPct val="150000"/>
              </a:lnSpc>
            </a:pPr>
            <a:r>
              <a:rPr lang="en-US" sz="3200" b="0" i="0" dirty="0">
                <a:solidFill>
                  <a:srgbClr val="242021"/>
                </a:solidFill>
                <a:effectLst/>
              </a:rPr>
              <a:t>Let me know if you have any questions about anything. </a:t>
            </a:r>
          </a:p>
          <a:p>
            <a:pPr>
              <a:lnSpc>
                <a:spcPct val="150000"/>
              </a:lnSpc>
            </a:pPr>
            <a:r>
              <a:rPr lang="en-US" sz="3200" b="0" i="0" dirty="0">
                <a:solidFill>
                  <a:srgbClr val="242021"/>
                </a:solidFill>
                <a:effectLst/>
              </a:rPr>
              <a:t>Bye for now. </a:t>
            </a:r>
          </a:p>
          <a:p>
            <a:pPr>
              <a:lnSpc>
                <a:spcPct val="150000"/>
              </a:lnSpc>
            </a:pPr>
            <a:r>
              <a:rPr lang="en-US" sz="3200" b="0" i="0" dirty="0">
                <a:solidFill>
                  <a:srgbClr val="242021"/>
                </a:solidFill>
                <a:effectLst/>
              </a:rPr>
              <a:t>David</a:t>
            </a:r>
            <a:r>
              <a:rPr lang="en-US" sz="3200" dirty="0"/>
              <a:t> </a:t>
            </a:r>
          </a:p>
        </p:txBody>
      </p:sp>
    </p:spTree>
    <p:extLst>
      <p:ext uri="{BB962C8B-B14F-4D97-AF65-F5344CB8AC3E}">
        <p14:creationId xmlns:p14="http://schemas.microsoft.com/office/powerpoint/2010/main" val="87937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166B-82AB-908B-3C5D-90CE36B63B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6C468D-9703-A622-E644-B3F9136CEF07}"/>
              </a:ext>
            </a:extLst>
          </p:cNvPr>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Presentation</a:t>
            </a:r>
          </a:p>
        </p:txBody>
      </p:sp>
      <p:pic>
        <p:nvPicPr>
          <p:cNvPr id="2" name="Picture 1">
            <a:extLst>
              <a:ext uri="{FF2B5EF4-FFF2-40B4-BE49-F238E27FC236}">
                <a16:creationId xmlns:a16="http://schemas.microsoft.com/office/drawing/2014/main" id="{05D3E56D-5ABE-D4C1-4350-62FB506A3C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2088801" y="753910"/>
            <a:ext cx="7957536" cy="5613939"/>
          </a:xfrm>
          <a:prstGeom prst="rect">
            <a:avLst/>
          </a:prstGeom>
        </p:spPr>
      </p:pic>
      <p:sp>
        <p:nvSpPr>
          <p:cNvPr id="4" name="TextBox 3">
            <a:extLst>
              <a:ext uri="{FF2B5EF4-FFF2-40B4-BE49-F238E27FC236}">
                <a16:creationId xmlns:a16="http://schemas.microsoft.com/office/drawing/2014/main" id="{EA75AB6A-9335-E1BD-9390-DCDBAE82A15A}"/>
              </a:ext>
            </a:extLst>
          </p:cNvPr>
          <p:cNvSpPr txBox="1"/>
          <p:nvPr/>
        </p:nvSpPr>
        <p:spPr>
          <a:xfrm>
            <a:off x="4867134" y="3962486"/>
            <a:ext cx="3267732" cy="1569660"/>
          </a:xfrm>
          <a:prstGeom prst="rect">
            <a:avLst/>
          </a:prstGeom>
          <a:noFill/>
        </p:spPr>
        <p:txBody>
          <a:bodyPr wrap="square" rtlCol="0">
            <a:spAutoFit/>
          </a:bodyPr>
          <a:lstStyle/>
          <a:p>
            <a:pPr algn="ctr"/>
            <a:r>
              <a:rPr lang="en-US" sz="4800" dirty="0">
                <a:solidFill>
                  <a:schemeClr val="bg1"/>
                </a:solidFill>
              </a:rPr>
              <a:t>Extra Practice</a:t>
            </a:r>
          </a:p>
        </p:txBody>
      </p:sp>
    </p:spTree>
    <p:extLst>
      <p:ext uri="{BB962C8B-B14F-4D97-AF65-F5344CB8AC3E}">
        <p14:creationId xmlns:p14="http://schemas.microsoft.com/office/powerpoint/2010/main" val="3988462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CE9DBD-A8E2-3846-E47D-55370F1DB701}"/>
              </a:ext>
            </a:extLst>
          </p:cNvPr>
          <p:cNvSpPr txBox="1"/>
          <p:nvPr/>
        </p:nvSpPr>
        <p:spPr>
          <a:xfrm>
            <a:off x="2967487" y="526212"/>
            <a:ext cx="5167761" cy="584775"/>
          </a:xfrm>
          <a:prstGeom prst="rect">
            <a:avLst/>
          </a:prstGeom>
          <a:solidFill>
            <a:srgbClr val="F3C1FF"/>
          </a:solidFill>
        </p:spPr>
        <p:txBody>
          <a:bodyPr wrap="none" rtlCol="0">
            <a:spAutoFit/>
          </a:bodyPr>
          <a:lstStyle/>
          <a:p>
            <a:r>
              <a:rPr lang="en-US" sz="3200" dirty="0"/>
              <a:t>EXTRA PRACTICE- WB- PAGE 7</a:t>
            </a:r>
          </a:p>
        </p:txBody>
      </p:sp>
      <p:sp>
        <p:nvSpPr>
          <p:cNvPr id="6" name="TextBox 5">
            <a:extLst>
              <a:ext uri="{FF2B5EF4-FFF2-40B4-BE49-F238E27FC236}">
                <a16:creationId xmlns:a16="http://schemas.microsoft.com/office/drawing/2014/main" id="{464916F6-60C0-C90B-5496-EFDC413B66E9}"/>
              </a:ext>
            </a:extLst>
          </p:cNvPr>
          <p:cNvSpPr txBox="1"/>
          <p:nvPr/>
        </p:nvSpPr>
        <p:spPr>
          <a:xfrm>
            <a:off x="235070" y="1327840"/>
            <a:ext cx="11956930" cy="1754326"/>
          </a:xfrm>
          <a:prstGeom prst="rect">
            <a:avLst/>
          </a:prstGeom>
          <a:solidFill>
            <a:schemeClr val="accent6">
              <a:lumMod val="20000"/>
              <a:lumOff val="80000"/>
            </a:schemeClr>
          </a:solidFill>
        </p:spPr>
        <p:txBody>
          <a:bodyPr wrap="square">
            <a:spAutoFit/>
          </a:bodyPr>
          <a:lstStyle/>
          <a:p>
            <a:r>
              <a:rPr lang="en-US" sz="3600" b="0" i="0" dirty="0">
                <a:solidFill>
                  <a:srgbClr val="242021"/>
                </a:solidFill>
                <a:effectLst/>
              </a:rPr>
              <a:t>Read the sentences below. Write numbers in the boxes to put the sentences in order of importance, then write sequence words in the blanks.</a:t>
            </a:r>
            <a:r>
              <a:rPr lang="en-US" sz="3600" dirty="0"/>
              <a:t> </a:t>
            </a:r>
          </a:p>
        </p:txBody>
      </p:sp>
      <p:pic>
        <p:nvPicPr>
          <p:cNvPr id="8" name="Picture 7">
            <a:extLst>
              <a:ext uri="{FF2B5EF4-FFF2-40B4-BE49-F238E27FC236}">
                <a16:creationId xmlns:a16="http://schemas.microsoft.com/office/drawing/2014/main" id="{65A89A5B-2977-5D04-CF56-CB419C03F704}"/>
              </a:ext>
            </a:extLst>
          </p:cNvPr>
          <p:cNvPicPr>
            <a:picLocks noChangeAspect="1"/>
          </p:cNvPicPr>
          <p:nvPr/>
        </p:nvPicPr>
        <p:blipFill>
          <a:blip r:embed="rId2"/>
          <a:stretch>
            <a:fillRect/>
          </a:stretch>
        </p:blipFill>
        <p:spPr>
          <a:xfrm>
            <a:off x="34753" y="3705224"/>
            <a:ext cx="12179119" cy="2626563"/>
          </a:xfrm>
          <a:prstGeom prst="rect">
            <a:avLst/>
          </a:prstGeom>
        </p:spPr>
      </p:pic>
      <p:sp>
        <p:nvSpPr>
          <p:cNvPr id="9" name="TextBox 8">
            <a:extLst>
              <a:ext uri="{FF2B5EF4-FFF2-40B4-BE49-F238E27FC236}">
                <a16:creationId xmlns:a16="http://schemas.microsoft.com/office/drawing/2014/main" id="{612170F5-42B8-87C2-B453-4127E4DC074C}"/>
              </a:ext>
            </a:extLst>
          </p:cNvPr>
          <p:cNvSpPr txBox="1"/>
          <p:nvPr/>
        </p:nvSpPr>
        <p:spPr>
          <a:xfrm>
            <a:off x="184929" y="3709272"/>
            <a:ext cx="381965" cy="584775"/>
          </a:xfrm>
          <a:prstGeom prst="rect">
            <a:avLst/>
          </a:prstGeom>
          <a:noFill/>
        </p:spPr>
        <p:txBody>
          <a:bodyPr wrap="square" rtlCol="0">
            <a:spAutoFit/>
          </a:bodyPr>
          <a:lstStyle/>
          <a:p>
            <a:r>
              <a:rPr lang="en-US" sz="3200" b="1" dirty="0">
                <a:solidFill>
                  <a:srgbClr val="FF0000"/>
                </a:solidFill>
              </a:rPr>
              <a:t>2</a:t>
            </a:r>
          </a:p>
        </p:txBody>
      </p:sp>
      <p:sp>
        <p:nvSpPr>
          <p:cNvPr id="10" name="TextBox 9">
            <a:extLst>
              <a:ext uri="{FF2B5EF4-FFF2-40B4-BE49-F238E27FC236}">
                <a16:creationId xmlns:a16="http://schemas.microsoft.com/office/drawing/2014/main" id="{2A60C330-CC6D-EB1C-5474-4E3527D082BB}"/>
              </a:ext>
            </a:extLst>
          </p:cNvPr>
          <p:cNvSpPr txBox="1"/>
          <p:nvPr/>
        </p:nvSpPr>
        <p:spPr>
          <a:xfrm>
            <a:off x="949805" y="3747371"/>
            <a:ext cx="1745769" cy="584775"/>
          </a:xfrm>
          <a:prstGeom prst="rect">
            <a:avLst/>
          </a:prstGeom>
          <a:noFill/>
        </p:spPr>
        <p:txBody>
          <a:bodyPr wrap="square" rtlCol="0">
            <a:spAutoFit/>
          </a:bodyPr>
          <a:lstStyle/>
          <a:p>
            <a:r>
              <a:rPr lang="en-US" sz="3200" b="1" dirty="0">
                <a:solidFill>
                  <a:srgbClr val="FF0000"/>
                </a:solidFill>
              </a:rPr>
              <a:t>Second</a:t>
            </a:r>
          </a:p>
        </p:txBody>
      </p:sp>
      <p:sp>
        <p:nvSpPr>
          <p:cNvPr id="11" name="TextBox 10">
            <a:extLst>
              <a:ext uri="{FF2B5EF4-FFF2-40B4-BE49-F238E27FC236}">
                <a16:creationId xmlns:a16="http://schemas.microsoft.com/office/drawing/2014/main" id="{0B924BEA-26EA-693F-89AB-1AB164C7AAD6}"/>
              </a:ext>
            </a:extLst>
          </p:cNvPr>
          <p:cNvSpPr txBox="1"/>
          <p:nvPr/>
        </p:nvSpPr>
        <p:spPr>
          <a:xfrm>
            <a:off x="252063" y="4797366"/>
            <a:ext cx="381965" cy="584775"/>
          </a:xfrm>
          <a:prstGeom prst="rect">
            <a:avLst/>
          </a:prstGeom>
          <a:noFill/>
        </p:spPr>
        <p:txBody>
          <a:bodyPr wrap="square" rtlCol="0">
            <a:spAutoFit/>
          </a:bodyPr>
          <a:lstStyle/>
          <a:p>
            <a:r>
              <a:rPr lang="en-US" sz="3200" b="1" dirty="0">
                <a:solidFill>
                  <a:srgbClr val="FF0000"/>
                </a:solidFill>
              </a:rPr>
              <a:t>3</a:t>
            </a:r>
          </a:p>
        </p:txBody>
      </p:sp>
      <p:sp>
        <p:nvSpPr>
          <p:cNvPr id="12" name="TextBox 11">
            <a:extLst>
              <a:ext uri="{FF2B5EF4-FFF2-40B4-BE49-F238E27FC236}">
                <a16:creationId xmlns:a16="http://schemas.microsoft.com/office/drawing/2014/main" id="{5C035BE5-EC0C-14D6-B1FC-496BC44ACCFF}"/>
              </a:ext>
            </a:extLst>
          </p:cNvPr>
          <p:cNvSpPr txBox="1"/>
          <p:nvPr/>
        </p:nvSpPr>
        <p:spPr>
          <a:xfrm>
            <a:off x="949805" y="4797365"/>
            <a:ext cx="1469545" cy="584775"/>
          </a:xfrm>
          <a:prstGeom prst="rect">
            <a:avLst/>
          </a:prstGeom>
          <a:noFill/>
        </p:spPr>
        <p:txBody>
          <a:bodyPr wrap="square" rtlCol="0">
            <a:spAutoFit/>
          </a:bodyPr>
          <a:lstStyle/>
          <a:p>
            <a:r>
              <a:rPr lang="en-US" sz="3200" b="1" dirty="0">
                <a:solidFill>
                  <a:srgbClr val="FF0000"/>
                </a:solidFill>
              </a:rPr>
              <a:t>Third</a:t>
            </a:r>
          </a:p>
        </p:txBody>
      </p:sp>
      <p:sp>
        <p:nvSpPr>
          <p:cNvPr id="13" name="TextBox 12">
            <a:extLst>
              <a:ext uri="{FF2B5EF4-FFF2-40B4-BE49-F238E27FC236}">
                <a16:creationId xmlns:a16="http://schemas.microsoft.com/office/drawing/2014/main" id="{D460266B-D749-8346-087D-B77AF14A5544}"/>
              </a:ext>
            </a:extLst>
          </p:cNvPr>
          <p:cNvSpPr txBox="1"/>
          <p:nvPr/>
        </p:nvSpPr>
        <p:spPr>
          <a:xfrm>
            <a:off x="184929" y="4294046"/>
            <a:ext cx="381965" cy="584775"/>
          </a:xfrm>
          <a:prstGeom prst="rect">
            <a:avLst/>
          </a:prstGeom>
          <a:noFill/>
        </p:spPr>
        <p:txBody>
          <a:bodyPr wrap="square" rtlCol="0">
            <a:spAutoFit/>
          </a:bodyPr>
          <a:lstStyle/>
          <a:p>
            <a:r>
              <a:rPr lang="en-US" sz="3200" b="1" dirty="0">
                <a:solidFill>
                  <a:srgbClr val="FF0000"/>
                </a:solidFill>
              </a:rPr>
              <a:t>4</a:t>
            </a:r>
          </a:p>
        </p:txBody>
      </p:sp>
      <p:sp>
        <p:nvSpPr>
          <p:cNvPr id="14" name="TextBox 13">
            <a:extLst>
              <a:ext uri="{FF2B5EF4-FFF2-40B4-BE49-F238E27FC236}">
                <a16:creationId xmlns:a16="http://schemas.microsoft.com/office/drawing/2014/main" id="{A8FA5708-ECFE-FE17-53DC-146A2C7DE753}"/>
              </a:ext>
            </a:extLst>
          </p:cNvPr>
          <p:cNvSpPr txBox="1"/>
          <p:nvPr/>
        </p:nvSpPr>
        <p:spPr>
          <a:xfrm>
            <a:off x="882671" y="4294046"/>
            <a:ext cx="1641453" cy="584775"/>
          </a:xfrm>
          <a:prstGeom prst="rect">
            <a:avLst/>
          </a:prstGeom>
          <a:noFill/>
        </p:spPr>
        <p:txBody>
          <a:bodyPr wrap="square" rtlCol="0">
            <a:spAutoFit/>
          </a:bodyPr>
          <a:lstStyle/>
          <a:p>
            <a:r>
              <a:rPr lang="en-US" sz="3200" b="1" dirty="0">
                <a:solidFill>
                  <a:srgbClr val="FF0000"/>
                </a:solidFill>
              </a:rPr>
              <a:t>Finally</a:t>
            </a:r>
          </a:p>
        </p:txBody>
      </p:sp>
    </p:spTree>
    <p:extLst>
      <p:ext uri="{BB962C8B-B14F-4D97-AF65-F5344CB8AC3E}">
        <p14:creationId xmlns:p14="http://schemas.microsoft.com/office/powerpoint/2010/main" val="214584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F9A6B3-04DB-F827-BE52-3CB00014A7A2}"/>
              </a:ext>
            </a:extLst>
          </p:cNvPr>
          <p:cNvSpPr txBox="1"/>
          <p:nvPr/>
        </p:nvSpPr>
        <p:spPr>
          <a:xfrm>
            <a:off x="142875" y="994526"/>
            <a:ext cx="11991975" cy="1569660"/>
          </a:xfrm>
          <a:prstGeom prst="rect">
            <a:avLst/>
          </a:prstGeom>
          <a:solidFill>
            <a:schemeClr val="accent6">
              <a:lumMod val="20000"/>
              <a:lumOff val="80000"/>
            </a:schemeClr>
          </a:solidFill>
        </p:spPr>
        <p:txBody>
          <a:bodyPr wrap="square">
            <a:spAutoFit/>
          </a:bodyPr>
          <a:lstStyle/>
          <a:p>
            <a:r>
              <a:rPr lang="en-US" sz="3200" b="0" i="0" dirty="0">
                <a:solidFill>
                  <a:srgbClr val="242021"/>
                </a:solidFill>
                <a:effectLst/>
              </a:rPr>
              <a:t>Complete the table with </a:t>
            </a:r>
            <a:r>
              <a:rPr lang="en-US" sz="3200" b="0" i="0" dirty="0">
                <a:solidFill>
                  <a:srgbClr val="242021"/>
                </a:solidFill>
                <a:effectLst/>
                <a:highlight>
                  <a:srgbClr val="F3C1FF"/>
                </a:highlight>
              </a:rPr>
              <a:t>three activities </a:t>
            </a:r>
            <a:r>
              <a:rPr lang="en-US" sz="3200" b="0" i="0" dirty="0">
                <a:solidFill>
                  <a:srgbClr val="242021"/>
                </a:solidFill>
                <a:effectLst/>
              </a:rPr>
              <a:t>you can do to </a:t>
            </a:r>
            <a:r>
              <a:rPr lang="en-US" sz="3200" b="0" i="0" dirty="0">
                <a:solidFill>
                  <a:srgbClr val="242021"/>
                </a:solidFill>
                <a:effectLst/>
                <a:highlight>
                  <a:srgbClr val="F3C1FF"/>
                </a:highlight>
              </a:rPr>
              <a:t>practice English at home</a:t>
            </a:r>
            <a:r>
              <a:rPr lang="en-US" sz="3200" b="0" i="0" dirty="0">
                <a:solidFill>
                  <a:srgbClr val="242021"/>
                </a:solidFill>
                <a:effectLst/>
              </a:rPr>
              <a:t>. Order the activities in levels of importance. For each activity, write the study method and its purpose.</a:t>
            </a:r>
            <a:r>
              <a:rPr lang="en-US" sz="3200" dirty="0"/>
              <a:t> </a:t>
            </a:r>
          </a:p>
        </p:txBody>
      </p:sp>
      <p:pic>
        <p:nvPicPr>
          <p:cNvPr id="5" name="Picture 4">
            <a:extLst>
              <a:ext uri="{FF2B5EF4-FFF2-40B4-BE49-F238E27FC236}">
                <a16:creationId xmlns:a16="http://schemas.microsoft.com/office/drawing/2014/main" id="{E5CE62FA-51B3-0CBC-AE36-EE86CBB95BB9}"/>
              </a:ext>
            </a:extLst>
          </p:cNvPr>
          <p:cNvPicPr>
            <a:picLocks noChangeAspect="1"/>
          </p:cNvPicPr>
          <p:nvPr/>
        </p:nvPicPr>
        <p:blipFill>
          <a:blip r:embed="rId2"/>
          <a:stretch>
            <a:fillRect/>
          </a:stretch>
        </p:blipFill>
        <p:spPr>
          <a:xfrm>
            <a:off x="0" y="455810"/>
            <a:ext cx="2353637" cy="500615"/>
          </a:xfrm>
          <a:prstGeom prst="rect">
            <a:avLst/>
          </a:prstGeom>
        </p:spPr>
      </p:pic>
      <p:graphicFrame>
        <p:nvGraphicFramePr>
          <p:cNvPr id="2" name="Table 1">
            <a:extLst>
              <a:ext uri="{FF2B5EF4-FFF2-40B4-BE49-F238E27FC236}">
                <a16:creationId xmlns:a16="http://schemas.microsoft.com/office/drawing/2014/main" id="{9D0558AB-3C7D-C2E7-C783-31402ABFD83D}"/>
              </a:ext>
            </a:extLst>
          </p:cNvPr>
          <p:cNvGraphicFramePr>
            <a:graphicFrameLocks noGrp="1"/>
          </p:cNvGraphicFramePr>
          <p:nvPr>
            <p:extLst>
              <p:ext uri="{D42A27DB-BD31-4B8C-83A1-F6EECF244321}">
                <p14:modId xmlns:p14="http://schemas.microsoft.com/office/powerpoint/2010/main" val="4263135008"/>
              </p:ext>
            </p:extLst>
          </p:nvPr>
        </p:nvGraphicFramePr>
        <p:xfrm>
          <a:off x="133349" y="2592762"/>
          <a:ext cx="11991976" cy="3800341"/>
        </p:xfrm>
        <a:graphic>
          <a:graphicData uri="http://schemas.openxmlformats.org/drawingml/2006/table">
            <a:tbl>
              <a:tblPr firstRow="1" bandRow="1">
                <a:tableStyleId>{00A15C55-8517-42AA-B614-E9B94910E393}</a:tableStyleId>
              </a:tblPr>
              <a:tblGrid>
                <a:gridCol w="2997994">
                  <a:extLst>
                    <a:ext uri="{9D8B030D-6E8A-4147-A177-3AD203B41FA5}">
                      <a16:colId xmlns:a16="http://schemas.microsoft.com/office/drawing/2014/main" val="1422122783"/>
                    </a:ext>
                  </a:extLst>
                </a:gridCol>
                <a:gridCol w="2997994">
                  <a:extLst>
                    <a:ext uri="{9D8B030D-6E8A-4147-A177-3AD203B41FA5}">
                      <a16:colId xmlns:a16="http://schemas.microsoft.com/office/drawing/2014/main" val="3236673585"/>
                    </a:ext>
                  </a:extLst>
                </a:gridCol>
                <a:gridCol w="2997994">
                  <a:extLst>
                    <a:ext uri="{9D8B030D-6E8A-4147-A177-3AD203B41FA5}">
                      <a16:colId xmlns:a16="http://schemas.microsoft.com/office/drawing/2014/main" val="3917558850"/>
                    </a:ext>
                  </a:extLst>
                </a:gridCol>
                <a:gridCol w="2997994">
                  <a:extLst>
                    <a:ext uri="{9D8B030D-6E8A-4147-A177-3AD203B41FA5}">
                      <a16:colId xmlns:a16="http://schemas.microsoft.com/office/drawing/2014/main" val="3380883578"/>
                    </a:ext>
                  </a:extLst>
                </a:gridCol>
              </a:tblGrid>
              <a:tr h="1087621">
                <a:tc>
                  <a:txBody>
                    <a:bodyPr/>
                    <a:lstStyle/>
                    <a:p>
                      <a:endParaRPr lang="en-US" sz="3200" dirty="0"/>
                    </a:p>
                  </a:txBody>
                  <a:tcPr/>
                </a:tc>
                <a:tc>
                  <a:txBody>
                    <a:bodyPr/>
                    <a:lstStyle/>
                    <a:p>
                      <a:r>
                        <a:rPr lang="en-US" sz="3200" dirty="0"/>
                        <a:t>Fun activities</a:t>
                      </a:r>
                    </a:p>
                  </a:txBody>
                  <a:tcPr/>
                </a:tc>
                <a:tc>
                  <a:txBody>
                    <a:bodyPr/>
                    <a:lstStyle/>
                    <a:p>
                      <a:r>
                        <a:rPr lang="en-US" sz="3200" dirty="0"/>
                        <a:t>English study methods</a:t>
                      </a:r>
                    </a:p>
                  </a:txBody>
                  <a:tcPr/>
                </a:tc>
                <a:tc>
                  <a:txBody>
                    <a:bodyPr/>
                    <a:lstStyle/>
                    <a:p>
                      <a:r>
                        <a:rPr lang="en-US" sz="3200" dirty="0"/>
                        <a:t>Purposes of study methods</a:t>
                      </a:r>
                    </a:p>
                  </a:txBody>
                  <a:tcPr/>
                </a:tc>
                <a:extLst>
                  <a:ext uri="{0D108BD9-81ED-4DB2-BD59-A6C34878D82A}">
                    <a16:rowId xmlns:a16="http://schemas.microsoft.com/office/drawing/2014/main" val="674085818"/>
                  </a:ext>
                </a:extLst>
              </a:tr>
              <a:tr h="957453">
                <a:tc>
                  <a:txBody>
                    <a:bodyPr/>
                    <a:lstStyle/>
                    <a:p>
                      <a:r>
                        <a:rPr lang="en-US" sz="3200" dirty="0"/>
                        <a:t>1.(most important)</a:t>
                      </a:r>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764989995"/>
                  </a:ext>
                </a:extLst>
              </a:tr>
              <a:tr h="519760">
                <a:tc>
                  <a:txBody>
                    <a:bodyPr/>
                    <a:lstStyle/>
                    <a:p>
                      <a:r>
                        <a:rPr lang="en-US" sz="3200" dirty="0"/>
                        <a:t>2.(average)</a:t>
                      </a:r>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565754540"/>
                  </a:ext>
                </a:extLst>
              </a:tr>
              <a:tr h="957453">
                <a:tc>
                  <a:txBody>
                    <a:bodyPr/>
                    <a:lstStyle/>
                    <a:p>
                      <a:r>
                        <a:rPr lang="en-US" sz="3200" dirty="0"/>
                        <a:t>3.(least important)</a:t>
                      </a:r>
                    </a:p>
                  </a:txBody>
                  <a:tcPr/>
                </a:tc>
                <a:tc>
                  <a:txBody>
                    <a:bodyPr/>
                    <a:lstStyle/>
                    <a:p>
                      <a:endParaRPr lang="en-US" sz="3200"/>
                    </a:p>
                  </a:txBody>
                  <a:tcPr/>
                </a:tc>
                <a:tc>
                  <a:txBody>
                    <a:bodyPr/>
                    <a:lstStyle/>
                    <a:p>
                      <a:endParaRPr lang="en-US" sz="3200"/>
                    </a:p>
                  </a:txBody>
                  <a:tcPr/>
                </a:tc>
                <a:tc>
                  <a:txBody>
                    <a:bodyPr/>
                    <a:lstStyle/>
                    <a:p>
                      <a:endParaRPr lang="en-US" sz="3200" dirty="0"/>
                    </a:p>
                  </a:txBody>
                  <a:tcPr/>
                </a:tc>
                <a:extLst>
                  <a:ext uri="{0D108BD9-81ED-4DB2-BD59-A6C34878D82A}">
                    <a16:rowId xmlns:a16="http://schemas.microsoft.com/office/drawing/2014/main" val="2598713922"/>
                  </a:ext>
                </a:extLst>
              </a:tr>
            </a:tbl>
          </a:graphicData>
        </a:graphic>
      </p:graphicFrame>
    </p:spTree>
    <p:extLst>
      <p:ext uri="{BB962C8B-B14F-4D97-AF65-F5344CB8AC3E}">
        <p14:creationId xmlns:p14="http://schemas.microsoft.com/office/powerpoint/2010/main" val="2301837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82EE68-D5B2-B38F-E565-AA871D3D6D0E}"/>
              </a:ext>
            </a:extLst>
          </p:cNvPr>
          <p:cNvGraphicFramePr>
            <a:graphicFrameLocks noGrp="1"/>
          </p:cNvGraphicFramePr>
          <p:nvPr>
            <p:extLst>
              <p:ext uri="{D42A27DB-BD31-4B8C-83A1-F6EECF244321}">
                <p14:modId xmlns:p14="http://schemas.microsoft.com/office/powerpoint/2010/main" val="3431768064"/>
              </p:ext>
            </p:extLst>
          </p:nvPr>
        </p:nvGraphicFramePr>
        <p:xfrm>
          <a:off x="53974" y="2021997"/>
          <a:ext cx="12084052" cy="3474720"/>
        </p:xfrm>
        <a:graphic>
          <a:graphicData uri="http://schemas.openxmlformats.org/drawingml/2006/table">
            <a:tbl>
              <a:tblPr firstRow="1" bandRow="1">
                <a:tableStyleId>{00A15C55-8517-42AA-B614-E9B94910E393}</a:tableStyleId>
              </a:tblPr>
              <a:tblGrid>
                <a:gridCol w="2359025">
                  <a:extLst>
                    <a:ext uri="{9D8B030D-6E8A-4147-A177-3AD203B41FA5}">
                      <a16:colId xmlns:a16="http://schemas.microsoft.com/office/drawing/2014/main" val="1422122783"/>
                    </a:ext>
                  </a:extLst>
                </a:gridCol>
                <a:gridCol w="2676525">
                  <a:extLst>
                    <a:ext uri="{9D8B030D-6E8A-4147-A177-3AD203B41FA5}">
                      <a16:colId xmlns:a16="http://schemas.microsoft.com/office/drawing/2014/main" val="3236673585"/>
                    </a:ext>
                  </a:extLst>
                </a:gridCol>
                <a:gridCol w="4027489">
                  <a:extLst>
                    <a:ext uri="{9D8B030D-6E8A-4147-A177-3AD203B41FA5}">
                      <a16:colId xmlns:a16="http://schemas.microsoft.com/office/drawing/2014/main" val="3917558850"/>
                    </a:ext>
                  </a:extLst>
                </a:gridCol>
                <a:gridCol w="3021013">
                  <a:extLst>
                    <a:ext uri="{9D8B030D-6E8A-4147-A177-3AD203B41FA5}">
                      <a16:colId xmlns:a16="http://schemas.microsoft.com/office/drawing/2014/main" val="3380883578"/>
                    </a:ext>
                  </a:extLst>
                </a:gridCol>
              </a:tblGrid>
              <a:tr h="1114424">
                <a:tc>
                  <a:txBody>
                    <a:bodyPr/>
                    <a:lstStyle/>
                    <a:p>
                      <a:endParaRPr lang="en-US" sz="3600" dirty="0"/>
                    </a:p>
                  </a:txBody>
                  <a:tcPr/>
                </a:tc>
                <a:tc>
                  <a:txBody>
                    <a:bodyPr/>
                    <a:lstStyle/>
                    <a:p>
                      <a:r>
                        <a:rPr lang="en-US" sz="3600" dirty="0"/>
                        <a:t>Fun activities</a:t>
                      </a:r>
                    </a:p>
                  </a:txBody>
                  <a:tcPr/>
                </a:tc>
                <a:tc>
                  <a:txBody>
                    <a:bodyPr/>
                    <a:lstStyle/>
                    <a:p>
                      <a:r>
                        <a:rPr lang="en-US" sz="3600" dirty="0"/>
                        <a:t>English study methods</a:t>
                      </a:r>
                    </a:p>
                  </a:txBody>
                  <a:tcPr/>
                </a:tc>
                <a:tc>
                  <a:txBody>
                    <a:bodyPr/>
                    <a:lstStyle/>
                    <a:p>
                      <a:r>
                        <a:rPr lang="en-US" sz="3600" dirty="0"/>
                        <a:t>Purposes of study methods</a:t>
                      </a:r>
                    </a:p>
                  </a:txBody>
                  <a:tcPr/>
                </a:tc>
                <a:extLst>
                  <a:ext uri="{0D108BD9-81ED-4DB2-BD59-A6C34878D82A}">
                    <a16:rowId xmlns:a16="http://schemas.microsoft.com/office/drawing/2014/main" val="674085818"/>
                  </a:ext>
                </a:extLst>
              </a:tr>
              <a:tr h="1833434">
                <a:tc>
                  <a:txBody>
                    <a:bodyPr/>
                    <a:lstStyle/>
                    <a:p>
                      <a:r>
                        <a:rPr lang="en-US" sz="3600" dirty="0"/>
                        <a:t>1.(most important)</a:t>
                      </a:r>
                    </a:p>
                  </a:txBody>
                  <a:tcPr/>
                </a:tc>
                <a:tc>
                  <a:txBody>
                    <a:bodyPr/>
                    <a:lstStyle/>
                    <a:p>
                      <a:r>
                        <a:rPr lang="en-US" sz="3600" b="1" i="0" dirty="0">
                          <a:solidFill>
                            <a:srgbClr val="000000"/>
                          </a:solidFill>
                          <a:effectLst/>
                        </a:rPr>
                        <a:t>Read stories in English</a:t>
                      </a:r>
                      <a:endParaRPr lang="en-US" sz="3600" b="1" i="0" dirty="0"/>
                    </a:p>
                  </a:txBody>
                  <a:tcPr/>
                </a:tc>
                <a:tc>
                  <a:txBody>
                    <a:bodyPr/>
                    <a:lstStyle/>
                    <a:p>
                      <a:r>
                        <a:rPr lang="en-US" sz="3600" b="0" i="0" dirty="0">
                          <a:solidFill>
                            <a:srgbClr val="000000"/>
                          </a:solidFill>
                          <a:effectLst/>
                        </a:rPr>
                        <a:t>Underline words you don't know and double-check their meaning online</a:t>
                      </a:r>
                      <a:endParaRPr lang="en-US" sz="3600" i="0" dirty="0"/>
                    </a:p>
                  </a:txBody>
                  <a:tcPr/>
                </a:tc>
                <a:tc>
                  <a:txBody>
                    <a:bodyPr/>
                    <a:lstStyle/>
                    <a:p>
                      <a:r>
                        <a:rPr lang="en-US" sz="3600" b="0" dirty="0">
                          <a:solidFill>
                            <a:srgbClr val="0D0D0D"/>
                          </a:solidFill>
                          <a:effectLst/>
                        </a:rPr>
                        <a:t>Improve vocabulary</a:t>
                      </a:r>
                      <a:endParaRPr lang="en-US" sz="3600" dirty="0"/>
                    </a:p>
                  </a:txBody>
                  <a:tcPr/>
                </a:tc>
                <a:extLst>
                  <a:ext uri="{0D108BD9-81ED-4DB2-BD59-A6C34878D82A}">
                    <a16:rowId xmlns:a16="http://schemas.microsoft.com/office/drawing/2014/main" val="2598713922"/>
                  </a:ext>
                </a:extLst>
              </a:tr>
            </a:tbl>
          </a:graphicData>
        </a:graphic>
      </p:graphicFrame>
      <p:sp>
        <p:nvSpPr>
          <p:cNvPr id="3" name="TextBox 2">
            <a:extLst>
              <a:ext uri="{FF2B5EF4-FFF2-40B4-BE49-F238E27FC236}">
                <a16:creationId xmlns:a16="http://schemas.microsoft.com/office/drawing/2014/main" id="{298CCBAE-D5AC-1691-8037-34E295679FC0}"/>
              </a:ext>
            </a:extLst>
          </p:cNvPr>
          <p:cNvSpPr txBox="1"/>
          <p:nvPr/>
        </p:nvSpPr>
        <p:spPr>
          <a:xfrm>
            <a:off x="3724275" y="578583"/>
            <a:ext cx="3735510" cy="646331"/>
          </a:xfrm>
          <a:prstGeom prst="rect">
            <a:avLst/>
          </a:prstGeom>
          <a:noFill/>
        </p:spPr>
        <p:txBody>
          <a:bodyPr wrap="none" rtlCol="0">
            <a:spAutoFit/>
          </a:bodyPr>
          <a:lstStyle/>
          <a:p>
            <a:r>
              <a:rPr lang="en-US" sz="3600" dirty="0">
                <a:highlight>
                  <a:srgbClr val="F3C1FF"/>
                </a:highlight>
              </a:rPr>
              <a:t>Suggested answers</a:t>
            </a:r>
          </a:p>
        </p:txBody>
      </p:sp>
    </p:spTree>
    <p:extLst>
      <p:ext uri="{BB962C8B-B14F-4D97-AF65-F5344CB8AC3E}">
        <p14:creationId xmlns:p14="http://schemas.microsoft.com/office/powerpoint/2010/main" val="14698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82EE68-D5B2-B38F-E565-AA871D3D6D0E}"/>
              </a:ext>
            </a:extLst>
          </p:cNvPr>
          <p:cNvGraphicFramePr>
            <a:graphicFrameLocks noGrp="1"/>
          </p:cNvGraphicFramePr>
          <p:nvPr>
            <p:extLst>
              <p:ext uri="{D42A27DB-BD31-4B8C-83A1-F6EECF244321}">
                <p14:modId xmlns:p14="http://schemas.microsoft.com/office/powerpoint/2010/main" val="604763706"/>
              </p:ext>
            </p:extLst>
          </p:nvPr>
        </p:nvGraphicFramePr>
        <p:xfrm>
          <a:off x="60325" y="981076"/>
          <a:ext cx="12084052" cy="3474720"/>
        </p:xfrm>
        <a:graphic>
          <a:graphicData uri="http://schemas.openxmlformats.org/drawingml/2006/table">
            <a:tbl>
              <a:tblPr firstRow="1" bandRow="1">
                <a:tableStyleId>{00A15C55-8517-42AA-B614-E9B94910E393}</a:tableStyleId>
              </a:tblPr>
              <a:tblGrid>
                <a:gridCol w="2397125">
                  <a:extLst>
                    <a:ext uri="{9D8B030D-6E8A-4147-A177-3AD203B41FA5}">
                      <a16:colId xmlns:a16="http://schemas.microsoft.com/office/drawing/2014/main" val="1422122783"/>
                    </a:ext>
                  </a:extLst>
                </a:gridCol>
                <a:gridCol w="2838450">
                  <a:extLst>
                    <a:ext uri="{9D8B030D-6E8A-4147-A177-3AD203B41FA5}">
                      <a16:colId xmlns:a16="http://schemas.microsoft.com/office/drawing/2014/main" val="3236673585"/>
                    </a:ext>
                  </a:extLst>
                </a:gridCol>
                <a:gridCol w="3827464">
                  <a:extLst>
                    <a:ext uri="{9D8B030D-6E8A-4147-A177-3AD203B41FA5}">
                      <a16:colId xmlns:a16="http://schemas.microsoft.com/office/drawing/2014/main" val="3917558850"/>
                    </a:ext>
                  </a:extLst>
                </a:gridCol>
                <a:gridCol w="3021013">
                  <a:extLst>
                    <a:ext uri="{9D8B030D-6E8A-4147-A177-3AD203B41FA5}">
                      <a16:colId xmlns:a16="http://schemas.microsoft.com/office/drawing/2014/main" val="3380883578"/>
                    </a:ext>
                  </a:extLst>
                </a:gridCol>
              </a:tblGrid>
              <a:tr h="1114424">
                <a:tc>
                  <a:txBody>
                    <a:bodyPr/>
                    <a:lstStyle/>
                    <a:p>
                      <a:endParaRPr lang="en-US" sz="3600" dirty="0"/>
                    </a:p>
                  </a:txBody>
                  <a:tcPr/>
                </a:tc>
                <a:tc>
                  <a:txBody>
                    <a:bodyPr/>
                    <a:lstStyle/>
                    <a:p>
                      <a:r>
                        <a:rPr lang="en-US" sz="3600" dirty="0"/>
                        <a:t>Fun activities</a:t>
                      </a:r>
                    </a:p>
                  </a:txBody>
                  <a:tcPr/>
                </a:tc>
                <a:tc>
                  <a:txBody>
                    <a:bodyPr/>
                    <a:lstStyle/>
                    <a:p>
                      <a:r>
                        <a:rPr lang="en-US" sz="3600" dirty="0"/>
                        <a:t>English study methods</a:t>
                      </a:r>
                    </a:p>
                  </a:txBody>
                  <a:tcPr/>
                </a:tc>
                <a:tc>
                  <a:txBody>
                    <a:bodyPr/>
                    <a:lstStyle/>
                    <a:p>
                      <a:r>
                        <a:rPr lang="en-US" sz="3600" dirty="0"/>
                        <a:t>Purposes of study methods</a:t>
                      </a:r>
                    </a:p>
                  </a:txBody>
                  <a:tcPr/>
                </a:tc>
                <a:extLst>
                  <a:ext uri="{0D108BD9-81ED-4DB2-BD59-A6C34878D82A}">
                    <a16:rowId xmlns:a16="http://schemas.microsoft.com/office/drawing/2014/main" val="674085818"/>
                  </a:ext>
                </a:extLst>
              </a:tr>
              <a:tr h="995292">
                <a:tc>
                  <a:txBody>
                    <a:bodyPr/>
                    <a:lstStyle/>
                    <a:p>
                      <a:r>
                        <a:rPr lang="en-US" sz="3600" dirty="0"/>
                        <a:t>2.(average)</a:t>
                      </a:r>
                    </a:p>
                  </a:txBody>
                  <a:tcPr/>
                </a:tc>
                <a:tc>
                  <a:txBody>
                    <a:bodyPr/>
                    <a:lstStyle/>
                    <a:p>
                      <a:r>
                        <a:rPr lang="en-US" sz="3600" b="1" i="0" dirty="0">
                          <a:solidFill>
                            <a:srgbClr val="000000"/>
                          </a:solidFill>
                          <a:effectLst/>
                        </a:rPr>
                        <a:t>Speak to your brother in English</a:t>
                      </a:r>
                      <a:endParaRPr lang="en-US" sz="3600" b="1" i="0" dirty="0"/>
                    </a:p>
                  </a:txBody>
                  <a:tcPr/>
                </a:tc>
                <a:tc>
                  <a:txBody>
                    <a:bodyPr/>
                    <a:lstStyle/>
                    <a:p>
                      <a:r>
                        <a:rPr lang="en-US" sz="3600" b="0" i="0" dirty="0">
                          <a:solidFill>
                            <a:srgbClr val="000000"/>
                          </a:solidFill>
                          <a:effectLst/>
                        </a:rPr>
                        <a:t>Have a normal day but only speak in English</a:t>
                      </a:r>
                      <a:endParaRPr lang="en-US" sz="3600" i="0" dirty="0"/>
                    </a:p>
                  </a:txBody>
                  <a:tcPr/>
                </a:tc>
                <a:tc>
                  <a:txBody>
                    <a:bodyPr/>
                    <a:lstStyle/>
                    <a:p>
                      <a:r>
                        <a:rPr lang="en-US" sz="3600" b="0" i="0" dirty="0">
                          <a:solidFill>
                            <a:srgbClr val="000000"/>
                          </a:solidFill>
                          <a:effectLst/>
                        </a:rPr>
                        <a:t>Help practice and remember words and phrases better </a:t>
                      </a:r>
                      <a:endParaRPr lang="en-US" sz="3600" i="0" dirty="0"/>
                    </a:p>
                  </a:txBody>
                  <a:tcPr/>
                </a:tc>
                <a:extLst>
                  <a:ext uri="{0D108BD9-81ED-4DB2-BD59-A6C34878D82A}">
                    <a16:rowId xmlns:a16="http://schemas.microsoft.com/office/drawing/2014/main" val="3565754540"/>
                  </a:ext>
                </a:extLst>
              </a:tr>
            </a:tbl>
          </a:graphicData>
        </a:graphic>
      </p:graphicFrame>
    </p:spTree>
    <p:extLst>
      <p:ext uri="{BB962C8B-B14F-4D97-AF65-F5344CB8AC3E}">
        <p14:creationId xmlns:p14="http://schemas.microsoft.com/office/powerpoint/2010/main" val="4004244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82EE68-D5B2-B38F-E565-AA871D3D6D0E}"/>
              </a:ext>
            </a:extLst>
          </p:cNvPr>
          <p:cNvGraphicFramePr>
            <a:graphicFrameLocks noGrp="1"/>
          </p:cNvGraphicFramePr>
          <p:nvPr>
            <p:extLst>
              <p:ext uri="{D42A27DB-BD31-4B8C-83A1-F6EECF244321}">
                <p14:modId xmlns:p14="http://schemas.microsoft.com/office/powerpoint/2010/main" val="2617667872"/>
              </p:ext>
            </p:extLst>
          </p:nvPr>
        </p:nvGraphicFramePr>
        <p:xfrm>
          <a:off x="50800" y="1828801"/>
          <a:ext cx="12084052" cy="3474720"/>
        </p:xfrm>
        <a:graphic>
          <a:graphicData uri="http://schemas.openxmlformats.org/drawingml/2006/table">
            <a:tbl>
              <a:tblPr firstRow="1" bandRow="1">
                <a:tableStyleId>{00A15C55-8517-42AA-B614-E9B94910E393}</a:tableStyleId>
              </a:tblPr>
              <a:tblGrid>
                <a:gridCol w="2397125">
                  <a:extLst>
                    <a:ext uri="{9D8B030D-6E8A-4147-A177-3AD203B41FA5}">
                      <a16:colId xmlns:a16="http://schemas.microsoft.com/office/drawing/2014/main" val="1422122783"/>
                    </a:ext>
                  </a:extLst>
                </a:gridCol>
                <a:gridCol w="2724150">
                  <a:extLst>
                    <a:ext uri="{9D8B030D-6E8A-4147-A177-3AD203B41FA5}">
                      <a16:colId xmlns:a16="http://schemas.microsoft.com/office/drawing/2014/main" val="3236673585"/>
                    </a:ext>
                  </a:extLst>
                </a:gridCol>
                <a:gridCol w="3362325">
                  <a:extLst>
                    <a:ext uri="{9D8B030D-6E8A-4147-A177-3AD203B41FA5}">
                      <a16:colId xmlns:a16="http://schemas.microsoft.com/office/drawing/2014/main" val="3917558850"/>
                    </a:ext>
                  </a:extLst>
                </a:gridCol>
                <a:gridCol w="3600452">
                  <a:extLst>
                    <a:ext uri="{9D8B030D-6E8A-4147-A177-3AD203B41FA5}">
                      <a16:colId xmlns:a16="http://schemas.microsoft.com/office/drawing/2014/main" val="3380883578"/>
                    </a:ext>
                  </a:extLst>
                </a:gridCol>
              </a:tblGrid>
              <a:tr h="1114424">
                <a:tc>
                  <a:txBody>
                    <a:bodyPr/>
                    <a:lstStyle/>
                    <a:p>
                      <a:endParaRPr lang="en-US" sz="3600" dirty="0"/>
                    </a:p>
                  </a:txBody>
                  <a:tcPr/>
                </a:tc>
                <a:tc>
                  <a:txBody>
                    <a:bodyPr/>
                    <a:lstStyle/>
                    <a:p>
                      <a:r>
                        <a:rPr lang="en-US" sz="3600" dirty="0"/>
                        <a:t>Fun activities</a:t>
                      </a:r>
                    </a:p>
                  </a:txBody>
                  <a:tcPr/>
                </a:tc>
                <a:tc>
                  <a:txBody>
                    <a:bodyPr/>
                    <a:lstStyle/>
                    <a:p>
                      <a:r>
                        <a:rPr lang="en-US" sz="3600" dirty="0"/>
                        <a:t>English study methods</a:t>
                      </a:r>
                    </a:p>
                  </a:txBody>
                  <a:tcPr/>
                </a:tc>
                <a:tc>
                  <a:txBody>
                    <a:bodyPr/>
                    <a:lstStyle/>
                    <a:p>
                      <a:r>
                        <a:rPr lang="en-US" sz="3600" dirty="0"/>
                        <a:t>Purposes of study methods</a:t>
                      </a:r>
                    </a:p>
                  </a:txBody>
                  <a:tcPr/>
                </a:tc>
                <a:extLst>
                  <a:ext uri="{0D108BD9-81ED-4DB2-BD59-A6C34878D82A}">
                    <a16:rowId xmlns:a16="http://schemas.microsoft.com/office/drawing/2014/main" val="674085818"/>
                  </a:ext>
                </a:extLst>
              </a:tr>
              <a:tr h="1833434">
                <a:tc>
                  <a:txBody>
                    <a:bodyPr/>
                    <a:lstStyle/>
                    <a:p>
                      <a:r>
                        <a:rPr lang="en-US" sz="3600" dirty="0"/>
                        <a:t>3.(least important)</a:t>
                      </a:r>
                    </a:p>
                  </a:txBody>
                  <a:tcPr/>
                </a:tc>
                <a:tc>
                  <a:txBody>
                    <a:bodyPr/>
                    <a:lstStyle/>
                    <a:p>
                      <a:r>
                        <a:rPr lang="en-US" sz="3600" b="1" i="0" dirty="0">
                          <a:solidFill>
                            <a:srgbClr val="000000"/>
                          </a:solidFill>
                          <a:effectLst/>
                        </a:rPr>
                        <a:t>Listen to English music</a:t>
                      </a:r>
                      <a:endParaRPr lang="en-US" sz="3600" b="1" i="0" dirty="0"/>
                    </a:p>
                  </a:txBody>
                  <a:tcPr/>
                </a:tc>
                <a:tc>
                  <a:txBody>
                    <a:bodyPr/>
                    <a:lstStyle/>
                    <a:p>
                      <a:r>
                        <a:rPr lang="en-US" sz="3600" b="0" i="0" dirty="0">
                          <a:solidFill>
                            <a:srgbClr val="000000"/>
                          </a:solidFill>
                          <a:effectLst/>
                        </a:rPr>
                        <a:t>Search for the lyrics online and sing along to each song.</a:t>
                      </a:r>
                      <a:endParaRPr lang="en-US" sz="3600" i="0" dirty="0"/>
                    </a:p>
                  </a:txBody>
                  <a:tcPr/>
                </a:tc>
                <a:tc>
                  <a:txBody>
                    <a:bodyPr/>
                    <a:lstStyle/>
                    <a:p>
                      <a:r>
                        <a:rPr lang="en-US" sz="3600" b="0" dirty="0">
                          <a:solidFill>
                            <a:srgbClr val="0D0D0D"/>
                          </a:solidFill>
                          <a:effectLst/>
                        </a:rPr>
                        <a:t>Improve listening and pronunciation.</a:t>
                      </a:r>
                      <a:endParaRPr lang="en-US" sz="3600" dirty="0"/>
                    </a:p>
                  </a:txBody>
                  <a:tcPr/>
                </a:tc>
                <a:extLst>
                  <a:ext uri="{0D108BD9-81ED-4DB2-BD59-A6C34878D82A}">
                    <a16:rowId xmlns:a16="http://schemas.microsoft.com/office/drawing/2014/main" val="764989995"/>
                  </a:ext>
                </a:extLst>
              </a:tr>
            </a:tbl>
          </a:graphicData>
        </a:graphic>
      </p:graphicFrame>
    </p:spTree>
    <p:extLst>
      <p:ext uri="{BB962C8B-B14F-4D97-AF65-F5344CB8AC3E}">
        <p14:creationId xmlns:p14="http://schemas.microsoft.com/office/powerpoint/2010/main" val="3572959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590C0-CF10-AB91-B74C-F2B79DE52D73}"/>
              </a:ext>
            </a:extLst>
          </p:cNvPr>
          <p:cNvPicPr>
            <a:picLocks noChangeAspect="1"/>
          </p:cNvPicPr>
          <p:nvPr/>
        </p:nvPicPr>
        <p:blipFill>
          <a:blip r:embed="rId2"/>
          <a:stretch>
            <a:fillRect/>
          </a:stretch>
        </p:blipFill>
        <p:spPr>
          <a:xfrm>
            <a:off x="54142" y="2223822"/>
            <a:ext cx="12083716" cy="4102496"/>
          </a:xfrm>
          <a:prstGeom prst="rect">
            <a:avLst/>
          </a:prstGeom>
        </p:spPr>
      </p:pic>
      <p:pic>
        <p:nvPicPr>
          <p:cNvPr id="2" name="Picture 1">
            <a:extLst>
              <a:ext uri="{FF2B5EF4-FFF2-40B4-BE49-F238E27FC236}">
                <a16:creationId xmlns:a16="http://schemas.microsoft.com/office/drawing/2014/main" id="{B4C83CF1-AC83-6DCC-BCAB-DCBC5077D98F}"/>
              </a:ext>
            </a:extLst>
          </p:cNvPr>
          <p:cNvPicPr>
            <a:picLocks noChangeAspect="1"/>
          </p:cNvPicPr>
          <p:nvPr/>
        </p:nvPicPr>
        <p:blipFill>
          <a:blip r:embed="rId3"/>
          <a:stretch>
            <a:fillRect/>
          </a:stretch>
        </p:blipFill>
        <p:spPr>
          <a:xfrm>
            <a:off x="4592800" y="468831"/>
            <a:ext cx="1503200" cy="1716891"/>
          </a:xfrm>
          <a:prstGeom prst="rect">
            <a:avLst/>
          </a:prstGeom>
        </p:spPr>
      </p:pic>
    </p:spTree>
    <p:extLst>
      <p:ext uri="{BB962C8B-B14F-4D97-AF65-F5344CB8AC3E}">
        <p14:creationId xmlns:p14="http://schemas.microsoft.com/office/powerpoint/2010/main" val="710149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A54A59-A003-8960-3FC8-976CBCD3F3C2}"/>
              </a:ext>
            </a:extLst>
          </p:cNvPr>
          <p:cNvSpPr txBox="1"/>
          <p:nvPr/>
        </p:nvSpPr>
        <p:spPr>
          <a:xfrm>
            <a:off x="135147" y="632481"/>
            <a:ext cx="11921706" cy="5632311"/>
          </a:xfrm>
          <a:prstGeom prst="rect">
            <a:avLst/>
          </a:prstGeom>
          <a:solidFill>
            <a:schemeClr val="accent6">
              <a:lumMod val="20000"/>
              <a:lumOff val="80000"/>
            </a:schemeClr>
          </a:solidFill>
        </p:spPr>
        <p:txBody>
          <a:bodyPr wrap="square">
            <a:spAutoFit/>
          </a:bodyPr>
          <a:lstStyle/>
          <a:p>
            <a:r>
              <a:rPr lang="en-US" sz="3600" b="0" i="1" dirty="0">
                <a:solidFill>
                  <a:srgbClr val="000000"/>
                </a:solidFill>
                <a:effectLst/>
              </a:rPr>
              <a:t>To: Lisa@English-Speaking-Pen-Pal.com</a:t>
            </a:r>
          </a:p>
          <a:p>
            <a:r>
              <a:rPr lang="en-US" sz="3600" b="0" i="1" dirty="0">
                <a:solidFill>
                  <a:srgbClr val="000000"/>
                </a:solidFill>
                <a:effectLst/>
              </a:rPr>
              <a:t>From: Sarah@English-Speaking-Pen-Pal.com</a:t>
            </a:r>
          </a:p>
          <a:p>
            <a:r>
              <a:rPr lang="en-US" sz="3600" b="0" i="1" dirty="0">
                <a:solidFill>
                  <a:srgbClr val="000000"/>
                </a:solidFill>
                <a:effectLst/>
              </a:rPr>
              <a:t>Subject: Re: Do you have any ideas?</a:t>
            </a:r>
          </a:p>
          <a:p>
            <a:endParaRPr lang="en-US" sz="3600" b="0" i="1" dirty="0">
              <a:solidFill>
                <a:srgbClr val="000000"/>
              </a:solidFill>
              <a:effectLst/>
            </a:endParaRPr>
          </a:p>
          <a:p>
            <a:r>
              <a:rPr lang="en-US" sz="3600" b="0" i="0" dirty="0">
                <a:solidFill>
                  <a:srgbClr val="000000"/>
                </a:solidFill>
                <a:effectLst/>
              </a:rPr>
              <a:t> </a:t>
            </a:r>
            <a:r>
              <a:rPr lang="en-US" sz="3600" b="0" dirty="0">
                <a:solidFill>
                  <a:srgbClr val="000000"/>
                </a:solidFill>
                <a:effectLst/>
              </a:rPr>
              <a:t>Hey Lisa, </a:t>
            </a:r>
          </a:p>
          <a:p>
            <a:r>
              <a:rPr lang="en-US" sz="3600" b="0" dirty="0">
                <a:solidFill>
                  <a:srgbClr val="000000"/>
                </a:solidFill>
                <a:effectLst/>
              </a:rPr>
              <a:t>Thanks for your email. I have three great activities you can do at home to practice English. </a:t>
            </a:r>
          </a:p>
          <a:p>
            <a:r>
              <a:rPr lang="en-US" sz="3600" b="0" dirty="0">
                <a:solidFill>
                  <a:srgbClr val="000000"/>
                </a:solidFill>
                <a:effectLst/>
                <a:highlight>
                  <a:srgbClr val="F3C1FF"/>
                </a:highlight>
              </a:rPr>
              <a:t>First</a:t>
            </a:r>
            <a:r>
              <a:rPr lang="en-US" sz="3600" b="0" dirty="0">
                <a:solidFill>
                  <a:srgbClr val="000000"/>
                </a:solidFill>
                <a:effectLst/>
              </a:rPr>
              <a:t>, you can listen to English music. You can search for the lyrics online and sing along to each song. It will help you with your pronunciation. </a:t>
            </a:r>
          </a:p>
        </p:txBody>
      </p:sp>
      <p:sp>
        <p:nvSpPr>
          <p:cNvPr id="4" name="TextBox 3">
            <a:extLst>
              <a:ext uri="{FF2B5EF4-FFF2-40B4-BE49-F238E27FC236}">
                <a16:creationId xmlns:a16="http://schemas.microsoft.com/office/drawing/2014/main" id="{360FC32E-B6B2-81DB-4FEF-539B1A15A8A4}"/>
              </a:ext>
            </a:extLst>
          </p:cNvPr>
          <p:cNvSpPr txBox="1"/>
          <p:nvPr/>
        </p:nvSpPr>
        <p:spPr>
          <a:xfrm>
            <a:off x="9048750" y="467796"/>
            <a:ext cx="3295650" cy="646331"/>
          </a:xfrm>
          <a:prstGeom prst="rect">
            <a:avLst/>
          </a:prstGeom>
          <a:noFill/>
        </p:spPr>
        <p:txBody>
          <a:bodyPr wrap="square">
            <a:spAutoFit/>
          </a:bodyPr>
          <a:lstStyle/>
          <a:p>
            <a:r>
              <a:rPr lang="en-US" sz="3600" b="1" dirty="0">
                <a:solidFill>
                  <a:srgbClr val="000000"/>
                </a:solidFill>
                <a:effectLst/>
                <a:highlight>
                  <a:srgbClr val="FFFF00"/>
                </a:highlight>
              </a:rPr>
              <a:t>Sample answer:</a:t>
            </a:r>
          </a:p>
        </p:txBody>
      </p:sp>
    </p:spTree>
    <p:extLst>
      <p:ext uri="{BB962C8B-B14F-4D97-AF65-F5344CB8AC3E}">
        <p14:creationId xmlns:p14="http://schemas.microsoft.com/office/powerpoint/2010/main" val="3582385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A54A59-A003-8960-3FC8-976CBCD3F3C2}"/>
              </a:ext>
            </a:extLst>
          </p:cNvPr>
          <p:cNvSpPr txBox="1"/>
          <p:nvPr/>
        </p:nvSpPr>
        <p:spPr>
          <a:xfrm>
            <a:off x="163898" y="710124"/>
            <a:ext cx="11921706" cy="5632311"/>
          </a:xfrm>
          <a:prstGeom prst="rect">
            <a:avLst/>
          </a:prstGeom>
          <a:solidFill>
            <a:schemeClr val="accent6">
              <a:lumMod val="20000"/>
              <a:lumOff val="80000"/>
            </a:schemeClr>
          </a:solidFill>
        </p:spPr>
        <p:txBody>
          <a:bodyPr wrap="square">
            <a:spAutoFit/>
          </a:bodyPr>
          <a:lstStyle/>
          <a:p>
            <a:r>
              <a:rPr lang="en-US" sz="3600" b="0" dirty="0">
                <a:solidFill>
                  <a:srgbClr val="000000"/>
                </a:solidFill>
                <a:effectLst/>
                <a:highlight>
                  <a:srgbClr val="F3C1FF"/>
                </a:highlight>
              </a:rPr>
              <a:t>Second</a:t>
            </a:r>
            <a:r>
              <a:rPr lang="en-US" sz="3600" b="0" dirty="0">
                <a:solidFill>
                  <a:srgbClr val="000000"/>
                </a:solidFill>
                <a:effectLst/>
              </a:rPr>
              <a:t>, you can speak to your brother in English. You can have a normal day but only speak in English. It will help you practice and remember words and phrases better. </a:t>
            </a:r>
          </a:p>
          <a:p>
            <a:endParaRPr lang="en-US" sz="3600" b="0" dirty="0">
              <a:solidFill>
                <a:srgbClr val="000000"/>
              </a:solidFill>
              <a:effectLst/>
            </a:endParaRPr>
          </a:p>
          <a:p>
            <a:r>
              <a:rPr lang="en-US" sz="3600" b="0" dirty="0">
                <a:solidFill>
                  <a:srgbClr val="000000"/>
                </a:solidFill>
                <a:effectLst/>
                <a:highlight>
                  <a:srgbClr val="F3C1FF"/>
                </a:highlight>
              </a:rPr>
              <a:t>Finally</a:t>
            </a:r>
            <a:r>
              <a:rPr lang="en-US" sz="3600" b="0" dirty="0">
                <a:solidFill>
                  <a:srgbClr val="000000"/>
                </a:solidFill>
                <a:effectLst/>
              </a:rPr>
              <a:t>, you should read stories in English. You can underline words you don't know and double-check their meaning online. You will learn lots of new words. </a:t>
            </a:r>
          </a:p>
          <a:p>
            <a:r>
              <a:rPr lang="en-US" sz="3600" b="0" dirty="0">
                <a:solidFill>
                  <a:srgbClr val="000000"/>
                </a:solidFill>
                <a:effectLst/>
              </a:rPr>
              <a:t>I hope this helps. </a:t>
            </a:r>
          </a:p>
          <a:p>
            <a:r>
              <a:rPr lang="en-US" sz="3600" b="0" dirty="0">
                <a:solidFill>
                  <a:srgbClr val="000000"/>
                </a:solidFill>
                <a:effectLst/>
              </a:rPr>
              <a:t>All the best, </a:t>
            </a:r>
          </a:p>
          <a:p>
            <a:r>
              <a:rPr lang="en-US" sz="3600" b="0" dirty="0">
                <a:solidFill>
                  <a:srgbClr val="000000"/>
                </a:solidFill>
                <a:effectLst/>
              </a:rPr>
              <a:t>Sarah</a:t>
            </a:r>
            <a:r>
              <a:rPr lang="en-US" sz="3600" dirty="0"/>
              <a:t> </a:t>
            </a:r>
          </a:p>
        </p:txBody>
      </p:sp>
    </p:spTree>
    <p:extLst>
      <p:ext uri="{BB962C8B-B14F-4D97-AF65-F5344CB8AC3E}">
        <p14:creationId xmlns:p14="http://schemas.microsoft.com/office/powerpoint/2010/main" val="77010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10878" y="525984"/>
            <a:ext cx="5640929" cy="5806031"/>
          </a:xfrm>
          <a:prstGeom prst="rect">
            <a:avLst/>
          </a:prstGeom>
        </p:spPr>
      </p:pic>
      <p:sp>
        <p:nvSpPr>
          <p:cNvPr id="3" name="TextBox 2"/>
          <p:cNvSpPr txBox="1"/>
          <p:nvPr/>
        </p:nvSpPr>
        <p:spPr>
          <a:xfrm>
            <a:off x="5840085" y="536612"/>
            <a:ext cx="6301866" cy="5632311"/>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pPr marL="571500" lvl="0" indent="-571500">
              <a:buFont typeface="Wingdings" panose="05000000000000000000" pitchFamily="2" charset="2"/>
              <a:buChar char="q"/>
            </a:pPr>
            <a:r>
              <a:rPr lang="en-US" sz="3200" dirty="0">
                <a:solidFill>
                  <a:schemeClr val="accent1">
                    <a:lumMod val="50000"/>
                  </a:schemeClr>
                </a:solidFill>
              </a:rPr>
              <a:t>Learn how to use sequence words to organize writing. </a:t>
            </a:r>
          </a:p>
          <a:p>
            <a:pPr marL="571500" lvl="0" indent="-571500">
              <a:buFont typeface="Wingdings" panose="05000000000000000000" pitchFamily="2" charset="2"/>
              <a:buChar char="q"/>
            </a:pPr>
            <a:endParaRPr lang="en-US" sz="3200" dirty="0">
              <a:solidFill>
                <a:schemeClr val="accent1">
                  <a:lumMod val="50000"/>
                </a:schemeClr>
              </a:solidFill>
            </a:endParaRPr>
          </a:p>
          <a:p>
            <a:pPr marL="571500" lvl="0" indent="-571500">
              <a:buFont typeface="Wingdings" panose="05000000000000000000" pitchFamily="2" charset="2"/>
              <a:buChar char="q"/>
            </a:pPr>
            <a:r>
              <a:rPr lang="en-US" sz="3200" dirty="0">
                <a:solidFill>
                  <a:schemeClr val="accent1">
                    <a:lumMod val="50000"/>
                  </a:schemeClr>
                </a:solidFill>
              </a:rPr>
              <a:t>Talk about different fun activities to practice English at home.</a:t>
            </a:r>
          </a:p>
          <a:p>
            <a:pPr marL="571500" lvl="0" indent="-571500">
              <a:buFont typeface="Wingdings" panose="05000000000000000000" pitchFamily="2" charset="2"/>
              <a:buChar char="q"/>
            </a:pPr>
            <a:endParaRPr lang="en-US" sz="3200" dirty="0">
              <a:solidFill>
                <a:schemeClr val="accent1">
                  <a:lumMod val="50000"/>
                </a:schemeClr>
              </a:solidFill>
            </a:endParaRPr>
          </a:p>
          <a:p>
            <a:pPr marL="571500" lvl="0" indent="-571500">
              <a:buFont typeface="Wingdings" panose="05000000000000000000" pitchFamily="2" charset="2"/>
              <a:buChar char="q"/>
            </a:pPr>
            <a:r>
              <a:rPr lang="en-US" sz="3200" dirty="0">
                <a:solidFill>
                  <a:schemeClr val="accent1">
                    <a:lumMod val="50000"/>
                  </a:schemeClr>
                </a:solidFill>
              </a:rPr>
              <a:t>Write an email to a pen pal to give advice on how to practice English. </a:t>
            </a:r>
          </a:p>
        </p:txBody>
      </p:sp>
    </p:spTree>
    <p:extLst>
      <p:ext uri="{BB962C8B-B14F-4D97-AF65-F5344CB8AC3E}">
        <p14:creationId xmlns:p14="http://schemas.microsoft.com/office/powerpoint/2010/main" val="3407293652"/>
      </p:ext>
    </p:extLst>
  </p:cSld>
  <p:clrMapOvr>
    <a:masterClrMapping/>
  </p:clrMapOvr>
  <p:transition spd="med">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6DD39-C046-5333-A7C8-D18305C7FB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81BEA08-27CC-B1B6-6072-0052C8D42842}"/>
              </a:ext>
            </a:extLst>
          </p:cNvPr>
          <p:cNvSpPr txBox="1"/>
          <p:nvPr/>
        </p:nvSpPr>
        <p:spPr>
          <a:xfrm>
            <a:off x="85725" y="540229"/>
            <a:ext cx="12001500" cy="2499467"/>
          </a:xfrm>
          <a:prstGeom prst="rect">
            <a:avLst/>
          </a:prstGeom>
          <a:solidFill>
            <a:srgbClr val="CCECFF"/>
          </a:solidFill>
        </p:spPr>
        <p:txBody>
          <a:bodyPr wrap="square" rtlCol="0">
            <a:spAutoFit/>
          </a:bodyPr>
          <a:lstStyle/>
          <a:p>
            <a:pPr algn="ctr">
              <a:lnSpc>
                <a:spcPct val="150000"/>
              </a:lnSpc>
            </a:pPr>
            <a:r>
              <a:rPr lang="en-US" sz="3600" dirty="0">
                <a:solidFill>
                  <a:srgbClr val="0D0D0D"/>
                </a:solidFill>
              </a:rPr>
              <a:t>M</a:t>
            </a:r>
            <a:r>
              <a:rPr lang="en-US" sz="3600" b="0" i="0" dirty="0">
                <a:solidFill>
                  <a:srgbClr val="0D0D0D"/>
                </a:solidFill>
                <a:effectLst/>
              </a:rPr>
              <a:t>ake 4 sentences with “</a:t>
            </a:r>
            <a:r>
              <a:rPr lang="en-US" sz="3600" b="0" i="1" dirty="0">
                <a:solidFill>
                  <a:srgbClr val="0D0D0D"/>
                </a:solidFill>
                <a:effectLst/>
                <a:highlight>
                  <a:srgbClr val="F3C1FF"/>
                </a:highlight>
              </a:rPr>
              <a:t>first, second, third, </a:t>
            </a:r>
            <a:r>
              <a:rPr lang="en-US" sz="3600" b="0" dirty="0">
                <a:solidFill>
                  <a:srgbClr val="0D0D0D"/>
                </a:solidFill>
                <a:effectLst/>
                <a:highlight>
                  <a:srgbClr val="F3C1FF"/>
                </a:highlight>
              </a:rPr>
              <a:t>and</a:t>
            </a:r>
            <a:r>
              <a:rPr lang="en-US" sz="3600" b="0" i="1" dirty="0">
                <a:solidFill>
                  <a:srgbClr val="0D0D0D"/>
                </a:solidFill>
                <a:effectLst/>
                <a:highlight>
                  <a:srgbClr val="F3C1FF"/>
                </a:highlight>
              </a:rPr>
              <a:t> finally” </a:t>
            </a:r>
            <a:r>
              <a:rPr lang="en-US" sz="3600" b="0" i="0" dirty="0">
                <a:solidFill>
                  <a:srgbClr val="0D0D0D"/>
                </a:solidFill>
                <a:effectLst/>
              </a:rPr>
              <a:t>on the topic: fun ways to learn English. Then read these sentences to your partner.</a:t>
            </a:r>
            <a:endParaRPr lang="en-US" sz="3600" b="1" dirty="0"/>
          </a:p>
        </p:txBody>
      </p:sp>
      <p:pic>
        <p:nvPicPr>
          <p:cNvPr id="3" name="Picture 2">
            <a:extLst>
              <a:ext uri="{FF2B5EF4-FFF2-40B4-BE49-F238E27FC236}">
                <a16:creationId xmlns:a16="http://schemas.microsoft.com/office/drawing/2014/main" id="{D6F6A703-57EE-8AC5-2C1F-D365D508E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975" y="3115896"/>
            <a:ext cx="6106050" cy="3216789"/>
          </a:xfrm>
          <a:prstGeom prst="rect">
            <a:avLst/>
          </a:prstGeom>
        </p:spPr>
      </p:pic>
    </p:spTree>
    <p:extLst>
      <p:ext uri="{BB962C8B-B14F-4D97-AF65-F5344CB8AC3E}">
        <p14:creationId xmlns:p14="http://schemas.microsoft.com/office/powerpoint/2010/main" val="2908178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6DD39-C046-5333-A7C8-D18305C7FB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81BEA08-27CC-B1B6-6072-0052C8D42842}"/>
              </a:ext>
            </a:extLst>
          </p:cNvPr>
          <p:cNvSpPr txBox="1"/>
          <p:nvPr/>
        </p:nvSpPr>
        <p:spPr>
          <a:xfrm>
            <a:off x="95250" y="2064229"/>
            <a:ext cx="12001500" cy="4161460"/>
          </a:xfrm>
          <a:prstGeom prst="rect">
            <a:avLst/>
          </a:prstGeom>
          <a:solidFill>
            <a:srgbClr val="CCECFF"/>
          </a:solidFill>
        </p:spPr>
        <p:txBody>
          <a:bodyPr wrap="square" rtlCol="0">
            <a:spAutoFit/>
          </a:bodyPr>
          <a:lstStyle/>
          <a:p>
            <a:pPr algn="l">
              <a:lnSpc>
                <a:spcPct val="150000"/>
              </a:lnSpc>
              <a:buFont typeface="+mj-lt"/>
              <a:buAutoNum type="arabicPeriod"/>
            </a:pPr>
            <a:r>
              <a:rPr lang="en-US" sz="3600" b="0" i="0" dirty="0">
                <a:solidFill>
                  <a:srgbClr val="0D0D0D"/>
                </a:solidFill>
                <a:effectLst/>
                <a:highlight>
                  <a:srgbClr val="FFFF00"/>
                </a:highlight>
              </a:rPr>
              <a:t>First</a:t>
            </a:r>
            <a:r>
              <a:rPr lang="en-US" sz="3600" b="0" i="0" dirty="0">
                <a:solidFill>
                  <a:srgbClr val="0D0D0D"/>
                </a:solidFill>
                <a:effectLst/>
              </a:rPr>
              <a:t>, keep yourself fun in learning English by watching entertaining TV shows or movies with subtitles.</a:t>
            </a:r>
          </a:p>
          <a:p>
            <a:pPr algn="l">
              <a:lnSpc>
                <a:spcPct val="150000"/>
              </a:lnSpc>
              <a:buFont typeface="+mj-lt"/>
              <a:buAutoNum type="arabicPeriod"/>
            </a:pPr>
            <a:endParaRPr lang="en-US" sz="3600" b="0" i="0" dirty="0">
              <a:solidFill>
                <a:srgbClr val="0D0D0D"/>
              </a:solidFill>
              <a:effectLst/>
            </a:endParaRPr>
          </a:p>
          <a:p>
            <a:pPr algn="l">
              <a:lnSpc>
                <a:spcPct val="150000"/>
              </a:lnSpc>
              <a:buFont typeface="+mj-lt"/>
              <a:buAutoNum type="arabicPeriod"/>
            </a:pPr>
            <a:r>
              <a:rPr lang="en-US" sz="3600" b="0" i="0" dirty="0">
                <a:solidFill>
                  <a:srgbClr val="0D0D0D"/>
                </a:solidFill>
                <a:effectLst/>
                <a:highlight>
                  <a:srgbClr val="FFFF00"/>
                </a:highlight>
              </a:rPr>
              <a:t>Second</a:t>
            </a:r>
            <a:r>
              <a:rPr lang="en-US" sz="3600" b="0" i="0" dirty="0">
                <a:solidFill>
                  <a:srgbClr val="0D0D0D"/>
                </a:solidFill>
                <a:effectLst/>
              </a:rPr>
              <a:t>, engage in interactive language learning apps that offer games and quizzes to make learning enjoyable.</a:t>
            </a:r>
          </a:p>
        </p:txBody>
      </p:sp>
      <p:sp>
        <p:nvSpPr>
          <p:cNvPr id="2" name="TextBox 1">
            <a:extLst>
              <a:ext uri="{FF2B5EF4-FFF2-40B4-BE49-F238E27FC236}">
                <a16:creationId xmlns:a16="http://schemas.microsoft.com/office/drawing/2014/main" id="{66549561-7D99-4BF9-BE92-B2655D1BF804}"/>
              </a:ext>
            </a:extLst>
          </p:cNvPr>
          <p:cNvSpPr txBox="1"/>
          <p:nvPr/>
        </p:nvSpPr>
        <p:spPr>
          <a:xfrm>
            <a:off x="4314825" y="816976"/>
            <a:ext cx="3735510" cy="646331"/>
          </a:xfrm>
          <a:prstGeom prst="rect">
            <a:avLst/>
          </a:prstGeom>
          <a:noFill/>
        </p:spPr>
        <p:txBody>
          <a:bodyPr wrap="none" rtlCol="0">
            <a:spAutoFit/>
          </a:bodyPr>
          <a:lstStyle/>
          <a:p>
            <a:r>
              <a:rPr lang="en-US" sz="3600" dirty="0">
                <a:highlight>
                  <a:srgbClr val="F3C1FF"/>
                </a:highlight>
              </a:rPr>
              <a:t>Suggested answers</a:t>
            </a:r>
          </a:p>
        </p:txBody>
      </p:sp>
    </p:spTree>
    <p:extLst>
      <p:ext uri="{BB962C8B-B14F-4D97-AF65-F5344CB8AC3E}">
        <p14:creationId xmlns:p14="http://schemas.microsoft.com/office/powerpoint/2010/main" val="105884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6DD39-C046-5333-A7C8-D18305C7FB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81BEA08-27CC-B1B6-6072-0052C8D42842}"/>
              </a:ext>
            </a:extLst>
          </p:cNvPr>
          <p:cNvSpPr txBox="1"/>
          <p:nvPr/>
        </p:nvSpPr>
        <p:spPr>
          <a:xfrm>
            <a:off x="95250" y="749779"/>
            <a:ext cx="12001500" cy="4992457"/>
          </a:xfrm>
          <a:prstGeom prst="rect">
            <a:avLst/>
          </a:prstGeom>
          <a:solidFill>
            <a:srgbClr val="CCECFF"/>
          </a:solidFill>
        </p:spPr>
        <p:txBody>
          <a:bodyPr wrap="square" rtlCol="0">
            <a:spAutoFit/>
          </a:bodyPr>
          <a:lstStyle/>
          <a:p>
            <a:pPr marL="742950" indent="-742950">
              <a:lnSpc>
                <a:spcPct val="150000"/>
              </a:lnSpc>
              <a:buFont typeface="+mj-lt"/>
              <a:buAutoNum type="arabicPeriod" startAt="3"/>
            </a:pPr>
            <a:r>
              <a:rPr lang="en-US" sz="3600" dirty="0">
                <a:solidFill>
                  <a:srgbClr val="0D0D0D"/>
                </a:solidFill>
                <a:highlight>
                  <a:srgbClr val="FFFF00"/>
                </a:highlight>
              </a:rPr>
              <a:t>Third</a:t>
            </a:r>
            <a:r>
              <a:rPr lang="en-US" sz="3600" dirty="0">
                <a:solidFill>
                  <a:srgbClr val="0D0D0D"/>
                </a:solidFill>
              </a:rPr>
              <a:t>, join online conversation clubs or language exchange groups to practice speaking English with native speakers.</a:t>
            </a:r>
          </a:p>
          <a:p>
            <a:pPr marL="742950" indent="-742950">
              <a:lnSpc>
                <a:spcPct val="150000"/>
              </a:lnSpc>
              <a:buFont typeface="+mj-lt"/>
              <a:buAutoNum type="arabicPeriod" startAt="3"/>
            </a:pPr>
            <a:endParaRPr lang="en-US" sz="3600" dirty="0">
              <a:solidFill>
                <a:srgbClr val="0D0D0D"/>
              </a:solidFill>
            </a:endParaRPr>
          </a:p>
          <a:p>
            <a:pPr marL="742950" indent="-742950">
              <a:lnSpc>
                <a:spcPct val="150000"/>
              </a:lnSpc>
              <a:buFont typeface="+mj-lt"/>
              <a:buAutoNum type="arabicPeriod" startAt="3"/>
            </a:pPr>
            <a:r>
              <a:rPr lang="en-US" sz="3600" dirty="0">
                <a:solidFill>
                  <a:srgbClr val="0D0D0D"/>
                </a:solidFill>
                <a:highlight>
                  <a:srgbClr val="FFFF00"/>
                </a:highlight>
              </a:rPr>
              <a:t>Finally</a:t>
            </a:r>
            <a:r>
              <a:rPr lang="en-US" sz="3600" dirty="0">
                <a:solidFill>
                  <a:srgbClr val="0D0D0D"/>
                </a:solidFill>
              </a:rPr>
              <a:t>, challenge yourself to write in English regularly, whether it's keeping a journal, starting a blog, or participating in creative writing activities.</a:t>
            </a:r>
          </a:p>
        </p:txBody>
      </p:sp>
    </p:spTree>
    <p:extLst>
      <p:ext uri="{BB962C8B-B14F-4D97-AF65-F5344CB8AC3E}">
        <p14:creationId xmlns:p14="http://schemas.microsoft.com/office/powerpoint/2010/main" val="24197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4910"/>
            <a:ext cx="8787102" cy="5991206"/>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59" y="353146"/>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200060" y="1276476"/>
            <a:ext cx="11704390" cy="452431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nSpc>
                <a:spcPct val="150000"/>
              </a:lnSpc>
            </a:pPr>
            <a:r>
              <a:rPr lang="en-US" sz="3600" b="1" i="1" dirty="0">
                <a:solidFill>
                  <a:srgbClr val="002060"/>
                </a:solidFill>
                <a:highlight>
                  <a:srgbClr val="FFFF00"/>
                </a:highlight>
              </a:rPr>
              <a:t>Writing</a:t>
            </a:r>
            <a:r>
              <a:rPr lang="en-US" sz="3600" b="1" i="1" dirty="0">
                <a:solidFill>
                  <a:srgbClr val="002060"/>
                </a:solidFill>
              </a:rPr>
              <a:t>:</a:t>
            </a:r>
          </a:p>
          <a:p>
            <a:pPr marL="571500" lvl="0" indent="-571500">
              <a:buFont typeface="Wingdings" panose="05000000000000000000" pitchFamily="2" charset="2"/>
              <a:buChar char="q"/>
            </a:pPr>
            <a:r>
              <a:rPr lang="en-US" sz="3600" dirty="0"/>
              <a:t>Learn how to use sequence words to organize writing.</a:t>
            </a:r>
            <a:endParaRPr lang="vi-VN" sz="3600" dirty="0"/>
          </a:p>
          <a:p>
            <a:pPr marL="571500" indent="-571500">
              <a:buFont typeface="Wingdings" panose="05000000000000000000" pitchFamily="2" charset="2"/>
              <a:buChar char="q"/>
            </a:pPr>
            <a:r>
              <a:rPr lang="en-US" sz="3600"/>
              <a:t>Write an email to a pen pal to give advice on how to practice English. </a:t>
            </a:r>
            <a:endParaRPr lang="en-US" sz="3600" dirty="0"/>
          </a:p>
          <a:p>
            <a:pPr>
              <a:lnSpc>
                <a:spcPct val="150000"/>
              </a:lnSpc>
            </a:pPr>
            <a:r>
              <a:rPr lang="en-US" sz="3600" b="1" i="1" dirty="0">
                <a:solidFill>
                  <a:srgbClr val="002060"/>
                </a:solidFill>
                <a:highlight>
                  <a:srgbClr val="FFFF00"/>
                </a:highlight>
                <a:ea typeface="Calibri" panose="020F0502020204030204" pitchFamily="34" charset="0"/>
              </a:rPr>
              <a:t>Speaking</a:t>
            </a:r>
            <a:r>
              <a:rPr lang="en-US" sz="3600" b="1" i="1" dirty="0">
                <a:solidFill>
                  <a:srgbClr val="002060"/>
                </a:solidFill>
                <a:ea typeface="Calibri" panose="020F0502020204030204" pitchFamily="34" charset="0"/>
              </a:rPr>
              <a:t>:</a:t>
            </a:r>
          </a:p>
          <a:p>
            <a:pPr marL="571500" lvl="0" indent="-571500">
              <a:buFont typeface="Wingdings" panose="05000000000000000000" pitchFamily="2" charset="2"/>
              <a:buChar char="q"/>
            </a:pPr>
            <a:r>
              <a:rPr lang="en-US" sz="3600" dirty="0"/>
              <a:t>Talk about different fun activities to practice English at home.</a:t>
            </a:r>
          </a:p>
        </p:txBody>
      </p:sp>
    </p:spTree>
    <p:extLst>
      <p:ext uri="{BB962C8B-B14F-4D97-AF65-F5344CB8AC3E}">
        <p14:creationId xmlns:p14="http://schemas.microsoft.com/office/powerpoint/2010/main" val="2781470669"/>
      </p:ext>
    </p:extLst>
  </p:cSld>
  <p:clrMapOvr>
    <a:masterClrMapping/>
  </p:clrMapOvr>
  <p:transition spd="med">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333052" y="1734681"/>
            <a:ext cx="11764213" cy="4161460"/>
          </a:xfrm>
          <a:prstGeom prst="rect">
            <a:avLst/>
          </a:prstGeom>
          <a:solidFill>
            <a:schemeClr val="bg1"/>
          </a:solidFill>
          <a:ln>
            <a:noFill/>
          </a:ln>
          <a:effectLst>
            <a:outerShdw blurRad="50800" dist="38100" dir="5400000" algn="t" rotWithShape="0">
              <a:prstClr val="black">
                <a:alpha val="40000"/>
              </a:prstClr>
            </a:outerShdw>
          </a:effectLst>
        </p:spPr>
        <p:txBody>
          <a:bodyPr wrap="square" lIns="91440" tIns="45720" rIns="91440" bIns="45720" anchor="t">
            <a:spAutoFit/>
          </a:bodyPr>
          <a:lstStyle/>
          <a:p>
            <a:pPr marL="571500" indent="-571500">
              <a:lnSpc>
                <a:spcPct val="150000"/>
              </a:lnSpc>
              <a:buFont typeface="Wingdings" panose="05000000000000000000" pitchFamily="2" charset="2"/>
              <a:buChar char="q"/>
            </a:pPr>
            <a:r>
              <a:rPr lang="en-US" sz="3600" i="1" dirty="0">
                <a:solidFill>
                  <a:schemeClr val="accent5">
                    <a:lumMod val="75000"/>
                  </a:schemeClr>
                </a:solidFill>
              </a:rPr>
              <a:t>Practice making sentences with sequence words in the Writing skill - SB. </a:t>
            </a:r>
          </a:p>
          <a:p>
            <a:pPr marL="571500" indent="-571500">
              <a:lnSpc>
                <a:spcPct val="150000"/>
              </a:lnSpc>
              <a:buFont typeface="Wingdings" panose="05000000000000000000" pitchFamily="2" charset="2"/>
              <a:buChar char="q"/>
            </a:pPr>
            <a:r>
              <a:rPr lang="en-US" sz="3600" i="1" dirty="0">
                <a:solidFill>
                  <a:schemeClr val="accent5">
                    <a:lumMod val="75000"/>
                  </a:schemeClr>
                </a:solidFill>
              </a:rPr>
              <a:t>Prepare for the next lesson (Review Unit 1- pages 84 &amp; 85 - SB).</a:t>
            </a:r>
          </a:p>
          <a:p>
            <a:pPr marL="571500" indent="-571500">
              <a:lnSpc>
                <a:spcPct val="150000"/>
              </a:lnSpc>
              <a:buFont typeface="Wingdings" panose="05000000000000000000" pitchFamily="2" charset="2"/>
              <a:buChar char="q"/>
            </a:pPr>
            <a:r>
              <a:rPr lang="en-US" sz="3600" i="1" dirty="0">
                <a:solidFill>
                  <a:schemeClr val="accent5">
                    <a:lumMod val="75000"/>
                  </a:schemeClr>
                </a:solidFill>
              </a:rPr>
              <a:t>Play the consolidation games on </a:t>
            </a:r>
            <a:r>
              <a:rPr lang="en-US" sz="3600" i="1" dirty="0">
                <a:solidFill>
                  <a:schemeClr val="accent5">
                    <a:lumMod val="75000"/>
                  </a:schemeClr>
                </a:solidFill>
                <a:hlinkClick r:id="rId2">
                  <a:extLst>
                    <a:ext uri="{A12FA001-AC4F-418D-AE19-62706E023703}">
                      <ahyp:hlinkClr xmlns:ahyp="http://schemas.microsoft.com/office/drawing/2018/hyperlinkcolor" val="tx"/>
                    </a:ext>
                  </a:extLst>
                </a:hlinkClick>
              </a:rPr>
              <a:t>www.eduhome.com.vn</a:t>
            </a:r>
            <a:r>
              <a:rPr lang="en-US" sz="3600" i="1" dirty="0">
                <a:solidFill>
                  <a:schemeClr val="accent5">
                    <a:lumMod val="75000"/>
                  </a:schemeClr>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091"/>
            <a:ext cx="8784771" cy="585591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a:solidFill>
                  <a:schemeClr val="accent6">
                    <a:lumMod val="75000"/>
                  </a:schemeClr>
                </a:solidFill>
              </a:rPr>
              <a:t>WARM-UP</a:t>
            </a:r>
            <a:endParaRPr lang="en-US" sz="5400" b="1" dirty="0">
              <a:solidFill>
                <a:schemeClr val="accent6">
                  <a:lumMod val="75000"/>
                </a:schemeClr>
              </a:solidFill>
            </a:endParaRPr>
          </a:p>
        </p:txBody>
      </p:sp>
    </p:spTree>
    <p:extLst>
      <p:ext uri="{BB962C8B-B14F-4D97-AF65-F5344CB8AC3E}">
        <p14:creationId xmlns:p14="http://schemas.microsoft.com/office/powerpoint/2010/main" val="1872779487"/>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48C511-5E68-5BC3-5A88-5E7F5A94D57D}"/>
              </a:ext>
            </a:extLst>
          </p:cNvPr>
          <p:cNvSpPr txBox="1"/>
          <p:nvPr/>
        </p:nvSpPr>
        <p:spPr>
          <a:xfrm>
            <a:off x="4899807" y="849456"/>
            <a:ext cx="7249064" cy="5078313"/>
          </a:xfrm>
          <a:prstGeom prst="rect">
            <a:avLst/>
          </a:prstGeom>
          <a:solidFill>
            <a:schemeClr val="accent2">
              <a:lumMod val="20000"/>
              <a:lumOff val="80000"/>
            </a:schemeClr>
          </a:solidFill>
        </p:spPr>
        <p:txBody>
          <a:bodyPr wrap="square" rtlCol="0">
            <a:spAutoFit/>
          </a:bodyPr>
          <a:lstStyle/>
          <a:p>
            <a:r>
              <a:rPr lang="en-US" sz="3600" dirty="0">
                <a:highlight>
                  <a:srgbClr val="FFFF00"/>
                </a:highlight>
              </a:rPr>
              <a:t>COMPETITION TIME:</a:t>
            </a:r>
          </a:p>
          <a:p>
            <a:pPr marL="285750" indent="-285750">
              <a:buFont typeface="Wingdings" panose="05000000000000000000" pitchFamily="2" charset="2"/>
              <a:buChar char="q"/>
            </a:pPr>
            <a:r>
              <a:rPr lang="en-US" sz="3600" dirty="0"/>
              <a:t>Create groups/teams of 5 students.</a:t>
            </a:r>
          </a:p>
          <a:p>
            <a:pPr marL="285750" indent="-285750">
              <a:buFont typeface="Wingdings" panose="05000000000000000000" pitchFamily="2" charset="2"/>
              <a:buChar char="q"/>
            </a:pPr>
            <a:r>
              <a:rPr lang="en-US" sz="3600" dirty="0"/>
              <a:t>You will be given 8 sentences but they are in the wrong order. </a:t>
            </a:r>
          </a:p>
          <a:p>
            <a:pPr marL="285750" indent="-285750">
              <a:buFont typeface="Wingdings" panose="05000000000000000000" pitchFamily="2" charset="2"/>
              <a:buChar char="q"/>
            </a:pPr>
            <a:r>
              <a:rPr lang="en-US" sz="3600" dirty="0"/>
              <a:t>You must put them in the right order of “cake-making instructions”.</a:t>
            </a:r>
          </a:p>
          <a:p>
            <a:pPr marL="285750" indent="-285750">
              <a:buFont typeface="Wingdings" panose="05000000000000000000" pitchFamily="2" charset="2"/>
              <a:buChar char="q"/>
            </a:pPr>
            <a:r>
              <a:rPr lang="en-US" sz="3600" dirty="0"/>
              <a:t>The team(s) with the most correct answers win(s).</a:t>
            </a:r>
          </a:p>
          <a:p>
            <a:pPr marL="285750" indent="-285750">
              <a:buFont typeface="Wingdings" panose="05000000000000000000" pitchFamily="2" charset="2"/>
              <a:buChar char="q"/>
            </a:pPr>
            <a:r>
              <a:rPr lang="en-US" sz="3600" dirty="0"/>
              <a:t>Time limit: 5 minutes</a:t>
            </a:r>
          </a:p>
        </p:txBody>
      </p:sp>
      <p:pic>
        <p:nvPicPr>
          <p:cNvPr id="3" name="Picture 2">
            <a:extLst>
              <a:ext uri="{FF2B5EF4-FFF2-40B4-BE49-F238E27FC236}">
                <a16:creationId xmlns:a16="http://schemas.microsoft.com/office/drawing/2014/main" id="{976990F5-136D-691A-A479-AD3B2409C336}"/>
              </a:ext>
            </a:extLst>
          </p:cNvPr>
          <p:cNvPicPr>
            <a:picLocks noChangeAspect="1"/>
          </p:cNvPicPr>
          <p:nvPr/>
        </p:nvPicPr>
        <p:blipFill>
          <a:blip r:embed="rId2"/>
          <a:stretch>
            <a:fillRect/>
          </a:stretch>
        </p:blipFill>
        <p:spPr>
          <a:xfrm>
            <a:off x="43130" y="1989256"/>
            <a:ext cx="4787662" cy="3367747"/>
          </a:xfrm>
          <a:prstGeom prst="rect">
            <a:avLst/>
          </a:prstGeom>
        </p:spPr>
      </p:pic>
      <p:sp>
        <p:nvSpPr>
          <p:cNvPr id="5" name="TextBox 4">
            <a:extLst>
              <a:ext uri="{FF2B5EF4-FFF2-40B4-BE49-F238E27FC236}">
                <a16:creationId xmlns:a16="http://schemas.microsoft.com/office/drawing/2014/main" id="{D9866189-45CB-411F-3539-D23D5F4A02A8}"/>
              </a:ext>
            </a:extLst>
          </p:cNvPr>
          <p:cNvSpPr txBox="1"/>
          <p:nvPr/>
        </p:nvSpPr>
        <p:spPr>
          <a:xfrm>
            <a:off x="-27312" y="1342925"/>
            <a:ext cx="4927118" cy="646331"/>
          </a:xfrm>
          <a:prstGeom prst="rect">
            <a:avLst/>
          </a:prstGeom>
          <a:noFill/>
        </p:spPr>
        <p:txBody>
          <a:bodyPr wrap="none" rtlCol="0">
            <a:spAutoFit/>
          </a:bodyPr>
          <a:lstStyle/>
          <a:p>
            <a:r>
              <a:rPr lang="en-US" sz="3600" dirty="0">
                <a:solidFill>
                  <a:schemeClr val="accent2">
                    <a:lumMod val="75000"/>
                  </a:schemeClr>
                </a:solidFill>
                <a:highlight>
                  <a:srgbClr val="CCECFF"/>
                </a:highlight>
              </a:rPr>
              <a:t>Cake-Making Instructions</a:t>
            </a:r>
          </a:p>
        </p:txBody>
      </p:sp>
    </p:spTree>
    <p:extLst>
      <p:ext uri="{BB962C8B-B14F-4D97-AF65-F5344CB8AC3E}">
        <p14:creationId xmlns:p14="http://schemas.microsoft.com/office/powerpoint/2010/main" val="296752744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arn(inVertical)">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48C511-5E68-5BC3-5A88-5E7F5A94D57D}"/>
              </a:ext>
            </a:extLst>
          </p:cNvPr>
          <p:cNvSpPr txBox="1"/>
          <p:nvPr/>
        </p:nvSpPr>
        <p:spPr>
          <a:xfrm>
            <a:off x="112143" y="1211762"/>
            <a:ext cx="12036728" cy="5509200"/>
          </a:xfrm>
          <a:prstGeom prst="rect">
            <a:avLst/>
          </a:prstGeom>
          <a:solidFill>
            <a:schemeClr val="accent2">
              <a:lumMod val="20000"/>
              <a:lumOff val="80000"/>
            </a:schemeClr>
          </a:solidFill>
        </p:spPr>
        <p:txBody>
          <a:bodyPr wrap="square" rtlCol="0">
            <a:spAutoFit/>
          </a:bodyPr>
          <a:lstStyle/>
          <a:p>
            <a:pPr marL="514350" indent="-514350">
              <a:buAutoNum type="alphaLcPeriod"/>
            </a:pPr>
            <a:r>
              <a:rPr lang="en-US" sz="3200" dirty="0">
                <a:solidFill>
                  <a:srgbClr val="0D0D0D"/>
                </a:solidFill>
              </a:rPr>
              <a:t>Next, preheat the oven to 350°F to ensure it's ready for baking.</a:t>
            </a:r>
          </a:p>
          <a:p>
            <a:pPr marL="514350" indent="-514350">
              <a:buAutoNum type="alphaLcPeriod"/>
            </a:pPr>
            <a:r>
              <a:rPr lang="en-US" sz="3200" dirty="0">
                <a:solidFill>
                  <a:srgbClr val="0D0D0D"/>
                </a:solidFill>
              </a:rPr>
              <a:t>After that, add the wet ingredients and stir well until smooth.</a:t>
            </a:r>
          </a:p>
          <a:p>
            <a:pPr marL="514350" indent="-514350">
              <a:buAutoNum type="alphaLcPeriod"/>
            </a:pPr>
            <a:r>
              <a:rPr lang="en-US" sz="3200" dirty="0">
                <a:solidFill>
                  <a:srgbClr val="0D0D0D"/>
                </a:solidFill>
              </a:rPr>
              <a:t>Place the pan in the preheated oven and bake for approximately 25 minutes, or until a toothpick inserted into the center comes out clean.</a:t>
            </a:r>
          </a:p>
          <a:p>
            <a:pPr marL="514350" indent="-514350">
              <a:buAutoNum type="alphaLcPeriod"/>
            </a:pPr>
            <a:r>
              <a:rPr lang="en-US" sz="3200" dirty="0">
                <a:solidFill>
                  <a:srgbClr val="0D0D0D"/>
                </a:solidFill>
              </a:rPr>
              <a:t>First, gather all the necessary ingredients.</a:t>
            </a:r>
          </a:p>
          <a:p>
            <a:pPr marL="514350" indent="-514350">
              <a:buAutoNum type="alphaLcPeriod"/>
            </a:pPr>
            <a:r>
              <a:rPr lang="en-US" sz="3200" dirty="0">
                <a:solidFill>
                  <a:srgbClr val="0D0D0D"/>
                </a:solidFill>
              </a:rPr>
              <a:t>Then, mix the dry ingredients in a bowl.</a:t>
            </a:r>
          </a:p>
          <a:p>
            <a:pPr marL="514350" indent="-514350">
              <a:buAutoNum type="alphaLcPeriod"/>
            </a:pPr>
            <a:r>
              <a:rPr lang="en-US" sz="3200" dirty="0">
                <a:solidFill>
                  <a:srgbClr val="0D0D0D"/>
                </a:solidFill>
              </a:rPr>
              <a:t>Once the mixture is well mixed, carefully pour it into the prepared baking pan.</a:t>
            </a:r>
          </a:p>
          <a:p>
            <a:pPr marL="514350" indent="-514350">
              <a:buAutoNum type="alphaLcPeriod"/>
            </a:pPr>
            <a:r>
              <a:rPr lang="en-US" sz="3200" dirty="0">
                <a:solidFill>
                  <a:srgbClr val="0D0D0D"/>
                </a:solidFill>
              </a:rPr>
              <a:t>Finally, slice and serve the cake.</a:t>
            </a:r>
          </a:p>
          <a:p>
            <a:pPr marL="514350" indent="-514350">
              <a:buAutoNum type="alphaLcPeriod"/>
            </a:pPr>
            <a:r>
              <a:rPr lang="en-US" sz="3200" dirty="0">
                <a:solidFill>
                  <a:srgbClr val="0D0D0D"/>
                </a:solidFill>
              </a:rPr>
              <a:t>When done, let it cool for 10 minutes.</a:t>
            </a:r>
          </a:p>
        </p:txBody>
      </p:sp>
      <p:sp>
        <p:nvSpPr>
          <p:cNvPr id="5" name="TextBox 4">
            <a:extLst>
              <a:ext uri="{FF2B5EF4-FFF2-40B4-BE49-F238E27FC236}">
                <a16:creationId xmlns:a16="http://schemas.microsoft.com/office/drawing/2014/main" id="{D9866189-45CB-411F-3539-D23D5F4A02A8}"/>
              </a:ext>
            </a:extLst>
          </p:cNvPr>
          <p:cNvSpPr txBox="1"/>
          <p:nvPr/>
        </p:nvSpPr>
        <p:spPr>
          <a:xfrm>
            <a:off x="2941605" y="469896"/>
            <a:ext cx="4927118" cy="646331"/>
          </a:xfrm>
          <a:prstGeom prst="rect">
            <a:avLst/>
          </a:prstGeom>
          <a:noFill/>
        </p:spPr>
        <p:txBody>
          <a:bodyPr wrap="none" rtlCol="0">
            <a:spAutoFit/>
          </a:bodyPr>
          <a:lstStyle/>
          <a:p>
            <a:r>
              <a:rPr lang="en-US" sz="3600" dirty="0">
                <a:solidFill>
                  <a:schemeClr val="accent2">
                    <a:lumMod val="75000"/>
                  </a:schemeClr>
                </a:solidFill>
                <a:highlight>
                  <a:srgbClr val="CCECFF"/>
                </a:highlight>
              </a:rPr>
              <a:t>Cake-Making Instructions</a:t>
            </a:r>
          </a:p>
        </p:txBody>
      </p:sp>
      <p:pic>
        <p:nvPicPr>
          <p:cNvPr id="2" name="Picture 1">
            <a:extLst>
              <a:ext uri="{FF2B5EF4-FFF2-40B4-BE49-F238E27FC236}">
                <a16:creationId xmlns:a16="http://schemas.microsoft.com/office/drawing/2014/main" id="{F8158F70-9DF1-05A7-6303-E1C22B0D861A}"/>
              </a:ext>
            </a:extLst>
          </p:cNvPr>
          <p:cNvPicPr>
            <a:picLocks noChangeAspect="1"/>
          </p:cNvPicPr>
          <p:nvPr/>
        </p:nvPicPr>
        <p:blipFill>
          <a:blip r:embed="rId2"/>
          <a:stretch>
            <a:fillRect/>
          </a:stretch>
        </p:blipFill>
        <p:spPr>
          <a:xfrm>
            <a:off x="9730596" y="4696381"/>
            <a:ext cx="2418275" cy="1665599"/>
          </a:xfrm>
          <a:prstGeom prst="rect">
            <a:avLst/>
          </a:prstGeom>
        </p:spPr>
      </p:pic>
    </p:spTree>
    <p:extLst>
      <p:ext uri="{BB962C8B-B14F-4D97-AF65-F5344CB8AC3E}">
        <p14:creationId xmlns:p14="http://schemas.microsoft.com/office/powerpoint/2010/main" val="1106661062"/>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48C511-5E68-5BC3-5A88-5E7F5A94D57D}"/>
              </a:ext>
            </a:extLst>
          </p:cNvPr>
          <p:cNvSpPr txBox="1"/>
          <p:nvPr/>
        </p:nvSpPr>
        <p:spPr>
          <a:xfrm>
            <a:off x="112143" y="1211762"/>
            <a:ext cx="12036728" cy="5509200"/>
          </a:xfrm>
          <a:prstGeom prst="rect">
            <a:avLst/>
          </a:prstGeom>
          <a:solidFill>
            <a:schemeClr val="accent2">
              <a:lumMod val="20000"/>
              <a:lumOff val="80000"/>
            </a:schemeClr>
          </a:solidFill>
        </p:spPr>
        <p:txBody>
          <a:bodyPr wrap="square" rtlCol="0">
            <a:spAutoFit/>
          </a:bodyPr>
          <a:lstStyle/>
          <a:p>
            <a:pPr algn="l">
              <a:buFont typeface="+mj-lt"/>
              <a:buAutoNum type="arabicPeriod"/>
            </a:pPr>
            <a:r>
              <a:rPr lang="en-US" sz="3200" dirty="0">
                <a:solidFill>
                  <a:srgbClr val="0D0D0D"/>
                </a:solidFill>
              </a:rPr>
              <a:t>d</a:t>
            </a:r>
            <a:r>
              <a:rPr lang="en-US" sz="3200" b="0" i="0" dirty="0">
                <a:solidFill>
                  <a:srgbClr val="0D0D0D"/>
                </a:solidFill>
                <a:effectLst/>
              </a:rPr>
              <a:t>. First, gather all the necessary ingredients.</a:t>
            </a:r>
          </a:p>
          <a:p>
            <a:pPr algn="l">
              <a:buFont typeface="+mj-lt"/>
              <a:buAutoNum type="arabicPeriod"/>
            </a:pPr>
            <a:r>
              <a:rPr lang="en-US" sz="3200" dirty="0">
                <a:solidFill>
                  <a:srgbClr val="0D0D0D"/>
                </a:solidFill>
              </a:rPr>
              <a:t>a</a:t>
            </a:r>
            <a:r>
              <a:rPr lang="en-US" sz="3200" b="0" i="0" dirty="0">
                <a:solidFill>
                  <a:srgbClr val="0D0D0D"/>
                </a:solidFill>
                <a:effectLst/>
              </a:rPr>
              <a:t>. Next, preheat the oven to 350°F to ensure it's ready for baking.</a:t>
            </a:r>
          </a:p>
          <a:p>
            <a:pPr algn="l">
              <a:buFont typeface="+mj-lt"/>
              <a:buAutoNum type="arabicPeriod"/>
            </a:pPr>
            <a:r>
              <a:rPr lang="en-US" sz="3200" b="0" i="0" dirty="0">
                <a:solidFill>
                  <a:srgbClr val="0D0D0D"/>
                </a:solidFill>
                <a:effectLst/>
              </a:rPr>
              <a:t> </a:t>
            </a:r>
            <a:r>
              <a:rPr lang="en-US" sz="3200" dirty="0">
                <a:solidFill>
                  <a:srgbClr val="0D0D0D"/>
                </a:solidFill>
              </a:rPr>
              <a:t>e. </a:t>
            </a:r>
            <a:r>
              <a:rPr lang="en-US" sz="3200" b="0" i="0" dirty="0">
                <a:solidFill>
                  <a:srgbClr val="0D0D0D"/>
                </a:solidFill>
                <a:effectLst/>
              </a:rPr>
              <a:t>Then, mix the dry ingredients in a bowl.</a:t>
            </a:r>
          </a:p>
          <a:p>
            <a:pPr algn="l">
              <a:buFont typeface="+mj-lt"/>
              <a:buAutoNum type="arabicPeriod"/>
            </a:pPr>
            <a:r>
              <a:rPr lang="en-US" sz="3200" b="0" i="0" dirty="0">
                <a:solidFill>
                  <a:srgbClr val="0D0D0D"/>
                </a:solidFill>
                <a:effectLst/>
              </a:rPr>
              <a:t> b. After that, add the wet ingredients and stir well until smooth.</a:t>
            </a:r>
          </a:p>
          <a:p>
            <a:pPr>
              <a:buFont typeface="+mj-lt"/>
              <a:buAutoNum type="arabicPeriod"/>
            </a:pPr>
            <a:r>
              <a:rPr lang="en-US" sz="3200" b="0" i="0" dirty="0">
                <a:solidFill>
                  <a:srgbClr val="0D0D0D"/>
                </a:solidFill>
                <a:effectLst/>
              </a:rPr>
              <a:t> f. Once the mixture is well mixed, carefully pour it into the prepared baking pan.</a:t>
            </a:r>
          </a:p>
          <a:p>
            <a:pPr algn="l">
              <a:buFont typeface="+mj-lt"/>
              <a:buAutoNum type="arabicPeriod"/>
            </a:pPr>
            <a:r>
              <a:rPr lang="en-US" sz="3200" b="0" i="0" dirty="0">
                <a:solidFill>
                  <a:srgbClr val="0D0D0D"/>
                </a:solidFill>
                <a:effectLst/>
              </a:rPr>
              <a:t> c. Place the pan in the preheated oven and bake for approximately 25 minutes, or until a toothpick inserted into the center comes out clean.</a:t>
            </a:r>
          </a:p>
          <a:p>
            <a:pPr algn="l">
              <a:buFont typeface="+mj-lt"/>
              <a:buAutoNum type="arabicPeriod"/>
            </a:pPr>
            <a:r>
              <a:rPr lang="en-US" sz="3200" b="0" i="0" dirty="0">
                <a:solidFill>
                  <a:srgbClr val="0D0D0D"/>
                </a:solidFill>
                <a:effectLst/>
              </a:rPr>
              <a:t> h. When done, let it cool for 10 minutes.</a:t>
            </a:r>
          </a:p>
          <a:p>
            <a:pPr algn="l">
              <a:buFont typeface="+mj-lt"/>
              <a:buAutoNum type="arabicPeriod"/>
            </a:pPr>
            <a:r>
              <a:rPr lang="en-US" sz="3200" b="0" i="0" dirty="0">
                <a:solidFill>
                  <a:srgbClr val="0D0D0D"/>
                </a:solidFill>
                <a:effectLst/>
              </a:rPr>
              <a:t> g. Finally, slice and serve the cake.</a:t>
            </a:r>
          </a:p>
        </p:txBody>
      </p:sp>
      <p:sp>
        <p:nvSpPr>
          <p:cNvPr id="5" name="TextBox 4">
            <a:extLst>
              <a:ext uri="{FF2B5EF4-FFF2-40B4-BE49-F238E27FC236}">
                <a16:creationId xmlns:a16="http://schemas.microsoft.com/office/drawing/2014/main" id="{D9866189-45CB-411F-3539-D23D5F4A02A8}"/>
              </a:ext>
            </a:extLst>
          </p:cNvPr>
          <p:cNvSpPr txBox="1"/>
          <p:nvPr/>
        </p:nvSpPr>
        <p:spPr>
          <a:xfrm>
            <a:off x="2941605" y="469896"/>
            <a:ext cx="2050690" cy="646331"/>
          </a:xfrm>
          <a:prstGeom prst="rect">
            <a:avLst/>
          </a:prstGeom>
          <a:noFill/>
        </p:spPr>
        <p:txBody>
          <a:bodyPr wrap="none" rtlCol="0">
            <a:spAutoFit/>
          </a:bodyPr>
          <a:lstStyle/>
          <a:p>
            <a:r>
              <a:rPr lang="en-US" sz="3600" dirty="0">
                <a:solidFill>
                  <a:schemeClr val="accent2">
                    <a:lumMod val="75000"/>
                  </a:schemeClr>
                </a:solidFill>
                <a:highlight>
                  <a:srgbClr val="CCECFF"/>
                </a:highlight>
              </a:rPr>
              <a:t>ANSWERS</a:t>
            </a:r>
          </a:p>
        </p:txBody>
      </p:sp>
      <p:pic>
        <p:nvPicPr>
          <p:cNvPr id="3" name="Picture 2">
            <a:extLst>
              <a:ext uri="{FF2B5EF4-FFF2-40B4-BE49-F238E27FC236}">
                <a16:creationId xmlns:a16="http://schemas.microsoft.com/office/drawing/2014/main" id="{BC2E32C5-075D-2498-5A5A-E34457D99931}"/>
              </a:ext>
            </a:extLst>
          </p:cNvPr>
          <p:cNvPicPr>
            <a:picLocks noChangeAspect="1"/>
          </p:cNvPicPr>
          <p:nvPr/>
        </p:nvPicPr>
        <p:blipFill>
          <a:blip r:embed="rId2"/>
          <a:stretch>
            <a:fillRect/>
          </a:stretch>
        </p:blipFill>
        <p:spPr>
          <a:xfrm>
            <a:off x="10276082" y="469896"/>
            <a:ext cx="1872789" cy="1289893"/>
          </a:xfrm>
          <a:prstGeom prst="rect">
            <a:avLst/>
          </a:prstGeom>
        </p:spPr>
      </p:pic>
    </p:spTree>
    <p:extLst>
      <p:ext uri="{BB962C8B-B14F-4D97-AF65-F5344CB8AC3E}">
        <p14:creationId xmlns:p14="http://schemas.microsoft.com/office/powerpoint/2010/main" val="427243265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arn(inVertical)">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barn(inVertical)">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barn(inVertical)">
                                      <p:cBhvr>
                                        <p:cTn id="4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7EA0-70B1-B58B-0AB3-F0464957F0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C46E9C-2605-A562-D85F-FFD9D9C9B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7F2615B6-9E93-F74A-A3D4-286C3316461C}"/>
              </a:ext>
            </a:extLst>
          </p:cNvPr>
          <p:cNvSpPr txBox="1"/>
          <p:nvPr/>
        </p:nvSpPr>
        <p:spPr>
          <a:xfrm>
            <a:off x="4542206" y="4008491"/>
            <a:ext cx="3644262" cy="769441"/>
          </a:xfrm>
          <a:prstGeom prst="rect">
            <a:avLst/>
          </a:prstGeom>
          <a:noFill/>
        </p:spPr>
        <p:txBody>
          <a:bodyPr wrap="square" rtlCol="0">
            <a:spAutoFit/>
          </a:bodyPr>
          <a:lstStyle/>
          <a:p>
            <a:pPr algn="ctr"/>
            <a:r>
              <a:rPr lang="en-US" sz="4400" dirty="0">
                <a:solidFill>
                  <a:schemeClr val="bg1"/>
                </a:solidFill>
              </a:rPr>
              <a:t>Writing </a:t>
            </a:r>
          </a:p>
        </p:txBody>
      </p:sp>
    </p:spTree>
    <p:extLst>
      <p:ext uri="{BB962C8B-B14F-4D97-AF65-F5344CB8AC3E}">
        <p14:creationId xmlns:p14="http://schemas.microsoft.com/office/powerpoint/2010/main" val="4049441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1876</Words>
  <Application>Microsoft Office PowerPoint</Application>
  <PresentationFormat>Widescreen</PresentationFormat>
  <Paragraphs>209</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Admin</cp:lastModifiedBy>
  <cp:revision>987</cp:revision>
  <dcterms:created xsi:type="dcterms:W3CDTF">2023-02-01T04:45:54Z</dcterms:created>
  <dcterms:modified xsi:type="dcterms:W3CDTF">2025-09-21T06:50:09Z</dcterms:modified>
</cp:coreProperties>
</file>