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893" r:id="rId3"/>
    <p:sldId id="259" r:id="rId4"/>
    <p:sldId id="267" r:id="rId5"/>
    <p:sldId id="269" r:id="rId6"/>
    <p:sldId id="321" r:id="rId7"/>
    <p:sldId id="930" r:id="rId8"/>
    <p:sldId id="898" r:id="rId9"/>
    <p:sldId id="918" r:id="rId10"/>
    <p:sldId id="313" r:id="rId11"/>
    <p:sldId id="303" r:id="rId12"/>
    <p:sldId id="899" r:id="rId13"/>
    <p:sldId id="852" r:id="rId14"/>
    <p:sldId id="856" r:id="rId15"/>
    <p:sldId id="323" r:id="rId16"/>
    <p:sldId id="897" r:id="rId17"/>
    <p:sldId id="857" r:id="rId18"/>
    <p:sldId id="324" r:id="rId19"/>
    <p:sldId id="858" r:id="rId20"/>
    <p:sldId id="862" r:id="rId21"/>
    <p:sldId id="860" r:id="rId22"/>
    <p:sldId id="865" r:id="rId23"/>
    <p:sldId id="859" r:id="rId24"/>
    <p:sldId id="315" r:id="rId25"/>
    <p:sldId id="867" r:id="rId26"/>
    <p:sldId id="894" r:id="rId27"/>
    <p:sldId id="922" r:id="rId28"/>
    <p:sldId id="905" r:id="rId29"/>
    <p:sldId id="870" r:id="rId30"/>
    <p:sldId id="928" r:id="rId31"/>
    <p:sldId id="901" r:id="rId32"/>
    <p:sldId id="907" r:id="rId33"/>
    <p:sldId id="908" r:id="rId34"/>
    <p:sldId id="909" r:id="rId35"/>
    <p:sldId id="910" r:id="rId36"/>
    <p:sldId id="911" r:id="rId37"/>
    <p:sldId id="925" r:id="rId38"/>
    <p:sldId id="926" r:id="rId39"/>
    <p:sldId id="902" r:id="rId40"/>
    <p:sldId id="904" r:id="rId41"/>
    <p:sldId id="923" r:id="rId42"/>
    <p:sldId id="903" r:id="rId43"/>
    <p:sldId id="929" r:id="rId44"/>
    <p:sldId id="913" r:id="rId45"/>
    <p:sldId id="914" r:id="rId46"/>
    <p:sldId id="915" r:id="rId47"/>
    <p:sldId id="916" r:id="rId48"/>
    <p:sldId id="917" r:id="rId49"/>
    <p:sldId id="931" r:id="rId50"/>
    <p:sldId id="932" r:id="rId51"/>
    <p:sldId id="294" r:id="rId52"/>
    <p:sldId id="924" r:id="rId53"/>
    <p:sldId id="296" r:id="rId54"/>
    <p:sldId id="298" r:id="rId55"/>
    <p:sldId id="299" r:id="rId56"/>
    <p:sldId id="30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3C1FF"/>
    <a:srgbClr val="66FFFF"/>
    <a:srgbClr val="CCFF99"/>
    <a:srgbClr val="CC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3C4F480-ED0E-44FD-8391-6AE42B6742A5}"/>
    <pc:docChg chg="custSel modSld">
      <pc:chgData name="Phan Van Rieu (Hugo)" userId="032e726b-b6b7-45df-b0ca-e82fb010a48a" providerId="ADAL" clId="{03C4F480-ED0E-44FD-8391-6AE42B6742A5}" dt="2024-05-29T16:02:58.407" v="12" actId="1076"/>
      <pc:docMkLst>
        <pc:docMk/>
      </pc:docMkLst>
      <pc:sldChg chg="modSp mod">
        <pc:chgData name="Phan Van Rieu (Hugo)" userId="032e726b-b6b7-45df-b0ca-e82fb010a48a" providerId="ADAL" clId="{03C4F480-ED0E-44FD-8391-6AE42B6742A5}" dt="2024-05-27T02:20:34.573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03C4F480-ED0E-44FD-8391-6AE42B6742A5}" dt="2024-05-27T02:20:34.573" v="1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03C4F480-ED0E-44FD-8391-6AE42B6742A5}" dt="2024-05-29T16:02:58.407" v="12" actId="1076"/>
        <pc:sldMkLst>
          <pc:docMk/>
          <pc:sldMk cId="814964891" sldId="870"/>
        </pc:sldMkLst>
        <pc:spChg chg="mod">
          <ac:chgData name="Phan Van Rieu (Hugo)" userId="032e726b-b6b7-45df-b0ca-e82fb010a48a" providerId="ADAL" clId="{03C4F480-ED0E-44FD-8391-6AE42B6742A5}" dt="2024-05-29T16:02:56.236" v="11" actId="14100"/>
          <ac:spMkLst>
            <pc:docMk/>
            <pc:sldMk cId="814964891" sldId="870"/>
            <ac:spMk id="10" creationId="{A14B686A-84AC-4B91-CE5E-99D5AB9C6734}"/>
          </ac:spMkLst>
        </pc:spChg>
        <pc:picChg chg="mod">
          <ac:chgData name="Phan Van Rieu (Hugo)" userId="032e726b-b6b7-45df-b0ca-e82fb010a48a" providerId="ADAL" clId="{03C4F480-ED0E-44FD-8391-6AE42B6742A5}" dt="2024-05-29T16:02:58.407" v="12" actId="1076"/>
          <ac:picMkLst>
            <pc:docMk/>
            <pc:sldMk cId="814964891" sldId="870"/>
            <ac:picMk id="8" creationId="{9F5F00A3-8FC3-1BE5-B066-B253430DD2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3.1: </a:t>
            </a:r>
            <a:r>
              <a:rPr lang="en-US" sz="1800" b="0" baseline="0" dirty="0">
                <a:solidFill>
                  <a:srgbClr val="002060"/>
                </a:solidFill>
              </a:rPr>
              <a:t>Reading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</a:t>
            </a:r>
            <a:r>
              <a:rPr lang="en-US" sz="1800" b="0">
                <a:solidFill>
                  <a:srgbClr val="002060"/>
                </a:solidFill>
              </a:rPr>
              <a:t>: English in the World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397184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3.1: Reading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12 &amp; 13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0" y="547885"/>
            <a:ext cx="12108581" cy="222246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		In pairs: Look at the pictures. Ask and answer: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What are these people doing?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Do you communicate like this?</a:t>
            </a:r>
            <a:r>
              <a:rPr lang="en-US" sz="3600" i="1" dirty="0">
                <a:highlight>
                  <a:srgbClr val="F3C1FF"/>
                </a:highlight>
              </a:rPr>
              <a:t> 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3C1FF"/>
              </a:highlight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34746-3094-7976-0954-DA9A8512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" y="3566059"/>
            <a:ext cx="8408968" cy="2842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FF081-A92D-98A4-5D40-6E6D41F9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887" y="2828873"/>
            <a:ext cx="3693194" cy="3579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BD2B3-0B00-0C36-7EC3-165CEB4E3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" y="597921"/>
            <a:ext cx="1535973" cy="4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0" y="547885"/>
            <a:ext cx="12108581" cy="249946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				</a:t>
            </a:r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Suggested answers: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	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0" i="1" dirty="0">
                <a:solidFill>
                  <a:srgbClr val="FF0000"/>
                </a:solidFill>
                <a:effectLst/>
              </a:rPr>
              <a:t>They are communicating with their friend(s) face to face and by email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  <a:endParaRPr lang="en-US" sz="3600" b="0" i="1" dirty="0">
              <a:solidFill>
                <a:srgbClr val="FF0000"/>
              </a:solidFill>
              <a:effectLst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FF0000"/>
                </a:solidFill>
                <a:effectLst/>
              </a:rPr>
              <a:t>Yes, I often keep in touch with my friends by email.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34746-3094-7976-0954-DA9A8512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" y="3566059"/>
            <a:ext cx="8408968" cy="2842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FF081-A92D-98A4-5D40-6E6D41F9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25" y="3100779"/>
            <a:ext cx="3412656" cy="330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BD2B3-0B00-0C36-7EC3-165CEB4E3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" y="456664"/>
            <a:ext cx="1535973" cy="4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5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While-reading </a:t>
            </a: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107482" y="1878631"/>
            <a:ext cx="12084518" cy="41614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		Read the email between two pen pals. Choose the best sub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j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ect for the email.</a:t>
            </a:r>
            <a:r>
              <a:rPr lang="en-US" sz="3600" dirty="0"/>
              <a:t>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a party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this weekend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learning at home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416E6-0E18-8792-FFB7-8E63EF8A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65"/>
            <a:ext cx="4610337" cy="1149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0720D-3A8E-17C9-0D44-BCBCF7230C66}"/>
              </a:ext>
            </a:extLst>
          </p:cNvPr>
          <p:cNvSpPr txBox="1"/>
          <p:nvPr/>
        </p:nvSpPr>
        <p:spPr>
          <a:xfrm>
            <a:off x="367364" y="2044311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7D2B8D-04A9-1C25-66BE-33334895E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940"/>
            <a:ext cx="12166943" cy="47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107482" y="1878631"/>
            <a:ext cx="12084518" cy="41614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		Read the email between two pen pals. Choose the best sub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j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ect for the email.</a:t>
            </a:r>
            <a:r>
              <a:rPr lang="en-US" sz="3600" dirty="0"/>
              <a:t>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a party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this weekend 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Ideas for learning at home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416E6-0E18-8792-FFB7-8E63EF8A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65"/>
            <a:ext cx="4610337" cy="1149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0720D-3A8E-17C9-0D44-BCBCF7230C66}"/>
              </a:ext>
            </a:extLst>
          </p:cNvPr>
          <p:cNvSpPr txBox="1"/>
          <p:nvPr/>
        </p:nvSpPr>
        <p:spPr>
          <a:xfrm>
            <a:off x="367364" y="2044311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Task 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F7484-7CFD-8944-2B42-1111882A92CA}"/>
              </a:ext>
            </a:extLst>
          </p:cNvPr>
          <p:cNvSpPr txBox="1"/>
          <p:nvPr/>
        </p:nvSpPr>
        <p:spPr>
          <a:xfrm>
            <a:off x="4924418" y="847023"/>
            <a:ext cx="1845185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0E03EC-23CC-4946-31CA-351E2EE331F4}"/>
              </a:ext>
            </a:extLst>
          </p:cNvPr>
          <p:cNvSpPr/>
          <p:nvPr/>
        </p:nvSpPr>
        <p:spPr>
          <a:xfrm>
            <a:off x="64352" y="5349011"/>
            <a:ext cx="798897" cy="630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6F9EC-5892-6280-18FD-9C1E954B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722FF1-8630-FF98-C671-ED2CDD785EA0}"/>
              </a:ext>
            </a:extLst>
          </p:cNvPr>
          <p:cNvSpPr txBox="1"/>
          <p:nvPr/>
        </p:nvSpPr>
        <p:spPr>
          <a:xfrm>
            <a:off x="35290" y="2078957"/>
            <a:ext cx="12156710" cy="3330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Hi Tom,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Thanks for your email. You asked me if I knew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some fun ways to learn English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– yes, I do! </a:t>
            </a:r>
            <a:r>
              <a:rPr lang="en-US" sz="3600" b="0" i="0" dirty="0">
                <a:solidFill>
                  <a:srgbClr val="A3248F"/>
                </a:solidFill>
                <a:effectLst/>
              </a:rPr>
              <a:t>Check out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these awesome activities you can do – just pay attention to the study methods.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2D0A1-6608-CE08-B964-9F1A22DF9646}"/>
              </a:ext>
            </a:extLst>
          </p:cNvPr>
          <p:cNvSpPr txBox="1"/>
          <p:nvPr/>
        </p:nvSpPr>
        <p:spPr>
          <a:xfrm>
            <a:off x="4668253" y="866274"/>
            <a:ext cx="1231427" cy="707886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Clue </a:t>
            </a:r>
          </a:p>
        </p:txBody>
      </p:sp>
    </p:spTree>
    <p:extLst>
      <p:ext uri="{BB962C8B-B14F-4D97-AF65-F5344CB8AC3E}">
        <p14:creationId xmlns:p14="http://schemas.microsoft.com/office/powerpoint/2010/main" val="183104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CFD3ED-88C4-5405-24A2-61B5E424545F}"/>
              </a:ext>
            </a:extLst>
          </p:cNvPr>
          <p:cNvSpPr txBox="1"/>
          <p:nvPr/>
        </p:nvSpPr>
        <p:spPr>
          <a:xfrm>
            <a:off x="3484345" y="499797"/>
            <a:ext cx="8527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Now, read and choose the correct answers.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8D6BC-E9EA-2ECD-3BA5-43E28A05C330}"/>
              </a:ext>
            </a:extLst>
          </p:cNvPr>
          <p:cNvSpPr txBox="1"/>
          <p:nvPr/>
        </p:nvSpPr>
        <p:spPr>
          <a:xfrm>
            <a:off x="1436572" y="55146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BB54E-46AF-847E-6965-B53CE4B9F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566"/>
            <a:ext cx="12188540" cy="43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A184-C52D-3A2F-2D3B-D7DC21DFB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CD9566-735F-BAB1-6A23-D50F120511FB}"/>
              </a:ext>
            </a:extLst>
          </p:cNvPr>
          <p:cNvSpPr txBox="1"/>
          <p:nvPr/>
        </p:nvSpPr>
        <p:spPr>
          <a:xfrm>
            <a:off x="177740" y="1143343"/>
            <a:ext cx="1183105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2. What kind of text should Tom read to always learn new words?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something very challenging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something a little challenging</a:t>
            </a:r>
          </a:p>
          <a:p>
            <a:pPr marL="742950" indent="-742950">
              <a:buAutoNum type="alphaUcPeriod" startAt="3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something he read before</a:t>
            </a:r>
          </a:p>
          <a:p>
            <a:pPr marL="742950" indent="-742950">
              <a:buAutoNum type="alphaUcPeriod" startAt="3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something very easy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EA08A-6A72-2E2F-A25F-9EA0E94A6FA4}"/>
              </a:ext>
            </a:extLst>
          </p:cNvPr>
          <p:cNvSpPr txBox="1"/>
          <p:nvPr/>
        </p:nvSpPr>
        <p:spPr>
          <a:xfrm>
            <a:off x="10141310" y="52493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649D2-368A-12FE-DE39-BBF96B4E5894}"/>
              </a:ext>
            </a:extLst>
          </p:cNvPr>
          <p:cNvSpPr txBox="1"/>
          <p:nvPr/>
        </p:nvSpPr>
        <p:spPr>
          <a:xfrm>
            <a:off x="0" y="51518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8CA00E-99C9-8373-4F96-0C442F888AE5}"/>
              </a:ext>
            </a:extLst>
          </p:cNvPr>
          <p:cNvSpPr/>
          <p:nvPr/>
        </p:nvSpPr>
        <p:spPr>
          <a:xfrm>
            <a:off x="38100" y="2851503"/>
            <a:ext cx="798897" cy="630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ED61D-32B1-7B2B-2D36-2D7ADE8B6700}"/>
              </a:ext>
            </a:extLst>
          </p:cNvPr>
          <p:cNvSpPr txBox="1"/>
          <p:nvPr/>
        </p:nvSpPr>
        <p:spPr>
          <a:xfrm>
            <a:off x="85725" y="4683382"/>
            <a:ext cx="1201426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Be sure to </a:t>
            </a:r>
            <a:r>
              <a:rPr lang="en-US" sz="3600" b="0" i="0" dirty="0">
                <a:solidFill>
                  <a:srgbClr val="A3248F"/>
                </a:solidFill>
                <a:effectLst/>
              </a:rPr>
              <a:t>double-check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that you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read something a little above your language level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to learn some new words each time.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37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D5B54-6F7A-46A9-A78B-E1676AA815DD}"/>
              </a:ext>
            </a:extLst>
          </p:cNvPr>
          <p:cNvSpPr txBox="1"/>
          <p:nvPr/>
        </p:nvSpPr>
        <p:spPr>
          <a:xfrm>
            <a:off x="384313" y="450573"/>
            <a:ext cx="1136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Thursday, September, 25</a:t>
            </a:r>
            <a:r>
              <a:rPr lang="en-US" sz="3200" b="1" baseline="30000" dirty="0">
                <a:solidFill>
                  <a:srgbClr val="0070C0"/>
                </a:solidFill>
              </a:rPr>
              <a:t>th</a:t>
            </a:r>
            <a:r>
              <a:rPr lang="en-US" sz="3200" b="1" dirty="0">
                <a:solidFill>
                  <a:srgbClr val="0070C0"/>
                </a:solidFill>
              </a:rPr>
              <a:t> 2025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Period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DCE-DB13-4BEF-A3B2-F2B3C77D3A3A}"/>
              </a:ext>
            </a:extLst>
          </p:cNvPr>
          <p:cNvSpPr txBox="1"/>
          <p:nvPr/>
        </p:nvSpPr>
        <p:spPr>
          <a:xfrm>
            <a:off x="2568494" y="1785729"/>
            <a:ext cx="7542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</a:rPr>
              <a:t>Unit 1: English in the World</a:t>
            </a:r>
          </a:p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Lesson 3.1: Reading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4000" dirty="0">
                <a:solidFill>
                  <a:srgbClr val="FF0000"/>
                </a:solidFill>
              </a:rPr>
              <a:t>Pages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12 &amp; 13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2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626A-B532-9452-D72B-0DBD8391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8B0B16-9FE7-EB8C-2B1C-33EE264AFBB8}"/>
              </a:ext>
            </a:extLst>
          </p:cNvPr>
          <p:cNvSpPr txBox="1"/>
          <p:nvPr/>
        </p:nvSpPr>
        <p:spPr>
          <a:xfrm>
            <a:off x="84946" y="1161511"/>
            <a:ext cx="11831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3. What music does David say Tom can listen to?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music in two languages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music Tom likes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C.   music with no words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D.   David's favorite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BB910-F56E-526B-6DDC-330EFD5FB35C}"/>
              </a:ext>
            </a:extLst>
          </p:cNvPr>
          <p:cNvSpPr txBox="1"/>
          <p:nvPr/>
        </p:nvSpPr>
        <p:spPr>
          <a:xfrm>
            <a:off x="10037837" y="474142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ANSWERS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B3E88-F40D-4239-611B-CB65115E3E08}"/>
              </a:ext>
            </a:extLst>
          </p:cNvPr>
          <p:cNvSpPr txBox="1"/>
          <p:nvPr/>
        </p:nvSpPr>
        <p:spPr>
          <a:xfrm>
            <a:off x="0" y="51518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580CB-54C8-780F-3F88-D0E8D2533C3F}"/>
              </a:ext>
            </a:extLst>
          </p:cNvPr>
          <p:cNvSpPr txBox="1"/>
          <p:nvPr/>
        </p:nvSpPr>
        <p:spPr>
          <a:xfrm>
            <a:off x="0" y="4468332"/>
            <a:ext cx="121920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Finally, you can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listen to your favorite English songs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or choose something new to listen to.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3CB29B-9560-B108-168C-8966FE812780}"/>
              </a:ext>
            </a:extLst>
          </p:cNvPr>
          <p:cNvSpPr/>
          <p:nvPr/>
        </p:nvSpPr>
        <p:spPr>
          <a:xfrm>
            <a:off x="0" y="2277325"/>
            <a:ext cx="798897" cy="630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CE87-C4B8-BF73-6DE7-A9B5A81C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FFE6A-C21B-2D08-858F-6FFED3981224}"/>
              </a:ext>
            </a:extLst>
          </p:cNvPr>
          <p:cNvSpPr txBox="1"/>
          <p:nvPr/>
        </p:nvSpPr>
        <p:spPr>
          <a:xfrm>
            <a:off x="152400" y="1052287"/>
            <a:ext cx="11831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4. What does the word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them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in the passage refer to?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singers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songs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subtitles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lyrics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FEE9E-412C-4C2E-234B-66AE40268D0F}"/>
              </a:ext>
            </a:extLst>
          </p:cNvPr>
          <p:cNvSpPr txBox="1"/>
          <p:nvPr/>
        </p:nvSpPr>
        <p:spPr>
          <a:xfrm>
            <a:off x="10037837" y="474142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A4A5B-5D2F-8A2B-B3D8-0017C50692D6}"/>
              </a:ext>
            </a:extLst>
          </p:cNvPr>
          <p:cNvSpPr txBox="1"/>
          <p:nvPr/>
        </p:nvSpPr>
        <p:spPr>
          <a:xfrm>
            <a:off x="0" y="51518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EC6F45-09BD-9A30-413B-4A0D002B8AEE}"/>
              </a:ext>
            </a:extLst>
          </p:cNvPr>
          <p:cNvSpPr/>
          <p:nvPr/>
        </p:nvSpPr>
        <p:spPr>
          <a:xfrm>
            <a:off x="75798" y="3283916"/>
            <a:ext cx="798897" cy="630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B297F-AD99-7E0C-E9C0-80B8C90F81E3}"/>
              </a:ext>
            </a:extLst>
          </p:cNvPr>
          <p:cNvSpPr txBox="1"/>
          <p:nvPr/>
        </p:nvSpPr>
        <p:spPr>
          <a:xfrm>
            <a:off x="60381" y="4282688"/>
            <a:ext cx="12088527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Search for the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lyrics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online and use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them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when you listen to the singer's words.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29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C58C5-40D2-FED9-0A69-09118A42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4B8521-6CF8-538A-95A9-10295611FD07}"/>
              </a:ext>
            </a:extLst>
          </p:cNvPr>
          <p:cNvSpPr txBox="1"/>
          <p:nvPr/>
        </p:nvSpPr>
        <p:spPr>
          <a:xfrm>
            <a:off x="120088" y="1226069"/>
            <a:ext cx="11831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5. Which of the following can you infer from the passage?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David likes learning English. </a:t>
            </a:r>
          </a:p>
          <a:p>
            <a:pPr marL="742950" indent="-742950">
              <a:buAutoNum type="alphaU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David dislikes learning English.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C.    David is English.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D.    David has lots of English friends.</a:t>
            </a:r>
            <a:r>
              <a:rPr lang="en-US" sz="3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A50DE-9412-700B-76AF-F63E1B8CA912}"/>
              </a:ext>
            </a:extLst>
          </p:cNvPr>
          <p:cNvSpPr txBox="1"/>
          <p:nvPr/>
        </p:nvSpPr>
        <p:spPr>
          <a:xfrm>
            <a:off x="10037837" y="474142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ANSWERS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C234E-66DF-76B8-FED2-946C3CD9B8F1}"/>
              </a:ext>
            </a:extLst>
          </p:cNvPr>
          <p:cNvSpPr txBox="1"/>
          <p:nvPr/>
        </p:nvSpPr>
        <p:spPr>
          <a:xfrm>
            <a:off x="0" y="51518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610BC8-C97B-472C-4B9D-10E974E95300}"/>
              </a:ext>
            </a:extLst>
          </p:cNvPr>
          <p:cNvSpPr/>
          <p:nvPr/>
        </p:nvSpPr>
        <p:spPr>
          <a:xfrm>
            <a:off x="0" y="1757040"/>
            <a:ext cx="798897" cy="630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5F622-BCA3-540E-FB3B-04477797D222}"/>
              </a:ext>
            </a:extLst>
          </p:cNvPr>
          <p:cNvSpPr txBox="1"/>
          <p:nvPr/>
        </p:nvSpPr>
        <p:spPr>
          <a:xfrm>
            <a:off x="51756" y="4077626"/>
            <a:ext cx="12088527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B, C, and D are incorrect.</a:t>
            </a:r>
          </a:p>
          <a:p>
            <a:r>
              <a:rPr lang="en-US" sz="3600" dirty="0"/>
              <a:t>Thanks for your email. You asked me if I knew some fun ways to learn English – yes, I do! </a:t>
            </a:r>
            <a:r>
              <a:rPr lang="en-US" sz="3600" dirty="0">
                <a:highlight>
                  <a:srgbClr val="FFFF00"/>
                </a:highlight>
              </a:rPr>
              <a:t>Check out these awesome activities </a:t>
            </a:r>
            <a:r>
              <a:rPr lang="en-US" sz="3600" dirty="0"/>
              <a:t>you can do – just pay attention to the study methods. </a:t>
            </a:r>
          </a:p>
        </p:txBody>
      </p:sp>
    </p:spTree>
    <p:extLst>
      <p:ext uri="{BB962C8B-B14F-4D97-AF65-F5344CB8AC3E}">
        <p14:creationId xmlns:p14="http://schemas.microsoft.com/office/powerpoint/2010/main" val="18914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D83BD-7A63-2F52-D8C3-474F1E035C0D}"/>
              </a:ext>
            </a:extLst>
          </p:cNvPr>
          <p:cNvSpPr txBox="1"/>
          <p:nvPr/>
        </p:nvSpPr>
        <p:spPr>
          <a:xfrm>
            <a:off x="323248" y="397908"/>
            <a:ext cx="4843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40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Listen and read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B7F6D-EFCF-1DD7-7420-754FBAF04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460" y="442764"/>
            <a:ext cx="881112" cy="1326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DE00F4-9BF3-B143-5B40-8C683B036FEB}"/>
              </a:ext>
            </a:extLst>
          </p:cNvPr>
          <p:cNvSpPr txBox="1"/>
          <p:nvPr/>
        </p:nvSpPr>
        <p:spPr>
          <a:xfrm>
            <a:off x="117911" y="52697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F66FA-32C0-6D05-9E70-AA0B2724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794" y="526970"/>
            <a:ext cx="723937" cy="457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838B6-6053-C44D-3179-5428B5792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51811"/>
            <a:ext cx="12166943" cy="4725890"/>
          </a:xfrm>
          <a:prstGeom prst="rect">
            <a:avLst/>
          </a:prstGeom>
        </p:spPr>
      </p:pic>
      <p:pic>
        <p:nvPicPr>
          <p:cNvPr id="4" name="CD1 TRACK 13">
            <a:hlinkClick r:id="" action="ppaction://media"/>
            <a:extLst>
              <a:ext uri="{FF2B5EF4-FFF2-40B4-BE49-F238E27FC236}">
                <a16:creationId xmlns:a16="http://schemas.microsoft.com/office/drawing/2014/main" id="{25B313BE-BC5C-B61B-5FB7-1C5F84781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4749" y="500747"/>
            <a:ext cx="723936" cy="7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044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32865-FA97-4CA0-CBA4-95692A0B6195}"/>
              </a:ext>
            </a:extLst>
          </p:cNvPr>
          <p:cNvSpPr txBox="1"/>
          <p:nvPr/>
        </p:nvSpPr>
        <p:spPr>
          <a:xfrm>
            <a:off x="67375" y="436802"/>
            <a:ext cx="12006714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	</a:t>
            </a:r>
            <a:r>
              <a:rPr lang="en-US" sz="3600" dirty="0">
                <a:solidFill>
                  <a:srgbClr val="242021"/>
                </a:solidFill>
              </a:rPr>
              <a:t>	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In pairs, ask and answer: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Which activity in the email do you think is the most interesting?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Why?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5FAA9-2545-464A-BE1C-26C89BCF29E6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0E4B0-354C-D5A7-840E-3899BB431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24" y="2461425"/>
            <a:ext cx="7134127" cy="3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AB13EB-167A-033A-C3F2-CCB0B5A57B8A}"/>
              </a:ext>
            </a:extLst>
          </p:cNvPr>
          <p:cNvSpPr txBox="1"/>
          <p:nvPr/>
        </p:nvSpPr>
        <p:spPr>
          <a:xfrm>
            <a:off x="0" y="3896022"/>
            <a:ext cx="12115800" cy="2499467"/>
          </a:xfrm>
          <a:prstGeom prst="rect">
            <a:avLst/>
          </a:prstGeom>
          <a:solidFill>
            <a:srgbClr val="CCFFFF">
              <a:alpha val="78039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D0D0D"/>
                </a:solidFill>
                <a:effectLst/>
              </a:rPr>
              <a:t>"I think reading stories in English, particularly comics is the most interesting activity 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 they offer both relaxation and enjoyment, while at the same time allowing me to expand my vocabulary."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D456C-0046-699D-5E58-96C51419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443" y="558730"/>
            <a:ext cx="3655113" cy="3156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4E8E6-5B95-A6C5-8CAA-52D6125E6699}"/>
              </a:ext>
            </a:extLst>
          </p:cNvPr>
          <p:cNvSpPr txBox="1"/>
          <p:nvPr/>
        </p:nvSpPr>
        <p:spPr>
          <a:xfrm>
            <a:off x="0" y="462511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3329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AB13EB-167A-033A-C3F2-CCB0B5A57B8A}"/>
              </a:ext>
            </a:extLst>
          </p:cNvPr>
          <p:cNvSpPr txBox="1"/>
          <p:nvPr/>
        </p:nvSpPr>
        <p:spPr>
          <a:xfrm>
            <a:off x="19050" y="3057822"/>
            <a:ext cx="12115800" cy="3330464"/>
          </a:xfrm>
          <a:prstGeom prst="rect">
            <a:avLst/>
          </a:prstGeom>
          <a:solidFill>
            <a:srgbClr val="CCFF99">
              <a:alpha val="78039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D0D0D"/>
                </a:solidFill>
                <a:effectLst/>
              </a:rPr>
              <a:t>"I think </a:t>
            </a:r>
            <a:r>
              <a:rPr lang="en-US" sz="3600" b="0" i="0" dirty="0">
                <a:solidFill>
                  <a:srgbClr val="0D0D0D"/>
                </a:solidFill>
                <a:effectLst/>
                <a:latin typeface="Söhne"/>
              </a:rPr>
              <a:t>watching movies makes learning English more enjoyable  since movies show you different parts of the English-speaking world, so you learn about their culture, customs, and way of life.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"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4E8E6-5B95-A6C5-8CAA-52D6125E6699}"/>
              </a:ext>
            </a:extLst>
          </p:cNvPr>
          <p:cNvSpPr txBox="1"/>
          <p:nvPr/>
        </p:nvSpPr>
        <p:spPr>
          <a:xfrm>
            <a:off x="0" y="462511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FBEB5-B3C3-2CCC-767F-0DE15786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44" y="462511"/>
            <a:ext cx="3934941" cy="25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082302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1765457" cy="499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Listen to a brother and sister talking.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What are they mostly talking about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?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 </a:t>
            </a:r>
            <a:endParaRPr lang="en-US" sz="3600" b="0" i="0" dirty="0">
              <a:solidFill>
                <a:srgbClr val="1075BB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how to learn new words in English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how to remember what John learned in class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how to improve John's English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7713921" y="404805"/>
            <a:ext cx="4598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– WB, P6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512" y="760071"/>
            <a:ext cx="1149409" cy="825542"/>
          </a:xfrm>
          <a:prstGeom prst="rect">
            <a:avLst/>
          </a:prstGeom>
        </p:spPr>
      </p:pic>
      <p:pic>
        <p:nvPicPr>
          <p:cNvPr id="5" name="TRACK 03">
            <a:hlinkClick r:id="" action="ppaction://media"/>
            <a:extLst>
              <a:ext uri="{FF2B5EF4-FFF2-40B4-BE49-F238E27FC236}">
                <a16:creationId xmlns:a16="http://schemas.microsoft.com/office/drawing/2014/main" id="{43C73BAE-8FDD-DE34-473A-C1CB0881C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3425" y="2528010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64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43322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2725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Pre-reading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73160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0938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While-reading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59C2E3D9-06C5-360C-DAD9-1EE46FAA9AC3}"/>
              </a:ext>
            </a:extLst>
          </p:cNvPr>
          <p:cNvSpPr/>
          <p:nvPr/>
        </p:nvSpPr>
        <p:spPr>
          <a:xfrm>
            <a:off x="4789906" y="390720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Post-reading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83668" y="520581"/>
            <a:ext cx="11765457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What are they mostly talking about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?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 </a:t>
            </a:r>
            <a:endParaRPr lang="en-US" sz="3600" b="0" i="0" dirty="0">
              <a:solidFill>
                <a:srgbClr val="1075BB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</a:rPr>
              <a:t>2. how to remember what John learned in class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4D689-A460-8D85-E0AB-ADE65A6EE216}"/>
              </a:ext>
            </a:extLst>
          </p:cNvPr>
          <p:cNvSpPr txBox="1"/>
          <p:nvPr/>
        </p:nvSpPr>
        <p:spPr>
          <a:xfrm>
            <a:off x="208359" y="2941975"/>
            <a:ext cx="11840766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CLUES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Hey, John. What's wrong?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Hi, Kim. I have a test next week, and I can't remember anything.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I'm sorry to hear that. What subject is it in?</a:t>
            </a:r>
          </a:p>
        </p:txBody>
      </p:sp>
      <p:pic>
        <p:nvPicPr>
          <p:cNvPr id="6" name="TRACK 03">
            <a:hlinkClick r:id="" action="ppaction://media"/>
            <a:extLst>
              <a:ext uri="{FF2B5EF4-FFF2-40B4-BE49-F238E27FC236}">
                <a16:creationId xmlns:a16="http://schemas.microsoft.com/office/drawing/2014/main" id="{AA90F8B6-E357-10EF-5C09-A06541B568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61878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700" y="2872145"/>
            <a:ext cx="900990" cy="900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25025-E226-1506-95FB-272536CC61F1}"/>
              </a:ext>
            </a:extLst>
          </p:cNvPr>
          <p:cNvSpPr txBox="1"/>
          <p:nvPr/>
        </p:nvSpPr>
        <p:spPr>
          <a:xfrm>
            <a:off x="10382250" y="404805"/>
            <a:ext cx="1710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610206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471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What does John have next week?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What does Kim say that John should look at?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What is John going to do with his word list?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Where can John find practice tests?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Who can John study with?</a:t>
            </a:r>
            <a:r>
              <a:rPr lang="en-US" sz="3600" dirty="0"/>
              <a:t> 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pic>
        <p:nvPicPr>
          <p:cNvPr id="5" name="TRACK 03">
            <a:hlinkClick r:id="" action="ppaction://media"/>
            <a:extLst>
              <a:ext uri="{FF2B5EF4-FFF2-40B4-BE49-F238E27FC236}">
                <a16:creationId xmlns:a16="http://schemas.microsoft.com/office/drawing/2014/main" id="{32F2AD2C-3D04-6B3D-83B2-02857EE5F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2704" y="1420414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50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B4169D-D6C2-23C9-17E2-23A9792B0782}"/>
              </a:ext>
            </a:extLst>
          </p:cNvPr>
          <p:cNvSpPr txBox="1"/>
          <p:nvPr/>
        </p:nvSpPr>
        <p:spPr>
          <a:xfrm>
            <a:off x="67375" y="3993449"/>
            <a:ext cx="1202495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Hey, John. What's wrong?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Hi, Kim. 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</a:rPr>
              <a:t>I have a test next week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and I can't remember anything.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What does John have next week?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8C091-67BF-C69C-8AFD-A6934E51528D}"/>
              </a:ext>
            </a:extLst>
          </p:cNvPr>
          <p:cNvSpPr txBox="1"/>
          <p:nvPr/>
        </p:nvSpPr>
        <p:spPr>
          <a:xfrm>
            <a:off x="403941" y="3031519"/>
            <a:ext cx="6291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a test</a:t>
            </a:r>
            <a:endParaRPr lang="en-US" sz="3600" dirty="0"/>
          </a:p>
        </p:txBody>
      </p:sp>
      <p:pic>
        <p:nvPicPr>
          <p:cNvPr id="11" name="TRACK 03">
            <a:hlinkClick r:id="" action="ppaction://media"/>
            <a:extLst>
              <a:ext uri="{FF2B5EF4-FFF2-40B4-BE49-F238E27FC236}">
                <a16:creationId xmlns:a16="http://schemas.microsoft.com/office/drawing/2014/main" id="{6177B7C8-75D1-B5F2-12AE-FCF1E597A2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6587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3225" y="3848607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47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What does Kim say that John should look at?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CAACF-FAAA-3588-5F52-DA24F41EB890}"/>
              </a:ext>
            </a:extLst>
          </p:cNvPr>
          <p:cNvSpPr txBox="1"/>
          <p:nvPr/>
        </p:nvSpPr>
        <p:spPr>
          <a:xfrm>
            <a:off x="403941" y="3031519"/>
            <a:ext cx="6291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his notes for the unit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86425-7797-8431-CF69-731640C1CAAA}"/>
              </a:ext>
            </a:extLst>
          </p:cNvPr>
          <p:cNvSpPr txBox="1"/>
          <p:nvPr/>
        </p:nvSpPr>
        <p:spPr>
          <a:xfrm>
            <a:off x="67375" y="3786129"/>
            <a:ext cx="1202495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It's in English class. 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</a:rPr>
              <a:t>It's a unit test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. Could you help me?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Sure. There is a lot you can do. First, you can look at your notes for the unit. Did you make any?</a:t>
            </a:r>
          </a:p>
        </p:txBody>
      </p:sp>
      <p:pic>
        <p:nvPicPr>
          <p:cNvPr id="11" name="TRACK 03">
            <a:hlinkClick r:id="" action="ppaction://media"/>
            <a:extLst>
              <a:ext uri="{FF2B5EF4-FFF2-40B4-BE49-F238E27FC236}">
                <a16:creationId xmlns:a16="http://schemas.microsoft.com/office/drawing/2014/main" id="{BA0CB6F2-374F-482C-4E23-922F8BC51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4987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275" y="3677850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43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What is John going to do with his word list?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6A90-137A-4500-2D67-70E92C00BE0C}"/>
              </a:ext>
            </a:extLst>
          </p:cNvPr>
          <p:cNvSpPr txBox="1"/>
          <p:nvPr/>
        </p:nvSpPr>
        <p:spPr>
          <a:xfrm>
            <a:off x="403940" y="3031519"/>
            <a:ext cx="9349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write the words again in his notebook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78828-7B7A-2626-6424-3846819C2A7B}"/>
              </a:ext>
            </a:extLst>
          </p:cNvPr>
          <p:cNvSpPr txBox="1"/>
          <p:nvPr/>
        </p:nvSpPr>
        <p:spPr>
          <a:xfrm>
            <a:off x="137461" y="4277579"/>
            <a:ext cx="1195487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That's perfect. You should look at your word list.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Write the words again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in your notebook. It will help you remember.</a:t>
            </a:r>
            <a:endParaRPr lang="en-US" sz="3600" dirty="0"/>
          </a:p>
        </p:txBody>
      </p:sp>
      <p:pic>
        <p:nvPicPr>
          <p:cNvPr id="11" name="TRACK 03">
            <a:hlinkClick r:id="" action="ppaction://media"/>
            <a:extLst>
              <a:ext uri="{FF2B5EF4-FFF2-40B4-BE49-F238E27FC236}">
                <a16:creationId xmlns:a16="http://schemas.microsoft.com/office/drawing/2014/main" id="{D714B460-534A-619E-BC21-FCC3524F8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00" end="3787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7025" y="4132737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682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4. Where can John find practice tests?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A42EC0-5307-6FD0-D0FC-0191A07DC283}"/>
              </a:ext>
            </a:extLst>
          </p:cNvPr>
          <p:cNvSpPr txBox="1"/>
          <p:nvPr/>
        </p:nvSpPr>
        <p:spPr>
          <a:xfrm>
            <a:off x="403941" y="3031519"/>
            <a:ext cx="6291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 his textbook or online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39ED0-5F67-EDFB-D504-875D7548F266}"/>
              </a:ext>
            </a:extLst>
          </p:cNvPr>
          <p:cNvSpPr txBox="1"/>
          <p:nvPr/>
        </p:nvSpPr>
        <p:spPr>
          <a:xfrm>
            <a:off x="48324" y="4523366"/>
            <a:ext cx="1212462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Yeah. You can do the practice tests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in your textbook or search for some online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 They will help you remember.</a:t>
            </a:r>
            <a:endParaRPr lang="en-US" sz="3600" dirty="0"/>
          </a:p>
        </p:txBody>
      </p:sp>
      <p:pic>
        <p:nvPicPr>
          <p:cNvPr id="11" name="TRACK 03">
            <a:hlinkClick r:id="" action="ppaction://media"/>
            <a:extLst>
              <a:ext uri="{FF2B5EF4-FFF2-40B4-BE49-F238E27FC236}">
                <a16:creationId xmlns:a16="http://schemas.microsoft.com/office/drawing/2014/main" id="{910033CD-19F2-1E5C-9FE0-F5E991135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00" end="2387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8770" y="4378524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69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3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listen and answer the questions.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CCFF66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5. Who can John study with?</a:t>
            </a:r>
            <a:r>
              <a:rPr lang="en-US" sz="3600" dirty="0"/>
              <a:t> 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3D87-5176-4C52-9172-A7E7CDDF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72" y="580308"/>
            <a:ext cx="3035456" cy="73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F00A3-8FC3-1BE5-B066-B253430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90" y="594872"/>
            <a:ext cx="1149409" cy="82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A48AD6-F983-16DE-BFF6-9D25EE24DC7A}"/>
              </a:ext>
            </a:extLst>
          </p:cNvPr>
          <p:cNvSpPr txBox="1"/>
          <p:nvPr/>
        </p:nvSpPr>
        <p:spPr>
          <a:xfrm>
            <a:off x="403941" y="3031519"/>
            <a:ext cx="6291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his classmates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6AB6C-B0F6-6036-DB51-F849D63B3421}"/>
              </a:ext>
            </a:extLst>
          </p:cNvPr>
          <p:cNvSpPr txBox="1"/>
          <p:nvPr/>
        </p:nvSpPr>
        <p:spPr>
          <a:xfrm>
            <a:off x="67375" y="3936299"/>
            <a:ext cx="1202495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CLUES: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Amazing. I didn't know that.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Kim: You could also ask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your classmates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study with you.</a:t>
            </a:r>
            <a:r>
              <a:rPr lang="en-US" sz="3600" dirty="0"/>
              <a:t> </a:t>
            </a:r>
          </a:p>
        </p:txBody>
      </p:sp>
      <p:pic>
        <p:nvPicPr>
          <p:cNvPr id="11" name="TRACK 03">
            <a:hlinkClick r:id="" action="ppaction://media"/>
            <a:extLst>
              <a:ext uri="{FF2B5EF4-FFF2-40B4-BE49-F238E27FC236}">
                <a16:creationId xmlns:a16="http://schemas.microsoft.com/office/drawing/2014/main" id="{1319C007-6E90-3194-9807-C714E8AEC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0" end="1687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075" y="3827084"/>
            <a:ext cx="900990" cy="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27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FB206-327A-1CE6-79C2-9991534BD5EB}"/>
              </a:ext>
            </a:extLst>
          </p:cNvPr>
          <p:cNvSpPr txBox="1"/>
          <p:nvPr/>
        </p:nvSpPr>
        <p:spPr>
          <a:xfrm>
            <a:off x="9067601" y="470860"/>
            <a:ext cx="3124399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6969F-33F7-9221-A9E0-4BA360404ABA}"/>
              </a:ext>
            </a:extLst>
          </p:cNvPr>
          <p:cNvSpPr txBox="1"/>
          <p:nvPr/>
        </p:nvSpPr>
        <p:spPr>
          <a:xfrm>
            <a:off x="207032" y="596545"/>
            <a:ext cx="1187857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Hey, John. What's wrong?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Hi, Kim. I have a test next week, and I can't remember anything.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I'm sorry to hear that. What subject is it in?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It's in English class. It's a unit test. Could you help me?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Sure. There is a lot you can do. First, you can look at your notes for the unit. Did you make any?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Yeah. I have my notes from class, my homework, and a word list.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That's perfect. You should look at your word list. Write the words again in your notebook. It will help you remember.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OK. Anything else?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Second, you can do practice tests. </a:t>
            </a:r>
          </a:p>
          <a:p>
            <a:endParaRPr lang="en-US" sz="3200" dirty="0"/>
          </a:p>
        </p:txBody>
      </p:sp>
      <p:pic>
        <p:nvPicPr>
          <p:cNvPr id="6" name="TRACK 03">
            <a:hlinkClick r:id="" action="ppaction://media"/>
            <a:extLst>
              <a:ext uri="{FF2B5EF4-FFF2-40B4-BE49-F238E27FC236}">
                <a16:creationId xmlns:a16="http://schemas.microsoft.com/office/drawing/2014/main" id="{12DAC4E3-067B-4376-6C61-7D12A8AA5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6079" y="470860"/>
            <a:ext cx="738815" cy="7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186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FB206-327A-1CE6-79C2-9991534BD5EB}"/>
              </a:ext>
            </a:extLst>
          </p:cNvPr>
          <p:cNvSpPr txBox="1"/>
          <p:nvPr/>
        </p:nvSpPr>
        <p:spPr>
          <a:xfrm>
            <a:off x="9067601" y="470860"/>
            <a:ext cx="3124399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6969F-33F7-9221-A9E0-4BA360404ABA}"/>
              </a:ext>
            </a:extLst>
          </p:cNvPr>
          <p:cNvSpPr txBox="1"/>
          <p:nvPr/>
        </p:nvSpPr>
        <p:spPr>
          <a:xfrm>
            <a:off x="83207" y="507049"/>
            <a:ext cx="1187857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Really?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Yeah. You can do the practice tests in your textbook or search for some online. They will help you remember.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Amazing. I didn't know that.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You could also ask your classmates to study with you.</a:t>
            </a:r>
            <a:r>
              <a:rPr lang="en-US" sz="3200" dirty="0"/>
              <a:t> 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Hmm.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They will remember some things better than you, and you will remember some things better than them.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So, we can help each other?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Yes, exactly.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John: OK. I'll call Adam and Jess. Thanks for your help.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Kim: You're welcome.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5251248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Read an email between two pen pals. Choose the best sub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j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ect for the email.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Re: I need your help!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Re: I need some new books and TV shows to watch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Re: How is your new school?</a:t>
            </a:r>
            <a:r>
              <a:rPr lang="en-US" sz="3600" dirty="0"/>
              <a:t> 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04545"/>
            <a:ext cx="3785558" cy="9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3107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ractice reading for gist and detail.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Discuss the most interesting ways to study English.</a:t>
            </a:r>
            <a:endParaRPr lang="en-US" sz="360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B8DD3-8AE7-FC43-95FB-62F3263B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76" y="476246"/>
            <a:ext cx="10461847" cy="59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2763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Read an email between two pen pals. Choose the best sub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j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ect for the email.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Re: I need your help!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Re: I need some new books and TV shows to watch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Re: How is your new school?</a:t>
            </a:r>
            <a:r>
              <a:rPr lang="en-US" sz="3600" dirty="0"/>
              <a:t> 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04545"/>
            <a:ext cx="3785558" cy="9791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11C15-2509-464B-7AE0-1767EEFF1DEA}"/>
              </a:ext>
            </a:extLst>
          </p:cNvPr>
          <p:cNvSpPr/>
          <p:nvPr/>
        </p:nvSpPr>
        <p:spPr>
          <a:xfrm>
            <a:off x="216993" y="3371850"/>
            <a:ext cx="4888407" cy="7334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C1C14-29A2-4590-6567-1BCDB1BB66C5}"/>
              </a:ext>
            </a:extLst>
          </p:cNvPr>
          <p:cNvSpPr txBox="1"/>
          <p:nvPr/>
        </p:nvSpPr>
        <p:spPr>
          <a:xfrm>
            <a:off x="570026" y="5691691"/>
            <a:ext cx="10747429" cy="64633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CLUE: </a:t>
            </a:r>
            <a:r>
              <a:rPr lang="en-US" sz="3600" b="0" i="0" dirty="0">
                <a:solidFill>
                  <a:srgbClr val="1D1D1B"/>
                </a:solidFill>
                <a:effectLst/>
              </a:rPr>
              <a:t>I can give you some ideas to improve your English.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73158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83643" y="1368306"/>
            <a:ext cx="121940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 But let’s identify the word forms in the gaps first: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1. The _____________________ books are James's favorite.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write words in his notebook in English and _____________________.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find worksheets at _____________________ level.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listen and _____________________ what the actors say.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turn on _____________________ for the English TV shows.</a:t>
            </a:r>
            <a:r>
              <a:rPr lang="en-US" sz="3200" dirty="0"/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429" y="450691"/>
            <a:ext cx="3641874" cy="942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4745D-0997-57B1-CD3F-A3CCFF2A91C1}"/>
              </a:ext>
            </a:extLst>
          </p:cNvPr>
          <p:cNvSpPr txBox="1"/>
          <p:nvPr/>
        </p:nvSpPr>
        <p:spPr>
          <a:xfrm>
            <a:off x="2060270" y="2228850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Adj/ 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CFFBF-7502-D890-48D7-D1C0710F0005}"/>
              </a:ext>
            </a:extLst>
          </p:cNvPr>
          <p:cNvSpPr txBox="1"/>
          <p:nvPr/>
        </p:nvSpPr>
        <p:spPr>
          <a:xfrm>
            <a:off x="1003730" y="3242562"/>
            <a:ext cx="328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Noun (language)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7BC1E-EF1D-A8DF-2101-BABFEA04B96E}"/>
              </a:ext>
            </a:extLst>
          </p:cNvPr>
          <p:cNvSpPr txBox="1"/>
          <p:nvPr/>
        </p:nvSpPr>
        <p:spPr>
          <a:xfrm>
            <a:off x="8966630" y="3671187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B6CAB-5E38-E3A1-2511-891C72924970}"/>
              </a:ext>
            </a:extLst>
          </p:cNvPr>
          <p:cNvSpPr txBox="1"/>
          <p:nvPr/>
        </p:nvSpPr>
        <p:spPr>
          <a:xfrm>
            <a:off x="5261405" y="4633212"/>
            <a:ext cx="223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erb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(bare)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95876-C5AD-1FF5-8F1A-785F04B6E5CC}"/>
              </a:ext>
            </a:extLst>
          </p:cNvPr>
          <p:cNvSpPr txBox="1"/>
          <p:nvPr/>
        </p:nvSpPr>
        <p:spPr>
          <a:xfrm>
            <a:off x="6047197" y="527354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4829490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1. The _____________________ books are James's favorite.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write words in his notebook in English and _____________________.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find worksheets at _____________________ level.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listen and _____________________ what the actors say.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turn on _____________________ for the English TV shows.</a:t>
            </a:r>
            <a:r>
              <a:rPr lang="en-US" sz="3200" dirty="0"/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41296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1. The _____________________ books are James's favorite.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Answers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5766E-4E9A-6B31-C062-40C16267F031}"/>
              </a:ext>
            </a:extLst>
          </p:cNvPr>
          <p:cNvSpPr txBox="1"/>
          <p:nvPr/>
        </p:nvSpPr>
        <p:spPr>
          <a:xfrm>
            <a:off x="1728698" y="2377258"/>
            <a:ext cx="4043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Benny's Life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159D3-173B-F0F8-51F5-61B4E4272DDE}"/>
              </a:ext>
            </a:extLst>
          </p:cNvPr>
          <p:cNvSpPr txBox="1"/>
          <p:nvPr/>
        </p:nvSpPr>
        <p:spPr>
          <a:xfrm>
            <a:off x="38100" y="3886201"/>
            <a:ext cx="12092331" cy="1754326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1D1B"/>
                </a:solidFill>
                <a:effectLst/>
              </a:rPr>
              <a:t>You should check out the Benny’s Life books. </a:t>
            </a:r>
          </a:p>
          <a:p>
            <a:r>
              <a:rPr lang="en-US" sz="36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They’re my favorite</a:t>
            </a:r>
            <a:r>
              <a:rPr lang="en-US" sz="3600" b="0" i="0" dirty="0">
                <a:solidFill>
                  <a:srgbClr val="1D1D1B"/>
                </a:solidFill>
                <a:effectLst/>
              </a:rPr>
              <a:t>.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4120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write words in his notebook in English and _____________________.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Answers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F8F16-6847-3F9E-9953-3AFCCABC7970}"/>
              </a:ext>
            </a:extLst>
          </p:cNvPr>
          <p:cNvSpPr txBox="1"/>
          <p:nvPr/>
        </p:nvSpPr>
        <p:spPr>
          <a:xfrm>
            <a:off x="690473" y="3063058"/>
            <a:ext cx="4043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(in) Vietnamese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8CC88-0159-C453-55FE-6B4B533A78CB}"/>
              </a:ext>
            </a:extLst>
          </p:cNvPr>
          <p:cNvSpPr txBox="1"/>
          <p:nvPr/>
        </p:nvSpPr>
        <p:spPr>
          <a:xfrm>
            <a:off x="38100" y="3886201"/>
            <a:ext cx="12092331" cy="166847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1D1D1B"/>
                </a:solidFill>
                <a:effectLst/>
              </a:rPr>
              <a:t>You can underline the words you don’t know and write them in a notebook. I think </a:t>
            </a:r>
            <a:r>
              <a:rPr lang="en-US" sz="36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you should also write them in Vietnamese</a:t>
            </a:r>
            <a:r>
              <a:rPr lang="en-US" sz="3600" b="0" i="0" dirty="0">
                <a:solidFill>
                  <a:srgbClr val="1D1D1B"/>
                </a:solidFill>
                <a:effectLst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1061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find worksheets at ____________ level.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Answers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6FFC2-626A-9506-C266-52B9FC2DAEF7}"/>
              </a:ext>
            </a:extLst>
          </p:cNvPr>
          <p:cNvSpPr txBox="1"/>
          <p:nvPr/>
        </p:nvSpPr>
        <p:spPr>
          <a:xfrm>
            <a:off x="7931555" y="2396308"/>
            <a:ext cx="219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right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659F7-C4FD-2C02-454D-F0464D3C2890}"/>
              </a:ext>
            </a:extLst>
          </p:cNvPr>
          <p:cNvSpPr txBox="1"/>
          <p:nvPr/>
        </p:nvSpPr>
        <p:spPr>
          <a:xfrm>
            <a:off x="75391" y="3279556"/>
            <a:ext cx="12092331" cy="297068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1D1D1B"/>
                </a:solidFill>
                <a:effectLst/>
              </a:rPr>
              <a:t>Second, you can search for </a:t>
            </a:r>
            <a:r>
              <a:rPr lang="en-US" sz="32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worksheets</a:t>
            </a:r>
            <a:r>
              <a:rPr lang="en-US" sz="3200" b="0" i="0" dirty="0">
                <a:solidFill>
                  <a:srgbClr val="1D1D1B"/>
                </a:solidFill>
                <a:effectLst/>
              </a:rPr>
              <a:t> for the topics you’re studying. You can do the activities and double-check your answers with your friends or sister. Sometimes, if they're too difficult, remember to check the level of them and make sure you </a:t>
            </a:r>
            <a:r>
              <a:rPr lang="en-US" sz="32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find the right level</a:t>
            </a:r>
            <a:r>
              <a:rPr lang="en-US" sz="3200" b="0" i="0" dirty="0">
                <a:solidFill>
                  <a:srgbClr val="1D1D1B"/>
                </a:solidFill>
                <a:effectLst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96702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listen and _____________________ what the actors say.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Answers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1D798-EFCC-C94B-BA71-EEF2D5B45212}"/>
              </a:ext>
            </a:extLst>
          </p:cNvPr>
          <p:cNvSpPr txBox="1"/>
          <p:nvPr/>
        </p:nvSpPr>
        <p:spPr>
          <a:xfrm>
            <a:off x="5591175" y="2334060"/>
            <a:ext cx="1724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copy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2BDE9-C4AA-0D04-06E9-14BCB6E2A01E}"/>
              </a:ext>
            </a:extLst>
          </p:cNvPr>
          <p:cNvSpPr txBox="1"/>
          <p:nvPr/>
        </p:nvSpPr>
        <p:spPr>
          <a:xfrm>
            <a:off x="38100" y="3886201"/>
            <a:ext cx="12092331" cy="166847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1D1D1B"/>
                </a:solidFill>
                <a:effectLst/>
              </a:rPr>
              <a:t>You can listen to the actors speak and then try to </a:t>
            </a:r>
            <a:r>
              <a:rPr lang="en-US" sz="36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copy</a:t>
            </a:r>
            <a:r>
              <a:rPr lang="en-US" sz="3600" b="0" i="0" dirty="0">
                <a:solidFill>
                  <a:srgbClr val="1D1D1B"/>
                </a:solidFill>
                <a:effectLst/>
              </a:rPr>
              <a:t> what they say.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40196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3" y="1530231"/>
            <a:ext cx="12194082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Now, read and fill in the blanks.</a:t>
            </a:r>
            <a:r>
              <a:rPr lang="en-US" sz="3200" dirty="0">
                <a:highlight>
                  <a:srgbClr val="CCFF66"/>
                </a:highlight>
              </a:rPr>
              <a:t> </a:t>
            </a:r>
            <a:br>
              <a:rPr lang="en-US" sz="3200" dirty="0"/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James says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Hào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should turn on _____________________ for the English TV shows.</a:t>
            </a:r>
            <a:r>
              <a:rPr lang="en-US" sz="3200" dirty="0"/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Answers 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C745C-16EC-591D-3544-8C410D77A2BD}"/>
              </a:ext>
            </a:extLst>
          </p:cNvPr>
          <p:cNvSpPr txBox="1"/>
          <p:nvPr/>
        </p:nvSpPr>
        <p:spPr>
          <a:xfrm>
            <a:off x="67375" y="60888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7F96-A96D-938F-946B-6B9CB660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2" y="541711"/>
            <a:ext cx="3641874" cy="942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BCBC9-D4AD-5C10-3459-25701DA1B1C1}"/>
              </a:ext>
            </a:extLst>
          </p:cNvPr>
          <p:cNvSpPr txBox="1"/>
          <p:nvPr/>
        </p:nvSpPr>
        <p:spPr>
          <a:xfrm>
            <a:off x="6314034" y="2323075"/>
            <a:ext cx="4043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subtitles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F9D59-DA06-8E2D-1474-66E610F03EEE}"/>
              </a:ext>
            </a:extLst>
          </p:cNvPr>
          <p:cNvSpPr txBox="1"/>
          <p:nvPr/>
        </p:nvSpPr>
        <p:spPr>
          <a:xfrm>
            <a:off x="38100" y="3838576"/>
            <a:ext cx="12092331" cy="249946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1D1D1B"/>
                </a:solidFill>
                <a:effectLst/>
              </a:rPr>
              <a:t>Finally, you can watch TV shows in English. You can listen to the actors speak and then try to copy what they say. It can be quite difficult, but you can </a:t>
            </a:r>
            <a:r>
              <a:rPr lang="en-US" sz="3600" b="0" i="0" dirty="0">
                <a:solidFill>
                  <a:srgbClr val="1D1D1B"/>
                </a:solidFill>
                <a:effectLst/>
                <a:highlight>
                  <a:srgbClr val="F3C1FF"/>
                </a:highlight>
              </a:rPr>
              <a:t>turn the subtitles on </a:t>
            </a:r>
            <a:r>
              <a:rPr lang="en-US" sz="3600" b="0" i="0" dirty="0">
                <a:solidFill>
                  <a:srgbClr val="1D1D1B"/>
                </a:solidFill>
                <a:effectLst/>
              </a:rPr>
              <a:t>to help you.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4992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CFD3ED-88C4-5405-24A2-61B5E424545F}"/>
              </a:ext>
            </a:extLst>
          </p:cNvPr>
          <p:cNvSpPr txBox="1"/>
          <p:nvPr/>
        </p:nvSpPr>
        <p:spPr>
          <a:xfrm>
            <a:off x="1533525" y="452172"/>
            <a:ext cx="1057275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Now, read and choose the correct answers.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But let’s underline the </a:t>
            </a:r>
            <a:r>
              <a:rPr lang="vi-VN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keywords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CCFF66"/>
                </a:highlight>
              </a:rPr>
              <a:t> first.</a:t>
            </a:r>
            <a:endParaRPr lang="en-US" sz="3600" dirty="0">
              <a:highlight>
                <a:srgbClr val="CCFF66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8D6BC-E9EA-2ECD-3BA5-43E28A05C330}"/>
              </a:ext>
            </a:extLst>
          </p:cNvPr>
          <p:cNvSpPr txBox="1"/>
          <p:nvPr/>
        </p:nvSpPr>
        <p:spPr>
          <a:xfrm>
            <a:off x="0" y="499797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28044-40E4-A8FA-59CF-AC201EC863BE}"/>
              </a:ext>
            </a:extLst>
          </p:cNvPr>
          <p:cNvSpPr txBox="1"/>
          <p:nvPr/>
        </p:nvSpPr>
        <p:spPr>
          <a:xfrm>
            <a:off x="238125" y="1585826"/>
            <a:ext cx="118681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2. What kind of text should Tom read to always learn new words?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something very challenging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something a little challenging</a:t>
            </a:r>
          </a:p>
          <a:p>
            <a:pPr marL="742950" indent="-742950">
              <a:buAutoNum type="alphaUcPeriod" startAt="3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something he read before</a:t>
            </a:r>
          </a:p>
          <a:p>
            <a:pPr marL="742950" indent="-742950">
              <a:buAutoNum type="alphaUcPeriod" startAt="3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something very easy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3. What music does David say Tom can listen to?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music in two languages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music Tom likes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C.   music with no words </a:t>
            </a:r>
          </a:p>
          <a:p>
            <a:pPr marL="342900" indent="-342900">
              <a:buAutoNum type="alphaUcPeriod" startAt="4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David's favorite music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243BE5-A99C-76C6-199F-84CFA9685263}"/>
              </a:ext>
            </a:extLst>
          </p:cNvPr>
          <p:cNvCxnSpPr/>
          <p:nvPr/>
        </p:nvCxnSpPr>
        <p:spPr>
          <a:xfrm>
            <a:off x="809625" y="2076450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3D635-C03D-AC1B-E05E-EACA34895F7E}"/>
              </a:ext>
            </a:extLst>
          </p:cNvPr>
          <p:cNvCxnSpPr>
            <a:cxnSpLocks/>
          </p:cNvCxnSpPr>
          <p:nvPr/>
        </p:nvCxnSpPr>
        <p:spPr>
          <a:xfrm>
            <a:off x="5114925" y="2076450"/>
            <a:ext cx="1400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640AB-EC98-A1FF-B926-D8CF91A9F971}"/>
              </a:ext>
            </a:extLst>
          </p:cNvPr>
          <p:cNvCxnSpPr>
            <a:cxnSpLocks/>
          </p:cNvCxnSpPr>
          <p:nvPr/>
        </p:nvCxnSpPr>
        <p:spPr>
          <a:xfrm>
            <a:off x="8391525" y="2076450"/>
            <a:ext cx="2771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2227A-1B5B-8B9A-04A5-75846CE8C54D}"/>
              </a:ext>
            </a:extLst>
          </p:cNvPr>
          <p:cNvCxnSpPr>
            <a:cxnSpLocks/>
          </p:cNvCxnSpPr>
          <p:nvPr/>
        </p:nvCxnSpPr>
        <p:spPr>
          <a:xfrm>
            <a:off x="2895600" y="2571750"/>
            <a:ext cx="2771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BB9F6B-E0EE-15D0-B72C-0E188E8AEB25}"/>
              </a:ext>
            </a:extLst>
          </p:cNvPr>
          <p:cNvCxnSpPr>
            <a:cxnSpLocks/>
          </p:cNvCxnSpPr>
          <p:nvPr/>
        </p:nvCxnSpPr>
        <p:spPr>
          <a:xfrm>
            <a:off x="2905125" y="3048000"/>
            <a:ext cx="2771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B3C51-2538-649E-C68C-B09087C87B34}"/>
              </a:ext>
            </a:extLst>
          </p:cNvPr>
          <p:cNvCxnSpPr>
            <a:cxnSpLocks/>
          </p:cNvCxnSpPr>
          <p:nvPr/>
        </p:nvCxnSpPr>
        <p:spPr>
          <a:xfrm>
            <a:off x="2895600" y="3533775"/>
            <a:ext cx="2419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888EF3-AB59-C096-D3D4-34B41E262EA2}"/>
              </a:ext>
            </a:extLst>
          </p:cNvPr>
          <p:cNvCxnSpPr>
            <a:cxnSpLocks/>
          </p:cNvCxnSpPr>
          <p:nvPr/>
        </p:nvCxnSpPr>
        <p:spPr>
          <a:xfrm>
            <a:off x="2905125" y="4048125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A7421A-97B1-53B2-5475-72A9F9D7C0DE}"/>
              </a:ext>
            </a:extLst>
          </p:cNvPr>
          <p:cNvCxnSpPr>
            <a:cxnSpLocks/>
          </p:cNvCxnSpPr>
          <p:nvPr/>
        </p:nvCxnSpPr>
        <p:spPr>
          <a:xfrm>
            <a:off x="809625" y="4514850"/>
            <a:ext cx="1933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62902A-1763-60D4-E83A-0323BE1E241A}"/>
              </a:ext>
            </a:extLst>
          </p:cNvPr>
          <p:cNvCxnSpPr>
            <a:cxnSpLocks/>
          </p:cNvCxnSpPr>
          <p:nvPr/>
        </p:nvCxnSpPr>
        <p:spPr>
          <a:xfrm>
            <a:off x="3867150" y="451485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52A977-36D2-C240-706E-5BB19CC1709F}"/>
              </a:ext>
            </a:extLst>
          </p:cNvPr>
          <p:cNvCxnSpPr>
            <a:cxnSpLocks/>
          </p:cNvCxnSpPr>
          <p:nvPr/>
        </p:nvCxnSpPr>
        <p:spPr>
          <a:xfrm>
            <a:off x="2219325" y="5038725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FDA96E-4091-1410-C2A6-6E9176C07AE4}"/>
              </a:ext>
            </a:extLst>
          </p:cNvPr>
          <p:cNvCxnSpPr>
            <a:cxnSpLocks/>
          </p:cNvCxnSpPr>
          <p:nvPr/>
        </p:nvCxnSpPr>
        <p:spPr>
          <a:xfrm>
            <a:off x="2209800" y="5514975"/>
            <a:ext cx="145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72EA9A-5D0A-4AD1-D0D4-DA2582B1D224}"/>
              </a:ext>
            </a:extLst>
          </p:cNvPr>
          <p:cNvCxnSpPr>
            <a:cxnSpLocks/>
          </p:cNvCxnSpPr>
          <p:nvPr/>
        </p:nvCxnSpPr>
        <p:spPr>
          <a:xfrm>
            <a:off x="2166937" y="5981700"/>
            <a:ext cx="2043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3702C8-C98F-7A7C-A018-F8D4223BD2AE}"/>
              </a:ext>
            </a:extLst>
          </p:cNvPr>
          <p:cNvCxnSpPr>
            <a:cxnSpLocks/>
          </p:cNvCxnSpPr>
          <p:nvPr/>
        </p:nvCxnSpPr>
        <p:spPr>
          <a:xfrm>
            <a:off x="1976437" y="6395743"/>
            <a:ext cx="22336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228044-40E4-A8FA-59CF-AC201EC863BE}"/>
              </a:ext>
            </a:extLst>
          </p:cNvPr>
          <p:cNvSpPr txBox="1"/>
          <p:nvPr/>
        </p:nvSpPr>
        <p:spPr>
          <a:xfrm>
            <a:off x="85725" y="890501"/>
            <a:ext cx="1201152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What does the word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them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in the passage refer to?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singers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songs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Subtitles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Lyrics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Which of the following can you infer from the passage?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David likes learning English. </a:t>
            </a:r>
          </a:p>
          <a:p>
            <a:pPr marL="742950" indent="-7429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David dislikes learning English.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C.    David is English.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D.    David has lots of English friends.</a:t>
            </a:r>
            <a:r>
              <a:rPr lang="en-US" sz="3200" dirty="0"/>
              <a:t> </a:t>
            </a:r>
            <a:endParaRPr lang="en-US" sz="3200" b="0" i="0" dirty="0">
              <a:solidFill>
                <a:srgbClr val="242021"/>
              </a:solidFill>
              <a:effectLst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B631E9-4182-A721-E179-D292B1733CE2}"/>
              </a:ext>
            </a:extLst>
          </p:cNvPr>
          <p:cNvCxnSpPr>
            <a:cxnSpLocks/>
          </p:cNvCxnSpPr>
          <p:nvPr/>
        </p:nvCxnSpPr>
        <p:spPr>
          <a:xfrm>
            <a:off x="628650" y="1371600"/>
            <a:ext cx="92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CD7D18-C6CC-7EDE-82F2-78C9B0809AE6}"/>
              </a:ext>
            </a:extLst>
          </p:cNvPr>
          <p:cNvCxnSpPr>
            <a:cxnSpLocks/>
          </p:cNvCxnSpPr>
          <p:nvPr/>
        </p:nvCxnSpPr>
        <p:spPr>
          <a:xfrm>
            <a:off x="4038600" y="1371600"/>
            <a:ext cx="92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D846DA-BB70-F048-1E19-76EE2DEB7A68}"/>
              </a:ext>
            </a:extLst>
          </p:cNvPr>
          <p:cNvCxnSpPr>
            <a:cxnSpLocks/>
          </p:cNvCxnSpPr>
          <p:nvPr/>
        </p:nvCxnSpPr>
        <p:spPr>
          <a:xfrm>
            <a:off x="7534275" y="1371600"/>
            <a:ext cx="1123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E1739E-D652-B043-D1DB-B8FE6D46281A}"/>
              </a:ext>
            </a:extLst>
          </p:cNvPr>
          <p:cNvCxnSpPr>
            <a:cxnSpLocks/>
          </p:cNvCxnSpPr>
          <p:nvPr/>
        </p:nvCxnSpPr>
        <p:spPr>
          <a:xfrm>
            <a:off x="600075" y="3800475"/>
            <a:ext cx="1123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9F4CEC-2E4F-CE1C-7360-BE4CB4A4AFC9}"/>
              </a:ext>
            </a:extLst>
          </p:cNvPr>
          <p:cNvCxnSpPr>
            <a:cxnSpLocks/>
          </p:cNvCxnSpPr>
          <p:nvPr/>
        </p:nvCxnSpPr>
        <p:spPr>
          <a:xfrm>
            <a:off x="5781675" y="3800475"/>
            <a:ext cx="361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283505-8577-2DA0-8971-E7BC6FF5210F}"/>
              </a:ext>
            </a:extLst>
          </p:cNvPr>
          <p:cNvCxnSpPr>
            <a:cxnSpLocks/>
          </p:cNvCxnSpPr>
          <p:nvPr/>
        </p:nvCxnSpPr>
        <p:spPr>
          <a:xfrm>
            <a:off x="1981200" y="4267200"/>
            <a:ext cx="361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8856A1-BFA7-9560-700B-ABD67B0D66B9}"/>
              </a:ext>
            </a:extLst>
          </p:cNvPr>
          <p:cNvCxnSpPr>
            <a:cxnSpLocks/>
          </p:cNvCxnSpPr>
          <p:nvPr/>
        </p:nvCxnSpPr>
        <p:spPr>
          <a:xfrm>
            <a:off x="2057400" y="4791075"/>
            <a:ext cx="361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C91120-BA53-4882-524A-91340CE74C61}"/>
              </a:ext>
            </a:extLst>
          </p:cNvPr>
          <p:cNvCxnSpPr>
            <a:cxnSpLocks/>
          </p:cNvCxnSpPr>
          <p:nvPr/>
        </p:nvCxnSpPr>
        <p:spPr>
          <a:xfrm>
            <a:off x="1857375" y="5267325"/>
            <a:ext cx="1438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6CCA1C-432F-1B11-6DC4-D9DF64BA3879}"/>
              </a:ext>
            </a:extLst>
          </p:cNvPr>
          <p:cNvCxnSpPr>
            <a:cxnSpLocks/>
          </p:cNvCxnSpPr>
          <p:nvPr/>
        </p:nvCxnSpPr>
        <p:spPr>
          <a:xfrm>
            <a:off x="2057400" y="5753100"/>
            <a:ext cx="3943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E2319-A503-8B7C-4C8C-1CDA4F44E858}"/>
              </a:ext>
            </a:extLst>
          </p:cNvPr>
          <p:cNvSpPr txBox="1"/>
          <p:nvPr/>
        </p:nvSpPr>
        <p:spPr>
          <a:xfrm>
            <a:off x="123825" y="524172"/>
            <a:ext cx="118967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D0D0D"/>
                </a:solidFill>
                <a:effectLst/>
              </a:rPr>
              <a:t>Read the explanation below and tell your partner: 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CCFF66"/>
                </a:highlight>
              </a:rPr>
              <a:t>What kind of friend is it?</a:t>
            </a:r>
          </a:p>
          <a:p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“A friend you keep in touch by writing letters, emails or sending online messages to each other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, i</a:t>
            </a: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nstead of talking face-to-face.”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A14C8-260A-709A-7687-CC3993A89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89" y="3333709"/>
            <a:ext cx="5159575" cy="2486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FB72E0-3192-36D4-03C3-6C0AD1EC63C6}"/>
              </a:ext>
            </a:extLst>
          </p:cNvPr>
          <p:cNvSpPr txBox="1"/>
          <p:nvPr/>
        </p:nvSpPr>
        <p:spPr>
          <a:xfrm>
            <a:off x="6781800" y="3976577"/>
            <a:ext cx="3699294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Answer: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Pen pal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sz="3200" dirty="0">
                <a:solidFill>
                  <a:srgbClr val="FF0000"/>
                </a:solidFill>
              </a:rPr>
              <a:t>/ˈpen ˌ</a:t>
            </a:r>
            <a:r>
              <a:rPr lang="en-US" sz="3200" dirty="0" err="1">
                <a:solidFill>
                  <a:srgbClr val="FF0000"/>
                </a:solidFill>
              </a:rPr>
              <a:t>pæl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EN PAL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C546CA7A-C08F-5132-B4DF-69CA39B6C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2005" y="4351110"/>
            <a:ext cx="948906" cy="9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Reading: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Practice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reading for gist and detail.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600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Speaking: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Discuss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the most interesting ways to study English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600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2499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(Writing &amp; Speaking - page 13 - SB)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E2319-A503-8B7C-4C8C-1CDA4F44E858}"/>
              </a:ext>
            </a:extLst>
          </p:cNvPr>
          <p:cNvSpPr txBox="1"/>
          <p:nvPr/>
        </p:nvSpPr>
        <p:spPr>
          <a:xfrm>
            <a:off x="4905375" y="524172"/>
            <a:ext cx="7115175" cy="582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D0D0D"/>
                </a:solidFill>
                <a:effectLst/>
              </a:rPr>
              <a:t>Read the explanation below and tell your partner: 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CCFF66"/>
                </a:highlight>
              </a:rPr>
              <a:t>What kind of friend is it?</a:t>
            </a:r>
          </a:p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“A friend you keep in touch by writing letters, emails or sending online messages to each other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, i</a:t>
            </a: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nstead of talking face-to-face.”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FB982B-0E42-E797-45D2-6B8B70F78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361"/>
            <a:ext cx="4600767" cy="3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E2319-A503-8B7C-4C8C-1CDA4F44E858}"/>
              </a:ext>
            </a:extLst>
          </p:cNvPr>
          <p:cNvSpPr txBox="1"/>
          <p:nvPr/>
        </p:nvSpPr>
        <p:spPr>
          <a:xfrm>
            <a:off x="123825" y="524172"/>
            <a:ext cx="118967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D0D0D"/>
                </a:solidFill>
                <a:effectLst/>
              </a:rPr>
              <a:t>Read the explanation below and tell your partner: 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CCFF66"/>
                </a:highlight>
              </a:rPr>
              <a:t>What kind of friend is it?</a:t>
            </a:r>
          </a:p>
          <a:p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“A friend you keep in touch by writing letters, emails or sending online messages to each other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, i</a:t>
            </a: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nstead of talking face-to-face.”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A14C8-260A-709A-7687-CC3993A89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89" y="3333709"/>
            <a:ext cx="5159575" cy="2486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FB72E0-3192-36D4-03C3-6C0AD1EC63C6}"/>
              </a:ext>
            </a:extLst>
          </p:cNvPr>
          <p:cNvSpPr txBox="1"/>
          <p:nvPr/>
        </p:nvSpPr>
        <p:spPr>
          <a:xfrm>
            <a:off x="6781800" y="3976577"/>
            <a:ext cx="3699294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Answer: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Pen pal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sz="3200" dirty="0">
                <a:solidFill>
                  <a:srgbClr val="FF0000"/>
                </a:solidFill>
              </a:rPr>
              <a:t>/ˈpen ˌ</a:t>
            </a:r>
            <a:r>
              <a:rPr lang="en-US" sz="3200" dirty="0" err="1">
                <a:solidFill>
                  <a:srgbClr val="FF0000"/>
                </a:solidFill>
              </a:rPr>
              <a:t>pæl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EN PAL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C546CA7A-C08F-5132-B4DF-69CA39B6C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2005" y="4351110"/>
            <a:ext cx="948906" cy="9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24F73-0244-0B0E-FD77-310ADD1A56F8}"/>
              </a:ext>
            </a:extLst>
          </p:cNvPr>
          <p:cNvSpPr txBox="1"/>
          <p:nvPr/>
        </p:nvSpPr>
        <p:spPr>
          <a:xfrm>
            <a:off x="3429000" y="431869"/>
            <a:ext cx="8743950" cy="610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D0D0D"/>
                </a:solidFill>
                <a:effectLst/>
              </a:rPr>
              <a:t>Pair work: 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CCFF66"/>
                </a:highlight>
              </a:rPr>
              <a:t>Ask and answer the questions below: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How often do you communicate with your online friends or pen pals?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What activities do you enjoy doing together with your online friends or pen pals?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Have you ever learned anything new from your online friends or pen pals?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5BFFA-F11B-F499-FCD8-E427DFFE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968442"/>
            <a:ext cx="3328939" cy="26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2531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42924-938C-AD26-DF53-79EBBA10AD3D}"/>
              </a:ext>
            </a:extLst>
          </p:cNvPr>
          <p:cNvSpPr txBox="1"/>
          <p:nvPr/>
        </p:nvSpPr>
        <p:spPr>
          <a:xfrm>
            <a:off x="0" y="483081"/>
            <a:ext cx="1219200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0" i="0" dirty="0">
                <a:solidFill>
                  <a:srgbClr val="FF0000"/>
                </a:solidFill>
                <a:effectLst/>
              </a:rPr>
              <a:t>Some friends I chat with daily, while others I talk to once a week or even less. </a:t>
            </a:r>
          </a:p>
          <a:p>
            <a:pPr marL="514350" indent="-514350">
              <a:buFont typeface="+mj-lt"/>
              <a:buAutoNum type="arabicPeriod"/>
            </a:pPr>
            <a:endParaRPr lang="en-US" sz="3200" b="0" i="0" dirty="0">
              <a:solidFill>
                <a:srgbClr val="FF000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0" i="0" dirty="0">
                <a:solidFill>
                  <a:srgbClr val="FF0000"/>
                </a:solidFill>
                <a:effectLst/>
              </a:rPr>
              <a:t>We play online games, watch movies or shows together while chatting, share music playlists, or even work on projects together like writing stories or planning trips.</a:t>
            </a:r>
          </a:p>
          <a:p>
            <a:pPr marL="514350" indent="-514350">
              <a:buFont typeface="+mj-lt"/>
              <a:buAutoNum type="arabicPeriod"/>
            </a:pPr>
            <a:endParaRPr lang="en-US" sz="3200" b="0" i="0" dirty="0">
              <a:solidFill>
                <a:srgbClr val="FF000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0" i="0" dirty="0">
                <a:solidFill>
                  <a:srgbClr val="FF0000"/>
                </a:solidFill>
                <a:effectLst/>
              </a:rPr>
              <a:t>Definitely! They've taught me about their cultures, shared cool facts, and recommended books or movies I wouldn't have found otherwise.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7" y="4905931"/>
            <a:ext cx="864820" cy="1417519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-1" y="4654768"/>
            <a:ext cx="1319843" cy="1720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3C02DF-672E-3611-2213-9B14ABAC1178}"/>
              </a:ext>
            </a:extLst>
          </p:cNvPr>
          <p:cNvSpPr txBox="1"/>
          <p:nvPr/>
        </p:nvSpPr>
        <p:spPr>
          <a:xfrm>
            <a:off x="3959525" y="5305245"/>
            <a:ext cx="3345403" cy="584775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15539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2393</Words>
  <Application>Microsoft Office PowerPoint</Application>
  <PresentationFormat>Widescreen</PresentationFormat>
  <Paragraphs>282</Paragraphs>
  <Slides>56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Söhne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572</cp:revision>
  <dcterms:created xsi:type="dcterms:W3CDTF">2023-02-01T04:45:54Z</dcterms:created>
  <dcterms:modified xsi:type="dcterms:W3CDTF">2025-09-24T21:12:26Z</dcterms:modified>
</cp:coreProperties>
</file>