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0.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1.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2.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3842" r:id="rId8"/>
    <p:sldMasterId id="2147484033" r:id="rId9"/>
    <p:sldMasterId id="2147484045" r:id="rId10"/>
    <p:sldMasterId id="2147484055" r:id="rId11"/>
    <p:sldMasterId id="2147484079" r:id="rId12"/>
    <p:sldMasterId id="2147484104" r:id="rId13"/>
  </p:sldMasterIdLst>
  <p:notesMasterIdLst>
    <p:notesMasterId r:id="rId47"/>
  </p:notesMasterIdLst>
  <p:sldIdLst>
    <p:sldId id="706" r:id="rId14"/>
    <p:sldId id="650" r:id="rId15"/>
    <p:sldId id="467" r:id="rId16"/>
    <p:sldId id="720" r:id="rId17"/>
    <p:sldId id="612" r:id="rId18"/>
    <p:sldId id="663" r:id="rId19"/>
    <p:sldId id="665" r:id="rId20"/>
    <p:sldId id="664" r:id="rId21"/>
    <p:sldId id="667" r:id="rId22"/>
    <p:sldId id="668" r:id="rId23"/>
    <p:sldId id="679" r:id="rId24"/>
    <p:sldId id="696" r:id="rId25"/>
    <p:sldId id="695" r:id="rId26"/>
    <p:sldId id="697" r:id="rId27"/>
    <p:sldId id="698" r:id="rId28"/>
    <p:sldId id="699" r:id="rId29"/>
    <p:sldId id="700" r:id="rId30"/>
    <p:sldId id="701" r:id="rId31"/>
    <p:sldId id="702" r:id="rId32"/>
    <p:sldId id="703" r:id="rId33"/>
    <p:sldId id="704" r:id="rId34"/>
    <p:sldId id="705" r:id="rId35"/>
    <p:sldId id="621" r:id="rId36"/>
    <p:sldId id="376" r:id="rId37"/>
    <p:sldId id="375" r:id="rId38"/>
    <p:sldId id="707" r:id="rId39"/>
    <p:sldId id="708" r:id="rId40"/>
    <p:sldId id="714" r:id="rId41"/>
    <p:sldId id="715" r:id="rId42"/>
    <p:sldId id="716" r:id="rId43"/>
    <p:sldId id="717" r:id="rId44"/>
    <p:sldId id="718" r:id="rId45"/>
    <p:sldId id="719" r:id="rId46"/>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EF4EC"/>
    <a:srgbClr val="FFFFFF"/>
    <a:srgbClr val="FFCCCC"/>
    <a:srgbClr val="F0ECF4"/>
    <a:srgbClr val="EDF6F9"/>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16" autoAdjust="0"/>
  </p:normalViewPr>
  <p:slideViewPr>
    <p:cSldViewPr>
      <p:cViewPr varScale="1">
        <p:scale>
          <a:sx n="88" d="100"/>
          <a:sy n="88" d="100"/>
        </p:scale>
        <p:origin x="120"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12/11/2025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111001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182710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578418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100107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896530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996578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987875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752577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2396499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24</a:t>
            </a:fld>
            <a:endParaRPr lang="en-US"/>
          </a:p>
        </p:txBody>
      </p:sp>
    </p:spTree>
    <p:extLst>
      <p:ext uri="{BB962C8B-B14F-4D97-AF65-F5344CB8AC3E}">
        <p14:creationId xmlns:p14="http://schemas.microsoft.com/office/powerpoint/2010/main" val="1047431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25</a:t>
            </a:fld>
            <a:endParaRPr lang="en-US"/>
          </a:p>
        </p:txBody>
      </p:sp>
    </p:spTree>
    <p:extLst>
      <p:ext uri="{BB962C8B-B14F-4D97-AF65-F5344CB8AC3E}">
        <p14:creationId xmlns:p14="http://schemas.microsoft.com/office/powerpoint/2010/main" val="2535101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1411032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41080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102749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794320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002435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770041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057837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757712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12/11/2025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a:prstGeom prst="rect">
            <a:avLst/>
          </a:prstGeom>
        </p:spPr>
        <p:txBody>
          <a:bodyPr anchor="b"/>
          <a:lstStyle>
            <a:lvl1pPr algn="ctr">
              <a:defRPr sz="4499"/>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9"/>
            <a:ext cx="6858000" cy="1241822"/>
          </a:xfrm>
          <a:prstGeom prst="rect">
            <a:avLst/>
          </a:prstGeom>
        </p:spPr>
        <p:txBody>
          <a:bodyPr/>
          <a:lstStyle>
            <a:lvl1pPr marL="0" indent="0" algn="ctr">
              <a:buNone/>
              <a:defRPr sz="1799"/>
            </a:lvl1pPr>
            <a:lvl2pPr marL="342797" indent="0" algn="ctr">
              <a:buNone/>
              <a:defRPr sz="1500"/>
            </a:lvl2pPr>
            <a:lvl3pPr marL="685594"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2025/12/11</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3207078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369220"/>
            <a:ext cx="7886700" cy="326350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2025/12/11</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7296195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2"/>
          </a:xfrm>
          <a:prstGeom prst="rect">
            <a:avLst/>
          </a:prstGeom>
        </p:spPr>
        <p:txBody>
          <a:bodyPr anchor="b"/>
          <a:lstStyle>
            <a:lvl1pPr>
              <a:defRPr sz="4499"/>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7"/>
            <a:ext cx="7886700" cy="1125141"/>
          </a:xfrm>
          <a:prstGeom prst="rect">
            <a:avLst/>
          </a:prstGeom>
        </p:spPr>
        <p:txBody>
          <a:bodyPr/>
          <a:lstStyle>
            <a:lvl1pPr marL="0" indent="0">
              <a:buNone/>
              <a:defRPr sz="1799">
                <a:solidFill>
                  <a:schemeClr val="tx1">
                    <a:tint val="75000"/>
                  </a:schemeClr>
                </a:solidFill>
              </a:defRPr>
            </a:lvl1pPr>
            <a:lvl2pPr marL="342797" indent="0">
              <a:buNone/>
              <a:defRPr sz="1500">
                <a:solidFill>
                  <a:schemeClr val="tx1">
                    <a:tint val="75000"/>
                  </a:schemeClr>
                </a:solidFill>
              </a:defRPr>
            </a:lvl2pPr>
            <a:lvl3pPr marL="685594" indent="0">
              <a:buNone/>
              <a:defRPr sz="1350">
                <a:solidFill>
                  <a:schemeClr val="tx1">
                    <a:tint val="75000"/>
                  </a:schemeClr>
                </a:solidFill>
              </a:defRPr>
            </a:lvl3pPr>
            <a:lvl4pPr marL="1028391" indent="0">
              <a:buNone/>
              <a:defRPr sz="1200">
                <a:solidFill>
                  <a:schemeClr val="tx1">
                    <a:tint val="75000"/>
                  </a:schemeClr>
                </a:solidFill>
              </a:defRPr>
            </a:lvl4pPr>
            <a:lvl5pPr marL="1371189"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2025/12/11</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2290084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20"/>
            <a:ext cx="3886200" cy="326350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20"/>
            <a:ext cx="3886200" cy="326350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2025/12/11</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152933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2025/12/11</a:t>
            </a:fld>
            <a:endParaRPr lang="zh-CN" altLang="en-US" sz="1350">
              <a:solidFill>
                <a:prstClr val="black"/>
              </a:solidFill>
            </a:endParaRPr>
          </a:p>
        </p:txBody>
      </p:sp>
      <p:sp>
        <p:nvSpPr>
          <p:cNvPr id="8" name="Footer Placeholder 7"/>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9" name="Slide Number Placeholder 8"/>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315965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2025/12/11</a:t>
            </a:fld>
            <a:endParaRPr lang="zh-CN" altLang="en-US" sz="1350">
              <a:solidFill>
                <a:prstClr val="black"/>
              </a:solidFill>
            </a:endParaRPr>
          </a:p>
        </p:txBody>
      </p:sp>
      <p:sp>
        <p:nvSpPr>
          <p:cNvPr id="4" name="Footer Placeholder 3"/>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5" name="Slide Number Placeholder 4"/>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4143750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2025/12/11</a:t>
            </a:fld>
            <a:endParaRPr lang="zh-CN" altLang="en-US" sz="1350">
              <a:solidFill>
                <a:prstClr val="black"/>
              </a:solidFill>
            </a:endParaRPr>
          </a:p>
        </p:txBody>
      </p:sp>
      <p:sp>
        <p:nvSpPr>
          <p:cNvPr id="3" name="Footer Placeholder 2"/>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4" name="Slide Number Placeholder 3"/>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7523174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70"/>
            <a:ext cx="4629150" cy="3655218"/>
          </a:xfrm>
          <a:prstGeom prst="rect">
            <a:avLst/>
          </a:prstGeom>
        </p:spPr>
        <p:txBody>
          <a:bodyPr/>
          <a:lstStyle>
            <a:lvl1pPr>
              <a:defRPr sz="2399"/>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2025/12/11</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886653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8"/>
          </a:xfrm>
          <a:prstGeom prst="rect">
            <a:avLst/>
          </a:prstGeom>
        </p:spPr>
        <p:txBody>
          <a:bodyPr anchor="t"/>
          <a:lstStyle>
            <a:lvl1pPr marL="0" indent="0">
              <a:buNone/>
              <a:defRPr sz="2399"/>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2025/12/11</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5710793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1369220"/>
            <a:ext cx="7886700" cy="326350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2025/12/11</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87646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2025/12/11</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6141392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700888"/>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12/11/2025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00327049"/>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926491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715695"/>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1538420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104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242795"/>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671526"/>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38090842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6938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2039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08740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371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4175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3377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8650826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2080089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5982989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26539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4968524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16433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41883366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13931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3196129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712797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8831616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0224845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043523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918650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353787891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42651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579218"/>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12/11/2025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6638504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6235705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684977"/>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54087240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1260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36042"/>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395253"/>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96141930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4523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3754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30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8857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3F4DD3-B8EB-4720-B572-24610806BBCE}" type="datetimeFigureOut">
              <a:rPr lang="en-US" smtClean="0">
                <a:solidFill>
                  <a:prstClr val="black">
                    <a:tint val="75000"/>
                  </a:prstClr>
                </a:solidFill>
              </a:rPr>
              <a:pPr/>
              <a:t>12/11/2025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5995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3F4DD3-B8EB-4720-B572-24610806BBCE}" type="datetimeFigureOut">
              <a:rPr lang="en-US" smtClean="0">
                <a:solidFill>
                  <a:prstClr val="black">
                    <a:tint val="75000"/>
                  </a:prstClr>
                </a:solidFill>
              </a:rPr>
              <a:pPr/>
              <a:t>12/11/2025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3145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F4DD3-B8EB-4720-B572-24610806BBCE}" type="datetimeFigureOut">
              <a:rPr lang="en-US" smtClean="0">
                <a:solidFill>
                  <a:prstClr val="black">
                    <a:tint val="75000"/>
                  </a:prstClr>
                </a:solidFill>
              </a:rPr>
              <a:pPr/>
              <a:t>12/11/2025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1151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975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3193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4456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258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12/11/2025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image" Target="../media/image6.emf"/><Relationship Id="rId5" Type="http://schemas.openxmlformats.org/officeDocument/2006/relationships/slideLayout" Target="../slideLayouts/slideLayout171.xml"/><Relationship Id="rId10" Type="http://schemas.openxmlformats.org/officeDocument/2006/relationships/theme" Target="../theme/theme10.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theme" Target="../theme/theme11.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image" Target="../media/image6.emf"/><Relationship Id="rId5" Type="http://schemas.openxmlformats.org/officeDocument/2006/relationships/slideLayout" Target="../slideLayouts/slideLayout202.xml"/><Relationship Id="rId10" Type="http://schemas.openxmlformats.org/officeDocument/2006/relationships/theme" Target="../theme/theme12.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3.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6.emf"/><Relationship Id="rId5" Type="http://schemas.openxmlformats.org/officeDocument/2006/relationships/slideLayout" Target="../slideLayouts/slideLayout129.xml"/><Relationship Id="rId10" Type="http://schemas.openxmlformats.org/officeDocument/2006/relationships/theme" Target="../theme/theme7.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theme" Target="../theme/theme8.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9.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08167"/>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963091"/>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5" r:id="rId19"/>
    <p:sldLayoutId id="2147484076" r:id="rId20"/>
    <p:sldLayoutId id="2147484077" r:id="rId21"/>
    <p:sldLayoutId id="2147484078"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101579"/>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63F4DD3-B8EB-4720-B572-24610806BBCE}" type="datetimeFigureOut">
              <a:rPr lang="en-US" smtClean="0">
                <a:solidFill>
                  <a:prstClr val="black">
                    <a:tint val="75000"/>
                  </a:prstClr>
                </a:solidFill>
              </a:rPr>
              <a:pPr defTabSz="685800"/>
              <a:t>12/11/2025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D49B2D39-D442-4A6C-AF96-58CA02FB9D1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93387759"/>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2" r:id="rId19"/>
    <p:sldLayoutId id="2147483863" r:id="rId20"/>
    <p:sldLayoutId id="2147483864" r:id="rId21"/>
    <p:sldLayoutId id="2147483865"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251520" y="409102"/>
            <a:ext cx="179512"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endParaRPr lang="zh-CN" altLang="en-US" sz="1350">
              <a:solidFill>
                <a:prstClr val="white"/>
              </a:solidFill>
            </a:endParaRPr>
          </a:p>
        </p:txBody>
      </p:sp>
    </p:spTree>
    <p:extLst>
      <p:ext uri="{BB962C8B-B14F-4D97-AF65-F5344CB8AC3E}">
        <p14:creationId xmlns:p14="http://schemas.microsoft.com/office/powerpoint/2010/main" val="274192808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685594"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9" indent="-171399" algn="l" defTabSz="685594" rtl="0" eaLnBrk="1" latinLnBrk="0" hangingPunct="1">
        <a:lnSpc>
          <a:spcPct val="90000"/>
        </a:lnSpc>
        <a:spcBef>
          <a:spcPts val="750"/>
        </a:spcBef>
        <a:buFont typeface="Arial" panose="020B0604020202090204" pitchFamily="34" charset="0"/>
        <a:buChar char="•"/>
        <a:defRPr sz="2099" kern="1200">
          <a:solidFill>
            <a:schemeClr val="tx1"/>
          </a:solidFill>
          <a:latin typeface="+mn-lt"/>
          <a:ea typeface="+mn-ea"/>
          <a:cs typeface="+mn-cs"/>
        </a:defRPr>
      </a:lvl1pPr>
      <a:lvl2pPr marL="514196" indent="-171399" algn="l" defTabSz="685594" rtl="0" eaLnBrk="1" latinLnBrk="0" hangingPunct="1">
        <a:lnSpc>
          <a:spcPct val="90000"/>
        </a:lnSpc>
        <a:spcBef>
          <a:spcPts val="375"/>
        </a:spcBef>
        <a:buFont typeface="Arial" panose="020B0604020202090204" pitchFamily="34" charset="0"/>
        <a:buChar char="•"/>
        <a:defRPr sz="1799" kern="1200">
          <a:solidFill>
            <a:schemeClr val="tx1"/>
          </a:solidFill>
          <a:latin typeface="+mn-lt"/>
          <a:ea typeface="+mn-ea"/>
          <a:cs typeface="+mn-cs"/>
        </a:defRPr>
      </a:lvl2pPr>
      <a:lvl3pPr marL="856993" indent="-171399" algn="l" defTabSz="685594"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199790"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2587"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594" rtl="0" eaLnBrk="1" latinLnBrk="0" hangingPunct="1">
        <a:defRPr sz="1350" kern="1200">
          <a:solidFill>
            <a:schemeClr val="tx1"/>
          </a:solidFill>
          <a:latin typeface="+mn-lt"/>
          <a:ea typeface="+mn-ea"/>
          <a:cs typeface="+mn-cs"/>
        </a:defRPr>
      </a:lvl1pPr>
      <a:lvl2pPr marL="342797" algn="l" defTabSz="685594" rtl="0" eaLnBrk="1" latinLnBrk="0" hangingPunct="1">
        <a:defRPr sz="1350" kern="1200">
          <a:solidFill>
            <a:schemeClr val="tx1"/>
          </a:solidFill>
          <a:latin typeface="+mn-lt"/>
          <a:ea typeface="+mn-ea"/>
          <a:cs typeface="+mn-cs"/>
        </a:defRPr>
      </a:lvl2pPr>
      <a:lvl3pPr marL="685594" algn="l" defTabSz="685594" rtl="0" eaLnBrk="1" latinLnBrk="0" hangingPunct="1">
        <a:defRPr sz="1350" kern="1200">
          <a:solidFill>
            <a:schemeClr val="tx1"/>
          </a:solidFill>
          <a:latin typeface="+mn-lt"/>
          <a:ea typeface="+mn-ea"/>
          <a:cs typeface="+mn-cs"/>
        </a:defRPr>
      </a:lvl3pPr>
      <a:lvl4pPr marL="1028391" algn="l" defTabSz="685594" rtl="0" eaLnBrk="1" latinLnBrk="0" hangingPunct="1">
        <a:defRPr sz="1350" kern="1200">
          <a:solidFill>
            <a:schemeClr val="tx1"/>
          </a:solidFill>
          <a:latin typeface="+mn-lt"/>
          <a:ea typeface="+mn-ea"/>
          <a:cs typeface="+mn-cs"/>
        </a:defRPr>
      </a:lvl4pPr>
      <a:lvl5pPr marL="1371189" algn="l" defTabSz="685594" rtl="0" eaLnBrk="1" latinLnBrk="0" hangingPunct="1">
        <a:defRPr sz="1350" kern="1200">
          <a:solidFill>
            <a:schemeClr val="tx1"/>
          </a:solidFill>
          <a:latin typeface="+mn-lt"/>
          <a:ea typeface="+mn-ea"/>
          <a:cs typeface="+mn-cs"/>
        </a:defRPr>
      </a:lvl5pPr>
      <a:lvl6pPr marL="1713986" algn="l" defTabSz="685594" rtl="0" eaLnBrk="1" latinLnBrk="0" hangingPunct="1">
        <a:defRPr sz="1350" kern="1200">
          <a:solidFill>
            <a:schemeClr val="tx1"/>
          </a:solidFill>
          <a:latin typeface="+mn-lt"/>
          <a:ea typeface="+mn-ea"/>
          <a:cs typeface="+mn-cs"/>
        </a:defRPr>
      </a:lvl6pPr>
      <a:lvl7pPr marL="2056783" algn="l" defTabSz="685594" rtl="0" eaLnBrk="1" latinLnBrk="0" hangingPunct="1">
        <a:defRPr sz="1350" kern="1200">
          <a:solidFill>
            <a:schemeClr val="tx1"/>
          </a:solidFill>
          <a:latin typeface="+mn-lt"/>
          <a:ea typeface="+mn-ea"/>
          <a:cs typeface="+mn-cs"/>
        </a:defRPr>
      </a:lvl7pPr>
      <a:lvl8pPr marL="2399580" algn="l" defTabSz="685594" rtl="0" eaLnBrk="1" latinLnBrk="0" hangingPunct="1">
        <a:defRPr sz="1350" kern="1200">
          <a:solidFill>
            <a:schemeClr val="tx1"/>
          </a:solidFill>
          <a:latin typeface="+mn-lt"/>
          <a:ea typeface="+mn-ea"/>
          <a:cs typeface="+mn-cs"/>
        </a:defRPr>
      </a:lvl8pPr>
      <a:lvl9pPr marL="2742377" algn="l" defTabSz="68559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5.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2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5.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5.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5.jpg"/><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6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9.png"/><Relationship Id="rId7"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207.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39.gif"/><Relationship Id="rId3" Type="http://schemas.openxmlformats.org/officeDocument/2006/relationships/audio" Target="../media/audio3.wav"/><Relationship Id="rId7" Type="http://schemas.openxmlformats.org/officeDocument/2006/relationships/image" Target="../media/image36.png"/><Relationship Id="rId12" Type="http://schemas.openxmlformats.org/officeDocument/2006/relationships/image" Target="../media/image38.jpeg"/><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34.gif"/><Relationship Id="rId11" Type="http://schemas.openxmlformats.org/officeDocument/2006/relationships/image" Target="../media/image37.jpeg"/><Relationship Id="rId5" Type="http://schemas.openxmlformats.org/officeDocument/2006/relationships/image" Target="../media/image29.png"/><Relationship Id="rId10" Type="http://schemas.openxmlformats.org/officeDocument/2006/relationships/slide" Target="slide7.xml"/><Relationship Id="rId4" Type="http://schemas.openxmlformats.org/officeDocument/2006/relationships/audio" Target="../media/audio1.wav"/><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39.gif"/><Relationship Id="rId3" Type="http://schemas.openxmlformats.org/officeDocument/2006/relationships/audio" Target="../media/audio3.wav"/><Relationship Id="rId7" Type="http://schemas.openxmlformats.org/officeDocument/2006/relationships/image" Target="../media/image34.gif"/><Relationship Id="rId12" Type="http://schemas.openxmlformats.org/officeDocument/2006/relationships/image" Target="../media/image38.jpeg"/><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31.gif"/><Relationship Id="rId11" Type="http://schemas.openxmlformats.org/officeDocument/2006/relationships/image" Target="../media/image37.jpeg"/><Relationship Id="rId5" Type="http://schemas.openxmlformats.org/officeDocument/2006/relationships/image" Target="../media/image29.png"/><Relationship Id="rId10" Type="http://schemas.openxmlformats.org/officeDocument/2006/relationships/slide" Target="slide7.xml"/><Relationship Id="rId4" Type="http://schemas.openxmlformats.org/officeDocument/2006/relationships/audio" Target="../media/audio1.wav"/><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audio" Target="../media/audio3.wav"/><Relationship Id="rId7" Type="http://schemas.openxmlformats.org/officeDocument/2006/relationships/image" Target="../media/image31.gif"/><Relationship Id="rId12" Type="http://schemas.openxmlformats.org/officeDocument/2006/relationships/image" Target="../media/image38.jpeg"/><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30.gif"/><Relationship Id="rId11" Type="http://schemas.openxmlformats.org/officeDocument/2006/relationships/image" Target="../media/image37.jpeg"/><Relationship Id="rId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audio" Target="../media/audio1.wav"/><Relationship Id="rId9" Type="http://schemas.openxmlformats.org/officeDocument/2006/relationships/slide" Target="slide6.xml"/></Relationships>
</file>

<file path=ppt/slides/_rels/slide32.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8.jpeg"/><Relationship Id="rId3" Type="http://schemas.openxmlformats.org/officeDocument/2006/relationships/audio" Target="../media/audio3.wav"/><Relationship Id="rId7" Type="http://schemas.openxmlformats.org/officeDocument/2006/relationships/image" Target="../media/image31.gif"/><Relationship Id="rId12" Type="http://schemas.openxmlformats.org/officeDocument/2006/relationships/image" Target="../media/image37.jpeg"/><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30.gif"/><Relationship Id="rId11" Type="http://schemas.openxmlformats.org/officeDocument/2006/relationships/image" Target="../media/image36.png"/><Relationship Id="rId5" Type="http://schemas.openxmlformats.org/officeDocument/2006/relationships/image" Target="../media/image29.png"/><Relationship Id="rId10" Type="http://schemas.openxmlformats.org/officeDocument/2006/relationships/slide" Target="slide7.xml"/><Relationship Id="rId4" Type="http://schemas.openxmlformats.org/officeDocument/2006/relationships/audio" Target="../media/audio1.wav"/><Relationship Id="rId9" Type="http://schemas.openxmlformats.org/officeDocument/2006/relationships/image" Target="../media/image34.gif"/><Relationship Id="rId14" Type="http://schemas.openxmlformats.org/officeDocument/2006/relationships/image" Target="../media/image39.gif"/></Relationships>
</file>

<file path=ppt/slides/_rels/slide33.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png"/><Relationship Id="rId3" Type="http://schemas.openxmlformats.org/officeDocument/2006/relationships/audio" Target="../media/audio3.wav"/><Relationship Id="rId7" Type="http://schemas.openxmlformats.org/officeDocument/2006/relationships/image" Target="../media/image30.gif"/><Relationship Id="rId12" Type="http://schemas.openxmlformats.org/officeDocument/2006/relationships/image" Target="../media/image35.png"/><Relationship Id="rId2" Type="http://schemas.openxmlformats.org/officeDocument/2006/relationships/audio" Target="../media/audio2.wav"/><Relationship Id="rId16" Type="http://schemas.openxmlformats.org/officeDocument/2006/relationships/image" Target="../media/image39.gif"/><Relationship Id="rId1" Type="http://schemas.openxmlformats.org/officeDocument/2006/relationships/slideLayout" Target="../slideLayouts/slideLayout207.xml"/><Relationship Id="rId6" Type="http://schemas.openxmlformats.org/officeDocument/2006/relationships/image" Target="../media/image29.png"/><Relationship Id="rId11" Type="http://schemas.openxmlformats.org/officeDocument/2006/relationships/image" Target="../media/image34.gif"/><Relationship Id="rId5" Type="http://schemas.openxmlformats.org/officeDocument/2006/relationships/audio" Target="../media/audio4.wav"/><Relationship Id="rId15" Type="http://schemas.openxmlformats.org/officeDocument/2006/relationships/image" Target="../media/image38.jpeg"/><Relationship Id="rId10" Type="http://schemas.openxmlformats.org/officeDocument/2006/relationships/image" Target="../media/image33.gif"/><Relationship Id="rId4" Type="http://schemas.openxmlformats.org/officeDocument/2006/relationships/audio" Target="../media/audio1.wav"/><Relationship Id="rId9" Type="http://schemas.openxmlformats.org/officeDocument/2006/relationships/image" Target="../media/image32.gif"/><Relationship Id="rId1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5.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2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5.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08520" y="-92546"/>
            <a:ext cx="9241403" cy="5262979"/>
          </a:xfrm>
          <a:prstGeom prst="rect">
            <a:avLst/>
          </a:prstGeom>
          <a:solidFill>
            <a:srgbClr val="FEF4EC"/>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0" name="Picture 19" descr="22858PICdbgea5Gz679dY_PIC2018.png"/>
          <p:cNvPicPr>
            <a:picLocks noChangeAspect="1"/>
          </p:cNvPicPr>
          <p:nvPr/>
        </p:nvPicPr>
        <p:blipFill>
          <a:blip r:embed="rId3" cstate="print"/>
          <a:stretch>
            <a:fillRect/>
          </a:stretch>
        </p:blipFill>
        <p:spPr>
          <a:xfrm flipH="1">
            <a:off x="251520" y="1366234"/>
            <a:ext cx="3312368" cy="3817371"/>
          </a:xfrm>
          <a:prstGeom prst="rect">
            <a:avLst/>
          </a:prstGeom>
        </p:spPr>
      </p:pic>
      <p:sp>
        <p:nvSpPr>
          <p:cNvPr id="28" name="Cloud Callout 27"/>
          <p:cNvSpPr/>
          <p:nvPr/>
        </p:nvSpPr>
        <p:spPr>
          <a:xfrm>
            <a:off x="2867722" y="339502"/>
            <a:ext cx="3576485" cy="2448272"/>
          </a:xfrm>
          <a:prstGeom prst="cloudCallou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3275856" y="717364"/>
            <a:ext cx="2808312" cy="1687963"/>
          </a:xfrm>
          <a:prstGeom prst="rect">
            <a:avLst/>
          </a:prstGeom>
        </p:spPr>
        <p:txBody>
          <a:bodyPr wrap="square">
            <a:spAutoFit/>
          </a:bodyPr>
          <a:lstStyle/>
          <a:p>
            <a:pPr algn="ctr" defTabSz="685800">
              <a:lnSpc>
                <a:spcPct val="150000"/>
              </a:lnSpc>
            </a:pPr>
            <a:r>
              <a:rPr lang="vi-VN" sz="2400" b="1" i="1" dirty="0" smtClean="0">
                <a:solidFill>
                  <a:srgbClr val="FF0000"/>
                </a:solidFill>
                <a:latin typeface="Times New Roman" panose="02020603050405020304" pitchFamily="18" charset="0"/>
                <a:cs typeface="Times New Roman" panose="02020603050405020304" pitchFamily="18" charset="0"/>
              </a:rPr>
              <a:t>Em hãy kể ngắn gọn về một thầy/cô giáo mà em yêu quý.</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09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 y="0"/>
            <a:ext cx="3205633" cy="5143500"/>
          </a:xfrm>
          <a:prstGeom prst="rect">
            <a:avLst/>
          </a:prstGeom>
          <a:ln>
            <a:noFill/>
          </a:ln>
          <a:effectLst>
            <a:softEdge rad="112500"/>
          </a:effectLst>
        </p:spPr>
      </p:pic>
      <p:grpSp>
        <p:nvGrpSpPr>
          <p:cNvPr id="4" name="Group 3">
            <a:extLst>
              <a:ext uri="{FF2B5EF4-FFF2-40B4-BE49-F238E27FC236}">
                <a16:creationId xmlns:a16="http://schemas.microsoft.com/office/drawing/2014/main" id="{86D26274-53F4-4DC6-AF0D-708317B1D889}"/>
              </a:ext>
            </a:extLst>
          </p:cNvPr>
          <p:cNvGrpSpPr/>
          <p:nvPr/>
        </p:nvGrpSpPr>
        <p:grpSpPr>
          <a:xfrm>
            <a:off x="4723357" y="251135"/>
            <a:ext cx="2267662" cy="539920"/>
            <a:chOff x="0" y="2004710"/>
            <a:chExt cx="5472030" cy="493520"/>
          </a:xfrm>
          <a:solidFill>
            <a:schemeClr val="accent6">
              <a:lumMod val="75000"/>
            </a:schemeClr>
          </a:solidFill>
        </p:grpSpPr>
        <p:sp>
          <p:nvSpPr>
            <p:cNvPr id="5"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defTabSz="1066480">
                <a:lnSpc>
                  <a:spcPct val="150000"/>
                </a:lnSpc>
                <a:spcBef>
                  <a:spcPct val="0"/>
                </a:spcBef>
                <a:spcAft>
                  <a:spcPct val="35000"/>
                </a:spcAft>
              </a:pPr>
              <a:endParaRPr lang="en-BZ" sz="2399" b="1" i="1" dirty="0">
                <a:solidFill>
                  <a:prstClr val="white"/>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3"/>
          <a:stretch>
            <a:fillRect/>
          </a:stretch>
        </p:blipFill>
        <p:spPr>
          <a:xfrm>
            <a:off x="4788024" y="35167"/>
            <a:ext cx="2121755" cy="1240439"/>
          </a:xfrm>
          <a:prstGeom prst="rect">
            <a:avLst/>
          </a:prstGeom>
        </p:spPr>
      </p:pic>
      <p:sp>
        <p:nvSpPr>
          <p:cNvPr id="8" name="Rectangle 7"/>
          <p:cNvSpPr/>
          <p:nvPr/>
        </p:nvSpPr>
        <p:spPr>
          <a:xfrm>
            <a:off x="3173665" y="908010"/>
            <a:ext cx="5742384" cy="4832092"/>
          </a:xfrm>
          <a:prstGeom prst="rect">
            <a:avLst/>
          </a:prstGeom>
        </p:spPr>
        <p:txBody>
          <a:bodyPr wrap="square">
            <a:spAutoFit/>
          </a:bodyPr>
          <a:lstStyle/>
          <a:p>
            <a:pPr algn="just"/>
            <a:r>
              <a:rPr lang="vi-VN" sz="2200" dirty="0" smtClean="0">
                <a:latin typeface="+mj-lt"/>
              </a:rPr>
              <a:t>       Đoạn </a:t>
            </a:r>
            <a:r>
              <a:rPr lang="vi-VN" sz="2200" dirty="0">
                <a:latin typeface="+mj-lt"/>
              </a:rPr>
              <a:t>trích Người thầy đầu tiên là lời kể lại của người họa sĩ và An-tư-nai về một người thầy đầu tiên của họ và của cả ngôi làng. Đuy-sen là một người thầy tuyệt vời, không chỉ vận động các học sinh tới trường, thầy còn tự tay cõng các em nhỏ qua suối, không quản thời tiết lạnh buốt hay bị những kẻ cưỡi ngựa châm chọc. Thầy Đuy-sen quan tâm đến các học sinh và đặc biệt là An-tư-nai, mong cô bé có thể lên thành phố lớn học tập. Câu chuyện kể lại từ An-tư-nai khiến người họa sĩ đồng hương cảm thấy day dứt và muốn vẽ bức tranh thật đẹp về hai thầy trò</a:t>
            </a:r>
          </a:p>
          <a:p>
            <a:pPr algn="just"/>
            <a:r>
              <a:rPr lang="vi-VN" sz="2200" dirty="0">
                <a:latin typeface="+mj-lt"/>
              </a:rPr>
              <a:t/>
            </a:r>
            <a:br>
              <a:rPr lang="vi-VN" sz="2200" dirty="0">
                <a:latin typeface="+mj-lt"/>
              </a:rPr>
            </a:br>
            <a:endParaRPr lang="en-US" sz="2200" dirty="0">
              <a:latin typeface="+mj-lt"/>
            </a:endParaRPr>
          </a:p>
        </p:txBody>
      </p:sp>
    </p:spTree>
    <p:extLst>
      <p:ext uri="{BB962C8B-B14F-4D97-AF65-F5344CB8AC3E}">
        <p14:creationId xmlns:p14="http://schemas.microsoft.com/office/powerpoint/2010/main" val="147700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60678" y="123478"/>
            <a:ext cx="7146789" cy="369332"/>
            <a:chOff x="-178462" y="1828800"/>
            <a:chExt cx="19060588"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Người kể chuyện và ngôi kể</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8" name="Group 47">
            <a:extLst>
              <a:ext uri="{FF2B5EF4-FFF2-40B4-BE49-F238E27FC236}">
                <a16:creationId xmlns:a16="http://schemas.microsoft.com/office/drawing/2014/main" id="{86D26274-53F4-4DC6-AF0D-708317B1D889}"/>
              </a:ext>
            </a:extLst>
          </p:cNvPr>
          <p:cNvGrpSpPr/>
          <p:nvPr/>
        </p:nvGrpSpPr>
        <p:grpSpPr>
          <a:xfrm>
            <a:off x="3044143" y="1059582"/>
            <a:ext cx="2952328" cy="539920"/>
            <a:chOff x="0" y="2004710"/>
            <a:chExt cx="5472030" cy="493520"/>
          </a:xfrm>
          <a:solidFill>
            <a:schemeClr val="accent4">
              <a:lumMod val="60000"/>
              <a:lumOff val="40000"/>
            </a:schemeClr>
          </a:solidFill>
        </p:grpSpPr>
        <p:sp>
          <p:nvSpPr>
            <p:cNvPr id="4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smtClean="0">
                  <a:solidFill>
                    <a:prstClr val="white"/>
                  </a:solidFill>
                  <a:latin typeface="Times New Roman" panose="02020603050405020304" pitchFamily="18" charset="0"/>
                  <a:cs typeface="Times New Roman" panose="02020603050405020304" pitchFamily="18" charset="0"/>
                </a:rPr>
                <a:t>Người kể chuyện</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grpSp>
        <p:nvGrpSpPr>
          <p:cNvPr id="51" name="Group 50"/>
          <p:cNvGrpSpPr>
            <a:grpSpLocks/>
          </p:cNvGrpSpPr>
          <p:nvPr/>
        </p:nvGrpSpPr>
        <p:grpSpPr bwMode="auto">
          <a:xfrm>
            <a:off x="2699792" y="1794756"/>
            <a:ext cx="3635168" cy="361950"/>
            <a:chOff x="816" y="2304"/>
            <a:chExt cx="1440" cy="448"/>
          </a:xfrm>
          <a:solidFill>
            <a:schemeClr val="accent6">
              <a:lumMod val="20000"/>
              <a:lumOff val="80000"/>
            </a:schemeClr>
          </a:solidFill>
        </p:grpSpPr>
        <p:sp>
          <p:nvSpPr>
            <p:cNvPr id="52" name="Freeform 51"/>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w="0">
              <a:solidFill>
                <a:srgbClr val="DF5908"/>
              </a:solidFill>
              <a:prstDash val="solid"/>
              <a:round/>
              <a:headEnd/>
              <a:tailEnd/>
            </a:ln>
            <a:extLst/>
          </p:spPr>
          <p:txBody>
            <a:bodyPr/>
            <a:lstStyle/>
            <a:p>
              <a:pPr defTabSz="914400" fontAlgn="base">
                <a:spcBef>
                  <a:spcPct val="0"/>
                </a:spcBef>
                <a:spcAft>
                  <a:spcPct val="0"/>
                </a:spcAft>
              </a:pPr>
              <a:endParaRPr lang="en-US" sz="2400">
                <a:solidFill>
                  <a:srgbClr val="000000"/>
                </a:solidFill>
                <a:latin typeface="Times New Roman" panose="02020603050405020304" pitchFamily="18" charset="0"/>
                <a:cs typeface="Times New Roman" panose="02020603050405020304" pitchFamily="18" charset="0"/>
              </a:endParaRPr>
            </a:p>
          </p:txBody>
        </p:sp>
        <p:sp>
          <p:nvSpPr>
            <p:cNvPr id="53" name="Rectangle 52"/>
            <p:cNvSpPr>
              <a:spLocks noChangeArrowheads="1"/>
            </p:cNvSpPr>
            <p:nvPr/>
          </p:nvSpPr>
          <p:spPr bwMode="gray">
            <a:xfrm>
              <a:off x="816" y="2304"/>
              <a:ext cx="1440" cy="393"/>
            </a:xfrm>
            <a:prstGeom prst="rect">
              <a:avLst/>
            </a:prstGeom>
            <a:grpFill/>
            <a:ln w="9525" algn="ctr">
              <a:solidFill>
                <a:schemeClr val="tx1"/>
              </a:solidFill>
              <a:miter lim="800000"/>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vi-VN" sz="2400" b="1"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Ngôi thứ nhất, xưng «tôi»</a:t>
              </a:r>
              <a:endParaRPr lang="en-US" sz="24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cxnSp>
        <p:nvCxnSpPr>
          <p:cNvPr id="6" name="Straight Connector 5"/>
          <p:cNvCxnSpPr>
            <a:stCxn id="53" idx="3"/>
          </p:cNvCxnSpPr>
          <p:nvPr/>
        </p:nvCxnSpPr>
        <p:spPr>
          <a:xfrm>
            <a:off x="6334960" y="1953513"/>
            <a:ext cx="1909448" cy="1482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53" idx="1"/>
          </p:cNvCxnSpPr>
          <p:nvPr/>
        </p:nvCxnSpPr>
        <p:spPr>
          <a:xfrm flipV="1">
            <a:off x="871358" y="1953513"/>
            <a:ext cx="1828434" cy="1482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244408" y="1968341"/>
            <a:ext cx="0" cy="531401"/>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871358" y="1953513"/>
            <a:ext cx="0" cy="531401"/>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95294" y="2554972"/>
            <a:ext cx="1152128" cy="216024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Phần (1),(4)</a:t>
            </a:r>
          </a:p>
          <a:p>
            <a:pPr algn="ctr"/>
            <a:r>
              <a:rPr lang="vi-VN" sz="2400" dirty="0" smtClean="0">
                <a:solidFill>
                  <a:schemeClr val="tx1"/>
                </a:solidFill>
                <a:latin typeface="Times New Roman" panose="02020603050405020304" pitchFamily="18" charset="0"/>
                <a:cs typeface="Times New Roman" panose="02020603050405020304" pitchFamily="18" charset="0"/>
              </a:rPr>
              <a:t>Anh họa sĩ</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6" name="Rounded Rectangle 55"/>
          <p:cNvSpPr/>
          <p:nvPr/>
        </p:nvSpPr>
        <p:spPr>
          <a:xfrm>
            <a:off x="7668344" y="2536074"/>
            <a:ext cx="1152128" cy="216024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Phần (2),(</a:t>
            </a:r>
            <a:r>
              <a:rPr lang="vi-VN" sz="2400" dirty="0">
                <a:solidFill>
                  <a:schemeClr val="tx1"/>
                </a:solidFill>
                <a:latin typeface="Times New Roman" panose="02020603050405020304" pitchFamily="18" charset="0"/>
                <a:cs typeface="Times New Roman" panose="02020603050405020304" pitchFamily="18" charset="0"/>
              </a:rPr>
              <a:t>3</a:t>
            </a:r>
            <a:r>
              <a:rPr lang="vi-VN" sz="2400" dirty="0" smtClean="0">
                <a:solidFill>
                  <a:schemeClr val="tx1"/>
                </a:solidFill>
                <a:latin typeface="Times New Roman" panose="02020603050405020304" pitchFamily="18" charset="0"/>
                <a:cs typeface="Times New Roman" panose="02020603050405020304" pitchFamily="18" charset="0"/>
              </a:rPr>
              <a:t>)</a:t>
            </a:r>
          </a:p>
          <a:p>
            <a:pPr algn="ctr"/>
            <a:r>
              <a:rPr lang="vi-VN" sz="2400" dirty="0" smtClean="0">
                <a:solidFill>
                  <a:schemeClr val="tx1"/>
                </a:solidFill>
                <a:latin typeface="Times New Roman" panose="02020603050405020304" pitchFamily="18" charset="0"/>
                <a:cs typeface="Times New Roman" panose="02020603050405020304" pitchFamily="18" charset="0"/>
              </a:rPr>
              <a:t>An-tư-nai</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7" name="Rounded Rectangle 56"/>
          <p:cNvSpPr/>
          <p:nvPr/>
        </p:nvSpPr>
        <p:spPr>
          <a:xfrm>
            <a:off x="1907704" y="2365151"/>
            <a:ext cx="5280730" cy="494632"/>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Đều sinh ra và lớn lên ở làng Ku-ku-rêu</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8" name="Rounded Rectangle 57"/>
          <p:cNvSpPr/>
          <p:nvPr/>
        </p:nvSpPr>
        <p:spPr>
          <a:xfrm>
            <a:off x="1907704" y="3057526"/>
            <a:ext cx="5280730" cy="810368"/>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Hiện đều sống ở Mát-xco-va và có quen biết nhau.</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9" name="Rounded Rectangle 58"/>
          <p:cNvSpPr/>
          <p:nvPr/>
        </p:nvSpPr>
        <p:spPr>
          <a:xfrm>
            <a:off x="1907704" y="4065637"/>
            <a:ext cx="5280730" cy="810368"/>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Cùng được mời về dự lễ khánh thành ngôi trường mới của quê hương.</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61" name="Straight Arrow Connector 60"/>
          <p:cNvCxnSpPr>
            <a:stCxn id="21" idx="3"/>
            <a:endCxn id="57" idx="1"/>
          </p:cNvCxnSpPr>
          <p:nvPr/>
        </p:nvCxnSpPr>
        <p:spPr>
          <a:xfrm flipV="1">
            <a:off x="1447422" y="2612467"/>
            <a:ext cx="460282" cy="1022625"/>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21" idx="3"/>
            <a:endCxn id="58" idx="1"/>
          </p:cNvCxnSpPr>
          <p:nvPr/>
        </p:nvCxnSpPr>
        <p:spPr>
          <a:xfrm flipV="1">
            <a:off x="1447422" y="3462710"/>
            <a:ext cx="460282" cy="172382"/>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21" idx="3"/>
            <a:endCxn id="59" idx="1"/>
          </p:cNvCxnSpPr>
          <p:nvPr/>
        </p:nvCxnSpPr>
        <p:spPr>
          <a:xfrm>
            <a:off x="1447422" y="3635092"/>
            <a:ext cx="460282" cy="835729"/>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6" idx="1"/>
            <a:endCxn id="57" idx="3"/>
          </p:cNvCxnSpPr>
          <p:nvPr/>
        </p:nvCxnSpPr>
        <p:spPr>
          <a:xfrm flipH="1" flipV="1">
            <a:off x="7188434" y="2612467"/>
            <a:ext cx="479910" cy="1003727"/>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56" idx="1"/>
            <a:endCxn id="58" idx="3"/>
          </p:cNvCxnSpPr>
          <p:nvPr/>
        </p:nvCxnSpPr>
        <p:spPr>
          <a:xfrm flipH="1" flipV="1">
            <a:off x="7188434" y="3462710"/>
            <a:ext cx="479910" cy="153484"/>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56" idx="1"/>
            <a:endCxn id="59" idx="3"/>
          </p:cNvCxnSpPr>
          <p:nvPr/>
        </p:nvCxnSpPr>
        <p:spPr>
          <a:xfrm flipH="1">
            <a:off x="7188434" y="3616194"/>
            <a:ext cx="479910" cy="854627"/>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2" name="Picture 71"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7490931" y="134145"/>
            <a:ext cx="1539369" cy="1446982"/>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1813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wipe(down)">
                                      <p:cBhvr>
                                        <p:cTn id="19" dur="5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barn(inVertical)">
                                      <p:cBhvr>
                                        <p:cTn id="31" dur="500"/>
                                        <p:tgtEl>
                                          <p:spTgt spid="54"/>
                                        </p:tgtEl>
                                      </p:cBhvr>
                                    </p:animEffect>
                                  </p:childTnLst>
                                </p:cTn>
                              </p:par>
                              <p:par>
                                <p:cTn id="32" presetID="16" presetClass="entr" presetSubtype="21"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barn(inVertical)">
                                      <p:cBhvr>
                                        <p:cTn id="46" dur="500"/>
                                        <p:tgtEl>
                                          <p:spTgt spid="5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barn(inVertical)">
                                      <p:cBhvr>
                                        <p:cTn id="51" dur="500"/>
                                        <p:tgtEl>
                                          <p:spTgt spid="6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barn(inVertical)">
                                      <p:cBhvr>
                                        <p:cTn id="54" dur="500"/>
                                        <p:tgtEl>
                                          <p:spTgt spid="57"/>
                                        </p:tgtEl>
                                      </p:cBhvr>
                                    </p:animEffect>
                                  </p:childTnLst>
                                </p:cTn>
                              </p:par>
                              <p:par>
                                <p:cTn id="55" presetID="16" presetClass="entr" presetSubtype="21"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barn(inVertical)">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barn(inVertical)">
                                      <p:cBhvr>
                                        <p:cTn id="62" dur="500"/>
                                        <p:tgtEl>
                                          <p:spTgt spid="6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barn(inVertical)">
                                      <p:cBhvr>
                                        <p:cTn id="65" dur="500"/>
                                        <p:tgtEl>
                                          <p:spTgt spid="58"/>
                                        </p:tgtEl>
                                      </p:cBhvr>
                                    </p:animEffect>
                                  </p:childTnLst>
                                </p:cTn>
                              </p:par>
                              <p:par>
                                <p:cTn id="66" presetID="16" presetClass="entr" presetSubtype="21" fill="hold"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barn(inVertical)">
                                      <p:cBhvr>
                                        <p:cTn id="68" dur="500"/>
                                        <p:tgtEl>
                                          <p:spTgt spid="6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barn(inVertical)">
                                      <p:cBhvr>
                                        <p:cTn id="73" dur="500"/>
                                        <p:tgtEl>
                                          <p:spTgt spid="6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inVertical)">
                                      <p:cBhvr>
                                        <p:cTn id="76" dur="500"/>
                                        <p:tgtEl>
                                          <p:spTgt spid="59"/>
                                        </p:tgtEl>
                                      </p:cBhvr>
                                    </p:animEffect>
                                  </p:childTnLst>
                                </p:cTn>
                              </p:par>
                              <p:par>
                                <p:cTn id="77" presetID="16" presetClass="entr" presetSubtype="21" fill="hold" nodeType="with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barn(inVertical)">
                                      <p:cBhvr>
                                        <p:cTn id="7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6" grpId="0" animBg="1"/>
      <p:bldP spid="57" grpId="0" animBg="1"/>
      <p:bldP spid="58" grpId="0" animBg="1"/>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2666001"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9286" y="915566"/>
            <a:ext cx="2846530" cy="3804118"/>
          </a:xfrm>
          <a:prstGeom prst="rect">
            <a:avLst/>
          </a:prstGeom>
        </p:spPr>
      </p:pic>
      <p:sp>
        <p:nvSpPr>
          <p:cNvPr id="6" name="Rectangle 5"/>
          <p:cNvSpPr/>
          <p:nvPr/>
        </p:nvSpPr>
        <p:spPr>
          <a:xfrm>
            <a:off x="3131840" y="646330"/>
            <a:ext cx="5742384" cy="3970318"/>
          </a:xfrm>
          <a:prstGeom prst="rect">
            <a:avLst/>
          </a:prstGeom>
        </p:spPr>
        <p:txBody>
          <a:bodyPr wrap="square">
            <a:spAutoFit/>
          </a:bodyPr>
          <a:lstStyle/>
          <a:p>
            <a:pPr algn="just"/>
            <a:r>
              <a:rPr lang="vi-VN" sz="2800" dirty="0" smtClean="0">
                <a:latin typeface="+mj-lt"/>
              </a:rPr>
              <a:t>- Là dụng ý, xuất phát từ ý đồ nghẹ thuật của tác giả</a:t>
            </a:r>
          </a:p>
          <a:p>
            <a:pPr algn="just"/>
            <a:endParaRPr lang="vi-VN" sz="2800" dirty="0" smtClean="0">
              <a:latin typeface="+mj-lt"/>
            </a:endParaRPr>
          </a:p>
          <a:p>
            <a:pPr algn="just"/>
            <a:r>
              <a:rPr lang="vi-VN" sz="2800" dirty="0" smtClean="0">
                <a:latin typeface="+mj-lt"/>
              </a:rPr>
              <a:t>- Khiến cho câu chuyện được soi chiếu từ nhiều chiều, trở nên phong phú, hấp dẫn, chứa đựng nhiều ý nghĩa hơn; giúp nhà văn biểu đạt nhiều điểm nhìn, nhiều khía cạnh khác của sự việc, con người.</a:t>
            </a:r>
            <a:endParaRPr lang="en-US" sz="2800" dirty="0">
              <a:latin typeface="+mj-lt"/>
            </a:endParaRPr>
          </a:p>
        </p:txBody>
      </p:sp>
    </p:spTree>
    <p:extLst>
      <p:ext uri="{BB962C8B-B14F-4D97-AF65-F5344CB8AC3E}">
        <p14:creationId xmlns:p14="http://schemas.microsoft.com/office/powerpoint/2010/main" val="565897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circle(in)">
                                      <p:cBhvr>
                                        <p:cTn id="14" dur="20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barn(inVertical)">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thầy Đuy-sen</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aphicFrame>
        <p:nvGraphicFramePr>
          <p:cNvPr id="32" name="Table 31">
            <a:extLst>
              <a:ext uri="{FF2B5EF4-FFF2-40B4-BE49-F238E27FC236}">
                <a16:creationId xmlns:a16="http://schemas.microsoft.com/office/drawing/2014/main" id="{21BF6822-DF6B-4645-A6B5-E5EC96166AB7}"/>
              </a:ext>
            </a:extLst>
          </p:cNvPr>
          <p:cNvGraphicFramePr>
            <a:graphicFrameLocks noGrp="1"/>
          </p:cNvGraphicFramePr>
          <p:nvPr>
            <p:extLst>
              <p:ext uri="{D42A27DB-BD31-4B8C-83A1-F6EECF244321}">
                <p14:modId xmlns:p14="http://schemas.microsoft.com/office/powerpoint/2010/main" val="1701998228"/>
              </p:ext>
            </p:extLst>
          </p:nvPr>
        </p:nvGraphicFramePr>
        <p:xfrm>
          <a:off x="405421" y="1275606"/>
          <a:ext cx="8530030" cy="3697560"/>
        </p:xfrm>
        <a:graphic>
          <a:graphicData uri="http://schemas.openxmlformats.org/drawingml/2006/table">
            <a:tbl>
              <a:tblPr firstRow="1" firstCol="1" bandRow="1">
                <a:tableStyleId>{5C22544A-7EE6-4342-B048-85BDC9FD1C3A}</a:tableStyleId>
              </a:tblPr>
              <a:tblGrid>
                <a:gridCol w="1330335">
                  <a:extLst>
                    <a:ext uri="{9D8B030D-6E8A-4147-A177-3AD203B41FA5}">
                      <a16:colId xmlns:a16="http://schemas.microsoft.com/office/drawing/2014/main" val="2652937475"/>
                    </a:ext>
                  </a:extLst>
                </a:gridCol>
                <a:gridCol w="5030298">
                  <a:extLst>
                    <a:ext uri="{9D8B030D-6E8A-4147-A177-3AD203B41FA5}">
                      <a16:colId xmlns:a16="http://schemas.microsoft.com/office/drawing/2014/main" val="2507871016"/>
                    </a:ext>
                  </a:extLst>
                </a:gridCol>
                <a:gridCol w="2169397">
                  <a:extLst>
                    <a:ext uri="{9D8B030D-6E8A-4147-A177-3AD203B41FA5}">
                      <a16:colId xmlns:a16="http://schemas.microsoft.com/office/drawing/2014/main" val="1130049113"/>
                    </a:ext>
                  </a:extLst>
                </a:gridCol>
              </a:tblGrid>
              <a:tr h="352394">
                <a:tc gridSpan="3">
                  <a:txBody>
                    <a:bodyPr/>
                    <a:lstStyle/>
                    <a:p>
                      <a:pPr marL="0" marR="0" algn="ctr">
                        <a:lnSpc>
                          <a:spcPct val="150000"/>
                        </a:lnSpc>
                        <a:spcBef>
                          <a:spcPts val="0"/>
                        </a:spcBef>
                        <a:spcAft>
                          <a:spcPts val="0"/>
                        </a:spcAft>
                      </a:pPr>
                      <a:r>
                        <a:rPr lang="en-US" sz="2000" dirty="0" smtClean="0">
                          <a:solidFill>
                            <a:schemeClr val="tx1"/>
                          </a:solidFill>
                          <a:effectLst/>
                          <a:latin typeface="Times New Roman" panose="02020603050405020304" pitchFamily="18" charset="0"/>
                          <a:cs typeface="Times New Roman" panose="02020603050405020304" pitchFamily="18" charset="0"/>
                        </a:rPr>
                        <a:t>1. </a:t>
                      </a:r>
                      <a:r>
                        <a:rPr lang="en-US" sz="2000" dirty="0" err="1" smtClean="0">
                          <a:solidFill>
                            <a:schemeClr val="tx1"/>
                          </a:solidFill>
                          <a:effectLst/>
                          <a:latin typeface="Times New Roman" panose="02020603050405020304" pitchFamily="18" charset="0"/>
                          <a:cs typeface="Times New Roman" panose="02020603050405020304" pitchFamily="18" charset="0"/>
                        </a:rPr>
                        <a:t>Nhân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vật</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thầy</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Đuy-sen</a:t>
                      </a:r>
                      <a:r>
                        <a:rPr lang="en-US" sz="2000" baseline="0" dirty="0" smtClean="0">
                          <a:solidFill>
                            <a:schemeClr val="tx1"/>
                          </a:solidFill>
                          <a:effectLst/>
                          <a:latin typeface="Times New Roman" panose="02020603050405020304" pitchFamily="18" charset="0"/>
                          <a:cs typeface="Times New Roman" panose="02020603050405020304" pitchFamily="18" charset="0"/>
                        </a:rPr>
                        <a:t> qua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lời</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kể</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của</a:t>
                      </a:r>
                      <a:r>
                        <a:rPr lang="en-US" sz="2000" baseline="0" dirty="0" smtClean="0">
                          <a:solidFill>
                            <a:schemeClr val="tx1"/>
                          </a:solidFill>
                          <a:effectLst/>
                          <a:latin typeface="Times New Roman" panose="02020603050405020304" pitchFamily="18" charset="0"/>
                          <a:cs typeface="Times New Roman" panose="02020603050405020304" pitchFamily="18" charset="0"/>
                        </a:rPr>
                        <a:t> An-</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tư</a:t>
                      </a:r>
                      <a:r>
                        <a:rPr lang="en-US" sz="2000" baseline="0" dirty="0" smtClean="0">
                          <a:solidFill>
                            <a:schemeClr val="tx1"/>
                          </a:solidFill>
                          <a:effectLst/>
                          <a:latin typeface="Times New Roman" panose="02020603050405020304" pitchFamily="18" charset="0"/>
                          <a:cs typeface="Times New Roman" panose="02020603050405020304" pitchFamily="18" charset="0"/>
                        </a:rPr>
                        <a:t>-</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5038"/>
                  </a:ext>
                </a:extLst>
              </a:tr>
              <a:tr h="352394">
                <a:tc gridSpan="2">
                  <a:txBody>
                    <a:bodyPr/>
                    <a:lstStyle/>
                    <a:p>
                      <a:pPr marL="0" marR="0" algn="ctr">
                        <a:lnSpc>
                          <a:spcPct val="15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50000"/>
                        </a:lnSpc>
                        <a:spcBef>
                          <a:spcPts val="0"/>
                        </a:spcBef>
                        <a:spcAft>
                          <a:spcPts val="0"/>
                        </a:spcAft>
                      </a:pPr>
                      <a:endParaRPr lang="en-US" sz="15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nSpc>
                          <a:spcPct val="150000"/>
                        </a:lnSpc>
                        <a:spcAft>
                          <a:spcPts val="0"/>
                        </a:spcAft>
                      </a:pPr>
                      <a:r>
                        <a:rPr lang="vi-VN" sz="2000" dirty="0" smtClean="0">
                          <a:solidFill>
                            <a:srgbClr val="FF0000"/>
                          </a:solidFill>
                          <a:latin typeface="Times New Roman" panose="02020603050405020304" pitchFamily="18" charset="0"/>
                          <a:cs typeface="Times New Roman" panose="02020603050405020304" pitchFamily="18" charset="0"/>
                        </a:rPr>
                        <a:t>Cảm</a:t>
                      </a:r>
                      <a:r>
                        <a:rPr lang="vi-VN" sz="2000" baseline="0" dirty="0" smtClean="0">
                          <a:solidFill>
                            <a:srgbClr val="FF0000"/>
                          </a:solidFill>
                          <a:latin typeface="Times New Roman" panose="02020603050405020304" pitchFamily="18" charset="0"/>
                          <a:cs typeface="Times New Roman" panose="02020603050405020304" pitchFamily="18" charset="0"/>
                        </a:rPr>
                        <a:t> xúc, suy nghĩ của An-tư-nai về thầy</a:t>
                      </a:r>
                      <a:endParaRPr lang="en-US" sz="2000" dirty="0">
                        <a:solidFill>
                          <a:srgbClr val="FF0000"/>
                        </a:solidFill>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413680"/>
                  </a:ext>
                </a:extLst>
              </a:tr>
              <a:tr h="741784">
                <a:tc>
                  <a:txBody>
                    <a:bodyPr/>
                    <a:lstStyle/>
                    <a:p>
                      <a:pPr marL="0" marR="0" algn="l">
                        <a:lnSpc>
                          <a:spcPct val="15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Ngôn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ngữ</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107109"/>
                  </a:ext>
                </a:extLst>
              </a:tr>
              <a:tr h="864096">
                <a:tc>
                  <a:txBody>
                    <a:bodyPr/>
                    <a:lstStyle/>
                    <a:p>
                      <a:pPr marL="0" marR="0" algn="l">
                        <a:lnSpc>
                          <a:spcPct val="15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Hành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động</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802803"/>
                  </a:ext>
                </a:extLst>
              </a:tr>
              <a:tr h="720080">
                <a:tc>
                  <a:txBody>
                    <a:bodyPr/>
                    <a:lstStyle/>
                    <a:p>
                      <a:pPr marL="0" marR="0" algn="l">
                        <a:lnSpc>
                          <a:spcPct val="150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Tính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cách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val="10004"/>
                  </a:ext>
                </a:extLst>
              </a:tr>
              <a:tr h="428535">
                <a:tc gridSpan="3">
                  <a:txBody>
                    <a:bodyPr/>
                    <a:lstStyle/>
                    <a:p>
                      <a:pPr marL="0" marR="0" algn="l">
                        <a:lnSpc>
                          <a:spcPct val="150000"/>
                        </a:lnSpc>
                        <a:spcBef>
                          <a:spcPts val="0"/>
                        </a:spcBef>
                        <a:spcAft>
                          <a:spcPts val="0"/>
                        </a:spcAft>
                      </a:pPr>
                      <a:r>
                        <a:rPr lang="vi-VN"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Nhận</a:t>
                      </a:r>
                      <a:r>
                        <a:rPr lang="vi-VN"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xét</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977815"/>
                  </a:ext>
                </a:extLst>
              </a:tr>
            </a:tbl>
          </a:graphicData>
        </a:graphic>
      </p:graphicFrame>
      <p:pic>
        <p:nvPicPr>
          <p:cNvPr id="2" name="Picture 1"/>
          <p:cNvPicPr>
            <a:picLocks noChangeAspect="1"/>
          </p:cNvPicPr>
          <p:nvPr/>
        </p:nvPicPr>
        <p:blipFill>
          <a:blip r:embed="rId3"/>
          <a:stretch>
            <a:fillRect/>
          </a:stretch>
        </p:blipFill>
        <p:spPr>
          <a:xfrm>
            <a:off x="4217222" y="459526"/>
            <a:ext cx="5149085" cy="1021512"/>
          </a:xfrm>
          <a:prstGeom prst="rect">
            <a:avLst/>
          </a:prstGeom>
        </p:spPr>
      </p:pic>
      <p:grpSp>
        <p:nvGrpSpPr>
          <p:cNvPr id="12" name="Group 11"/>
          <p:cNvGrpSpPr/>
          <p:nvPr/>
        </p:nvGrpSpPr>
        <p:grpSpPr>
          <a:xfrm>
            <a:off x="160678" y="123478"/>
            <a:ext cx="7146789" cy="369332"/>
            <a:chOff x="-178462" y="1828800"/>
            <a:chExt cx="19060588" cy="984870"/>
          </a:xfrm>
        </p:grpSpPr>
        <p:sp>
          <p:nvSpPr>
            <p:cNvPr id="18" name="Round Same Side Corner Rectangle 17"/>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9" name="TextBox 18"/>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664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21BF6822-DF6B-4645-A6B5-E5EC96166AB7}"/>
              </a:ext>
            </a:extLst>
          </p:cNvPr>
          <p:cNvGraphicFramePr>
            <a:graphicFrameLocks noGrp="1"/>
          </p:cNvGraphicFramePr>
          <p:nvPr>
            <p:extLst>
              <p:ext uri="{D42A27DB-BD31-4B8C-83A1-F6EECF244321}">
                <p14:modId xmlns:p14="http://schemas.microsoft.com/office/powerpoint/2010/main" val="1835492934"/>
              </p:ext>
            </p:extLst>
          </p:nvPr>
        </p:nvGraphicFramePr>
        <p:xfrm>
          <a:off x="134776" y="91149"/>
          <a:ext cx="8901720" cy="4805045"/>
        </p:xfrm>
        <a:graphic>
          <a:graphicData uri="http://schemas.openxmlformats.org/drawingml/2006/table">
            <a:tbl>
              <a:tblPr firstRow="1" firstCol="1" bandRow="1">
                <a:tableStyleId>{5C22544A-7EE6-4342-B048-85BDC9FD1C3A}</a:tableStyleId>
              </a:tblPr>
              <a:tblGrid>
                <a:gridCol w="980840">
                  <a:extLst>
                    <a:ext uri="{9D8B030D-6E8A-4147-A177-3AD203B41FA5}">
                      <a16:colId xmlns:a16="http://schemas.microsoft.com/office/drawing/2014/main" val="2652937475"/>
                    </a:ext>
                  </a:extLst>
                </a:gridCol>
                <a:gridCol w="5184576">
                  <a:extLst>
                    <a:ext uri="{9D8B030D-6E8A-4147-A177-3AD203B41FA5}">
                      <a16:colId xmlns:a16="http://schemas.microsoft.com/office/drawing/2014/main" val="2507871016"/>
                    </a:ext>
                  </a:extLst>
                </a:gridCol>
                <a:gridCol w="2736304">
                  <a:extLst>
                    <a:ext uri="{9D8B030D-6E8A-4147-A177-3AD203B41FA5}">
                      <a16:colId xmlns:a16="http://schemas.microsoft.com/office/drawing/2014/main" val="1130049113"/>
                    </a:ext>
                  </a:extLst>
                </a:gridCol>
              </a:tblGrid>
              <a:tr h="422408">
                <a:tc gridSpan="3">
                  <a:txBody>
                    <a:bodyPr/>
                    <a:lstStyle/>
                    <a:p>
                      <a:pPr marL="0" marR="0" algn="ctr">
                        <a:lnSpc>
                          <a:spcPct val="100000"/>
                        </a:lnSpc>
                        <a:spcBef>
                          <a:spcPts val="0"/>
                        </a:spcBef>
                        <a:spcAft>
                          <a:spcPts val="0"/>
                        </a:spcAft>
                      </a:pPr>
                      <a:r>
                        <a:rPr lang="en-US" sz="2000" dirty="0" smtClean="0">
                          <a:solidFill>
                            <a:schemeClr val="tx1"/>
                          </a:solidFill>
                          <a:effectLst/>
                          <a:latin typeface="Times New Roman" panose="02020603050405020304" pitchFamily="18" charset="0"/>
                          <a:cs typeface="Times New Roman" panose="02020603050405020304" pitchFamily="18" charset="0"/>
                        </a:rPr>
                        <a:t>1. </a:t>
                      </a:r>
                      <a:r>
                        <a:rPr lang="en-US" sz="2000" dirty="0" err="1" smtClean="0">
                          <a:solidFill>
                            <a:schemeClr val="tx1"/>
                          </a:solidFill>
                          <a:effectLst/>
                          <a:latin typeface="Times New Roman" panose="02020603050405020304" pitchFamily="18" charset="0"/>
                          <a:cs typeface="Times New Roman" panose="02020603050405020304" pitchFamily="18" charset="0"/>
                        </a:rPr>
                        <a:t>Nhân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vật</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thầy</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Đuy-sen</a:t>
                      </a:r>
                      <a:r>
                        <a:rPr lang="en-US" sz="2000" baseline="0" dirty="0" smtClean="0">
                          <a:solidFill>
                            <a:schemeClr val="tx1"/>
                          </a:solidFill>
                          <a:effectLst/>
                          <a:latin typeface="Times New Roman" panose="02020603050405020304" pitchFamily="18" charset="0"/>
                          <a:cs typeface="Times New Roman" panose="02020603050405020304" pitchFamily="18" charset="0"/>
                        </a:rPr>
                        <a:t> qua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lời</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kể</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của</a:t>
                      </a:r>
                      <a:r>
                        <a:rPr lang="en-US" sz="2000" baseline="0" dirty="0" smtClean="0">
                          <a:solidFill>
                            <a:schemeClr val="tx1"/>
                          </a:solidFill>
                          <a:effectLst/>
                          <a:latin typeface="Times New Roman" panose="02020603050405020304" pitchFamily="18" charset="0"/>
                          <a:cs typeface="Times New Roman" panose="02020603050405020304" pitchFamily="18" charset="0"/>
                        </a:rPr>
                        <a:t> An-</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tư</a:t>
                      </a:r>
                      <a:r>
                        <a:rPr lang="en-US" sz="2000" baseline="0" dirty="0" smtClean="0">
                          <a:solidFill>
                            <a:schemeClr val="tx1"/>
                          </a:solidFill>
                          <a:effectLst/>
                          <a:latin typeface="Times New Roman" panose="02020603050405020304" pitchFamily="18" charset="0"/>
                          <a:cs typeface="Times New Roman" panose="02020603050405020304" pitchFamily="18" charset="0"/>
                        </a:rPr>
                        <a:t>-</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5038"/>
                  </a:ext>
                </a:extLst>
              </a:tr>
              <a:tr h="428628">
                <a:tc gridSpan="2">
                  <a:txBody>
                    <a:bodyPr/>
                    <a:lstStyle/>
                    <a:p>
                      <a:pPr marL="0" marR="0" algn="ctr">
                        <a:lnSpc>
                          <a:spcPct val="10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marL="0" marR="0" algn="ctr">
                        <a:lnSpc>
                          <a:spcPct val="100000"/>
                        </a:lnSpc>
                        <a:spcBef>
                          <a:spcPts val="0"/>
                        </a:spcBef>
                        <a:spcAft>
                          <a:spcPts val="0"/>
                        </a:spcAft>
                      </a:pP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just">
                        <a:lnSpc>
                          <a:spcPct val="100000"/>
                        </a:lnSpc>
                        <a:spcAft>
                          <a:spcPts val="0"/>
                        </a:spcAft>
                      </a:pP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xúc</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a:t>
                      </a:r>
                      <a:r>
                        <a:rPr lang="vi-VN"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ĩ</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lòng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hậu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0000"/>
                        </a:lnSpc>
                      </a:pPr>
                      <a:endParaRPr lang="vi-VN"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algn="just">
                        <a:lnSpc>
                          <a:spcPct val="100000"/>
                        </a:lnSpc>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đ</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ã</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Đuy-sen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mô</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biết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ơn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tấm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lòng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ừ</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ý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ĩ</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000" baseline="0" dirty="0" smtClean="0">
                          <a:latin typeface="Times New Roman" panose="02020603050405020304" pitchFamily="18" charset="0"/>
                          <a:ea typeface="Times New Roman" panose="02020603050405020304" pitchFamily="18" charset="0"/>
                          <a:cs typeface="Times New Roman" panose="02020603050405020304" pitchFamily="18" charset="0"/>
                        </a:rPr>
                        <a:t> và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ước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cô</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đứa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ẻ</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413680"/>
                  </a:ext>
                </a:extLst>
              </a:tr>
              <a:tr h="765469">
                <a:tc>
                  <a:txBody>
                    <a:bodyPr/>
                    <a:lstStyle/>
                    <a:p>
                      <a:pPr marL="0" marR="0" algn="ctr">
                        <a:lnSpc>
                          <a:spcPct val="10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Ngôn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ngữ</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ò</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chuyện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thuyết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phục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ỏ</a:t>
                      </a:r>
                      <a:r>
                        <a:rPr lang="vi-VN" sz="2000" baseline="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Động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khích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107109"/>
                  </a:ext>
                </a:extLst>
              </a:tr>
              <a:tr h="1795285">
                <a:tc>
                  <a:txBody>
                    <a:bodyPr/>
                    <a:lstStyle/>
                    <a:p>
                      <a:pPr marL="0" marR="0" algn="ctr">
                        <a:lnSpc>
                          <a:spcPct val="10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Hành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động</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mình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sửa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sang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cũ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lớp</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ỏ</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suối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giữa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đông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buốt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gi</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á.</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Kiên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trì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dạy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ữ</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bất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chấp</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hoàn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thiếu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thốn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khắc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nghiệt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khắc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nghiệt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sư</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đơn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độc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ước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tươi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sáng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ò</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802803"/>
                  </a:ext>
                </a:extLst>
              </a:tr>
              <a:tr h="342900">
                <a:tc>
                  <a:txBody>
                    <a:bodyPr/>
                    <a:lstStyle/>
                    <a:p>
                      <a:pPr marL="0" marR="0" algn="ctr">
                        <a:lnSpc>
                          <a:spcPct val="1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r>
                        <a:rPr lang="en-US" sz="2000" smtClean="0">
                          <a:solidFill>
                            <a:schemeClr val="tx1"/>
                          </a:solidFill>
                          <a:effectLst/>
                          <a:latin typeface="Times New Roman" panose="02020603050405020304" pitchFamily="18" charset="0"/>
                          <a:cs typeface="Times New Roman" panose="02020603050405020304" pitchFamily="18" charset="0"/>
                        </a:rPr>
                        <a:t>Tính</a:t>
                      </a:r>
                      <a:r>
                        <a:rPr lang="en-US" sz="2000" baseline="0" smtClean="0">
                          <a:solidFill>
                            <a:schemeClr val="tx1"/>
                          </a:solidFill>
                          <a:effectLst/>
                          <a:latin typeface="Times New Roman" panose="02020603050405020304" pitchFamily="18" charset="0"/>
                          <a:cs typeface="Times New Roman" panose="02020603050405020304" pitchFamily="18" charset="0"/>
                        </a:rPr>
                        <a:t> cách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ó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mục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đích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đẹp</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kiên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hậu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0004"/>
                  </a:ext>
                </a:extLst>
              </a:tr>
              <a:tr h="420237">
                <a:tc gridSpan="3">
                  <a:txBody>
                    <a:bodyPr/>
                    <a:lstStyle/>
                    <a:p>
                      <a:pPr marL="0" marR="0" algn="l">
                        <a:lnSpc>
                          <a:spcPct val="100000"/>
                        </a:lnSpc>
                        <a:spcBef>
                          <a:spcPts val="0"/>
                        </a:spcBef>
                        <a:spcAft>
                          <a:spcPts val="0"/>
                        </a:spcAft>
                      </a:pPr>
                      <a:r>
                        <a:rPr lang="en-US"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Nhận</a:t>
                      </a:r>
                      <a:r>
                        <a:rPr lang="vi-VN"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xét: </a:t>
                      </a:r>
                      <a:r>
                        <a:rPr lang="en-US" sz="200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977815"/>
                  </a:ext>
                </a:extLst>
              </a:tr>
            </a:tbl>
          </a:graphicData>
        </a:graphic>
      </p:graphicFrame>
    </p:spTree>
    <p:extLst>
      <p:ext uri="{BB962C8B-B14F-4D97-AF65-F5344CB8AC3E}">
        <p14:creationId xmlns:p14="http://schemas.microsoft.com/office/powerpoint/2010/main" val="3251533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07504" y="699542"/>
            <a:ext cx="5400600" cy="4104456"/>
          </a:xfrm>
          <a:prstGeom prst="rect">
            <a:avLst/>
          </a:prstGeom>
          <a:ln>
            <a:noFill/>
          </a:ln>
          <a:effectLst>
            <a:softEdge rad="112500"/>
          </a:effectLst>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86D26274-53F4-4DC6-AF0D-708317B1D889}"/>
              </a:ext>
            </a:extLst>
          </p:cNvPr>
          <p:cNvGrpSpPr/>
          <p:nvPr/>
        </p:nvGrpSpPr>
        <p:grpSpPr>
          <a:xfrm>
            <a:off x="5721272" y="555526"/>
            <a:ext cx="295232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smtClean="0">
                  <a:solidFill>
                    <a:prstClr val="white"/>
                  </a:solidFill>
                  <a:latin typeface="Times New Roman" panose="02020603050405020304" pitchFamily="18" charset="0"/>
                  <a:cs typeface="Times New Roman" panose="02020603050405020304" pitchFamily="18" charset="0"/>
                </a:rPr>
                <a:t>Nghệ thuật</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5736312" y="1310734"/>
            <a:ext cx="3084160" cy="3539430"/>
          </a:xfrm>
          <a:prstGeom prst="rect">
            <a:avLst/>
          </a:prstGeom>
        </p:spPr>
        <p:txBody>
          <a:bodyPr wrap="square">
            <a:spAutoFit/>
          </a:bodyPr>
          <a:lstStyle/>
          <a:p>
            <a:pPr algn="just"/>
            <a:r>
              <a:rPr lang="vi-VN" sz="2800" dirty="0" smtClean="0">
                <a:latin typeface="+mj-lt"/>
              </a:rPr>
              <a:t>- Lối kể chuyện hấp dẫn, kết hợp miêu tả, tự sự, biểu cảm</a:t>
            </a:r>
          </a:p>
          <a:p>
            <a:pPr algn="just"/>
            <a:r>
              <a:rPr lang="vi-VN" sz="2800" dirty="0" smtClean="0">
                <a:latin typeface="+mj-lt"/>
              </a:rPr>
              <a:t>- Khắc họa nhân vật sinh động, rõ nét qua: ngôn ngữ, hành động, lời nói, cử chỉ...</a:t>
            </a:r>
            <a:endParaRPr lang="en-US" sz="2800" dirty="0">
              <a:latin typeface="+mj-lt"/>
            </a:endParaRPr>
          </a:p>
        </p:txBody>
      </p:sp>
    </p:spTree>
    <p:extLst>
      <p:ext uri="{BB962C8B-B14F-4D97-AF65-F5344CB8AC3E}">
        <p14:creationId xmlns:p14="http://schemas.microsoft.com/office/powerpoint/2010/main" val="424418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anim calcmode="lin" valueType="num">
                                      <p:cBhvr>
                                        <p:cTn id="1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An-tư-nai</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vi-VN"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a:blip r:embed="rId3"/>
          <a:stretch>
            <a:fillRect/>
          </a:stretch>
        </p:blipFill>
        <p:spPr>
          <a:xfrm>
            <a:off x="958001" y="1522136"/>
            <a:ext cx="5807475" cy="1152128"/>
          </a:xfrm>
          <a:prstGeom prst="rect">
            <a:avLst/>
          </a:prstGeom>
        </p:spPr>
      </p:pic>
      <p:sp>
        <p:nvSpPr>
          <p:cNvPr id="18" name="TextBox 17"/>
          <p:cNvSpPr txBox="1"/>
          <p:nvPr/>
        </p:nvSpPr>
        <p:spPr>
          <a:xfrm>
            <a:off x="279533" y="2577954"/>
            <a:ext cx="2424290" cy="1708160"/>
          </a:xfrm>
          <a:prstGeom prst="rect">
            <a:avLst/>
          </a:prstGeom>
          <a:solidFill>
            <a:schemeClr val="accent6">
              <a:lumMod val="20000"/>
              <a:lumOff val="80000"/>
            </a:schemeClr>
          </a:solidFill>
        </p:spPr>
        <p:txBody>
          <a:bodyPr wrap="square" rtlCol="0">
            <a:spAutoFit/>
          </a:bodyPr>
          <a:lstStyle/>
          <a:p>
            <a:pPr algn="just" defTabSz="342900"/>
            <a:endParaRPr lang="vi-VN" sz="2100" dirty="0" smtClean="0">
              <a:solidFill>
                <a:prstClr val="black"/>
              </a:solidFill>
              <a:latin typeface="Times New Roman" pitchFamily="18" charset="0"/>
              <a:cs typeface="Times New Roman" pitchFamily="18" charset="0"/>
            </a:endParaRPr>
          </a:p>
          <a:p>
            <a:pPr algn="just" defTabSz="342900"/>
            <a:r>
              <a:rPr lang="vi-VN" sz="2100" dirty="0" smtClean="0">
                <a:solidFill>
                  <a:prstClr val="black"/>
                </a:solidFill>
                <a:latin typeface="Times New Roman" pitchFamily="18" charset="0"/>
                <a:cs typeface="Times New Roman" pitchFamily="18" charset="0"/>
              </a:rPr>
              <a:t>NHÓM 1. Tìm hiểu về hoàn cảnh của em bé An-tư-nai</a:t>
            </a:r>
            <a:endParaRPr lang="vi-VN" sz="2100" dirty="0">
              <a:solidFill>
                <a:prstClr val="black"/>
              </a:solidFill>
              <a:latin typeface="Times New Roman" pitchFamily="18" charset="0"/>
              <a:cs typeface="Times New Roman" pitchFamily="18" charset="0"/>
            </a:endParaRPr>
          </a:p>
          <a:p>
            <a:pPr algn="just" defTabSz="342900"/>
            <a:endParaRPr lang="en-US" sz="2100" dirty="0" smtClean="0">
              <a:solidFill>
                <a:prstClr val="black"/>
              </a:solidFill>
              <a:latin typeface="Times New Roman" pitchFamily="18" charset="0"/>
              <a:cs typeface="Times New Roman" pitchFamily="18" charset="0"/>
            </a:endParaRPr>
          </a:p>
        </p:txBody>
      </p:sp>
      <p:sp>
        <p:nvSpPr>
          <p:cNvPr id="19" name="TextBox 18"/>
          <p:cNvSpPr txBox="1"/>
          <p:nvPr/>
        </p:nvSpPr>
        <p:spPr>
          <a:xfrm>
            <a:off x="6122084" y="2571750"/>
            <a:ext cx="2596094" cy="1708160"/>
          </a:xfrm>
          <a:prstGeom prst="rect">
            <a:avLst/>
          </a:prstGeom>
          <a:solidFill>
            <a:schemeClr val="accent3">
              <a:lumMod val="20000"/>
              <a:lumOff val="80000"/>
            </a:schemeClr>
          </a:solidFill>
        </p:spPr>
        <p:txBody>
          <a:bodyPr wrap="square" rtlCol="0">
            <a:spAutoFit/>
          </a:bodyPr>
          <a:lstStyle/>
          <a:p>
            <a:pPr algn="just" defTabSz="342900"/>
            <a:r>
              <a:rPr lang="vi-VN" sz="2100" dirty="0" smtClean="0">
                <a:solidFill>
                  <a:prstClr val="black"/>
                </a:solidFill>
                <a:latin typeface="Times New Roman" pitchFamily="18" charset="0"/>
                <a:cs typeface="Times New Roman" pitchFamily="18" charset="0"/>
              </a:rPr>
              <a:t>NHÓM 3: Tìm hiểu tình cảm nà An-tư-nai dành cho thầy Đuy-sen</a:t>
            </a:r>
          </a:p>
          <a:p>
            <a:pPr algn="just" defTabSz="342900"/>
            <a:endParaRPr lang="en-US" sz="2100" dirty="0">
              <a:solidFill>
                <a:prstClr val="black"/>
              </a:solidFill>
              <a:latin typeface="Times New Roman" pitchFamily="18" charset="0"/>
              <a:cs typeface="Times New Roman" pitchFamily="18" charset="0"/>
            </a:endParaRPr>
          </a:p>
        </p:txBody>
      </p:sp>
      <p:sp>
        <p:nvSpPr>
          <p:cNvPr id="21" name="TextBox 20"/>
          <p:cNvSpPr txBox="1"/>
          <p:nvPr/>
        </p:nvSpPr>
        <p:spPr>
          <a:xfrm>
            <a:off x="3135871" y="2577954"/>
            <a:ext cx="2596094" cy="1708160"/>
          </a:xfrm>
          <a:prstGeom prst="rect">
            <a:avLst/>
          </a:prstGeom>
          <a:solidFill>
            <a:schemeClr val="accent5">
              <a:lumMod val="20000"/>
              <a:lumOff val="80000"/>
            </a:schemeClr>
          </a:solidFill>
        </p:spPr>
        <p:txBody>
          <a:bodyPr wrap="square" rtlCol="0">
            <a:spAutoFit/>
          </a:bodyPr>
          <a:lstStyle/>
          <a:p>
            <a:pPr algn="just" defTabSz="342900"/>
            <a:r>
              <a:rPr lang="vi-VN" sz="2100" dirty="0" smtClean="0">
                <a:solidFill>
                  <a:prstClr val="black"/>
                </a:solidFill>
                <a:latin typeface="Times New Roman" pitchFamily="18" charset="0"/>
                <a:cs typeface="Times New Roman" pitchFamily="18" charset="0"/>
              </a:rPr>
              <a:t>NHÓM 2. Tìm hiểu về diễn biến tâm trạng của An-tư-nai khi gặp thầy Đuy-sen</a:t>
            </a:r>
          </a:p>
          <a:p>
            <a:pPr algn="just" defTabSz="342900"/>
            <a:endParaRPr lang="en-US" sz="2100" dirty="0" smtClean="0">
              <a:solidFill>
                <a:prstClr val="black"/>
              </a:solidFill>
              <a:latin typeface="Times New Roman" pitchFamily="18" charset="0"/>
              <a:cs typeface="Times New Roman" pitchFamily="18" charset="0"/>
            </a:endParaRPr>
          </a:p>
        </p:txBody>
      </p:sp>
      <p:pic>
        <p:nvPicPr>
          <p:cNvPr id="22" name="Picture 21"/>
          <p:cNvPicPr>
            <a:picLocks noChangeAspect="1"/>
          </p:cNvPicPr>
          <p:nvPr/>
        </p:nvPicPr>
        <p:blipFill>
          <a:blip r:embed="rId4"/>
          <a:stretch>
            <a:fillRect/>
          </a:stretch>
        </p:blipFill>
        <p:spPr>
          <a:xfrm>
            <a:off x="6411898" y="162856"/>
            <a:ext cx="2054205" cy="2094674"/>
          </a:xfrm>
          <a:prstGeom prst="ellipse">
            <a:avLst/>
          </a:prstGeom>
          <a:ln>
            <a:noFill/>
          </a:ln>
          <a:effectLst>
            <a:softEdge rad="112500"/>
          </a:effectLst>
        </p:spPr>
      </p:pic>
      <p:grpSp>
        <p:nvGrpSpPr>
          <p:cNvPr id="23" name="Group 22"/>
          <p:cNvGrpSpPr/>
          <p:nvPr/>
        </p:nvGrpSpPr>
        <p:grpSpPr>
          <a:xfrm>
            <a:off x="160678" y="123478"/>
            <a:ext cx="7146789" cy="369332"/>
            <a:chOff x="-178462" y="1828800"/>
            <a:chExt cx="19060588" cy="984870"/>
          </a:xfrm>
        </p:grpSpPr>
        <p:sp>
          <p:nvSpPr>
            <p:cNvPr id="24" name="Round Same Side Corner Rectangle 23"/>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5" name="TextBox 2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02794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trips(down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95536" y="915566"/>
            <a:ext cx="5152244" cy="3970318"/>
          </a:xfrm>
          <a:prstGeom prst="rect">
            <a:avLst/>
          </a:prstGeom>
        </p:spPr>
        <p:txBody>
          <a:bodyPr wrap="square">
            <a:spAutoFit/>
          </a:bodyPr>
          <a:lstStyle/>
          <a:p>
            <a:pPr algn="just" defTabSz="685800">
              <a:lnSpc>
                <a:spcPct val="200000"/>
              </a:lnSpc>
            </a:pP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Hoàn</a:t>
            </a: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cảnh</a:t>
            </a:r>
            <a:r>
              <a:rPr lang="en-US" sz="2100" b="1" dirty="0">
                <a:solidFill>
                  <a:srgbClr val="FF0000"/>
                </a:solidFill>
                <a:latin typeface="Times New Roman" panose="02020603050405020304" pitchFamily="18" charset="0"/>
                <a:ea typeface="Times New Roman" panose="02020603050405020304" pitchFamily="18" charset="0"/>
              </a:rPr>
              <a:t>:</a:t>
            </a:r>
          </a:p>
          <a:p>
            <a:pPr marL="342900" indent="-342900" algn="just" defTabSz="685800">
              <a:lnSpc>
                <a:spcPct val="200000"/>
              </a:lnSpc>
              <a:buFontTx/>
              <a:buChar char="-"/>
            </a:pPr>
            <a:r>
              <a:rPr lang="vi-VN" sz="2100" dirty="0" smtClean="0">
                <a:solidFill>
                  <a:prstClr val="black"/>
                </a:solidFill>
                <a:latin typeface="Times New Roman" panose="02020603050405020304" pitchFamily="18" charset="0"/>
                <a:ea typeface="Times New Roman" panose="02020603050405020304" pitchFamily="18" charset="0"/>
              </a:rPr>
              <a:t>Là một đứa trẻ mồ côi</a:t>
            </a:r>
          </a:p>
          <a:p>
            <a:pPr marL="342900" indent="-342900" algn="just" defTabSz="685800">
              <a:lnSpc>
                <a:spcPct val="200000"/>
              </a:lnSpc>
              <a:buFontTx/>
              <a:buChar char="-"/>
            </a:pPr>
            <a:r>
              <a:rPr lang="vi-VN" sz="2100" dirty="0" smtClean="0">
                <a:solidFill>
                  <a:prstClr val="black"/>
                </a:solidFill>
                <a:latin typeface="Times New Roman" panose="02020603050405020304" pitchFamily="18" charset="0"/>
                <a:ea typeface="Times New Roman" panose="02020603050405020304" pitchFamily="18" charset="0"/>
              </a:rPr>
              <a:t>Sống với gia đình chú thím khắc nghiệt: «Nếu thím em cho đi thì em sẽ đi»...</a:t>
            </a:r>
            <a:endParaRPr lang="en-US" sz="2100" dirty="0">
              <a:solidFill>
                <a:prstClr val="black"/>
              </a:solidFill>
              <a:latin typeface="Times New Roman" panose="02020603050405020304" pitchFamily="18" charset="0"/>
              <a:ea typeface="Times New Roman" panose="02020603050405020304" pitchFamily="18" charset="0"/>
            </a:endParaRPr>
          </a:p>
          <a:p>
            <a:pPr algn="just" defTabSz="685800">
              <a:lnSpc>
                <a:spcPct val="200000"/>
              </a:lnSpc>
            </a:pPr>
            <a:r>
              <a:rPr lang="en-US" sz="2100"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100" dirty="0" smtClean="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Cuộc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sống</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thiếu</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thốn</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cả</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vật</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chất</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và</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tình</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cảm</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không</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được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chăm</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sóc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và</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yêu</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thương</a:t>
            </a:r>
            <a:r>
              <a:rPr lang="en-US" sz="2100" dirty="0">
                <a:solidFill>
                  <a:srgbClr val="FF0000"/>
                </a:solidFill>
                <a:latin typeface="Times New Roman" panose="02020603050405020304" pitchFamily="18" charset="0"/>
                <a:ea typeface="Times New Roman" panose="02020603050405020304" pitchFamily="18" charset="0"/>
              </a:rPr>
              <a:t>.</a:t>
            </a:r>
          </a:p>
        </p:txBody>
      </p:sp>
      <p:grpSp>
        <p:nvGrpSpPr>
          <p:cNvPr id="24" name="Group 23"/>
          <p:cNvGrpSpPr/>
          <p:nvPr/>
        </p:nvGrpSpPr>
        <p:grpSpPr>
          <a:xfrm>
            <a:off x="467544" y="494996"/>
            <a:ext cx="6192687" cy="395616"/>
            <a:chOff x="644526" y="2766774"/>
            <a:chExt cx="16515982" cy="1054970"/>
          </a:xfrm>
        </p:grpSpPr>
        <p:sp>
          <p:nvSpPr>
            <p:cNvPr id="25" name="TextBox 24"/>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An-tư-nai</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7" name="TextBox 26"/>
            <p:cNvSpPr txBox="1"/>
            <p:nvPr/>
          </p:nvSpPr>
          <p:spPr>
            <a:xfrm>
              <a:off x="895023" y="2795827"/>
              <a:ext cx="907206" cy="1025917"/>
            </a:xfrm>
            <a:prstGeom prst="rect">
              <a:avLst/>
            </a:prstGeom>
            <a:noFill/>
          </p:spPr>
          <p:txBody>
            <a:bodyPr wrap="none" rtlCol="0">
              <a:spAutoFit/>
            </a:bodyPr>
            <a:lstStyle/>
            <a:p>
              <a:pPr algn="ctr" defTabSz="807402"/>
              <a:r>
                <a:rPr lang="vi-VN"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6" name="Rectangle 35"/>
          <p:cNvSpPr/>
          <p:nvPr/>
        </p:nvSpPr>
        <p:spPr>
          <a:xfrm>
            <a:off x="5690884" y="-92546"/>
            <a:ext cx="3441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3"/>
          <a:stretch>
            <a:fillRect/>
          </a:stretch>
        </p:blipFill>
        <p:spPr>
          <a:xfrm rot="21159229">
            <a:off x="6667454" y="2469961"/>
            <a:ext cx="2081245" cy="2499212"/>
          </a:xfrm>
          <a:prstGeom prst="rect">
            <a:avLst/>
          </a:prstGeom>
          <a:ln>
            <a:noFill/>
          </a:ln>
          <a:effectLst>
            <a:outerShdw blurRad="292100" dist="139700" dir="2700000" algn="tl" rotWithShape="0">
              <a:srgbClr val="333333">
                <a:alpha val="65000"/>
              </a:srgbClr>
            </a:outerShdw>
          </a:effectLst>
        </p:spPr>
      </p:pic>
      <p:pic>
        <p:nvPicPr>
          <p:cNvPr id="38" name="Picture 37"/>
          <p:cNvPicPr>
            <a:picLocks noChangeAspect="1"/>
          </p:cNvPicPr>
          <p:nvPr/>
        </p:nvPicPr>
        <p:blipFill>
          <a:blip r:embed="rId4"/>
          <a:stretch>
            <a:fillRect/>
          </a:stretch>
        </p:blipFill>
        <p:spPr>
          <a:xfrm rot="323847">
            <a:off x="5924574" y="86383"/>
            <a:ext cx="1950244" cy="2409772"/>
          </a:xfrm>
          <a:prstGeom prst="rect">
            <a:avLst/>
          </a:prstGeom>
          <a:ln>
            <a:noFill/>
          </a:ln>
          <a:effectLst>
            <a:outerShdw blurRad="292100" dist="139700" dir="2700000" algn="tl" rotWithShape="0">
              <a:srgbClr val="333333">
                <a:alpha val="65000"/>
              </a:srgbClr>
            </a:outerShdw>
          </a:effectLst>
        </p:spPr>
      </p:pic>
      <p:grpSp>
        <p:nvGrpSpPr>
          <p:cNvPr id="39" name="Google Shape;1707;p48"/>
          <p:cNvGrpSpPr/>
          <p:nvPr/>
        </p:nvGrpSpPr>
        <p:grpSpPr>
          <a:xfrm rot="16200000">
            <a:off x="-1171015" y="3377357"/>
            <a:ext cx="2867832" cy="84656"/>
            <a:chOff x="1978925" y="2514100"/>
            <a:chExt cx="5186450" cy="107101"/>
          </a:xfrm>
        </p:grpSpPr>
        <p:sp>
          <p:nvSpPr>
            <p:cNvPr id="40"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41" name="Google Shape;1709;p48"/>
            <p:cNvSpPr/>
            <p:nvPr/>
          </p:nvSpPr>
          <p:spPr>
            <a:xfrm>
              <a:off x="5960667" y="2514101"/>
              <a:ext cx="107101"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42"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43" name="Google Shape;1711;p48"/>
            <p:cNvCxnSpPr>
              <a:stCxn id="40" idx="6"/>
              <a:endCxn id="41" idx="2"/>
            </p:cNvCxnSpPr>
            <p:nvPr/>
          </p:nvCxnSpPr>
          <p:spPr>
            <a:xfrm rot="5400000" flipV="1">
              <a:off x="4023346" y="630330"/>
              <a:ext cx="1" cy="3874643"/>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44" name="Google Shape;1712;p48"/>
            <p:cNvCxnSpPr>
              <a:stCxn id="41" idx="6"/>
              <a:endCxn id="42" idx="2"/>
            </p:cNvCxnSpPr>
            <p:nvPr/>
          </p:nvCxnSpPr>
          <p:spPr>
            <a:xfrm rot="5400000" flipH="1" flipV="1">
              <a:off x="6563021" y="2072398"/>
              <a:ext cx="1" cy="990505"/>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grpSp>
        <p:nvGrpSpPr>
          <p:cNvPr id="20" name="Group 19"/>
          <p:cNvGrpSpPr/>
          <p:nvPr/>
        </p:nvGrpSpPr>
        <p:grpSpPr>
          <a:xfrm>
            <a:off x="160678" y="123478"/>
            <a:ext cx="7146789" cy="369332"/>
            <a:chOff x="-178462" y="1828800"/>
            <a:chExt cx="19060588" cy="984870"/>
          </a:xfrm>
        </p:grpSpPr>
        <p:sp>
          <p:nvSpPr>
            <p:cNvPr id="28" name="Round Same Side Corner Rectangle 27"/>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9" name="TextBox 28"/>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0" name="TextBox 29"/>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66716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xEl>
                                              <p:pRg st="1" end="1"/>
                                            </p:txEl>
                                          </p:spTgt>
                                        </p:tgtEl>
                                        <p:attrNameLst>
                                          <p:attrName>style.visibility</p:attrName>
                                        </p:attrNameLst>
                                      </p:cBhvr>
                                      <p:to>
                                        <p:strVal val="visible"/>
                                      </p:to>
                                    </p:set>
                                    <p:animEffect transition="in" filter="barn(inVertical)">
                                      <p:cBhvr>
                                        <p:cTn id="21" dur="500"/>
                                        <p:tgtEl>
                                          <p:spTgt spid="18">
                                            <p:txEl>
                                              <p:pRg st="1" end="1"/>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xEl>
                                              <p:pRg st="2" end="2"/>
                                            </p:txEl>
                                          </p:spTgt>
                                        </p:tgtEl>
                                        <p:attrNameLst>
                                          <p:attrName>style.visibility</p:attrName>
                                        </p:attrNameLst>
                                      </p:cBhvr>
                                      <p:to>
                                        <p:strVal val="visible"/>
                                      </p:to>
                                    </p:set>
                                    <p:animEffect transition="in" filter="fade">
                                      <p:cBhvr>
                                        <p:cTn id="34" dur="1000"/>
                                        <p:tgtEl>
                                          <p:spTgt spid="18">
                                            <p:txEl>
                                              <p:pRg st="2" end="2"/>
                                            </p:txEl>
                                          </p:spTgt>
                                        </p:tgtEl>
                                      </p:cBhvr>
                                    </p:animEffect>
                                    <p:anim calcmode="lin" valueType="num">
                                      <p:cBhvr>
                                        <p:cTn id="35"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down)">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8">
                                            <p:txEl>
                                              <p:pRg st="3" end="3"/>
                                            </p:txEl>
                                          </p:spTgt>
                                        </p:tgtEl>
                                        <p:attrNameLst>
                                          <p:attrName>style.visibility</p:attrName>
                                        </p:attrNameLst>
                                      </p:cBhvr>
                                      <p:to>
                                        <p:strVal val="visible"/>
                                      </p:to>
                                    </p:set>
                                    <p:animEffect transition="in" filter="circle(in)">
                                      <p:cBhvr>
                                        <p:cTn id="46" dur="2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043608" y="354326"/>
            <a:ext cx="7128792" cy="738664"/>
          </a:xfrm>
          <a:prstGeom prst="rect">
            <a:avLst/>
          </a:prstGeom>
        </p:spPr>
        <p:txBody>
          <a:bodyPr wrap="square">
            <a:spAutoFit/>
          </a:bodyPr>
          <a:lstStyle/>
          <a:p>
            <a:pPr defTabSz="685800">
              <a:lnSpc>
                <a:spcPct val="150000"/>
              </a:lnSpc>
            </a:pP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Diễn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biến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tâm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trạng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khi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gặp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thầy</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Đuy-sen</a:t>
            </a:r>
            <a:r>
              <a:rPr lang="en-US" sz="2800" b="1" dirty="0" smtClean="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30" name="Rectangle: Rounded Corners 4">
            <a:extLst>
              <a:ext uri="{FF2B5EF4-FFF2-40B4-BE49-F238E27FC236}">
                <a16:creationId xmlns:a16="http://schemas.microsoft.com/office/drawing/2014/main" id="{39999399-3D4A-4142-8223-CA10530923A3}"/>
              </a:ext>
            </a:extLst>
          </p:cNvPr>
          <p:cNvSpPr/>
          <p:nvPr/>
        </p:nvSpPr>
        <p:spPr>
          <a:xfrm>
            <a:off x="2699791" y="1357741"/>
            <a:ext cx="6092277" cy="812387"/>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Ban </a:t>
            </a:r>
            <a:r>
              <a:rPr lang="en-US" sz="2400" dirty="0" err="1">
                <a:solidFill>
                  <a:prstClr val="black"/>
                </a:solidFill>
                <a:latin typeface="Times New Roman" panose="02020603050405020304" pitchFamily="18" charset="0"/>
                <a:ea typeface="Times New Roman" panose="02020603050405020304" pitchFamily="18" charset="0"/>
              </a:rPr>
              <a:t>đầu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thấy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xấu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hổ</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rụt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rè</a:t>
            </a:r>
            <a:r>
              <a:rPr lang="en-US" sz="2400" dirty="0">
                <a:solidFill>
                  <a:prstClr val="black"/>
                </a:solidFill>
                <a:latin typeface="Times New Roman" panose="02020603050405020304" pitchFamily="18" charset="0"/>
                <a:ea typeface="Times New Roman" panose="02020603050405020304" pitchFamily="18" charset="0"/>
              </a:rPr>
              <a:t>. </a:t>
            </a:r>
          </a:p>
        </p:txBody>
      </p:sp>
      <p:sp>
        <p:nvSpPr>
          <p:cNvPr id="31" name="Rectangle: Rounded Corners 6">
            <a:extLst>
              <a:ext uri="{FF2B5EF4-FFF2-40B4-BE49-F238E27FC236}">
                <a16:creationId xmlns:a16="http://schemas.microsoft.com/office/drawing/2014/main" id="{08029B97-3E06-4265-B3B8-838F58B0C5D4}"/>
              </a:ext>
            </a:extLst>
          </p:cNvPr>
          <p:cNvSpPr/>
          <p:nvPr/>
        </p:nvSpPr>
        <p:spPr>
          <a:xfrm>
            <a:off x="2902154" y="2468802"/>
            <a:ext cx="5889914" cy="81238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Sau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thấy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lòng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ấm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hẳn</a:t>
            </a:r>
            <a:r>
              <a:rPr lang="en-US" sz="2400" dirty="0">
                <a:solidFill>
                  <a:prstClr val="black"/>
                </a:solidFill>
                <a:latin typeface="Times New Roman" panose="02020603050405020304" pitchFamily="18" charset="0"/>
                <a:ea typeface="Times New Roman" panose="02020603050405020304" pitchFamily="18" charset="0"/>
              </a:rPr>
              <a:t>.</a:t>
            </a:r>
          </a:p>
        </p:txBody>
      </p:sp>
      <p:sp>
        <p:nvSpPr>
          <p:cNvPr id="32" name="Rectangle: Rounded Corners 11">
            <a:extLst>
              <a:ext uri="{FF2B5EF4-FFF2-40B4-BE49-F238E27FC236}">
                <a16:creationId xmlns:a16="http://schemas.microsoft.com/office/drawing/2014/main" id="{D3644E1A-0BB2-4F13-91D4-F036D3167249}"/>
              </a:ext>
            </a:extLst>
          </p:cNvPr>
          <p:cNvSpPr/>
          <p:nvPr/>
        </p:nvSpPr>
        <p:spPr>
          <a:xfrm>
            <a:off x="2699792" y="3579862"/>
            <a:ext cx="6092276" cy="1067010"/>
          </a:xfrm>
          <a:prstGeom prst="roundRect">
            <a:avLst/>
          </a:prstGeom>
          <a:solidFill>
            <a:srgbClr val="ACE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Cuối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cùng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căm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uất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với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những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người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đã</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nhạo</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báng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thầy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Đuy-sen</a:t>
            </a:r>
            <a:r>
              <a:rPr lang="en-US" sz="2400" dirty="0">
                <a:solidFill>
                  <a:prstClr val="black"/>
                </a:solidFill>
                <a:latin typeface="Times New Roman" panose="02020603050405020304" pitchFamily="18" charset="0"/>
                <a:ea typeface="Times New Roman" panose="02020603050405020304" pitchFamily="18" charset="0"/>
              </a:rPr>
              <a:t>.</a:t>
            </a:r>
          </a:p>
        </p:txBody>
      </p:sp>
      <p:pic>
        <p:nvPicPr>
          <p:cNvPr id="33" name="Picture 32"/>
          <p:cNvPicPr>
            <a:picLocks noChangeAspect="1"/>
          </p:cNvPicPr>
          <p:nvPr/>
        </p:nvPicPr>
        <p:blipFill>
          <a:blip r:embed="rId3"/>
          <a:stretch>
            <a:fillRect/>
          </a:stretch>
        </p:blipFill>
        <p:spPr>
          <a:xfrm>
            <a:off x="221271" y="1741768"/>
            <a:ext cx="2478520" cy="24861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76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3676" y="1681812"/>
            <a:ext cx="3312368" cy="3168352"/>
          </a:xfrm>
          <a:prstGeom prst="rect">
            <a:avLst/>
          </a:prstGeom>
          <a:ln>
            <a:noFill/>
          </a:ln>
          <a:effectLst>
            <a:softEdge rad="112500"/>
          </a:effectLst>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86D26274-53F4-4DC6-AF0D-708317B1D889}"/>
              </a:ext>
            </a:extLst>
          </p:cNvPr>
          <p:cNvGrpSpPr/>
          <p:nvPr/>
        </p:nvGrpSpPr>
        <p:grpSpPr>
          <a:xfrm>
            <a:off x="1187624" y="411510"/>
            <a:ext cx="669388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Tình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cảm</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rPr>
                <a:t> An-</a:t>
              </a:r>
              <a:r>
                <a:rPr lang="en-US" sz="2400" b="1" dirty="0" err="1">
                  <a:solidFill>
                    <a:schemeClr val="bg1"/>
                  </a:solidFill>
                  <a:latin typeface="Times New Roman" panose="02020603050405020304" pitchFamily="18" charset="0"/>
                  <a:ea typeface="Times New Roman" panose="02020603050405020304" pitchFamily="18" charset="0"/>
                </a:rPr>
                <a:t>tư</a:t>
              </a:r>
              <a:r>
                <a:rPr lang="en-US" sz="2400" b="1" dirty="0">
                  <a:solidFill>
                    <a:schemeClr val="bg1"/>
                  </a:solidFill>
                  <a:latin typeface="Times New Roman" panose="02020603050405020304" pitchFamily="18" charset="0"/>
                  <a:ea typeface="Times New Roman" panose="02020603050405020304" pitchFamily="18" charset="0"/>
                </a:rPr>
                <a:t>-</a:t>
              </a:r>
              <a:r>
                <a:rPr lang="en-US" sz="2400" b="1" dirty="0" err="1">
                  <a:solidFill>
                    <a:schemeClr val="bg1"/>
                  </a:solidFill>
                  <a:latin typeface="Times New Roman" panose="02020603050405020304" pitchFamily="18" charset="0"/>
                  <a:ea typeface="Times New Roman" panose="02020603050405020304" pitchFamily="18" charset="0"/>
                </a:rPr>
                <a:t>nai</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dành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cho</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thầy</a:t>
              </a:r>
              <a:r>
                <a:rPr lang="en-US" sz="2400" b="1"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grpSp>
      <p:sp>
        <p:nvSpPr>
          <p:cNvPr id="7" name="Rectangle 6"/>
          <p:cNvSpPr/>
          <p:nvPr/>
        </p:nvSpPr>
        <p:spPr>
          <a:xfrm>
            <a:off x="3419872" y="1419622"/>
            <a:ext cx="5351172" cy="3485570"/>
          </a:xfrm>
          <a:prstGeom prst="rect">
            <a:avLst/>
          </a:prstGeom>
        </p:spPr>
        <p:txBody>
          <a:bodyPr wrap="square">
            <a:spAutoFit/>
          </a:bodyPr>
          <a:lstStyle/>
          <a:p>
            <a:pPr algn="just" defTabSz="685800">
              <a:lnSpc>
                <a:spcPct val="150000"/>
              </a:lnSpc>
            </a:pP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a:solidFill>
                  <a:prstClr val="black"/>
                </a:solidFill>
                <a:latin typeface="Times New Roman" panose="02020603050405020304" pitchFamily="18" charset="0"/>
                <a:ea typeface="Times New Roman" panose="02020603050405020304" pitchFamily="18" charset="0"/>
              </a:rPr>
              <a:t>An-</a:t>
            </a:r>
            <a:r>
              <a:rPr lang="en-US" sz="2100" dirty="0" err="1">
                <a:solidFill>
                  <a:prstClr val="black"/>
                </a:solidFill>
                <a:latin typeface="Times New Roman" panose="02020603050405020304" pitchFamily="18" charset="0"/>
                <a:ea typeface="Times New Roman" panose="02020603050405020304" pitchFamily="18" charset="0"/>
              </a:rPr>
              <a:t>tư</a:t>
            </a:r>
            <a:r>
              <a:rPr lang="en-US" sz="2100" dirty="0">
                <a:solidFill>
                  <a:prstClr val="black"/>
                </a:solidFill>
                <a:latin typeface="Times New Roman" panose="02020603050405020304" pitchFamily="18" charset="0"/>
                <a:ea typeface="Times New Roman" panose="02020603050405020304" pitchFamily="18" charset="0"/>
              </a:rPr>
              <a:t>-</a:t>
            </a:r>
            <a:r>
              <a:rPr lang="en-US" sz="2100" dirty="0" err="1">
                <a:solidFill>
                  <a:prstClr val="black"/>
                </a:solidFill>
                <a:latin typeface="Times New Roman" panose="02020603050405020304" pitchFamily="18" charset="0"/>
                <a:ea typeface="Times New Roman" panose="02020603050405020304" pitchFamily="18" charset="0"/>
              </a:rPr>
              <a:t>nai</a:t>
            </a:r>
            <a:r>
              <a:rPr lang="en-US" sz="2100" dirty="0">
                <a:solidFill>
                  <a:prstClr val="black"/>
                </a:solidFill>
                <a:latin typeface="Times New Roman" panose="02020603050405020304" pitchFamily="18" charset="0"/>
                <a:ea typeface="Times New Roman" panose="02020603050405020304" pitchFamily="18" charset="0"/>
              </a:rPr>
              <a:t> </a:t>
            </a:r>
            <a:r>
              <a:rPr lang="vi-VN" sz="2100" dirty="0" smtClean="0">
                <a:solidFill>
                  <a:prstClr val="black"/>
                </a:solidFill>
                <a:latin typeface="Times New Roman" panose="02020603050405020304" pitchFamily="18" charset="0"/>
                <a:ea typeface="Times New Roman" panose="02020603050405020304" pitchFamily="18" charset="0"/>
              </a:rPr>
              <a:t>đã</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dành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cho</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Đuy-sen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cảm</a:t>
            </a:r>
            <a:r>
              <a:rPr lang="en-US" sz="2100"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yêu</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mến</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ngưỡng</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mô</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smtClean="0">
                <a:solidFill>
                  <a:prstClr val="black"/>
                </a:solidFill>
                <a:latin typeface="Times New Roman" panose="02020603050405020304" pitchFamily="18" charset="0"/>
                <a:ea typeface="Times New Roman" panose="02020603050405020304" pitchFamily="18" charset="0"/>
              </a:rPr>
              <a:t>v</a:t>
            </a:r>
            <a:r>
              <a:rPr lang="vi-VN" sz="2100" b="1" dirty="0" smtClean="0">
                <a:solidFill>
                  <a:prstClr val="black"/>
                </a:solidFill>
                <a:latin typeface="Times New Roman" panose="02020603050405020304" pitchFamily="18" charset="0"/>
                <a:ea typeface="Times New Roman" panose="02020603050405020304" pitchFamily="18" charset="0"/>
              </a:rPr>
              <a:t>à </a:t>
            </a:r>
            <a:r>
              <a:rPr lang="en-US" sz="2100" b="1" dirty="0" err="1" smtClean="0">
                <a:solidFill>
                  <a:prstClr val="black"/>
                </a:solidFill>
                <a:latin typeface="Times New Roman" panose="02020603050405020304" pitchFamily="18" charset="0"/>
                <a:ea typeface="Times New Roman" panose="02020603050405020304" pitchFamily="18" charset="0"/>
              </a:rPr>
              <a:t>biết</a:t>
            </a:r>
            <a:r>
              <a:rPr lang="en-US" sz="2100" b="1" dirty="0" smtClean="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ơn</a:t>
            </a:r>
            <a:r>
              <a:rPr lang="en-US" sz="2100" b="1" dirty="0">
                <a:solidFill>
                  <a:prstClr val="black"/>
                </a:solidFill>
                <a:latin typeface="Times New Roman" panose="02020603050405020304" pitchFamily="18" charset="0"/>
                <a:ea typeface="Times New Roman" panose="02020603050405020304" pitchFamily="18" charset="0"/>
              </a:rPr>
              <a:t> </a:t>
            </a:r>
            <a:r>
              <a:rPr lang="en-US" sz="2100" dirty="0">
                <a:solidFill>
                  <a:prstClr val="black"/>
                </a:solidFill>
                <a:latin typeface="Times New Roman" panose="02020603050405020304" pitchFamily="18" charset="0"/>
                <a:ea typeface="Times New Roman" panose="02020603050405020304" pitchFamily="18" charset="0"/>
              </a:rPr>
              <a:t>vì </a:t>
            </a:r>
            <a:r>
              <a:rPr lang="en-US" sz="2100" dirty="0" err="1">
                <a:solidFill>
                  <a:prstClr val="black"/>
                </a:solidFill>
                <a:latin typeface="Times New Roman" panose="02020603050405020304" pitchFamily="18" charset="0"/>
                <a:ea typeface="Times New Roman" panose="02020603050405020304" pitchFamily="18" charset="0"/>
              </a:rPr>
              <a:t>tấm</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lòng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nhân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smtClean="0">
                <a:solidFill>
                  <a:prstClr val="black"/>
                </a:solidFill>
                <a:latin typeface="Times New Roman" panose="02020603050405020304" pitchFamily="18" charset="0"/>
                <a:ea typeface="Times New Roman" panose="02020603050405020304" pitchFamily="18" charset="0"/>
              </a:rPr>
              <a:t>t</a:t>
            </a:r>
            <a:r>
              <a:rPr lang="vi-VN" sz="2100" dirty="0">
                <a:solidFill>
                  <a:prstClr val="black"/>
                </a:solidFill>
                <a:latin typeface="Times New Roman" panose="02020603050405020304" pitchFamily="18" charset="0"/>
                <a:ea typeface="Times New Roman" panose="02020603050405020304" pitchFamily="18" charset="0"/>
              </a:rPr>
              <a:t>ừ</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những</a:t>
            </a:r>
            <a:r>
              <a:rPr lang="en-US" sz="2100" dirty="0">
                <a:solidFill>
                  <a:prstClr val="black"/>
                </a:solidFill>
                <a:latin typeface="Times New Roman" panose="02020603050405020304" pitchFamily="18" charset="0"/>
                <a:ea typeface="Times New Roman" panose="02020603050405020304" pitchFamily="18" charset="0"/>
              </a:rPr>
              <a:t> ý </a:t>
            </a:r>
            <a:r>
              <a:rPr lang="en-US" sz="2100" dirty="0" err="1" smtClean="0">
                <a:solidFill>
                  <a:prstClr val="black"/>
                </a:solidFill>
                <a:latin typeface="Times New Roman" panose="02020603050405020304" pitchFamily="18" charset="0"/>
                <a:ea typeface="Times New Roman" panose="02020603050405020304" pitchFamily="18" charset="0"/>
              </a:rPr>
              <a:t>ngh</a:t>
            </a:r>
            <a:r>
              <a:rPr lang="vi-VN" sz="2100" dirty="0">
                <a:solidFill>
                  <a:prstClr val="black"/>
                </a:solidFill>
                <a:latin typeface="Times New Roman" panose="02020603050405020304" pitchFamily="18" charset="0"/>
                <a:ea typeface="Times New Roman" panose="02020603050405020304" pitchFamily="18" charset="0"/>
              </a:rPr>
              <a:t>ĩ</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lành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smtClean="0">
                <a:solidFill>
                  <a:prstClr val="black"/>
                </a:solidFill>
                <a:latin typeface="Times New Roman" panose="02020603050405020304" pitchFamily="18" charset="0"/>
                <a:ea typeface="Times New Roman" panose="02020603050405020304" pitchFamily="18" charset="0"/>
              </a:rPr>
              <a:t>v</a:t>
            </a:r>
            <a:r>
              <a:rPr lang="vi-VN" sz="2100" dirty="0" smtClean="0">
                <a:solidFill>
                  <a:prstClr val="black"/>
                </a:solidFill>
                <a:latin typeface="Times New Roman" panose="02020603050405020304" pitchFamily="18" charset="0"/>
                <a:ea typeface="Times New Roman" panose="02020603050405020304" pitchFamily="18" charset="0"/>
              </a:rPr>
              <a:t>à </a:t>
            </a:r>
            <a:r>
              <a:rPr lang="en-US" sz="2100" dirty="0" err="1" smtClean="0">
                <a:solidFill>
                  <a:prstClr val="black"/>
                </a:solidFill>
                <a:latin typeface="Times New Roman" panose="02020603050405020304" pitchFamily="18" charset="0"/>
                <a:ea typeface="Times New Roman" panose="02020603050405020304" pitchFamily="18" charset="0"/>
              </a:rPr>
              <a:t>những</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ước</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mơ</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của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vê</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tương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lai</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cô</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smtClean="0">
                <a:solidFill>
                  <a:prstClr val="black"/>
                </a:solidFill>
                <a:latin typeface="Times New Roman" panose="02020603050405020304" pitchFamily="18" charset="0"/>
                <a:ea typeface="Times New Roman" panose="02020603050405020304" pitchFamily="18" charset="0"/>
              </a:rPr>
              <a:t>v</a:t>
            </a:r>
            <a:r>
              <a:rPr lang="vi-VN" sz="2100" dirty="0">
                <a:solidFill>
                  <a:prstClr val="black"/>
                </a:solidFill>
                <a:latin typeface="Times New Roman" panose="02020603050405020304" pitchFamily="18" charset="0"/>
                <a:ea typeface="Times New Roman" panose="02020603050405020304" pitchFamily="18" charset="0"/>
              </a:rPr>
              <a:t>à</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đứa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smtClean="0">
                <a:solidFill>
                  <a:prstClr val="black"/>
                </a:solidFill>
                <a:latin typeface="Times New Roman" panose="02020603050405020304" pitchFamily="18" charset="0"/>
                <a:ea typeface="Times New Roman" panose="02020603050405020304" pitchFamily="18" charset="0"/>
              </a:rPr>
              <a:t>tr</a:t>
            </a:r>
            <a:r>
              <a:rPr lang="vi-VN" sz="2100" dirty="0">
                <a:solidFill>
                  <a:prstClr val="black"/>
                </a:solidFill>
                <a:latin typeface="Times New Roman" panose="02020603050405020304" pitchFamily="18" charset="0"/>
                <a:ea typeface="Times New Roman" panose="02020603050405020304" pitchFamily="18" charset="0"/>
              </a:rPr>
              <a:t>ẻ</a:t>
            </a:r>
            <a:r>
              <a:rPr lang="en-US" sz="2100" dirty="0" smtClean="0">
                <a:solidFill>
                  <a:prstClr val="black"/>
                </a:solidFill>
                <a:latin typeface="Times New Roman" panose="02020603050405020304" pitchFamily="18" charset="0"/>
                <a:ea typeface="Times New Roman" panose="02020603050405020304" pitchFamily="18" charset="0"/>
              </a:rPr>
              <a:t> </a:t>
            </a:r>
            <a:endParaRPr lang="en-US" sz="2100" dirty="0">
              <a:solidFill>
                <a:prstClr val="black"/>
              </a:solidFill>
              <a:latin typeface="Times New Roman" panose="02020603050405020304" pitchFamily="18" charset="0"/>
              <a:ea typeface="Times New Roman" panose="02020603050405020304" pitchFamily="18" charset="0"/>
            </a:endParaRPr>
          </a:p>
          <a:p>
            <a:pPr algn="just" defTabSz="685800">
              <a:lnSpc>
                <a:spcPct val="150000"/>
              </a:lnSpc>
            </a:pPr>
            <a:endParaRPr lang="vi-VN" sz="2100" dirty="0" smtClean="0">
              <a:solidFill>
                <a:prstClr val="black"/>
              </a:solidFill>
              <a:latin typeface="Times New Roman" panose="02020603050405020304" pitchFamily="18" charset="0"/>
              <a:ea typeface="Times New Roman" panose="02020603050405020304" pitchFamily="18" charset="0"/>
            </a:endParaRPr>
          </a:p>
          <a:p>
            <a:pPr algn="just" defTabSz="685800">
              <a:lnSpc>
                <a:spcPct val="150000"/>
              </a:lnSpc>
            </a:pP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Cô</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ước</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là </a:t>
            </a:r>
            <a:r>
              <a:rPr lang="en-US" sz="2100" dirty="0" err="1">
                <a:solidFill>
                  <a:prstClr val="black"/>
                </a:solidFill>
                <a:latin typeface="Times New Roman" panose="02020603050405020304" pitchFamily="18" charset="0"/>
                <a:ea typeface="Times New Roman" panose="02020603050405020304" pitchFamily="18" charset="0"/>
              </a:rPr>
              <a:t>anh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ruột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của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mình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cảm</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thương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ruột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thịt</a:t>
            </a:r>
            <a:r>
              <a:rPr lang="en-US" sz="2100" dirty="0">
                <a:solidFill>
                  <a:prstClr val="black"/>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19944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07504" y="699542"/>
            <a:ext cx="5400600" cy="4104456"/>
          </a:xfrm>
          <a:prstGeom prst="rect">
            <a:avLst/>
          </a:prstGeom>
          <a:ln>
            <a:noFill/>
          </a:ln>
          <a:effectLst>
            <a:softEdge rad="112500"/>
          </a:effectLst>
          <a:extLst>
            <a:ext uri="{53640926-AAD7-44D8-BBD7-CCE9431645EC}">
              <a14:shadowObscured xmlns:a14="http://schemas.microsoft.com/office/drawing/2010/main"/>
            </a:ext>
          </a:extLst>
        </p:spPr>
      </p:pic>
      <p:pic>
        <p:nvPicPr>
          <p:cNvPr id="6" name="Picture 5"/>
          <p:cNvPicPr>
            <a:picLocks noChangeAspect="1"/>
          </p:cNvPicPr>
          <p:nvPr/>
        </p:nvPicPr>
        <p:blipFill>
          <a:blip r:embed="rId3"/>
          <a:stretch>
            <a:fillRect/>
          </a:stretch>
        </p:blipFill>
        <p:spPr>
          <a:xfrm>
            <a:off x="5148064" y="1419622"/>
            <a:ext cx="4242430" cy="2402838"/>
          </a:xfrm>
          <a:prstGeom prst="rect">
            <a:avLst/>
          </a:prstGeom>
        </p:spPr>
      </p:pic>
      <p:sp>
        <p:nvSpPr>
          <p:cNvPr id="7" name="TextBox 6"/>
          <p:cNvSpPr txBox="1"/>
          <p:nvPr/>
        </p:nvSpPr>
        <p:spPr>
          <a:xfrm>
            <a:off x="6911752" y="3666897"/>
            <a:ext cx="2232248" cy="646331"/>
          </a:xfrm>
          <a:prstGeom prst="rect">
            <a:avLst/>
          </a:prstGeom>
          <a:noFill/>
        </p:spPr>
        <p:txBody>
          <a:bodyPr wrap="square" rtlCol="0">
            <a:spAutoFit/>
          </a:bodyPr>
          <a:lstStyle/>
          <a:p>
            <a:pPr defTabSz="685800">
              <a:lnSpc>
                <a:spcPct val="150000"/>
              </a:lnSpc>
            </a:pPr>
            <a:r>
              <a:rPr lang="vi-VN" sz="2400" i="1" dirty="0" smtClean="0">
                <a:solidFill>
                  <a:prstClr val="black"/>
                </a:solidFill>
                <a:latin typeface="Times New Roman" panose="02020603050405020304" pitchFamily="18" charset="0"/>
                <a:cs typeface="Times New Roman" panose="02020603050405020304" pitchFamily="18" charset="0"/>
              </a:rPr>
              <a:t>Ai-tơ-ma-tốp</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3747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6D26274-53F4-4DC6-AF0D-708317B1D889}"/>
              </a:ext>
            </a:extLst>
          </p:cNvPr>
          <p:cNvGrpSpPr/>
          <p:nvPr/>
        </p:nvGrpSpPr>
        <p:grpSpPr>
          <a:xfrm>
            <a:off x="4989008" y="664414"/>
            <a:ext cx="295232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smtClean="0">
                  <a:solidFill>
                    <a:prstClr val="white"/>
                  </a:solidFill>
                  <a:latin typeface="Times New Roman" panose="02020603050405020304" pitchFamily="18" charset="0"/>
                  <a:cs typeface="Times New Roman" panose="02020603050405020304" pitchFamily="18" charset="0"/>
                </a:rPr>
                <a:t>Nghệ thuật</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5004048" y="1419622"/>
            <a:ext cx="3084160" cy="2677656"/>
          </a:xfrm>
          <a:prstGeom prst="rect">
            <a:avLst/>
          </a:prstGeom>
        </p:spPr>
        <p:txBody>
          <a:bodyPr wrap="square">
            <a:spAutoFit/>
          </a:bodyPr>
          <a:lstStyle/>
          <a:p>
            <a:pPr algn="just"/>
            <a:r>
              <a:rPr lang="vi-VN" sz="2800" dirty="0" smtClean="0">
                <a:solidFill>
                  <a:prstClr val="black"/>
                </a:solidFill>
                <a:latin typeface="Times New Roman" panose="02020603050405020304" pitchFamily="18" charset="0"/>
              </a:rPr>
              <a:t>- Ngôn ngữ giản dị, phù hợp.</a:t>
            </a:r>
          </a:p>
          <a:p>
            <a:pPr algn="just"/>
            <a:endParaRPr lang="vi-VN" sz="2800" dirty="0" smtClean="0">
              <a:solidFill>
                <a:prstClr val="black"/>
              </a:solidFill>
              <a:latin typeface="Times New Roman" panose="02020603050405020304" pitchFamily="18" charset="0"/>
            </a:endParaRPr>
          </a:p>
          <a:p>
            <a:pPr algn="just"/>
            <a:r>
              <a:rPr lang="vi-VN" sz="2800" dirty="0" smtClean="0">
                <a:solidFill>
                  <a:prstClr val="black"/>
                </a:solidFill>
                <a:latin typeface="Times New Roman" panose="02020603050405020304" pitchFamily="18" charset="0"/>
              </a:rPr>
              <a:t>- Sự thay đổi ngôi kể</a:t>
            </a:r>
          </a:p>
          <a:p>
            <a:pPr algn="ctr"/>
            <a:r>
              <a:rPr lang="vi-VN" sz="2800" dirty="0" smtClean="0">
                <a:solidFill>
                  <a:prstClr val="black"/>
                </a:solidFill>
                <a:latin typeface="Times New Roman" panose="02020603050405020304" pitchFamily="18" charset="0"/>
              </a:rPr>
              <a:t>......</a:t>
            </a:r>
            <a:endParaRPr lang="en-US" sz="2800" dirty="0">
              <a:solidFill>
                <a:prstClr val="black"/>
              </a:solidFill>
            </a:endParaRPr>
          </a:p>
        </p:txBody>
      </p:sp>
      <p:pic>
        <p:nvPicPr>
          <p:cNvPr id="7" name="Picture 6"/>
          <p:cNvPicPr>
            <a:picLocks noChangeAspect="1"/>
          </p:cNvPicPr>
          <p:nvPr/>
        </p:nvPicPr>
        <p:blipFill>
          <a:blip r:embed="rId2"/>
          <a:stretch>
            <a:fillRect/>
          </a:stretch>
        </p:blipFill>
        <p:spPr>
          <a:xfrm rot="21159229">
            <a:off x="869235" y="476719"/>
            <a:ext cx="3545956" cy="42580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783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467544" y="494996"/>
            <a:ext cx="7416824" cy="395616"/>
            <a:chOff x="644526" y="2766774"/>
            <a:chExt cx="19780773" cy="1054970"/>
          </a:xfrm>
        </p:grpSpPr>
        <p:sp>
          <p:nvSpPr>
            <p:cNvPr id="25" name="TextBox 24"/>
            <p:cNvSpPr txBox="1"/>
            <p:nvPr/>
          </p:nvSpPr>
          <p:spPr>
            <a:xfrm>
              <a:off x="1906584" y="2766774"/>
              <a:ext cx="18518715"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Những băn khoăn, trăn trở và ý tưởng của người nghệ sĩ</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7" name="TextBox 26"/>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2656" l="10000" r="90000"/>
                    </a14:imgEffect>
                  </a14:imgLayer>
                </a14:imgProps>
              </a:ext>
            </a:extLst>
          </a:blip>
          <a:stretch>
            <a:fillRect/>
          </a:stretch>
        </p:blipFill>
        <p:spPr>
          <a:xfrm>
            <a:off x="2342439" y="1556733"/>
            <a:ext cx="3960440" cy="3960440"/>
          </a:xfrm>
          <a:prstGeom prst="rect">
            <a:avLst/>
          </a:prstGeom>
        </p:spPr>
      </p:pic>
      <p:sp>
        <p:nvSpPr>
          <p:cNvPr id="3" name="Cloud Callout 2"/>
          <p:cNvSpPr/>
          <p:nvPr/>
        </p:nvSpPr>
        <p:spPr>
          <a:xfrm rot="1451596">
            <a:off x="5485751" y="1789126"/>
            <a:ext cx="3300488" cy="242117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loud Callout 15"/>
          <p:cNvSpPr/>
          <p:nvPr/>
        </p:nvSpPr>
        <p:spPr>
          <a:xfrm rot="20395780" flipH="1">
            <a:off x="81838" y="1725426"/>
            <a:ext cx="3405781" cy="2551406"/>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86D26274-53F4-4DC6-AF0D-708317B1D889}"/>
              </a:ext>
            </a:extLst>
          </p:cNvPr>
          <p:cNvGrpSpPr/>
          <p:nvPr/>
        </p:nvGrpSpPr>
        <p:grpSpPr>
          <a:xfrm>
            <a:off x="2144309" y="956472"/>
            <a:ext cx="4536504" cy="539920"/>
            <a:chOff x="0" y="2004710"/>
            <a:chExt cx="5472030" cy="493520"/>
          </a:xfrm>
          <a:solidFill>
            <a:schemeClr val="accent4">
              <a:lumMod val="60000"/>
              <a:lumOff val="40000"/>
            </a:schemeClr>
          </a:solidFill>
        </p:grpSpPr>
        <p:sp>
          <p:nvSpPr>
            <p:cNvPr id="20"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vi-VN" sz="2400" b="1" dirty="0" smtClean="0">
                  <a:solidFill>
                    <a:schemeClr val="bg1"/>
                  </a:solidFill>
                  <a:latin typeface="Times New Roman" panose="02020603050405020304" pitchFamily="18" charset="0"/>
                  <a:ea typeface="Times New Roman" panose="02020603050405020304" pitchFamily="18" charset="0"/>
                </a:rPr>
                <a:t>* Những băn khoăn, trăn trở</a:t>
              </a:r>
              <a:endParaRPr lang="en-US" sz="2400" dirty="0">
                <a:solidFill>
                  <a:schemeClr val="bg1"/>
                </a:solidFill>
                <a:latin typeface="Times New Roman" panose="02020603050405020304" pitchFamily="18" charset="0"/>
                <a:ea typeface="Times New Roman" panose="02020603050405020304" pitchFamily="18" charset="0"/>
              </a:endParaRPr>
            </a:p>
          </p:txBody>
        </p:sp>
      </p:grpSp>
      <p:sp>
        <p:nvSpPr>
          <p:cNvPr id="29" name="Rectangle 28"/>
          <p:cNvSpPr/>
          <p:nvPr/>
        </p:nvSpPr>
        <p:spPr>
          <a:xfrm>
            <a:off x="330509" y="2064996"/>
            <a:ext cx="2908437" cy="1938992"/>
          </a:xfrm>
          <a:prstGeom prst="rect">
            <a:avLst/>
          </a:prstGeom>
        </p:spPr>
        <p:txBody>
          <a:bodyPr wrap="square">
            <a:spAutoFit/>
          </a:bodyPr>
          <a:lstStyle/>
          <a:p>
            <a:pPr algn="ctr" defTabSz="685800"/>
            <a:r>
              <a:rPr lang="vi-VN" sz="2000" dirty="0" smtClean="0">
                <a:solidFill>
                  <a:prstClr val="black"/>
                </a:solidFill>
                <a:latin typeface="Times New Roman" panose="02020603050405020304" pitchFamily="18" charset="0"/>
                <a:ea typeface="Times New Roman" panose="02020603050405020304" pitchFamily="18" charset="0"/>
              </a:rPr>
              <a:t>Có khi tôi tưởng chừng rồi sẽ chẳng ra gì hết. Và những lúc ấy tôi lại nghĩ: Tại sao số phận lại trớ trêu...? Thật là một cuộc sống khổ ải.</a:t>
            </a:r>
            <a:endParaRPr lang="en-US" sz="2000" dirty="0">
              <a:solidFill>
                <a:prstClr val="black"/>
              </a:solidFill>
              <a:latin typeface="Times New Roman" panose="02020603050405020304" pitchFamily="18" charset="0"/>
              <a:ea typeface="Times New Roman" panose="02020603050405020304" pitchFamily="18" charset="0"/>
            </a:endParaRPr>
          </a:p>
        </p:txBody>
      </p:sp>
      <p:sp>
        <p:nvSpPr>
          <p:cNvPr id="30" name="Rectangle 29"/>
          <p:cNvSpPr/>
          <p:nvPr/>
        </p:nvSpPr>
        <p:spPr>
          <a:xfrm>
            <a:off x="5681776" y="2141940"/>
            <a:ext cx="2908437" cy="1785104"/>
          </a:xfrm>
          <a:prstGeom prst="rect">
            <a:avLst/>
          </a:prstGeom>
        </p:spPr>
        <p:txBody>
          <a:bodyPr wrap="square">
            <a:spAutoFit/>
          </a:bodyPr>
          <a:lstStyle/>
          <a:p>
            <a:pPr algn="ctr" defTabSz="685800"/>
            <a:r>
              <a:rPr lang="vi-VN" sz="2200" dirty="0" smtClean="0">
                <a:solidFill>
                  <a:prstClr val="black"/>
                </a:solidFill>
                <a:latin typeface="Times New Roman" panose="02020603050405020304" pitchFamily="18" charset="0"/>
                <a:ea typeface="Times New Roman" panose="02020603050405020304" pitchFamily="18" charset="0"/>
              </a:rPr>
              <a:t>Lại có khi tôi cảm thấy mình dũng mãnh... Và những khi ấy tôi nghĩ: Hãy nhìn đi, hãy nghiên cứu, chọn lọc</a:t>
            </a:r>
            <a:endParaRPr lang="en-US" sz="2200" dirty="0">
              <a:solidFill>
                <a:prstClr val="black"/>
              </a:solidFill>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160678" y="12347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09852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1000" fill="hold"/>
                                        <p:tgtEl>
                                          <p:spTgt spid="29"/>
                                        </p:tgtEl>
                                        <p:attrNameLst>
                                          <p:attrName>ppt_w</p:attrName>
                                        </p:attrNameLst>
                                      </p:cBhvr>
                                      <p:tavLst>
                                        <p:tav tm="0">
                                          <p:val>
                                            <p:fltVal val="0"/>
                                          </p:val>
                                        </p:tav>
                                        <p:tav tm="100000">
                                          <p:val>
                                            <p:strVal val="#ppt_w"/>
                                          </p:val>
                                        </p:tav>
                                      </p:tavLst>
                                    </p:anim>
                                    <p:anim calcmode="lin" valueType="num">
                                      <p:cBhvr>
                                        <p:cTn id="25" dur="1000" fill="hold"/>
                                        <p:tgtEl>
                                          <p:spTgt spid="29"/>
                                        </p:tgtEl>
                                        <p:attrNameLst>
                                          <p:attrName>ppt_h</p:attrName>
                                        </p:attrNameLst>
                                      </p:cBhvr>
                                      <p:tavLst>
                                        <p:tav tm="0">
                                          <p:val>
                                            <p:fltVal val="0"/>
                                          </p:val>
                                        </p:tav>
                                        <p:tav tm="100000">
                                          <p:val>
                                            <p:strVal val="#ppt_h"/>
                                          </p:val>
                                        </p:tav>
                                      </p:tavLst>
                                    </p:anim>
                                    <p:anim calcmode="lin" valueType="num">
                                      <p:cBhvr>
                                        <p:cTn id="26" dur="1000" fill="hold"/>
                                        <p:tgtEl>
                                          <p:spTgt spid="29"/>
                                        </p:tgtEl>
                                        <p:attrNameLst>
                                          <p:attrName>style.rotation</p:attrName>
                                        </p:attrNameLst>
                                      </p:cBhvr>
                                      <p:tavLst>
                                        <p:tav tm="0">
                                          <p:val>
                                            <p:fltVal val="90"/>
                                          </p:val>
                                        </p:tav>
                                        <p:tav tm="100000">
                                          <p:val>
                                            <p:fltVal val="0"/>
                                          </p:val>
                                        </p:tav>
                                      </p:tavLst>
                                    </p:anim>
                                    <p:animEffect transition="in" filter="fade">
                                      <p:cBhvr>
                                        <p:cTn id="27" dur="1000"/>
                                        <p:tgtEl>
                                          <p:spTgt spid="29"/>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fltVal val="0"/>
                                          </p:val>
                                        </p:tav>
                                        <p:tav tm="100000">
                                          <p:val>
                                            <p:strVal val="#ppt_w"/>
                                          </p:val>
                                        </p:tav>
                                      </p:tavLst>
                                    </p:anim>
                                    <p:anim calcmode="lin" valueType="num">
                                      <p:cBhvr>
                                        <p:cTn id="31" dur="1000" fill="hold"/>
                                        <p:tgtEl>
                                          <p:spTgt spid="16"/>
                                        </p:tgtEl>
                                        <p:attrNameLst>
                                          <p:attrName>ppt_h</p:attrName>
                                        </p:attrNameLst>
                                      </p:cBhvr>
                                      <p:tavLst>
                                        <p:tav tm="0">
                                          <p:val>
                                            <p:fltVal val="0"/>
                                          </p:val>
                                        </p:tav>
                                        <p:tav tm="100000">
                                          <p:val>
                                            <p:strVal val="#ppt_h"/>
                                          </p:val>
                                        </p:tav>
                                      </p:tavLst>
                                    </p:anim>
                                    <p:anim calcmode="lin" valueType="num">
                                      <p:cBhvr>
                                        <p:cTn id="32" dur="1000" fill="hold"/>
                                        <p:tgtEl>
                                          <p:spTgt spid="16"/>
                                        </p:tgtEl>
                                        <p:attrNameLst>
                                          <p:attrName>style.rotation</p:attrName>
                                        </p:attrNameLst>
                                      </p:cBhvr>
                                      <p:tavLst>
                                        <p:tav tm="0">
                                          <p:val>
                                            <p:fltVal val="90"/>
                                          </p:val>
                                        </p:tav>
                                        <p:tav tm="100000">
                                          <p:val>
                                            <p:fltVal val="0"/>
                                          </p:val>
                                        </p:tav>
                                      </p:tavLst>
                                    </p:anim>
                                    <p:animEffect transition="in" filter="fade">
                                      <p:cBhvr>
                                        <p:cTn id="33" dur="1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animEffect transition="in" filter="fade">
                                      <p:cBhvr>
                                        <p:cTn id="40" dur="500"/>
                                        <p:tgtEl>
                                          <p:spTgt spid="3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6D26274-53F4-4DC6-AF0D-708317B1D889}"/>
              </a:ext>
            </a:extLst>
          </p:cNvPr>
          <p:cNvGrpSpPr/>
          <p:nvPr/>
        </p:nvGrpSpPr>
        <p:grpSpPr>
          <a:xfrm>
            <a:off x="1187624" y="411510"/>
            <a:ext cx="669388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en-US" sz="2400" b="1" dirty="0">
                  <a:solidFill>
                    <a:prstClr val="white"/>
                  </a:solidFill>
                  <a:latin typeface="Times New Roman" panose="02020603050405020304" pitchFamily="18" charset="0"/>
                  <a:ea typeface="Times New Roman" panose="02020603050405020304" pitchFamily="18" charset="0"/>
                </a:rPr>
                <a:t>* </a:t>
              </a:r>
              <a:r>
                <a:rPr lang="vi-VN" sz="2400" b="1" dirty="0" smtClean="0">
                  <a:solidFill>
                    <a:prstClr val="white"/>
                  </a:solidFill>
                  <a:latin typeface="Times New Roman" panose="02020603050405020304" pitchFamily="18" charset="0"/>
                  <a:ea typeface="Times New Roman" panose="02020603050405020304" pitchFamily="18" charset="0"/>
                </a:rPr>
                <a:t>Những ý tưởng</a:t>
              </a:r>
              <a:endParaRPr lang="en-US" sz="2400" dirty="0">
                <a:solidFill>
                  <a:prstClr val="white"/>
                </a:solidFill>
                <a:latin typeface="Times New Roman" panose="02020603050405020304" pitchFamily="18" charset="0"/>
                <a:ea typeface="Times New Roman" panose="02020603050405020304" pitchFamily="18" charset="0"/>
              </a:endParaRPr>
            </a:p>
          </p:txBody>
        </p:sp>
      </p:grpSp>
      <p:sp>
        <p:nvSpPr>
          <p:cNvPr id="11" name="Google Shape;1702;p48"/>
          <p:cNvSpPr txBox="1">
            <a:spLocks/>
          </p:cNvSpPr>
          <p:nvPr/>
        </p:nvSpPr>
        <p:spPr>
          <a:xfrm>
            <a:off x="3312079" y="1505410"/>
            <a:ext cx="2448560" cy="867300"/>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600"/>
              </a:spcAft>
              <a:buNone/>
            </a:pPr>
            <a:r>
              <a:rPr lang="vi-VN" sz="2100" dirty="0" smtClean="0">
                <a:latin typeface="Times New Roman" panose="02020603050405020304" pitchFamily="18" charset="0"/>
                <a:cs typeface="Times New Roman" panose="02020603050405020304" pitchFamily="18" charset="0"/>
              </a:rPr>
              <a:t>Vẽ cảnh tượng thầy Đuy-sen bế trẻ em qua con suối mùa đông.</a:t>
            </a:r>
            <a:br>
              <a:rPr lang="vi-VN" sz="2100" dirty="0" smtClean="0">
                <a:latin typeface="Times New Roman" panose="02020603050405020304" pitchFamily="18" charset="0"/>
                <a:cs typeface="Times New Roman" panose="02020603050405020304" pitchFamily="18" charset="0"/>
              </a:rPr>
            </a:br>
            <a:r>
              <a:rPr lang="vi-VN" sz="2100" dirty="0" smtClean="0">
                <a:latin typeface="Times New Roman" panose="02020603050405020304" pitchFamily="18" charset="0"/>
                <a:cs typeface="Times New Roman" panose="02020603050405020304" pitchFamily="18" charset="0"/>
              </a:rPr>
              <a:t/>
            </a:r>
            <a:br>
              <a:rPr lang="vi-VN" sz="2100" dirty="0" smtClean="0">
                <a:latin typeface="Times New Roman" panose="02020603050405020304" pitchFamily="18" charset="0"/>
                <a:cs typeface="Times New Roman" panose="02020603050405020304" pitchFamily="18" charset="0"/>
              </a:rPr>
            </a:b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1704;p48"/>
          <p:cNvSpPr txBox="1">
            <a:spLocks/>
          </p:cNvSpPr>
          <p:nvPr/>
        </p:nvSpPr>
        <p:spPr>
          <a:xfrm>
            <a:off x="527754" y="1505410"/>
            <a:ext cx="2575614" cy="1232890"/>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Clr>
                <a:schemeClr val="dk1"/>
              </a:buClr>
              <a:buSzPts val="1100"/>
            </a:pPr>
            <a:r>
              <a:rPr lang="vi-VN" sz="2100" dirty="0" smtClean="0">
                <a:latin typeface="Times New Roman" panose="02020603050405020304" pitchFamily="18" charset="0"/>
                <a:cs typeface="Times New Roman" panose="02020603050405020304" pitchFamily="18" charset="0"/>
              </a:rPr>
              <a:t>Vẽ hai cây phong thầy Đuy-sen và An-tư-nai trồng.</a:t>
            </a: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Google Shape;1706;p48"/>
          <p:cNvSpPr txBox="1">
            <a:spLocks/>
          </p:cNvSpPr>
          <p:nvPr/>
        </p:nvSpPr>
        <p:spPr>
          <a:xfrm>
            <a:off x="6300192" y="1505410"/>
            <a:ext cx="2507906" cy="941193"/>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600"/>
              </a:spcAft>
              <a:buNone/>
            </a:pPr>
            <a:r>
              <a:rPr lang="vi-VN" sz="2100" dirty="0" smtClean="0">
                <a:latin typeface="Times New Roman" panose="02020603050405020304" pitchFamily="18" charset="0"/>
                <a:cs typeface="Times New Roman" panose="02020603050405020304" pitchFamily="18" charset="0"/>
              </a:rPr>
              <a:t>Vẽ khoảnh khắc thầy Đuy-sen tiễn An-tư-nai lên tỉnh</a:t>
            </a: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4" name="Google Shape;1707;p48"/>
          <p:cNvGrpSpPr/>
          <p:nvPr/>
        </p:nvGrpSpPr>
        <p:grpSpPr>
          <a:xfrm>
            <a:off x="1988779" y="1277430"/>
            <a:ext cx="5186450" cy="107100"/>
            <a:chOff x="1978925" y="2514100"/>
            <a:chExt cx="5186450" cy="107100"/>
          </a:xfrm>
        </p:grpSpPr>
        <p:sp>
          <p:nvSpPr>
            <p:cNvPr id="15"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6" name="Google Shape;1709;p48"/>
            <p:cNvSpPr/>
            <p:nvPr/>
          </p:nvSpPr>
          <p:spPr>
            <a:xfrm>
              <a:off x="45185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7"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18" name="Google Shape;1711;p48"/>
            <p:cNvCxnSpPr>
              <a:stCxn id="15" idx="6"/>
              <a:endCxn id="16" idx="2"/>
            </p:cNvCxnSpPr>
            <p:nvPr/>
          </p:nvCxnSpPr>
          <p:spPr>
            <a:xfrm>
              <a:off x="2086025" y="2567650"/>
              <a:ext cx="24324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19" name="Google Shape;1712;p48"/>
            <p:cNvCxnSpPr>
              <a:stCxn id="16" idx="6"/>
              <a:endCxn id="17" idx="2"/>
            </p:cNvCxnSpPr>
            <p:nvPr/>
          </p:nvCxnSpPr>
          <p:spPr>
            <a:xfrm>
              <a:off x="4625625" y="2567650"/>
              <a:ext cx="24327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912728"/>
            <a:ext cx="2232248" cy="1459221"/>
          </a:xfrm>
          <a:prstGeom prst="rect">
            <a:avLst/>
          </a:prstGeom>
          <a:ln>
            <a:noFill/>
          </a:ln>
          <a:effectLst>
            <a:outerShdw blurRad="292100" dist="139700" dir="2700000" algn="tl" rotWithShape="0">
              <a:srgbClr val="333333">
                <a:alpha val="65000"/>
              </a:srgbClr>
            </a:outerShdw>
          </a:effectLst>
        </p:spPr>
      </p:pic>
      <p:pic>
        <p:nvPicPr>
          <p:cNvPr id="21" name="Picture 20"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3103368" y="3292280"/>
            <a:ext cx="2714484" cy="163034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2" name="Picture 21"/>
          <p:cNvPicPr/>
          <p:nvPr/>
        </p:nvPicPr>
        <p:blipFill>
          <a:blip r:embed="rId4">
            <a:extLst>
              <a:ext uri="{28A0092B-C50C-407E-A947-70E740481C1C}">
                <a14:useLocalDpi xmlns:a14="http://schemas.microsoft.com/office/drawing/2010/main" val="0"/>
              </a:ext>
            </a:extLst>
          </a:blip>
          <a:stretch>
            <a:fillRect/>
          </a:stretch>
        </p:blipFill>
        <p:spPr>
          <a:xfrm>
            <a:off x="6300192" y="2885555"/>
            <a:ext cx="2444144" cy="14815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419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2656" l="10000" r="90000"/>
                    </a14:imgEffect>
                  </a14:imgLayer>
                </a14:imgProps>
              </a:ext>
            </a:extLst>
          </a:blip>
          <a:stretch>
            <a:fillRect/>
          </a:stretch>
        </p:blipFill>
        <p:spPr>
          <a:xfrm>
            <a:off x="-324544" y="1355"/>
            <a:ext cx="5616624" cy="5616624"/>
          </a:xfrm>
          <a:prstGeom prst="rect">
            <a:avLst/>
          </a:prstGeom>
        </p:spPr>
      </p:pic>
      <p:sp>
        <p:nvSpPr>
          <p:cNvPr id="6" name="Cloud Callout 5"/>
          <p:cNvSpPr/>
          <p:nvPr/>
        </p:nvSpPr>
        <p:spPr>
          <a:xfrm rot="1219448">
            <a:off x="4097646" y="693298"/>
            <a:ext cx="3300488" cy="242117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391045">
            <a:off x="4362753" y="995943"/>
            <a:ext cx="2908437" cy="1815882"/>
          </a:xfrm>
          <a:prstGeom prst="rect">
            <a:avLst/>
          </a:prstGeom>
        </p:spPr>
        <p:txBody>
          <a:bodyPr wrap="square">
            <a:spAutoFit/>
          </a:bodyPr>
          <a:lstStyle/>
          <a:p>
            <a:pPr algn="ctr" defTabSz="685800"/>
            <a:r>
              <a:rPr lang="vi-VN" sz="2800" dirty="0" smtClean="0">
                <a:solidFill>
                  <a:prstClr val="black"/>
                </a:solidFill>
                <a:latin typeface="Times New Roman" panose="02020603050405020304" pitchFamily="18" charset="0"/>
                <a:ea typeface="Times New Roman" panose="02020603050405020304" pitchFamily="18" charset="0"/>
              </a:rPr>
              <a:t>Những ý tưởng đẹp của người nghệ sĩ có trách nhiệm với nghề</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72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774" y="668624"/>
            <a:ext cx="4438273" cy="1072989"/>
          </a:xfrm>
          <a:prstGeom prst="rect">
            <a:avLst/>
          </a:prstGeom>
        </p:spPr>
      </p:pic>
      <p:sp>
        <p:nvSpPr>
          <p:cNvPr id="12" name="Rectangle 11"/>
          <p:cNvSpPr/>
          <p:nvPr/>
        </p:nvSpPr>
        <p:spPr>
          <a:xfrm>
            <a:off x="258875" y="1625262"/>
            <a:ext cx="4176464" cy="341632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Đuy-sen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An-</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nai</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a:t>
            </a:r>
          </a:p>
          <a:p>
            <a:pPr algn="just"/>
            <a:endParaRPr lang="en-US" sz="2400" dirty="0">
              <a:latin typeface="Times New Roman" panose="02020603050405020304" pitchFamily="18" charset="0"/>
              <a:cs typeface="Times New Roman" panose="02020603050405020304" pitchFamily="18" charset="0"/>
            </a:endParaRPr>
          </a:p>
        </p:txBody>
      </p:sp>
      <p:pic>
        <p:nvPicPr>
          <p:cNvPr id="10" name="Picture 9" descr="Những quyển sách hay về giáo dục - OST"/>
          <p:cNvPicPr/>
          <p:nvPr/>
        </p:nvPicPr>
        <p:blipFill rotWithShape="1">
          <a:blip r:embed="rId4">
            <a:extLst>
              <a:ext uri="{28A0092B-C50C-407E-A947-70E740481C1C}">
                <a14:useLocalDpi xmlns:a14="http://schemas.microsoft.com/office/drawing/2010/main" val="0"/>
              </a:ext>
            </a:extLst>
          </a:blip>
          <a:srcRect l="5750" t="35731" r="19750" b="9149"/>
          <a:stretch/>
        </p:blipFill>
        <p:spPr bwMode="auto">
          <a:xfrm>
            <a:off x="4572000" y="699542"/>
            <a:ext cx="4460532" cy="4176464"/>
          </a:xfrm>
          <a:prstGeom prst="rect">
            <a:avLst/>
          </a:prstGeom>
          <a:ln>
            <a:noFill/>
          </a:ln>
          <a:effectLst>
            <a:softEdge rad="112500"/>
          </a:effectLst>
          <a:extLst>
            <a:ext uri="{53640926-AAD7-44D8-BBD7-CCE9431645EC}">
              <a14:shadowObscured xmlns:a14="http://schemas.microsoft.com/office/drawing/2010/main"/>
            </a:ext>
          </a:extLst>
        </p:spPr>
      </p:pic>
      <p:grpSp>
        <p:nvGrpSpPr>
          <p:cNvPr id="9" name="Group 8"/>
          <p:cNvGrpSpPr/>
          <p:nvPr/>
        </p:nvGrpSpPr>
        <p:grpSpPr>
          <a:xfrm>
            <a:off x="113515" y="123478"/>
            <a:ext cx="7193952" cy="369332"/>
            <a:chOff x="-304246" y="1828800"/>
            <a:chExt cx="19186372"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304246" y="1828800"/>
              <a:ext cx="2021178"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TỔNG KẾT</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arn(inVertic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barn(inVertical)">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barn(inVertical)">
                                      <p:cBhvr>
                                        <p:cTn id="2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stretch>
            <a:fillRect/>
          </a:stretch>
        </p:blipFill>
        <p:spPr>
          <a:xfrm>
            <a:off x="-595137" y="674344"/>
            <a:ext cx="5985559" cy="1447058"/>
          </a:xfrm>
          <a:prstGeom prst="rect">
            <a:avLst/>
          </a:prstGeom>
        </p:spPr>
      </p:pic>
      <p:sp>
        <p:nvSpPr>
          <p:cNvPr id="10" name="Rectangle 9"/>
          <p:cNvSpPr/>
          <p:nvPr/>
        </p:nvSpPr>
        <p:spPr>
          <a:xfrm>
            <a:off x="204687" y="1695391"/>
            <a:ext cx="4348716" cy="3416320"/>
          </a:xfrm>
          <a:prstGeom prst="rect">
            <a:avLst/>
          </a:prstGeom>
        </p:spPr>
        <p:txBody>
          <a:bodyPr wrap="square">
            <a:spAutoFit/>
          </a:bodyPr>
          <a:lstStyle/>
          <a:p>
            <a:pPr algn="just" defTabSz="685800">
              <a:lnSpc>
                <a:spcPct val="150000"/>
              </a:lnSpc>
            </a:pPr>
            <a:r>
              <a:rPr lang="vi-VN" sz="2400" dirty="0" smtClean="0">
                <a:latin typeface="Times New Roman" panose="02020603050405020304" pitchFamily="18" charset="0"/>
                <a:cs typeface="Times New Roman" panose="02020603050405020304" pitchFamily="18" charset="0"/>
              </a:rPr>
              <a:t>- Truyện kể về tình yêu thương của thầy Duy-sen dành cho học trò và lòng biết ơn của An-tư-nai về người thầy đầu tiên.</a:t>
            </a:r>
          </a:p>
          <a:p>
            <a:pPr algn="just" defTabSz="685800">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 Trân trọng về những tình cảm tốt đẹp mà mình được nhận</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1" name="Picture 10" descr="Những quyển sách hay về giáo dục - OST"/>
          <p:cNvPicPr/>
          <p:nvPr/>
        </p:nvPicPr>
        <p:blipFill rotWithShape="1">
          <a:blip r:embed="rId4">
            <a:extLst>
              <a:ext uri="{28A0092B-C50C-407E-A947-70E740481C1C}">
                <a14:useLocalDpi xmlns:a14="http://schemas.microsoft.com/office/drawing/2010/main" val="0"/>
              </a:ext>
            </a:extLst>
          </a:blip>
          <a:srcRect l="5750" t="35731" r="19750" b="9149"/>
          <a:stretch/>
        </p:blipFill>
        <p:spPr bwMode="auto">
          <a:xfrm>
            <a:off x="4572000" y="699542"/>
            <a:ext cx="4460532" cy="4176464"/>
          </a:xfrm>
          <a:prstGeom prst="rect">
            <a:avLst/>
          </a:prstGeom>
          <a:ln>
            <a:noFill/>
          </a:ln>
          <a:effectLst>
            <a:softEdge rad="112500"/>
          </a:effectLst>
          <a:extLst>
            <a:ext uri="{53640926-AAD7-44D8-BBD7-CCE9431645EC}">
              <a14:shadowObscured xmlns:a14="http://schemas.microsoft.com/office/drawing/2010/main"/>
            </a:ext>
          </a:extLst>
        </p:spPr>
      </p:pic>
      <p:grpSp>
        <p:nvGrpSpPr>
          <p:cNvPr id="9" name="Group 8"/>
          <p:cNvGrpSpPr/>
          <p:nvPr/>
        </p:nvGrpSpPr>
        <p:grpSpPr>
          <a:xfrm>
            <a:off x="113515" y="123478"/>
            <a:ext cx="7193952" cy="369332"/>
            <a:chOff x="-304246" y="1828800"/>
            <a:chExt cx="19186372" cy="984870"/>
          </a:xfrm>
        </p:grpSpPr>
        <p:sp>
          <p:nvSpPr>
            <p:cNvPr id="12" name="Round Same Side Corner Rectangle 11"/>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304246" y="1828800"/>
              <a:ext cx="2021178"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TỔNG KẾT</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 y="0"/>
            <a:ext cx="3205633" cy="5143500"/>
          </a:xfrm>
          <a:prstGeom prst="rect">
            <a:avLst/>
          </a:prstGeom>
          <a:ln>
            <a:noFill/>
          </a:ln>
          <a:effectLst>
            <a:softEdge rad="112500"/>
          </a:effectLst>
        </p:spPr>
      </p:pic>
      <p:sp>
        <p:nvSpPr>
          <p:cNvPr id="9" name="Rectangle 8"/>
          <p:cNvSpPr/>
          <p:nvPr/>
        </p:nvSpPr>
        <p:spPr>
          <a:xfrm>
            <a:off x="3635896" y="1059582"/>
            <a:ext cx="4583075" cy="2677656"/>
          </a:xfrm>
          <a:prstGeom prst="rect">
            <a:avLst/>
          </a:prstGeom>
        </p:spPr>
        <p:txBody>
          <a:bodyPr wrap="square">
            <a:spAutoFit/>
          </a:bodyPr>
          <a:lstStyle/>
          <a:p>
            <a:pPr algn="just"/>
            <a:r>
              <a:rPr lang="vi-VN" sz="2800" dirty="0">
                <a:solidFill>
                  <a:srgbClr val="002060"/>
                </a:solidFill>
                <a:latin typeface="+mj-lt"/>
              </a:rPr>
              <a:t>Em hãy viết đoạn văn (khoảng 5-7 câu) kể lại nội dung của phần (1) hoặc phần (4) văn bản Người thầy đầu tiên bằng lời của người kể chuyện ngôi thứ </a:t>
            </a:r>
            <a:r>
              <a:rPr lang="vi-VN" sz="2800" dirty="0" smtClean="0">
                <a:solidFill>
                  <a:srgbClr val="002060"/>
                </a:solidFill>
                <a:latin typeface="+mj-lt"/>
              </a:rPr>
              <a:t>ba</a:t>
            </a:r>
            <a:r>
              <a:rPr lang="vi-VN" sz="2800" dirty="0">
                <a:solidFill>
                  <a:srgbClr val="002060"/>
                </a:solidFill>
                <a:latin typeface="+mj-lt"/>
              </a:rPr>
              <a:t>.</a:t>
            </a:r>
            <a:endParaRPr lang="en-US" sz="2800" dirty="0">
              <a:solidFill>
                <a:srgbClr val="002060"/>
              </a:solidFill>
              <a:latin typeface="+mj-lt"/>
            </a:endParaRPr>
          </a:p>
        </p:txBody>
      </p:sp>
    </p:spTree>
    <p:extLst>
      <p:ext uri="{BB962C8B-B14F-4D97-AF65-F5344CB8AC3E}">
        <p14:creationId xmlns:p14="http://schemas.microsoft.com/office/powerpoint/2010/main" val="75788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1197366"/>
            <a:ext cx="8352928" cy="3816429"/>
          </a:xfrm>
          <a:prstGeom prst="rect">
            <a:avLst/>
          </a:prstGeom>
        </p:spPr>
        <p:txBody>
          <a:bodyPr wrap="square">
            <a:spAutoFit/>
          </a:bodyPr>
          <a:lstStyle/>
          <a:p>
            <a:pPr algn="ctr"/>
            <a:r>
              <a:rPr lang="vi-VN" sz="2200" b="1" dirty="0">
                <a:solidFill>
                  <a:srgbClr val="000000"/>
                </a:solidFill>
                <a:latin typeface="+mj-lt"/>
                <a:cs typeface="Miriam Fixed" panose="020B0509050101010101" pitchFamily="49" charset="-79"/>
              </a:rPr>
              <a:t>Kể lại nội dung phần (4)</a:t>
            </a:r>
            <a:endParaRPr lang="vi-VN" sz="2200" dirty="0">
              <a:solidFill>
                <a:srgbClr val="000000"/>
              </a:solidFill>
              <a:latin typeface="+mj-lt"/>
              <a:cs typeface="Miriam Fixed" panose="020B0509050101010101" pitchFamily="49" charset="-79"/>
            </a:endParaRPr>
          </a:p>
          <a:p>
            <a:pPr indent="426720" algn="just"/>
            <a:r>
              <a:rPr lang="vi-VN" sz="2200" dirty="0">
                <a:solidFill>
                  <a:srgbClr val="000000"/>
                </a:solidFill>
                <a:latin typeface="+mj-lt"/>
                <a:cs typeface="Miriam Fixed" panose="020B0509050101010101" pitchFamily="49" charset="-79"/>
              </a:rPr>
              <a:t>Tôi đã nghĩ rất nhiều về câu chuyện của bà An-tư-nai. Tôi muốn vẽ một bức tranh về câu chuyện của bà với thầy Đuy-sen. Chắc chắn tôi sẽ phải vẽ, dù số phận thật trớ trêu khi đặt cây bút vẽ vào tay tôi. Có thể tôi sẽ vẽ hình ảnh hai cây phong, cũng có thể tôi sẽ vẽ bà An-tư-nai khi còn nhỏ đã trèo lên cây phong và mơ mộng thế nào. Hoặc, tôi sẽ đặt tên bức tranh là "Người thầy đầu tiên", trong đó có cảnh thầy Đuy-sen bế các bạn nhỏ qua suối mà bên cạnh là đám nhà giàu đang chế giễu ông hay cảnh thầy tiễn An-tư-nai lên tỉnh học. Bức tranh như thế giống như tiếng gọi của thầy Đuy-sen mà đến nay An-tư-nai vẫn còn nghe vẳng lại, sẽ vang dội mãi trong lòng mỗi người.</a:t>
            </a:r>
            <a:endParaRPr lang="vi-VN" sz="2200" b="0" i="0" dirty="0">
              <a:solidFill>
                <a:srgbClr val="000000"/>
              </a:solidFill>
              <a:effectLst/>
              <a:latin typeface="+mj-lt"/>
              <a:cs typeface="Miriam Fixed" panose="020B0509050101010101" pitchFamily="49" charset="-79"/>
            </a:endParaRPr>
          </a:p>
        </p:txBody>
      </p:sp>
      <p:grpSp>
        <p:nvGrpSpPr>
          <p:cNvPr id="4" name="Group 3">
            <a:extLst>
              <a:ext uri="{FF2B5EF4-FFF2-40B4-BE49-F238E27FC236}">
                <a16:creationId xmlns:a16="http://schemas.microsoft.com/office/drawing/2014/main" id="{86D26274-53F4-4DC6-AF0D-708317B1D889}"/>
              </a:ext>
            </a:extLst>
          </p:cNvPr>
          <p:cNvGrpSpPr/>
          <p:nvPr/>
        </p:nvGrpSpPr>
        <p:grpSpPr>
          <a:xfrm>
            <a:off x="1181335" y="123478"/>
            <a:ext cx="6693888" cy="539920"/>
            <a:chOff x="0" y="2004710"/>
            <a:chExt cx="5472030" cy="493520"/>
          </a:xfrm>
          <a:solidFill>
            <a:schemeClr val="accent4">
              <a:lumMod val="60000"/>
              <a:lumOff val="40000"/>
            </a:schemeClr>
          </a:solidFill>
        </p:grpSpPr>
        <p:sp>
          <p:nvSpPr>
            <p:cNvPr id="5"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vi-VN" sz="2400" b="1" dirty="0" smtClean="0">
                  <a:solidFill>
                    <a:prstClr val="white"/>
                  </a:solidFill>
                  <a:latin typeface="Times New Roman" panose="02020603050405020304" pitchFamily="18" charset="0"/>
                  <a:ea typeface="Times New Roman" panose="02020603050405020304" pitchFamily="18" charset="0"/>
                </a:rPr>
                <a:t>Bài viết tham khảo</a:t>
              </a:r>
              <a:endParaRPr lang="en-US" sz="2400" dirty="0">
                <a:solidFill>
                  <a:prstClr val="white"/>
                </a:solidFill>
                <a:latin typeface="Times New Roman" panose="02020603050405020304" pitchFamily="18" charset="0"/>
                <a:ea typeface="Times New Roman" panose="02020603050405020304" pitchFamily="18" charset="0"/>
              </a:endParaRPr>
            </a:p>
          </p:txBody>
        </p:sp>
      </p:grpSp>
      <p:grpSp>
        <p:nvGrpSpPr>
          <p:cNvPr id="7" name="Google Shape;1707;p48"/>
          <p:cNvGrpSpPr/>
          <p:nvPr/>
        </p:nvGrpSpPr>
        <p:grpSpPr>
          <a:xfrm>
            <a:off x="1935054" y="850057"/>
            <a:ext cx="5186450" cy="107100"/>
            <a:chOff x="1978925" y="2514100"/>
            <a:chExt cx="5186450" cy="107100"/>
          </a:xfrm>
        </p:grpSpPr>
        <p:sp>
          <p:nvSpPr>
            <p:cNvPr id="8"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9" name="Google Shape;1709;p48"/>
            <p:cNvSpPr/>
            <p:nvPr/>
          </p:nvSpPr>
          <p:spPr>
            <a:xfrm>
              <a:off x="45185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0"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11" name="Google Shape;1711;p48"/>
            <p:cNvCxnSpPr>
              <a:stCxn id="8" idx="6"/>
              <a:endCxn id="9" idx="2"/>
            </p:cNvCxnSpPr>
            <p:nvPr/>
          </p:nvCxnSpPr>
          <p:spPr>
            <a:xfrm>
              <a:off x="2086025" y="2567650"/>
              <a:ext cx="24324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12" name="Google Shape;1712;p48"/>
            <p:cNvCxnSpPr>
              <a:stCxn id="9" idx="6"/>
              <a:endCxn id="10" idx="2"/>
            </p:cNvCxnSpPr>
            <p:nvPr/>
          </p:nvCxnSpPr>
          <p:spPr>
            <a:xfrm>
              <a:off x="4625625" y="2567650"/>
              <a:ext cx="24327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spTree>
    <p:extLst>
      <p:ext uri="{BB962C8B-B14F-4D97-AF65-F5344CB8AC3E}">
        <p14:creationId xmlns:p14="http://schemas.microsoft.com/office/powerpoint/2010/main" val="11450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186498" y="3720463"/>
            <a:ext cx="1393031" cy="13001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103680" y="4303241"/>
            <a:ext cx="9143999" cy="2812382"/>
          </a:xfrm>
          <a:prstGeom prst="rect">
            <a:avLst/>
          </a:prstGeom>
        </p:spPr>
      </p:pic>
      <p:sp>
        <p:nvSpPr>
          <p:cNvPr id="10" name="Rectangle 9"/>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endParaRPr>
          </a:p>
        </p:txBody>
      </p:sp>
      <p:sp>
        <p:nvSpPr>
          <p:cNvPr id="11" name="TextBox 10"/>
          <p:cNvSpPr txBox="1"/>
          <p:nvPr/>
        </p:nvSpPr>
        <p:spPr>
          <a:xfrm>
            <a:off x="978277" y="1933243"/>
            <a:ext cx="7378061" cy="854080"/>
          </a:xfrm>
          <a:prstGeom prst="rect">
            <a:avLst/>
          </a:prstGeom>
          <a:noFill/>
        </p:spPr>
        <p:txBody>
          <a:bodyPr wrap="square" rtlCol="0">
            <a:spAutoFit/>
          </a:bodyPr>
          <a:lstStyle/>
          <a:p>
            <a:pPr algn="ctr" defTabSz="685800"/>
            <a:r>
              <a:rPr lang="en-US" sz="4950" dirty="0">
                <a:solidFill>
                  <a:prstClr val="white"/>
                </a:solidFill>
                <a:latin typeface="Bungee Inline" pitchFamily="2" charset="0"/>
              </a:rPr>
              <a:t>BAND NHẠC GẤU CON</a:t>
            </a:r>
          </a:p>
        </p:txBody>
      </p:sp>
    </p:spTree>
    <p:extLst>
      <p:ext uri="{BB962C8B-B14F-4D97-AF65-F5344CB8AC3E}">
        <p14:creationId xmlns:p14="http://schemas.microsoft.com/office/powerpoint/2010/main" val="56188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6"/>
                                        </p:tgtEl>
                                        <p:attrNameLst>
                                          <p:attrName>ppt_x</p:attrName>
                                          <p:attrName>ppt_y</p:attrName>
                                        </p:attrNameLst>
                                      </p:cBhvr>
                                      <p:rCtr x="182" y="-1042"/>
                                    </p:animMotion>
                                  </p:childTnLst>
                                </p:cTn>
                              </p:par>
                              <p:par>
                                <p:cTn id="7" presetID="6"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circle(in)">
                                      <p:cBhvr>
                                        <p:cTn id="9" dur="2000"/>
                                        <p:tgtEl>
                                          <p:spTgt spid="10"/>
                                        </p:tgtEl>
                                      </p:cBhvr>
                                    </p:animEffect>
                                  </p:childTnLst>
                                  <p:subTnLst>
                                    <p:audio>
                                      <p:cMediaNode>
                                        <p:cTn display="0" masterRel="sameClick">
                                          <p:stCondLst>
                                            <p:cond evt="begin" delay="0">
                                              <p:tn val="7"/>
                                            </p:cond>
                                          </p:stCondLst>
                                          <p:endCondLst>
                                            <p:cond evt="onStopAudio" delay="0">
                                              <p:tgtEl>
                                                <p:sldTgt/>
                                              </p:tgtEl>
                                            </p:cond>
                                          </p:endCondLst>
                                        </p:cTn>
                                        <p:tgtEl>
                                          <p:sndTgt r:embed="rId2"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026" name="1" descr="Táº­p tin:Star icon stylized.svg â Wikipedia tiáº¿ng Viá»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852"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8" name="2" descr="Táº­p tin:Star icon stylized.svg â Wikipedia tiáº¿ng Viá»t">
            <a:hlinkClick r:id="rId8"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4121"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9" name="3" descr="Táº­p tin:Star icon stylized.svg â Wikipedia tiáº¿ng Viá»t">
            <a:hlinkClick r:id="rId9"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4" descr="Táº­p tin:Star icon stylized.svg â Wikipedia tiáº¿ng Viá»t">
            <a:hlinkClick r:id="rId10"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5" descr="Táº­p tin:Star icon stylized.svg â Wikipedia tiáº¿ng Viá»t">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2" name="Rectangle 21"/>
          <p:cNvSpPr/>
          <p:nvPr/>
        </p:nvSpPr>
        <p:spPr>
          <a:xfrm>
            <a:off x="450154"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3" name="Rectangle 22"/>
          <p:cNvSpPr/>
          <p:nvPr/>
        </p:nvSpPr>
        <p:spPr>
          <a:xfrm>
            <a:off x="4812940" y="344295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C</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Ai- </a:t>
            </a:r>
            <a:r>
              <a:rPr lang="en-US" sz="2400" dirty="0" err="1">
                <a:solidFill>
                  <a:schemeClr val="bg1"/>
                </a:solidFill>
                <a:latin typeface="Times New Roman" panose="02020603050405020304" pitchFamily="18" charset="0"/>
                <a:ea typeface="Times New Roman" panose="02020603050405020304" pitchFamily="18" charset="0"/>
              </a:rPr>
              <a:t>tơ</a:t>
            </a:r>
            <a:r>
              <a:rPr lang="en-US" sz="2400" dirty="0">
                <a:solidFill>
                  <a:schemeClr val="bg1"/>
                </a:solidFill>
                <a:latin typeface="Times New Roman" panose="02020603050405020304" pitchFamily="18" charset="0"/>
                <a:ea typeface="Times New Roman" panose="02020603050405020304" pitchFamily="18" charset="0"/>
              </a:rPr>
              <a:t>- ma- </a:t>
            </a:r>
            <a:r>
              <a:rPr lang="en-US" sz="2400" dirty="0" err="1">
                <a:solidFill>
                  <a:schemeClr val="bg1"/>
                </a:solidFill>
                <a:latin typeface="Times New Roman" panose="02020603050405020304" pitchFamily="18" charset="0"/>
                <a:ea typeface="Times New Roman" panose="02020603050405020304" pitchFamily="18" charset="0"/>
              </a:rPr>
              <a:t>tốp</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66819" y="425513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B. An- </a:t>
            </a:r>
            <a:r>
              <a:rPr lang="en-US" sz="2400" dirty="0" err="1">
                <a:solidFill>
                  <a:schemeClr val="bg1"/>
                </a:solidFill>
                <a:latin typeface="Times New Roman" panose="02020603050405020304" pitchFamily="18" charset="0"/>
                <a:ea typeface="Times New Roman" panose="02020603050405020304" pitchFamily="18" charset="0"/>
              </a:rPr>
              <a:t>đéc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xen</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4812940" y="4255137"/>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D</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O-hen-</a:t>
            </a:r>
            <a:r>
              <a:rPr lang="en-US" sz="2400" dirty="0" err="1">
                <a:solidFill>
                  <a:schemeClr val="bg1"/>
                </a:solidFill>
                <a:latin typeface="Times New Roman" panose="02020603050405020304" pitchFamily="18" charset="0"/>
                <a:ea typeface="Times New Roman" panose="02020603050405020304" pitchFamily="18" charset="0"/>
              </a:rPr>
              <a:t>ri</a:t>
            </a:r>
            <a:r>
              <a:rPr lang="en-US" sz="2400" dirty="0">
                <a:solidFill>
                  <a:schemeClr val="bg1"/>
                </a:solidFill>
                <a:latin typeface="Times New Roman" panose="02020603050405020304" pitchFamily="18" charset="0"/>
                <a:ea typeface="Times New Roman" panose="02020603050405020304" pitchFamily="18" charset="0"/>
              </a:rPr>
              <a:t>                                                     </a:t>
            </a:r>
          </a:p>
        </p:txBody>
      </p:sp>
      <p:sp>
        <p:nvSpPr>
          <p:cNvPr id="26" name="Rectangle 25"/>
          <p:cNvSpPr/>
          <p:nvPr/>
        </p:nvSpPr>
        <p:spPr>
          <a:xfrm>
            <a:off x="450154" y="34790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rPr>
              <a:t>Xéc</a:t>
            </a:r>
            <a:r>
              <a:rPr lang="en-US" sz="2400" dirty="0">
                <a:solidFill>
                  <a:schemeClr val="bg1"/>
                </a:solidFill>
                <a:latin typeface="Times New Roman" panose="02020603050405020304" pitchFamily="18" charset="0"/>
                <a:ea typeface="Times New Roman" panose="02020603050405020304" pitchFamily="18" charset="0"/>
              </a:rPr>
              <a:t>-van-</a:t>
            </a:r>
            <a:r>
              <a:rPr lang="en-US" sz="2400" dirty="0" err="1">
                <a:solidFill>
                  <a:schemeClr val="bg1"/>
                </a:solidFill>
                <a:latin typeface="Times New Roman" panose="02020603050405020304" pitchFamily="18" charset="0"/>
                <a:ea typeface="Times New Roman" panose="02020603050405020304" pitchFamily="18" charset="0"/>
              </a:rPr>
              <a:t>téc</a:t>
            </a:r>
            <a:r>
              <a:rPr lang="en-US" sz="2400" dirty="0">
                <a:solidFill>
                  <a:schemeClr val="bg1"/>
                </a:solidFill>
                <a:latin typeface="Times New Roman" panose="02020603050405020304" pitchFamily="18" charset="0"/>
                <a:ea typeface="Times New Roman" panose="02020603050405020304" pitchFamily="18" charset="0"/>
              </a:rPr>
              <a:t>                                               </a:t>
            </a:r>
          </a:p>
        </p:txBody>
      </p:sp>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2470"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09415" y="407892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08106"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32884" y="321129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479118" y="1409587"/>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572275" y="674077"/>
            <a:ext cx="7237140" cy="1569660"/>
          </a:xfrm>
          <a:prstGeom prst="rect">
            <a:avLst/>
          </a:prstGeom>
          <a:noFill/>
        </p:spPr>
        <p:txBody>
          <a:bodyPr wrap="square" rtlCol="0">
            <a:spAutoFit/>
          </a:bodyPr>
          <a:lstStyle/>
          <a:p>
            <a:pPr defTabSz="685800"/>
            <a:r>
              <a:rPr lang="en-US" sz="3200" dirty="0">
                <a:solidFill>
                  <a:schemeClr val="bg1"/>
                </a:solidFill>
                <a:latin typeface="Montserrat Alternates Black" panose="00000A00000000000000" pitchFamily="50" charset="0"/>
              </a:rPr>
              <a:t>CÂU </a:t>
            </a:r>
            <a:r>
              <a:rPr lang="en-US" sz="3200" dirty="0" smtClean="0">
                <a:solidFill>
                  <a:schemeClr val="bg1"/>
                </a:solidFill>
                <a:latin typeface="Montserrat Alternates Black" panose="00000A00000000000000" pitchFamily="50" charset="0"/>
              </a:rPr>
              <a:t>HỎI</a:t>
            </a:r>
            <a:r>
              <a:rPr lang="en-US" sz="3200" b="1" dirty="0" smtClean="0">
                <a:solidFill>
                  <a:schemeClr val="bg1"/>
                </a:solidFill>
                <a:latin typeface="Times New Roman" panose="02020603050405020304" pitchFamily="18" charset="0"/>
                <a:ea typeface="Times New Roman" panose="02020603050405020304" pitchFamily="18" charset="0"/>
              </a:rPr>
              <a:t> </a:t>
            </a:r>
            <a:r>
              <a:rPr lang="en-US" sz="3200" b="1" dirty="0">
                <a:solidFill>
                  <a:schemeClr val="bg1"/>
                </a:solidFill>
                <a:latin typeface="Times New Roman" panose="02020603050405020304" pitchFamily="18" charset="0"/>
                <a:ea typeface="Times New Roman" panose="02020603050405020304" pitchFamily="18" charset="0"/>
              </a:rPr>
              <a:t>1</a:t>
            </a:r>
            <a:r>
              <a:rPr lang="en-US" sz="3200"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Văn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bản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i="1" dirty="0">
                <a:solidFill>
                  <a:schemeClr val="bg1"/>
                </a:solidFill>
                <a:latin typeface="Times New Roman" panose="02020603050405020304" pitchFamily="18" charset="0"/>
                <a:ea typeface="Times New Roman" panose="02020603050405020304" pitchFamily="18" charset="0"/>
              </a:rPr>
              <a:t>“</a:t>
            </a:r>
            <a:r>
              <a:rPr lang="en-US" sz="3200" b="1" i="1" dirty="0" err="1">
                <a:solidFill>
                  <a:schemeClr val="bg1"/>
                </a:solidFill>
                <a:latin typeface="Times New Roman" panose="02020603050405020304" pitchFamily="18" charset="0"/>
                <a:ea typeface="Times New Roman" panose="02020603050405020304" pitchFamily="18" charset="0"/>
              </a:rPr>
              <a:t>Người</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thầy</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đầu</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tiên</a:t>
            </a:r>
            <a:r>
              <a:rPr lang="en-US" sz="3200" b="1" i="1" dirty="0">
                <a:solidFill>
                  <a:schemeClr val="bg1"/>
                </a:solidFill>
                <a:latin typeface="Times New Roman" panose="02020603050405020304" pitchFamily="18" charset="0"/>
                <a:ea typeface="Times New Roman" panose="02020603050405020304" pitchFamily="18" charset="0"/>
              </a:rPr>
              <a:t>”</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là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của</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tác</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giả</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nào</a:t>
            </a:r>
            <a:r>
              <a:rPr lang="en-US" sz="3200" b="1" dirty="0">
                <a:solidFill>
                  <a:schemeClr val="bg1"/>
                </a:solidFill>
                <a:latin typeface="Times New Roman" panose="02020603050405020304" pitchFamily="18" charset="0"/>
                <a:ea typeface="Times New Roman" panose="02020603050405020304" pitchFamily="18" charset="0"/>
              </a:rPr>
              <a:t>?</a:t>
            </a:r>
          </a:p>
          <a:p>
            <a:pPr defTabSz="685800"/>
            <a:endParaRPr lang="en-US" sz="3200" dirty="0">
              <a:solidFill>
                <a:schemeClr val="bg1"/>
              </a:solidFill>
            </a:endParaRPr>
          </a:p>
        </p:txBody>
      </p:sp>
    </p:spTree>
    <p:extLst>
      <p:ext uri="{BB962C8B-B14F-4D97-AF65-F5344CB8AC3E}">
        <p14:creationId xmlns:p14="http://schemas.microsoft.com/office/powerpoint/2010/main" val="3776426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102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childTnLst>
                    </p:cTn>
                  </p:par>
                </p:childTnLst>
              </p:cTn>
              <p:nextCondLst>
                <p:cond evt="onClick" delay="0">
                  <p:tgtEl>
                    <p:spTgt spid="1026"/>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27"/>
                                        </p:tgtEl>
                                      </p:cBhvr>
                                    </p:animEffect>
                                    <p:set>
                                      <p:cBhvr>
                                        <p:cTn id="73" dur="1" fill="hold">
                                          <p:stCondLst>
                                            <p:cond delay="499"/>
                                          </p:stCondLst>
                                        </p:cTn>
                                        <p:tgtEl>
                                          <p:spTgt spid="27"/>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25"/>
                                        </p:tgtEl>
                                      </p:cBhvr>
                                    </p:animEffect>
                                    <p:set>
                                      <p:cBhvr>
                                        <p:cTn id="91" dur="1" fill="hold">
                                          <p:stCondLst>
                                            <p:cond delay="499"/>
                                          </p:stCondLst>
                                        </p:cTn>
                                        <p:tgtEl>
                                          <p:spTgt spid="25"/>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26"/>
                                        </p:tgtEl>
                                      </p:cBhvr>
                                    </p:animEffect>
                                    <p:set>
                                      <p:cBhvr>
                                        <p:cTn id="94" dur="1" fill="hold">
                                          <p:stCondLst>
                                            <p:cond delay="499"/>
                                          </p:stCondLst>
                                        </p:cTn>
                                        <p:tgtEl>
                                          <p:spTgt spid="26"/>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4.58333E-6 2.59259E-6 L -4.58333E-6 0.00023 C 0.00534 0.01574 0.01016 0.03287 0.01641 0.04815 C 0.0181 0.05254 0.02149 0.05347 0.02331 0.05764 C 0.03672 0.08981 0.02331 0.07731 0.0375 0.0868 C 0.03972 0.0919 0.04206 0.09676 0.04454 0.10139 C 0.04818 0.10833 0.05326 0.1125 0.05612 0.12083 C 0.05821 0.12615 0.05625 0.13541 0.0586 0.14004 C 0.06224 0.14791 0.0681 0.14884 0.07266 0.15463 C 0.09362 0.18217 0.07605 0.16828 0.09141 0.17893 C 0.09375 0.18379 0.09584 0.18958 0.09844 0.19352 C 0.11146 0.2125 0.1073 0.19236 0.12201 0.22245 C 0.12995 0.23912 0.13698 0.25486 0.14779 0.2662 C 0.15092 0.26921 0.15404 0.27222 0.15717 0.27569 C 0.16993 0.29074 0.15834 0.28125 0.17123 0.29004 C 0.18855 0.3169 0.17214 0.29352 0.1948 0.31921 C 0.20886 0.33541 0.19467 0.32731 0.21823 0.34352 C 0.22618 0.34907 0.22995 0.34583 0.23698 0.35324 C 0.23946 0.35578 0.24141 0.36065 0.24402 0.36273 C 0.24779 0.36574 0.25183 0.36574 0.25573 0.36782 C 0.25821 0.36898 0.26042 0.37106 0.2629 0.37245 C 0.26589 0.3743 0.26902 0.37569 0.27214 0.37731 C 0.27461 0.3787 0.27683 0.38078 0.2793 0.3824 C 0.29987 0.39444 0.27878 0.38032 0.29571 0.3919 C 0.30157 0.4 0.30534 0.40602 0.31211 0.41134 C 0.31628 0.41435 0.32956 0.41944 0.33321 0.42083 C 0.33633 0.42245 0.33959 0.42407 0.34258 0.42592 C 0.34493 0.42708 0.34727 0.42963 0.34961 0.43055 C 0.35352 0.43264 0.35743 0.43403 0.36133 0.43541 C 0.36993 0.44722 0.36693 0.4456 0.37787 0.45 C 0.38243 0.45185 0.39584 0.45532 0.40131 0.45972 C 0.40235 0.46041 0.40287 0.46296 0.40378 0.46481 " pathEditMode="relative" rAng="0" ptsTypes="AAAAAAAAAAAAAAAAAAAAAAAAAAAAAAAA">
                                      <p:cBhvr>
                                        <p:cTn id="100" dur="2000" fill="hold"/>
                                        <p:tgtEl>
                                          <p:spTgt spid="1026"/>
                                        </p:tgtEl>
                                        <p:attrNameLst>
                                          <p:attrName>ppt_x</p:attrName>
                                          <p:attrName>ppt_y</p:attrName>
                                        </p:attrNameLst>
                                      </p:cBhvr>
                                      <p:rCtr x="20182" y="23241"/>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1026"/>
                                        </p:tgtEl>
                                      </p:cBhvr>
                                    </p:animEffect>
                                    <p:set>
                                      <p:cBhvr>
                                        <p:cTn id="104" dur="1" fill="hold">
                                          <p:stCondLst>
                                            <p:cond delay="499"/>
                                          </p:stCondLst>
                                        </p:cTn>
                                        <p:tgtEl>
                                          <p:spTgt spid="102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500"/>
                                        <p:tgtEl>
                                          <p:spTgt spid="13"/>
                                        </p:tgtEl>
                                      </p:cBhvr>
                                    </p:animEffect>
                                  </p:childTnLst>
                                  <p:subTnLst>
                                    <p:audio>
                                      <p:cMediaNode>
                                        <p:cTn display="0" masterRel="sameClick">
                                          <p:stCondLst>
                                            <p:cond evt="begin" delay="0">
                                              <p:tn val="105"/>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3"/>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34" grpId="0"/>
      <p:bldP spid="3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395536" y="411510"/>
            <a:ext cx="6768752" cy="4320480"/>
          </a:xfrm>
          <a:prstGeom prst="roundRect">
            <a:avLst>
              <a:gd name="adj" fmla="val 1654"/>
            </a:avLst>
          </a:prstGeom>
          <a:noFill/>
          <a:ln w="38100" cap="flat" cmpd="sng" algn="ctr">
            <a:solidFill>
              <a:schemeClr val="accent6">
                <a:lumMod val="60000"/>
                <a:lumOff val="40000"/>
              </a:schemeClr>
            </a:solidFill>
            <a:prstDash val="solid"/>
          </a:ln>
          <a:effectLst>
            <a:outerShdw blurRad="50800" dist="38100" dir="2700000" algn="tl" rotWithShape="0">
              <a:prstClr val="black">
                <a:alpha val="40000"/>
              </a:prstClr>
            </a:outerShdw>
          </a:effectLst>
        </p:spPr>
        <p:txBody>
          <a:bodyPr lIns="34238" tIns="17117" rIns="34238" bIns="17117"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59" name="Group 58"/>
          <p:cNvGrpSpPr/>
          <p:nvPr/>
        </p:nvGrpSpPr>
        <p:grpSpPr>
          <a:xfrm>
            <a:off x="332719" y="627534"/>
            <a:ext cx="3397062" cy="396451"/>
            <a:chOff x="2840539" y="3818711"/>
            <a:chExt cx="9866322" cy="1057198"/>
          </a:xfrm>
        </p:grpSpPr>
        <p:sp>
          <p:nvSpPr>
            <p:cNvPr id="6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grpSp>
          <p:nvGrpSpPr>
            <p:cNvPr id="61" name="Group 60"/>
            <p:cNvGrpSpPr/>
            <p:nvPr/>
          </p:nvGrpSpPr>
          <p:grpSpPr>
            <a:xfrm>
              <a:off x="2840539" y="3886200"/>
              <a:ext cx="9866322" cy="989709"/>
              <a:chOff x="2840539" y="3733800"/>
              <a:chExt cx="9866322" cy="989709"/>
            </a:xfrm>
          </p:grpSpPr>
          <p:sp>
            <p:nvSpPr>
              <p:cNvPr id="62" name="Round Same Side Corner Rectangle 61"/>
              <p:cNvSpPr/>
              <p:nvPr/>
            </p:nvSpPr>
            <p:spPr>
              <a:xfrm rot="5400000">
                <a:off x="7274015" y="-629719"/>
                <a:ext cx="731516" cy="9588817"/>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63" name="Rectangle 62"/>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64" name="Rectangle 63"/>
              <p:cNvSpPr/>
              <p:nvPr/>
            </p:nvSpPr>
            <p:spPr>
              <a:xfrm>
                <a:off x="4460663" y="3738629"/>
                <a:ext cx="8246198" cy="984880"/>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lang="en-US" b="1" i="1" kern="0" dirty="0" smtClean="0">
                    <a:solidFill>
                      <a:schemeClr val="bg1"/>
                    </a:solidFill>
                    <a:latin typeface="Times New Roman" pitchFamily="18" charset="0"/>
                    <a:cs typeface="Times New Roman" pitchFamily="18" charset="0"/>
                  </a:rPr>
                  <a:t>ĐỌC- </a:t>
                </a:r>
                <a:r>
                  <a:rPr kumimoji="0" lang="en-US" sz="1800" b="1" i="1"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TÌM </a:t>
                </a: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HIỂU CHUNG</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65" name="TextBox 64"/>
              <p:cNvSpPr txBox="1"/>
              <p:nvPr/>
            </p:nvSpPr>
            <p:spPr>
              <a:xfrm>
                <a:off x="3201166" y="3733800"/>
                <a:ext cx="797061" cy="98488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66" name="Group 65"/>
          <p:cNvGrpSpPr/>
          <p:nvPr/>
        </p:nvGrpSpPr>
        <p:grpSpPr>
          <a:xfrm>
            <a:off x="332719" y="1539732"/>
            <a:ext cx="5620454" cy="404871"/>
            <a:chOff x="2840539" y="3818711"/>
            <a:chExt cx="16323882" cy="1079628"/>
          </a:xfrm>
        </p:grpSpPr>
        <p:sp>
          <p:nvSpPr>
            <p:cNvPr id="6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grpSp>
          <p:nvGrpSpPr>
            <p:cNvPr id="68" name="Group 67"/>
            <p:cNvGrpSpPr/>
            <p:nvPr/>
          </p:nvGrpSpPr>
          <p:grpSpPr>
            <a:xfrm>
              <a:off x="2840539" y="3886200"/>
              <a:ext cx="16323882" cy="1012139"/>
              <a:chOff x="2840539" y="3733800"/>
              <a:chExt cx="16323882" cy="1012139"/>
            </a:xfrm>
          </p:grpSpPr>
          <p:sp>
            <p:nvSpPr>
              <p:cNvPr id="69" name="Round Same Side Corner Rectangle 68"/>
              <p:cNvSpPr/>
              <p:nvPr/>
            </p:nvSpPr>
            <p:spPr>
              <a:xfrm rot="5400000">
                <a:off x="7274015" y="-629720"/>
                <a:ext cx="731520" cy="9588826"/>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0" name="Rectangle 69"/>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1" name="Rectangle 70"/>
              <p:cNvSpPr/>
              <p:nvPr/>
            </p:nvSpPr>
            <p:spPr>
              <a:xfrm>
                <a:off x="4460661" y="3761079"/>
                <a:ext cx="14703760" cy="984860"/>
              </a:xfrm>
              <a:prstGeom prst="rect">
                <a:avLst/>
              </a:prstGeom>
            </p:spPr>
            <p:txBody>
              <a:bodyPr wrap="squar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KHÁM</a:t>
                </a:r>
                <a:r>
                  <a:rPr kumimoji="0" lang="en-US" sz="1800" b="1" i="1" u="none" strike="noStrike" kern="0" cap="none" spc="0" normalizeH="0" noProof="0" dirty="0" smtClean="0">
                    <a:ln>
                      <a:noFill/>
                    </a:ln>
                    <a:solidFill>
                      <a:schemeClr val="bg1"/>
                    </a:solidFill>
                    <a:effectLst/>
                    <a:uLnTx/>
                    <a:uFillTx/>
                    <a:latin typeface="Times New Roman" pitchFamily="18" charset="0"/>
                    <a:cs typeface="Times New Roman" pitchFamily="18" charset="0"/>
                  </a:rPr>
                  <a:t> PHÁ VĂN BẢN</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72" name="TextBox 71"/>
              <p:cNvSpPr txBox="1"/>
              <p:nvPr/>
            </p:nvSpPr>
            <p:spPr>
              <a:xfrm>
                <a:off x="3070806" y="3733800"/>
                <a:ext cx="1057778" cy="98486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II</a:t>
                </a:r>
              </a:p>
            </p:txBody>
          </p:sp>
        </p:grpSp>
      </p:grpSp>
      <p:grpSp>
        <p:nvGrpSpPr>
          <p:cNvPr id="73" name="Group 72"/>
          <p:cNvGrpSpPr/>
          <p:nvPr/>
        </p:nvGrpSpPr>
        <p:grpSpPr>
          <a:xfrm>
            <a:off x="355062" y="3486388"/>
            <a:ext cx="3248983" cy="455055"/>
            <a:chOff x="2840539" y="3818711"/>
            <a:chExt cx="9436247" cy="1061390"/>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grpSp>
          <p:nvGrpSpPr>
            <p:cNvPr id="75" name="Group 74"/>
            <p:cNvGrpSpPr/>
            <p:nvPr/>
          </p:nvGrpSpPr>
          <p:grpSpPr>
            <a:xfrm>
              <a:off x="2840539" y="3951333"/>
              <a:ext cx="9436247" cy="928768"/>
              <a:chOff x="2840539" y="3798933"/>
              <a:chExt cx="9436247" cy="928768"/>
            </a:xfrm>
          </p:grpSpPr>
          <p:sp>
            <p:nvSpPr>
              <p:cNvPr id="76" name="Round Same Side Corner Rectangle 75"/>
              <p:cNvSpPr/>
              <p:nvPr/>
            </p:nvSpPr>
            <p:spPr>
              <a:xfrm rot="5400000">
                <a:off x="7195316" y="-551015"/>
                <a:ext cx="731521" cy="9431418"/>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8" name="Rectangle 77"/>
              <p:cNvSpPr/>
              <p:nvPr/>
            </p:nvSpPr>
            <p:spPr>
              <a:xfrm>
                <a:off x="4460663" y="3866255"/>
                <a:ext cx="3869828" cy="861446"/>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TỔNG KẾT</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79" name="TextBox 78"/>
              <p:cNvSpPr txBox="1"/>
              <p:nvPr/>
            </p:nvSpPr>
            <p:spPr>
              <a:xfrm>
                <a:off x="2840539" y="3829961"/>
                <a:ext cx="1418421" cy="861446"/>
              </a:xfrm>
              <a:prstGeom prst="rect">
                <a:avLst/>
              </a:prstGeom>
              <a:noFill/>
            </p:spPr>
            <p:txBody>
              <a:bodyPr wrap="squar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III</a:t>
                </a:r>
              </a:p>
            </p:txBody>
          </p:sp>
        </p:grpSp>
      </p:grpSp>
      <p:sp>
        <p:nvSpPr>
          <p:cNvPr id="80" name="Rectangle 79"/>
          <p:cNvSpPr/>
          <p:nvPr/>
        </p:nvSpPr>
        <p:spPr>
          <a:xfrm>
            <a:off x="732661" y="934442"/>
            <a:ext cx="3623315" cy="650121"/>
          </a:xfrm>
          <a:prstGeom prst="rect">
            <a:avLst/>
          </a:prstGeom>
        </p:spPr>
        <p:txBody>
          <a:bodyPr wrap="square" lIns="34238" tIns="17117" rIns="34238" bIns="17117">
            <a:spAutoFit/>
          </a:bodyPr>
          <a:lstStyle/>
          <a:p>
            <a:pPr marL="277817" indent="-277817" defTabSz="814005">
              <a:buFont typeface="+mj-lt"/>
              <a:buAutoNum type="arabicPeriod"/>
            </a:pPr>
            <a:r>
              <a:rPr lang="en-US" sz="2000" b="1" i="1" dirty="0" err="1" smtClean="0">
                <a:solidFill>
                  <a:srgbClr val="000000"/>
                </a:solidFill>
                <a:latin typeface="Times New Roman" pitchFamily="18" charset="0"/>
                <a:cs typeface="Times New Roman" pitchFamily="18" charset="0"/>
              </a:rPr>
              <a:t>Đọc</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chú</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thích</a:t>
            </a:r>
            <a:endParaRPr lang="vi-VN" sz="2000" b="1" i="1" dirty="0">
              <a:solidFill>
                <a:srgbClr val="000000"/>
              </a:solidFill>
              <a:latin typeface="Times New Roman" pitchFamily="18" charset="0"/>
              <a:cs typeface="Times New Roman" pitchFamily="18" charset="0"/>
            </a:endParaRPr>
          </a:p>
          <a:p>
            <a:pPr marL="277817" indent="-277817" defTabSz="814005">
              <a:buFont typeface="+mj-lt"/>
              <a:buAutoNum type="arabicPeriod"/>
            </a:pPr>
            <a:r>
              <a:rPr lang="en-US" sz="2000" b="1" i="1" dirty="0" err="1" smtClean="0">
                <a:solidFill>
                  <a:srgbClr val="000000"/>
                </a:solidFill>
                <a:latin typeface="Times New Roman" pitchFamily="18" charset="0"/>
                <a:cs typeface="Times New Roman" pitchFamily="18" charset="0"/>
              </a:rPr>
              <a:t>Tìm</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hiểu</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chung</a:t>
            </a:r>
            <a:endParaRPr lang="vi-VN" sz="2000" b="1" i="1" dirty="0">
              <a:solidFill>
                <a:srgbClr val="000000"/>
              </a:solidFill>
              <a:latin typeface="Times New Roman" pitchFamily="18" charset="0"/>
              <a:cs typeface="Times New Roman" pitchFamily="18" charset="0"/>
            </a:endParaRPr>
          </a:p>
        </p:txBody>
      </p:sp>
      <p:sp>
        <p:nvSpPr>
          <p:cNvPr id="81" name="Rectangle 80"/>
          <p:cNvSpPr/>
          <p:nvPr/>
        </p:nvSpPr>
        <p:spPr>
          <a:xfrm>
            <a:off x="635445" y="3939033"/>
            <a:ext cx="1856717" cy="957898"/>
          </a:xfrm>
          <a:prstGeom prst="rect">
            <a:avLst/>
          </a:prstGeom>
        </p:spPr>
        <p:txBody>
          <a:bodyPr wrap="square" lIns="34238" tIns="17117" rIns="34238" bIns="17117">
            <a:spAutoFit/>
          </a:bodyPr>
          <a:lstStyle/>
          <a:p>
            <a:pPr marL="0" lvl="1" indent="-277817" defTabSz="814005">
              <a:buFont typeface="+mj-lt"/>
              <a:buAutoNum type="arabicPeriod"/>
            </a:pPr>
            <a:r>
              <a:rPr lang="en-US" sz="2000" b="1" i="1" dirty="0" err="1" smtClean="0">
                <a:solidFill>
                  <a:srgbClr val="000000"/>
                </a:solidFill>
                <a:latin typeface="Times New Roman" pitchFamily="18" charset="0"/>
                <a:cs typeface="Times New Roman" pitchFamily="18" charset="0"/>
              </a:rPr>
              <a:t>Nghệ</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thuật</a:t>
            </a:r>
            <a:endParaRPr lang="en-US" sz="2000" b="1" i="1" dirty="0" smtClean="0">
              <a:solidFill>
                <a:srgbClr val="000000"/>
              </a:solidFill>
              <a:latin typeface="Times New Roman" pitchFamily="18" charset="0"/>
              <a:cs typeface="Times New Roman" pitchFamily="18" charset="0"/>
            </a:endParaRPr>
          </a:p>
          <a:p>
            <a:pPr marL="0" lvl="1" indent="-277817" defTabSz="814005">
              <a:buFont typeface="+mj-lt"/>
              <a:buAutoNum type="arabicPeriod"/>
            </a:pPr>
            <a:r>
              <a:rPr lang="en-US" sz="2000" b="1" i="1" dirty="0" err="1">
                <a:solidFill>
                  <a:srgbClr val="000000"/>
                </a:solidFill>
                <a:latin typeface="Times New Roman" pitchFamily="18" charset="0"/>
                <a:cs typeface="Times New Roman" pitchFamily="18" charset="0"/>
              </a:rPr>
              <a:t>Nội</a:t>
            </a:r>
            <a:r>
              <a:rPr lang="en-US" sz="2000" b="1" i="1" dirty="0">
                <a:solidFill>
                  <a:srgbClr val="000000"/>
                </a:solidFill>
                <a:latin typeface="Times New Roman" pitchFamily="18" charset="0"/>
                <a:cs typeface="Times New Roman" pitchFamily="18" charset="0"/>
              </a:rPr>
              <a:t> dung</a:t>
            </a:r>
          </a:p>
          <a:p>
            <a:pPr marL="0" lvl="1" indent="-277817" defTabSz="814005">
              <a:buFont typeface="+mj-lt"/>
              <a:buAutoNum type="arabicPeriod"/>
            </a:pPr>
            <a:endParaRPr lang="en-US" sz="2000" b="1" i="1" dirty="0">
              <a:solidFill>
                <a:srgbClr val="000000"/>
              </a:solidFill>
              <a:latin typeface="Times New Roman" pitchFamily="18" charset="0"/>
              <a:cs typeface="Times New Roman" pitchFamily="18" charset="0"/>
            </a:endParaRPr>
          </a:p>
        </p:txBody>
      </p:sp>
      <p:sp>
        <p:nvSpPr>
          <p:cNvPr id="82" name="Rectangle 81"/>
          <p:cNvSpPr/>
          <p:nvPr/>
        </p:nvSpPr>
        <p:spPr>
          <a:xfrm>
            <a:off x="651717" y="2784857"/>
            <a:ext cx="6722316" cy="278225"/>
          </a:xfrm>
          <a:prstGeom prst="rect">
            <a:avLst/>
          </a:prstGeom>
        </p:spPr>
        <p:txBody>
          <a:bodyPr wrap="square" lIns="34238" tIns="17117" rIns="34238" bIns="17117">
            <a:spAutoFit/>
          </a:bodyPr>
          <a:lstStyle/>
          <a:p>
            <a:pPr marL="0" lvl="1" indent="-277817" defTabSz="814005">
              <a:lnSpc>
                <a:spcPts val="1875"/>
              </a:lnSpc>
            </a:pPr>
            <a:r>
              <a:rPr lang="vi-VN" sz="2000" b="1" i="1" dirty="0" smtClean="0">
                <a:latin typeface="Times New Roman" pitchFamily="18" charset="0"/>
                <a:cs typeface="Times New Roman" pitchFamily="18" charset="0"/>
              </a:rPr>
              <a:t>3.</a:t>
            </a:r>
            <a:r>
              <a:rPr lang="en-US" sz="2000" b="1" i="1" dirty="0" smtClean="0">
                <a:latin typeface="Times New Roman" pitchFamily="18" charset="0"/>
                <a:cs typeface="Times New Roman" pitchFamily="18" charset="0"/>
              </a:rPr>
              <a:t> </a:t>
            </a:r>
            <a:r>
              <a:rPr lang="vi-VN" sz="2000" b="1" i="1" dirty="0" smtClean="0">
                <a:latin typeface="Times New Roman" pitchFamily="18" charset="0"/>
                <a:cs typeface="Times New Roman" pitchFamily="18" charset="0"/>
              </a:rPr>
              <a:t>Nhân vật An-tư-nai</a:t>
            </a:r>
            <a:endParaRPr lang="en-US" sz="2000" b="1" i="1" dirty="0">
              <a:latin typeface="Times New Roman" pitchFamily="18" charset="0"/>
              <a:cs typeface="Times New Roman" pitchFamily="18" charset="0"/>
            </a:endParaRPr>
          </a:p>
        </p:txBody>
      </p:sp>
      <p:sp>
        <p:nvSpPr>
          <p:cNvPr id="83" name="Rectangle 82"/>
          <p:cNvSpPr/>
          <p:nvPr/>
        </p:nvSpPr>
        <p:spPr>
          <a:xfrm>
            <a:off x="635445" y="2381804"/>
            <a:ext cx="6610064" cy="278225"/>
          </a:xfrm>
          <a:prstGeom prst="rect">
            <a:avLst/>
          </a:prstGeom>
        </p:spPr>
        <p:txBody>
          <a:bodyPr wrap="square" lIns="34238" tIns="17117" rIns="34238" bIns="17117">
            <a:spAutoFit/>
          </a:bodyPr>
          <a:lstStyle/>
          <a:p>
            <a:pPr marL="0" lvl="1" defTabSz="813184">
              <a:lnSpc>
                <a:spcPts val="1875"/>
              </a:lnSpc>
            </a:pPr>
            <a:r>
              <a:rPr lang="vi-VN" sz="2000" b="1" i="1" dirty="0" smtClean="0">
                <a:latin typeface="Times New Roman" pitchFamily="18" charset="0"/>
                <a:cs typeface="Times New Roman" pitchFamily="18" charset="0"/>
              </a:rPr>
              <a:t>2. Nhân vật thầy Đuy-sen</a:t>
            </a:r>
            <a:endParaRPr lang="en-US" sz="2000" b="1" i="1" dirty="0">
              <a:latin typeface="Times New Roman" pitchFamily="18" charset="0"/>
              <a:cs typeface="Times New Roman" pitchFamily="18" charset="0"/>
            </a:endParaRPr>
          </a:p>
        </p:txBody>
      </p:sp>
      <p:sp>
        <p:nvSpPr>
          <p:cNvPr id="31" name="Rectangle 30"/>
          <p:cNvSpPr/>
          <p:nvPr/>
        </p:nvSpPr>
        <p:spPr>
          <a:xfrm>
            <a:off x="659573" y="1986531"/>
            <a:ext cx="6610064"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vi-VN" sz="2000" b="1" i="1" dirty="0" smtClean="0">
                <a:latin typeface="Times New Roman" pitchFamily="18" charset="0"/>
                <a:cs typeface="Times New Roman" pitchFamily="18" charset="0"/>
              </a:rPr>
              <a:t>Người kể chuyện và ngôi kể</a:t>
            </a:r>
            <a:endParaRPr lang="en-US" sz="2000" b="1" i="1" dirty="0">
              <a:latin typeface="Times New Roman" pitchFamily="18" charset="0"/>
              <a:cs typeface="Times New Roman" pitchFamily="18" charset="0"/>
            </a:endParaRPr>
          </a:p>
        </p:txBody>
      </p:sp>
      <p:sp>
        <p:nvSpPr>
          <p:cNvPr id="32" name="Rectangle 31"/>
          <p:cNvSpPr/>
          <p:nvPr/>
        </p:nvSpPr>
        <p:spPr>
          <a:xfrm>
            <a:off x="659573" y="3194442"/>
            <a:ext cx="6722316" cy="278225"/>
          </a:xfrm>
          <a:prstGeom prst="rect">
            <a:avLst/>
          </a:prstGeom>
        </p:spPr>
        <p:txBody>
          <a:bodyPr wrap="square" lIns="34238" tIns="17117" rIns="34238" bIns="17117">
            <a:spAutoFit/>
          </a:bodyPr>
          <a:lstStyle/>
          <a:p>
            <a:pPr marL="0" lvl="1" indent="-277817" defTabSz="814005">
              <a:lnSpc>
                <a:spcPts val="1875"/>
              </a:lnSpc>
            </a:pPr>
            <a:r>
              <a:rPr lang="vi-VN" sz="2000" b="1" i="1" dirty="0" smtClean="0">
                <a:latin typeface="Times New Roman" pitchFamily="18" charset="0"/>
                <a:cs typeface="Times New Roman" pitchFamily="18" charset="0"/>
              </a:rPr>
              <a:t>4. Những băn khoăn, trăn trở và ý tưởng của người họa sĩ</a:t>
            </a:r>
            <a:endParaRPr lang="en-US" sz="2000" b="1" i="1" dirty="0">
              <a:latin typeface="Times New Roman" pitchFamily="18" charset="0"/>
              <a:cs typeface="Times New Roman" pitchFamily="18" charset="0"/>
            </a:endParaRPr>
          </a:p>
        </p:txBody>
      </p:sp>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8" name="Picture 2" descr="Táº­p tin:Star icon stylized.svg â Wikipedia tiáº¿ng Viá»t">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4121"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9" name="Picture 2" descr="Táº­p tin:Star icon stylized.svg â Wikipedia tiáº¿ng Viá»t">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2" descr="Táº­p tin:Star icon stylized.svg â Wikipedia tiáº¿ng Viá»t">
            <a:hlinkClick r:id="rId10"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 action="ppaction://noaction"/>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530500"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893285" y="4286217"/>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D</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Cư</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rơ</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gư</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xtan</a:t>
            </a:r>
            <a:r>
              <a:rPr lang="en-US" sz="2400" dirty="0">
                <a:solidFill>
                  <a:schemeClr val="bg1"/>
                </a:solidFill>
                <a:latin typeface="Times New Roman" panose="02020603050405020304" pitchFamily="18" charset="0"/>
                <a:ea typeface="Times New Roman" panose="02020603050405020304" pitchFamily="18" charset="0"/>
              </a:rPr>
              <a:t>                                     </a:t>
            </a:r>
          </a:p>
        </p:txBody>
      </p:sp>
      <p:sp>
        <p:nvSpPr>
          <p:cNvPr id="23" name="Rectangle 22"/>
          <p:cNvSpPr/>
          <p:nvPr/>
        </p:nvSpPr>
        <p:spPr>
          <a:xfrm>
            <a:off x="547165" y="425513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B. </a:t>
            </a:r>
            <a:r>
              <a:rPr lang="en-US" sz="2400" dirty="0" err="1">
                <a:solidFill>
                  <a:schemeClr val="bg1"/>
                </a:solidFill>
                <a:latin typeface="Times New Roman" panose="02020603050405020304" pitchFamily="18" charset="0"/>
                <a:ea typeface="Times New Roman" panose="02020603050405020304" pitchFamily="18" charset="0"/>
              </a:rPr>
              <a:t>Bồ</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Đào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Nha</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918106" y="3501525"/>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C</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Lan</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530500" y="34790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rPr>
              <a:t>Nga</a:t>
            </a:r>
            <a:r>
              <a:rPr lang="en-US" sz="2400" dirty="0">
                <a:solidFill>
                  <a:schemeClr val="bg1"/>
                </a:solidFill>
                <a:latin typeface="Times New Roman" panose="02020603050405020304" pitchFamily="18" charset="0"/>
                <a:ea typeface="Times New Roman" panose="02020603050405020304" pitchFamily="18" charset="0"/>
              </a:rPr>
              <a:t>                                                            </a:t>
            </a:r>
          </a:p>
        </p:txBody>
      </p:sp>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72816"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14581" y="332531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845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13229" y="4054562"/>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519448" y="143905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52621" y="674077"/>
            <a:ext cx="7260609" cy="1569660"/>
          </a:xfrm>
          <a:prstGeom prst="rect">
            <a:avLst/>
          </a:prstGeom>
          <a:noFill/>
        </p:spPr>
        <p:txBody>
          <a:bodyPr wrap="square" rtlCol="0">
            <a:spAutoFit/>
          </a:bodyPr>
          <a:lstStyle/>
          <a:p>
            <a:pPr defTabSz="685800"/>
            <a:r>
              <a:rPr lang="en-US" sz="3200" dirty="0">
                <a:solidFill>
                  <a:schemeClr val="bg1"/>
                </a:solidFill>
                <a:latin typeface="Montserrat Alternates Black" panose="00000A00000000000000" pitchFamily="50" charset="0"/>
              </a:rPr>
              <a:t>CÂU </a:t>
            </a:r>
            <a:r>
              <a:rPr lang="en-US" sz="3200" dirty="0" smtClean="0">
                <a:solidFill>
                  <a:schemeClr val="bg1"/>
                </a:solidFill>
                <a:latin typeface="Montserrat Alternates Black" panose="00000A00000000000000" pitchFamily="50" charset="0"/>
              </a:rPr>
              <a:t>HỎI</a:t>
            </a:r>
            <a:r>
              <a:rPr lang="vi-VN" sz="3200" dirty="0" smtClean="0">
                <a:solidFill>
                  <a:schemeClr val="bg1"/>
                </a:solidFill>
                <a:latin typeface="Montserrat Alternates Black" panose="00000A00000000000000" pitchFamily="50" charset="0"/>
              </a:rPr>
              <a:t> </a:t>
            </a:r>
            <a:r>
              <a:rPr lang="en-US" sz="3200" b="1" dirty="0">
                <a:solidFill>
                  <a:schemeClr val="bg1"/>
                </a:solidFill>
                <a:latin typeface="Times New Roman" panose="02020603050405020304" pitchFamily="18" charset="0"/>
                <a:ea typeface="Times New Roman" panose="02020603050405020304" pitchFamily="18" charset="0"/>
              </a:rPr>
              <a:t>2. </a:t>
            </a:r>
            <a:r>
              <a:rPr lang="en-US" sz="3200" b="1" dirty="0" err="1">
                <a:solidFill>
                  <a:schemeClr val="bg1"/>
                </a:solidFill>
                <a:latin typeface="Times New Roman" panose="02020603050405020304" pitchFamily="18" charset="0"/>
                <a:ea typeface="Times New Roman" panose="02020603050405020304" pitchFamily="18" charset="0"/>
              </a:rPr>
              <a:t>Nhà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văn</a:t>
            </a:r>
            <a:r>
              <a:rPr lang="en-US" sz="3200" b="1" dirty="0">
                <a:solidFill>
                  <a:schemeClr val="bg1"/>
                </a:solidFill>
                <a:latin typeface="Times New Roman" panose="02020603050405020304" pitchFamily="18" charset="0"/>
                <a:ea typeface="Times New Roman" panose="02020603050405020304" pitchFamily="18" charset="0"/>
              </a:rPr>
              <a:t> Ai – </a:t>
            </a:r>
            <a:r>
              <a:rPr lang="en-US" sz="3200" b="1" dirty="0" err="1">
                <a:solidFill>
                  <a:schemeClr val="bg1"/>
                </a:solidFill>
                <a:latin typeface="Times New Roman" panose="02020603050405020304" pitchFamily="18" charset="0"/>
                <a:ea typeface="Times New Roman" panose="02020603050405020304" pitchFamily="18" charset="0"/>
              </a:rPr>
              <a:t>tơ</a:t>
            </a:r>
            <a:r>
              <a:rPr lang="en-US" sz="3200" b="1" dirty="0">
                <a:solidFill>
                  <a:schemeClr val="bg1"/>
                </a:solidFill>
                <a:latin typeface="Times New Roman" panose="02020603050405020304" pitchFamily="18" charset="0"/>
                <a:ea typeface="Times New Roman" panose="02020603050405020304" pitchFamily="18" charset="0"/>
              </a:rPr>
              <a:t> - ma – </a:t>
            </a:r>
            <a:r>
              <a:rPr lang="en-US" sz="3200" b="1" dirty="0" err="1">
                <a:solidFill>
                  <a:schemeClr val="bg1"/>
                </a:solidFill>
                <a:latin typeface="Times New Roman" panose="02020603050405020304" pitchFamily="18" charset="0"/>
                <a:ea typeface="Times New Roman" panose="02020603050405020304" pitchFamily="18" charset="0"/>
              </a:rPr>
              <a:t>tốp</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là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người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nước</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nào</a:t>
            </a:r>
            <a:r>
              <a:rPr lang="en-US" sz="3200" b="1" dirty="0">
                <a:solidFill>
                  <a:schemeClr val="bg1"/>
                </a:solidFill>
                <a:latin typeface="Times New Roman" panose="02020603050405020304" pitchFamily="18" charset="0"/>
                <a:ea typeface="Times New Roman" panose="02020603050405020304" pitchFamily="18" charset="0"/>
              </a:rPr>
              <a:t>?</a:t>
            </a:r>
          </a:p>
          <a:p>
            <a:pPr defTabSz="685800"/>
            <a:endParaRPr lang="en-US" sz="3200" dirty="0">
              <a:solidFill>
                <a:schemeClr val="bg1"/>
              </a:solidFill>
            </a:endParaRPr>
          </a:p>
        </p:txBody>
      </p:sp>
    </p:spTree>
    <p:extLst>
      <p:ext uri="{BB962C8B-B14F-4D97-AF65-F5344CB8AC3E}">
        <p14:creationId xmlns:p14="http://schemas.microsoft.com/office/powerpoint/2010/main" val="2271600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5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000"/>
                            </p:stCondLst>
                            <p:childTnLst>
                              <p:par>
                                <p:cTn id="78" presetID="0" presetClass="path" presetSubtype="0" accel="50000" decel="50000" fill="hold" nodeType="afterEffect">
                                  <p:stCondLst>
                                    <p:cond delay="0"/>
                                  </p:stCondLst>
                                  <p:childTnLst>
                                    <p:animMotion origin="layout" path="M 1.25E-6 2.22222E-6 L 1.25E-6 2.22222E-6 C 0.00078 0.01851 0.00117 0.03726 0.00234 0.05578 C 0.00286 0.06296 0.00403 0.07013 0.00481 0.07731 C 0.0056 0.08587 0.00612 0.09467 0.00716 0.103 C 0.00768 0.10763 0.00898 0.11157 0.00963 0.11597 C 0.0138 0.14583 0.00885 0.12916 0.01692 0.15046 C 0.02057 0.17638 0.01823 0.16203 0.02408 0.19351 C 0.02408 0.19351 0.0289 0.21921 0.0289 0.21921 C 0.0306 0.225 0.03242 0.23055 0.03385 0.23634 C 0.03476 0.2405 0.03502 0.24537 0.03619 0.2493 C 0.0375 0.25393 0.03971 0.25763 0.04101 0.26226 C 0.04466 0.27523 0.0431 0.28194 0.04596 0.29675 C 0.047 0.30277 0.04935 0.30787 0.05078 0.31388 C 0.05169 0.31805 0.05221 0.32268 0.05312 0.32685 C 0.05833 0.34837 0.05794 0.3368 0.05794 0.34837 " pathEditMode="relative" ptsTypes="AAAAAAAAAAAAAAAA">
                                      <p:cBhvr>
                                        <p:cTn id="79" dur="2000" fill="hold"/>
                                        <p:tgtEl>
                                          <p:spTgt spid="18"/>
                                        </p:tgtEl>
                                        <p:attrNameLst>
                                          <p:attrName>ppt_x</p:attrName>
                                          <p:attrName>ppt_y</p:attrName>
                                        </p:attrNameLst>
                                      </p:cBhvr>
                                    </p:animMotion>
                                  </p:childTnLst>
                                </p:cTn>
                              </p:par>
                            </p:childTnLst>
                          </p:cTn>
                        </p:par>
                        <p:par>
                          <p:cTn id="80" fill="hold">
                            <p:stCondLst>
                              <p:cond delay="3000"/>
                            </p:stCondLst>
                            <p:childTnLst>
                              <p:par>
                                <p:cTn id="81" presetID="10" presetClass="exit" presetSubtype="0" fill="hold" nodeType="after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500"/>
                                        <p:tgtEl>
                                          <p:spTgt spid="8"/>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9" name="Picture 2" descr="Táº­p tin:Star icon stylized.svg â Wikipedia tiáº¿ng Viá»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2" descr="Táº­p tin:Star icon stylized.svg â Wikipedia tiáº¿ng Viá»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 action="ppaction://noaction"/>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530500"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795144" y="4243565"/>
            <a:ext cx="3610994"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D. </a:t>
            </a:r>
            <a:r>
              <a:rPr lang="en-US" sz="2100" dirty="0" err="1">
                <a:solidFill>
                  <a:schemeClr val="bg1"/>
                </a:solidFill>
                <a:latin typeface="Times New Roman" panose="02020603050405020304" pitchFamily="18" charset="0"/>
                <a:ea typeface="Times New Roman" panose="02020603050405020304" pitchFamily="18" charset="0"/>
              </a:rPr>
              <a:t>Cả</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đáp</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án</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trên</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3" name="Rectangle 22"/>
          <p:cNvSpPr/>
          <p:nvPr/>
        </p:nvSpPr>
        <p:spPr>
          <a:xfrm>
            <a:off x="547165" y="4255136"/>
            <a:ext cx="3512852"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100" dirty="0">
                <a:solidFill>
                  <a:schemeClr val="bg1"/>
                </a:solidFill>
                <a:latin typeface="Times New Roman" panose="02020603050405020304" pitchFamily="18" charset="0"/>
                <a:ea typeface="Times New Roman" panose="02020603050405020304" pitchFamily="18" charset="0"/>
              </a:rPr>
              <a:t>B. </a:t>
            </a:r>
            <a:r>
              <a:rPr lang="en-US" sz="2100" dirty="0" err="1">
                <a:solidFill>
                  <a:schemeClr val="bg1"/>
                </a:solidFill>
                <a:latin typeface="Times New Roman" panose="02020603050405020304" pitchFamily="18" charset="0"/>
                <a:ea typeface="Times New Roman" panose="02020603050405020304" pitchFamily="18" charset="0"/>
              </a:rPr>
              <a:t>Bê</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các</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em</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nho</a:t>
            </a:r>
            <a:r>
              <a:rPr lang="en-US" sz="2100" dirty="0">
                <a:solidFill>
                  <a:schemeClr val="bg1"/>
                </a:solidFill>
                <a:latin typeface="Times New Roman" panose="02020603050405020304" pitchFamily="18" charset="0"/>
                <a:ea typeface="Times New Roman" panose="02020603050405020304" pitchFamily="18" charset="0"/>
              </a:rPr>
              <a:t>̉ qua </a:t>
            </a:r>
            <a:r>
              <a:rPr lang="en-US" sz="2100" dirty="0" err="1">
                <a:solidFill>
                  <a:schemeClr val="bg1"/>
                </a:solidFill>
                <a:latin typeface="Times New Roman" panose="02020603050405020304" pitchFamily="18" charset="0"/>
                <a:ea typeface="Times New Roman" panose="02020603050405020304" pitchFamily="18" charset="0"/>
              </a:rPr>
              <a:t>suối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giữa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mùa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đông</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buốt</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gia</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4" name="Rectangle 23"/>
          <p:cNvSpPr/>
          <p:nvPr/>
        </p:nvSpPr>
        <p:spPr>
          <a:xfrm>
            <a:off x="4795144" y="3468042"/>
            <a:ext cx="3610994"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1400" dirty="0">
                <a:solidFill>
                  <a:schemeClr val="bg1"/>
                </a:solidFill>
                <a:latin typeface="Times New Roman" panose="02020603050405020304" pitchFamily="18" charset="0"/>
                <a:ea typeface="Times New Roman" panose="02020603050405020304" pitchFamily="18" charset="0"/>
              </a:rPr>
              <a:t>C. </a:t>
            </a:r>
            <a:r>
              <a:rPr lang="en-US" sz="1400" dirty="0" err="1">
                <a:solidFill>
                  <a:schemeClr val="bg1"/>
                </a:solidFill>
                <a:latin typeface="Times New Roman" panose="02020603050405020304" pitchFamily="18" charset="0"/>
                <a:ea typeface="Times New Roman" panose="02020603050405020304" pitchFamily="18" charset="0"/>
              </a:rPr>
              <a:t>Kiên</a:t>
            </a:r>
            <a:r>
              <a:rPr lang="en-US" sz="1400" dirty="0">
                <a:solidFill>
                  <a:schemeClr val="bg1"/>
                </a:solidFill>
                <a:latin typeface="Times New Roman" panose="02020603050405020304" pitchFamily="18" charset="0"/>
                <a:ea typeface="Times New Roman" panose="02020603050405020304" pitchFamily="18" charset="0"/>
              </a:rPr>
              <a:t> trì </a:t>
            </a:r>
            <a:r>
              <a:rPr lang="en-US" sz="1400" dirty="0" err="1">
                <a:solidFill>
                  <a:schemeClr val="bg1"/>
                </a:solidFill>
                <a:latin typeface="Times New Roman" panose="02020603050405020304" pitchFamily="18" charset="0"/>
                <a:ea typeface="Times New Roman" panose="02020603050405020304" pitchFamily="18" charset="0"/>
              </a:rPr>
              <a:t>dạy</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chư</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cho</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các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em</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bất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chấp</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hoàn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cảnh</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thiếu</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thốn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khắc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nghiệt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khắc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nghiệt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sư</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đơn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độc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mơ</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ước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vê</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một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tương</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lai</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tươi</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sáng</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cho</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học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tro</a:t>
            </a:r>
            <a:r>
              <a:rPr lang="en-US" sz="1400" dirty="0">
                <a:solidFill>
                  <a:schemeClr val="bg1"/>
                </a:solidFill>
                <a:latin typeface="Times New Roman" panose="02020603050405020304" pitchFamily="18" charset="0"/>
                <a:ea typeface="Times New Roman" panose="02020603050405020304" pitchFamily="18" charset="0"/>
              </a:rPr>
              <a:t>̀.</a:t>
            </a:r>
          </a:p>
        </p:txBody>
      </p:sp>
      <p:sp>
        <p:nvSpPr>
          <p:cNvPr id="25" name="Rectangle 24"/>
          <p:cNvSpPr/>
          <p:nvPr/>
        </p:nvSpPr>
        <p:spPr>
          <a:xfrm>
            <a:off x="530500" y="3479013"/>
            <a:ext cx="3512852"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100" dirty="0">
                <a:solidFill>
                  <a:schemeClr val="bg1"/>
                </a:solidFill>
                <a:latin typeface="Times New Roman" panose="02020603050405020304" pitchFamily="18" charset="0"/>
                <a:ea typeface="Times New Roman" panose="02020603050405020304" pitchFamily="18" charset="0"/>
              </a:rPr>
              <a:t>A. </a:t>
            </a:r>
            <a:r>
              <a:rPr lang="en-US" sz="2100" dirty="0" err="1">
                <a:solidFill>
                  <a:schemeClr val="bg1"/>
                </a:solidFill>
                <a:latin typeface="Times New Roman" panose="02020603050405020304" pitchFamily="18" charset="0"/>
                <a:ea typeface="Times New Roman" panose="02020603050405020304" pitchFamily="18" charset="0"/>
              </a:rPr>
              <a:t>Một</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mình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sửa</a:t>
            </a:r>
            <a:r>
              <a:rPr lang="en-US" sz="2100" dirty="0">
                <a:solidFill>
                  <a:schemeClr val="bg1"/>
                </a:solidFill>
                <a:latin typeface="Times New Roman" panose="02020603050405020304" pitchFamily="18" charset="0"/>
                <a:ea typeface="Times New Roman" panose="02020603050405020304" pitchFamily="18" charset="0"/>
              </a:rPr>
              <a:t> sang </a:t>
            </a:r>
            <a:r>
              <a:rPr lang="en-US" sz="2100" dirty="0" err="1">
                <a:solidFill>
                  <a:schemeClr val="bg1"/>
                </a:solidFill>
                <a:latin typeface="Times New Roman" panose="02020603050405020304" pitchFamily="18" charset="0"/>
                <a:ea typeface="Times New Roman" panose="02020603050405020304" pitchFamily="18" charset="0"/>
              </a:rPr>
              <a:t>nha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kho</a:t>
            </a:r>
            <a:r>
              <a:rPr lang="en-US" sz="2100" dirty="0">
                <a:solidFill>
                  <a:schemeClr val="bg1"/>
                </a:solidFill>
                <a:latin typeface="Times New Roman" panose="02020603050405020304" pitchFamily="18" charset="0"/>
                <a:ea typeface="Times New Roman" panose="02020603050405020304" pitchFamily="18" charset="0"/>
              </a:rPr>
              <a:t> cũ </a:t>
            </a:r>
            <a:r>
              <a:rPr lang="en-US" sz="2100" dirty="0" err="1">
                <a:solidFill>
                  <a:schemeClr val="bg1"/>
                </a:solidFill>
                <a:latin typeface="Times New Roman" panose="02020603050405020304" pitchFamily="18" charset="0"/>
                <a:ea typeface="Times New Roman" panose="02020603050405020304" pitchFamily="18" charset="0"/>
              </a:rPr>
              <a:t>thành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lớp</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học</a:t>
            </a:r>
            <a:r>
              <a:rPr lang="en-US" sz="2100" dirty="0">
                <a:solidFill>
                  <a:schemeClr val="bg1"/>
                </a:solidFill>
                <a:latin typeface="Times New Roman" panose="02020603050405020304" pitchFamily="18" charset="0"/>
                <a:ea typeface="Times New Roman" panose="02020603050405020304" pitchFamily="18" charset="0"/>
              </a:rPr>
              <a:t>.</a:t>
            </a:r>
          </a:p>
        </p:txBody>
      </p:sp>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72816"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89761" y="329183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845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13230" y="401191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755417" y="1531274"/>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52621" y="674077"/>
            <a:ext cx="7237140" cy="1569660"/>
          </a:xfrm>
          <a:prstGeom prst="rect">
            <a:avLst/>
          </a:prstGeom>
          <a:noFill/>
        </p:spPr>
        <p:txBody>
          <a:bodyPr wrap="square" rtlCol="0">
            <a:spAutoFit/>
          </a:bodyPr>
          <a:lstStyle/>
          <a:p>
            <a:pPr defTabSz="685800"/>
            <a:r>
              <a:rPr lang="en-US" sz="2400" dirty="0">
                <a:solidFill>
                  <a:schemeClr val="bg1"/>
                </a:solidFill>
                <a:latin typeface="Montserrat Alternates Black" panose="00000A00000000000000" pitchFamily="50" charset="0"/>
              </a:rPr>
              <a:t>CÂU </a:t>
            </a:r>
            <a:r>
              <a:rPr lang="en-US" sz="2400" dirty="0" smtClean="0">
                <a:solidFill>
                  <a:schemeClr val="bg1"/>
                </a:solidFill>
                <a:latin typeface="Montserrat Alternates Black" panose="00000A00000000000000" pitchFamily="50" charset="0"/>
              </a:rPr>
              <a:t>HỎI</a:t>
            </a:r>
            <a:r>
              <a:rPr lang="vi-VN" sz="2400" dirty="0" smtClean="0">
                <a:solidFill>
                  <a:schemeClr val="bg1"/>
                </a:solidFill>
                <a:latin typeface="Montserrat Alternates Black" panose="00000A00000000000000" pitchFamily="50" charset="0"/>
              </a:rPr>
              <a:t> </a:t>
            </a:r>
            <a:r>
              <a:rPr lang="en-US" sz="2400" b="1" dirty="0">
                <a:solidFill>
                  <a:schemeClr val="bg1"/>
                </a:solidFill>
                <a:latin typeface="Times New Roman" panose="02020603050405020304" pitchFamily="18" charset="0"/>
                <a:ea typeface="Times New Roman" panose="02020603050405020304" pitchFamily="18" charset="0"/>
              </a:rPr>
              <a:t>3. </a:t>
            </a:r>
            <a:r>
              <a:rPr lang="en-US" sz="2400" b="1" dirty="0" err="1">
                <a:solidFill>
                  <a:schemeClr val="bg1"/>
                </a:solidFill>
                <a:latin typeface="Times New Roman" panose="02020603050405020304" pitchFamily="18" charset="0"/>
                <a:ea typeface="Times New Roman" panose="02020603050405020304" pitchFamily="18" charset="0"/>
              </a:rPr>
              <a:t>Trong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văn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bản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Người</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thầy</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đầu</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tiên</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thầy</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Đuy-sen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có</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những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hành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động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nào</a:t>
            </a:r>
            <a:r>
              <a:rPr lang="en-US" sz="2400" b="1" dirty="0">
                <a:solidFill>
                  <a:schemeClr val="bg1"/>
                </a:solidFill>
                <a:latin typeface="Times New Roman" panose="02020603050405020304" pitchFamily="18" charset="0"/>
                <a:ea typeface="Times New Roman" panose="02020603050405020304" pitchFamily="18" charset="0"/>
              </a:rPr>
              <a:t> qua </a:t>
            </a:r>
            <a:r>
              <a:rPr lang="en-US" sz="2400" b="1" dirty="0" err="1">
                <a:solidFill>
                  <a:schemeClr val="bg1"/>
                </a:solidFill>
                <a:latin typeface="Times New Roman" panose="02020603050405020304" pitchFamily="18" charset="0"/>
                <a:ea typeface="Times New Roman" panose="02020603050405020304" pitchFamily="18" charset="0"/>
              </a:rPr>
              <a:t>lời</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kể</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rPr>
              <a:t> An-</a:t>
            </a:r>
            <a:r>
              <a:rPr lang="en-US" sz="2400" b="1" dirty="0" err="1">
                <a:solidFill>
                  <a:schemeClr val="bg1"/>
                </a:solidFill>
                <a:latin typeface="Times New Roman" panose="02020603050405020304" pitchFamily="18" charset="0"/>
                <a:ea typeface="Times New Roman" panose="02020603050405020304" pitchFamily="18" charset="0"/>
              </a:rPr>
              <a:t>tư</a:t>
            </a:r>
            <a:r>
              <a:rPr lang="en-US" sz="2400" b="1" dirty="0">
                <a:solidFill>
                  <a:schemeClr val="bg1"/>
                </a:solidFill>
                <a:latin typeface="Times New Roman" panose="02020603050405020304" pitchFamily="18" charset="0"/>
                <a:ea typeface="Times New Roman" panose="02020603050405020304" pitchFamily="18" charset="0"/>
              </a:rPr>
              <a:t>-</a:t>
            </a:r>
            <a:r>
              <a:rPr lang="en-US" sz="2400" b="1" dirty="0" err="1">
                <a:solidFill>
                  <a:schemeClr val="bg1"/>
                </a:solidFill>
                <a:latin typeface="Times New Roman" panose="02020603050405020304" pitchFamily="18" charset="0"/>
                <a:ea typeface="Times New Roman" panose="02020603050405020304" pitchFamily="18" charset="0"/>
              </a:rPr>
              <a:t>nai</a:t>
            </a:r>
            <a:r>
              <a:rPr lang="en-US" sz="2400" b="1" dirty="0">
                <a:solidFill>
                  <a:schemeClr val="bg1"/>
                </a:solidFill>
                <a:latin typeface="Times New Roman" panose="02020603050405020304" pitchFamily="18" charset="0"/>
                <a:ea typeface="Times New Roman" panose="02020603050405020304" pitchFamily="18" charset="0"/>
              </a:rPr>
              <a:t>:</a:t>
            </a:r>
          </a:p>
          <a:p>
            <a:pPr defTabSz="685800"/>
            <a:endParaRPr lang="en-US" sz="2400" dirty="0">
              <a:solidFill>
                <a:schemeClr val="bg1"/>
              </a:solidFill>
            </a:endParaRPr>
          </a:p>
        </p:txBody>
      </p:sp>
      <p:sp>
        <p:nvSpPr>
          <p:cNvPr id="28" name="Rectangle 27"/>
          <p:cNvSpPr/>
          <p:nvPr/>
        </p:nvSpPr>
        <p:spPr>
          <a:xfrm>
            <a:off x="3426403" y="-366215"/>
            <a:ext cx="6928834" cy="518988"/>
          </a:xfrm>
          <a:prstGeom prst="rect">
            <a:avLst/>
          </a:prstGeom>
          <a:solidFill>
            <a:schemeClr val="bg1"/>
          </a:solidFill>
        </p:spPr>
        <p:txBody>
          <a:bodyPr wrap="square">
            <a:spAutoFit/>
          </a:bodyPr>
          <a:lstStyle/>
          <a:p>
            <a:pPr defTabSz="685800">
              <a:lnSpc>
                <a:spcPct val="150000"/>
              </a:lnSpc>
            </a:pPr>
            <a:endParaRPr lang="en-US" sz="21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2465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7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7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7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7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7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7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7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7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7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7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7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200"/>
                            </p:stCondLst>
                            <p:childTnLst>
                              <p:par>
                                <p:cTn id="78" presetID="0" presetClass="path" presetSubtype="0" accel="50000" decel="50000" fill="hold" nodeType="afterEffect">
                                  <p:stCondLst>
                                    <p:cond delay="0"/>
                                  </p:stCondLst>
                                  <p:childTnLst>
                                    <p:animMotion origin="layout" path="M -1.45833E-6 -5.55556E-6 L -1.45833E-6 -5.55556E-6 C 0.00716 0.00277 0.01471 0.00439 0.02175 0.00856 C 0.02748 0.0118 0.03203 0.0236 0.0362 0.03009 C 0.04011 0.0361 0.04427 0.04166 0.04831 0.04722 C 0.05065 0.05022 0.05313 0.05323 0.0556 0.05578 C 0.05873 0.05902 0.06237 0.06064 0.06524 0.06434 C 0.0681 0.06782 0.06992 0.07337 0.07253 0.07731 C 0.07474 0.08055 0.07761 0.0824 0.07982 0.08587 C 0.08763 0.09837 0.09792 0.11597 0.10404 0.13309 C 0.10599 0.13865 0.10677 0.14513 0.10886 0.15022 C 0.1155 0.16666 0.11758 0.16157 0.12578 0.17615 C 0.12865 0.18124 0.13073 0.18749 0.13307 0.19328 C 0.13646 0.20184 0.14271 0.21921 0.14271 0.21921 C 0.14349 0.22476 0.14401 0.23078 0.14518 0.23634 C 0.14649 0.24235 0.14974 0.24722 0.15 0.25347 C 0.1513 0.27916 0.15 0.30509 0.15 0.33101 " pathEditMode="relative" ptsTypes="AAAAAAAAAAAAAAAAA">
                                      <p:cBhvr>
                                        <p:cTn id="79" dur="2000" fill="hold"/>
                                        <p:tgtEl>
                                          <p:spTgt spid="19"/>
                                        </p:tgtEl>
                                        <p:attrNameLst>
                                          <p:attrName>ppt_x</p:attrName>
                                          <p:attrName>ppt_y</p:attrName>
                                        </p:attrNameLst>
                                      </p:cBhvr>
                                    </p:animMotion>
                                  </p:childTnLst>
                                </p:cTn>
                              </p:par>
                            </p:childTnLst>
                          </p:cTn>
                        </p:par>
                        <p:par>
                          <p:cTn id="80" fill="hold">
                            <p:stCondLst>
                              <p:cond delay="3200"/>
                            </p:stCondLst>
                            <p:childTnLst>
                              <p:par>
                                <p:cTn id="81" presetID="10" presetClass="exit" presetSubtype="0" fill="hold" nodeType="afterEffect">
                                  <p:stCondLst>
                                    <p:cond delay="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500"/>
                                        <p:tgtEl>
                                          <p:spTgt spid="7"/>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20" name="Picture 2" descr="Táº­p tin:Star icon stylized.svg â Wikipedia tiáº¿ng Viá»t">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12175" y="452838"/>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323528" y="3356928"/>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vi-VN" sz="2100" dirty="0">
                <a:solidFill>
                  <a:schemeClr val="bg1"/>
                </a:solidFill>
                <a:latin typeface="Times New Roman" panose="02020603050405020304" pitchFamily="18" charset="0"/>
                <a:ea typeface="Times New Roman" panose="02020603050405020304" pitchFamily="18" charset="0"/>
              </a:rPr>
              <a:t>A</a:t>
            </a:r>
            <a:r>
              <a:rPr lang="en-US" sz="2100" dirty="0" smtClean="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thầy</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trò</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3" name="Rectangle 22"/>
          <p:cNvSpPr/>
          <p:nvPr/>
        </p:nvSpPr>
        <p:spPr>
          <a:xfrm>
            <a:off x="328841" y="416911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B.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bạn</a:t>
            </a:r>
            <a:endParaRPr lang="en-US" sz="21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674961" y="41691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vi-VN" sz="2100" dirty="0" smtClean="0">
                <a:solidFill>
                  <a:schemeClr val="bg1"/>
                </a:solidFill>
                <a:latin typeface="Times New Roman" panose="02020603050405020304" pitchFamily="18" charset="0"/>
                <a:ea typeface="Times New Roman" panose="02020603050405020304" pitchFamily="18" charset="0"/>
              </a:rPr>
              <a:t>D</a:t>
            </a:r>
            <a:r>
              <a:rPr lang="en-US" sz="2100" dirty="0" smtClean="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mẫu</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tử</a:t>
            </a:r>
            <a:endParaRPr lang="en-US" sz="21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4644008" y="3392990"/>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C.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cảm</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đình</a:t>
            </a:r>
            <a:r>
              <a:rPr lang="en-US" sz="2100" dirty="0">
                <a:solidFill>
                  <a:schemeClr val="bg1"/>
                </a:solidFill>
                <a:latin typeface="Times New Roman" panose="02020603050405020304" pitchFamily="18" charset="0"/>
                <a:ea typeface="Times New Roman" panose="02020603050405020304" pitchFamily="18" charset="0"/>
              </a:rPr>
              <a:t>.</a:t>
            </a:r>
          </a:p>
        </p:txBody>
      </p:sp>
      <p:pic>
        <p:nvPicPr>
          <p:cNvPr id="2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86325" y="316755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671437" y="399290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370128" y="391319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423285" y="312527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618465" y="1611516"/>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34295" y="588054"/>
            <a:ext cx="7237141" cy="954107"/>
          </a:xfrm>
          <a:prstGeom prst="rect">
            <a:avLst/>
          </a:prstGeom>
          <a:noFill/>
        </p:spPr>
        <p:txBody>
          <a:bodyPr wrap="square" rtlCol="0">
            <a:spAutoFit/>
          </a:bodyPr>
          <a:lstStyle/>
          <a:p>
            <a:pPr defTabSz="685800"/>
            <a:r>
              <a:rPr lang="en-US" sz="2800" dirty="0">
                <a:solidFill>
                  <a:schemeClr val="bg1"/>
                </a:solidFill>
                <a:latin typeface="Montserrat Alternates Black" panose="00000A00000000000000" pitchFamily="50" charset="0"/>
              </a:rPr>
              <a:t>CÂU </a:t>
            </a:r>
            <a:r>
              <a:rPr lang="en-US" sz="2800" dirty="0" smtClean="0">
                <a:solidFill>
                  <a:schemeClr val="bg1"/>
                </a:solidFill>
                <a:latin typeface="Montserrat Alternates Black" panose="00000A00000000000000" pitchFamily="50" charset="0"/>
              </a:rPr>
              <a:t>HỎI</a:t>
            </a:r>
            <a:r>
              <a:rPr lang="vi-VN" sz="2800" dirty="0" smtClean="0">
                <a:solidFill>
                  <a:schemeClr val="bg1"/>
                </a:solidFill>
                <a:latin typeface="Montserrat Alternates Black" panose="00000A00000000000000" pitchFamily="50" charset="0"/>
              </a:rPr>
              <a:t> 4</a:t>
            </a:r>
            <a:r>
              <a:rPr lang="en-US" sz="2800" dirty="0" smtClean="0">
                <a:solidFill>
                  <a:schemeClr val="bg1"/>
                </a:solidFill>
                <a:latin typeface="Montserrat Alternates Black" panose="00000A00000000000000" pitchFamily="50" charset="0"/>
              </a:rPr>
              <a:t>:</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Nội</a:t>
            </a:r>
            <a:r>
              <a:rPr lang="en-US" sz="2800" dirty="0">
                <a:solidFill>
                  <a:schemeClr val="bg1"/>
                </a:solidFill>
                <a:latin typeface="Times New Roman" panose="02020603050405020304" pitchFamily="18" charset="0"/>
                <a:ea typeface="Times New Roman" panose="02020603050405020304" pitchFamily="18" charset="0"/>
              </a:rPr>
              <a:t> dung </a:t>
            </a:r>
            <a:r>
              <a:rPr lang="en-US" sz="2800" dirty="0" err="1">
                <a:solidFill>
                  <a:schemeClr val="bg1"/>
                </a:solidFill>
                <a:latin typeface="Times New Roman" panose="02020603050405020304" pitchFamily="18" charset="0"/>
                <a:ea typeface="Times New Roman" panose="02020603050405020304" pitchFamily="18" charset="0"/>
              </a:rPr>
              <a:t>chính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văn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bản</a:t>
            </a:r>
            <a:r>
              <a:rPr lang="en-US" sz="2800" dirty="0">
                <a:solidFill>
                  <a:schemeClr val="bg1"/>
                </a:solidFill>
                <a:latin typeface="Times New Roman" panose="02020603050405020304" pitchFamily="18" charset="0"/>
                <a:ea typeface="Times New Roman" panose="02020603050405020304" pitchFamily="18" charset="0"/>
              </a:rPr>
              <a:t> “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thầy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đầu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ndParaRPr>
          </a:p>
        </p:txBody>
      </p:sp>
    </p:spTree>
    <p:extLst>
      <p:ext uri="{BB962C8B-B14F-4D97-AF65-F5344CB8AC3E}">
        <p14:creationId xmlns:p14="http://schemas.microsoft.com/office/powerpoint/2010/main" val="1949901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6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6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6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6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6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6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6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6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6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6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6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100"/>
                            </p:stCondLst>
                            <p:childTnLst>
                              <p:par>
                                <p:cTn id="78" presetID="0" presetClass="path" presetSubtype="0" accel="50000" decel="50000" fill="hold" nodeType="afterEffect">
                                  <p:stCondLst>
                                    <p:cond delay="0"/>
                                  </p:stCondLst>
                                  <p:childTnLst>
                                    <p:animMotion origin="layout" path="M 1.875E-6 -3.7037E-7 L 1.875E-6 -3.7037E-7 C -0.00807 0.00139 -0.01641 0.00092 -0.02422 0.00416 C -0.02708 0.00532 -0.02904 0.01018 -0.03151 0.01273 C -0.03463 0.01597 -0.03789 0.01898 -0.04115 0.02129 C -0.04596 0.02477 -0.05117 0.02592 -0.05573 0.03009 C -0.06211 0.03565 -0.06823 0.04305 -0.075 0.04722 L -0.08958 0.05578 C -0.09206 0.05717 -0.0944 0.05903 -0.09687 0.06018 C -0.10404 0.06296 -0.11146 0.06504 -0.11862 0.06875 C -0.12279 0.07083 -0.12656 0.07523 -0.13073 0.07731 C -0.1569 0.09004 -0.13372 0.07176 -0.15976 0.09028 C -0.19557 0.11574 -0.15104 0.08333 -0.18151 0.10741 C -0.19323 0.11666 -0.19284 0.11412 -0.20325 0.12453 C -0.20586 0.12708 -0.20794 0.13102 -0.21055 0.13333 C -0.21445 0.13657 -0.21888 0.13796 -0.22266 0.1419 C -0.22617 0.14537 -0.22891 0.15069 -0.23229 0.15463 C -0.2362 0.15926 -0.24036 0.16319 -0.2444 0.16759 C -0.24687 0.17037 -0.24922 0.17338 -0.25169 0.17616 C -0.25325 0.18055 -0.25495 0.18472 -0.25651 0.18912 C -0.25898 0.19629 -0.26094 0.20393 -0.2638 0.21065 C -0.26575 0.21551 -0.26862 0.21921 -0.27096 0.22361 C -0.28568 0.27546 -0.26601 0.21296 -0.28307 0.2493 C -0.28542 0.25416 -0.28607 0.26111 -0.28789 0.26666 C -0.2901 0.27268 -0.29284 0.27801 -0.29518 0.28379 C -0.29687 0.28796 -0.29805 0.29305 -0.3 0.29676 C -0.30208 0.30023 -0.30495 0.30231 -0.30729 0.30532 C -0.30885 0.30949 -0.31081 0.31366 -0.31211 0.31828 C -0.31328 0.32222 -0.31315 0.32731 -0.31458 0.33102 C -0.31641 0.33611 -0.31966 0.33935 -0.32187 0.34398 C -0.3319 0.36551 -0.32057 0.34977 -0.33385 0.36551 C -0.33476 0.36967 -0.3349 0.37453 -0.33633 0.37847 C -0.34154 0.39213 -0.34323 0.39097 -0.35091 0.3956 C -0.36693 0.4243 -0.34961 0.39722 -0.36536 0.41273 C -0.37044 0.41782 -0.37435 0.42662 -0.37982 0.43009 C -0.39271 0.4375 -0.38503 0.43171 -0.40169 0.45162 C -0.40404 0.4544 -0.4069 0.45648 -0.40885 0.46018 C -0.4207 0.48102 -0.4125 0.46389 -0.42096 0.49028 C -0.4224 0.49467 -0.42578 0.50324 -0.42578 0.50324 " pathEditMode="relative" ptsTypes="AAAAAAAAAAAAAAAAAAAAAAAAAAAAAAAAAAAAAAA">
                                      <p:cBhvr>
                                        <p:cTn id="79" dur="2000" fill="hold"/>
                                        <p:tgtEl>
                                          <p:spTgt spid="20"/>
                                        </p:tgtEl>
                                        <p:attrNameLst>
                                          <p:attrName>ppt_x</p:attrName>
                                          <p:attrName>ppt_y</p:attrName>
                                        </p:attrNameLst>
                                      </p:cBhvr>
                                    </p:animMotion>
                                  </p:childTnLst>
                                </p:cTn>
                              </p:par>
                            </p:childTnLst>
                          </p:cTn>
                        </p:par>
                        <p:par>
                          <p:cTn id="80" fill="hold">
                            <p:stCondLst>
                              <p:cond delay="3100"/>
                            </p:stCondLst>
                            <p:childTnLst>
                              <p:par>
                                <p:cTn id="81" presetID="10" presetClass="exit" presetSubtype="0" fill="hold" nodeType="afterEffect">
                                  <p:stCondLst>
                                    <p:cond delay="0"/>
                                  </p:stCondLst>
                                  <p:childTnLst>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186498" y="3720463"/>
            <a:ext cx="1393031" cy="1300163"/>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6" name="Picture 15"/>
          <p:cNvPicPr>
            <a:picLocks noChangeAspect="1"/>
          </p:cNvPicPr>
          <p:nvPr/>
        </p:nvPicPr>
        <p:blipFill>
          <a:blip r:embed="rId12">
            <a:clrChange>
              <a:clrFrom>
                <a:srgbClr val="FFFFFF"/>
              </a:clrFrom>
              <a:clrTo>
                <a:srgbClr val="FFFFFF">
                  <a:alpha val="0"/>
                </a:srgbClr>
              </a:clrTo>
            </a:clrChange>
          </a:blip>
          <a:stretch>
            <a:fillRect/>
          </a:stretch>
        </p:blipFill>
        <p:spPr>
          <a:xfrm>
            <a:off x="-103680" y="4303241"/>
            <a:ext cx="9143999" cy="2812382"/>
          </a:xfrm>
          <a:prstGeom prst="rect">
            <a:avLst/>
          </a:prstGeom>
        </p:spPr>
      </p:pic>
      <p:pic>
        <p:nvPicPr>
          <p:cNvPr id="21" name="Picture 2" descr="Táº­p tin:Star icon stylized.svg â Wikipedia tiáº¿ng Viá»t">
            <a:hlinkClick r:id="" action="ppaction://noaction"/>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92149" y="650416"/>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754935" y="4387581"/>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smtClean="0">
                <a:solidFill>
                  <a:prstClr val="white"/>
                </a:solidFill>
                <a:latin typeface="+mj-lt"/>
              </a:rPr>
              <a:t>D. Cả B,C đều đúng</a:t>
            </a:r>
            <a:endParaRPr lang="en-US" sz="2100" dirty="0">
              <a:solidFill>
                <a:prstClr val="white"/>
              </a:solidFill>
              <a:latin typeface="+mj-lt"/>
            </a:endParaRPr>
          </a:p>
        </p:txBody>
      </p:sp>
      <p:sp>
        <p:nvSpPr>
          <p:cNvPr id="23" name="Rectangle 22"/>
          <p:cNvSpPr/>
          <p:nvPr/>
        </p:nvSpPr>
        <p:spPr>
          <a:xfrm>
            <a:off x="408815" y="4366691"/>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smtClean="0">
                <a:solidFill>
                  <a:prstClr val="white"/>
                </a:solidFill>
                <a:latin typeface="+mj-lt"/>
              </a:rPr>
              <a:t>B. Là một đứa trẻ mồ côi</a:t>
            </a:r>
            <a:endParaRPr lang="en-US" sz="2100" dirty="0">
              <a:solidFill>
                <a:prstClr val="white"/>
              </a:solidFill>
              <a:latin typeface="+mj-lt"/>
            </a:endParaRPr>
          </a:p>
        </p:txBody>
      </p:sp>
      <p:sp>
        <p:nvSpPr>
          <p:cNvPr id="24" name="Rectangle 23"/>
          <p:cNvSpPr/>
          <p:nvPr/>
        </p:nvSpPr>
        <p:spPr>
          <a:xfrm>
            <a:off x="4754935" y="3612058"/>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a:solidFill>
                  <a:prstClr val="white"/>
                </a:solidFill>
                <a:latin typeface="+mj-lt"/>
              </a:rPr>
              <a:t>C. Sống với gia đình chú thím</a:t>
            </a:r>
            <a:endParaRPr lang="en-US" sz="2100" dirty="0">
              <a:solidFill>
                <a:prstClr val="white"/>
              </a:solidFill>
              <a:latin typeface="+mj-lt"/>
            </a:endParaRPr>
          </a:p>
        </p:txBody>
      </p:sp>
      <p:sp>
        <p:nvSpPr>
          <p:cNvPr id="25" name="Rectangle 24"/>
          <p:cNvSpPr/>
          <p:nvPr/>
        </p:nvSpPr>
        <p:spPr>
          <a:xfrm>
            <a:off x="392149" y="3590568"/>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smtClean="0">
                <a:solidFill>
                  <a:prstClr val="white"/>
                </a:solidFill>
                <a:latin typeface="+mj-lt"/>
              </a:rPr>
              <a:t>A. Cuộc sống đầy đủ, hạnh phúc</a:t>
            </a:r>
            <a:endParaRPr lang="en-US" sz="2100" dirty="0">
              <a:solidFill>
                <a:prstClr val="white"/>
              </a:solidFill>
              <a:latin typeface="+mj-lt"/>
            </a:endParaRPr>
          </a:p>
        </p:txBody>
      </p:sp>
      <p:pic>
        <p:nvPicPr>
          <p:cNvPr id="26"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34466" y="33651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51411" y="343584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50102" y="411077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74880" y="415592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884052" y="122984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514270" y="785632"/>
            <a:ext cx="7442106" cy="830997"/>
          </a:xfrm>
          <a:prstGeom prst="rect">
            <a:avLst/>
          </a:prstGeom>
          <a:noFill/>
        </p:spPr>
        <p:txBody>
          <a:bodyPr wrap="square" rtlCol="0">
            <a:spAutoFit/>
          </a:bodyPr>
          <a:lstStyle/>
          <a:p>
            <a:pPr defTabSz="685800"/>
            <a:r>
              <a:rPr lang="en-US" sz="2400" dirty="0">
                <a:solidFill>
                  <a:prstClr val="white"/>
                </a:solidFill>
                <a:latin typeface="Montserrat Alternates Black" panose="00000A00000000000000" pitchFamily="50" charset="0"/>
              </a:rPr>
              <a:t>CÂU </a:t>
            </a:r>
            <a:r>
              <a:rPr lang="en-US" sz="2400" dirty="0" smtClean="0">
                <a:solidFill>
                  <a:prstClr val="white"/>
                </a:solidFill>
                <a:latin typeface="Montserrat Alternates Black" panose="00000A00000000000000" pitchFamily="50" charset="0"/>
              </a:rPr>
              <a:t>HỎI</a:t>
            </a:r>
            <a:r>
              <a:rPr lang="vi-VN" sz="2400" dirty="0" smtClean="0">
                <a:solidFill>
                  <a:prstClr val="white"/>
                </a:solidFill>
                <a:latin typeface="Montserrat Alternates Black" panose="00000A00000000000000" pitchFamily="50" charset="0"/>
              </a:rPr>
              <a:t> 5</a:t>
            </a:r>
            <a:r>
              <a:rPr lang="en-US" sz="2400" dirty="0" smtClean="0">
                <a:solidFill>
                  <a:prstClr val="white"/>
                </a:solidFill>
                <a:latin typeface="Montserrat Alternates Black" panose="00000A00000000000000" pitchFamily="50" charset="0"/>
              </a:rPr>
              <a:t>:</a:t>
            </a:r>
            <a:r>
              <a:rPr lang="vi-VN" sz="2400" dirty="0" smtClean="0">
                <a:solidFill>
                  <a:prstClr val="white"/>
                </a:solidFill>
                <a:latin typeface="Montserrat Alternates Black" panose="00000A00000000000000" pitchFamily="50" charset="0"/>
              </a:rPr>
              <a:t> Cô bé An-tư-nai sinh sống trong hoàn cảnh như thế nào?</a:t>
            </a:r>
            <a:endParaRPr lang="en-US" sz="2400" dirty="0">
              <a:solidFill>
                <a:prstClr val="black"/>
              </a:solidFill>
            </a:endParaRPr>
          </a:p>
        </p:txBody>
      </p:sp>
    </p:spTree>
    <p:extLst>
      <p:ext uri="{BB962C8B-B14F-4D97-AF65-F5344CB8AC3E}">
        <p14:creationId xmlns:p14="http://schemas.microsoft.com/office/powerpoint/2010/main" val="997553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xit" presetSubtype="0" fill="hold" nodeType="withEffect">
                                  <p:stCondLst>
                                    <p:cond delay="600"/>
                                  </p:stCondLst>
                                  <p:childTnLst>
                                    <p:animEffect transition="out" filter="fade">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par>
                                <p:cTn id="46" presetID="10" presetClass="exit" presetSubtype="0" fill="hold" nodeType="withEffect">
                                  <p:stCondLst>
                                    <p:cond delay="600"/>
                                  </p:stCondLst>
                                  <p:childTnLst>
                                    <p:animEffect transition="out" filter="fade">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par>
                                <p:cTn id="49" presetID="10" presetClass="exit" presetSubtype="0" fill="hold" nodeType="withEffect">
                                  <p:stCondLst>
                                    <p:cond delay="60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par>
                                <p:cTn id="52" presetID="10" presetClass="exit" presetSubtype="0" fill="hold" nodeType="withEffect">
                                  <p:stCondLst>
                                    <p:cond delay="60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60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10" presetClass="exit" presetSubtype="0" fill="hold" grpId="0" nodeType="withEffect">
                                  <p:stCondLst>
                                    <p:cond delay="60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grpId="0" nodeType="withEffect">
                                  <p:stCondLst>
                                    <p:cond delay="60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xit" presetSubtype="0" fill="hold" grpId="0" nodeType="withEffect">
                                  <p:stCondLst>
                                    <p:cond delay="60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10" presetClass="exit" presetSubtype="0" fill="hold" grpId="0" nodeType="withEffect">
                                  <p:stCondLst>
                                    <p:cond delay="600"/>
                                  </p:stCondLst>
                                  <p:childTnLst>
                                    <p:animEffect transition="out" filter="fade">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par>
                                <p:cTn id="70" presetID="10" presetClass="exit" presetSubtype="0" fill="hold" grpId="0" nodeType="withEffect">
                                  <p:stCondLst>
                                    <p:cond delay="600"/>
                                  </p:stCondLst>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par>
                                <p:cTn id="73" presetID="10" presetClass="exit" presetSubtype="0" fill="hold" grpId="0" nodeType="withEffect">
                                  <p:stCondLst>
                                    <p:cond delay="60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childTnLst>
                          </p:cTn>
                        </p:par>
                        <p:par>
                          <p:cTn id="76" fill="hold">
                            <p:stCondLst>
                              <p:cond delay="1100"/>
                            </p:stCondLst>
                            <p:childTnLst>
                              <p:par>
                                <p:cTn id="77" presetID="0" presetClass="path" presetSubtype="0" accel="50000" decel="50000" fill="hold" nodeType="afterEffect">
                                  <p:stCondLst>
                                    <p:cond delay="0"/>
                                  </p:stCondLst>
                                  <p:childTnLst>
                                    <p:animMotion origin="layout" path="M 9.16667E-6 -2.22222E-6 L 9.16667E-6 -2.22222E-6 C -0.00091 0.01852 -0.00065 0.0375 -0.00247 0.05579 C -0.00312 0.06204 -0.00611 0.0669 -0.00729 0.07292 C -0.00859 0.07986 -0.00872 0.0875 -0.00976 0.09444 C -0.01106 0.10347 -0.01549 0.12245 -0.01705 0.12893 C -0.01784 0.13889 -0.01835 0.14907 -0.0194 0.15903 C -0.02031 0.16736 -0.02579 0.18796 -0.02669 0.19352 C -0.03242 0.22731 -0.02486 0.2037 -0.03399 0.22778 C -0.03477 0.23218 -0.03567 0.23634 -0.03632 0.24074 C -0.03736 0.24792 -0.03749 0.25532 -0.0388 0.26227 C -0.03997 0.26829 -0.04218 0.27361 -0.04362 0.2794 C -0.04974 0.30509 -0.04075 0.28681 -0.05572 0.32685 C -0.05729 0.33102 -0.05924 0.33518 -0.06054 0.33981 C -0.06524 0.35648 -0.06067 0.35046 -0.06536 0.36991 C -0.06653 0.37454 -0.06887 0.37824 -0.07019 0.38264 C -0.0802 0.41829 -0.06236 0.36806 -0.07747 0.41296 C -0.08046 0.42176 -0.0871 0.43866 -0.0871 0.43866 C -0.08802 0.44444 -0.08789 0.45069 -0.08959 0.45579 C -0.09127 0.46111 -0.09467 0.46412 -0.09687 0.46875 C -0.11055 0.49792 -0.09635 0.47222 -0.10404 0.48588 " pathEditMode="relative" ptsTypes="AAAAAAAAAAAAAAAAAAAAA">
                                      <p:cBhvr>
                                        <p:cTn id="78" dur="2000" fill="hold"/>
                                        <p:tgtEl>
                                          <p:spTgt spid="21"/>
                                        </p:tgtEl>
                                        <p:attrNameLst>
                                          <p:attrName>ppt_x</p:attrName>
                                          <p:attrName>ppt_y</p:attrName>
                                        </p:attrNameLst>
                                      </p:cBhvr>
                                    </p:animMotion>
                                  </p:childTnLst>
                                </p:cTn>
                              </p:par>
                            </p:childTnLst>
                          </p:cTn>
                        </p:par>
                        <p:par>
                          <p:cTn id="79" fill="hold">
                            <p:stCondLst>
                              <p:cond delay="3100"/>
                            </p:stCondLst>
                            <p:childTnLst>
                              <p:par>
                                <p:cTn id="80" presetID="10" presetClass="exit" presetSubtype="0" fill="hold" nodeType="afterEffect">
                                  <p:stCondLst>
                                    <p:cond delay="0"/>
                                  </p:stCondLst>
                                  <p:childTnLst>
                                    <p:animEffect transition="out" filter="fade">
                                      <p:cBhvr>
                                        <p:cTn id="81" dur="500"/>
                                        <p:tgtEl>
                                          <p:spTgt spid="21"/>
                                        </p:tgtEl>
                                      </p:cBhvr>
                                    </p:animEffect>
                                    <p:set>
                                      <p:cBhvr>
                                        <p:cTn id="82" dur="1" fill="hold">
                                          <p:stCondLst>
                                            <p:cond delay="499"/>
                                          </p:stCondLst>
                                        </p:cTn>
                                        <p:tgtEl>
                                          <p:spTgt spid="21"/>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childTnLst>
                                  <p:subTnLst>
                                    <p:audio>
                                      <p:cMediaNode>
                                        <p:cTn display="0" masterRel="sameClick">
                                          <p:stCondLst>
                                            <p:cond evt="begin" delay="0">
                                              <p:tn val="83"/>
                                            </p:cond>
                                          </p:stCondLst>
                                          <p:endCondLst>
                                            <p:cond evt="onStopAudio" delay="0">
                                              <p:tgtEl>
                                                <p:sldTgt/>
                                              </p:tgtEl>
                                            </p:cond>
                                          </p:endCondLst>
                                        </p:cTn>
                                        <p:tgtEl>
                                          <p:sndTgt r:embed="rId4" name="Am-thanh-phep-thuat-www_nhacchuongvui_com.wav"/>
                                        </p:tgtEl>
                                      </p:cMediaNode>
                                    </p:audio>
                                  </p:subTnLst>
                                </p:cTn>
                              </p:par>
                            </p:childTnLst>
                          </p:cTn>
                        </p:par>
                        <p:par>
                          <p:cTn id="86" fill="hold">
                            <p:stCondLst>
                              <p:cond delay="3600"/>
                            </p:stCondLst>
                            <p:childTnLst>
                              <p:par>
                                <p:cTn id="87" presetID="10" presetClass="entr" presetSubtype="0" fill="hold" nodeType="after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subTnLst>
                                    <p:audio>
                                      <p:cMediaNode>
                                        <p:cTn display="0" masterRel="sameClick">
                                          <p:stCondLst>
                                            <p:cond evt="begin" delay="0">
                                              <p:tn val="87"/>
                                            </p:cond>
                                          </p:stCondLst>
                                          <p:endCondLst>
                                            <p:cond evt="onStopAudio" delay="0">
                                              <p:tgtEl>
                                                <p:sldTgt/>
                                              </p:tgtEl>
                                            </p:cond>
                                          </p:endCondLst>
                                        </p:cTn>
                                        <p:tgtEl>
                                          <p:sndTgt r:embed="rId5" name="Tieng-yeah-tre-con-www_nhacchuongvui_com.wav"/>
                                        </p:tgtEl>
                                      </p:cMediaNode>
                                    </p:audio>
                                  </p:subTnLst>
                                </p:cTn>
                              </p:par>
                              <p:par>
                                <p:cTn id="90"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91" dur="1000" fill="hold"/>
                                        <p:tgtEl>
                                          <p:spTgt spid="16"/>
                                        </p:tgtEl>
                                        <p:attrNameLst>
                                          <p:attrName>ppt_x</p:attrName>
                                          <p:attrName>ppt_y</p:attrName>
                                        </p:attrNameLst>
                                      </p:cBhvr>
                                      <p:rCtr x="182" y="-1042"/>
                                    </p:animMotion>
                                  </p:child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07572" y="18197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ĐỌC- </a:t>
              </a:r>
              <a:r>
                <a:rPr lang="vi-VN" b="1" dirty="0" smtClean="0">
                  <a:solidFill>
                    <a:srgbClr val="F79646">
                      <a:lumMod val="75000"/>
                    </a:srgbClr>
                  </a:solidFill>
                  <a:latin typeface="Tahoma" panose="020B0604030504040204" pitchFamily="34" charset="0"/>
                  <a:cs typeface="Tahoma" panose="020B0604030504040204" pitchFamily="34" charset="0"/>
                </a:rPr>
                <a:t>TÌM </a:t>
              </a:r>
              <a:r>
                <a:rPr lang="vi-VN" b="1" dirty="0">
                  <a:solidFill>
                    <a:srgbClr val="F79646">
                      <a:lumMod val="75000"/>
                    </a:srgbClr>
                  </a:solidFill>
                  <a:latin typeface="Tahoma" panose="020B0604030504040204" pitchFamily="34" charset="0"/>
                  <a:cs typeface="Tahoma" panose="020B0604030504040204" pitchFamily="34" charset="0"/>
                </a:rPr>
                <a:t>HIỂU CHUNG</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grpSp>
        <p:nvGrpSpPr>
          <p:cNvPr id="25" name="Group 24"/>
          <p:cNvGrpSpPr/>
          <p:nvPr/>
        </p:nvGrpSpPr>
        <p:grpSpPr>
          <a:xfrm>
            <a:off x="414438" y="553496"/>
            <a:ext cx="4332065" cy="395616"/>
            <a:chOff x="644526" y="2766774"/>
            <a:chExt cx="11553677" cy="1054970"/>
          </a:xfrm>
        </p:grpSpPr>
        <p:sp>
          <p:nvSpPr>
            <p:cNvPr id="26" name="TextBox 25"/>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9" name="Picture 28"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1331640" y="1851670"/>
            <a:ext cx="2376264" cy="2232248"/>
          </a:xfrm>
          <a:prstGeom prst="rect">
            <a:avLst/>
          </a:prstGeom>
          <a:ln>
            <a:noFill/>
          </a:ln>
          <a:effectLst>
            <a:softEdge rad="112500"/>
          </a:effectLst>
          <a:extLst>
            <a:ext uri="{53640926-AAD7-44D8-BBD7-CCE9431645EC}">
              <a14:shadowObscured xmlns:a14="http://schemas.microsoft.com/office/drawing/2010/main"/>
            </a:ext>
          </a:extLst>
        </p:spPr>
      </p:pic>
      <p:sp>
        <p:nvSpPr>
          <p:cNvPr id="3" name="Rectangle 2"/>
          <p:cNvSpPr/>
          <p:nvPr/>
        </p:nvSpPr>
        <p:spPr>
          <a:xfrm>
            <a:off x="1115616" y="1563638"/>
            <a:ext cx="2880320" cy="2664296"/>
          </a:xfrm>
          <a:prstGeom prst="rect">
            <a:avLst/>
          </a:prstGeom>
          <a:no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355976" y="1775594"/>
            <a:ext cx="3816424" cy="2308324"/>
          </a:xfrm>
          <a:prstGeom prst="rect">
            <a:avLst/>
          </a:prstGeom>
          <a:noFill/>
        </p:spPr>
        <p:txBody>
          <a:bodyPr wrap="square" rtlCol="0">
            <a:spAutoFit/>
          </a:bodyPr>
          <a:lstStyle/>
          <a:p>
            <a:pPr algn="just"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Đọc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nối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tiếp</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nhau</a:t>
            </a:r>
            <a:endParaRPr lang="en-US" sz="2400" i="1" dirty="0" smtClean="0">
              <a:solidFill>
                <a:prstClr val="black"/>
              </a:solidFill>
              <a:latin typeface="Times New Roman" panose="02020603050405020304" pitchFamily="18" charset="0"/>
              <a:cs typeface="Times New Roman" panose="02020603050405020304" pitchFamily="18" charset="0"/>
            </a:endParaRPr>
          </a:p>
          <a:p>
            <a:pPr algn="just" defTabSz="685800">
              <a:lnSpc>
                <a:spcPct val="150000"/>
              </a:lnSpc>
            </a:pP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Giọng</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đọc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chậm</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nhẹ</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nhàng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tình</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cảm</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ngắt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nghỉ</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đúng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chỗ</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359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79512" y="123478"/>
            <a:ext cx="4332065" cy="395616"/>
            <a:chOff x="644526" y="2766774"/>
            <a:chExt cx="11553677" cy="1054970"/>
          </a:xfrm>
        </p:grpSpPr>
        <p:sp>
          <p:nvSpPr>
            <p:cNvPr id="26" name="TextBox 25"/>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88" y="1800622"/>
            <a:ext cx="2423119" cy="26949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46" name="Straight Connector 45"/>
          <p:cNvCxnSpPr/>
          <p:nvPr/>
        </p:nvCxnSpPr>
        <p:spPr>
          <a:xfrm flipH="1">
            <a:off x="33638" y="1419622"/>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47" name="Rectangle 46"/>
          <p:cNvSpPr/>
          <p:nvPr/>
        </p:nvSpPr>
        <p:spPr>
          <a:xfrm>
            <a:off x="7125918" y="1704419"/>
            <a:ext cx="1656184" cy="2862322"/>
          </a:xfrm>
          <a:prstGeom prst="rect">
            <a:avLst/>
          </a:prstGeom>
          <a:solidFill>
            <a:schemeClr val="accent6">
              <a:lumMod val="40000"/>
              <a:lumOff val="60000"/>
            </a:schemeClr>
          </a:solidFill>
        </p:spPr>
        <p:txBody>
          <a:bodyPr wrap="square">
            <a:spAutoFit/>
          </a:bodyPr>
          <a:lstStyle/>
          <a:p>
            <a:pPr algn="ctr" defTabSz="914400"/>
            <a:r>
              <a:rPr lang="vi-VN" sz="2000" i="1" dirty="0" smtClean="0">
                <a:solidFill>
                  <a:prstClr val="black"/>
                </a:solidFill>
                <a:latin typeface="Times New Roman" panose="02020603050405020304" pitchFamily="18" charset="0"/>
              </a:rPr>
              <a:t>2004</a:t>
            </a:r>
            <a:r>
              <a:rPr lang="vi-VN" sz="2000" i="1" dirty="0">
                <a:solidFill>
                  <a:prstClr val="black"/>
                </a:solidFill>
                <a:latin typeface="Times New Roman" panose="02020603050405020304" pitchFamily="18" charset="0"/>
              </a:rPr>
              <a:t>: Ông được nhận danh hiệu “Giáo sư danh dự” của trường Đại học tổng hợp quốc gia Mat-xcơ-va.</a:t>
            </a:r>
            <a:endParaRPr lang="en-US" sz="2000" i="1" dirty="0">
              <a:solidFill>
                <a:prstClr val="black"/>
              </a:solidFill>
            </a:endParaRPr>
          </a:p>
        </p:txBody>
      </p:sp>
      <p:sp>
        <p:nvSpPr>
          <p:cNvPr id="48" name="Rectangle 47"/>
          <p:cNvSpPr/>
          <p:nvPr/>
        </p:nvSpPr>
        <p:spPr>
          <a:xfrm>
            <a:off x="3290011" y="1704419"/>
            <a:ext cx="1459643" cy="2554545"/>
          </a:xfrm>
          <a:prstGeom prst="rect">
            <a:avLst/>
          </a:prstGeom>
          <a:solidFill>
            <a:schemeClr val="accent6">
              <a:lumMod val="60000"/>
              <a:lumOff val="40000"/>
            </a:schemeClr>
          </a:solidFill>
        </p:spPr>
        <p:txBody>
          <a:bodyPr wrap="square">
            <a:spAutoFit/>
          </a:bodyPr>
          <a:lstStyle/>
          <a:p>
            <a:pPr algn="ctr" defTabSz="914400"/>
            <a:r>
              <a:rPr lang="vi-VN" sz="2000" i="1" dirty="0" smtClean="0">
                <a:solidFill>
                  <a:prstClr val="black"/>
                </a:solidFill>
                <a:latin typeface="Times New Roman" panose="02020603050405020304" pitchFamily="18" charset="0"/>
              </a:rPr>
              <a:t>Ai-ma-tốp (1929-2008) là nhà văn nước Cư-rơ-gư-xtan</a:t>
            </a:r>
            <a:r>
              <a:rPr lang="en-US" sz="2000" i="1" dirty="0" smtClean="0">
                <a:solidFill>
                  <a:prstClr val="black"/>
                </a:solidFill>
              </a:rPr>
              <a:t>, </a:t>
            </a:r>
            <a:r>
              <a:rPr lang="en-US" sz="2000" i="1" dirty="0" err="1" smtClean="0">
                <a:solidFill>
                  <a:prstClr val="black"/>
                </a:solidFill>
                <a:latin typeface="Times New Roman" panose="02020603050405020304" pitchFamily="18" charset="0"/>
                <a:cs typeface="Times New Roman" panose="02020603050405020304" pitchFamily="18" charset="0"/>
              </a:rPr>
              <a:t>thuộc</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Liên</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xô</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trước</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đây</a:t>
            </a:r>
            <a:r>
              <a:rPr lang="vi-VN" sz="2000" i="1" dirty="0" smtClean="0">
                <a:solidFill>
                  <a:prstClr val="black"/>
                </a:solidFill>
                <a:latin typeface="Times New Roman" panose="02020603050405020304" pitchFamily="18" charset="0"/>
                <a:cs typeface="Times New Roman" panose="02020603050405020304" pitchFamily="18" charset="0"/>
              </a:rPr>
              <a:t> </a:t>
            </a:r>
            <a:endParaRPr lang="en-US" sz="2000" i="1" dirty="0" smtClean="0">
              <a:solidFill>
                <a:prstClr val="black"/>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5037686" y="1747396"/>
            <a:ext cx="1800200" cy="3170099"/>
          </a:xfrm>
          <a:prstGeom prst="rect">
            <a:avLst/>
          </a:prstGeom>
          <a:solidFill>
            <a:schemeClr val="accent6"/>
          </a:solidFill>
        </p:spPr>
        <p:txBody>
          <a:bodyPr wrap="square">
            <a:spAutoFit/>
          </a:bodyPr>
          <a:lstStyle/>
          <a:p>
            <a:pPr algn="ctr" defTabSz="914400"/>
            <a:r>
              <a:rPr lang="vi-VN" sz="2000" i="1" dirty="0" smtClean="0">
                <a:solidFill>
                  <a:prstClr val="white"/>
                </a:solidFill>
                <a:latin typeface="Times New Roman" panose="02020603050405020304" pitchFamily="18" charset="0"/>
              </a:rPr>
              <a:t>Tác phẩm đầu tiên khiến Ai-ma-tốp nổi tiếng là tập truyện Núi đồi và thảo nguyên (được tặng giải thưởng Lê-nin về văn học năm 1963).</a:t>
            </a:r>
            <a:endParaRPr lang="vi-VN" sz="2000" i="1" dirty="0">
              <a:solidFill>
                <a:prstClr val="white"/>
              </a:solidFill>
              <a:latin typeface="Times New Roman" panose="02020603050405020304" pitchFamily="18" charset="0"/>
            </a:endParaRPr>
          </a:p>
        </p:txBody>
      </p:sp>
      <p:sp>
        <p:nvSpPr>
          <p:cNvPr id="50" name="Oval 49"/>
          <p:cNvSpPr/>
          <p:nvPr/>
        </p:nvSpPr>
        <p:spPr>
          <a:xfrm>
            <a:off x="1365278" y="1419623"/>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1" name="Straight Connector 50"/>
          <p:cNvCxnSpPr>
            <a:stCxn id="50" idx="4"/>
          </p:cNvCxnSpPr>
          <p:nvPr/>
        </p:nvCxnSpPr>
        <p:spPr>
          <a:xfrm flipH="1">
            <a:off x="1467001" y="1603380"/>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2" name="Oval 51"/>
          <p:cNvSpPr/>
          <p:nvPr/>
        </p:nvSpPr>
        <p:spPr>
          <a:xfrm>
            <a:off x="4042151" y="1387356"/>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3" name="Straight Connector 52"/>
          <p:cNvCxnSpPr>
            <a:stCxn id="52" idx="4"/>
          </p:cNvCxnSpPr>
          <p:nvPr/>
        </p:nvCxnSpPr>
        <p:spPr>
          <a:xfrm flipH="1">
            <a:off x="4143874"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4" name="Oval 53"/>
          <p:cNvSpPr/>
          <p:nvPr/>
        </p:nvSpPr>
        <p:spPr>
          <a:xfrm>
            <a:off x="5770343" y="1387356"/>
            <a:ext cx="203447" cy="183757"/>
          </a:xfrm>
          <a:prstGeom prst="ellipse">
            <a:avLst/>
          </a:prstGeom>
          <a:solidFill>
            <a:schemeClr val="accent5">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5" name="Straight Connector 54"/>
          <p:cNvCxnSpPr>
            <a:stCxn id="54" idx="4"/>
          </p:cNvCxnSpPr>
          <p:nvPr/>
        </p:nvCxnSpPr>
        <p:spPr>
          <a:xfrm flipH="1">
            <a:off x="5872066"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6" name="Oval 55"/>
          <p:cNvSpPr/>
          <p:nvPr/>
        </p:nvSpPr>
        <p:spPr>
          <a:xfrm>
            <a:off x="7858575" y="1387356"/>
            <a:ext cx="203447" cy="183757"/>
          </a:xfrm>
          <a:prstGeom prst="ellipse">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defTabSz="914400"/>
            <a:endParaRPr lang="en-US" i="1">
              <a:solidFill>
                <a:prstClr val="white"/>
              </a:solidFill>
            </a:endParaRPr>
          </a:p>
        </p:txBody>
      </p:sp>
      <p:cxnSp>
        <p:nvCxnSpPr>
          <p:cNvPr id="57" name="Straight Connector 56"/>
          <p:cNvCxnSpPr>
            <a:stCxn id="56" idx="4"/>
          </p:cNvCxnSpPr>
          <p:nvPr/>
        </p:nvCxnSpPr>
        <p:spPr>
          <a:xfrm flipH="1">
            <a:off x="7960298"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29" name="Rectangle 28"/>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smtClean="0">
                <a:solidFill>
                  <a:prstClr val="white"/>
                </a:solidFill>
                <a:latin typeface="Times New Roman" panose="02020603050405020304" pitchFamily="18" charset="0"/>
              </a:rPr>
              <a:t>a. </a:t>
            </a:r>
            <a:r>
              <a:rPr lang="en-US" sz="2400" i="1" dirty="0" err="1" smtClean="0">
                <a:solidFill>
                  <a:prstClr val="white"/>
                </a:solidFill>
                <a:latin typeface="Times New Roman" panose="02020603050405020304" pitchFamily="18" charset="0"/>
              </a:rPr>
              <a:t>Tác</a:t>
            </a:r>
            <a:r>
              <a:rPr lang="en-US" sz="2400" i="1" dirty="0" smtClean="0">
                <a:solidFill>
                  <a:prstClr val="white"/>
                </a:solidFill>
                <a:latin typeface="Times New Roman" panose="02020603050405020304" pitchFamily="18" charset="0"/>
              </a:rPr>
              <a:t> </a:t>
            </a:r>
            <a:r>
              <a:rPr lang="en-US" sz="2400" i="1" dirty="0" err="1" smtClean="0">
                <a:solidFill>
                  <a:prstClr val="white"/>
                </a:solidFill>
                <a:latin typeface="Times New Roman" panose="02020603050405020304" pitchFamily="18" charset="0"/>
              </a:rPr>
              <a:t>giả</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42880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2000"/>
                                        <p:tgtEl>
                                          <p:spTgt spid="3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heel(1)">
                                      <p:cBhvr>
                                        <p:cTn id="10" dur="2000"/>
                                        <p:tgtEl>
                                          <p:spTgt spid="50"/>
                                        </p:tgtEl>
                                      </p:cBhvr>
                                    </p:animEffect>
                                  </p:childTnLst>
                                </p:cTn>
                              </p:par>
                              <p:par>
                                <p:cTn id="11" presetID="21" presetClass="entr" presetSubtype="1"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heel(1)">
                                      <p:cBhvr>
                                        <p:cTn id="13" dur="20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heel(1)">
                                      <p:cBhvr>
                                        <p:cTn id="18" dur="2000"/>
                                        <p:tgtEl>
                                          <p:spTgt spid="46"/>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heel(1)">
                                      <p:cBhvr>
                                        <p:cTn id="21" dur="2000"/>
                                        <p:tgtEl>
                                          <p:spTgt spid="52"/>
                                        </p:tgtEl>
                                      </p:cBhvr>
                                    </p:animEffect>
                                  </p:childTnLst>
                                </p:cTn>
                              </p:par>
                              <p:par>
                                <p:cTn id="22" presetID="21" presetClass="entr" presetSubtype="1"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heel(1)">
                                      <p:cBhvr>
                                        <p:cTn id="24" dur="2000"/>
                                        <p:tgtEl>
                                          <p:spTgt spid="53"/>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heel(1)">
                                      <p:cBhvr>
                                        <p:cTn id="27" dur="20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heel(1)">
                                      <p:cBhvr>
                                        <p:cTn id="32" dur="2000"/>
                                        <p:tgtEl>
                                          <p:spTgt spid="54"/>
                                        </p:tgtEl>
                                      </p:cBhvr>
                                    </p:animEffect>
                                  </p:childTnLst>
                                </p:cTn>
                              </p:par>
                              <p:par>
                                <p:cTn id="33" presetID="21" presetClass="entr" presetSubtype="1"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heel(1)">
                                      <p:cBhvr>
                                        <p:cTn id="35" dur="2000"/>
                                        <p:tgtEl>
                                          <p:spTgt spid="55"/>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heel(1)">
                                      <p:cBhvr>
                                        <p:cTn id="38" dur="20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heel(1)">
                                      <p:cBhvr>
                                        <p:cTn id="43" dur="2000"/>
                                        <p:tgtEl>
                                          <p:spTgt spid="56"/>
                                        </p:tgtEl>
                                      </p:cBhvr>
                                    </p:animEffect>
                                  </p:childTnLst>
                                </p:cTn>
                              </p:par>
                              <p:par>
                                <p:cTn id="44" presetID="21" presetClass="entr" presetSubtype="1"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wheel(1)">
                                      <p:cBhvr>
                                        <p:cTn id="46" dur="2000"/>
                                        <p:tgtEl>
                                          <p:spTgt spid="57"/>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heel(1)">
                                      <p:cBhvr>
                                        <p:cTn id="49"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2" grpId="0" animBg="1"/>
      <p:bldP spid="54" grpId="0" animBg="1"/>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344" y="1155904"/>
            <a:ext cx="2408904" cy="37596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3781">
            <a:off x="2102727" y="1554447"/>
            <a:ext cx="2058225" cy="33024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30">
            <a:extLst>
              <a:ext uri="{FF2B5EF4-FFF2-40B4-BE49-F238E27FC236}">
                <a16:creationId xmlns:a16="http://schemas.microsoft.com/office/drawing/2014/main" id="{E43480BD-A414-4591-9015-B7A868542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76329">
            <a:off x="350254" y="2338207"/>
            <a:ext cx="1648024" cy="23469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2" name="Picture 3" descr="11">
            <a:extLst>
              <a:ext uri="{FF2B5EF4-FFF2-40B4-BE49-F238E27FC236}">
                <a16:creationId xmlns:a16="http://schemas.microsoft.com/office/drawing/2014/main" id="{0D079636-7C9E-48EC-BB69-B5EBDFD45216}"/>
              </a:ext>
            </a:extLst>
          </p:cNvPr>
          <p:cNvPicPr>
            <a:picLocks noChangeAspect="1" noChangeArrowheads="1"/>
          </p:cNvPicPr>
          <p:nvPr/>
        </p:nvPicPr>
        <p:blipFill rotWithShape="1">
          <a:blip r:embed="rId6" cstate="print">
            <a:lum bright="-18000" contrast="6000"/>
            <a:extLst>
              <a:ext uri="{28A0092B-C50C-407E-A947-70E740481C1C}">
                <a14:useLocalDpi xmlns:a14="http://schemas.microsoft.com/office/drawing/2010/main" val="0"/>
              </a:ext>
            </a:extLst>
          </a:blip>
          <a:srcRect l="4146" r="5935"/>
          <a:stretch/>
        </p:blipFill>
        <p:spPr>
          <a:xfrm rot="314574">
            <a:off x="7196016" y="2333041"/>
            <a:ext cx="1504886" cy="23393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3" name="Picture 32"/>
          <p:cNvPicPr>
            <a:picLocks noChangeAspect="1"/>
          </p:cNvPicPr>
          <p:nvPr/>
        </p:nvPicPr>
        <p:blipFill>
          <a:blip r:embed="rId7"/>
          <a:stretch>
            <a:fillRect/>
          </a:stretch>
        </p:blipFill>
        <p:spPr>
          <a:xfrm>
            <a:off x="634131" y="21448"/>
            <a:ext cx="7522426" cy="1296394"/>
          </a:xfrm>
          <a:prstGeom prst="rect">
            <a:avLst/>
          </a:prstGeom>
        </p:spPr>
      </p:pic>
    </p:spTree>
    <p:extLst>
      <p:ext uri="{BB962C8B-B14F-4D97-AF65-F5344CB8AC3E}">
        <p14:creationId xmlns:p14="http://schemas.microsoft.com/office/powerpoint/2010/main" val="250311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H="1">
            <a:off x="-36512" y="1523896"/>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12" name="Oval 11"/>
          <p:cNvSpPr/>
          <p:nvPr/>
        </p:nvSpPr>
        <p:spPr>
          <a:xfrm>
            <a:off x="1486302" y="1523897"/>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3" name="Straight Connector 12"/>
          <p:cNvCxnSpPr>
            <a:stCxn id="12" idx="4"/>
          </p:cNvCxnSpPr>
          <p:nvPr/>
        </p:nvCxnSpPr>
        <p:spPr>
          <a:xfrm flipH="1">
            <a:off x="1588025" y="1707654"/>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4" name="Oval 13"/>
          <p:cNvSpPr/>
          <p:nvPr/>
        </p:nvSpPr>
        <p:spPr>
          <a:xfrm>
            <a:off x="3847455" y="1491630"/>
            <a:ext cx="203447" cy="183757"/>
          </a:xfrm>
          <a:prstGeom prst="ellipse">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5" name="Straight Connector 14"/>
          <p:cNvCxnSpPr>
            <a:stCxn id="14" idx="4"/>
          </p:cNvCxnSpPr>
          <p:nvPr/>
        </p:nvCxnSpPr>
        <p:spPr>
          <a:xfrm flipH="1">
            <a:off x="394917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6" name="Oval 15"/>
          <p:cNvSpPr/>
          <p:nvPr/>
        </p:nvSpPr>
        <p:spPr>
          <a:xfrm>
            <a:off x="6205265" y="1491630"/>
            <a:ext cx="203447" cy="183757"/>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7" name="Straight Connector 16"/>
          <p:cNvCxnSpPr>
            <a:stCxn id="16" idx="4"/>
          </p:cNvCxnSpPr>
          <p:nvPr/>
        </p:nvCxnSpPr>
        <p:spPr>
          <a:xfrm flipH="1">
            <a:off x="630698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8" name="Oval 17"/>
          <p:cNvSpPr/>
          <p:nvPr/>
        </p:nvSpPr>
        <p:spPr>
          <a:xfrm>
            <a:off x="8060251" y="1491630"/>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9" name="Straight Connector 18"/>
          <p:cNvCxnSpPr>
            <a:stCxn id="18" idx="4"/>
          </p:cNvCxnSpPr>
          <p:nvPr/>
        </p:nvCxnSpPr>
        <p:spPr>
          <a:xfrm flipH="1">
            <a:off x="8161974" y="1675387"/>
            <a:ext cx="1" cy="144016"/>
          </a:xfrm>
          <a:prstGeom prst="line">
            <a:avLst/>
          </a:prstGeom>
        </p:spPr>
        <p:style>
          <a:lnRef idx="1">
            <a:schemeClr val="accent6"/>
          </a:lnRef>
          <a:fillRef idx="0">
            <a:schemeClr val="accent6"/>
          </a:fillRef>
          <a:effectRef idx="0">
            <a:schemeClr val="accent6"/>
          </a:effectRef>
          <a:fontRef idx="minor">
            <a:schemeClr val="tx1"/>
          </a:fontRef>
        </p:style>
      </p:cxn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9973">
            <a:off x="430380" y="1935957"/>
            <a:ext cx="1911083" cy="28136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9" name="Rectangle 28"/>
          <p:cNvSpPr/>
          <p:nvPr/>
        </p:nvSpPr>
        <p:spPr>
          <a:xfrm>
            <a:off x="2817038" y="1825536"/>
            <a:ext cx="2339710" cy="2677656"/>
          </a:xfrm>
          <a:prstGeom prst="rect">
            <a:avLst/>
          </a:prstGeom>
          <a:solidFill>
            <a:schemeClr val="accent6">
              <a:lumMod val="40000"/>
              <a:lumOff val="60000"/>
            </a:schemeClr>
          </a:solidFill>
        </p:spPr>
        <p:txBody>
          <a:bodyPr wrap="square">
            <a:spAutoFit/>
          </a:bodyPr>
          <a:lstStyle/>
          <a:p>
            <a:pPr algn="just" defTabSz="685800"/>
            <a:r>
              <a:rPr lang="vi-VN" sz="2400" dirty="0" smtClean="0">
                <a:solidFill>
                  <a:srgbClr val="000000"/>
                </a:solidFill>
                <a:latin typeface="Times New Roman" panose="02020603050405020304" pitchFamily="18" charset="0"/>
                <a:ea typeface="Times New Roman" panose="02020603050405020304" pitchFamily="18" charset="0"/>
              </a:rPr>
              <a:t>- ST </a:t>
            </a:r>
            <a:r>
              <a:rPr lang="en-US" sz="2400" dirty="0" err="1" smtClean="0">
                <a:solidFill>
                  <a:srgbClr val="000000"/>
                </a:solidFill>
                <a:latin typeface="Times New Roman" panose="02020603050405020304" pitchFamily="18" charset="0"/>
                <a:ea typeface="Times New Roman" panose="02020603050405020304" pitchFamily="18" charset="0"/>
              </a:rPr>
              <a:t>năm</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1962</a:t>
            </a:r>
          </a:p>
          <a:p>
            <a:pPr algn="just" defTabSz="685800"/>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miền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núi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hậu</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Cư-rơ-gư-đơ-xtan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kỉ</a:t>
            </a:r>
            <a:r>
              <a:rPr lang="en-US" sz="2400" dirty="0">
                <a:solidFill>
                  <a:srgbClr val="000000"/>
                </a:solidFill>
                <a:latin typeface="Times New Roman" panose="02020603050405020304" pitchFamily="18" charset="0"/>
                <a:ea typeface="Times New Roman" panose="02020603050405020304" pitchFamily="18" charset="0"/>
              </a:rPr>
              <a:t> XX.</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0" name="TextBox 29"/>
          <p:cNvSpPr txBox="1"/>
          <p:nvPr/>
        </p:nvSpPr>
        <p:spPr>
          <a:xfrm>
            <a:off x="3252017" y="955501"/>
            <a:ext cx="1608015" cy="523220"/>
          </a:xfrm>
          <a:prstGeom prst="rect">
            <a:avLst/>
          </a:prstGeom>
          <a:noFill/>
        </p:spPr>
        <p:txBody>
          <a:bodyPr wrap="square" rtlCol="0">
            <a:spAutoFit/>
          </a:bodyPr>
          <a:lstStyle/>
          <a:p>
            <a:pPr algn="ct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Hcst </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544616" y="1851670"/>
            <a:ext cx="1584176" cy="1815882"/>
          </a:xfrm>
          <a:prstGeom prst="rect">
            <a:avLst/>
          </a:prstGeom>
          <a:solidFill>
            <a:schemeClr val="accent6"/>
          </a:solidFill>
        </p:spPr>
        <p:txBody>
          <a:bodyPr wrap="square">
            <a:spAutoFit/>
          </a:bodyPr>
          <a:lstStyle/>
          <a:p>
            <a:pPr algn="ctr" defTabSz="914400"/>
            <a:r>
              <a:rPr lang="en-US" sz="2800" i="1" dirty="0" err="1">
                <a:solidFill>
                  <a:prstClr val="white"/>
                </a:solidFill>
                <a:latin typeface="Times New Roman" panose="02020603050405020304" pitchFamily="18" charset="0"/>
                <a:cs typeface="Times New Roman" pitchFamily="18" charset="0"/>
              </a:rPr>
              <a:t>Tự</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sự</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kết</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hợp</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với</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miêu</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tả</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biểu</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cảm</a:t>
            </a:r>
            <a:endParaRPr lang="en-US" sz="2800" i="1" dirty="0">
              <a:solidFill>
                <a:prstClr val="white"/>
              </a:solidFill>
              <a:latin typeface="Times New Roman" panose="02020603050405020304" pitchFamily="18" charset="0"/>
              <a:cs typeface="Times New Roman" pitchFamily="18" charset="0"/>
            </a:endParaRPr>
          </a:p>
        </p:txBody>
      </p:sp>
      <p:sp>
        <p:nvSpPr>
          <p:cNvPr id="32" name="TextBox 31"/>
          <p:cNvSpPr txBox="1"/>
          <p:nvPr/>
        </p:nvSpPr>
        <p:spPr>
          <a:xfrm>
            <a:off x="5743597" y="955501"/>
            <a:ext cx="1313187" cy="523220"/>
          </a:xfrm>
          <a:prstGeom prst="rect">
            <a:avLst/>
          </a:prstGeom>
          <a:noFill/>
        </p:spPr>
        <p:txBody>
          <a:bodyPr wrap="square" rtlCol="0">
            <a:spAutoFit/>
          </a:bodyPr>
          <a:lstStyle/>
          <a:p>
            <a:pPr defTabSz="914400"/>
            <a:r>
              <a:rPr lang="en-US" sz="2800" b="1" i="1" dirty="0" smtClean="0">
                <a:solidFill>
                  <a:srgbClr val="F79646">
                    <a:lumMod val="75000"/>
                  </a:srgbClr>
                </a:solidFill>
                <a:latin typeface="Times New Roman" panose="02020603050405020304" pitchFamily="18" charset="0"/>
                <a:cs typeface="Times New Roman" panose="02020603050405020304" pitchFamily="18" charset="0"/>
              </a:rPr>
              <a:t>PTBĐ</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7399602" y="1825536"/>
            <a:ext cx="1466083" cy="954107"/>
          </a:xfrm>
          <a:prstGeom prst="rect">
            <a:avLst/>
          </a:prstGeom>
          <a:solidFill>
            <a:schemeClr val="accent6">
              <a:lumMod val="40000"/>
              <a:lumOff val="60000"/>
            </a:schemeClr>
          </a:solidFill>
        </p:spPr>
        <p:txBody>
          <a:bodyPr wrap="square">
            <a:spAutoFit/>
          </a:bodyPr>
          <a:lstStyle/>
          <a:p>
            <a:pPr algn="ctr" defTabSz="914400"/>
            <a:r>
              <a:rPr lang="en-US" sz="2800" i="1" dirty="0" err="1" smtClean="0">
                <a:solidFill>
                  <a:prstClr val="black"/>
                </a:solidFill>
                <a:latin typeface="Times New Roman" panose="02020603050405020304" pitchFamily="18" charset="0"/>
                <a:cs typeface="Times New Roman" pitchFamily="18" charset="0"/>
              </a:rPr>
              <a:t>Truyện</a:t>
            </a:r>
            <a:r>
              <a:rPr lang="en-US" sz="2800" i="1" dirty="0" smtClean="0">
                <a:solidFill>
                  <a:prstClr val="black"/>
                </a:solidFill>
                <a:latin typeface="Times New Roman" panose="02020603050405020304" pitchFamily="18" charset="0"/>
                <a:cs typeface="Times New Roman" pitchFamily="18" charset="0"/>
              </a:rPr>
              <a:t> </a:t>
            </a:r>
            <a:r>
              <a:rPr lang="vi-VN" sz="2800" i="1" dirty="0" smtClean="0">
                <a:solidFill>
                  <a:prstClr val="black"/>
                </a:solidFill>
                <a:latin typeface="Times New Roman" panose="02020603050405020304" pitchFamily="18" charset="0"/>
                <a:cs typeface="Times New Roman" pitchFamily="18" charset="0"/>
              </a:rPr>
              <a:t>ngắn</a:t>
            </a:r>
            <a:endParaRPr lang="en-US" sz="2800" i="1" dirty="0">
              <a:solidFill>
                <a:prstClr val="black"/>
              </a:solidFill>
              <a:latin typeface="Times New Roman" pitchFamily="18" charset="0"/>
              <a:cs typeface="Times New Roman" pitchFamily="18" charset="0"/>
            </a:endParaRPr>
          </a:p>
        </p:txBody>
      </p:sp>
      <p:sp>
        <p:nvSpPr>
          <p:cNvPr id="34" name="TextBox 33"/>
          <p:cNvSpPr txBox="1"/>
          <p:nvPr/>
        </p:nvSpPr>
        <p:spPr>
          <a:xfrm>
            <a:off x="7362217" y="914572"/>
            <a:ext cx="1566775" cy="523220"/>
          </a:xfrm>
          <a:prstGeom prst="rect">
            <a:avLst/>
          </a:prstGeom>
          <a:noFill/>
        </p:spPr>
        <p:txBody>
          <a:bodyPr wrap="square" rtlCol="0">
            <a:spAutoFit/>
          </a:bodyPr>
          <a:lstStyle/>
          <a:p>
            <a:pPr defTabSz="914400"/>
            <a:r>
              <a:rPr lang="en-US" sz="2800" b="1" i="1" dirty="0" err="1" smtClean="0">
                <a:solidFill>
                  <a:srgbClr val="F79646">
                    <a:lumMod val="75000"/>
                  </a:srgbClr>
                </a:solidFill>
                <a:latin typeface="Times New Roman" panose="02020603050405020304" pitchFamily="18" charset="0"/>
                <a:cs typeface="Times New Roman" panose="02020603050405020304" pitchFamily="18" charset="0"/>
              </a:rPr>
              <a:t>Thể</a:t>
            </a:r>
            <a:r>
              <a:rPr lang="en-US" sz="2800" b="1" i="1" dirty="0" smtClean="0">
                <a:solidFill>
                  <a:srgbClr val="F79646">
                    <a:lumMod val="75000"/>
                  </a:srgbClr>
                </a:solidFill>
                <a:latin typeface="Times New Roman" panose="02020603050405020304" pitchFamily="18" charset="0"/>
                <a:cs typeface="Times New Roman" panose="02020603050405020304" pitchFamily="18" charset="0"/>
              </a:rPr>
              <a:t> </a:t>
            </a:r>
            <a:r>
              <a:rPr lang="en-US" sz="2800" b="1" i="1" dirty="0" err="1" smtClean="0">
                <a:solidFill>
                  <a:srgbClr val="F79646">
                    <a:lumMod val="75000"/>
                  </a:srgbClr>
                </a:solidFill>
                <a:latin typeface="Times New Roman" panose="02020603050405020304" pitchFamily="18" charset="0"/>
                <a:cs typeface="Times New Roman" panose="02020603050405020304" pitchFamily="18" charset="0"/>
              </a:rPr>
              <a:t>loại</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179512" y="123478"/>
            <a:ext cx="4332065" cy="395616"/>
            <a:chOff x="644526" y="2766774"/>
            <a:chExt cx="11553677" cy="1054970"/>
          </a:xfrm>
        </p:grpSpPr>
        <p:sp>
          <p:nvSpPr>
            <p:cNvPr id="36" name="TextBox 35"/>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38" name="TextBox 37"/>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9" name="Rectangle 38"/>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smtClean="0">
                <a:solidFill>
                  <a:prstClr val="white"/>
                </a:solidFill>
                <a:latin typeface="Times New Roman" panose="02020603050405020304" pitchFamily="18" charset="0"/>
              </a:rPr>
              <a:t>b. </a:t>
            </a:r>
            <a:r>
              <a:rPr lang="en-US" sz="2400" i="1" dirty="0" err="1" smtClean="0">
                <a:solidFill>
                  <a:prstClr val="white"/>
                </a:solidFill>
                <a:latin typeface="Times New Roman" panose="02020603050405020304" pitchFamily="18" charset="0"/>
              </a:rPr>
              <a:t>Tác</a:t>
            </a:r>
            <a:r>
              <a:rPr lang="en-US" sz="2400" i="1" dirty="0" smtClean="0">
                <a:solidFill>
                  <a:prstClr val="white"/>
                </a:solidFill>
                <a:latin typeface="Times New Roman" panose="02020603050405020304" pitchFamily="18" charset="0"/>
              </a:rPr>
              <a:t> </a:t>
            </a:r>
            <a:r>
              <a:rPr lang="en-US" sz="2400" i="1" dirty="0" err="1" smtClean="0">
                <a:solidFill>
                  <a:prstClr val="white"/>
                </a:solidFill>
                <a:latin typeface="Times New Roman" panose="02020603050405020304" pitchFamily="18" charset="0"/>
              </a:rPr>
              <a:t>phẩm</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55119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heel(1)">
                                      <p:cBhvr>
                                        <p:cTn id="45" dur="2000"/>
                                        <p:tgtEl>
                                          <p:spTgt spid="34"/>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1)">
                                      <p:cBhvr>
                                        <p:cTn id="48" dur="2000"/>
                                        <p:tgtEl>
                                          <p:spTgt spid="18"/>
                                        </p:tgtEl>
                                      </p:cBhvr>
                                    </p:animEffect>
                                  </p:childTnLst>
                                </p:cTn>
                              </p:par>
                              <p:par>
                                <p:cTn id="49" presetID="21" presetClass="entr" presetSubtype="1"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heel(1)">
                                      <p:cBhvr>
                                        <p:cTn id="51" dur="20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heel(1)">
                                      <p:cBhvr>
                                        <p:cTn id="54"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9" grpId="0" animBg="1"/>
      <p:bldP spid="30" grpId="0"/>
      <p:bldP spid="31" grpId="0" animBg="1"/>
      <p:bldP spid="32" grpId="0"/>
      <p:bldP spid="33"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flipH="1">
            <a:off x="-260773" y="1512866"/>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38" name="Oval 37"/>
          <p:cNvSpPr/>
          <p:nvPr/>
        </p:nvSpPr>
        <p:spPr>
          <a:xfrm>
            <a:off x="1486302" y="1523897"/>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0" name="Straight Connector 39"/>
          <p:cNvCxnSpPr>
            <a:stCxn id="38" idx="4"/>
          </p:cNvCxnSpPr>
          <p:nvPr/>
        </p:nvCxnSpPr>
        <p:spPr>
          <a:xfrm flipH="1">
            <a:off x="1588025" y="1707654"/>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1" name="Oval 40"/>
          <p:cNvSpPr/>
          <p:nvPr/>
        </p:nvSpPr>
        <p:spPr>
          <a:xfrm>
            <a:off x="3847455" y="1491630"/>
            <a:ext cx="203447" cy="183757"/>
          </a:xfrm>
          <a:prstGeom prst="ellipse">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2" name="Straight Connector 41"/>
          <p:cNvCxnSpPr>
            <a:stCxn id="41" idx="4"/>
          </p:cNvCxnSpPr>
          <p:nvPr/>
        </p:nvCxnSpPr>
        <p:spPr>
          <a:xfrm flipH="1">
            <a:off x="394917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3" name="Oval 42"/>
          <p:cNvSpPr/>
          <p:nvPr/>
        </p:nvSpPr>
        <p:spPr>
          <a:xfrm>
            <a:off x="5969772" y="1491630"/>
            <a:ext cx="203447" cy="183757"/>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4" name="Straight Connector 43"/>
          <p:cNvCxnSpPr>
            <a:stCxn id="43" idx="4"/>
          </p:cNvCxnSpPr>
          <p:nvPr/>
        </p:nvCxnSpPr>
        <p:spPr>
          <a:xfrm flipH="1">
            <a:off x="6071495"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5" name="Oval 44"/>
          <p:cNvSpPr/>
          <p:nvPr/>
        </p:nvSpPr>
        <p:spPr>
          <a:xfrm>
            <a:off x="8060251" y="1491630"/>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8" name="Straight Connector 57"/>
          <p:cNvCxnSpPr>
            <a:stCxn id="45" idx="4"/>
          </p:cNvCxnSpPr>
          <p:nvPr/>
        </p:nvCxnSpPr>
        <p:spPr>
          <a:xfrm flipH="1">
            <a:off x="8161974" y="1675387"/>
            <a:ext cx="1" cy="144016"/>
          </a:xfrm>
          <a:prstGeom prst="line">
            <a:avLst/>
          </a:prstGeom>
        </p:spPr>
        <p:style>
          <a:lnRef idx="1">
            <a:schemeClr val="accent6"/>
          </a:lnRef>
          <a:fillRef idx="0">
            <a:schemeClr val="accent6"/>
          </a:fillRef>
          <a:effectRef idx="0">
            <a:schemeClr val="accent6"/>
          </a:effectRef>
          <a:fontRef idx="minor">
            <a:schemeClr val="tx1"/>
          </a:fontRef>
        </p:style>
      </p:cxnSp>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9973">
            <a:off x="430380" y="1935957"/>
            <a:ext cx="1911083" cy="28136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0" name="Rectangle 59"/>
          <p:cNvSpPr/>
          <p:nvPr/>
        </p:nvSpPr>
        <p:spPr>
          <a:xfrm>
            <a:off x="2996539" y="1825536"/>
            <a:ext cx="1749964" cy="2031325"/>
          </a:xfrm>
          <a:prstGeom prst="rect">
            <a:avLst/>
          </a:prstGeom>
          <a:solidFill>
            <a:schemeClr val="accent6">
              <a:lumMod val="40000"/>
              <a:lumOff val="60000"/>
            </a:schemeClr>
          </a:solidFill>
        </p:spPr>
        <p:txBody>
          <a:bodyPr wrap="square">
            <a:spAutoFit/>
          </a:bodyPr>
          <a:lstStyle/>
          <a:p>
            <a:pPr algn="just" defTabSz="685800">
              <a:lnSpc>
                <a:spcPct val="150000"/>
              </a:lnSpc>
            </a:pPr>
            <a:r>
              <a:rPr lang="en-US" sz="2800" dirty="0">
                <a:solidFill>
                  <a:srgbClr val="000000"/>
                </a:solidFill>
                <a:latin typeface="Times New Roman" panose="02020603050405020304" pitchFamily="18" charset="0"/>
                <a:ea typeface="Times New Roman" panose="02020603050405020304" pitchFamily="18" charset="0"/>
              </a:rPr>
              <a:t>An-</a:t>
            </a:r>
            <a:r>
              <a:rPr lang="en-US" sz="2800" dirty="0" err="1">
                <a:solidFill>
                  <a:srgbClr val="000000"/>
                </a:solidFill>
                <a:latin typeface="Times New Roman" panose="02020603050405020304" pitchFamily="18" charset="0"/>
                <a:ea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nai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1" name="TextBox 60"/>
          <p:cNvSpPr txBox="1"/>
          <p:nvPr/>
        </p:nvSpPr>
        <p:spPr>
          <a:xfrm>
            <a:off x="2689075" y="922828"/>
            <a:ext cx="2520205" cy="523220"/>
          </a:xfrm>
          <a:prstGeom prst="rect">
            <a:avLst/>
          </a:prstGeom>
          <a:noFill/>
        </p:spPr>
        <p:txBody>
          <a:bodyPr wrap="square" rtlCol="0">
            <a:spAutoFit/>
          </a:bodyPr>
          <a:lstStyle/>
          <a:p>
            <a:pPr algn="ct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Nhân vật chính</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62" name="Rectangle 61"/>
          <p:cNvSpPr/>
          <p:nvPr/>
        </p:nvSpPr>
        <p:spPr>
          <a:xfrm>
            <a:off x="5150711" y="1851670"/>
            <a:ext cx="1978081" cy="2246769"/>
          </a:xfrm>
          <a:prstGeom prst="rect">
            <a:avLst/>
          </a:prstGeom>
          <a:solidFill>
            <a:schemeClr val="accent6"/>
          </a:solidFill>
        </p:spPr>
        <p:txBody>
          <a:bodyPr wrap="square">
            <a:spAutoFit/>
          </a:bodyPr>
          <a:lstStyle/>
          <a:p>
            <a:pPr algn="just" defTabSz="685800"/>
            <a:r>
              <a:rPr lang="vi-VN" sz="2800" dirty="0" smtClean="0">
                <a:solidFill>
                  <a:schemeClr val="bg1"/>
                </a:solidFill>
                <a:latin typeface="Times New Roman" panose="02020603050405020304" pitchFamily="18" charset="0"/>
                <a:ea typeface="Times New Roman" panose="02020603050405020304" pitchFamily="18" charset="0"/>
              </a:rPr>
              <a:t>Ngôi </a:t>
            </a:r>
            <a:r>
              <a:rPr lang="en-US" sz="2800" dirty="0" err="1" smtClean="0">
                <a:solidFill>
                  <a:schemeClr val="bg1"/>
                </a:solidFill>
                <a:latin typeface="Times New Roman" panose="02020603050405020304" pitchFamily="18" charset="0"/>
                <a:ea typeface="Times New Roman" panose="02020603050405020304" pitchFamily="18" charset="0"/>
              </a:rPr>
              <a:t>thứ</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nhất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xưng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tôi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smtClean="0">
                <a:solidFill>
                  <a:schemeClr val="bg1"/>
                </a:solidFill>
                <a:latin typeface="Times New Roman" panose="02020603050405020304" pitchFamily="18" charset="0"/>
                <a:ea typeface="Times New Roman" panose="02020603050405020304" pitchFamily="18" charset="0"/>
              </a:rPr>
              <a:t>(</a:t>
            </a:r>
            <a:r>
              <a:rPr lang="en-US" sz="2800" dirty="0" err="1" smtClean="0">
                <a:solidFill>
                  <a:schemeClr val="bg1"/>
                </a:solidFill>
                <a:latin typeface="Times New Roman" panose="02020603050405020304" pitchFamily="18" charset="0"/>
                <a:ea typeface="Times New Roman" panose="02020603050405020304" pitchFamily="18" charset="0"/>
              </a:rPr>
              <a:t>có</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sự</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thay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đổi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nhân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vật</a:t>
            </a:r>
            <a:r>
              <a:rPr lang="en-US" sz="2800" dirty="0">
                <a:solidFill>
                  <a:schemeClr val="bg1"/>
                </a:solidFill>
                <a:latin typeface="Times New Roman" panose="02020603050405020304" pitchFamily="18" charset="0"/>
                <a:ea typeface="Times New Roman" panose="02020603050405020304" pitchFamily="18" charset="0"/>
              </a:rPr>
              <a:t>).</a:t>
            </a:r>
          </a:p>
        </p:txBody>
      </p:sp>
      <p:sp>
        <p:nvSpPr>
          <p:cNvPr id="63" name="TextBox 62"/>
          <p:cNvSpPr txBox="1"/>
          <p:nvPr/>
        </p:nvSpPr>
        <p:spPr>
          <a:xfrm>
            <a:off x="5396292" y="911919"/>
            <a:ext cx="1486918" cy="523220"/>
          </a:xfrm>
          <a:prstGeom prst="rect">
            <a:avLst/>
          </a:prstGeom>
          <a:noFill/>
        </p:spPr>
        <p:txBody>
          <a:bodyPr wrap="square" rtlCol="0">
            <a:spAutoFit/>
          </a:bodyPr>
          <a:lstStyle/>
          <a:p>
            <a:pP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Ngôi kể</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64" name="Rectangle 63"/>
          <p:cNvSpPr/>
          <p:nvPr/>
        </p:nvSpPr>
        <p:spPr>
          <a:xfrm>
            <a:off x="7399602" y="1825536"/>
            <a:ext cx="1466083" cy="954107"/>
          </a:xfrm>
          <a:prstGeom prst="rect">
            <a:avLst/>
          </a:prstGeom>
          <a:solidFill>
            <a:schemeClr val="accent6">
              <a:lumMod val="40000"/>
              <a:lumOff val="60000"/>
            </a:schemeClr>
          </a:solidFill>
        </p:spPr>
        <p:txBody>
          <a:bodyPr wrap="square">
            <a:spAutoFit/>
          </a:bodyPr>
          <a:lstStyle/>
          <a:p>
            <a:pPr algn="ctr" defTabSz="914400"/>
            <a:r>
              <a:rPr lang="en-US" sz="2800" i="1" dirty="0" err="1" smtClean="0">
                <a:solidFill>
                  <a:prstClr val="black"/>
                </a:solidFill>
                <a:latin typeface="Times New Roman" panose="02020603050405020304" pitchFamily="18" charset="0"/>
                <a:cs typeface="Times New Roman" pitchFamily="18" charset="0"/>
              </a:rPr>
              <a:t>Truyện</a:t>
            </a:r>
            <a:r>
              <a:rPr lang="en-US" sz="2800" i="1" dirty="0" smtClean="0">
                <a:solidFill>
                  <a:prstClr val="black"/>
                </a:solidFill>
                <a:latin typeface="Times New Roman" panose="02020603050405020304" pitchFamily="18" charset="0"/>
                <a:cs typeface="Times New Roman" pitchFamily="18" charset="0"/>
              </a:rPr>
              <a:t> </a:t>
            </a:r>
            <a:r>
              <a:rPr lang="vi-VN" sz="2800" i="1" dirty="0" smtClean="0">
                <a:solidFill>
                  <a:prstClr val="black"/>
                </a:solidFill>
                <a:latin typeface="Times New Roman" panose="02020603050405020304" pitchFamily="18" charset="0"/>
                <a:cs typeface="Times New Roman" pitchFamily="18" charset="0"/>
              </a:rPr>
              <a:t>ngắn</a:t>
            </a:r>
            <a:endParaRPr lang="en-US" sz="2800" i="1" dirty="0">
              <a:solidFill>
                <a:prstClr val="black"/>
              </a:solidFill>
              <a:latin typeface="Times New Roman" pitchFamily="18" charset="0"/>
              <a:cs typeface="Times New Roman" pitchFamily="18" charset="0"/>
            </a:endParaRPr>
          </a:p>
        </p:txBody>
      </p:sp>
      <p:sp>
        <p:nvSpPr>
          <p:cNvPr id="65" name="TextBox 64"/>
          <p:cNvSpPr txBox="1"/>
          <p:nvPr/>
        </p:nvSpPr>
        <p:spPr>
          <a:xfrm>
            <a:off x="7461402" y="923131"/>
            <a:ext cx="1566775" cy="523220"/>
          </a:xfrm>
          <a:prstGeom prst="rect">
            <a:avLst/>
          </a:prstGeom>
          <a:noFill/>
        </p:spPr>
        <p:txBody>
          <a:bodyPr wrap="square" rtlCol="0">
            <a:spAutoFit/>
          </a:bodyPr>
          <a:lstStyle/>
          <a:p>
            <a:pP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Bố cục</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179512" y="123478"/>
            <a:ext cx="4332065" cy="395616"/>
            <a:chOff x="644526" y="2766774"/>
            <a:chExt cx="11553677" cy="1054970"/>
          </a:xfrm>
        </p:grpSpPr>
        <p:sp>
          <p:nvSpPr>
            <p:cNvPr id="27" name="TextBox 26"/>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39" name="TextBox 38"/>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6" name="Rectangle 45"/>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smtClean="0">
                <a:solidFill>
                  <a:prstClr val="white"/>
                </a:solidFill>
                <a:latin typeface="Times New Roman" panose="02020603050405020304" pitchFamily="18" charset="0"/>
              </a:rPr>
              <a:t>b. </a:t>
            </a:r>
            <a:r>
              <a:rPr lang="en-US" sz="2400" i="1" dirty="0" err="1" smtClean="0">
                <a:solidFill>
                  <a:prstClr val="white"/>
                </a:solidFill>
                <a:latin typeface="Times New Roman" panose="02020603050405020304" pitchFamily="18" charset="0"/>
              </a:rPr>
              <a:t>Tác</a:t>
            </a:r>
            <a:r>
              <a:rPr lang="en-US" sz="2400" i="1" dirty="0" smtClean="0">
                <a:solidFill>
                  <a:prstClr val="white"/>
                </a:solidFill>
                <a:latin typeface="Times New Roman" panose="02020603050405020304" pitchFamily="18" charset="0"/>
              </a:rPr>
              <a:t> </a:t>
            </a:r>
            <a:r>
              <a:rPr lang="en-US" sz="2400" i="1" dirty="0" err="1" smtClean="0">
                <a:solidFill>
                  <a:prstClr val="white"/>
                </a:solidFill>
                <a:latin typeface="Times New Roman" panose="02020603050405020304" pitchFamily="18" charset="0"/>
              </a:rPr>
              <a:t>phẩm</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283434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heel(1)">
                                      <p:cBhvr>
                                        <p:cTn id="7" dur="2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down)">
                                      <p:cBhvr>
                                        <p:cTn id="18" dur="500"/>
                                        <p:tgtEl>
                                          <p:spTgt spid="6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1000"/>
                                        <p:tgtEl>
                                          <p:spTgt spid="63"/>
                                        </p:tgtEl>
                                      </p:cBhvr>
                                    </p:animEffect>
                                    <p:anim calcmode="lin" valueType="num">
                                      <p:cBhvr>
                                        <p:cTn id="24" dur="1000" fill="hold"/>
                                        <p:tgtEl>
                                          <p:spTgt spid="63"/>
                                        </p:tgtEl>
                                        <p:attrNameLst>
                                          <p:attrName>ppt_x</p:attrName>
                                        </p:attrNameLst>
                                      </p:cBhvr>
                                      <p:tavLst>
                                        <p:tav tm="0">
                                          <p:val>
                                            <p:strVal val="#ppt_x"/>
                                          </p:val>
                                        </p:tav>
                                        <p:tav tm="100000">
                                          <p:val>
                                            <p:strVal val="#ppt_x"/>
                                          </p:val>
                                        </p:tav>
                                      </p:tavLst>
                                    </p:anim>
                                    <p:anim calcmode="lin" valueType="num">
                                      <p:cBhvr>
                                        <p:cTn id="25" dur="1000" fill="hold"/>
                                        <p:tgtEl>
                                          <p:spTgt spid="6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anim calcmode="lin" valueType="num">
                                      <p:cBhvr>
                                        <p:cTn id="29" dur="1000" fill="hold"/>
                                        <p:tgtEl>
                                          <p:spTgt spid="43"/>
                                        </p:tgtEl>
                                        <p:attrNameLst>
                                          <p:attrName>ppt_x</p:attrName>
                                        </p:attrNameLst>
                                      </p:cBhvr>
                                      <p:tavLst>
                                        <p:tav tm="0">
                                          <p:val>
                                            <p:strVal val="#ppt_x"/>
                                          </p:val>
                                        </p:tav>
                                        <p:tav tm="100000">
                                          <p:val>
                                            <p:strVal val="#ppt_x"/>
                                          </p:val>
                                        </p:tav>
                                      </p:tavLst>
                                    </p:anim>
                                    <p:anim calcmode="lin" valueType="num">
                                      <p:cBhvr>
                                        <p:cTn id="30" dur="1000" fill="hold"/>
                                        <p:tgtEl>
                                          <p:spTgt spid="4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anim calcmode="lin" valueType="num">
                                      <p:cBhvr>
                                        <p:cTn id="34" dur="1000" fill="hold"/>
                                        <p:tgtEl>
                                          <p:spTgt spid="44"/>
                                        </p:tgtEl>
                                        <p:attrNameLst>
                                          <p:attrName>ppt_x</p:attrName>
                                        </p:attrNameLst>
                                      </p:cBhvr>
                                      <p:tavLst>
                                        <p:tav tm="0">
                                          <p:val>
                                            <p:strVal val="#ppt_x"/>
                                          </p:val>
                                        </p:tav>
                                        <p:tav tm="100000">
                                          <p:val>
                                            <p:strVal val="#ppt_x"/>
                                          </p:val>
                                        </p:tav>
                                      </p:tavLst>
                                    </p:anim>
                                    <p:anim calcmode="lin" valueType="num">
                                      <p:cBhvr>
                                        <p:cTn id="35" dur="1000" fill="hold"/>
                                        <p:tgtEl>
                                          <p:spTgt spid="4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1000"/>
                                        <p:tgtEl>
                                          <p:spTgt spid="62"/>
                                        </p:tgtEl>
                                      </p:cBhvr>
                                    </p:animEffect>
                                    <p:anim calcmode="lin" valueType="num">
                                      <p:cBhvr>
                                        <p:cTn id="39" dur="1000" fill="hold"/>
                                        <p:tgtEl>
                                          <p:spTgt spid="62"/>
                                        </p:tgtEl>
                                        <p:attrNameLst>
                                          <p:attrName>ppt_x</p:attrName>
                                        </p:attrNameLst>
                                      </p:cBhvr>
                                      <p:tavLst>
                                        <p:tav tm="0">
                                          <p:val>
                                            <p:strVal val="#ppt_x"/>
                                          </p:val>
                                        </p:tav>
                                        <p:tav tm="100000">
                                          <p:val>
                                            <p:strVal val="#ppt_x"/>
                                          </p:val>
                                        </p:tav>
                                      </p:tavLst>
                                    </p:anim>
                                    <p:anim calcmode="lin" valueType="num">
                                      <p:cBhvr>
                                        <p:cTn id="4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wheel(1)">
                                      <p:cBhvr>
                                        <p:cTn id="45" dur="2000"/>
                                        <p:tgtEl>
                                          <p:spTgt spid="65"/>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heel(1)">
                                      <p:cBhvr>
                                        <p:cTn id="48" dur="2000"/>
                                        <p:tgtEl>
                                          <p:spTgt spid="45"/>
                                        </p:tgtEl>
                                      </p:cBhvr>
                                    </p:animEffect>
                                  </p:childTnLst>
                                </p:cTn>
                              </p:par>
                              <p:par>
                                <p:cTn id="49" presetID="21" presetClass="entr" presetSubtype="1"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heel(1)">
                                      <p:cBhvr>
                                        <p:cTn id="51" dur="2000"/>
                                        <p:tgtEl>
                                          <p:spTgt spid="58"/>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heel(1)">
                                      <p:cBhvr>
                                        <p:cTn id="54"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5" grpId="0" animBg="1"/>
      <p:bldP spid="60" grpId="0" animBg="1"/>
      <p:bldP spid="61" grpId="0"/>
      <p:bldP spid="62" grpId="0" animBg="1"/>
      <p:bldP spid="63" grpId="0"/>
      <p:bldP spid="64" grpId="0" animBg="1"/>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a:grpSpLocks/>
          </p:cNvGrpSpPr>
          <p:nvPr/>
        </p:nvGrpSpPr>
        <p:grpSpPr bwMode="auto">
          <a:xfrm>
            <a:off x="1329995" y="2578592"/>
            <a:ext cx="1724025" cy="361950"/>
            <a:chOff x="816" y="2304"/>
            <a:chExt cx="1440" cy="448"/>
          </a:xfrm>
          <a:solidFill>
            <a:schemeClr val="accent6">
              <a:lumMod val="60000"/>
              <a:lumOff val="40000"/>
            </a:schemeClr>
          </a:solidFill>
        </p:grpSpPr>
        <p:sp>
          <p:nvSpPr>
            <p:cNvPr id="27" name="Freeform 26"/>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28" name="Rectangle 27"/>
            <p:cNvSpPr>
              <a:spLocks noChangeArrowheads="1"/>
            </p:cNvSpPr>
            <p:nvPr/>
          </p:nvSpPr>
          <p:spPr bwMode="gray">
            <a:xfrm>
              <a:off x="816" y="2304"/>
              <a:ext cx="1440" cy="393"/>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2</a:t>
              </a:r>
              <a:endParaRPr lang="en-US" b="1">
                <a:solidFill>
                  <a:srgbClr val="000000"/>
                </a:solidFill>
                <a:effectLst>
                  <a:outerShdw blurRad="38100" dist="38100" dir="2700000" algn="tl">
                    <a:srgbClr val="FFFFFF"/>
                  </a:outerShdw>
                </a:effectLst>
              </a:endParaRPr>
            </a:p>
          </p:txBody>
        </p:sp>
      </p:grpSp>
      <p:grpSp>
        <p:nvGrpSpPr>
          <p:cNvPr id="39" name="Group 38"/>
          <p:cNvGrpSpPr>
            <a:grpSpLocks/>
          </p:cNvGrpSpPr>
          <p:nvPr/>
        </p:nvGrpSpPr>
        <p:grpSpPr bwMode="auto">
          <a:xfrm>
            <a:off x="1329995" y="3435842"/>
            <a:ext cx="1724025" cy="361950"/>
            <a:chOff x="816" y="2304"/>
            <a:chExt cx="1440" cy="448"/>
          </a:xfrm>
        </p:grpSpPr>
        <p:sp>
          <p:nvSpPr>
            <p:cNvPr id="46" name="Freeform 45"/>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47" name="Rectangle 46"/>
            <p:cNvSpPr>
              <a:spLocks noChangeArrowheads="1"/>
            </p:cNvSpPr>
            <p:nvPr/>
          </p:nvSpPr>
          <p:spPr bwMode="gray">
            <a:xfrm>
              <a:off x="816" y="2304"/>
              <a:ext cx="1440" cy="393"/>
            </a:xfrm>
            <a:prstGeom prst="rect">
              <a:avLst/>
            </a:prstGeom>
            <a:solidFill>
              <a:schemeClr val="accent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3</a:t>
              </a:r>
              <a:endParaRPr lang="en-US" b="1">
                <a:solidFill>
                  <a:srgbClr val="000000"/>
                </a:solidFill>
                <a:effectLst>
                  <a:outerShdw blurRad="38100" dist="38100" dir="2700000" algn="tl">
                    <a:srgbClr val="FFFFFF"/>
                  </a:outerShdw>
                </a:effectLst>
              </a:endParaRPr>
            </a:p>
          </p:txBody>
        </p:sp>
      </p:grpSp>
      <p:sp>
        <p:nvSpPr>
          <p:cNvPr id="48" name="Rectangle 47"/>
          <p:cNvSpPr>
            <a:spLocks noChangeArrowheads="1"/>
          </p:cNvSpPr>
          <p:nvPr/>
        </p:nvSpPr>
        <p:spPr bwMode="gray">
          <a:xfrm>
            <a:off x="1329995" y="4293093"/>
            <a:ext cx="1724025" cy="317897"/>
          </a:xfrm>
          <a:prstGeom prst="rect">
            <a:avLst/>
          </a:prstGeom>
          <a:solidFill>
            <a:schemeClr val="accent6">
              <a:lumMod val="75000"/>
            </a:schemeClr>
          </a:solidFill>
          <a:ln>
            <a:noFill/>
          </a:ln>
          <a:effectLs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4</a:t>
            </a:r>
            <a:endParaRPr lang="en-US" b="1">
              <a:solidFill>
                <a:srgbClr val="000000"/>
              </a:solidFill>
              <a:effectLst>
                <a:outerShdw blurRad="38100" dist="38100" dir="2700000" algn="tl">
                  <a:srgbClr val="FFFFFF"/>
                </a:outerShdw>
              </a:effectLst>
            </a:endParaRPr>
          </a:p>
        </p:txBody>
      </p:sp>
      <p:cxnSp>
        <p:nvCxnSpPr>
          <p:cNvPr id="49" name="AutoShape 14"/>
          <p:cNvCxnSpPr>
            <a:cxnSpLocks noChangeShapeType="1"/>
          </p:cNvCxnSpPr>
          <p:nvPr/>
        </p:nvCxnSpPr>
        <p:spPr bwMode="gray">
          <a:xfrm>
            <a:off x="2187242" y="4610990"/>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AutoShape 15"/>
          <p:cNvCxnSpPr>
            <a:cxnSpLocks noChangeShapeType="1"/>
            <a:stCxn id="27" idx="11"/>
            <a:endCxn id="47" idx="0"/>
          </p:cNvCxnSpPr>
          <p:nvPr/>
        </p:nvCxnSpPr>
        <p:spPr bwMode="gray">
          <a:xfrm>
            <a:off x="2187242" y="2898871"/>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AutoShape 16"/>
          <p:cNvCxnSpPr>
            <a:cxnSpLocks noChangeShapeType="1"/>
            <a:stCxn id="46" idx="11"/>
            <a:endCxn id="48" idx="0"/>
          </p:cNvCxnSpPr>
          <p:nvPr/>
        </p:nvCxnSpPr>
        <p:spPr bwMode="gray">
          <a:xfrm>
            <a:off x="2187242" y="3756121"/>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Line 17"/>
          <p:cNvSpPr>
            <a:spLocks noChangeShapeType="1"/>
          </p:cNvSpPr>
          <p:nvPr/>
        </p:nvSpPr>
        <p:spPr bwMode="auto">
          <a:xfrm>
            <a:off x="2244392" y="4971030"/>
            <a:ext cx="6735688" cy="0"/>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3" name="Line 18"/>
          <p:cNvSpPr>
            <a:spLocks noChangeShapeType="1"/>
          </p:cNvSpPr>
          <p:nvPr/>
        </p:nvSpPr>
        <p:spPr bwMode="auto">
          <a:xfrm flipV="1">
            <a:off x="2244392" y="3167357"/>
            <a:ext cx="6591672" cy="22026"/>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4" name="Line 19"/>
          <p:cNvSpPr>
            <a:spLocks noChangeShapeType="1"/>
          </p:cNvSpPr>
          <p:nvPr/>
        </p:nvSpPr>
        <p:spPr bwMode="auto">
          <a:xfrm flipV="1">
            <a:off x="2211328" y="4022224"/>
            <a:ext cx="6336704" cy="2381"/>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5" name="TextBox 54"/>
          <p:cNvSpPr txBox="1"/>
          <p:nvPr/>
        </p:nvSpPr>
        <p:spPr>
          <a:xfrm>
            <a:off x="3155785" y="2504774"/>
            <a:ext cx="5732667"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Tiếp</a:t>
            </a:r>
            <a:r>
              <a:rPr lang="en-US" sz="2000" b="1" i="1" dirty="0" smtClean="0">
                <a:solidFill>
                  <a:prstClr val="black"/>
                </a:solidFill>
                <a:latin typeface="Times New Roman" pitchFamily="18" charset="0"/>
                <a:cs typeface="Times New Roman" pitchFamily="18" charset="0"/>
              </a:rPr>
              <a:t>...</a:t>
            </a:r>
            <a:r>
              <a:rPr lang="vi-VN" sz="2000" b="1" i="1" dirty="0" smtClean="0">
                <a:solidFill>
                  <a:prstClr val="black"/>
                </a:solidFill>
                <a:latin typeface="Times New Roman" pitchFamily="18" charset="0"/>
                <a:cs typeface="Times New Roman" pitchFamily="18" charset="0"/>
              </a:rPr>
              <a:t>rảo bước về làng</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Cuộc trò chuyện giữa các bạn nhỏ và thầy Đuy-sen</a:t>
            </a:r>
            <a:endParaRPr lang="en-US" sz="2000" i="1" dirty="0">
              <a:solidFill>
                <a:prstClr val="black"/>
              </a:solidFill>
              <a:latin typeface="Times New Roman" pitchFamily="18" charset="0"/>
              <a:cs typeface="Times New Roman" pitchFamily="18" charset="0"/>
            </a:endParaRPr>
          </a:p>
        </p:txBody>
      </p:sp>
      <p:sp>
        <p:nvSpPr>
          <p:cNvPr id="56" name="TextBox 55"/>
          <p:cNvSpPr txBox="1"/>
          <p:nvPr/>
        </p:nvSpPr>
        <p:spPr>
          <a:xfrm>
            <a:off x="3183436" y="3330826"/>
            <a:ext cx="5976664"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Tiếp</a:t>
            </a:r>
            <a:r>
              <a:rPr lang="en-US" sz="2000" b="1" i="1" dirty="0" smtClean="0">
                <a:solidFill>
                  <a:prstClr val="black"/>
                </a:solidFill>
                <a:latin typeface="Times New Roman" pitchFamily="18" charset="0"/>
                <a:cs typeface="Times New Roman" pitchFamily="18" charset="0"/>
              </a:rPr>
              <a:t>...</a:t>
            </a:r>
            <a:r>
              <a:rPr lang="vi-VN" sz="2000" b="1" i="1" dirty="0" smtClean="0">
                <a:solidFill>
                  <a:prstClr val="black"/>
                </a:solidFill>
                <a:latin typeface="Times New Roman" pitchFamily="18" charset="0"/>
                <a:cs typeface="Times New Roman" pitchFamily="18" charset="0"/>
              </a:rPr>
              <a:t>thầy Đuy-sen giảng bài</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Hình ảnh thầy Đuy-sen trong kí ức của An-tư-nai</a:t>
            </a:r>
            <a:endParaRPr lang="en-US" sz="2000" i="1" dirty="0">
              <a:solidFill>
                <a:prstClr val="black"/>
              </a:solidFill>
              <a:latin typeface="Times New Roman" pitchFamily="18" charset="0"/>
              <a:cs typeface="Times New Roman" pitchFamily="18" charset="0"/>
            </a:endParaRPr>
          </a:p>
        </p:txBody>
      </p:sp>
      <p:sp>
        <p:nvSpPr>
          <p:cNvPr id="57" name="TextBox 56"/>
          <p:cNvSpPr txBox="1"/>
          <p:nvPr/>
        </p:nvSpPr>
        <p:spPr>
          <a:xfrm>
            <a:off x="3183436" y="4248723"/>
            <a:ext cx="5760640"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Còn</a:t>
            </a:r>
            <a:r>
              <a:rPr lang="en-US" sz="2000" b="1" i="1" dirty="0" smtClean="0">
                <a:solidFill>
                  <a:prstClr val="black"/>
                </a:solidFill>
                <a:latin typeface="Times New Roman" pitchFamily="18" charset="0"/>
                <a:cs typeface="Times New Roman" pitchFamily="18" charset="0"/>
              </a:rPr>
              <a:t> </a:t>
            </a:r>
            <a:r>
              <a:rPr lang="en-US" sz="2000" b="1" i="1" dirty="0" err="1" smtClean="0">
                <a:solidFill>
                  <a:prstClr val="black"/>
                </a:solidFill>
                <a:latin typeface="Times New Roman" pitchFamily="18" charset="0"/>
                <a:cs typeface="Times New Roman" pitchFamily="18" charset="0"/>
              </a:rPr>
              <a:t>lại</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Những băn khoăn, trăn trở và ý tưởng cho bức tranh vẽ thầy Đuy-sen</a:t>
            </a:r>
            <a:endParaRPr lang="en-US" sz="2000" i="1" dirty="0">
              <a:solidFill>
                <a:prstClr val="black"/>
              </a:solidFill>
              <a:latin typeface="Times New Roman" pitchFamily="18" charset="0"/>
              <a:cs typeface="Times New Roman" pitchFamily="18" charset="0"/>
            </a:endParaRPr>
          </a:p>
        </p:txBody>
      </p:sp>
      <p:grpSp>
        <p:nvGrpSpPr>
          <p:cNvPr id="66" name="Group 65"/>
          <p:cNvGrpSpPr>
            <a:grpSpLocks/>
          </p:cNvGrpSpPr>
          <p:nvPr/>
        </p:nvGrpSpPr>
        <p:grpSpPr bwMode="auto">
          <a:xfrm>
            <a:off x="1347232" y="1691578"/>
            <a:ext cx="1724025" cy="361950"/>
            <a:chOff x="816" y="2304"/>
            <a:chExt cx="1440" cy="448"/>
          </a:xfrm>
          <a:solidFill>
            <a:schemeClr val="accent6"/>
          </a:solidFill>
        </p:grpSpPr>
        <p:sp>
          <p:nvSpPr>
            <p:cNvPr id="67" name="Freeform 66"/>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68" name="Rectangle 67"/>
            <p:cNvSpPr>
              <a:spLocks noChangeArrowheads="1"/>
            </p:cNvSpPr>
            <p:nvPr/>
          </p:nvSpPr>
          <p:spPr bwMode="gray">
            <a:xfrm>
              <a:off x="816" y="2304"/>
              <a:ext cx="1440" cy="393"/>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1</a:t>
              </a:r>
              <a:endParaRPr lang="en-US" b="1">
                <a:solidFill>
                  <a:srgbClr val="000000"/>
                </a:solidFill>
                <a:effectLst>
                  <a:outerShdw blurRad="38100" dist="38100" dir="2700000" algn="tl">
                    <a:srgbClr val="FFFFFF"/>
                  </a:outerShdw>
                </a:effectLst>
              </a:endParaRPr>
            </a:p>
          </p:txBody>
        </p:sp>
      </p:grpSp>
      <p:cxnSp>
        <p:nvCxnSpPr>
          <p:cNvPr id="69" name="AutoShape 16"/>
          <p:cNvCxnSpPr>
            <a:cxnSpLocks noChangeShapeType="1"/>
            <a:stCxn id="67" idx="11"/>
          </p:cNvCxnSpPr>
          <p:nvPr/>
        </p:nvCxnSpPr>
        <p:spPr bwMode="gray">
          <a:xfrm>
            <a:off x="2204479" y="2011857"/>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Line 19"/>
          <p:cNvSpPr>
            <a:spLocks noChangeShapeType="1"/>
          </p:cNvSpPr>
          <p:nvPr/>
        </p:nvSpPr>
        <p:spPr bwMode="auto">
          <a:xfrm flipV="1">
            <a:off x="2211328" y="2277961"/>
            <a:ext cx="5514953" cy="2381"/>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71" name="TextBox 70"/>
          <p:cNvSpPr txBox="1"/>
          <p:nvPr/>
        </p:nvSpPr>
        <p:spPr>
          <a:xfrm>
            <a:off x="3163865" y="1596261"/>
            <a:ext cx="5473809"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Từ</a:t>
            </a:r>
            <a:r>
              <a:rPr lang="en-US" sz="2000" b="1" i="1" dirty="0" smtClean="0">
                <a:solidFill>
                  <a:prstClr val="black"/>
                </a:solidFill>
                <a:latin typeface="Times New Roman" pitchFamily="18" charset="0"/>
                <a:cs typeface="Times New Roman" pitchFamily="18" charset="0"/>
              </a:rPr>
              <a:t> </a:t>
            </a:r>
            <a:r>
              <a:rPr lang="en-US" sz="2000" b="1" i="1" dirty="0" err="1" smtClean="0">
                <a:solidFill>
                  <a:prstClr val="black"/>
                </a:solidFill>
                <a:latin typeface="Times New Roman" pitchFamily="18" charset="0"/>
                <a:cs typeface="Times New Roman" pitchFamily="18" charset="0"/>
              </a:rPr>
              <a:t>đầu</a:t>
            </a:r>
            <a:r>
              <a:rPr lang="en-US" sz="2000" b="1" i="1" dirty="0" smtClean="0">
                <a:solidFill>
                  <a:prstClr val="black"/>
                </a:solidFill>
                <a:latin typeface="Times New Roman" pitchFamily="18" charset="0"/>
                <a:cs typeface="Times New Roman" pitchFamily="18" charset="0"/>
              </a:rPr>
              <a:t>...</a:t>
            </a:r>
            <a:r>
              <a:rPr lang="vi-VN" sz="2000" b="1" i="1" dirty="0" smtClean="0">
                <a:solidFill>
                  <a:prstClr val="black"/>
                </a:solidFill>
                <a:latin typeface="Times New Roman" pitchFamily="18" charset="0"/>
                <a:cs typeface="Times New Roman" pitchFamily="18" charset="0"/>
              </a:rPr>
              <a:t>hết chuyện này</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Hoàn cảnh người họa sĩ nhận được bức thư của viện sĩ Xu-lai-ma-nô-va</a:t>
            </a:r>
            <a:endParaRPr lang="en-US" sz="2000" i="1" dirty="0">
              <a:solidFill>
                <a:prstClr val="black"/>
              </a:solidFill>
              <a:latin typeface="Times New Roman" pitchFamily="18" charset="0"/>
              <a:cs typeface="Times New Roman" pitchFamily="18" charset="0"/>
            </a:endParaRPr>
          </a:p>
        </p:txBody>
      </p:sp>
      <p:pic>
        <p:nvPicPr>
          <p:cNvPr id="72" name="Picture 71"/>
          <p:cNvPicPr>
            <a:picLocks noChangeAspect="1"/>
          </p:cNvPicPr>
          <p:nvPr/>
        </p:nvPicPr>
        <p:blipFill>
          <a:blip r:embed="rId3"/>
          <a:stretch>
            <a:fillRect/>
          </a:stretch>
        </p:blipFill>
        <p:spPr>
          <a:xfrm>
            <a:off x="2875833" y="23946"/>
            <a:ext cx="4104456" cy="2078996"/>
          </a:xfrm>
          <a:prstGeom prst="rect">
            <a:avLst/>
          </a:prstGeom>
        </p:spPr>
      </p:pic>
      <p:sp>
        <p:nvSpPr>
          <p:cNvPr id="73" name="TextBox 72"/>
          <p:cNvSpPr txBox="1"/>
          <p:nvPr/>
        </p:nvSpPr>
        <p:spPr>
          <a:xfrm>
            <a:off x="107504" y="106071"/>
            <a:ext cx="1762299" cy="1744264"/>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4"/>
            <a:stretch>
              <a:fillRect/>
            </a:stretch>
          </a:blip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endParaRPr lang="en-US" sz="21525">
              <a:solidFill>
                <a:prstClr val="black"/>
              </a:solidFill>
              <a:latin typeface="Road rage" pitchFamily="50" charset="0"/>
            </a:endParaRPr>
          </a:p>
        </p:txBody>
      </p:sp>
    </p:spTree>
    <p:extLst>
      <p:ext uri="{BB962C8B-B14F-4D97-AF65-F5344CB8AC3E}">
        <p14:creationId xmlns:p14="http://schemas.microsoft.com/office/powerpoint/2010/main" val="221021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circle(in)">
                                      <p:cBhvr>
                                        <p:cTn id="7" dur="2000"/>
                                        <p:tgtEl>
                                          <p:spTgt spid="66"/>
                                        </p:tgtEl>
                                      </p:cBhvr>
                                    </p:animEffect>
                                  </p:childTnLst>
                                </p:cTn>
                              </p:par>
                              <p:par>
                                <p:cTn id="8" presetID="6" presetClass="entr" presetSubtype="16"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circle(in)">
                                      <p:cBhvr>
                                        <p:cTn id="10" dur="2000"/>
                                        <p:tgtEl>
                                          <p:spTgt spid="6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circle(in)">
                                      <p:cBhvr>
                                        <p:cTn id="13" dur="2000"/>
                                        <p:tgtEl>
                                          <p:spTgt spid="7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circle(in)">
                                      <p:cBhvr>
                                        <p:cTn id="16" dur="2000"/>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1000" fill="hold"/>
                                        <p:tgtEl>
                                          <p:spTgt spid="5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circle(in)">
                                      <p:cBhvr>
                                        <p:cTn id="43" dur="2000"/>
                                        <p:tgtEl>
                                          <p:spTgt spid="39"/>
                                        </p:tgtEl>
                                      </p:cBhvr>
                                    </p:animEffect>
                                  </p:childTnLst>
                                </p:cTn>
                              </p:par>
                              <p:par>
                                <p:cTn id="44" presetID="6" presetClass="entr" presetSubtype="16"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circle(in)">
                                      <p:cBhvr>
                                        <p:cTn id="46" dur="2000"/>
                                        <p:tgtEl>
                                          <p:spTgt spid="51"/>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circle(in)">
                                      <p:cBhvr>
                                        <p:cTn id="49" dur="2000"/>
                                        <p:tgtEl>
                                          <p:spTgt spid="5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circle(in)">
                                      <p:cBhvr>
                                        <p:cTn id="52" dur="20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heel(1)">
                                      <p:cBhvr>
                                        <p:cTn id="57" dur="2000"/>
                                        <p:tgtEl>
                                          <p:spTgt spid="48"/>
                                        </p:tgtEl>
                                      </p:cBhvr>
                                    </p:animEffect>
                                  </p:childTnLst>
                                </p:cTn>
                              </p:par>
                              <p:par>
                                <p:cTn id="58" presetID="21" presetClass="entr" presetSubtype="1"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heel(1)">
                                      <p:cBhvr>
                                        <p:cTn id="60" dur="2000"/>
                                        <p:tgtEl>
                                          <p:spTgt spid="49"/>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heel(1)">
                                      <p:cBhvr>
                                        <p:cTn id="63" dur="2000"/>
                                        <p:tgtEl>
                                          <p:spTgt spid="52"/>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wheel(1)">
                                      <p:cBhvr>
                                        <p:cTn id="66"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animBg="1"/>
      <p:bldP spid="53" grpId="0" animBg="1"/>
      <p:bldP spid="54" grpId="0" animBg="1"/>
      <p:bldP spid="55" grpId="0"/>
      <p:bldP spid="56" grpId="0"/>
      <p:bldP spid="57" grpId="0"/>
      <p:bldP spid="70" grpId="0" animBg="1"/>
      <p:bldP spid="71"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3898</TotalTime>
  <Words>1816</Words>
  <Application>Microsoft Office PowerPoint</Application>
  <PresentationFormat>On-screen Show (16:9)</PresentationFormat>
  <Paragraphs>237</Paragraphs>
  <Slides>33</Slides>
  <Notes>19</Notes>
  <HiddenSlides>0</HiddenSlides>
  <MMClips>0</MMClips>
  <ScaleCrop>false</ScaleCrop>
  <HeadingPairs>
    <vt:vector size="6" baseType="variant">
      <vt:variant>
        <vt:lpstr>Fonts Used</vt:lpstr>
      </vt:variant>
      <vt:variant>
        <vt:i4>13</vt:i4>
      </vt:variant>
      <vt:variant>
        <vt:lpstr>Theme</vt:lpstr>
      </vt:variant>
      <vt:variant>
        <vt:i4>13</vt:i4>
      </vt:variant>
      <vt:variant>
        <vt:lpstr>Slide Titles</vt:lpstr>
      </vt:variant>
      <vt:variant>
        <vt:i4>33</vt:i4>
      </vt:variant>
    </vt:vector>
  </HeadingPairs>
  <TitlesOfParts>
    <vt:vector size="59" baseType="lpstr">
      <vt:lpstr>Arial Unicode MS</vt:lpstr>
      <vt:lpstr>Bungee Inline</vt:lpstr>
      <vt:lpstr>Miriam Fixed</vt:lpstr>
      <vt:lpstr>Montserrat Alternates Black</vt:lpstr>
      <vt:lpstr>Road rage</vt:lpstr>
      <vt:lpstr>宋体</vt:lpstr>
      <vt:lpstr>Arial</vt:lpstr>
      <vt:lpstr>Calibri</vt:lpstr>
      <vt:lpstr>Calibri Light</vt:lpstr>
      <vt:lpstr>Cambria</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3_Office Theme</vt:lpstr>
      <vt:lpstr>5_https://freeppt7.com</vt:lpstr>
      <vt:lpstr>Office 主题</vt:lpstr>
      <vt:lpstr>5_Office Theme</vt:lpstr>
      <vt:lpstr>6_https://freeppt7.com</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user</cp:lastModifiedBy>
  <cp:revision>928</cp:revision>
  <dcterms:created xsi:type="dcterms:W3CDTF">2021-11-12T03:08:25Z</dcterms:created>
  <dcterms:modified xsi:type="dcterms:W3CDTF">2025-12-11T13:32:40Z</dcterms:modified>
</cp:coreProperties>
</file>