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719" r:id="rId3"/>
    <p:sldMasterId id="2147483733" r:id="rId4"/>
  </p:sldMasterIdLst>
  <p:notesMasterIdLst>
    <p:notesMasterId r:id="rId43"/>
  </p:notesMasterIdLst>
  <p:sldIdLst>
    <p:sldId id="278" r:id="rId5"/>
    <p:sldId id="350" r:id="rId6"/>
    <p:sldId id="353" r:id="rId7"/>
    <p:sldId id="352" r:id="rId8"/>
    <p:sldId id="283" r:id="rId9"/>
    <p:sldId id="349" r:id="rId10"/>
    <p:sldId id="381" r:id="rId11"/>
    <p:sldId id="285" r:id="rId12"/>
    <p:sldId id="356" r:id="rId13"/>
    <p:sldId id="357" r:id="rId14"/>
    <p:sldId id="348" r:id="rId15"/>
    <p:sldId id="345" r:id="rId16"/>
    <p:sldId id="354" r:id="rId17"/>
    <p:sldId id="358" r:id="rId18"/>
    <p:sldId id="359" r:id="rId19"/>
    <p:sldId id="364" r:id="rId20"/>
    <p:sldId id="294" r:id="rId21"/>
    <p:sldId id="360" r:id="rId22"/>
    <p:sldId id="361" r:id="rId23"/>
    <p:sldId id="304" r:id="rId24"/>
    <p:sldId id="362" r:id="rId25"/>
    <p:sldId id="363" r:id="rId26"/>
    <p:sldId id="365" r:id="rId27"/>
    <p:sldId id="366" r:id="rId28"/>
    <p:sldId id="334" r:id="rId29"/>
    <p:sldId id="335" r:id="rId30"/>
    <p:sldId id="377" r:id="rId31"/>
    <p:sldId id="379" r:id="rId32"/>
    <p:sldId id="378" r:id="rId33"/>
    <p:sldId id="380" r:id="rId34"/>
    <p:sldId id="367" r:id="rId35"/>
    <p:sldId id="368" r:id="rId36"/>
    <p:sldId id="369" r:id="rId37"/>
    <p:sldId id="370" r:id="rId38"/>
    <p:sldId id="371" r:id="rId39"/>
    <p:sldId id="372" r:id="rId40"/>
    <p:sldId id="373" r:id="rId41"/>
    <p:sldId id="376" r:id="rId4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9FB"/>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9" autoAdjust="0"/>
    <p:restoredTop sz="93613" autoAdjust="0"/>
  </p:normalViewPr>
  <p:slideViewPr>
    <p:cSldViewPr>
      <p:cViewPr varScale="1">
        <p:scale>
          <a:sx n="88" d="100"/>
          <a:sy n="88" d="100"/>
        </p:scale>
        <p:origin x="66"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12/11/2025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1</a:t>
            </a:fld>
            <a:endParaRPr lang="en-US"/>
          </a:p>
        </p:txBody>
      </p:sp>
    </p:spTree>
    <p:extLst>
      <p:ext uri="{BB962C8B-B14F-4D97-AF65-F5344CB8AC3E}">
        <p14:creationId xmlns:p14="http://schemas.microsoft.com/office/powerpoint/2010/main" val="276567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643607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669704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178163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4259199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851849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4251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745866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498630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29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568889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34784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484990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3284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931879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940157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63303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92A23D-2E84-40F3-83EC-A04ED12AC247}"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3603343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53749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97495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5</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6</a:t>
            </a:fld>
            <a:endParaRPr lang="en-SG">
              <a:solidFill>
                <a:prstClr val="black"/>
              </a:solidFill>
            </a:endParaRPr>
          </a:p>
        </p:txBody>
      </p:sp>
    </p:spTree>
    <p:extLst>
      <p:ext uri="{BB962C8B-B14F-4D97-AF65-F5344CB8AC3E}">
        <p14:creationId xmlns:p14="http://schemas.microsoft.com/office/powerpoint/2010/main" val="371201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437454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636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88414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12/11/2025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63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184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9769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3511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8633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259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395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7805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5323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978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1454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4051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778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143001" y="2701528"/>
            <a:ext cx="6858000" cy="1241822"/>
          </a:xfrm>
        </p:spPr>
        <p:txBody>
          <a:bodyPr/>
          <a:lstStyle>
            <a:lvl1pPr marL="0" indent="0" algn="ctr">
              <a:buNone/>
              <a:defRPr sz="2400"/>
            </a:lvl1pPr>
            <a:lvl2pPr marL="457093" indent="0" algn="ctr">
              <a:buNone/>
              <a:defRPr sz="2000"/>
            </a:lvl2pPr>
            <a:lvl3pPr marL="914188" indent="0" algn="ctr">
              <a:buNone/>
              <a:defRPr sz="1800"/>
            </a:lvl3pPr>
            <a:lvl4pPr marL="1371281" indent="0" algn="ctr">
              <a:buNone/>
              <a:defRPr sz="1600"/>
            </a:lvl4pPr>
            <a:lvl5pPr marL="1828375" indent="0" algn="ctr">
              <a:buNone/>
              <a:defRPr sz="1600"/>
            </a:lvl5pPr>
            <a:lvl6pPr marL="2285467" indent="0" algn="ctr">
              <a:buNone/>
              <a:defRPr sz="1600"/>
            </a:lvl6pPr>
            <a:lvl7pPr marL="2742561" indent="0" algn="ctr">
              <a:buNone/>
              <a:defRPr sz="1600"/>
            </a:lvl7pPr>
            <a:lvl8pPr marL="3199653" indent="0" algn="ctr">
              <a:buNone/>
              <a:defRPr sz="1600"/>
            </a:lvl8pPr>
            <a:lvl9pPr marL="365674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4236520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3829393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093" indent="0">
              <a:buNone/>
              <a:defRPr sz="2000">
                <a:solidFill>
                  <a:schemeClr val="tx1">
                    <a:tint val="75000"/>
                  </a:schemeClr>
                </a:solidFill>
              </a:defRPr>
            </a:lvl2pPr>
            <a:lvl3pPr marL="914188" indent="0">
              <a:buNone/>
              <a:defRPr sz="1800">
                <a:solidFill>
                  <a:schemeClr val="tx1">
                    <a:tint val="75000"/>
                  </a:schemeClr>
                </a:solidFill>
              </a:defRPr>
            </a:lvl3pPr>
            <a:lvl4pPr marL="1371281" indent="0">
              <a:buNone/>
              <a:defRPr sz="1600">
                <a:solidFill>
                  <a:schemeClr val="tx1">
                    <a:tint val="75000"/>
                  </a:schemeClr>
                </a:solidFill>
              </a:defRPr>
            </a:lvl4pPr>
            <a:lvl5pPr marL="1828375" indent="0">
              <a:buNone/>
              <a:defRPr sz="1600">
                <a:solidFill>
                  <a:schemeClr val="tx1">
                    <a:tint val="75000"/>
                  </a:schemeClr>
                </a:solidFill>
              </a:defRPr>
            </a:lvl5pPr>
            <a:lvl6pPr marL="2285467" indent="0">
              <a:buNone/>
              <a:defRPr sz="1600">
                <a:solidFill>
                  <a:schemeClr val="tx1">
                    <a:tint val="75000"/>
                  </a:schemeClr>
                </a:solidFill>
              </a:defRPr>
            </a:lvl6pPr>
            <a:lvl7pPr marL="2742561" indent="0">
              <a:buNone/>
              <a:defRPr sz="1600">
                <a:solidFill>
                  <a:schemeClr val="tx1">
                    <a:tint val="75000"/>
                  </a:schemeClr>
                </a:solidFill>
              </a:defRPr>
            </a:lvl7pPr>
            <a:lvl8pPr marL="3199653" indent="0">
              <a:buNone/>
              <a:defRPr sz="1600">
                <a:solidFill>
                  <a:schemeClr val="tx1">
                    <a:tint val="75000"/>
                  </a:schemeClr>
                </a:solidFill>
              </a:defRPr>
            </a:lvl8pPr>
            <a:lvl9pPr marL="365674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2321659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262586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093" indent="0">
              <a:buNone/>
              <a:defRPr sz="2000" b="1"/>
            </a:lvl2pPr>
            <a:lvl3pPr marL="914188" indent="0">
              <a:buNone/>
              <a:defRPr sz="1800" b="1"/>
            </a:lvl3pPr>
            <a:lvl4pPr marL="1371281" indent="0">
              <a:buNone/>
              <a:defRPr sz="1600" b="1"/>
            </a:lvl4pPr>
            <a:lvl5pPr marL="1828375" indent="0">
              <a:buNone/>
              <a:defRPr sz="1600" b="1"/>
            </a:lvl5pPr>
            <a:lvl6pPr marL="2285467" indent="0">
              <a:buNone/>
              <a:defRPr sz="1600" b="1"/>
            </a:lvl6pPr>
            <a:lvl7pPr marL="2742561" indent="0">
              <a:buNone/>
              <a:defRPr sz="1600" b="1"/>
            </a:lvl7pPr>
            <a:lvl8pPr marL="3199653" indent="0">
              <a:buNone/>
              <a:defRPr sz="1600" b="1"/>
            </a:lvl8pPr>
            <a:lvl9pPr marL="3656747" indent="0">
              <a:buNone/>
              <a:defRPr sz="16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093" indent="0">
              <a:buNone/>
              <a:defRPr sz="2000" b="1"/>
            </a:lvl2pPr>
            <a:lvl3pPr marL="914188" indent="0">
              <a:buNone/>
              <a:defRPr sz="1800" b="1"/>
            </a:lvl3pPr>
            <a:lvl4pPr marL="1371281" indent="0">
              <a:buNone/>
              <a:defRPr sz="1600" b="1"/>
            </a:lvl4pPr>
            <a:lvl5pPr marL="1828375" indent="0">
              <a:buNone/>
              <a:defRPr sz="1600" b="1"/>
            </a:lvl5pPr>
            <a:lvl6pPr marL="2285467" indent="0">
              <a:buNone/>
              <a:defRPr sz="1600" b="1"/>
            </a:lvl6pPr>
            <a:lvl7pPr marL="2742561" indent="0">
              <a:buNone/>
              <a:defRPr sz="1600" b="1"/>
            </a:lvl7pPr>
            <a:lvl8pPr marL="3199653" indent="0">
              <a:buNone/>
              <a:defRPr sz="1600" b="1"/>
            </a:lvl8pPr>
            <a:lvl9pPr marL="3656747" indent="0">
              <a:buNone/>
              <a:defRPr sz="1600" b="1"/>
            </a:lvl9pPr>
          </a:lstStyle>
          <a:p>
            <a:pPr lvl="0"/>
            <a:r>
              <a:rPr lang="en-US"/>
              <a:t>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335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767809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335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512234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335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416882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3200"/>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093" indent="0">
              <a:buNone/>
              <a:defRPr sz="1400"/>
            </a:lvl2pPr>
            <a:lvl3pPr marL="914188" indent="0">
              <a:buNone/>
              <a:defRPr sz="1200"/>
            </a:lvl3pPr>
            <a:lvl4pPr marL="1371281" indent="0">
              <a:buNone/>
              <a:defRPr sz="1000"/>
            </a:lvl4pPr>
            <a:lvl5pPr marL="1828375" indent="0">
              <a:buNone/>
              <a:defRPr sz="1000"/>
            </a:lvl5pPr>
            <a:lvl6pPr marL="2285467" indent="0">
              <a:buNone/>
              <a:defRPr sz="1000"/>
            </a:lvl6pPr>
            <a:lvl7pPr marL="2742561" indent="0">
              <a:buNone/>
              <a:defRPr sz="1000"/>
            </a:lvl7pPr>
            <a:lvl8pPr marL="3199653" indent="0">
              <a:buNone/>
              <a:defRPr sz="1000"/>
            </a:lvl8pPr>
            <a:lvl9pPr marL="365674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3949320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3200"/>
            </a:lvl1pPr>
            <a:lvl2pPr marL="457093" indent="0">
              <a:buNone/>
              <a:defRPr sz="2799"/>
            </a:lvl2pPr>
            <a:lvl3pPr marL="914188" indent="0">
              <a:buNone/>
              <a:defRPr sz="2400"/>
            </a:lvl3pPr>
            <a:lvl4pPr marL="1371281" indent="0">
              <a:buNone/>
              <a:defRPr sz="2000"/>
            </a:lvl4pPr>
            <a:lvl5pPr marL="1828375" indent="0">
              <a:buNone/>
              <a:defRPr sz="2000"/>
            </a:lvl5pPr>
            <a:lvl6pPr marL="2285467" indent="0">
              <a:buNone/>
              <a:defRPr sz="2000"/>
            </a:lvl6pPr>
            <a:lvl7pPr marL="2742561" indent="0">
              <a:buNone/>
              <a:defRPr sz="2000"/>
            </a:lvl7pPr>
            <a:lvl8pPr marL="3199653" indent="0">
              <a:buNone/>
              <a:defRPr sz="2000"/>
            </a:lvl8pPr>
            <a:lvl9pPr marL="365674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093" indent="0">
              <a:buNone/>
              <a:defRPr sz="1400"/>
            </a:lvl2pPr>
            <a:lvl3pPr marL="914188" indent="0">
              <a:buNone/>
              <a:defRPr sz="1200"/>
            </a:lvl3pPr>
            <a:lvl4pPr marL="1371281" indent="0">
              <a:buNone/>
              <a:defRPr sz="1000"/>
            </a:lvl4pPr>
            <a:lvl5pPr marL="1828375" indent="0">
              <a:buNone/>
              <a:defRPr sz="1000"/>
            </a:lvl5pPr>
            <a:lvl6pPr marL="2285467" indent="0">
              <a:buNone/>
              <a:defRPr sz="1000"/>
            </a:lvl6pPr>
            <a:lvl7pPr marL="2742561" indent="0">
              <a:buNone/>
              <a:defRPr sz="1000"/>
            </a:lvl7pPr>
            <a:lvl8pPr marL="3199653" indent="0">
              <a:buNone/>
              <a:defRPr sz="1000"/>
            </a:lvl8pPr>
            <a:lvl9pPr marL="365674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74925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825398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4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906732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t>12/11/2025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t>12/11/2025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12/11/2025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mn-lt"/>
              </a:defRPr>
            </a:lvl1pPr>
          </a:lstStyle>
          <a:p>
            <a:endParaRPr lang="en-US" altLang="en-US">
              <a:solidFill>
                <a:srgbClr val="000000"/>
              </a:solidFill>
            </a:endParaRPr>
          </a:p>
        </p:txBody>
      </p:sp>
      <p:sp>
        <p:nvSpPr>
          <p:cNvPr id="2150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mn-lt"/>
              </a:defRPr>
            </a:lvl1pPr>
          </a:lstStyle>
          <a:p>
            <a:endParaRPr lang="en-US" altLang="en-US">
              <a:solidFill>
                <a:srgbClr val="000000"/>
              </a:solidFill>
            </a:endParaRPr>
          </a:p>
        </p:txBody>
      </p:sp>
      <p:sp>
        <p:nvSpPr>
          <p:cNvPr id="2151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mn-lt"/>
              </a:defRPr>
            </a:lvl1pPr>
          </a:lstStyle>
          <a:p>
            <a:fld id="{F8319EC3-C32B-4241-80AA-2C5D6C7183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352142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188"/>
            <a:fld id="{6B6433EC-62DB-4882-9412-9B8E930C28C1}" type="datetimeFigureOut">
              <a:rPr lang="en-US" smtClean="0">
                <a:solidFill>
                  <a:prstClr val="black">
                    <a:tint val="75000"/>
                  </a:prstClr>
                </a:solidFill>
              </a:rPr>
              <a:pPr defTabSz="914188"/>
              <a:t>12/11/2025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188"/>
            <a:endParaRPr lang="en-US">
              <a:solidFill>
                <a:prstClr val="black">
                  <a:tint val="75000"/>
                </a:prstClr>
              </a:solidFill>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188"/>
            <a:fld id="{B01D6584-4DDB-4B19-853B-517B78BEE470}" type="slidenum">
              <a:rPr lang="en-US" smtClean="0">
                <a:solidFill>
                  <a:prstClr val="black">
                    <a:tint val="75000"/>
                  </a:prstClr>
                </a:solidFill>
              </a:rPr>
              <a:pPr defTabSz="914188"/>
              <a:t>‹#›</a:t>
            </a:fld>
            <a:endParaRPr lang="en-US">
              <a:solidFill>
                <a:prstClr val="black">
                  <a:tint val="75000"/>
                </a:prstClr>
              </a:solidFill>
            </a:endParaRPr>
          </a:p>
        </p:txBody>
      </p:sp>
    </p:spTree>
    <p:extLst>
      <p:ext uri="{BB962C8B-B14F-4D97-AF65-F5344CB8AC3E}">
        <p14:creationId xmlns:p14="http://schemas.microsoft.com/office/powerpoint/2010/main" val="46968527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18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6" indent="-228546" algn="l" defTabSz="914188"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40" indent="-228546" algn="l" defTabSz="91418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34" indent="-228546" algn="l" defTabSz="91418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27"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20"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13"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8"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01"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3"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3"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1" algn="l" defTabSz="914188" rtl="0" eaLnBrk="1" latinLnBrk="0" hangingPunct="1">
        <a:defRPr sz="1800" kern="1200">
          <a:solidFill>
            <a:schemeClr val="tx1"/>
          </a:solidFill>
          <a:latin typeface="+mn-lt"/>
          <a:ea typeface="+mn-ea"/>
          <a:cs typeface="+mn-cs"/>
        </a:defRPr>
      </a:lvl4pPr>
      <a:lvl5pPr marL="1828375" algn="l" defTabSz="914188" rtl="0" eaLnBrk="1" latinLnBrk="0" hangingPunct="1">
        <a:defRPr sz="1800" kern="1200">
          <a:solidFill>
            <a:schemeClr val="tx1"/>
          </a:solidFill>
          <a:latin typeface="+mn-lt"/>
          <a:ea typeface="+mn-ea"/>
          <a:cs typeface="+mn-cs"/>
        </a:defRPr>
      </a:lvl5pPr>
      <a:lvl6pPr marL="2285467" algn="l" defTabSz="914188" rtl="0" eaLnBrk="1" latinLnBrk="0" hangingPunct="1">
        <a:defRPr sz="1800" kern="1200">
          <a:solidFill>
            <a:schemeClr val="tx1"/>
          </a:solidFill>
          <a:latin typeface="+mn-lt"/>
          <a:ea typeface="+mn-ea"/>
          <a:cs typeface="+mn-cs"/>
        </a:defRPr>
      </a:lvl6pPr>
      <a:lvl7pPr marL="2742561" algn="l" defTabSz="914188" rtl="0" eaLnBrk="1" latinLnBrk="0" hangingPunct="1">
        <a:defRPr sz="1800" kern="1200">
          <a:solidFill>
            <a:schemeClr val="tx1"/>
          </a:solidFill>
          <a:latin typeface="+mn-lt"/>
          <a:ea typeface="+mn-ea"/>
          <a:cs typeface="+mn-cs"/>
        </a:defRPr>
      </a:lvl7pPr>
      <a:lvl8pPr marL="3199653" algn="l" defTabSz="914188" rtl="0" eaLnBrk="1" latinLnBrk="0" hangingPunct="1">
        <a:defRPr sz="1800" kern="1200">
          <a:solidFill>
            <a:schemeClr val="tx1"/>
          </a:solidFill>
          <a:latin typeface="+mn-lt"/>
          <a:ea typeface="+mn-ea"/>
          <a:cs typeface="+mn-cs"/>
        </a:defRPr>
      </a:lvl8pPr>
      <a:lvl9pPr marL="3656747" algn="l" defTabSz="9141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slideLayout" Target="../slideLayouts/slideLayout34.xml"/><Relationship Id="rId7" Type="http://schemas.openxmlformats.org/officeDocument/2006/relationships/image" Target="../media/image42.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1.gif"/><Relationship Id="rId5" Type="http://schemas.openxmlformats.org/officeDocument/2006/relationships/image" Target="../media/image40.gif"/><Relationship Id="rId10" Type="http://schemas.openxmlformats.org/officeDocument/2006/relationships/image" Target="../media/image45.png"/><Relationship Id="rId4" Type="http://schemas.openxmlformats.org/officeDocument/2006/relationships/notesSlide" Target="../notesSlides/notesSlide27.xml"/><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0.gif"/><Relationship Id="rId18" Type="http://schemas.openxmlformats.org/officeDocument/2006/relationships/image" Target="../media/image4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1.gif"/><Relationship Id="rId17" Type="http://schemas.openxmlformats.org/officeDocument/2006/relationships/image" Target="../media/image49.gif"/><Relationship Id="rId2" Type="http://schemas.openxmlformats.org/officeDocument/2006/relationships/audio" Target="../media/media2.mp3"/><Relationship Id="rId16" Type="http://schemas.openxmlformats.org/officeDocument/2006/relationships/image" Target="../media/image48.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34.xml"/><Relationship Id="rId5" Type="http://schemas.microsoft.com/office/2007/relationships/media" Target="../media/media4.mp3"/><Relationship Id="rId15" Type="http://schemas.openxmlformats.org/officeDocument/2006/relationships/image" Target="../media/image47.gif"/><Relationship Id="rId10" Type="http://schemas.openxmlformats.org/officeDocument/2006/relationships/audio" Target="../media/media6.mp3"/><Relationship Id="rId19" Type="http://schemas.openxmlformats.org/officeDocument/2006/relationships/image" Target="../media/image45.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46.gif"/></Relationships>
</file>

<file path=ppt/slides/_rels/slide33.xml.rels><?xml version="1.0" encoding="UTF-8" standalone="yes"?>
<Relationships xmlns="http://schemas.openxmlformats.org/package/2006/relationships"><Relationship Id="rId8" Type="http://schemas.openxmlformats.org/officeDocument/2006/relationships/image" Target="../media/image40.gif"/><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41.gif"/><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0.gif"/><Relationship Id="rId11" Type="http://schemas.openxmlformats.org/officeDocument/2006/relationships/image" Target="../media/image52.gif"/><Relationship Id="rId5" Type="http://schemas.openxmlformats.org/officeDocument/2006/relationships/audio" Target="../media/audio4.wav"/><Relationship Id="rId15" Type="http://schemas.openxmlformats.org/officeDocument/2006/relationships/image" Target="../media/image54.gif"/><Relationship Id="rId10" Type="http://schemas.openxmlformats.org/officeDocument/2006/relationships/image" Target="../media/image49.gif"/><Relationship Id="rId4" Type="http://schemas.openxmlformats.org/officeDocument/2006/relationships/audio" Target="../media/audio3.wav"/><Relationship Id="rId9" Type="http://schemas.openxmlformats.org/officeDocument/2006/relationships/image" Target="../media/image51.gif"/><Relationship Id="rId1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0.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41.gif"/><Relationship Id="rId11" Type="http://schemas.openxmlformats.org/officeDocument/2006/relationships/image" Target="../media/image53.png"/><Relationship Id="rId5" Type="http://schemas.openxmlformats.org/officeDocument/2006/relationships/image" Target="../media/image50.gif"/><Relationship Id="rId10" Type="http://schemas.openxmlformats.org/officeDocument/2006/relationships/image" Target="../media/image52.gif"/><Relationship Id="rId4" Type="http://schemas.openxmlformats.org/officeDocument/2006/relationships/audio" Target="../media/audio4.wav"/><Relationship Id="rId9" Type="http://schemas.openxmlformats.org/officeDocument/2006/relationships/image" Target="../media/image49.gif"/><Relationship Id="rId14" Type="http://schemas.openxmlformats.org/officeDocument/2006/relationships/image" Target="../media/image55.gif"/></Relationships>
</file>

<file path=ppt/slides/_rels/slide35.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41.gif"/><Relationship Id="rId12"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image" Target="../media/image52.gif"/><Relationship Id="rId11" Type="http://schemas.openxmlformats.org/officeDocument/2006/relationships/image" Target="../media/image56.gif"/><Relationship Id="rId5" Type="http://schemas.openxmlformats.org/officeDocument/2006/relationships/image" Target="../media/image50.gif"/><Relationship Id="rId10" Type="http://schemas.openxmlformats.org/officeDocument/2006/relationships/image" Target="../media/image49.gif"/><Relationship Id="rId4" Type="http://schemas.openxmlformats.org/officeDocument/2006/relationships/audio" Target="../media/audio4.wav"/><Relationship Id="rId9" Type="http://schemas.openxmlformats.org/officeDocument/2006/relationships/image" Target="../media/image51.gif"/><Relationship Id="rId14"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1.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2.gif"/><Relationship Id="rId11" Type="http://schemas.openxmlformats.org/officeDocument/2006/relationships/image" Target="../media/image53.png"/><Relationship Id="rId5" Type="http://schemas.openxmlformats.org/officeDocument/2006/relationships/image" Target="../media/image50.gif"/><Relationship Id="rId10" Type="http://schemas.openxmlformats.org/officeDocument/2006/relationships/image" Target="../media/image49.gif"/><Relationship Id="rId4" Type="http://schemas.openxmlformats.org/officeDocument/2006/relationships/audio" Target="../media/audio4.wav"/><Relationship Id="rId9" Type="http://schemas.openxmlformats.org/officeDocument/2006/relationships/image" Target="../media/image51.gif"/><Relationship Id="rId14" Type="http://schemas.openxmlformats.org/officeDocument/2006/relationships/image" Target="../media/image56.gif"/></Relationships>
</file>

<file path=ppt/slides/_rels/slide37.xml.rels><?xml version="1.0" encoding="UTF-8" standalone="yes"?>
<Relationships xmlns="http://schemas.openxmlformats.org/package/2006/relationships"><Relationship Id="rId8" Type="http://schemas.openxmlformats.org/officeDocument/2006/relationships/image" Target="../media/image40.gif"/><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41.gif"/><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0.gif"/><Relationship Id="rId11" Type="http://schemas.openxmlformats.org/officeDocument/2006/relationships/image" Target="../media/image52.gif"/><Relationship Id="rId5" Type="http://schemas.openxmlformats.org/officeDocument/2006/relationships/audio" Target="../media/audio4.wav"/><Relationship Id="rId15" Type="http://schemas.openxmlformats.org/officeDocument/2006/relationships/image" Target="../media/image54.gif"/><Relationship Id="rId10" Type="http://schemas.openxmlformats.org/officeDocument/2006/relationships/image" Target="../media/image49.gif"/><Relationship Id="rId4" Type="http://schemas.openxmlformats.org/officeDocument/2006/relationships/audio" Target="../media/audio3.wav"/><Relationship Id="rId9" Type="http://schemas.openxmlformats.org/officeDocument/2006/relationships/image" Target="../media/image51.gif"/><Relationship Id="rId14"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0.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41.gif"/><Relationship Id="rId11" Type="http://schemas.openxmlformats.org/officeDocument/2006/relationships/image" Target="../media/image53.png"/><Relationship Id="rId5" Type="http://schemas.openxmlformats.org/officeDocument/2006/relationships/image" Target="../media/image50.gif"/><Relationship Id="rId10" Type="http://schemas.openxmlformats.org/officeDocument/2006/relationships/image" Target="../media/image52.gif"/><Relationship Id="rId4" Type="http://schemas.openxmlformats.org/officeDocument/2006/relationships/audio" Target="../media/audio4.wav"/><Relationship Id="rId9" Type="http://schemas.openxmlformats.org/officeDocument/2006/relationships/image" Target="../media/image49.gif"/><Relationship Id="rId14" Type="http://schemas.openxmlformats.org/officeDocument/2006/relationships/image" Target="../media/image55.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1600" y="386796"/>
            <a:ext cx="7495847" cy="2160240"/>
          </a:xfrm>
          <a:prstGeom prst="rect">
            <a:avLst/>
          </a:prstGeom>
        </p:spPr>
      </p:pic>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4"/>
          <a:stretch>
            <a:fillRect/>
          </a:stretch>
        </p:blipFill>
        <p:spPr>
          <a:xfrm>
            <a:off x="1403648" y="2067694"/>
            <a:ext cx="1280416" cy="1285418"/>
          </a:xfrm>
          <a:prstGeom prst="rect">
            <a:avLst/>
          </a:prstGeom>
        </p:spPr>
      </p:pic>
      <p:sp>
        <p:nvSpPr>
          <p:cNvPr id="5" name="TextBox 4"/>
          <p:cNvSpPr txBox="1"/>
          <p:nvPr/>
        </p:nvSpPr>
        <p:spPr>
          <a:xfrm>
            <a:off x="2485964" y="2387237"/>
            <a:ext cx="3454187"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NGÔI SAO</a:t>
            </a:r>
            <a:endParaRPr lang="en-US" sz="36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5076056" y="2358540"/>
            <a:ext cx="2590093" cy="2620349"/>
          </a:xfrm>
          <a:prstGeom prst="rect">
            <a:avLst/>
          </a:prstGeom>
          <a:ln>
            <a:noFill/>
          </a:ln>
          <a:effectLst>
            <a:softEdge rad="112500"/>
          </a:effectLst>
        </p:spPr>
      </p:pic>
    </p:spTree>
    <p:extLst>
      <p:ext uri="{BB962C8B-B14F-4D97-AF65-F5344CB8AC3E}">
        <p14:creationId xmlns:p14="http://schemas.microsoft.com/office/powerpoint/2010/main" val="3025063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483518"/>
            <a:ext cx="8427566" cy="4508748"/>
          </a:xfrm>
          <a:prstGeom prst="rect">
            <a:avLst/>
          </a:prstGeom>
        </p:spPr>
      </p:pic>
    </p:spTree>
    <p:extLst>
      <p:ext uri="{BB962C8B-B14F-4D97-AF65-F5344CB8AC3E}">
        <p14:creationId xmlns:p14="http://schemas.microsoft.com/office/powerpoint/2010/main" val="704463430"/>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130" y="-6148"/>
            <a:ext cx="9158129" cy="5149647"/>
          </a:xfrm>
          <a:prstGeom prst="rect">
            <a:avLst/>
          </a:prstGeom>
        </p:spPr>
      </p:pic>
      <p:sp>
        <p:nvSpPr>
          <p:cNvPr id="24" name="TextBox 23">
            <a:extLst>
              <a:ext uri="{FF2B5EF4-FFF2-40B4-BE49-F238E27FC236}">
                <a16:creationId xmlns:a16="http://schemas.microsoft.com/office/drawing/2014/main" id="{0333605C-E43D-E1C9-A643-4AC24E8A6AFA}"/>
              </a:ext>
            </a:extLst>
          </p:cNvPr>
          <p:cNvSpPr txBox="1"/>
          <p:nvPr/>
        </p:nvSpPr>
        <p:spPr>
          <a:xfrm>
            <a:off x="1835696" y="51470"/>
            <a:ext cx="4614993" cy="3647152"/>
          </a:xfrm>
          <a:prstGeom prst="rect">
            <a:avLst/>
          </a:prstGeom>
          <a:noFill/>
        </p:spPr>
        <p:txBody>
          <a:bodyPr wrap="square">
            <a:spAutoFit/>
          </a:bodyPr>
          <a:lstStyle/>
          <a:p>
            <a:pPr>
              <a:defRPr/>
            </a:pPr>
            <a:r>
              <a:rPr lang="vi-VN" sz="2100" dirty="0">
                <a:solidFill>
                  <a:schemeClr val="bg1"/>
                </a:solidFill>
                <a:latin typeface="+mj-lt"/>
              </a:rPr>
              <a:t>Bóng chiều toả ra nhanh</a:t>
            </a:r>
            <a:br>
              <a:rPr lang="vi-VN" sz="2100" dirty="0">
                <a:solidFill>
                  <a:schemeClr val="bg1"/>
                </a:solidFill>
                <a:latin typeface="+mj-lt"/>
              </a:rPr>
            </a:br>
            <a:r>
              <a:rPr lang="vi-VN" sz="2100" dirty="0">
                <a:solidFill>
                  <a:schemeClr val="bg1"/>
                </a:solidFill>
                <a:latin typeface="+mj-lt"/>
              </a:rPr>
              <a:t>Trên các bờ bụi rậm</a:t>
            </a:r>
            <a:br>
              <a:rPr lang="vi-VN" sz="2100" dirty="0">
                <a:solidFill>
                  <a:schemeClr val="bg1"/>
                </a:solidFill>
                <a:latin typeface="+mj-lt"/>
              </a:rPr>
            </a:br>
            <a:r>
              <a:rPr lang="vi-VN" sz="2100" dirty="0">
                <a:solidFill>
                  <a:schemeClr val="bg1"/>
                </a:solidFill>
                <a:latin typeface="+mj-lt"/>
              </a:rPr>
              <a:t>Đồng quê đang xanh thẫm</a:t>
            </a:r>
            <a:br>
              <a:rPr lang="vi-VN" sz="2100" dirty="0">
                <a:solidFill>
                  <a:schemeClr val="bg1"/>
                </a:solidFill>
                <a:latin typeface="+mj-lt"/>
              </a:rPr>
            </a:br>
            <a:r>
              <a:rPr lang="vi-VN" sz="2100" dirty="0">
                <a:solidFill>
                  <a:schemeClr val="bg1"/>
                </a:solidFill>
                <a:latin typeface="+mj-lt"/>
              </a:rPr>
              <a:t>Bỗng chốc trở tối mò</a:t>
            </a:r>
            <a:br>
              <a:rPr lang="vi-VN" sz="2100" dirty="0">
                <a:solidFill>
                  <a:schemeClr val="bg1"/>
                </a:solidFill>
                <a:latin typeface="+mj-lt"/>
              </a:rPr>
            </a:br>
            <a:r>
              <a:rPr lang="vi-VN" dirty="0">
                <a:solidFill>
                  <a:schemeClr val="bg1"/>
                </a:solidFill>
                <a:latin typeface="+mj-lt"/>
              </a:rPr>
              <a:t/>
            </a:r>
            <a:br>
              <a:rPr lang="vi-VN" dirty="0">
                <a:solidFill>
                  <a:schemeClr val="bg1"/>
                </a:solidFill>
                <a:latin typeface="+mj-lt"/>
              </a:rPr>
            </a:br>
            <a:r>
              <a:rPr lang="vi-VN" sz="2100" dirty="0">
                <a:solidFill>
                  <a:schemeClr val="bg1"/>
                </a:solidFill>
                <a:latin typeface="+mj-lt"/>
              </a:rPr>
              <a:t>Trâu tôi đã ăn no</a:t>
            </a:r>
            <a:br>
              <a:rPr lang="vi-VN" sz="2100" dirty="0">
                <a:solidFill>
                  <a:schemeClr val="bg1"/>
                </a:solidFill>
                <a:latin typeface="+mj-lt"/>
              </a:rPr>
            </a:br>
            <a:r>
              <a:rPr lang="vi-VN" sz="2100" dirty="0">
                <a:solidFill>
                  <a:schemeClr val="bg1"/>
                </a:solidFill>
                <a:latin typeface="+mj-lt"/>
              </a:rPr>
              <a:t>Bước giữa trời yên tĩnh</a:t>
            </a:r>
            <a:br>
              <a:rPr lang="vi-VN" sz="2100" dirty="0">
                <a:solidFill>
                  <a:schemeClr val="bg1"/>
                </a:solidFill>
                <a:latin typeface="+mj-lt"/>
              </a:rPr>
            </a:br>
            <a:r>
              <a:rPr lang="vi-VN" sz="2100" dirty="0">
                <a:solidFill>
                  <a:schemeClr val="bg1"/>
                </a:solidFill>
                <a:latin typeface="+mj-lt"/>
              </a:rPr>
              <a:t>Trâu tôi đi đ</a:t>
            </a:r>
            <a:r>
              <a:rPr lang="en-US" sz="2100" dirty="0">
                <a:solidFill>
                  <a:schemeClr val="bg1"/>
                </a:solidFill>
                <a:latin typeface="+mj-lt"/>
              </a:rPr>
              <a:t>ủ</a:t>
            </a:r>
            <a:r>
              <a:rPr lang="vi-VN" sz="2100" dirty="0">
                <a:solidFill>
                  <a:schemeClr val="bg1"/>
                </a:solidFill>
                <a:latin typeface="+mj-lt"/>
              </a:rPr>
              <a:t>ng đỉnh</a:t>
            </a:r>
            <a:br>
              <a:rPr lang="vi-VN" sz="2100" dirty="0">
                <a:solidFill>
                  <a:schemeClr val="bg1"/>
                </a:solidFill>
                <a:latin typeface="+mj-lt"/>
              </a:rPr>
            </a:br>
            <a:r>
              <a:rPr lang="vi-VN" sz="2100" dirty="0">
                <a:solidFill>
                  <a:schemeClr val="bg1"/>
                </a:solidFill>
                <a:latin typeface="+mj-lt"/>
              </a:rPr>
              <a:t>Như bước giữa ngàn sao</a:t>
            </a:r>
            <a:br>
              <a:rPr lang="vi-VN" sz="2100" dirty="0">
                <a:solidFill>
                  <a:schemeClr val="bg1"/>
                </a:solidFill>
                <a:latin typeface="+mj-lt"/>
              </a:rPr>
            </a:br>
            <a:r>
              <a:rPr lang="vi-VN" sz="2100" dirty="0">
                <a:solidFill>
                  <a:schemeClr val="bg1"/>
                </a:solidFill>
                <a:latin typeface="+mj-lt"/>
              </a:rPr>
              <a:t/>
            </a:r>
            <a:br>
              <a:rPr lang="vi-VN" sz="2100" dirty="0">
                <a:solidFill>
                  <a:schemeClr val="bg1"/>
                </a:solidFill>
                <a:latin typeface="+mj-lt"/>
              </a:rPr>
            </a:br>
            <a:endParaRPr lang="en-US" sz="2100" dirty="0">
              <a:solidFill>
                <a:schemeClr val="bg1"/>
              </a:solidFill>
              <a:latin typeface="+mj-lt"/>
            </a:endParaRPr>
          </a:p>
        </p:txBody>
      </p:sp>
      <p:sp>
        <p:nvSpPr>
          <p:cNvPr id="25" name="TextBox 24">
            <a:extLst>
              <a:ext uri="{FF2B5EF4-FFF2-40B4-BE49-F238E27FC236}">
                <a16:creationId xmlns:a16="http://schemas.microsoft.com/office/drawing/2014/main" id="{99D86DCC-63BA-6CFD-735C-7A876646DA79}"/>
              </a:ext>
            </a:extLst>
          </p:cNvPr>
          <p:cNvSpPr txBox="1"/>
          <p:nvPr/>
        </p:nvSpPr>
        <p:spPr>
          <a:xfrm>
            <a:off x="1849938" y="3134454"/>
            <a:ext cx="3189943" cy="2677656"/>
          </a:xfrm>
          <a:prstGeom prst="rect">
            <a:avLst/>
          </a:prstGeom>
          <a:noFill/>
        </p:spPr>
        <p:txBody>
          <a:bodyPr wrap="square">
            <a:spAutoFit/>
          </a:bodyPr>
          <a:lstStyle/>
          <a:p>
            <a:pPr>
              <a:defRPr/>
            </a:pPr>
            <a:r>
              <a:rPr lang="vi-VN" sz="2100" dirty="0">
                <a:solidFill>
                  <a:schemeClr val="bg1"/>
                </a:solidFill>
                <a:latin typeface="+mj-lt"/>
              </a:rPr>
              <a:t>Sông Ngân hà nao nao</a:t>
            </a:r>
            <a:br>
              <a:rPr lang="vi-VN" sz="2100" dirty="0">
                <a:solidFill>
                  <a:schemeClr val="bg1"/>
                </a:solidFill>
                <a:latin typeface="+mj-lt"/>
              </a:rPr>
            </a:br>
            <a:r>
              <a:rPr lang="vi-VN" sz="2100" dirty="0">
                <a:solidFill>
                  <a:schemeClr val="bg1"/>
                </a:solidFill>
                <a:latin typeface="+mj-lt"/>
              </a:rPr>
              <a:t>Chảy giữa trời lồng lộng</a:t>
            </a:r>
            <a:br>
              <a:rPr lang="vi-VN" sz="2100" dirty="0">
                <a:solidFill>
                  <a:schemeClr val="bg1"/>
                </a:solidFill>
                <a:latin typeface="+mj-lt"/>
              </a:rPr>
            </a:br>
            <a:r>
              <a:rPr lang="vi-VN" sz="2100" dirty="0">
                <a:solidFill>
                  <a:schemeClr val="bg1"/>
                </a:solidFill>
                <a:latin typeface="+mj-lt"/>
              </a:rPr>
              <a:t>Sao Thần Nông toả rộng</a:t>
            </a:r>
            <a:br>
              <a:rPr lang="vi-VN" sz="2100" dirty="0">
                <a:solidFill>
                  <a:schemeClr val="bg1"/>
                </a:solidFill>
                <a:latin typeface="+mj-lt"/>
              </a:rPr>
            </a:br>
            <a:r>
              <a:rPr lang="vi-VN" sz="2100" dirty="0">
                <a:solidFill>
                  <a:schemeClr val="bg1"/>
                </a:solidFill>
                <a:latin typeface="+mj-lt"/>
              </a:rPr>
              <a:t>Một chiếc vó bằng vàng</a:t>
            </a:r>
            <a:br>
              <a:rPr lang="vi-VN" sz="2100" dirty="0">
                <a:solidFill>
                  <a:schemeClr val="bg1"/>
                </a:solidFill>
                <a:latin typeface="+mj-lt"/>
              </a:rPr>
            </a:br>
            <a:r>
              <a:rPr lang="vi-VN" sz="2100" dirty="0">
                <a:solidFill>
                  <a:schemeClr val="bg1"/>
                </a:solidFill>
                <a:latin typeface="+mj-lt"/>
              </a:rPr>
              <a:t>Đón những sao dọc ngang</a:t>
            </a:r>
            <a:br>
              <a:rPr lang="vi-VN" sz="2100" dirty="0">
                <a:solidFill>
                  <a:schemeClr val="bg1"/>
                </a:solidFill>
                <a:latin typeface="+mj-lt"/>
              </a:rPr>
            </a:br>
            <a:r>
              <a:rPr lang="vi-VN" sz="2100" dirty="0">
                <a:solidFill>
                  <a:schemeClr val="bg1"/>
                </a:solidFill>
                <a:latin typeface="+mj-lt"/>
              </a:rPr>
              <a:t>Như tôm cua bơi lội</a:t>
            </a:r>
            <a:br>
              <a:rPr lang="vi-VN" sz="2100" dirty="0">
                <a:solidFill>
                  <a:schemeClr val="bg1"/>
                </a:solidFill>
                <a:latin typeface="+mj-lt"/>
              </a:rPr>
            </a:br>
            <a:r>
              <a:rPr lang="vi-VN" sz="2100" dirty="0">
                <a:solidFill>
                  <a:schemeClr val="bg1"/>
                </a:solidFill>
                <a:latin typeface="+mj-lt"/>
              </a:rPr>
              <a:t/>
            </a:r>
            <a:br>
              <a:rPr lang="vi-VN" sz="2100" dirty="0">
                <a:solidFill>
                  <a:schemeClr val="bg1"/>
                </a:solidFill>
                <a:latin typeface="+mj-lt"/>
              </a:rPr>
            </a:br>
            <a:endParaRPr lang="en-US" sz="2100" dirty="0">
              <a:solidFill>
                <a:schemeClr val="bg1"/>
              </a:solidFill>
              <a:latin typeface="+mj-lt"/>
            </a:endParaRPr>
          </a:p>
        </p:txBody>
      </p:sp>
      <p:sp>
        <p:nvSpPr>
          <p:cNvPr id="12" name="TextBox 11">
            <a:extLst>
              <a:ext uri="{FF2B5EF4-FFF2-40B4-BE49-F238E27FC236}">
                <a16:creationId xmlns:a16="http://schemas.microsoft.com/office/drawing/2014/main" id="{7CA12024-7F08-BC2A-9C96-FD0CA5AE3780}"/>
              </a:ext>
            </a:extLst>
          </p:cNvPr>
          <p:cNvSpPr txBox="1"/>
          <p:nvPr/>
        </p:nvSpPr>
        <p:spPr>
          <a:xfrm>
            <a:off x="5586593" y="62711"/>
            <a:ext cx="3156851" cy="3323987"/>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bg1"/>
                </a:solidFill>
                <a:latin typeface="Times New Roman" panose="02020603050405020304" pitchFamily="18" charset="0"/>
              </a:rPr>
              <a:t>Phía đông nam rời rợi</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Ai đặt một chiếc nơm</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Rờ rỡ ngôi sao Hôm</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Như đuốc đèn soi cá</a:t>
            </a:r>
            <a:endParaRPr lang="en-US" sz="2100" dirty="0">
              <a:solidFill>
                <a:schemeClr val="bg1"/>
              </a:solidFill>
              <a:latin typeface="Calibri Light" panose="020F0302020204030204"/>
            </a:endParaRPr>
          </a:p>
          <a:p>
            <a:pPr>
              <a:defRPr/>
            </a:pPr>
            <a:endParaRPr lang="en-US" sz="1600" dirty="0">
              <a:solidFill>
                <a:schemeClr val="bg1"/>
              </a:solidFill>
              <a:latin typeface="Calibri Light" panose="020F0302020204030204"/>
            </a:endParaRPr>
          </a:p>
          <a:p>
            <a:pPr>
              <a:defRPr/>
            </a:pPr>
            <a:r>
              <a:rPr lang="vi-VN" sz="2100" dirty="0">
                <a:solidFill>
                  <a:schemeClr val="bg1"/>
                </a:solidFill>
                <a:latin typeface="Times New Roman" panose="02020603050405020304" pitchFamily="18" charset="0"/>
              </a:rPr>
              <a:t>Bên trời đang rộn rã</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Cả nhóm Đại Hùng tinh</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Buông gàu bên sông Ngân</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Suốt đêm lo tát nước...</a:t>
            </a:r>
            <a:br>
              <a:rPr lang="vi-VN" sz="2100" dirty="0">
                <a:solidFill>
                  <a:schemeClr val="bg1"/>
                </a:solidFill>
                <a:latin typeface="Times New Roman" panose="02020603050405020304" pitchFamily="18" charset="0"/>
              </a:rPr>
            </a:br>
            <a:endParaRPr lang="en-US" sz="2100" dirty="0">
              <a:solidFill>
                <a:schemeClr val="bg1"/>
              </a:solidFill>
              <a:latin typeface="Calibri Light" panose="020F0302020204030204"/>
            </a:endParaRPr>
          </a:p>
        </p:txBody>
      </p:sp>
      <p:sp>
        <p:nvSpPr>
          <p:cNvPr id="13" name="TextBox 12">
            <a:extLst>
              <a:ext uri="{FF2B5EF4-FFF2-40B4-BE49-F238E27FC236}">
                <a16:creationId xmlns:a16="http://schemas.microsoft.com/office/drawing/2014/main" id="{1F6527A2-7DAA-9C97-4055-6CF47CEC1582}"/>
              </a:ext>
            </a:extLst>
          </p:cNvPr>
          <p:cNvSpPr txBox="1"/>
          <p:nvPr/>
        </p:nvSpPr>
        <p:spPr>
          <a:xfrm>
            <a:off x="5586593" y="2838922"/>
            <a:ext cx="3241820" cy="203132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bg1"/>
                </a:solidFill>
                <a:latin typeface="Times New Roman" panose="02020603050405020304" pitchFamily="18" charset="0"/>
              </a:rPr>
              <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Ngàn sao vui làm việc</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Mải đến lúc hừng đông</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Phe phẩy chiếc quạt hồng</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Báo ngày lên, về nghỉ</a:t>
            </a:r>
          </a:p>
          <a:p>
            <a:pPr>
              <a:defRPr/>
            </a:pPr>
            <a:endParaRPr lang="en-US" sz="2100" dirty="0">
              <a:solidFill>
                <a:schemeClr val="bg1"/>
              </a:solidFill>
              <a:latin typeface="Calibri Light" panose="020F0302020204030204"/>
            </a:endParaRPr>
          </a:p>
        </p:txBody>
      </p:sp>
      <p:sp>
        <p:nvSpPr>
          <p:cNvPr id="2" name="Rectangle 1"/>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Picture 2"/>
          <p:cNvPicPr>
            <a:picLocks noChangeAspect="1"/>
          </p:cNvPicPr>
          <p:nvPr/>
        </p:nvPicPr>
        <p:blipFill>
          <a:blip r:embed="rId4"/>
          <a:stretch>
            <a:fillRect/>
          </a:stretch>
        </p:blipFill>
        <p:spPr>
          <a:xfrm rot="16200000">
            <a:off x="-3570949" y="2035255"/>
            <a:ext cx="8675360" cy="1072989"/>
          </a:xfrm>
          <a:prstGeom prst="rect">
            <a:avLst/>
          </a:prstGeom>
        </p:spPr>
      </p:pic>
    </p:spTree>
    <p:extLst>
      <p:ext uri="{BB962C8B-B14F-4D97-AF65-F5344CB8AC3E}">
        <p14:creationId xmlns:p14="http://schemas.microsoft.com/office/powerpoint/2010/main" val="2949953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4094631" y="94930"/>
            <a:ext cx="4817022" cy="1371395"/>
          </a:xfrm>
          <a:prstGeom prst="rect">
            <a:avLst/>
          </a:prstGeom>
        </p:spPr>
      </p:pic>
      <p:pic>
        <p:nvPicPr>
          <p:cNvPr id="26" name="Picture 25"/>
          <p:cNvPicPr>
            <a:picLocks noChangeAspect="1"/>
          </p:cNvPicPr>
          <p:nvPr/>
        </p:nvPicPr>
        <p:blipFill>
          <a:blip r:embed="rId4"/>
          <a:stretch>
            <a:fillRect/>
          </a:stretch>
        </p:blipFill>
        <p:spPr>
          <a:xfrm>
            <a:off x="370034" y="1564132"/>
            <a:ext cx="6133108" cy="1072989"/>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5825798" y="1804602"/>
            <a:ext cx="2569968" cy="2985260"/>
          </a:xfrm>
          <a:prstGeom prst="rect">
            <a:avLst/>
          </a:prstGeom>
        </p:spPr>
      </p:pic>
      <p:sp>
        <p:nvSpPr>
          <p:cNvPr id="28" name="Rounded Rectangle 27"/>
          <p:cNvSpPr/>
          <p:nvPr/>
        </p:nvSpPr>
        <p:spPr>
          <a:xfrm>
            <a:off x="351200" y="1491630"/>
            <a:ext cx="8325256" cy="3240359"/>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02160" y="2262146"/>
            <a:ext cx="4779087" cy="2308324"/>
          </a:xfrm>
          <a:prstGeom prst="rect">
            <a:avLst/>
          </a:prstGeom>
        </p:spPr>
        <p:txBody>
          <a:bodyPr wrap="square">
            <a:spAutoFit/>
          </a:bodyPr>
          <a:lstStyle/>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Xuất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xứ</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Thể</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loại</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Phương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thức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biểu</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đạt</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Bố</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cục</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251520" y="156502"/>
            <a:ext cx="4332065" cy="395616"/>
            <a:chOff x="644526" y="2766774"/>
            <a:chExt cx="11553677" cy="1054970"/>
          </a:xfrm>
        </p:grpSpPr>
        <p:sp>
          <p:nvSpPr>
            <p:cNvPr id="24" name="TextBox 23"/>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2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latin typeface="Calibri"/>
              </a:endParaRPr>
            </a:p>
          </p:txBody>
        </p:sp>
        <p:sp>
          <p:nvSpPr>
            <p:cNvPr id="31" name="TextBox 30"/>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2" name="TextBox 31"/>
          <p:cNvSpPr txBox="1"/>
          <p:nvPr/>
        </p:nvSpPr>
        <p:spPr>
          <a:xfrm>
            <a:off x="353211" y="576232"/>
            <a:ext cx="1944216"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b</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Tác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phẩm</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639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down)">
                                      <p:cBhvr>
                                        <p:cTn id="14" dur="580">
                                          <p:stCondLst>
                                            <p:cond delay="0"/>
                                          </p:stCondLst>
                                        </p:cTn>
                                        <p:tgtEl>
                                          <p:spTgt spid="26"/>
                                        </p:tgtEl>
                                      </p:cBhvr>
                                    </p:animEffect>
                                    <p:anim calcmode="lin" valueType="num">
                                      <p:cBhvr>
                                        <p:cTn id="1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0" dur="26">
                                          <p:stCondLst>
                                            <p:cond delay="650"/>
                                          </p:stCondLst>
                                        </p:cTn>
                                        <p:tgtEl>
                                          <p:spTgt spid="26"/>
                                        </p:tgtEl>
                                      </p:cBhvr>
                                      <p:to x="100000" y="60000"/>
                                    </p:animScale>
                                    <p:animScale>
                                      <p:cBhvr>
                                        <p:cTn id="21" dur="166" decel="50000">
                                          <p:stCondLst>
                                            <p:cond delay="676"/>
                                          </p:stCondLst>
                                        </p:cTn>
                                        <p:tgtEl>
                                          <p:spTgt spid="26"/>
                                        </p:tgtEl>
                                      </p:cBhvr>
                                      <p:to x="100000" y="100000"/>
                                    </p:animScale>
                                    <p:animScale>
                                      <p:cBhvr>
                                        <p:cTn id="22" dur="26">
                                          <p:stCondLst>
                                            <p:cond delay="1312"/>
                                          </p:stCondLst>
                                        </p:cTn>
                                        <p:tgtEl>
                                          <p:spTgt spid="26"/>
                                        </p:tgtEl>
                                      </p:cBhvr>
                                      <p:to x="100000" y="80000"/>
                                    </p:animScale>
                                    <p:animScale>
                                      <p:cBhvr>
                                        <p:cTn id="23" dur="166" decel="50000">
                                          <p:stCondLst>
                                            <p:cond delay="1338"/>
                                          </p:stCondLst>
                                        </p:cTn>
                                        <p:tgtEl>
                                          <p:spTgt spid="26"/>
                                        </p:tgtEl>
                                      </p:cBhvr>
                                      <p:to x="100000" y="100000"/>
                                    </p:animScale>
                                    <p:animScale>
                                      <p:cBhvr>
                                        <p:cTn id="24" dur="26">
                                          <p:stCondLst>
                                            <p:cond delay="1642"/>
                                          </p:stCondLst>
                                        </p:cTn>
                                        <p:tgtEl>
                                          <p:spTgt spid="26"/>
                                        </p:tgtEl>
                                      </p:cBhvr>
                                      <p:to x="100000" y="90000"/>
                                    </p:animScale>
                                    <p:animScale>
                                      <p:cBhvr>
                                        <p:cTn id="25" dur="166" decel="50000">
                                          <p:stCondLst>
                                            <p:cond delay="1668"/>
                                          </p:stCondLst>
                                        </p:cTn>
                                        <p:tgtEl>
                                          <p:spTgt spid="26"/>
                                        </p:tgtEl>
                                      </p:cBhvr>
                                      <p:to x="100000" y="100000"/>
                                    </p:animScale>
                                    <p:animScale>
                                      <p:cBhvr>
                                        <p:cTn id="26" dur="26">
                                          <p:stCondLst>
                                            <p:cond delay="1808"/>
                                          </p:stCondLst>
                                        </p:cTn>
                                        <p:tgtEl>
                                          <p:spTgt spid="26"/>
                                        </p:tgtEl>
                                      </p:cBhvr>
                                      <p:to x="100000" y="95000"/>
                                    </p:animScale>
                                    <p:animScale>
                                      <p:cBhvr>
                                        <p:cTn id="27" dur="166" decel="50000">
                                          <p:stCondLst>
                                            <p:cond delay="1834"/>
                                          </p:stCondLst>
                                        </p:cTn>
                                        <p:tgtEl>
                                          <p:spTgt spid="26"/>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80">
                                          <p:stCondLst>
                                            <p:cond delay="0"/>
                                          </p:stCondLst>
                                        </p:cTn>
                                        <p:tgtEl>
                                          <p:spTgt spid="28"/>
                                        </p:tgtEl>
                                      </p:cBhvr>
                                    </p:animEffect>
                                    <p:anim calcmode="lin" valueType="num">
                                      <p:cBhvr>
                                        <p:cTn id="47"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2" dur="26">
                                          <p:stCondLst>
                                            <p:cond delay="650"/>
                                          </p:stCondLst>
                                        </p:cTn>
                                        <p:tgtEl>
                                          <p:spTgt spid="28"/>
                                        </p:tgtEl>
                                      </p:cBhvr>
                                      <p:to x="100000" y="60000"/>
                                    </p:animScale>
                                    <p:animScale>
                                      <p:cBhvr>
                                        <p:cTn id="53" dur="166" decel="50000">
                                          <p:stCondLst>
                                            <p:cond delay="676"/>
                                          </p:stCondLst>
                                        </p:cTn>
                                        <p:tgtEl>
                                          <p:spTgt spid="28"/>
                                        </p:tgtEl>
                                      </p:cBhvr>
                                      <p:to x="100000" y="100000"/>
                                    </p:animScale>
                                    <p:animScale>
                                      <p:cBhvr>
                                        <p:cTn id="54" dur="26">
                                          <p:stCondLst>
                                            <p:cond delay="1312"/>
                                          </p:stCondLst>
                                        </p:cTn>
                                        <p:tgtEl>
                                          <p:spTgt spid="28"/>
                                        </p:tgtEl>
                                      </p:cBhvr>
                                      <p:to x="100000" y="80000"/>
                                    </p:animScale>
                                    <p:animScale>
                                      <p:cBhvr>
                                        <p:cTn id="55" dur="166" decel="50000">
                                          <p:stCondLst>
                                            <p:cond delay="1338"/>
                                          </p:stCondLst>
                                        </p:cTn>
                                        <p:tgtEl>
                                          <p:spTgt spid="28"/>
                                        </p:tgtEl>
                                      </p:cBhvr>
                                      <p:to x="100000" y="100000"/>
                                    </p:animScale>
                                    <p:animScale>
                                      <p:cBhvr>
                                        <p:cTn id="56" dur="26">
                                          <p:stCondLst>
                                            <p:cond delay="1642"/>
                                          </p:stCondLst>
                                        </p:cTn>
                                        <p:tgtEl>
                                          <p:spTgt spid="28"/>
                                        </p:tgtEl>
                                      </p:cBhvr>
                                      <p:to x="100000" y="90000"/>
                                    </p:animScale>
                                    <p:animScale>
                                      <p:cBhvr>
                                        <p:cTn id="57" dur="166" decel="50000">
                                          <p:stCondLst>
                                            <p:cond delay="1668"/>
                                          </p:stCondLst>
                                        </p:cTn>
                                        <p:tgtEl>
                                          <p:spTgt spid="28"/>
                                        </p:tgtEl>
                                      </p:cBhvr>
                                      <p:to x="100000" y="100000"/>
                                    </p:animScale>
                                    <p:animScale>
                                      <p:cBhvr>
                                        <p:cTn id="58" dur="26">
                                          <p:stCondLst>
                                            <p:cond delay="1808"/>
                                          </p:stCondLst>
                                        </p:cTn>
                                        <p:tgtEl>
                                          <p:spTgt spid="28"/>
                                        </p:tgtEl>
                                      </p:cBhvr>
                                      <p:to x="100000" y="95000"/>
                                    </p:animScale>
                                    <p:animScale>
                                      <p:cBhvr>
                                        <p:cTn id="59" dur="166" decel="50000">
                                          <p:stCondLst>
                                            <p:cond delay="1834"/>
                                          </p:stCondLst>
                                        </p:cTn>
                                        <p:tgtEl>
                                          <p:spTgt spid="28"/>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580">
                                          <p:stCondLst>
                                            <p:cond delay="0"/>
                                          </p:stCondLst>
                                        </p:cTn>
                                        <p:tgtEl>
                                          <p:spTgt spid="27"/>
                                        </p:tgtEl>
                                      </p:cBhvr>
                                    </p:animEffect>
                                    <p:anim calcmode="lin" valueType="num">
                                      <p:cBhvr>
                                        <p:cTn id="6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68" dur="26">
                                          <p:stCondLst>
                                            <p:cond delay="650"/>
                                          </p:stCondLst>
                                        </p:cTn>
                                        <p:tgtEl>
                                          <p:spTgt spid="27"/>
                                        </p:tgtEl>
                                      </p:cBhvr>
                                      <p:to x="100000" y="60000"/>
                                    </p:animScale>
                                    <p:animScale>
                                      <p:cBhvr>
                                        <p:cTn id="69" dur="166" decel="50000">
                                          <p:stCondLst>
                                            <p:cond delay="676"/>
                                          </p:stCondLst>
                                        </p:cTn>
                                        <p:tgtEl>
                                          <p:spTgt spid="27"/>
                                        </p:tgtEl>
                                      </p:cBhvr>
                                      <p:to x="100000" y="100000"/>
                                    </p:animScale>
                                    <p:animScale>
                                      <p:cBhvr>
                                        <p:cTn id="70" dur="26">
                                          <p:stCondLst>
                                            <p:cond delay="1312"/>
                                          </p:stCondLst>
                                        </p:cTn>
                                        <p:tgtEl>
                                          <p:spTgt spid="27"/>
                                        </p:tgtEl>
                                      </p:cBhvr>
                                      <p:to x="100000" y="80000"/>
                                    </p:animScale>
                                    <p:animScale>
                                      <p:cBhvr>
                                        <p:cTn id="71" dur="166" decel="50000">
                                          <p:stCondLst>
                                            <p:cond delay="1338"/>
                                          </p:stCondLst>
                                        </p:cTn>
                                        <p:tgtEl>
                                          <p:spTgt spid="27"/>
                                        </p:tgtEl>
                                      </p:cBhvr>
                                      <p:to x="100000" y="100000"/>
                                    </p:animScale>
                                    <p:animScale>
                                      <p:cBhvr>
                                        <p:cTn id="72" dur="26">
                                          <p:stCondLst>
                                            <p:cond delay="1642"/>
                                          </p:stCondLst>
                                        </p:cTn>
                                        <p:tgtEl>
                                          <p:spTgt spid="27"/>
                                        </p:tgtEl>
                                      </p:cBhvr>
                                      <p:to x="100000" y="90000"/>
                                    </p:animScale>
                                    <p:animScale>
                                      <p:cBhvr>
                                        <p:cTn id="73" dur="166" decel="50000">
                                          <p:stCondLst>
                                            <p:cond delay="1668"/>
                                          </p:stCondLst>
                                        </p:cTn>
                                        <p:tgtEl>
                                          <p:spTgt spid="27"/>
                                        </p:tgtEl>
                                      </p:cBhvr>
                                      <p:to x="100000" y="100000"/>
                                    </p:animScale>
                                    <p:animScale>
                                      <p:cBhvr>
                                        <p:cTn id="74" dur="26">
                                          <p:stCondLst>
                                            <p:cond delay="1808"/>
                                          </p:stCondLst>
                                        </p:cTn>
                                        <p:tgtEl>
                                          <p:spTgt spid="27"/>
                                        </p:tgtEl>
                                      </p:cBhvr>
                                      <p:to x="100000" y="95000"/>
                                    </p:animScale>
                                    <p:animScale>
                                      <p:cBhvr>
                                        <p:cTn id="75"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052" y="760224"/>
            <a:ext cx="4572000" cy="4051878"/>
          </a:xfrm>
          <a:prstGeom prst="rect">
            <a:avLst/>
          </a:prstGeom>
        </p:spPr>
        <p:txBody>
          <a:bodyPr>
            <a:spAutoFit/>
          </a:bodyPr>
          <a:lstStyle/>
          <a:p>
            <a:pPr algn="just">
              <a:lnSpc>
                <a:spcPct val="200000"/>
              </a:lnSpc>
            </a:pPr>
            <a:r>
              <a:rPr lang="vi-VN" sz="2200" b="1" dirty="0">
                <a:latin typeface="Times New Roman" panose="02020603050405020304" pitchFamily="18" charset="0"/>
                <a:cs typeface="Times New Roman" panose="02020603050405020304" pitchFamily="18" charset="0"/>
              </a:rPr>
              <a:t>1. Thể </a:t>
            </a:r>
            <a:r>
              <a:rPr lang="vi-VN" sz="2200" b="1" dirty="0" smtClean="0">
                <a:latin typeface="Times New Roman" panose="02020603050405020304" pitchFamily="18" charset="0"/>
                <a:cs typeface="Times New Roman" panose="02020603050405020304" pitchFamily="18" charset="0"/>
              </a:rPr>
              <a:t>loại:</a:t>
            </a:r>
            <a:r>
              <a:rPr lang="en-US" sz="2200"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thể </a:t>
            </a:r>
            <a:r>
              <a:rPr lang="vi-VN" sz="2200" dirty="0">
                <a:latin typeface="Times New Roman" panose="02020603050405020304" pitchFamily="18" charset="0"/>
                <a:cs typeface="Times New Roman" panose="02020603050405020304" pitchFamily="18" charset="0"/>
              </a:rPr>
              <a:t>thơ năm chữ</a:t>
            </a:r>
          </a:p>
          <a:p>
            <a:pPr algn="just">
              <a:lnSpc>
                <a:spcPct val="200000"/>
              </a:lnSpc>
            </a:pPr>
            <a:r>
              <a:rPr lang="vi-VN" sz="2200" b="1" dirty="0">
                <a:latin typeface="Times New Roman" panose="02020603050405020304" pitchFamily="18" charset="0"/>
                <a:cs typeface="Times New Roman" panose="02020603050405020304" pitchFamily="18" charset="0"/>
              </a:rPr>
              <a:t>2. Xuất </a:t>
            </a:r>
            <a:r>
              <a:rPr lang="vi-VN" sz="2200" b="1" dirty="0" smtClean="0">
                <a:latin typeface="Times New Roman" panose="02020603050405020304" pitchFamily="18" charset="0"/>
                <a:cs typeface="Times New Roman" panose="02020603050405020304" pitchFamily="18" charset="0"/>
              </a:rPr>
              <a:t>xứ</a:t>
            </a:r>
            <a:r>
              <a:rPr lang="en-US" sz="2200" b="1"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Bài thơ</a:t>
            </a:r>
            <a:r>
              <a:rPr lang="en-US" sz="2200"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được </a:t>
            </a:r>
            <a:r>
              <a:rPr lang="vi-VN" sz="2200" dirty="0">
                <a:latin typeface="Times New Roman" panose="02020603050405020304" pitchFamily="18" charset="0"/>
                <a:cs typeface="Times New Roman" panose="02020603050405020304" pitchFamily="18" charset="0"/>
              </a:rPr>
              <a:t>trích trong </a:t>
            </a:r>
            <a:r>
              <a:rPr lang="vi-VN" sz="2200" i="1" dirty="0">
                <a:latin typeface="Times New Roman" panose="02020603050405020304" pitchFamily="18" charset="0"/>
                <a:cs typeface="Times New Roman" panose="02020603050405020304" pitchFamily="18" charset="0"/>
              </a:rPr>
              <a:t>Tuyển tập Võ </a:t>
            </a:r>
            <a:r>
              <a:rPr lang="vi-VN" sz="2200" i="1" dirty="0" smtClean="0">
                <a:latin typeface="Times New Roman" panose="02020603050405020304" pitchFamily="18" charset="0"/>
                <a:cs typeface="Times New Roman" panose="02020603050405020304" pitchFamily="18" charset="0"/>
              </a:rPr>
              <a:t>Quảng</a:t>
            </a:r>
            <a:r>
              <a:rPr lang="vi-VN"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tập II, xuất bản năm 1998</a:t>
            </a:r>
            <a:r>
              <a:rPr lang="vi-VN" sz="2200" dirty="0" smtClean="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a:p>
            <a:pPr algn="just">
              <a:lnSpc>
                <a:spcPct val="200000"/>
              </a:lnSpc>
            </a:pPr>
            <a:r>
              <a:rPr lang="vi-VN" sz="2200" b="1" dirty="0">
                <a:latin typeface="Times New Roman" panose="02020603050405020304" pitchFamily="18" charset="0"/>
                <a:cs typeface="Times New Roman" panose="02020603050405020304" pitchFamily="18" charset="0"/>
              </a:rPr>
              <a:t>3. Phương thức biểu </a:t>
            </a:r>
            <a:r>
              <a:rPr lang="vi-VN" sz="2200" b="1" dirty="0" smtClean="0">
                <a:latin typeface="Times New Roman" panose="02020603050405020304" pitchFamily="18" charset="0"/>
                <a:cs typeface="Times New Roman" panose="02020603050405020304" pitchFamily="18" charset="0"/>
              </a:rPr>
              <a:t>đạt:</a:t>
            </a:r>
            <a:r>
              <a:rPr lang="en-US" sz="2200" dirty="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biểu </a:t>
            </a:r>
            <a:r>
              <a:rPr lang="vi-VN" sz="2200" dirty="0">
                <a:latin typeface="Times New Roman" panose="02020603050405020304" pitchFamily="18" charset="0"/>
                <a:cs typeface="Times New Roman" panose="02020603050405020304" pitchFamily="18" charset="0"/>
              </a:rPr>
              <a:t>cảm</a:t>
            </a:r>
          </a:p>
          <a:p>
            <a:pPr algn="just">
              <a:lnSpc>
                <a:spcPct val="200000"/>
              </a:lnSpc>
            </a:pPr>
            <a:endParaRPr lang="vi-VN" sz="2200" b="0" i="0" dirty="0">
              <a:effectLst/>
              <a:latin typeface="Times New Roman" panose="02020603050405020304" pitchFamily="18" charset="0"/>
              <a:cs typeface="Times New Roman" panose="02020603050405020304" pitchFamily="18" charset="0"/>
            </a:endParaRPr>
          </a:p>
        </p:txBody>
      </p:sp>
      <p:sp>
        <p:nvSpPr>
          <p:cNvPr id="5" name="Rectangle 4"/>
          <p:cNvSpPr/>
          <p:nvPr/>
        </p:nvSpPr>
        <p:spPr>
          <a:xfrm>
            <a:off x="5220072" y="0"/>
            <a:ext cx="3923928"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3"/>
          <a:stretch>
            <a:fillRect/>
          </a:stretch>
        </p:blipFill>
        <p:spPr>
          <a:xfrm>
            <a:off x="5580112" y="286397"/>
            <a:ext cx="3194868" cy="4554387"/>
          </a:xfrm>
          <a:prstGeom prst="rect">
            <a:avLst/>
          </a:prstGeom>
        </p:spPr>
      </p:pic>
    </p:spTree>
    <p:extLst>
      <p:ext uri="{BB962C8B-B14F-4D97-AF65-F5344CB8AC3E}">
        <p14:creationId xmlns:p14="http://schemas.microsoft.com/office/powerpoint/2010/main" val="343725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04048" y="1275605"/>
            <a:ext cx="3096344" cy="1921231"/>
          </a:xfrm>
          <a:prstGeom prst="rect">
            <a:avLst/>
          </a:prstGeom>
        </p:spPr>
      </p:pic>
      <p:pic>
        <p:nvPicPr>
          <p:cNvPr id="4" name="Picture 3"/>
          <p:cNvPicPr>
            <a:picLocks noChangeAspect="1"/>
          </p:cNvPicPr>
          <p:nvPr/>
        </p:nvPicPr>
        <p:blipFill>
          <a:blip r:embed="rId4"/>
          <a:stretch>
            <a:fillRect/>
          </a:stretch>
        </p:blipFill>
        <p:spPr>
          <a:xfrm>
            <a:off x="1043608" y="1275605"/>
            <a:ext cx="2952328" cy="1921231"/>
          </a:xfrm>
          <a:prstGeom prst="rect">
            <a:avLst/>
          </a:prstGeom>
        </p:spPr>
      </p:pic>
      <p:pic>
        <p:nvPicPr>
          <p:cNvPr id="8" name="Picture 7"/>
          <p:cNvPicPr>
            <a:picLocks noChangeAspect="1"/>
          </p:cNvPicPr>
          <p:nvPr/>
        </p:nvPicPr>
        <p:blipFill>
          <a:blip r:embed="rId5"/>
          <a:stretch>
            <a:fillRect/>
          </a:stretch>
        </p:blipFill>
        <p:spPr>
          <a:xfrm>
            <a:off x="2699792" y="-164554"/>
            <a:ext cx="3793205" cy="1890694"/>
          </a:xfrm>
          <a:prstGeom prst="rect">
            <a:avLst/>
          </a:prstGeom>
        </p:spPr>
      </p:pic>
      <p:sp>
        <p:nvSpPr>
          <p:cNvPr id="7" name="Rectangle 6"/>
          <p:cNvSpPr/>
          <p:nvPr/>
        </p:nvSpPr>
        <p:spPr>
          <a:xfrm>
            <a:off x="1043608" y="3508674"/>
            <a:ext cx="2952328" cy="1200329"/>
          </a:xfrm>
          <a:prstGeom prst="rect">
            <a:avLst/>
          </a:prstGeom>
        </p:spPr>
        <p:txBody>
          <a:bodyPr wrap="square">
            <a:spAutoFit/>
          </a:bodyPr>
          <a:lstStyle/>
          <a:p>
            <a:pPr algn="just"/>
            <a:r>
              <a:rPr lang="vi-VN" sz="2400" dirty="0">
                <a:latin typeface="+mj-lt"/>
              </a:rPr>
              <a:t>+ Phần 1: Hai khổ thơ đầu: </a:t>
            </a:r>
            <a:r>
              <a:rPr lang="vi-VN" sz="2400" dirty="0">
                <a:solidFill>
                  <a:srgbClr val="FF0000"/>
                </a:solidFill>
                <a:latin typeface="+mj-lt"/>
              </a:rPr>
              <a:t>Khung cảnh làng quê lúc trời chuyển </a:t>
            </a:r>
            <a:r>
              <a:rPr lang="vi-VN" sz="2400" dirty="0" smtClean="0">
                <a:solidFill>
                  <a:srgbClr val="FF0000"/>
                </a:solidFill>
                <a:latin typeface="+mj-lt"/>
              </a:rPr>
              <a:t>tối</a:t>
            </a:r>
            <a:endParaRPr lang="vi-VN" sz="2400" dirty="0">
              <a:solidFill>
                <a:srgbClr val="FF0000"/>
              </a:solidFill>
              <a:latin typeface="+mj-lt"/>
            </a:endParaRPr>
          </a:p>
        </p:txBody>
      </p:sp>
      <p:sp>
        <p:nvSpPr>
          <p:cNvPr id="10" name="Rectangle 9"/>
          <p:cNvSpPr/>
          <p:nvPr/>
        </p:nvSpPr>
        <p:spPr>
          <a:xfrm>
            <a:off x="4991054" y="3502262"/>
            <a:ext cx="3109337" cy="1200329"/>
          </a:xfrm>
          <a:prstGeom prst="rect">
            <a:avLst/>
          </a:prstGeom>
        </p:spPr>
        <p:txBody>
          <a:bodyPr wrap="square">
            <a:spAutoFit/>
          </a:bodyPr>
          <a:lstStyle/>
          <a:p>
            <a:pPr algn="just"/>
            <a:r>
              <a:rPr lang="vi-VN" sz="2400" dirty="0" smtClean="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Phần 2: Bốn khổ thơ cuối: </a:t>
            </a:r>
            <a:r>
              <a:rPr lang="en-US" sz="2400" dirty="0" err="1" smtClean="0">
                <a:solidFill>
                  <a:srgbClr val="FF0000"/>
                </a:solidFill>
                <a:latin typeface="Times New Roman" panose="02020603050405020304" pitchFamily="18" charset="0"/>
                <a:cs typeface="Times New Roman" panose="02020603050405020304" pitchFamily="18" charset="0"/>
              </a:rPr>
              <a:t>Khung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cảnh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bầu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trời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đêm</a:t>
            </a: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44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15" name="Group 14"/>
          <p:cNvGrpSpPr/>
          <p:nvPr/>
        </p:nvGrpSpPr>
        <p:grpSpPr>
          <a:xfrm>
            <a:off x="179512" y="483518"/>
            <a:ext cx="6336703" cy="395616"/>
            <a:chOff x="644526" y="2766774"/>
            <a:chExt cx="16900075" cy="1054970"/>
          </a:xfrm>
        </p:grpSpPr>
        <p:sp>
          <p:nvSpPr>
            <p:cNvPr id="16" name="TextBox 15"/>
            <p:cNvSpPr txBox="1"/>
            <p:nvPr/>
          </p:nvSpPr>
          <p:spPr>
            <a:xfrm>
              <a:off x="1906584" y="2766774"/>
              <a:ext cx="15638017"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Khung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trời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chuyển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tối</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7" name="Picture 16"/>
          <p:cNvPicPr>
            <a:picLocks noChangeAspect="1"/>
          </p:cNvPicPr>
          <p:nvPr/>
        </p:nvPicPr>
        <p:blipFill>
          <a:blip r:embed="rId3"/>
          <a:stretch>
            <a:fillRect/>
          </a:stretch>
        </p:blipFill>
        <p:spPr>
          <a:xfrm>
            <a:off x="4860032" y="1275606"/>
            <a:ext cx="3528392" cy="3270217"/>
          </a:xfrm>
          <a:prstGeom prst="rect">
            <a:avLst/>
          </a:prstGeom>
          <a:ln w="88900" cap="sq" cmpd="thickThin">
            <a:solidFill>
              <a:srgbClr val="000000"/>
            </a:solidFill>
            <a:prstDash val="solid"/>
            <a:miter lim="800000"/>
          </a:ln>
          <a:effectLst>
            <a:innerShdw blurRad="76200">
              <a:srgbClr val="000000"/>
            </a:innerShdw>
          </a:effectLst>
        </p:spPr>
      </p:pic>
      <p:sp>
        <p:nvSpPr>
          <p:cNvPr id="22" name="TextBox 21">
            <a:extLst>
              <a:ext uri="{FF2B5EF4-FFF2-40B4-BE49-F238E27FC236}">
                <a16:creationId xmlns:a16="http://schemas.microsoft.com/office/drawing/2014/main" id="{0333605C-E43D-E1C9-A643-4AC24E8A6AFA}"/>
              </a:ext>
            </a:extLst>
          </p:cNvPr>
          <p:cNvSpPr txBox="1"/>
          <p:nvPr/>
        </p:nvSpPr>
        <p:spPr>
          <a:xfrm>
            <a:off x="583326" y="1275606"/>
            <a:ext cx="4614993" cy="4093428"/>
          </a:xfrm>
          <a:prstGeom prst="rect">
            <a:avLst/>
          </a:prstGeom>
          <a:noFill/>
        </p:spPr>
        <p:txBody>
          <a:bodyPr wrap="square">
            <a:spAutoFit/>
          </a:bodyPr>
          <a:lstStyle/>
          <a:p>
            <a:pPr>
              <a:defRPr/>
            </a:pPr>
            <a:r>
              <a:rPr lang="vi-VN" sz="2400" dirty="0">
                <a:latin typeface="+mj-lt"/>
              </a:rPr>
              <a:t>Bóng chiều toả ra nhanh</a:t>
            </a:r>
            <a:br>
              <a:rPr lang="vi-VN" sz="2400" dirty="0">
                <a:latin typeface="+mj-lt"/>
              </a:rPr>
            </a:br>
            <a:r>
              <a:rPr lang="vi-VN" sz="2400" dirty="0">
                <a:latin typeface="+mj-lt"/>
              </a:rPr>
              <a:t>Trên các bờ bụi rậm</a:t>
            </a:r>
            <a:br>
              <a:rPr lang="vi-VN" sz="2400" dirty="0">
                <a:latin typeface="+mj-lt"/>
              </a:rPr>
            </a:br>
            <a:r>
              <a:rPr lang="vi-VN" sz="2400" dirty="0">
                <a:latin typeface="+mj-lt"/>
              </a:rPr>
              <a:t>Đồng quê đang xanh thẫm</a:t>
            </a:r>
            <a:br>
              <a:rPr lang="vi-VN" sz="2400" dirty="0">
                <a:latin typeface="+mj-lt"/>
              </a:rPr>
            </a:br>
            <a:r>
              <a:rPr lang="vi-VN" sz="2400" dirty="0">
                <a:latin typeface="+mj-lt"/>
              </a:rPr>
              <a:t>Bỗng chốc trở tối mò</a:t>
            </a:r>
            <a:br>
              <a:rPr lang="vi-VN" sz="2400" dirty="0">
                <a:latin typeface="+mj-lt"/>
              </a:rPr>
            </a:br>
            <a:r>
              <a:rPr lang="vi-VN" sz="2000" dirty="0">
                <a:latin typeface="+mj-lt"/>
              </a:rPr>
              <a:t/>
            </a:r>
            <a:br>
              <a:rPr lang="vi-VN" sz="2000" dirty="0">
                <a:latin typeface="+mj-lt"/>
              </a:rPr>
            </a:br>
            <a:r>
              <a:rPr lang="vi-VN" sz="2400" dirty="0">
                <a:latin typeface="+mj-lt"/>
              </a:rPr>
              <a:t>Trâu tôi đã ăn no</a:t>
            </a:r>
            <a:br>
              <a:rPr lang="vi-VN" sz="2400" dirty="0">
                <a:latin typeface="+mj-lt"/>
              </a:rPr>
            </a:br>
            <a:r>
              <a:rPr lang="vi-VN" sz="2400" dirty="0">
                <a:latin typeface="+mj-lt"/>
              </a:rPr>
              <a:t>Bước giữa trời yên tĩnh</a:t>
            </a:r>
            <a:br>
              <a:rPr lang="vi-VN" sz="2400" dirty="0">
                <a:latin typeface="+mj-lt"/>
              </a:rPr>
            </a:br>
            <a:r>
              <a:rPr lang="vi-VN" sz="2400" dirty="0">
                <a:latin typeface="+mj-lt"/>
              </a:rPr>
              <a:t>Trâu tôi đi đ</a:t>
            </a:r>
            <a:r>
              <a:rPr lang="en-US" sz="2400" dirty="0">
                <a:latin typeface="+mj-lt"/>
              </a:rPr>
              <a:t>ủ</a:t>
            </a:r>
            <a:r>
              <a:rPr lang="vi-VN" sz="2400" dirty="0">
                <a:latin typeface="+mj-lt"/>
              </a:rPr>
              <a:t>ng đỉnh</a:t>
            </a:r>
            <a:br>
              <a:rPr lang="vi-VN" sz="2400" dirty="0">
                <a:latin typeface="+mj-lt"/>
              </a:rPr>
            </a:br>
            <a:r>
              <a:rPr lang="vi-VN" sz="2400" dirty="0">
                <a:latin typeface="+mj-lt"/>
              </a:rPr>
              <a:t>Như bước giữa ngàn sao</a:t>
            </a:r>
            <a:br>
              <a:rPr lang="vi-VN" sz="2400" dirty="0">
                <a:latin typeface="+mj-lt"/>
              </a:rPr>
            </a:br>
            <a:r>
              <a:rPr lang="vi-VN" sz="2400" dirty="0">
                <a:latin typeface="+mj-lt"/>
              </a:rPr>
              <a:t/>
            </a:r>
            <a:br>
              <a:rPr lang="vi-VN" sz="2400" dirty="0">
                <a:latin typeface="+mj-lt"/>
              </a:rPr>
            </a:br>
            <a:endParaRPr lang="en-US" sz="2400" dirty="0">
              <a:latin typeface="+mj-lt"/>
            </a:endParaRPr>
          </a:p>
        </p:txBody>
      </p:sp>
    </p:spTree>
    <p:extLst>
      <p:ext uri="{BB962C8B-B14F-4D97-AF65-F5344CB8AC3E}">
        <p14:creationId xmlns:p14="http://schemas.microsoft.com/office/powerpoint/2010/main" val="179140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ackgroundRemoval t="0" b="99563" l="2241" r="99160"/>
                    </a14:imgEffect>
                    <a14:imgEffect>
                      <a14:brightnessContrast bright="20000"/>
                    </a14:imgEffect>
                  </a14:imgLayer>
                </a14:imgProps>
              </a:ext>
            </a:extLst>
          </a:blip>
          <a:stretch>
            <a:fillRect/>
          </a:stretch>
        </p:blipFill>
        <p:spPr>
          <a:xfrm>
            <a:off x="6377273" y="0"/>
            <a:ext cx="1862061" cy="2162959"/>
          </a:xfrm>
          <a:prstGeom prst="rect">
            <a:avLst/>
          </a:prstGeom>
        </p:spPr>
      </p:pic>
      <p:pic>
        <p:nvPicPr>
          <p:cNvPr id="2" name="Picture 1"/>
          <p:cNvPicPr>
            <a:picLocks noChangeAspect="1"/>
          </p:cNvPicPr>
          <p:nvPr/>
        </p:nvPicPr>
        <p:blipFill>
          <a:blip r:embed="rId5"/>
          <a:stretch>
            <a:fillRect/>
          </a:stretch>
        </p:blipFill>
        <p:spPr>
          <a:xfrm>
            <a:off x="683568" y="943104"/>
            <a:ext cx="5882561" cy="1167024"/>
          </a:xfrm>
          <a:prstGeom prst="rect">
            <a:avLst/>
          </a:prstGeom>
        </p:spPr>
      </p:pic>
      <p:sp>
        <p:nvSpPr>
          <p:cNvPr id="3" name="TextBox 2"/>
          <p:cNvSpPr txBox="1"/>
          <p:nvPr/>
        </p:nvSpPr>
        <p:spPr>
          <a:xfrm>
            <a:off x="395536" y="2190394"/>
            <a:ext cx="2376264" cy="2246769"/>
          </a:xfrm>
          <a:prstGeom prst="rect">
            <a:avLst/>
          </a:prstGeom>
          <a:solidFill>
            <a:schemeClr val="accent3">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1,2</a:t>
            </a:r>
            <a:endParaRPr lang="en-US" sz="2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059832" y="2190393"/>
            <a:ext cx="2736304" cy="2246769"/>
          </a:xfrm>
          <a:prstGeom prst="rect">
            <a:avLst/>
          </a:prstGeom>
          <a:solidFill>
            <a:schemeClr val="accent6">
              <a:lumMod val="20000"/>
              <a:lumOff val="80000"/>
            </a:schemeClr>
          </a:solid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Theo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084168" y="2203795"/>
            <a:ext cx="2448272" cy="2246769"/>
          </a:xfrm>
          <a:prstGeom prst="rect">
            <a:avLst/>
          </a:prstGeom>
          <a:solidFill>
            <a:schemeClr val="accent5">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209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80">
                                          <p:stCondLst>
                                            <p:cond delay="0"/>
                                          </p:stCondLst>
                                        </p:cTn>
                                        <p:tgtEl>
                                          <p:spTgt spid="23"/>
                                        </p:tgtEl>
                                      </p:cBhvr>
                                    </p:animEffect>
                                    <p:anim calcmode="lin" valueType="num">
                                      <p:cBhvr>
                                        <p:cTn id="2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9" dur="26">
                                          <p:stCondLst>
                                            <p:cond delay="650"/>
                                          </p:stCondLst>
                                        </p:cTn>
                                        <p:tgtEl>
                                          <p:spTgt spid="23"/>
                                        </p:tgtEl>
                                      </p:cBhvr>
                                      <p:to x="100000" y="60000"/>
                                    </p:animScale>
                                    <p:animScale>
                                      <p:cBhvr>
                                        <p:cTn id="30" dur="166" decel="50000">
                                          <p:stCondLst>
                                            <p:cond delay="676"/>
                                          </p:stCondLst>
                                        </p:cTn>
                                        <p:tgtEl>
                                          <p:spTgt spid="23"/>
                                        </p:tgtEl>
                                      </p:cBhvr>
                                      <p:to x="100000" y="100000"/>
                                    </p:animScale>
                                    <p:animScale>
                                      <p:cBhvr>
                                        <p:cTn id="31" dur="26">
                                          <p:stCondLst>
                                            <p:cond delay="1312"/>
                                          </p:stCondLst>
                                        </p:cTn>
                                        <p:tgtEl>
                                          <p:spTgt spid="23"/>
                                        </p:tgtEl>
                                      </p:cBhvr>
                                      <p:to x="100000" y="80000"/>
                                    </p:animScale>
                                    <p:animScale>
                                      <p:cBhvr>
                                        <p:cTn id="32" dur="166" decel="50000">
                                          <p:stCondLst>
                                            <p:cond delay="1338"/>
                                          </p:stCondLst>
                                        </p:cTn>
                                        <p:tgtEl>
                                          <p:spTgt spid="23"/>
                                        </p:tgtEl>
                                      </p:cBhvr>
                                      <p:to x="100000" y="100000"/>
                                    </p:animScale>
                                    <p:animScale>
                                      <p:cBhvr>
                                        <p:cTn id="33" dur="26">
                                          <p:stCondLst>
                                            <p:cond delay="1642"/>
                                          </p:stCondLst>
                                        </p:cTn>
                                        <p:tgtEl>
                                          <p:spTgt spid="23"/>
                                        </p:tgtEl>
                                      </p:cBhvr>
                                      <p:to x="100000" y="90000"/>
                                    </p:animScale>
                                    <p:animScale>
                                      <p:cBhvr>
                                        <p:cTn id="34" dur="166" decel="50000">
                                          <p:stCondLst>
                                            <p:cond delay="1668"/>
                                          </p:stCondLst>
                                        </p:cTn>
                                        <p:tgtEl>
                                          <p:spTgt spid="23"/>
                                        </p:tgtEl>
                                      </p:cBhvr>
                                      <p:to x="100000" y="100000"/>
                                    </p:animScale>
                                    <p:animScale>
                                      <p:cBhvr>
                                        <p:cTn id="35" dur="26">
                                          <p:stCondLst>
                                            <p:cond delay="1808"/>
                                          </p:stCondLst>
                                        </p:cTn>
                                        <p:tgtEl>
                                          <p:spTgt spid="23"/>
                                        </p:tgtEl>
                                      </p:cBhvr>
                                      <p:to x="100000" y="95000"/>
                                    </p:animScale>
                                    <p:animScale>
                                      <p:cBhvr>
                                        <p:cTn id="36" dur="166" decel="50000">
                                          <p:stCondLst>
                                            <p:cond delay="1834"/>
                                          </p:stCondLst>
                                        </p:cTn>
                                        <p:tgtEl>
                                          <p:spTgt spid="2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circle(in)">
                                      <p:cBhvr>
                                        <p:cTn id="5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36096" y="0"/>
            <a:ext cx="3707904"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333605C-E43D-E1C9-A643-4AC24E8A6AFA}"/>
              </a:ext>
            </a:extLst>
          </p:cNvPr>
          <p:cNvSpPr txBox="1"/>
          <p:nvPr/>
        </p:nvSpPr>
        <p:spPr>
          <a:xfrm>
            <a:off x="5580112" y="0"/>
            <a:ext cx="4614993" cy="6129050"/>
          </a:xfrm>
          <a:prstGeom prst="rect">
            <a:avLst/>
          </a:prstGeom>
          <a:noFill/>
        </p:spPr>
        <p:txBody>
          <a:bodyPr wrap="square">
            <a:spAutoFit/>
          </a:bodyPr>
          <a:lstStyle/>
          <a:p>
            <a:pPr>
              <a:lnSpc>
                <a:spcPct val="150000"/>
              </a:lnSpc>
              <a:defRPr/>
            </a:pPr>
            <a:r>
              <a:rPr lang="vi-VN" sz="2400" dirty="0">
                <a:latin typeface="+mj-lt"/>
              </a:rPr>
              <a:t>Bóng chiều toả ra nhanh</a:t>
            </a:r>
            <a:br>
              <a:rPr lang="vi-VN" sz="2400" dirty="0">
                <a:latin typeface="+mj-lt"/>
              </a:rPr>
            </a:br>
            <a:r>
              <a:rPr lang="vi-VN" sz="2400" dirty="0">
                <a:latin typeface="+mj-lt"/>
              </a:rPr>
              <a:t>Trên các bờ bụi rậm</a:t>
            </a:r>
            <a:br>
              <a:rPr lang="vi-VN" sz="2400" dirty="0">
                <a:latin typeface="+mj-lt"/>
              </a:rPr>
            </a:br>
            <a:r>
              <a:rPr lang="vi-VN" sz="2400" dirty="0">
                <a:latin typeface="+mj-lt"/>
              </a:rPr>
              <a:t>Đồng quê đang xanh thẫm</a:t>
            </a:r>
            <a:br>
              <a:rPr lang="vi-VN" sz="2400" dirty="0">
                <a:latin typeface="+mj-lt"/>
              </a:rPr>
            </a:br>
            <a:r>
              <a:rPr lang="vi-VN" sz="2400" dirty="0">
                <a:latin typeface="+mj-lt"/>
              </a:rPr>
              <a:t>Bỗng chốc trở tối mò</a:t>
            </a:r>
            <a:br>
              <a:rPr lang="vi-VN" sz="2400" dirty="0">
                <a:latin typeface="+mj-lt"/>
              </a:rPr>
            </a:br>
            <a:r>
              <a:rPr lang="vi-VN" sz="2400" dirty="0">
                <a:latin typeface="+mj-lt"/>
              </a:rPr>
              <a:t/>
            </a:r>
            <a:br>
              <a:rPr lang="vi-VN" sz="2400" dirty="0">
                <a:latin typeface="+mj-lt"/>
              </a:rPr>
            </a:br>
            <a:r>
              <a:rPr lang="vi-VN" sz="2400" dirty="0">
                <a:latin typeface="+mj-lt"/>
              </a:rPr>
              <a:t>Trâu tôi đã ăn no</a:t>
            </a:r>
            <a:br>
              <a:rPr lang="vi-VN" sz="2400" dirty="0">
                <a:latin typeface="+mj-lt"/>
              </a:rPr>
            </a:br>
            <a:r>
              <a:rPr lang="vi-VN" sz="2400" dirty="0">
                <a:latin typeface="+mj-lt"/>
              </a:rPr>
              <a:t>Bước giữa trời yên tĩnh</a:t>
            </a:r>
            <a:br>
              <a:rPr lang="vi-VN" sz="2400" dirty="0">
                <a:latin typeface="+mj-lt"/>
              </a:rPr>
            </a:br>
            <a:r>
              <a:rPr lang="vi-VN" sz="2400" dirty="0">
                <a:latin typeface="+mj-lt"/>
              </a:rPr>
              <a:t>Trâu tôi đi đ</a:t>
            </a:r>
            <a:r>
              <a:rPr lang="en-US" sz="2400" dirty="0">
                <a:latin typeface="+mj-lt"/>
              </a:rPr>
              <a:t>ủ</a:t>
            </a:r>
            <a:r>
              <a:rPr lang="vi-VN" sz="2400" dirty="0">
                <a:latin typeface="+mj-lt"/>
              </a:rPr>
              <a:t>ng đỉnh</a:t>
            </a:r>
            <a:br>
              <a:rPr lang="vi-VN" sz="2400" dirty="0">
                <a:latin typeface="+mj-lt"/>
              </a:rPr>
            </a:br>
            <a:r>
              <a:rPr lang="vi-VN" sz="2400" dirty="0">
                <a:latin typeface="+mj-lt"/>
              </a:rPr>
              <a:t>Như bước giữa ngàn sao</a:t>
            </a:r>
            <a:br>
              <a:rPr lang="vi-VN" sz="2400" dirty="0">
                <a:latin typeface="+mj-lt"/>
              </a:rPr>
            </a:br>
            <a:r>
              <a:rPr lang="vi-VN" sz="2400" dirty="0">
                <a:latin typeface="+mj-lt"/>
              </a:rPr>
              <a:t/>
            </a:r>
            <a:br>
              <a:rPr lang="vi-VN" sz="2400" dirty="0">
                <a:latin typeface="+mj-lt"/>
              </a:rPr>
            </a:br>
            <a:endParaRPr lang="en-US" sz="2400" dirty="0">
              <a:latin typeface="+mj-lt"/>
            </a:endParaRPr>
          </a:p>
        </p:txBody>
      </p:sp>
      <p:sp>
        <p:nvSpPr>
          <p:cNvPr id="3" name="Rectangle 2"/>
          <p:cNvSpPr/>
          <p:nvPr/>
        </p:nvSpPr>
        <p:spPr>
          <a:xfrm>
            <a:off x="562953" y="718646"/>
            <a:ext cx="4572000" cy="3349956"/>
          </a:xfrm>
          <a:prstGeom prst="rect">
            <a:avLst/>
          </a:prstGeom>
        </p:spPr>
        <p:txBody>
          <a:bodyPr>
            <a:spAutoFit/>
          </a:bodyPr>
          <a:lstStyle/>
          <a:p>
            <a:pPr algn="just">
              <a:lnSpc>
                <a:spcPct val="150000"/>
              </a:lnSpc>
            </a:pPr>
            <a:r>
              <a:rPr lang="vi-VN" sz="2400" b="1" dirty="0" smtClean="0">
                <a:latin typeface="+mj-lt"/>
              </a:rPr>
              <a:t>- Thời </a:t>
            </a:r>
            <a:r>
              <a:rPr lang="vi-VN" sz="2400" b="1" dirty="0">
                <a:latin typeface="+mj-lt"/>
              </a:rPr>
              <a:t>gian</a:t>
            </a:r>
            <a:r>
              <a:rPr lang="vi-VN" sz="2400" dirty="0">
                <a:latin typeface="+mj-lt"/>
              </a:rPr>
              <a:t>: Xế chiều</a:t>
            </a:r>
          </a:p>
          <a:p>
            <a:pPr algn="just">
              <a:lnSpc>
                <a:spcPct val="150000"/>
              </a:lnSpc>
            </a:pPr>
            <a:r>
              <a:rPr lang="vi-VN" sz="2400" b="1" dirty="0">
                <a:latin typeface="+mj-lt"/>
              </a:rPr>
              <a:t>- Không gian</a:t>
            </a:r>
            <a:r>
              <a:rPr lang="vi-VN" sz="2400" dirty="0" smtClean="0">
                <a:latin typeface="+mj-lt"/>
              </a:rPr>
              <a:t>:</a:t>
            </a:r>
            <a:r>
              <a:rPr lang="en-US" sz="2400" dirty="0" smtClean="0">
                <a:latin typeface="+mj-lt"/>
              </a:rPr>
              <a:t> </a:t>
            </a:r>
            <a:r>
              <a:rPr lang="vi-VN" sz="2400" dirty="0" smtClean="0">
                <a:latin typeface="+mj-lt"/>
              </a:rPr>
              <a:t>đồng quê, yên tĩnh</a:t>
            </a:r>
            <a:endParaRPr lang="vi-VN" sz="2400" dirty="0">
              <a:latin typeface="+mj-lt"/>
            </a:endParaRPr>
          </a:p>
          <a:p>
            <a:pPr algn="just">
              <a:lnSpc>
                <a:spcPct val="150000"/>
              </a:lnSpc>
            </a:pPr>
            <a:r>
              <a:rPr lang="vi-VN" sz="2400" b="1" dirty="0" smtClean="0">
                <a:latin typeface="+mj-lt"/>
              </a:rPr>
              <a:t>- Cảnh vật: </a:t>
            </a:r>
          </a:p>
          <a:p>
            <a:pPr algn="just">
              <a:lnSpc>
                <a:spcPct val="150000"/>
              </a:lnSpc>
            </a:pPr>
            <a:r>
              <a:rPr lang="vi-VN" sz="2400" dirty="0" smtClean="0">
                <a:latin typeface="+mj-lt"/>
              </a:rPr>
              <a:t>+ </a:t>
            </a:r>
            <a:r>
              <a:rPr lang="vi-VN" sz="2400" dirty="0">
                <a:latin typeface="+mj-lt"/>
              </a:rPr>
              <a:t>Bóng chiều tỏa ra </a:t>
            </a:r>
          </a:p>
          <a:p>
            <a:pPr algn="just">
              <a:lnSpc>
                <a:spcPct val="150000"/>
              </a:lnSpc>
            </a:pPr>
            <a:r>
              <a:rPr lang="vi-VN" sz="2400" dirty="0">
                <a:latin typeface="+mj-lt"/>
              </a:rPr>
              <a:t>+ Đồng quê xanh thẫm – tối mò</a:t>
            </a:r>
          </a:p>
          <a:p>
            <a:pPr algn="just">
              <a:lnSpc>
                <a:spcPct val="150000"/>
              </a:lnSpc>
            </a:pPr>
            <a:r>
              <a:rPr lang="vi-VN" sz="2400" dirty="0" smtClean="0">
                <a:latin typeface="+mj-lt"/>
              </a:rPr>
              <a:t>+ Trâu </a:t>
            </a:r>
            <a:r>
              <a:rPr lang="vi-VN" sz="2400" dirty="0">
                <a:latin typeface="+mj-lt"/>
              </a:rPr>
              <a:t>ăn no cỏ, đủng đỉnh đi </a:t>
            </a:r>
            <a:r>
              <a:rPr lang="vi-VN" sz="2400" dirty="0" smtClean="0">
                <a:latin typeface="+mj-lt"/>
              </a:rPr>
              <a:t>về</a:t>
            </a:r>
            <a:endParaRPr lang="vi-VN" sz="2400" dirty="0">
              <a:latin typeface="+mj-lt"/>
            </a:endParaRPr>
          </a:p>
        </p:txBody>
      </p:sp>
      <p:sp>
        <p:nvSpPr>
          <p:cNvPr id="23" name="TextBox 22"/>
          <p:cNvSpPr txBox="1"/>
          <p:nvPr/>
        </p:nvSpPr>
        <p:spPr>
          <a:xfrm>
            <a:off x="5436096" y="123478"/>
            <a:ext cx="1707557" cy="461665"/>
          </a:xfrm>
          <a:prstGeom prst="rect">
            <a:avLst/>
          </a:prstGeom>
          <a:solidFill>
            <a:schemeClr val="accent5">
              <a:lumMod val="50000"/>
            </a:schemeClr>
          </a:solidFill>
        </p:spPr>
        <p:txBody>
          <a:bodyPr wrap="square" rtlCol="0">
            <a:spAutoFit/>
          </a:bodyPr>
          <a:lstStyle/>
          <a:p>
            <a:pPr algn="ctr"/>
            <a:r>
              <a:rPr lang="en-US" sz="2400" i="1" dirty="0" err="1" smtClean="0">
                <a:solidFill>
                  <a:schemeClr val="bg1"/>
                </a:solidFill>
                <a:latin typeface="Times New Roman" panose="02020603050405020304" pitchFamily="18" charset="0"/>
                <a:cs typeface="Times New Roman" panose="02020603050405020304" pitchFamily="18" charset="0"/>
                <a:sym typeface="Wingdings" pitchFamily="2" charset="2"/>
              </a:rPr>
              <a:t>Bóng</a:t>
            </a:r>
            <a:r>
              <a:rPr lang="en-US" sz="2400" i="1" dirty="0" smtClean="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400" i="1" dirty="0" err="1" smtClean="0">
                <a:solidFill>
                  <a:schemeClr val="bg1"/>
                </a:solidFill>
                <a:latin typeface="Times New Roman" panose="02020603050405020304" pitchFamily="18" charset="0"/>
                <a:cs typeface="Times New Roman" panose="02020603050405020304" pitchFamily="18" charset="0"/>
                <a:sym typeface="Wingdings" pitchFamily="2" charset="2"/>
              </a:rPr>
              <a:t>chiều</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445225" y="1203598"/>
            <a:ext cx="1431032"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Đồng quê</a:t>
            </a:r>
            <a:endParaRPr lang="en-US" sz="2400" i="1" dirty="0">
              <a:solidFill>
                <a:schemeClr val="bg1"/>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7236296" y="555526"/>
            <a:ext cx="1368152"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596336" y="1665263"/>
            <a:ext cx="1368152"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524328" y="2211710"/>
            <a:ext cx="792088"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75501" y="3291830"/>
            <a:ext cx="1964851"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775501" y="4371950"/>
            <a:ext cx="2396899"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44575" y="3385692"/>
            <a:ext cx="1347905"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y</a:t>
            </a: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ên tĩnh</a:t>
            </a:r>
            <a:endParaRPr lang="en-US" sz="2400" i="1"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273312" y="106047"/>
            <a:ext cx="5169856" cy="847417"/>
          </a:xfrm>
          <a:prstGeom prst="rect">
            <a:avLst/>
          </a:prstGeom>
        </p:spPr>
      </p:pic>
      <p:sp>
        <p:nvSpPr>
          <p:cNvPr id="30" name="TextBox 29"/>
          <p:cNvSpPr txBox="1"/>
          <p:nvPr/>
        </p:nvSpPr>
        <p:spPr>
          <a:xfrm>
            <a:off x="643268" y="4155926"/>
            <a:ext cx="4260707" cy="830997"/>
          </a:xfrm>
          <a:prstGeom prst="rect">
            <a:avLst/>
          </a:prstGeom>
          <a:solidFill>
            <a:schemeClr val="bg1"/>
          </a:solidFill>
          <a:ln w="28575">
            <a:solidFill>
              <a:schemeClr val="accent5">
                <a:lumMod val="75000"/>
              </a:schemeClr>
            </a:solidFill>
            <a:prstDash val="lgDash"/>
          </a:ln>
        </p:spPr>
        <p:txBody>
          <a:bodyPr wrap="square" rtlCol="0">
            <a:spAutoFit/>
          </a:bodyPr>
          <a:lstStyle/>
          <a:p>
            <a:pPr algn="ctr"/>
            <a:r>
              <a:rPr lang="vi-VN"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Cánh đồng quê thanh bình, yên tĩnh</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7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1000"/>
                                        <p:tgtEl>
                                          <p:spTgt spid="3">
                                            <p:txEl>
                                              <p:pRg st="1" end="1"/>
                                            </p:txEl>
                                          </p:spTgt>
                                        </p:tgtEl>
                                      </p:cBhvr>
                                    </p:animEffect>
                                    <p:anim calcmode="lin" valueType="num">
                                      <p:cBhvr>
                                        <p:cTn id="3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1000"/>
                                        <p:tgtEl>
                                          <p:spTgt spid="28"/>
                                        </p:tgtEl>
                                      </p:cBhvr>
                                    </p:animEffect>
                                    <p:anim calcmode="lin" valueType="num">
                                      <p:cBhvr>
                                        <p:cTn id="66" dur="1000" fill="hold"/>
                                        <p:tgtEl>
                                          <p:spTgt spid="28"/>
                                        </p:tgtEl>
                                        <p:attrNameLst>
                                          <p:attrName>ppt_x</p:attrName>
                                        </p:attrNameLst>
                                      </p:cBhvr>
                                      <p:tavLst>
                                        <p:tav tm="0">
                                          <p:val>
                                            <p:strVal val="#ppt_x"/>
                                          </p:val>
                                        </p:tav>
                                        <p:tav tm="100000">
                                          <p:val>
                                            <p:strVal val="#ppt_x"/>
                                          </p:val>
                                        </p:tav>
                                      </p:tavLst>
                                    </p:anim>
                                    <p:anim calcmode="lin" valueType="num">
                                      <p:cBhvr>
                                        <p:cTn id="6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2" end="2"/>
                                            </p:txEl>
                                          </p:spTgt>
                                        </p:tgtEl>
                                        <p:attrNameLst>
                                          <p:attrName>style.visibility</p:attrName>
                                        </p:attrNameLst>
                                      </p:cBhvr>
                                      <p:to>
                                        <p:strVal val="visible"/>
                                      </p:to>
                                    </p:set>
                                    <p:animEffect transition="in" filter="barn(inVertical)">
                                      <p:cBhvr>
                                        <p:cTn id="72" dur="500"/>
                                        <p:tgtEl>
                                          <p:spTgt spid="3">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
                                            <p:txEl>
                                              <p:pRg st="3" end="3"/>
                                            </p:txEl>
                                          </p:spTgt>
                                        </p:tgtEl>
                                        <p:attrNameLst>
                                          <p:attrName>style.visibility</p:attrName>
                                        </p:attrNameLst>
                                      </p:cBhvr>
                                      <p:to>
                                        <p:strVal val="visible"/>
                                      </p:to>
                                    </p:set>
                                    <p:animEffect transition="in" filter="wipe(down)">
                                      <p:cBhvr>
                                        <p:cTn id="77" dur="500"/>
                                        <p:tgtEl>
                                          <p:spTgt spid="3">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
                                            <p:txEl>
                                              <p:pRg st="4" end="4"/>
                                            </p:txEl>
                                          </p:spTgt>
                                        </p:tgtEl>
                                        <p:attrNameLst>
                                          <p:attrName>style.visibility</p:attrName>
                                        </p:attrNameLst>
                                      </p:cBhvr>
                                      <p:to>
                                        <p:strVal val="visible"/>
                                      </p:to>
                                    </p:set>
                                    <p:animEffect transition="in" filter="fade">
                                      <p:cBhvr>
                                        <p:cTn id="82" dur="1000"/>
                                        <p:tgtEl>
                                          <p:spTgt spid="3">
                                            <p:txEl>
                                              <p:pRg st="4" end="4"/>
                                            </p:txEl>
                                          </p:spTgt>
                                        </p:tgtEl>
                                      </p:cBhvr>
                                    </p:animEffect>
                                    <p:anim calcmode="lin" valueType="num">
                                      <p:cBhvr>
                                        <p:cTn id="8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nodeType="clickEffect">
                                  <p:stCondLst>
                                    <p:cond delay="0"/>
                                  </p:stCondLst>
                                  <p:childTnLst>
                                    <p:set>
                                      <p:cBhvr>
                                        <p:cTn id="88" dur="1" fill="hold">
                                          <p:stCondLst>
                                            <p:cond delay="0"/>
                                          </p:stCondLst>
                                        </p:cTn>
                                        <p:tgtEl>
                                          <p:spTgt spid="3">
                                            <p:txEl>
                                              <p:pRg st="5" end="5"/>
                                            </p:txEl>
                                          </p:spTgt>
                                        </p:tgtEl>
                                        <p:attrNameLst>
                                          <p:attrName>style.visibility</p:attrName>
                                        </p:attrNameLst>
                                      </p:cBhvr>
                                      <p:to>
                                        <p:strVal val="visible"/>
                                      </p:to>
                                    </p:set>
                                    <p:animEffect transition="in" filter="circle(in)">
                                      <p:cBhvr>
                                        <p:cTn id="89" dur="2000"/>
                                        <p:tgtEl>
                                          <p:spTgt spid="3">
                                            <p:txEl>
                                              <p:pRg st="5" end="5"/>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ipe(down)">
                                      <p:cBhvr>
                                        <p:cTn id="94" dur="580">
                                          <p:stCondLst>
                                            <p:cond delay="0"/>
                                          </p:stCondLst>
                                        </p:cTn>
                                        <p:tgtEl>
                                          <p:spTgt spid="30"/>
                                        </p:tgtEl>
                                      </p:cBhvr>
                                    </p:animEffect>
                                    <p:anim calcmode="lin" valueType="num">
                                      <p:cBhvr>
                                        <p:cTn id="9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00" dur="26">
                                          <p:stCondLst>
                                            <p:cond delay="650"/>
                                          </p:stCondLst>
                                        </p:cTn>
                                        <p:tgtEl>
                                          <p:spTgt spid="30"/>
                                        </p:tgtEl>
                                      </p:cBhvr>
                                      <p:to x="100000" y="60000"/>
                                    </p:animScale>
                                    <p:animScale>
                                      <p:cBhvr>
                                        <p:cTn id="101" dur="166" decel="50000">
                                          <p:stCondLst>
                                            <p:cond delay="676"/>
                                          </p:stCondLst>
                                        </p:cTn>
                                        <p:tgtEl>
                                          <p:spTgt spid="30"/>
                                        </p:tgtEl>
                                      </p:cBhvr>
                                      <p:to x="100000" y="100000"/>
                                    </p:animScale>
                                    <p:animScale>
                                      <p:cBhvr>
                                        <p:cTn id="102" dur="26">
                                          <p:stCondLst>
                                            <p:cond delay="1312"/>
                                          </p:stCondLst>
                                        </p:cTn>
                                        <p:tgtEl>
                                          <p:spTgt spid="30"/>
                                        </p:tgtEl>
                                      </p:cBhvr>
                                      <p:to x="100000" y="80000"/>
                                    </p:animScale>
                                    <p:animScale>
                                      <p:cBhvr>
                                        <p:cTn id="103" dur="166" decel="50000">
                                          <p:stCondLst>
                                            <p:cond delay="1338"/>
                                          </p:stCondLst>
                                        </p:cTn>
                                        <p:tgtEl>
                                          <p:spTgt spid="30"/>
                                        </p:tgtEl>
                                      </p:cBhvr>
                                      <p:to x="100000" y="100000"/>
                                    </p:animScale>
                                    <p:animScale>
                                      <p:cBhvr>
                                        <p:cTn id="104" dur="26">
                                          <p:stCondLst>
                                            <p:cond delay="1642"/>
                                          </p:stCondLst>
                                        </p:cTn>
                                        <p:tgtEl>
                                          <p:spTgt spid="30"/>
                                        </p:tgtEl>
                                      </p:cBhvr>
                                      <p:to x="100000" y="90000"/>
                                    </p:animScale>
                                    <p:animScale>
                                      <p:cBhvr>
                                        <p:cTn id="105" dur="166" decel="50000">
                                          <p:stCondLst>
                                            <p:cond delay="1668"/>
                                          </p:stCondLst>
                                        </p:cTn>
                                        <p:tgtEl>
                                          <p:spTgt spid="30"/>
                                        </p:tgtEl>
                                      </p:cBhvr>
                                      <p:to x="100000" y="100000"/>
                                    </p:animScale>
                                    <p:animScale>
                                      <p:cBhvr>
                                        <p:cTn id="106" dur="26">
                                          <p:stCondLst>
                                            <p:cond delay="1808"/>
                                          </p:stCondLst>
                                        </p:cTn>
                                        <p:tgtEl>
                                          <p:spTgt spid="30"/>
                                        </p:tgtEl>
                                      </p:cBhvr>
                                      <p:to x="100000" y="95000"/>
                                    </p:animScale>
                                    <p:animScale>
                                      <p:cBhvr>
                                        <p:cTn id="107"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3" grpId="0" animBg="1"/>
      <p:bldP spid="24"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36096" y="0"/>
            <a:ext cx="3707904"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a:extLst>
              <a:ext uri="{FF2B5EF4-FFF2-40B4-BE49-F238E27FC236}">
                <a16:creationId xmlns:a16="http://schemas.microsoft.com/office/drawing/2014/main" id="{0333605C-E43D-E1C9-A643-4AC24E8A6AFA}"/>
              </a:ext>
            </a:extLst>
          </p:cNvPr>
          <p:cNvSpPr txBox="1"/>
          <p:nvPr/>
        </p:nvSpPr>
        <p:spPr>
          <a:xfrm>
            <a:off x="5580112" y="0"/>
            <a:ext cx="4614993" cy="6129050"/>
          </a:xfrm>
          <a:prstGeom prst="rect">
            <a:avLst/>
          </a:prstGeom>
          <a:noFill/>
        </p:spPr>
        <p:txBody>
          <a:bodyPr wrap="square">
            <a:spAutoFit/>
          </a:bodyPr>
          <a:lstStyle/>
          <a:p>
            <a:pPr>
              <a:lnSpc>
                <a:spcPct val="150000"/>
              </a:lnSpc>
              <a:defRPr/>
            </a:pPr>
            <a:r>
              <a:rPr lang="vi-VN" sz="2400" dirty="0">
                <a:solidFill>
                  <a:prstClr val="black"/>
                </a:solidFill>
                <a:latin typeface="Times New Roman" panose="02020603050405020304" pitchFamily="18" charset="0"/>
              </a:rPr>
              <a:t>Bóng chiều toả ra nhanh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Trên các bờ bụi rậm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Đồng quê đang xanh thẫm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Bỗng chốc trở tối mò</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đã ăn no</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Bước giữa trời yên tĩnh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đi đ</a:t>
            </a:r>
            <a:r>
              <a:rPr lang="en-US" sz="2400" dirty="0">
                <a:solidFill>
                  <a:prstClr val="black"/>
                </a:solidFill>
              </a:rPr>
              <a:t>ủ</a:t>
            </a:r>
            <a:r>
              <a:rPr lang="vi-VN" sz="2400" dirty="0">
                <a:solidFill>
                  <a:prstClr val="black"/>
                </a:solidFill>
                <a:latin typeface="Times New Roman" panose="02020603050405020304" pitchFamily="18" charset="0"/>
              </a:rPr>
              <a:t>ng đỉnh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Như bước giữa ngàn sao</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
            </a:r>
            <a:br>
              <a:rPr lang="vi-VN" sz="2400" dirty="0">
                <a:solidFill>
                  <a:prstClr val="black"/>
                </a:solidFill>
                <a:latin typeface="Times New Roman" panose="02020603050405020304" pitchFamily="18" charset="0"/>
              </a:rPr>
            </a:br>
            <a:endParaRPr lang="en-US" sz="2400" dirty="0">
              <a:solidFill>
                <a:prstClr val="black"/>
              </a:solidFill>
            </a:endParaRPr>
          </a:p>
        </p:txBody>
      </p:sp>
      <p:pic>
        <p:nvPicPr>
          <p:cNvPr id="2" name="Picture 1"/>
          <p:cNvPicPr>
            <a:picLocks noChangeAspect="1"/>
          </p:cNvPicPr>
          <p:nvPr/>
        </p:nvPicPr>
        <p:blipFill>
          <a:blip r:embed="rId3"/>
          <a:stretch>
            <a:fillRect/>
          </a:stretch>
        </p:blipFill>
        <p:spPr>
          <a:xfrm>
            <a:off x="-108520" y="123478"/>
            <a:ext cx="5169856" cy="847417"/>
          </a:xfrm>
          <a:prstGeom prst="rect">
            <a:avLst/>
          </a:prstGeom>
        </p:spPr>
      </p:pic>
      <p:sp>
        <p:nvSpPr>
          <p:cNvPr id="4" name="Rectangle 3"/>
          <p:cNvSpPr/>
          <p:nvPr/>
        </p:nvSpPr>
        <p:spPr>
          <a:xfrm>
            <a:off x="489336" y="970895"/>
            <a:ext cx="4572000" cy="3785652"/>
          </a:xfrm>
          <a:prstGeom prst="rect">
            <a:avLst/>
          </a:prstGeom>
        </p:spPr>
        <p:txBody>
          <a:bodyPr>
            <a:spAutoFit/>
          </a:bodyPr>
          <a:lstStyle/>
          <a:p>
            <a:pPr algn="just">
              <a:lnSpc>
                <a:spcPct val="200000"/>
              </a:lnSpc>
            </a:pPr>
            <a:r>
              <a:rPr lang="vi-VN" sz="2400" b="1" dirty="0" smtClean="0">
                <a:latin typeface="+mj-lt"/>
              </a:rPr>
              <a:t>- Nhân </a:t>
            </a:r>
            <a:r>
              <a:rPr lang="vi-VN" sz="2400" b="1" dirty="0">
                <a:latin typeface="+mj-lt"/>
              </a:rPr>
              <a:t>vật tôi</a:t>
            </a:r>
            <a:r>
              <a:rPr lang="vi-VN" sz="2400" dirty="0">
                <a:latin typeface="+mj-lt"/>
              </a:rPr>
              <a:t>: Cậu bé chăn </a:t>
            </a:r>
            <a:r>
              <a:rPr lang="vi-VN" sz="2400" dirty="0" smtClean="0">
                <a:latin typeface="+mj-lt"/>
              </a:rPr>
              <a:t>trâu, sống ở làng quê.</a:t>
            </a:r>
            <a:endParaRPr lang="vi-VN" sz="2400" dirty="0">
              <a:latin typeface="+mj-lt"/>
            </a:endParaRPr>
          </a:p>
          <a:p>
            <a:pPr algn="just">
              <a:lnSpc>
                <a:spcPct val="200000"/>
              </a:lnSpc>
            </a:pPr>
            <a:r>
              <a:rPr lang="vi-VN" sz="2400" b="1" dirty="0" smtClean="0">
                <a:latin typeface="+mj-lt"/>
              </a:rPr>
              <a:t>- Hành động: </a:t>
            </a:r>
            <a:r>
              <a:rPr lang="vi-VN" sz="2400" dirty="0" smtClean="0">
                <a:latin typeface="+mj-lt"/>
              </a:rPr>
              <a:t>dắt trâu đi về</a:t>
            </a:r>
          </a:p>
          <a:p>
            <a:pPr algn="just">
              <a:lnSpc>
                <a:spcPct val="200000"/>
              </a:lnSpc>
            </a:pPr>
            <a:r>
              <a:rPr lang="vi-VN" sz="2400" dirty="0" smtClean="0">
                <a:latin typeface="+mj-lt"/>
              </a:rPr>
              <a:t>- </a:t>
            </a:r>
            <a:r>
              <a:rPr lang="vi-VN" sz="2400" b="1" dirty="0" smtClean="0">
                <a:latin typeface="+mj-lt"/>
              </a:rPr>
              <a:t>Tâm trạng</a:t>
            </a:r>
            <a:r>
              <a:rPr lang="vi-VN" sz="2400" dirty="0" smtClean="0">
                <a:latin typeface="+mj-lt"/>
              </a:rPr>
              <a:t>: </a:t>
            </a:r>
            <a:r>
              <a:rPr lang="vi-VN" sz="2400" dirty="0">
                <a:latin typeface="+mj-lt"/>
              </a:rPr>
              <a:t>Vui vẻ, thư giãn sau một ngày dài</a:t>
            </a:r>
            <a:r>
              <a:rPr lang="vi-VN" sz="2400" dirty="0" smtClean="0">
                <a:latin typeface="+mj-lt"/>
              </a:rPr>
              <a:t>.</a:t>
            </a:r>
          </a:p>
        </p:txBody>
      </p:sp>
      <p:sp>
        <p:nvSpPr>
          <p:cNvPr id="20" name="TextBox 19"/>
          <p:cNvSpPr txBox="1"/>
          <p:nvPr/>
        </p:nvSpPr>
        <p:spPr>
          <a:xfrm>
            <a:off x="5443168" y="2898973"/>
            <a:ext cx="1217064"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7020272" y="3939902"/>
            <a:ext cx="1584176"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đủng đỉnh</a:t>
            </a:r>
            <a:endParaRPr lang="en-US" sz="24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70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36096" y="0"/>
            <a:ext cx="3707904"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a:extLst>
              <a:ext uri="{FF2B5EF4-FFF2-40B4-BE49-F238E27FC236}">
                <a16:creationId xmlns:a16="http://schemas.microsoft.com/office/drawing/2014/main" id="{0333605C-E43D-E1C9-A643-4AC24E8A6AFA}"/>
              </a:ext>
            </a:extLst>
          </p:cNvPr>
          <p:cNvSpPr txBox="1"/>
          <p:nvPr/>
        </p:nvSpPr>
        <p:spPr>
          <a:xfrm>
            <a:off x="5580112" y="0"/>
            <a:ext cx="4614993" cy="6129050"/>
          </a:xfrm>
          <a:prstGeom prst="rect">
            <a:avLst/>
          </a:prstGeom>
          <a:noFill/>
        </p:spPr>
        <p:txBody>
          <a:bodyPr wrap="square">
            <a:spAutoFit/>
          </a:bodyPr>
          <a:lstStyle/>
          <a:p>
            <a:pPr>
              <a:lnSpc>
                <a:spcPct val="150000"/>
              </a:lnSpc>
              <a:defRPr/>
            </a:pPr>
            <a:r>
              <a:rPr lang="vi-VN" sz="2400" dirty="0">
                <a:solidFill>
                  <a:prstClr val="black"/>
                </a:solidFill>
                <a:latin typeface="Times New Roman" panose="02020603050405020304" pitchFamily="18" charset="0"/>
              </a:rPr>
              <a:t>Bóng chiều toả ra nhanh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Trên các bờ bụi rậm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Đồng quê đang xanh thẫm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Bỗng chốc trở tối mò</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đã ăn no</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Bước giữa trời yên tĩnh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đi đ</a:t>
            </a:r>
            <a:r>
              <a:rPr lang="en-US" sz="2400" dirty="0">
                <a:solidFill>
                  <a:prstClr val="black"/>
                </a:solidFill>
              </a:rPr>
              <a:t>ủ</a:t>
            </a:r>
            <a:r>
              <a:rPr lang="vi-VN" sz="2400" dirty="0">
                <a:solidFill>
                  <a:prstClr val="black"/>
                </a:solidFill>
                <a:latin typeface="Times New Roman" panose="02020603050405020304" pitchFamily="18" charset="0"/>
              </a:rPr>
              <a:t>ng đỉnh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Như bước giữa ngàn sao</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
            </a:r>
            <a:br>
              <a:rPr lang="vi-VN" sz="2400" dirty="0">
                <a:solidFill>
                  <a:prstClr val="black"/>
                </a:solidFill>
                <a:latin typeface="Times New Roman" panose="02020603050405020304" pitchFamily="18" charset="0"/>
              </a:rPr>
            </a:br>
            <a:endParaRPr lang="en-US" sz="2400" dirty="0">
              <a:solidFill>
                <a:prstClr val="black"/>
              </a:solidFill>
            </a:endParaRPr>
          </a:p>
        </p:txBody>
      </p:sp>
      <p:pic>
        <p:nvPicPr>
          <p:cNvPr id="3" name="Picture 2"/>
          <p:cNvPicPr>
            <a:picLocks noChangeAspect="1"/>
          </p:cNvPicPr>
          <p:nvPr/>
        </p:nvPicPr>
        <p:blipFill>
          <a:blip r:embed="rId3"/>
          <a:stretch>
            <a:fillRect/>
          </a:stretch>
        </p:blipFill>
        <p:spPr>
          <a:xfrm>
            <a:off x="-1044624" y="195486"/>
            <a:ext cx="6150212" cy="1008112"/>
          </a:xfrm>
          <a:prstGeom prst="rect">
            <a:avLst/>
          </a:prstGeom>
        </p:spPr>
      </p:pic>
      <p:sp>
        <p:nvSpPr>
          <p:cNvPr id="2" name="Rectangle 1"/>
          <p:cNvSpPr/>
          <p:nvPr/>
        </p:nvSpPr>
        <p:spPr>
          <a:xfrm>
            <a:off x="533588" y="1203598"/>
            <a:ext cx="4572000" cy="2308324"/>
          </a:xfrm>
          <a:prstGeom prst="rect">
            <a:avLst/>
          </a:prstGeom>
        </p:spPr>
        <p:txBody>
          <a:bodyPr>
            <a:spAutoFit/>
          </a:bodyPr>
          <a:lstStyle/>
          <a:p>
            <a:pPr algn="just">
              <a:lnSpc>
                <a:spcPct val="150000"/>
              </a:lnSpc>
            </a:pP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So sánh </a:t>
            </a:r>
            <a:r>
              <a:rPr lang="vi-VN" sz="2400" dirty="0">
                <a:latin typeface="Times New Roman" panose="02020603050405020304" pitchFamily="18" charset="0"/>
                <a:cs typeface="Times New Roman" panose="02020603050405020304" pitchFamily="18" charset="0"/>
              </a:rPr>
              <a:t>bước đi của trâu khi trời tối như “bước giữa ngàn sao”</a:t>
            </a:r>
          </a:p>
          <a:p>
            <a:pPr algn="just">
              <a:lnSpc>
                <a:spcPct val="150000"/>
              </a:lnSpc>
            </a:pP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Điệp ngữ </a:t>
            </a:r>
            <a:r>
              <a:rPr lang="vi-VN" sz="2400" dirty="0">
                <a:latin typeface="Times New Roman" panose="02020603050405020304" pitchFamily="18" charset="0"/>
                <a:cs typeface="Times New Roman" panose="02020603050405020304" pitchFamily="18" charset="0"/>
              </a:rPr>
              <a:t>“trâu tôi…”</a:t>
            </a:r>
          </a:p>
          <a:p>
            <a:pPr algn="just">
              <a:lnSpc>
                <a:spcPct val="150000"/>
              </a:lnSpc>
            </a:pP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Từ láy</a:t>
            </a:r>
            <a:r>
              <a:rPr lang="vi-VN" sz="2400" dirty="0">
                <a:latin typeface="Times New Roman" panose="02020603050405020304" pitchFamily="18" charset="0"/>
                <a:cs typeface="Times New Roman" panose="02020603050405020304" pitchFamily="18" charset="0"/>
              </a:rPr>
              <a:t>: đủng đỉnh</a:t>
            </a:r>
            <a:endParaRPr lang="vi-VN" sz="2400" b="0" i="0" dirty="0">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5443168" y="2898973"/>
            <a:ext cx="1217064"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020272" y="3939902"/>
            <a:ext cx="1584176"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đủng đỉnh</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443168" y="4010640"/>
            <a:ext cx="1217064"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440610" y="4540576"/>
            <a:ext cx="859582" cy="461665"/>
          </a:xfrm>
          <a:prstGeom prst="rect">
            <a:avLst/>
          </a:prstGeom>
          <a:solidFill>
            <a:schemeClr val="accent5">
              <a:lumMod val="50000"/>
            </a:schemeClr>
          </a:solidFill>
        </p:spPr>
        <p:txBody>
          <a:bodyPr wrap="square" rtlCol="0">
            <a:spAutoFit/>
          </a:bodyPr>
          <a:lstStyle/>
          <a:p>
            <a:pPr algn="ctr"/>
            <a:r>
              <a:rPr lang="en-US" sz="2400" i="1" dirty="0" err="1" smtClean="0">
                <a:solidFill>
                  <a:schemeClr val="bg1"/>
                </a:solidFill>
                <a:latin typeface="Times New Roman" panose="02020603050405020304" pitchFamily="18" charset="0"/>
                <a:cs typeface="Times New Roman" panose="02020603050405020304" pitchFamily="18" charset="0"/>
                <a:sym typeface="Wingdings" pitchFamily="2" charset="2"/>
              </a:rPr>
              <a:t>Như</a:t>
            </a:r>
            <a:r>
              <a:rPr lang="en-US" sz="2400" i="1" dirty="0" smtClean="0">
                <a:solidFill>
                  <a:schemeClr val="bg1"/>
                </a:solidFill>
                <a:latin typeface="Times New Roman" panose="02020603050405020304" pitchFamily="18" charset="0"/>
                <a:cs typeface="Times New Roman" panose="02020603050405020304" pitchFamily="18" charset="0"/>
                <a:sym typeface="Wingdings" pitchFamily="2" charset="2"/>
              </a:rPr>
              <a:t> </a:t>
            </a:r>
            <a:endParaRPr lang="en-US" sz="24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69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1000"/>
                                        <p:tgtEl>
                                          <p:spTgt spid="2">
                                            <p:txEl>
                                              <p:pRg st="1" end="1"/>
                                            </p:txEl>
                                          </p:spTgt>
                                        </p:tgtEl>
                                      </p:cBhvr>
                                    </p:animEffect>
                                    <p:anim calcmode="lin" valueType="num">
                                      <p:cBhvr>
                                        <p:cTn id="3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barn(inVertical)">
                                      <p:cBhvr>
                                        <p:cTn id="4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7584" y="339502"/>
            <a:ext cx="7382896" cy="2127688"/>
          </a:xfrm>
          <a:prstGeom prst="rect">
            <a:avLst/>
          </a:prstGeom>
        </p:spPr>
      </p:pic>
      <p:sp>
        <p:nvSpPr>
          <p:cNvPr id="4" name="Rectangle 3"/>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p:cNvPicPr>
            <a:picLocks noChangeAspect="1"/>
          </p:cNvPicPr>
          <p:nvPr/>
        </p:nvPicPr>
        <p:blipFill>
          <a:blip r:embed="rId4"/>
          <a:stretch>
            <a:fillRect/>
          </a:stretch>
        </p:blipFill>
        <p:spPr>
          <a:xfrm>
            <a:off x="1403648" y="2067694"/>
            <a:ext cx="1280416" cy="1285418"/>
          </a:xfrm>
          <a:prstGeom prst="rect">
            <a:avLst/>
          </a:prstGeom>
        </p:spPr>
      </p:pic>
      <p:sp>
        <p:nvSpPr>
          <p:cNvPr id="6" name="TextBox 5"/>
          <p:cNvSpPr txBox="1"/>
          <p:nvPr/>
        </p:nvSpPr>
        <p:spPr>
          <a:xfrm>
            <a:off x="2485964" y="2387237"/>
            <a:ext cx="3238163"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SAO CHỔI</a:t>
            </a:r>
            <a:endParaRPr lang="en-US" sz="36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5148064" y="2467190"/>
            <a:ext cx="2520280" cy="2304256"/>
          </a:xfrm>
          <a:prstGeom prst="rect">
            <a:avLst/>
          </a:prstGeom>
        </p:spPr>
      </p:pic>
    </p:spTree>
    <p:extLst>
      <p:ext uri="{BB962C8B-B14F-4D97-AF65-F5344CB8AC3E}">
        <p14:creationId xmlns:p14="http://schemas.microsoft.com/office/powerpoint/2010/main" val="1560202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512" y="555526"/>
            <a:ext cx="5203533" cy="4333567"/>
          </a:xfrm>
          <a:prstGeom prst="rect">
            <a:avLst/>
          </a:prstGeom>
        </p:spPr>
      </p:pic>
      <p:sp>
        <p:nvSpPr>
          <p:cNvPr id="3" name="Rectangle 2"/>
          <p:cNvSpPr/>
          <p:nvPr/>
        </p:nvSpPr>
        <p:spPr>
          <a:xfrm>
            <a:off x="5580112" y="771550"/>
            <a:ext cx="3300687" cy="3539430"/>
          </a:xfrm>
          <a:prstGeom prst="rect">
            <a:avLst/>
          </a:prstGeom>
        </p:spPr>
        <p:txBody>
          <a:bodyPr wrap="square">
            <a:spAutoFit/>
          </a:bodyPr>
          <a:lstStyle/>
          <a:p>
            <a:pPr algn="just"/>
            <a:r>
              <a:rPr lang="vi-VN" sz="2800" dirty="0">
                <a:solidFill>
                  <a:srgbClr val="FF0000"/>
                </a:solidFill>
                <a:latin typeface="+mj-lt"/>
              </a:rPr>
              <a:t>Khung cảnh làng quê êm ả, yên bình trái ngược với sự vận hành của thời gian, trời chuyển tối rất nhanh, mọi sự vật như chìm vào trạng thái nghỉ ngơi</a:t>
            </a:r>
            <a:endParaRPr lang="en-US" sz="2800" dirty="0">
              <a:solidFill>
                <a:srgbClr val="FF0000"/>
              </a:solidFill>
              <a:latin typeface="+mj-lt"/>
            </a:endParaRPr>
          </a:p>
        </p:txBody>
      </p:sp>
    </p:spTree>
    <p:extLst>
      <p:ext uri="{BB962C8B-B14F-4D97-AF65-F5344CB8AC3E}">
        <p14:creationId xmlns:p14="http://schemas.microsoft.com/office/powerpoint/2010/main" val="204117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483518"/>
            <a:ext cx="6336703" cy="395616"/>
            <a:chOff x="644526" y="2766774"/>
            <a:chExt cx="16900075" cy="1054970"/>
          </a:xfrm>
        </p:grpSpPr>
        <p:sp>
          <p:nvSpPr>
            <p:cNvPr id="16" name="TextBox 15"/>
            <p:cNvSpPr txBox="1"/>
            <p:nvPr/>
          </p:nvSpPr>
          <p:spPr>
            <a:xfrm>
              <a:off x="1906584" y="2766774"/>
              <a:ext cx="15638017"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Khung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bầu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trời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đêm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TextBox 17">
            <a:extLst>
              <a:ext uri="{FF2B5EF4-FFF2-40B4-BE49-F238E27FC236}">
                <a16:creationId xmlns:a16="http://schemas.microsoft.com/office/drawing/2014/main" id="{99D86DCC-63BA-6CFD-735C-7A876646DA79}"/>
              </a:ext>
            </a:extLst>
          </p:cNvPr>
          <p:cNvSpPr txBox="1"/>
          <p:nvPr/>
        </p:nvSpPr>
        <p:spPr>
          <a:xfrm>
            <a:off x="467544" y="1131590"/>
            <a:ext cx="3189943" cy="2677656"/>
          </a:xfrm>
          <a:prstGeom prst="rect">
            <a:avLst/>
          </a:prstGeom>
          <a:noFill/>
        </p:spPr>
        <p:txBody>
          <a:bodyPr wrap="square">
            <a:spAutoFit/>
          </a:bodyPr>
          <a:lstStyle/>
          <a:p>
            <a:pPr>
              <a:defRPr/>
            </a:pPr>
            <a:r>
              <a:rPr lang="vi-VN" sz="2100" dirty="0">
                <a:latin typeface="+mj-lt"/>
              </a:rPr>
              <a:t>Sông Ngân hà nao nao</a:t>
            </a:r>
            <a:br>
              <a:rPr lang="vi-VN" sz="2100" dirty="0">
                <a:latin typeface="+mj-lt"/>
              </a:rPr>
            </a:br>
            <a:r>
              <a:rPr lang="vi-VN" sz="2100" dirty="0">
                <a:latin typeface="+mj-lt"/>
              </a:rPr>
              <a:t>Chảy giữa trời lồng lộng</a:t>
            </a:r>
            <a:br>
              <a:rPr lang="vi-VN" sz="2100" dirty="0">
                <a:latin typeface="+mj-lt"/>
              </a:rPr>
            </a:br>
            <a:r>
              <a:rPr lang="vi-VN" sz="2100" dirty="0">
                <a:latin typeface="+mj-lt"/>
              </a:rPr>
              <a:t>Sao Thần Nông toả rộng</a:t>
            </a:r>
            <a:br>
              <a:rPr lang="vi-VN" sz="2100" dirty="0">
                <a:latin typeface="+mj-lt"/>
              </a:rPr>
            </a:br>
            <a:r>
              <a:rPr lang="vi-VN" sz="2100" dirty="0">
                <a:latin typeface="+mj-lt"/>
              </a:rPr>
              <a:t>Một chiếc vó bằng vàng</a:t>
            </a:r>
            <a:br>
              <a:rPr lang="vi-VN" sz="2100" dirty="0">
                <a:latin typeface="+mj-lt"/>
              </a:rPr>
            </a:br>
            <a:r>
              <a:rPr lang="vi-VN" sz="2100" dirty="0">
                <a:latin typeface="+mj-lt"/>
              </a:rPr>
              <a:t>Đón những sao dọc ngang</a:t>
            </a:r>
            <a:br>
              <a:rPr lang="vi-VN" sz="2100" dirty="0">
                <a:latin typeface="+mj-lt"/>
              </a:rPr>
            </a:br>
            <a:r>
              <a:rPr lang="vi-VN" sz="2100" dirty="0">
                <a:latin typeface="+mj-lt"/>
              </a:rPr>
              <a:t>Như tôm cua bơi lội</a:t>
            </a:r>
            <a:br>
              <a:rPr lang="vi-VN" sz="2100" dirty="0">
                <a:latin typeface="+mj-lt"/>
              </a:rPr>
            </a:br>
            <a:r>
              <a:rPr lang="vi-VN" sz="2100" dirty="0">
                <a:latin typeface="+mj-lt"/>
              </a:rPr>
              <a:t/>
            </a:r>
            <a:br>
              <a:rPr lang="vi-VN" sz="2100" dirty="0">
                <a:latin typeface="+mj-lt"/>
              </a:rPr>
            </a:br>
            <a:endParaRPr lang="en-US" sz="2100" dirty="0">
              <a:latin typeface="+mj-lt"/>
            </a:endParaRPr>
          </a:p>
        </p:txBody>
      </p:sp>
      <p:sp>
        <p:nvSpPr>
          <p:cNvPr id="19" name="TextBox 18">
            <a:extLst>
              <a:ext uri="{FF2B5EF4-FFF2-40B4-BE49-F238E27FC236}">
                <a16:creationId xmlns:a16="http://schemas.microsoft.com/office/drawing/2014/main" id="{7CA12024-7F08-BC2A-9C96-FD0CA5AE3780}"/>
              </a:ext>
            </a:extLst>
          </p:cNvPr>
          <p:cNvSpPr txBox="1"/>
          <p:nvPr/>
        </p:nvSpPr>
        <p:spPr>
          <a:xfrm>
            <a:off x="6014679" y="879134"/>
            <a:ext cx="3156851" cy="1954381"/>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endParaRPr lang="en-US" sz="1600" dirty="0">
              <a:solidFill>
                <a:schemeClr val="tx1"/>
              </a:solidFill>
              <a:latin typeface="Calibri Light" panose="020F0302020204030204"/>
            </a:endParaRPr>
          </a:p>
          <a:p>
            <a:pPr>
              <a:defRPr/>
            </a:pPr>
            <a:r>
              <a:rPr lang="vi-VN" sz="2100" dirty="0">
                <a:solidFill>
                  <a:schemeClr val="tx1"/>
                </a:solidFill>
                <a:latin typeface="Times New Roman" panose="02020603050405020304" pitchFamily="18" charset="0"/>
              </a:rPr>
              <a:t>Bên trời đang rộn rã</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Cả nhóm Đại Hùng tinh</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Buông gàu bên sông Ngân</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Suốt đêm lo tát nước...</a:t>
            </a:r>
            <a:br>
              <a:rPr lang="vi-VN" sz="2100" dirty="0">
                <a:solidFill>
                  <a:schemeClr val="tx1"/>
                </a:solidFill>
                <a:latin typeface="Times New Roman" panose="02020603050405020304" pitchFamily="18" charset="0"/>
              </a:rPr>
            </a:br>
            <a:endParaRPr lang="en-US" sz="2100" dirty="0">
              <a:solidFill>
                <a:schemeClr val="tx1"/>
              </a:solidFill>
              <a:latin typeface="Calibri Light" panose="020F0302020204030204"/>
            </a:endParaRPr>
          </a:p>
        </p:txBody>
      </p:sp>
      <p:sp>
        <p:nvSpPr>
          <p:cNvPr id="23" name="TextBox 22">
            <a:extLst>
              <a:ext uri="{FF2B5EF4-FFF2-40B4-BE49-F238E27FC236}">
                <a16:creationId xmlns:a16="http://schemas.microsoft.com/office/drawing/2014/main" id="{1F6527A2-7DAA-9C97-4055-6CF47CEC1582}"/>
              </a:ext>
            </a:extLst>
          </p:cNvPr>
          <p:cNvSpPr txBox="1"/>
          <p:nvPr/>
        </p:nvSpPr>
        <p:spPr>
          <a:xfrm>
            <a:off x="6014679" y="2499742"/>
            <a:ext cx="3241820" cy="203132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tx1"/>
                </a:solidFill>
                <a:latin typeface="Times New Roman" panose="02020603050405020304" pitchFamily="18" charset="0"/>
              </a:rPr>
              <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Ngàn sao vui làm việc</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Mải đến lúc hừng đông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Phe phẩy chiếc quạt hồng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Báo ngày lên, về nghỉ</a:t>
            </a:r>
          </a:p>
          <a:p>
            <a:pPr>
              <a:defRPr/>
            </a:pPr>
            <a:endParaRPr lang="en-US" sz="2100" dirty="0">
              <a:solidFill>
                <a:schemeClr val="tx1"/>
              </a:solidFill>
              <a:latin typeface="Calibri Light" panose="020F0302020204030204"/>
            </a:endParaRPr>
          </a:p>
        </p:txBody>
      </p:sp>
      <p:sp>
        <p:nvSpPr>
          <p:cNvPr id="24" name="TextBox 23">
            <a:extLst>
              <a:ext uri="{FF2B5EF4-FFF2-40B4-BE49-F238E27FC236}">
                <a16:creationId xmlns:a16="http://schemas.microsoft.com/office/drawing/2014/main" id="{7CA12024-7F08-BC2A-9C96-FD0CA5AE3780}"/>
              </a:ext>
            </a:extLst>
          </p:cNvPr>
          <p:cNvSpPr txBox="1"/>
          <p:nvPr/>
        </p:nvSpPr>
        <p:spPr>
          <a:xfrm>
            <a:off x="522989" y="3304059"/>
            <a:ext cx="3156851" cy="1631216"/>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tx1"/>
                </a:solidFill>
                <a:latin typeface="Times New Roman" panose="02020603050405020304" pitchFamily="18" charset="0"/>
              </a:rPr>
              <a:t>Phía đông nam rời rợi</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Ai đặt một chiếc nơm</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Rờ rỡ ngôi sao Hôm</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Như đuốc đèn soi cá</a:t>
            </a:r>
            <a:endParaRPr lang="en-US" sz="2100" dirty="0">
              <a:solidFill>
                <a:schemeClr val="tx1"/>
              </a:solidFill>
              <a:latin typeface="Calibri Light" panose="020F0302020204030204"/>
            </a:endParaRPr>
          </a:p>
          <a:p>
            <a:pPr>
              <a:defRPr/>
            </a:pPr>
            <a:endParaRPr lang="en-US" sz="1600" dirty="0">
              <a:solidFill>
                <a:schemeClr val="tx1"/>
              </a:solidFill>
              <a:latin typeface="Calibri Light" panose="020F0302020204030204"/>
            </a:endParaRPr>
          </a:p>
        </p:txBody>
      </p:sp>
      <p:pic>
        <p:nvPicPr>
          <p:cNvPr id="25" name="Picture 24"/>
          <p:cNvPicPr>
            <a:picLocks noChangeAspect="1"/>
          </p:cNvPicPr>
          <p:nvPr/>
        </p:nvPicPr>
        <p:blipFill>
          <a:blip r:embed="rId3"/>
          <a:stretch>
            <a:fillRect/>
          </a:stretch>
        </p:blipFill>
        <p:spPr>
          <a:xfrm>
            <a:off x="3428375" y="1527811"/>
            <a:ext cx="2563951" cy="2533641"/>
          </a:xfrm>
          <a:prstGeom prst="ellipse">
            <a:avLst/>
          </a:prstGeom>
          <a:ln>
            <a:noFill/>
          </a:ln>
          <a:effectLst>
            <a:softEdge rad="112500"/>
          </a:effectLst>
        </p:spPr>
      </p:pic>
      <p:grpSp>
        <p:nvGrpSpPr>
          <p:cNvPr id="17" name="Group 16"/>
          <p:cNvGrpSpPr/>
          <p:nvPr/>
        </p:nvGrpSpPr>
        <p:grpSpPr>
          <a:xfrm>
            <a:off x="-127354" y="112000"/>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16911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Khung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đêm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smtClean="0">
                <a:solidFill>
                  <a:schemeClr val="bg1"/>
                </a:solidFill>
                <a:latin typeface="Times New Roman" panose="02020603050405020304" pitchFamily="18" charset="0"/>
                <a:cs typeface="Times New Roman" panose="02020603050405020304" pitchFamily="18" charset="0"/>
              </a:rPr>
              <a:t>qua </a:t>
            </a:r>
            <a:r>
              <a:rPr lang="en-US" sz="2400" dirty="0" err="1" smtClean="0">
                <a:solidFill>
                  <a:schemeClr val="bg1"/>
                </a:solidFill>
                <a:latin typeface="Times New Roman" panose="02020603050405020304" pitchFamily="18" charset="0"/>
                <a:cs typeface="Times New Roman" panose="02020603050405020304" pitchFamily="18" charset="0"/>
              </a:rPr>
              <a:t>trí</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tưởng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tượng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của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nhân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vật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tôi</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944088" y="698140"/>
            <a:ext cx="806233" cy="771179"/>
          </a:xfrm>
          <a:prstGeom prst="rect">
            <a:avLst/>
          </a:prstGeom>
        </p:spPr>
      </p:pic>
      <p:pic>
        <p:nvPicPr>
          <p:cNvPr id="17" name="Picture 16"/>
          <p:cNvPicPr>
            <a:picLocks noChangeAspect="1"/>
          </p:cNvPicPr>
          <p:nvPr/>
        </p:nvPicPr>
        <p:blipFill>
          <a:blip r:embed="rId3"/>
          <a:stretch>
            <a:fillRect/>
          </a:stretch>
        </p:blipFill>
        <p:spPr>
          <a:xfrm>
            <a:off x="2411760" y="1840006"/>
            <a:ext cx="806233" cy="771179"/>
          </a:xfrm>
          <a:prstGeom prst="rect">
            <a:avLst/>
          </a:prstGeom>
        </p:spPr>
      </p:pic>
      <p:pic>
        <p:nvPicPr>
          <p:cNvPr id="22" name="Picture 21"/>
          <p:cNvPicPr>
            <a:picLocks noChangeAspect="1"/>
          </p:cNvPicPr>
          <p:nvPr/>
        </p:nvPicPr>
        <p:blipFill>
          <a:blip r:embed="rId3"/>
          <a:stretch>
            <a:fillRect/>
          </a:stretch>
        </p:blipFill>
        <p:spPr>
          <a:xfrm>
            <a:off x="3986955" y="663422"/>
            <a:ext cx="806233" cy="771179"/>
          </a:xfrm>
          <a:prstGeom prst="rect">
            <a:avLst/>
          </a:prstGeom>
        </p:spPr>
      </p:pic>
      <p:pic>
        <p:nvPicPr>
          <p:cNvPr id="26" name="Picture 25"/>
          <p:cNvPicPr>
            <a:picLocks noChangeAspect="1"/>
          </p:cNvPicPr>
          <p:nvPr/>
        </p:nvPicPr>
        <p:blipFill>
          <a:blip r:embed="rId3"/>
          <a:stretch>
            <a:fillRect/>
          </a:stretch>
        </p:blipFill>
        <p:spPr>
          <a:xfrm>
            <a:off x="5796136" y="1840006"/>
            <a:ext cx="806233" cy="771179"/>
          </a:xfrm>
          <a:prstGeom prst="rect">
            <a:avLst/>
          </a:prstGeom>
        </p:spPr>
      </p:pic>
      <p:pic>
        <p:nvPicPr>
          <p:cNvPr id="27" name="Picture 26"/>
          <p:cNvPicPr>
            <a:picLocks noChangeAspect="1"/>
          </p:cNvPicPr>
          <p:nvPr/>
        </p:nvPicPr>
        <p:blipFill>
          <a:blip r:embed="rId3"/>
          <a:stretch>
            <a:fillRect/>
          </a:stretch>
        </p:blipFill>
        <p:spPr>
          <a:xfrm>
            <a:off x="7803379" y="1214223"/>
            <a:ext cx="806233" cy="771179"/>
          </a:xfrm>
          <a:prstGeom prst="rect">
            <a:avLst/>
          </a:prstGeom>
        </p:spPr>
      </p:pic>
      <p:sp>
        <p:nvSpPr>
          <p:cNvPr id="28" name="TextBox 27"/>
          <p:cNvSpPr txBox="1"/>
          <p:nvPr/>
        </p:nvSpPr>
        <p:spPr>
          <a:xfrm>
            <a:off x="399389" y="1569903"/>
            <a:ext cx="1859374"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Sao </a:t>
            </a:r>
            <a:r>
              <a:rPr lang="en-US" sz="2400" dirty="0" err="1" smtClean="0">
                <a:latin typeface="Times New Roman" pitchFamily="18" charset="0"/>
                <a:cs typeface="Times New Roman" pitchFamily="18" charset="0"/>
              </a:rPr>
              <a:t>Ngân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a:t>
            </a:r>
            <a:endParaRPr lang="en-US" sz="2400" dirty="0">
              <a:latin typeface="Times New Roman" pitchFamily="18" charset="0"/>
              <a:cs typeface="Times New Roman" pitchFamily="18" charset="0"/>
            </a:endParaRPr>
          </a:p>
        </p:txBody>
      </p:sp>
      <p:sp>
        <p:nvSpPr>
          <p:cNvPr id="29" name="TextBox 28"/>
          <p:cNvSpPr txBox="1"/>
          <p:nvPr/>
        </p:nvSpPr>
        <p:spPr>
          <a:xfrm>
            <a:off x="1979712" y="2801672"/>
            <a:ext cx="216024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Sao </a:t>
            </a:r>
            <a:r>
              <a:rPr lang="en-US" sz="2400" dirty="0" err="1" smtClean="0">
                <a:latin typeface="Times New Roman" pitchFamily="18" charset="0"/>
                <a:cs typeface="Times New Roman" pitchFamily="18" charset="0"/>
              </a:rPr>
              <a:t>Thần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Nông</a:t>
            </a:r>
            <a:endParaRPr lang="en-US" sz="2400" dirty="0">
              <a:latin typeface="Times New Roman" pitchFamily="18" charset="0"/>
              <a:cs typeface="Times New Roman" pitchFamily="18" charset="0"/>
            </a:endParaRPr>
          </a:p>
        </p:txBody>
      </p:sp>
      <p:sp>
        <p:nvSpPr>
          <p:cNvPr id="30" name="TextBox 29"/>
          <p:cNvSpPr txBox="1"/>
          <p:nvPr/>
        </p:nvSpPr>
        <p:spPr>
          <a:xfrm>
            <a:off x="3309951" y="1563638"/>
            <a:ext cx="216024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Sao </a:t>
            </a:r>
            <a:r>
              <a:rPr lang="en-US" sz="2400" dirty="0" err="1" smtClean="0">
                <a:latin typeface="Times New Roman" pitchFamily="18" charset="0"/>
                <a:cs typeface="Times New Roman" pitchFamily="18" charset="0"/>
              </a:rPr>
              <a:t>Hôm</a:t>
            </a:r>
            <a:endParaRPr lang="en-US" sz="2400" dirty="0">
              <a:latin typeface="Times New Roman" pitchFamily="18" charset="0"/>
              <a:cs typeface="Times New Roman" pitchFamily="18" charset="0"/>
            </a:endParaRPr>
          </a:p>
        </p:txBody>
      </p:sp>
      <p:sp>
        <p:nvSpPr>
          <p:cNvPr id="31" name="TextBox 30"/>
          <p:cNvSpPr txBox="1"/>
          <p:nvPr/>
        </p:nvSpPr>
        <p:spPr>
          <a:xfrm>
            <a:off x="5076056" y="2732315"/>
            <a:ext cx="2160240" cy="830997"/>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Sao </a:t>
            </a:r>
            <a:r>
              <a:rPr lang="en-US" sz="2400" dirty="0" err="1" smtClean="0">
                <a:latin typeface="Times New Roman" pitchFamily="18" charset="0"/>
                <a:cs typeface="Times New Roman" pitchFamily="18" charset="0"/>
              </a:rPr>
              <a:t>Đại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tinh</a:t>
            </a:r>
            <a:endParaRPr lang="en-US" sz="2400" dirty="0">
              <a:latin typeface="Times New Roman" pitchFamily="18" charset="0"/>
              <a:cs typeface="Times New Roman" pitchFamily="18" charset="0"/>
            </a:endParaRPr>
          </a:p>
        </p:txBody>
      </p:sp>
      <p:sp>
        <p:nvSpPr>
          <p:cNvPr id="32" name="TextBox 31"/>
          <p:cNvSpPr txBox="1"/>
          <p:nvPr/>
        </p:nvSpPr>
        <p:spPr>
          <a:xfrm>
            <a:off x="7352781" y="2112199"/>
            <a:ext cx="1791219" cy="830997"/>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Sao </a:t>
            </a:r>
            <a:r>
              <a:rPr lang="en-US" sz="2400" dirty="0" err="1" smtClean="0">
                <a:latin typeface="Times New Roman" pitchFamily="18" charset="0"/>
                <a:cs typeface="Times New Roman" pitchFamily="18" charset="0"/>
              </a:rPr>
              <a:t>dọc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ngang</a:t>
            </a:r>
            <a:endParaRPr lang="en-US" sz="2400" dirty="0">
              <a:latin typeface="Times New Roman" pitchFamily="18" charset="0"/>
              <a:cs typeface="Times New Roman" pitchFamily="18" charset="0"/>
            </a:endParaRPr>
          </a:p>
        </p:txBody>
      </p:sp>
      <p:sp>
        <p:nvSpPr>
          <p:cNvPr id="33" name="TextBox 32"/>
          <p:cNvSpPr txBox="1"/>
          <p:nvPr/>
        </p:nvSpPr>
        <p:spPr>
          <a:xfrm>
            <a:off x="447394" y="3900992"/>
            <a:ext cx="8249212" cy="830997"/>
          </a:xfrm>
          <a:prstGeom prst="rect">
            <a:avLst/>
          </a:prstGeom>
          <a:solidFill>
            <a:schemeClr val="bg1"/>
          </a:solidFill>
          <a:ln w="28575">
            <a:solidFill>
              <a:schemeClr val="accent5">
                <a:lumMod val="75000"/>
              </a:schemeClr>
            </a:solidFill>
            <a:prstDash val="lgDash"/>
          </a:ln>
        </p:spPr>
        <p:txBody>
          <a:bodyPr wrap="square" rtlCol="0">
            <a:spAutoFit/>
          </a:bodyPr>
          <a:lstStyle/>
          <a:p>
            <a:pPr marL="342900" indent="-342900">
              <a:buFont typeface="Wingdings" panose="05000000000000000000" pitchFamily="2" charset="2"/>
              <a:buChar char="è"/>
            </a:pP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kê</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Khung</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bao</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la,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lớn</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lung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linh</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muôn</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ngàn</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phú</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847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circle(in)">
                                      <p:cBhvr>
                                        <p:cTn id="52" dur="2000"/>
                                        <p:tgtEl>
                                          <p:spTgt spid="27"/>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circle(in)">
                                      <p:cBhvr>
                                        <p:cTn id="55" dur="20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p:bldP spid="29" grpId="0"/>
      <p:bldP spid="30" grpId="0"/>
      <p:bldP spid="31" grpId="0"/>
      <p:bldP spid="32" grpId="0"/>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Khung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cảnh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đêm</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smtClean="0">
                <a:solidFill>
                  <a:prstClr val="white"/>
                </a:solidFill>
                <a:latin typeface="Times New Roman" panose="02020603050405020304" pitchFamily="18" charset="0"/>
                <a:cs typeface="Times New Roman" panose="02020603050405020304" pitchFamily="18" charset="0"/>
              </a:rPr>
              <a:t>qua </a:t>
            </a:r>
            <a:r>
              <a:rPr lang="en-US" sz="2400" dirty="0" err="1" smtClean="0">
                <a:solidFill>
                  <a:prstClr val="white"/>
                </a:solidFill>
                <a:latin typeface="Times New Roman" panose="02020603050405020304" pitchFamily="18" charset="0"/>
                <a:cs typeface="Times New Roman" panose="02020603050405020304" pitchFamily="18" charset="0"/>
              </a:rPr>
              <a:t>trí</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tưởng</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tượng</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của</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nhân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vật</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tôi</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12668" y="691118"/>
            <a:ext cx="806233" cy="771179"/>
          </a:xfrm>
          <a:prstGeom prst="rect">
            <a:avLst/>
          </a:prstGeom>
        </p:spPr>
      </p:pic>
      <p:pic>
        <p:nvPicPr>
          <p:cNvPr id="17" name="Picture 16"/>
          <p:cNvPicPr>
            <a:picLocks noChangeAspect="1"/>
          </p:cNvPicPr>
          <p:nvPr/>
        </p:nvPicPr>
        <p:blipFill>
          <a:blip r:embed="rId3"/>
          <a:stretch>
            <a:fillRect/>
          </a:stretch>
        </p:blipFill>
        <p:spPr>
          <a:xfrm>
            <a:off x="117573" y="1491630"/>
            <a:ext cx="806233" cy="771179"/>
          </a:xfrm>
          <a:prstGeom prst="rect">
            <a:avLst/>
          </a:prstGeom>
        </p:spPr>
      </p:pic>
      <p:pic>
        <p:nvPicPr>
          <p:cNvPr id="22" name="Picture 21"/>
          <p:cNvPicPr>
            <a:picLocks noChangeAspect="1"/>
          </p:cNvPicPr>
          <p:nvPr/>
        </p:nvPicPr>
        <p:blipFill>
          <a:blip r:embed="rId3"/>
          <a:stretch>
            <a:fillRect/>
          </a:stretch>
        </p:blipFill>
        <p:spPr>
          <a:xfrm>
            <a:off x="117573" y="2355726"/>
            <a:ext cx="806233" cy="771179"/>
          </a:xfrm>
          <a:prstGeom prst="rect">
            <a:avLst/>
          </a:prstGeom>
        </p:spPr>
      </p:pic>
      <p:pic>
        <p:nvPicPr>
          <p:cNvPr id="26" name="Picture 25"/>
          <p:cNvPicPr>
            <a:picLocks noChangeAspect="1"/>
          </p:cNvPicPr>
          <p:nvPr/>
        </p:nvPicPr>
        <p:blipFill>
          <a:blip r:embed="rId3"/>
          <a:stretch>
            <a:fillRect/>
          </a:stretch>
        </p:blipFill>
        <p:spPr>
          <a:xfrm>
            <a:off x="107504" y="3219822"/>
            <a:ext cx="806233" cy="771179"/>
          </a:xfrm>
          <a:prstGeom prst="rect">
            <a:avLst/>
          </a:prstGeom>
        </p:spPr>
      </p:pic>
      <p:pic>
        <p:nvPicPr>
          <p:cNvPr id="27" name="Picture 26"/>
          <p:cNvPicPr>
            <a:picLocks noChangeAspect="1"/>
          </p:cNvPicPr>
          <p:nvPr/>
        </p:nvPicPr>
        <p:blipFill>
          <a:blip r:embed="rId3"/>
          <a:stretch>
            <a:fillRect/>
          </a:stretch>
        </p:blipFill>
        <p:spPr>
          <a:xfrm>
            <a:off x="117573" y="4068974"/>
            <a:ext cx="806233" cy="771179"/>
          </a:xfrm>
          <a:prstGeom prst="rect">
            <a:avLst/>
          </a:prstGeom>
        </p:spPr>
      </p:pic>
      <p:sp>
        <p:nvSpPr>
          <p:cNvPr id="28" name="TextBox 27"/>
          <p:cNvSpPr txBox="1"/>
          <p:nvPr/>
        </p:nvSpPr>
        <p:spPr>
          <a:xfrm>
            <a:off x="1012271" y="990156"/>
            <a:ext cx="1859374" cy="430887"/>
          </a:xfrm>
          <a:prstGeom prst="rect">
            <a:avLst/>
          </a:prstGeom>
          <a:noFill/>
        </p:spPr>
        <p:txBody>
          <a:bodyPr wrap="square" rtlCol="0">
            <a:spAutoFit/>
          </a:bodyPr>
          <a:lstStyle/>
          <a:p>
            <a:r>
              <a:rPr lang="en-US" sz="2200" dirty="0" smtClean="0">
                <a:solidFill>
                  <a:prstClr val="black"/>
                </a:solidFill>
                <a:latin typeface="Times New Roman" pitchFamily="18" charset="0"/>
                <a:cs typeface="Times New Roman" pitchFamily="18" charset="0"/>
              </a:rPr>
              <a:t>Sao </a:t>
            </a:r>
            <a:r>
              <a:rPr lang="en-US" sz="2200" dirty="0" err="1" smtClean="0">
                <a:solidFill>
                  <a:prstClr val="black"/>
                </a:solidFill>
                <a:latin typeface="Times New Roman" pitchFamily="18" charset="0"/>
                <a:cs typeface="Times New Roman" pitchFamily="18" charset="0"/>
              </a:rPr>
              <a:t>Ngân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Hà</a:t>
            </a:r>
            <a:endParaRPr lang="en-US" sz="2200" dirty="0">
              <a:solidFill>
                <a:prstClr val="black"/>
              </a:solidFill>
              <a:latin typeface="Times New Roman" pitchFamily="18" charset="0"/>
              <a:cs typeface="Times New Roman" pitchFamily="18" charset="0"/>
            </a:endParaRPr>
          </a:p>
        </p:txBody>
      </p:sp>
      <p:sp>
        <p:nvSpPr>
          <p:cNvPr id="29" name="TextBox 28"/>
          <p:cNvSpPr txBox="1"/>
          <p:nvPr/>
        </p:nvSpPr>
        <p:spPr>
          <a:xfrm>
            <a:off x="972911" y="1766074"/>
            <a:ext cx="2160240" cy="430887"/>
          </a:xfrm>
          <a:prstGeom prst="rect">
            <a:avLst/>
          </a:prstGeom>
          <a:noFill/>
        </p:spPr>
        <p:txBody>
          <a:bodyPr wrap="square" rtlCol="0">
            <a:spAutoFit/>
          </a:bodyPr>
          <a:lstStyle/>
          <a:p>
            <a:r>
              <a:rPr lang="en-US" sz="2200" dirty="0" smtClean="0">
                <a:solidFill>
                  <a:prstClr val="black"/>
                </a:solidFill>
                <a:latin typeface="Times New Roman" pitchFamily="18" charset="0"/>
                <a:cs typeface="Times New Roman" pitchFamily="18" charset="0"/>
              </a:rPr>
              <a:t>Sao </a:t>
            </a:r>
            <a:r>
              <a:rPr lang="en-US" sz="2200" dirty="0" err="1" smtClean="0">
                <a:solidFill>
                  <a:prstClr val="black"/>
                </a:solidFill>
                <a:latin typeface="Times New Roman" pitchFamily="18" charset="0"/>
                <a:cs typeface="Times New Roman" pitchFamily="18" charset="0"/>
              </a:rPr>
              <a:t>Thần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Nông</a:t>
            </a:r>
            <a:endParaRPr lang="en-US" sz="2200" dirty="0">
              <a:solidFill>
                <a:prstClr val="black"/>
              </a:solidFill>
              <a:latin typeface="Times New Roman" pitchFamily="18" charset="0"/>
              <a:cs typeface="Times New Roman" pitchFamily="18" charset="0"/>
            </a:endParaRPr>
          </a:p>
        </p:txBody>
      </p:sp>
      <p:sp>
        <p:nvSpPr>
          <p:cNvPr id="30" name="TextBox 29"/>
          <p:cNvSpPr txBox="1"/>
          <p:nvPr/>
        </p:nvSpPr>
        <p:spPr>
          <a:xfrm>
            <a:off x="540863" y="2650296"/>
            <a:ext cx="2160240" cy="430887"/>
          </a:xfrm>
          <a:prstGeom prst="rect">
            <a:avLst/>
          </a:prstGeom>
          <a:noFill/>
        </p:spPr>
        <p:txBody>
          <a:bodyPr wrap="square" rtlCol="0">
            <a:spAutoFit/>
          </a:bodyPr>
          <a:lstStyle/>
          <a:p>
            <a:pPr algn="ctr"/>
            <a:r>
              <a:rPr lang="en-US" sz="2200" dirty="0" smtClean="0">
                <a:solidFill>
                  <a:prstClr val="black"/>
                </a:solidFill>
                <a:latin typeface="Times New Roman" pitchFamily="18" charset="0"/>
                <a:cs typeface="Times New Roman" pitchFamily="18" charset="0"/>
              </a:rPr>
              <a:t>Sao </a:t>
            </a:r>
            <a:r>
              <a:rPr lang="en-US" sz="2200" dirty="0" err="1" smtClean="0">
                <a:solidFill>
                  <a:prstClr val="black"/>
                </a:solidFill>
                <a:latin typeface="Times New Roman" pitchFamily="18" charset="0"/>
                <a:cs typeface="Times New Roman" pitchFamily="18" charset="0"/>
              </a:rPr>
              <a:t>Hôm</a:t>
            </a:r>
            <a:endParaRPr lang="en-US" sz="2200" dirty="0">
              <a:solidFill>
                <a:prstClr val="black"/>
              </a:solidFill>
              <a:latin typeface="Times New Roman" pitchFamily="18" charset="0"/>
              <a:cs typeface="Times New Roman" pitchFamily="18" charset="0"/>
            </a:endParaRPr>
          </a:p>
        </p:txBody>
      </p:sp>
      <p:sp>
        <p:nvSpPr>
          <p:cNvPr id="31" name="TextBox 30"/>
          <p:cNvSpPr txBox="1"/>
          <p:nvPr/>
        </p:nvSpPr>
        <p:spPr>
          <a:xfrm>
            <a:off x="765868" y="3510819"/>
            <a:ext cx="2727323" cy="430887"/>
          </a:xfrm>
          <a:prstGeom prst="rect">
            <a:avLst/>
          </a:prstGeom>
          <a:noFill/>
        </p:spPr>
        <p:txBody>
          <a:bodyPr wrap="square" rtlCol="0">
            <a:spAutoFit/>
          </a:bodyPr>
          <a:lstStyle/>
          <a:p>
            <a:pPr algn="ctr"/>
            <a:r>
              <a:rPr lang="en-US" sz="2200" dirty="0" smtClean="0">
                <a:solidFill>
                  <a:prstClr val="black"/>
                </a:solidFill>
                <a:latin typeface="Times New Roman" pitchFamily="18" charset="0"/>
                <a:cs typeface="Times New Roman" pitchFamily="18" charset="0"/>
              </a:rPr>
              <a:t>Sao </a:t>
            </a:r>
            <a:r>
              <a:rPr lang="en-US" sz="2200" dirty="0" err="1" smtClean="0">
                <a:solidFill>
                  <a:prstClr val="black"/>
                </a:solidFill>
                <a:latin typeface="Times New Roman" pitchFamily="18" charset="0"/>
                <a:cs typeface="Times New Roman" pitchFamily="18" charset="0"/>
              </a:rPr>
              <a:t>Đại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Hùng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tinh</a:t>
            </a:r>
            <a:endParaRPr lang="en-US" sz="2200" dirty="0">
              <a:solidFill>
                <a:prstClr val="black"/>
              </a:solidFill>
              <a:latin typeface="Times New Roman" pitchFamily="18" charset="0"/>
              <a:cs typeface="Times New Roman" pitchFamily="18" charset="0"/>
            </a:endParaRPr>
          </a:p>
        </p:txBody>
      </p:sp>
      <p:sp>
        <p:nvSpPr>
          <p:cNvPr id="32" name="TextBox 31"/>
          <p:cNvSpPr txBox="1"/>
          <p:nvPr/>
        </p:nvSpPr>
        <p:spPr>
          <a:xfrm>
            <a:off x="588677" y="4378488"/>
            <a:ext cx="2544474" cy="430887"/>
          </a:xfrm>
          <a:prstGeom prst="rect">
            <a:avLst/>
          </a:prstGeom>
          <a:noFill/>
        </p:spPr>
        <p:txBody>
          <a:bodyPr wrap="square" rtlCol="0">
            <a:spAutoFit/>
          </a:bodyPr>
          <a:lstStyle/>
          <a:p>
            <a:pPr algn="ctr"/>
            <a:r>
              <a:rPr lang="en-US" sz="2200" dirty="0" smtClean="0">
                <a:solidFill>
                  <a:prstClr val="black"/>
                </a:solidFill>
                <a:latin typeface="Times New Roman" pitchFamily="18" charset="0"/>
                <a:cs typeface="Times New Roman" pitchFamily="18" charset="0"/>
              </a:rPr>
              <a:t>Sao </a:t>
            </a:r>
            <a:r>
              <a:rPr lang="en-US" sz="2200" dirty="0" err="1" smtClean="0">
                <a:solidFill>
                  <a:prstClr val="black"/>
                </a:solidFill>
                <a:latin typeface="Times New Roman" pitchFamily="18" charset="0"/>
                <a:cs typeface="Times New Roman" pitchFamily="18" charset="0"/>
              </a:rPr>
              <a:t>dọc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ngang</a:t>
            </a:r>
            <a:endParaRPr lang="en-US" sz="2200" dirty="0">
              <a:solidFill>
                <a:prstClr val="black"/>
              </a:solidFill>
              <a:latin typeface="Times New Roman" pitchFamily="18" charset="0"/>
              <a:cs typeface="Times New Roman" pitchFamily="18" charset="0"/>
            </a:endParaRPr>
          </a:p>
        </p:txBody>
      </p:sp>
      <p:sp>
        <p:nvSpPr>
          <p:cNvPr id="6" name="TextBox 5"/>
          <p:cNvSpPr txBox="1"/>
          <p:nvPr/>
        </p:nvSpPr>
        <p:spPr>
          <a:xfrm>
            <a:off x="2871645" y="975383"/>
            <a:ext cx="3265512"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dòng</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sông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871645" y="1807080"/>
            <a:ext cx="3717890"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chiếc</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vó</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292610" y="2669757"/>
            <a:ext cx="3265512"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đuốc</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đèn</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soi</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3277167" y="3532434"/>
            <a:ext cx="3717890"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chiếc</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gàu</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tát</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2871645" y="4420052"/>
            <a:ext cx="3717890"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cua</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tôm</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bơi</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lội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6913440" y="788247"/>
            <a:ext cx="2016224" cy="4154984"/>
          </a:xfrm>
          <a:prstGeom prst="rect">
            <a:avLst/>
          </a:prstGeom>
          <a:solidFill>
            <a:schemeClr val="accent5">
              <a:lumMod val="20000"/>
              <a:lumOff val="80000"/>
            </a:schemeClr>
          </a:solidFill>
        </p:spPr>
        <p:txBody>
          <a:bodyPr wrap="square" rtlCol="0">
            <a:spAutoFit/>
          </a:bodyPr>
          <a:lstStyle/>
          <a:p>
            <a:pPr algn="ctr"/>
            <a:r>
              <a:rPr lang="en-US" sz="2400" dirty="0" smtClean="0">
                <a:solidFill>
                  <a:prstClr val="black"/>
                </a:solidFill>
                <a:latin typeface="Times New Roman" pitchFamily="18" charset="0"/>
                <a:cs typeface="Times New Roman" pitchFamily="18" charset="0"/>
              </a:rPr>
              <a:t>NT so </a:t>
            </a:r>
            <a:r>
              <a:rPr lang="en-US" sz="2400" dirty="0" err="1" smtClean="0">
                <a:solidFill>
                  <a:prstClr val="black"/>
                </a:solidFill>
                <a:latin typeface="Times New Roman" pitchFamily="18" charset="0"/>
                <a:cs typeface="Times New Roman" pitchFamily="18" charset="0"/>
              </a:rPr>
              <a:t>sánh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ngôi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sao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đều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được</a:t>
            </a:r>
            <a:r>
              <a:rPr lang="en-US" sz="2400" dirty="0" smtClean="0">
                <a:solidFill>
                  <a:prstClr val="black"/>
                </a:solidFill>
                <a:latin typeface="Times New Roman" pitchFamily="18" charset="0"/>
                <a:cs typeface="Times New Roman" pitchFamily="18" charset="0"/>
              </a:rPr>
              <a:t> so </a:t>
            </a:r>
            <a:r>
              <a:rPr lang="en-US" sz="2400" dirty="0" err="1" smtClean="0">
                <a:solidFill>
                  <a:prstClr val="black"/>
                </a:solidFill>
                <a:latin typeface="Times New Roman" pitchFamily="18" charset="0"/>
                <a:cs typeface="Times New Roman" pitchFamily="18" charset="0"/>
              </a:rPr>
              <a:t>sánh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với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vật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dụng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người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dân</a:t>
            </a:r>
            <a:r>
              <a:rPr lang="en-US" sz="2400" dirty="0" smtClean="0">
                <a:solidFill>
                  <a:prstClr val="black"/>
                </a:solidFill>
                <a:latin typeface="Times New Roman" pitchFamily="18" charset="0"/>
                <a:cs typeface="Times New Roman" pitchFamily="18" charset="0"/>
              </a:rPr>
              <a:t> </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Gợi</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lên</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khung</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cảnh</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lao</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động</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nhộn</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nhip</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tươi</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vui</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sống</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động</a:t>
            </a:r>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56544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P spid="21" grpId="0"/>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Khung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cảnh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dần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chuyển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sáng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9512" y="771550"/>
            <a:ext cx="5184576" cy="2000548"/>
          </a:xfrm>
          <a:prstGeom prst="rect">
            <a:avLst/>
          </a:prstGeom>
        </p:spPr>
        <p:txBody>
          <a:bodyPr wrap="square">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rPr>
              <a:t>-</a:t>
            </a:r>
            <a:r>
              <a:rPr lang="vi-VN" sz="2800" dirty="0">
                <a:solidFill>
                  <a:srgbClr val="FF0000"/>
                </a:solidFill>
                <a:latin typeface="Times New Roman" panose="02020603050405020304" pitchFamily="18" charset="0"/>
                <a:cs typeface="Times New Roman" panose="02020603050405020304" pitchFamily="18" charset="0"/>
              </a:rPr>
              <a:t> Nghệ thuật: </a:t>
            </a:r>
          </a:p>
          <a:p>
            <a:pPr algn="just"/>
            <a:r>
              <a:rPr lang="vi-VN" sz="2400" dirty="0">
                <a:latin typeface="Times New Roman" panose="02020603050405020304" pitchFamily="18" charset="0"/>
                <a:cs typeface="Times New Roman" panose="02020603050405020304" pitchFamily="18" charset="0"/>
              </a:rPr>
              <a:t>+ Nhân hóa “ngàn sao” biết làm việc</a:t>
            </a:r>
          </a:p>
          <a:p>
            <a:pPr algn="just"/>
            <a:r>
              <a:rPr lang="vi-VN" sz="2400" dirty="0">
                <a:latin typeface="Times New Roman" panose="02020603050405020304" pitchFamily="18" charset="0"/>
                <a:cs typeface="Times New Roman" panose="02020603050405020304" pitchFamily="18" charset="0"/>
              </a:rPr>
              <a:t>+ So sánh: Mặt trời lên giống như “chiếc quạt hồng”</a:t>
            </a:r>
          </a:p>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Sự </a:t>
            </a:r>
            <a:r>
              <a:rPr lang="vi-VN" sz="2400" dirty="0">
                <a:latin typeface="Times New Roman" panose="02020603050405020304" pitchFamily="18" charset="0"/>
                <a:cs typeface="Times New Roman" panose="02020603050405020304" pitchFamily="18" charset="0"/>
              </a:rPr>
              <a:t>đối lập</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đêm</a:t>
            </a:r>
            <a:r>
              <a:rPr lang="en-US" sz="2400" dirty="0" smtClean="0">
                <a:latin typeface="Times New Roman" panose="02020603050405020304" pitchFamily="18" charset="0"/>
                <a:cs typeface="Times New Roman" panose="02020603050405020304" pitchFamily="18" charset="0"/>
              </a:rPr>
              <a:t> &gt; &lt; </a:t>
            </a:r>
            <a:r>
              <a:rPr lang="en-US" sz="2400" dirty="0" err="1" smtClean="0">
                <a:latin typeface="Times New Roman" panose="02020603050405020304" pitchFamily="18" charset="0"/>
                <a:cs typeface="Times New Roman" panose="02020603050405020304" pitchFamily="18" charset="0"/>
              </a:rPr>
              <a:t>hừng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đông</a:t>
            </a:r>
            <a:endParaRPr lang="vi-VN"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F6527A2-7DAA-9C97-4055-6CF47CEC1582}"/>
              </a:ext>
            </a:extLst>
          </p:cNvPr>
          <p:cNvSpPr txBox="1"/>
          <p:nvPr/>
        </p:nvSpPr>
        <p:spPr>
          <a:xfrm>
            <a:off x="5868144" y="787865"/>
            <a:ext cx="2949809" cy="2031325"/>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tx1"/>
                </a:solidFill>
                <a:latin typeface="Times New Roman" panose="02020603050405020304" pitchFamily="18" charset="0"/>
              </a:rPr>
              <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Ngàn sao vui làm việc</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Mải đến lúc hừng đông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Phe phẩy chiếc quạt hồng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Báo ngày lên, về nghỉ</a:t>
            </a:r>
          </a:p>
          <a:p>
            <a:pPr>
              <a:defRPr/>
            </a:pPr>
            <a:endParaRPr lang="en-US" sz="2100" dirty="0">
              <a:solidFill>
                <a:schemeClr val="tx1"/>
              </a:solidFill>
              <a:latin typeface="Calibri Light" panose="020F0302020204030204"/>
            </a:endParaRPr>
          </a:p>
        </p:txBody>
      </p:sp>
      <p:pic>
        <p:nvPicPr>
          <p:cNvPr id="5" name="Picture 4"/>
          <p:cNvPicPr>
            <a:picLocks noChangeAspect="1"/>
          </p:cNvPicPr>
          <p:nvPr/>
        </p:nvPicPr>
        <p:blipFill>
          <a:blip r:embed="rId3"/>
          <a:stretch>
            <a:fillRect/>
          </a:stretch>
        </p:blipFill>
        <p:spPr>
          <a:xfrm>
            <a:off x="5868144" y="2903116"/>
            <a:ext cx="2964725" cy="1972890"/>
          </a:xfrm>
          <a:prstGeom prst="rect">
            <a:avLst/>
          </a:prstGeom>
        </p:spPr>
      </p:pic>
      <p:sp>
        <p:nvSpPr>
          <p:cNvPr id="6" name="Rectangle 5"/>
          <p:cNvSpPr/>
          <p:nvPr/>
        </p:nvSpPr>
        <p:spPr>
          <a:xfrm>
            <a:off x="254263" y="2920065"/>
            <a:ext cx="5035074" cy="1938992"/>
          </a:xfrm>
          <a:prstGeom prst="rect">
            <a:avLst/>
          </a:prstGeom>
          <a:ln w="19050">
            <a:solidFill>
              <a:schemeClr val="accent5">
                <a:lumMod val="75000"/>
              </a:schemeClr>
            </a:solidFill>
            <a:prstDash val="lgDash"/>
          </a:ln>
        </p:spPr>
        <p:txBody>
          <a:bodyPr wrap="square">
            <a:spAutoFit/>
          </a:bodyPr>
          <a:lstStyle/>
          <a:p>
            <a:pPr algn="just"/>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smtClean="0">
                <a:solidFill>
                  <a:srgbClr val="FF0000"/>
                </a:solidFill>
                <a:latin typeface="Times New Roman" panose="02020603050405020304" pitchFamily="18" charset="0"/>
                <a:cs typeface="Times New Roman" panose="02020603050405020304" pitchFamily="18" charset="0"/>
              </a:rPr>
              <a:t>Ngàn </a:t>
            </a:r>
            <a:r>
              <a:rPr lang="vi-VN" sz="2400" dirty="0">
                <a:solidFill>
                  <a:srgbClr val="FF0000"/>
                </a:solidFill>
                <a:latin typeface="Times New Roman" panose="02020603050405020304" pitchFamily="18" charset="0"/>
                <a:cs typeface="Times New Roman" panose="02020603050405020304" pitchFamily="18" charset="0"/>
              </a:rPr>
              <a:t>sao cùng làm việc, cùng chung sức đã làm nên vẻ đẹp huyền diệu của trời đêm. Lao động và biết đoàn kết, yêu thương đã làm cho vạn vật trở nên đẹp đẽ, đáng yêu.</a:t>
            </a:r>
          </a:p>
        </p:txBody>
      </p:sp>
    </p:spTree>
    <p:extLst>
      <p:ext uri="{BB962C8B-B14F-4D97-AF65-F5344CB8AC3E}">
        <p14:creationId xmlns:p14="http://schemas.microsoft.com/office/powerpoint/2010/main" val="270408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464649" y="831334"/>
            <a:ext cx="3402498" cy="1082306"/>
          </a:xfrm>
          <a:prstGeom prst="rect">
            <a:avLst/>
          </a:prstGeom>
        </p:spPr>
      </p:pic>
      <p:sp>
        <p:nvSpPr>
          <p:cNvPr id="2" name="Rectangle 1"/>
          <p:cNvSpPr/>
          <p:nvPr/>
        </p:nvSpPr>
        <p:spPr>
          <a:xfrm>
            <a:off x="574392" y="1779662"/>
            <a:ext cx="3984311" cy="2862322"/>
          </a:xfrm>
          <a:prstGeom prst="rect">
            <a:avLst/>
          </a:prstGeom>
        </p:spPr>
        <p:txBody>
          <a:bodyPr wrap="square">
            <a:spAutoFit/>
          </a:bodyPr>
          <a:lstStyle/>
          <a:p>
            <a:pPr algn="just">
              <a:lnSpc>
                <a:spcPct val="150000"/>
              </a:lnSpc>
            </a:pPr>
            <a:r>
              <a:rPr lang="en-US" sz="2400" dirty="0" smtClean="0">
                <a:latin typeface="+mj-lt"/>
              </a:rPr>
              <a:t>- </a:t>
            </a:r>
            <a:r>
              <a:rPr lang="vi-VN" sz="2400" dirty="0" smtClean="0">
                <a:latin typeface="+mj-lt"/>
              </a:rPr>
              <a:t>Thơ </a:t>
            </a:r>
            <a:r>
              <a:rPr lang="vi-VN" sz="2400" dirty="0">
                <a:latin typeface="+mj-lt"/>
              </a:rPr>
              <a:t>5 chữ </a:t>
            </a:r>
          </a:p>
          <a:p>
            <a:pPr algn="just">
              <a:lnSpc>
                <a:spcPct val="150000"/>
              </a:lnSpc>
            </a:pPr>
            <a:r>
              <a:rPr lang="vi-VN" sz="2400" dirty="0">
                <a:latin typeface="+mj-lt"/>
              </a:rPr>
              <a:t>- Sử dụng nhiều biện pháp tu từ so sánh, liệt kê, nhân hóa,…</a:t>
            </a:r>
          </a:p>
          <a:p>
            <a:pPr algn="just">
              <a:lnSpc>
                <a:spcPct val="150000"/>
              </a:lnSpc>
            </a:pPr>
            <a:r>
              <a:rPr lang="vi-VN" sz="2400" dirty="0">
                <a:latin typeface="+mj-lt"/>
              </a:rPr>
              <a:t>- Ngôn ngữ thơ gần gũi, sinh động</a:t>
            </a:r>
            <a:endParaRPr lang="vi-VN" sz="2400" b="0" i="0" dirty="0">
              <a:effectLst/>
              <a:latin typeface="+mj-lt"/>
            </a:endParaRPr>
          </a:p>
        </p:txBody>
      </p:sp>
      <p:pic>
        <p:nvPicPr>
          <p:cNvPr id="15" name="Picture 14"/>
          <p:cNvPicPr>
            <a:picLocks noChangeAspect="1"/>
          </p:cNvPicPr>
          <p:nvPr/>
        </p:nvPicPr>
        <p:blipFill>
          <a:blip r:embed="rId4"/>
          <a:stretch>
            <a:fillRect/>
          </a:stretch>
        </p:blipFill>
        <p:spPr>
          <a:xfrm flipH="1">
            <a:off x="4668446" y="481332"/>
            <a:ext cx="4385570" cy="4333567"/>
          </a:xfrm>
          <a:prstGeom prst="rect">
            <a:avLst/>
          </a:prstGeom>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827584" y="699542"/>
            <a:ext cx="3298811" cy="1207803"/>
          </a:xfrm>
          <a:prstGeom prst="rect">
            <a:avLst/>
          </a:prstGeom>
        </p:spPr>
      </p:pic>
      <p:pic>
        <p:nvPicPr>
          <p:cNvPr id="15" name="Picture 14"/>
          <p:cNvPicPr>
            <a:picLocks noChangeAspect="1"/>
          </p:cNvPicPr>
          <p:nvPr/>
        </p:nvPicPr>
        <p:blipFill>
          <a:blip r:embed="rId4"/>
          <a:stretch>
            <a:fillRect/>
          </a:stretch>
        </p:blipFill>
        <p:spPr>
          <a:xfrm flipH="1">
            <a:off x="4668446" y="481332"/>
            <a:ext cx="4385570" cy="4333567"/>
          </a:xfrm>
          <a:prstGeom prst="rect">
            <a:avLst/>
          </a:prstGeom>
        </p:spPr>
      </p:pic>
      <p:sp>
        <p:nvSpPr>
          <p:cNvPr id="16" name="Rectangle 15"/>
          <p:cNvSpPr/>
          <p:nvPr/>
        </p:nvSpPr>
        <p:spPr>
          <a:xfrm>
            <a:off x="413109" y="1779662"/>
            <a:ext cx="3984311" cy="2862322"/>
          </a:xfrm>
          <a:prstGeom prst="rect">
            <a:avLst/>
          </a:prstGeom>
        </p:spPr>
        <p:txBody>
          <a:bodyPr wrap="square">
            <a:spAutoFit/>
          </a:bodyPr>
          <a:lstStyle/>
          <a:p>
            <a:pPr algn="just">
              <a:lnSpc>
                <a:spcPct val="150000"/>
              </a:lnSpc>
            </a:pP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khung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quê</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trụ</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bao</a:t>
            </a:r>
            <a:r>
              <a:rPr lang="en-US" sz="2400" dirty="0" smtClean="0">
                <a:latin typeface="Times New Roman" panose="02020603050405020304" pitchFamily="18" charset="0"/>
                <a:cs typeface="Times New Roman" panose="02020603050405020304" pitchFamily="18" charset="0"/>
              </a:rPr>
              <a:t> la </a:t>
            </a:r>
            <a:r>
              <a:rPr lang="en-US" sz="2400" dirty="0" err="1" smtClean="0">
                <a:latin typeface="Times New Roman" panose="02020603050405020304" pitchFamily="18" charset="0"/>
                <a:cs typeface="Times New Roman" panose="02020603050405020304" pitchFamily="18" charset="0"/>
              </a:rPr>
              <a:t>nhưng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đỗi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gũi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thuộc</a:t>
            </a:r>
            <a:r>
              <a:rPr lang="en-US" sz="2400" dirty="0" smtClean="0">
                <a:latin typeface="Times New Roman" panose="02020603050405020304" pitchFamily="18" charset="0"/>
                <a:cs typeface="Times New Roman" panose="02020603050405020304" pitchFamily="18" charset="0"/>
              </a:rPr>
              <a:t>.</a:t>
            </a:r>
            <a:endParaRPr lang="vi-VN" sz="24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pic>
        <p:nvPicPr>
          <p:cNvPr id="4" name="Picture 3"/>
          <p:cNvPicPr>
            <a:picLocks noChangeAspect="1"/>
          </p:cNvPicPr>
          <p:nvPr/>
        </p:nvPicPr>
        <p:blipFill>
          <a:blip r:embed="rId4"/>
          <a:stretch>
            <a:fillRect/>
          </a:stretch>
        </p:blipFill>
        <p:spPr>
          <a:xfrm>
            <a:off x="1763688" y="267494"/>
            <a:ext cx="6293955" cy="1372006"/>
          </a:xfrm>
          <a:prstGeom prst="rect">
            <a:avLst/>
          </a:prstGeom>
        </p:spPr>
      </p:pic>
    </p:spTree>
    <p:extLst>
      <p:ext uri="{BB962C8B-B14F-4D97-AF65-F5344CB8AC3E}">
        <p14:creationId xmlns:p14="http://schemas.microsoft.com/office/powerpoint/2010/main" val="31877077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887"/>
            <a:ext cx="9144000" cy="5187296"/>
          </a:xfrm>
          <a:prstGeom prst="rect">
            <a:avLst/>
          </a:prstGeom>
        </p:spPr>
      </p:pic>
      <p:pic>
        <p:nvPicPr>
          <p:cNvPr id="5" name="Picture 4"/>
          <p:cNvPicPr>
            <a:picLocks noChangeAspect="1"/>
          </p:cNvPicPr>
          <p:nvPr/>
        </p:nvPicPr>
        <p:blipFill>
          <a:blip r:embed="rId3"/>
          <a:stretch>
            <a:fillRect/>
          </a:stretch>
        </p:blipFill>
        <p:spPr>
          <a:xfrm>
            <a:off x="1763688" y="267494"/>
            <a:ext cx="6293955" cy="1372006"/>
          </a:xfrm>
          <a:prstGeom prst="rect">
            <a:avLst/>
          </a:prstGeom>
        </p:spPr>
      </p:pic>
    </p:spTree>
    <p:extLst>
      <p:ext uri="{BB962C8B-B14F-4D97-AF65-F5344CB8AC3E}">
        <p14:creationId xmlns:p14="http://schemas.microsoft.com/office/powerpoint/2010/main" val="16021020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2339"/>
            <a:ext cx="5580112" cy="2107363"/>
          </a:xfrm>
          <a:prstGeom prst="rect">
            <a:avLst/>
          </a:prstGeom>
        </p:spPr>
      </p:pic>
      <p:pic>
        <p:nvPicPr>
          <p:cNvPr id="5" name="Picture 4"/>
          <p:cNvPicPr>
            <a:picLocks noChangeAspect="1"/>
          </p:cNvPicPr>
          <p:nvPr/>
        </p:nvPicPr>
        <p:blipFill>
          <a:blip r:embed="rId3"/>
          <a:stretch>
            <a:fillRect/>
          </a:stretch>
        </p:blipFill>
        <p:spPr>
          <a:xfrm>
            <a:off x="4499992" y="2292264"/>
            <a:ext cx="4652559" cy="2851236"/>
          </a:xfrm>
          <a:prstGeom prst="rect">
            <a:avLst/>
          </a:prstGeom>
        </p:spPr>
      </p:pic>
      <p:pic>
        <p:nvPicPr>
          <p:cNvPr id="6" name="Picture 5"/>
          <p:cNvPicPr>
            <a:picLocks noChangeAspect="1"/>
          </p:cNvPicPr>
          <p:nvPr/>
        </p:nvPicPr>
        <p:blipFill>
          <a:blip r:embed="rId4"/>
          <a:stretch>
            <a:fillRect/>
          </a:stretch>
        </p:blipFill>
        <p:spPr>
          <a:xfrm>
            <a:off x="1" y="2263180"/>
            <a:ext cx="4355976" cy="2880320"/>
          </a:xfrm>
          <a:prstGeom prst="rect">
            <a:avLst/>
          </a:prstGeom>
        </p:spPr>
      </p:pic>
      <p:pic>
        <p:nvPicPr>
          <p:cNvPr id="7" name="Picture 6"/>
          <p:cNvPicPr>
            <a:picLocks noChangeAspect="1"/>
          </p:cNvPicPr>
          <p:nvPr/>
        </p:nvPicPr>
        <p:blipFill>
          <a:blip r:embed="rId5"/>
          <a:stretch>
            <a:fillRect/>
          </a:stretch>
        </p:blipFill>
        <p:spPr>
          <a:xfrm>
            <a:off x="2858596" y="157974"/>
            <a:ext cx="6293955" cy="1372006"/>
          </a:xfrm>
          <a:prstGeom prst="rect">
            <a:avLst/>
          </a:prstGeom>
        </p:spPr>
      </p:pic>
    </p:spTree>
    <p:extLst>
      <p:ext uri="{BB962C8B-B14F-4D97-AF65-F5344CB8AC3E}">
        <p14:creationId xmlns:p14="http://schemas.microsoft.com/office/powerpoint/2010/main" val="3421217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7584" y="195486"/>
            <a:ext cx="7382896" cy="2127688"/>
          </a:xfrm>
          <a:prstGeom prst="rect">
            <a:avLst/>
          </a:prstGeom>
        </p:spPr>
      </p:pic>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4"/>
          <a:stretch>
            <a:fillRect/>
          </a:stretch>
        </p:blipFill>
        <p:spPr>
          <a:xfrm>
            <a:off x="1403648" y="2067694"/>
            <a:ext cx="1280416" cy="1285418"/>
          </a:xfrm>
          <a:prstGeom prst="rect">
            <a:avLst/>
          </a:prstGeom>
        </p:spPr>
      </p:pic>
      <p:sp>
        <p:nvSpPr>
          <p:cNvPr id="5" name="TextBox 4"/>
          <p:cNvSpPr txBox="1"/>
          <p:nvPr/>
        </p:nvSpPr>
        <p:spPr>
          <a:xfrm>
            <a:off x="2485965" y="2387237"/>
            <a:ext cx="2662099"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SAO MAI</a:t>
            </a:r>
            <a:endParaRPr lang="en-US" sz="36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4996893" y="2387236"/>
            <a:ext cx="2938097" cy="2200737"/>
          </a:xfrm>
          <a:prstGeom prst="rect">
            <a:avLst/>
          </a:prstGeom>
        </p:spPr>
      </p:pic>
    </p:spTree>
    <p:extLst>
      <p:ext uri="{BB962C8B-B14F-4D97-AF65-F5344CB8AC3E}">
        <p14:creationId xmlns:p14="http://schemas.microsoft.com/office/powerpoint/2010/main" val="29486080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4649300" cy="5400600"/>
          </a:xfrm>
          <a:prstGeom prst="rect">
            <a:avLst/>
          </a:prstGeom>
        </p:spPr>
      </p:pic>
      <p:sp>
        <p:nvSpPr>
          <p:cNvPr id="4" name="Rectangle 3"/>
          <p:cNvSpPr/>
          <p:nvPr/>
        </p:nvSpPr>
        <p:spPr>
          <a:xfrm>
            <a:off x="4427984" y="1347614"/>
            <a:ext cx="4572000" cy="2034916"/>
          </a:xfrm>
          <a:prstGeom prst="rect">
            <a:avLst/>
          </a:prstGeom>
        </p:spPr>
        <p:txBody>
          <a:bodyPr>
            <a:spAutoFit/>
          </a:bodyPr>
          <a:lstStyle/>
          <a:p>
            <a:pPr algn="just">
              <a:lnSpc>
                <a:spcPct val="115000"/>
              </a:lnSpc>
              <a:spcAft>
                <a:spcPts val="0"/>
              </a:spcAft>
              <a:tabLst>
                <a:tab pos="90170" algn="l"/>
                <a:tab pos="180340" algn="l"/>
              </a:tabLs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khoảng</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5-7 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trình bày cảm nhận của em về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thơ</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88779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1674" y="337"/>
            <a:ext cx="2708399" cy="3957532"/>
          </a:xfrm>
          <a:prstGeom prst="rect">
            <a:avLst/>
          </a:prstGeom>
        </p:spPr>
      </p:pic>
      <p:sp>
        <p:nvSpPr>
          <p:cNvPr id="4" name="Rectangle 3"/>
          <p:cNvSpPr/>
          <p:nvPr/>
        </p:nvSpPr>
        <p:spPr>
          <a:xfrm>
            <a:off x="3875975" y="1382694"/>
            <a:ext cx="4630142" cy="1107849"/>
          </a:xfrm>
          <a:prstGeom prst="rect">
            <a:avLst/>
          </a:prstGeom>
          <a:noFill/>
        </p:spPr>
        <p:txBody>
          <a:bodyPr wrap="none" lIns="91422" tIns="45711" rIns="91422" bIns="45711">
            <a:spAutoFit/>
          </a:bodyPr>
          <a:lstStyle/>
          <a:p>
            <a:pPr algn="ctr" defTabSz="914188"/>
            <a:r>
              <a:rPr lang="en-US" sz="6599" b="1">
                <a:ln w="10160">
                  <a:solidFill>
                    <a:srgbClr val="4472C4"/>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6873" y="1784485"/>
            <a:ext cx="2039690" cy="138927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9715" y="2401183"/>
            <a:ext cx="1485680" cy="1556686"/>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19" name="Rectangle 18"/>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12605" y="1902865"/>
            <a:ext cx="609521" cy="457140"/>
          </a:xfrm>
          <a:prstGeom prst="rect">
            <a:avLst/>
          </a:prstGeom>
        </p:spPr>
      </p:pic>
    </p:spTree>
    <p:extLst>
      <p:ext uri="{BB962C8B-B14F-4D97-AF65-F5344CB8AC3E}">
        <p14:creationId xmlns:p14="http://schemas.microsoft.com/office/powerpoint/2010/main" val="105628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475583" y="331923"/>
            <a:ext cx="2476178" cy="2857128"/>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32509" y="2476031"/>
            <a:ext cx="1682911" cy="1262184"/>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79292" y="1713788"/>
            <a:ext cx="1580944" cy="1524482"/>
          </a:xfrm>
          <a:prstGeom prst="rect">
            <a:avLst/>
          </a:prstGeom>
        </p:spPr>
      </p:pic>
      <p:sp>
        <p:nvSpPr>
          <p:cNvPr id="9" name="Rounded Rectangular Callout 8"/>
          <p:cNvSpPr/>
          <p:nvPr/>
        </p:nvSpPr>
        <p:spPr>
          <a:xfrm>
            <a:off x="4241463" y="2270948"/>
            <a:ext cx="3409506" cy="1009162"/>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4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2571891" y="957475"/>
            <a:ext cx="3022655" cy="1005777"/>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0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92486" y="2943178"/>
            <a:ext cx="3123793" cy="79503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4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3405501" y="306786"/>
            <a:ext cx="4893798" cy="545059"/>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799">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87402" y="2017927"/>
            <a:ext cx="1682911" cy="1262184"/>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sp>
        <p:nvSpPr>
          <p:cNvPr id="17" name="Rounded Rectangular Callout 16"/>
          <p:cNvSpPr/>
          <p:nvPr/>
        </p:nvSpPr>
        <p:spPr>
          <a:xfrm>
            <a:off x="185205" y="2826809"/>
            <a:ext cx="3409506" cy="1009162"/>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4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24" name="Rectangle 23"/>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464443" y="-67413"/>
            <a:ext cx="609521" cy="45714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464443" y="906112"/>
            <a:ext cx="609521" cy="45714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305899" y="906112"/>
            <a:ext cx="609521" cy="45714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334465" y="876037"/>
            <a:ext cx="609521" cy="45714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0305899" y="335"/>
            <a:ext cx="609521" cy="457140"/>
          </a:xfrm>
          <a:prstGeom prst="rect">
            <a:avLst/>
          </a:prstGeom>
        </p:spPr>
      </p:pic>
    </p:spTree>
    <p:extLst>
      <p:ext uri="{BB962C8B-B14F-4D97-AF65-F5344CB8AC3E}">
        <p14:creationId xmlns:p14="http://schemas.microsoft.com/office/powerpoint/2010/main" val="381349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12004"/>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504"/>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19688"/>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88"/>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23916"/>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416"/>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26368"/>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78"/>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78"/>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88"/>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88"/>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3053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191325" y="2986352"/>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sp>
        <p:nvSpPr>
          <p:cNvPr id="35" name="Rectangle 34"/>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smtClean="0">
                <a:solidFill>
                  <a:prstClr val="white"/>
                </a:solidFill>
                <a:latin typeface="Times New Roman" panose="02020603050405020304" pitchFamily="18" charset="0"/>
                <a:cs typeface="Times New Roman" panose="02020603050405020304" pitchFamily="18" charset="0"/>
              </a:rPr>
              <a:t>Con </a:t>
            </a:r>
            <a:r>
              <a:rPr lang="en-US" sz="2400" b="1" dirty="0" err="1" smtClean="0">
                <a:solidFill>
                  <a:prstClr val="white"/>
                </a:solidFill>
                <a:latin typeface="Times New Roman" panose="02020603050405020304" pitchFamily="18" charset="0"/>
                <a:cs typeface="Times New Roman" panose="02020603050405020304" pitchFamily="18" charset="0"/>
              </a:rPr>
              <a:t>trâu</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7178" y="3395633"/>
            <a:ext cx="1442367" cy="982428"/>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70951" y="4012175"/>
            <a:ext cx="617193" cy="61245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1244" y="3257392"/>
            <a:ext cx="1102375" cy="1020055"/>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pPr>
            <a:r>
              <a:rPr lang="vi-VN" sz="2400" b="1" dirty="0">
                <a:solidFill>
                  <a:srgbClr val="FF0000"/>
                </a:solidFill>
                <a:latin typeface="Times New Roman" pitchFamily="18" charset="0"/>
                <a:cs typeface="Times New Roman" pitchFamily="18" charset="0"/>
              </a:rPr>
              <a:t>Con vật nào xuất hiện ở phần đầu bài thơ?</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smtClean="0">
                <a:solidFill>
                  <a:prstClr val="white"/>
                </a:solidFill>
                <a:latin typeface="Times New Roman" panose="02020603050405020304" pitchFamily="18" charset="0"/>
                <a:cs typeface="Times New Roman" panose="02020603050405020304" pitchFamily="18" charset="0"/>
              </a:rPr>
              <a:t>Con </a:t>
            </a:r>
            <a:r>
              <a:rPr lang="en-US" sz="2400" b="1" dirty="0" err="1" smtClean="0">
                <a:solidFill>
                  <a:prstClr val="white"/>
                </a:solidFill>
                <a:latin typeface="Times New Roman" panose="02020603050405020304" pitchFamily="18" charset="0"/>
                <a:cs typeface="Times New Roman" panose="02020603050405020304" pitchFamily="18" charset="0"/>
              </a:rPr>
              <a:t>ong</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smtClean="0">
                <a:solidFill>
                  <a:prstClr val="white"/>
                </a:solidFill>
                <a:latin typeface="Times New Roman" panose="02020603050405020304" pitchFamily="18" charset="0"/>
                <a:cs typeface="Times New Roman" panose="02020603050405020304" pitchFamily="18" charset="0"/>
              </a:rPr>
              <a:t>Con </a:t>
            </a:r>
            <a:r>
              <a:rPr lang="en-US" sz="2400" b="1" dirty="0" err="1" smtClean="0">
                <a:solidFill>
                  <a:prstClr val="white"/>
                </a:solidFill>
                <a:latin typeface="Times New Roman" panose="02020603050405020304" pitchFamily="18" charset="0"/>
                <a:cs typeface="Times New Roman" panose="02020603050405020304" pitchFamily="18" charset="0"/>
              </a:rPr>
              <a:t>lợn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3953548" y="217050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smtClean="0">
                <a:solidFill>
                  <a:prstClr val="white"/>
                </a:solidFill>
                <a:latin typeface="Times New Roman" panose="02020603050405020304" pitchFamily="18" charset="0"/>
                <a:cs typeface="Times New Roman" panose="02020603050405020304" pitchFamily="18" charset="0"/>
              </a:rPr>
              <a:t>Con </a:t>
            </a:r>
            <a:r>
              <a:rPr lang="en-US" sz="2400" b="1" dirty="0" err="1" smtClean="0">
                <a:solidFill>
                  <a:prstClr val="white"/>
                </a:solidFill>
                <a:latin typeface="Times New Roman" panose="02020603050405020304" pitchFamily="18" charset="0"/>
                <a:cs typeface="Times New Roman" panose="02020603050405020304" pitchFamily="18" charset="0"/>
              </a:rPr>
              <a:t>cò</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029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0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5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0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5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2355687" y="2970358"/>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05936" y="3260213"/>
            <a:ext cx="1061712" cy="982428"/>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r>
              <a:rPr lang="vi-VN" sz="2800" b="1" dirty="0">
                <a:solidFill>
                  <a:srgbClr val="FF0000"/>
                </a:solidFill>
                <a:latin typeface="Times New Roman" pitchFamily="18" charset="0"/>
                <a:cs typeface="Times New Roman" pitchFamily="18" charset="0"/>
              </a:rPr>
              <a:t>Bài thơ Ngàn sao làm việc được viết theo thể loại nào?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err="1" smtClean="0">
                <a:solidFill>
                  <a:prstClr val="white"/>
                </a:solidFill>
                <a:latin typeface="Times New Roman" panose="02020603050405020304" pitchFamily="18" charset="0"/>
                <a:cs typeface="Times New Roman" panose="02020603050405020304" pitchFamily="18" charset="0"/>
              </a:rPr>
              <a:t>Thơ</a:t>
            </a:r>
            <a:r>
              <a:rPr lang="en-US" sz="2400" b="1" dirty="0" smtClean="0">
                <a:solidFill>
                  <a:prstClr val="white"/>
                </a:solidFill>
                <a:latin typeface="Times New Roman" panose="02020603050405020304" pitchFamily="18" charset="0"/>
                <a:cs typeface="Times New Roman" panose="02020603050405020304" pitchFamily="18" charset="0"/>
              </a:rPr>
              <a:t> 4 </a:t>
            </a:r>
            <a:r>
              <a:rPr lang="en-US" sz="2400" b="1" dirty="0" err="1" smtClean="0">
                <a:solidFill>
                  <a:prstClr val="white"/>
                </a:solidFill>
                <a:latin typeface="Times New Roman" panose="02020603050405020304" pitchFamily="18" charset="0"/>
                <a:cs typeface="Times New Roman" panose="02020603050405020304" pitchFamily="18" charset="0"/>
              </a:rPr>
              <a:t>chữ</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err="1" smtClean="0">
                <a:solidFill>
                  <a:prstClr val="white"/>
                </a:solidFill>
                <a:latin typeface="Times New Roman" panose="02020603050405020304" pitchFamily="18" charset="0"/>
                <a:cs typeface="Times New Roman" panose="02020603050405020304" pitchFamily="18" charset="0"/>
              </a:rPr>
              <a:t>Thơ</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năm</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chữ</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err="1" smtClean="0">
                <a:solidFill>
                  <a:prstClr val="white"/>
                </a:solidFill>
                <a:latin typeface="Times New Roman" panose="02020603050405020304" pitchFamily="18" charset="0"/>
                <a:cs typeface="Times New Roman" panose="02020603050405020304" pitchFamily="18" charset="0"/>
              </a:rPr>
              <a:t>Thơ</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lục</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bát</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err="1" smtClean="0">
                <a:solidFill>
                  <a:prstClr val="white"/>
                </a:solidFill>
                <a:latin typeface="Times New Roman" panose="02020603050405020304" pitchFamily="18" charset="0"/>
                <a:cs typeface="Times New Roman" panose="02020603050405020304" pitchFamily="18" charset="0"/>
              </a:rPr>
              <a:t>Thơ</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tự</a:t>
            </a:r>
            <a:r>
              <a:rPr lang="en-US" sz="2400" b="1" dirty="0" smtClean="0">
                <a:solidFill>
                  <a:prstClr val="white"/>
                </a:solidFill>
                <a:latin typeface="Times New Roman" panose="02020603050405020304" pitchFamily="18" charset="0"/>
                <a:cs typeface="Times New Roman" panose="02020603050405020304" pitchFamily="18" charset="0"/>
              </a:rPr>
              <a:t> do</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897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714" y="3294134"/>
            <a:ext cx="1580575" cy="107656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4555640" y="2964101"/>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0239" y="3253955"/>
            <a:ext cx="1073006" cy="982428"/>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defRPr/>
            </a:pPr>
            <a:r>
              <a:rPr lang="vi-VN" sz="2400" b="1" dirty="0">
                <a:solidFill>
                  <a:srgbClr val="FF0000"/>
                </a:solidFill>
                <a:latin typeface="Times New Roman" pitchFamily="18" charset="0"/>
                <a:cs typeface="Times New Roman" pitchFamily="18" charset="0"/>
              </a:rPr>
              <a:t>“Như đuốc đèn rọi cá” là hình ảnh được so sánh với ngôi sao nào?</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dirty="0">
                <a:solidFill>
                  <a:srgbClr val="002060"/>
                </a:solidFill>
                <a:latin typeface="Times New Roman" panose="02020603050405020304" pitchFamily="18" charset="0"/>
                <a:cs typeface="Times New Roman" panose="02020603050405020304" pitchFamily="18" charset="0"/>
              </a:rPr>
              <a:t>  A                   B                   C                   </a:t>
            </a:r>
          </a:p>
        </p:txBody>
      </p:sp>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148" y="3973519"/>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Ngân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Hà</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Thần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Nông</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Hôm</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90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470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770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2" name="congioilam.wav"/>
                                        </p:tgtEl>
                                      </p:cMediaNode>
                                    </p:audio>
                                  </p:subTnLst>
                                </p:cTn>
                              </p:par>
                              <p:par>
                                <p:cTn id="84" presetID="10" presetClass="exit" presetSubtype="0" fill="hold" nodeType="withEffect">
                                  <p:stCondLst>
                                    <p:cond delay="0"/>
                                  </p:stCondLst>
                                  <p:childTnLst>
                                    <p:animEffect transition="out" filter="fade">
                                      <p:cBhvr>
                                        <p:cTn id="85" dur="250"/>
                                        <p:tgtEl>
                                          <p:spTgt spid="22"/>
                                        </p:tgtEl>
                                      </p:cBhvr>
                                    </p:animEffect>
                                    <p:set>
                                      <p:cBhvr>
                                        <p:cTn id="86" dur="1" fill="hold">
                                          <p:stCondLst>
                                            <p:cond delay="249"/>
                                          </p:stCondLst>
                                        </p:cTn>
                                        <p:tgtEl>
                                          <p:spTgt spid="2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250"/>
                                        <p:tgtEl>
                                          <p:spTgt spid="77"/>
                                        </p:tgtEl>
                                      </p:cBhvr>
                                    </p:animEffect>
                                  </p:childTnLst>
                                </p:cTn>
                              </p:par>
                              <p:par>
                                <p:cTn id="90" presetID="8" presetClass="emph" presetSubtype="0" repeatCount="indefinite" fill="hold" grpId="1" nodeType="withEffect">
                                  <p:stCondLst>
                                    <p:cond delay="0"/>
                                  </p:stCondLst>
                                  <p:childTnLst>
                                    <p:animRot by="21600000">
                                      <p:cBhvr>
                                        <p:cTn id="91"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childTnLst>
                          </p:cTn>
                        </p:par>
                        <p:par>
                          <p:cTn id="101" fill="hold">
                            <p:stCondLst>
                              <p:cond delay="1000"/>
                            </p:stCondLst>
                            <p:childTnLst>
                              <p:par>
                                <p:cTn id="102" presetID="10" presetClass="exit" presetSubtype="0" fill="hold" nodeType="afterEffect">
                                  <p:stCondLst>
                                    <p:cond delay="0"/>
                                  </p:stCondLst>
                                  <p:childTnLst>
                                    <p:animEffect transition="out" filter="fade">
                                      <p:cBhvr>
                                        <p:cTn id="103" dur="250"/>
                                        <p:tgtEl>
                                          <p:spTgt spid="16"/>
                                        </p:tgtEl>
                                      </p:cBhvr>
                                    </p:animEffect>
                                    <p:set>
                                      <p:cBhvr>
                                        <p:cTn id="104" dur="1" fill="hold">
                                          <p:stCondLst>
                                            <p:cond delay="249"/>
                                          </p:stCondLst>
                                        </p:cTn>
                                        <p:tgtEl>
                                          <p:spTgt spid="1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childTnLst>
                          </p:cTn>
                        </p:par>
                        <p:par>
                          <p:cTn id="108" fill="hold">
                            <p:stCondLst>
                              <p:cond delay="1250"/>
                            </p:stCondLst>
                            <p:childTnLst>
                              <p:par>
                                <p:cTn id="109" presetID="63" presetClass="path" presetSubtype="0" accel="50000" decel="50000" fill="hold" nodeType="afterEffect">
                                  <p:stCondLst>
                                    <p:cond delay="0"/>
                                  </p:stCondLst>
                                  <p:childTnLst>
                                    <p:animMotion origin="layout" path="M -8.33333E-7 -4.81481E-6 L 0.33316 0.30024 " pathEditMode="relative" rAng="0" ptsTypes="AA">
                                      <p:cBhvr>
                                        <p:cTn id="110" dur="2000" fill="hold"/>
                                        <p:tgtEl>
                                          <p:spTgt spid="5"/>
                                        </p:tgtEl>
                                        <p:attrNameLst>
                                          <p:attrName>ppt_x</p:attrName>
                                          <p:attrName>ppt_y</p:attrName>
                                        </p:attrNameLst>
                                      </p:cBhvr>
                                      <p:rCtr x="16649" y="15000"/>
                                    </p:animMotion>
                                  </p:childTnLst>
                                </p:cTn>
                              </p:par>
                            </p:childTnLst>
                          </p:cTn>
                        </p:par>
                        <p:par>
                          <p:cTn id="111" fill="hold">
                            <p:stCondLst>
                              <p:cond delay="3250"/>
                            </p:stCondLst>
                            <p:childTnLst>
                              <p:par>
                                <p:cTn id="112" presetID="10" presetClass="exit" presetSubtype="0" fill="hold"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childTnLst>
                          </p:cTn>
                        </p:par>
                        <p:par>
                          <p:cTn id="118" fill="hold">
                            <p:stCondLst>
                              <p:cond delay="3500"/>
                            </p:stCondLst>
                            <p:childTnLst>
                              <p:par>
                                <p:cTn id="119" presetID="32" presetClass="emph" presetSubtype="0" fill="hold" nodeType="afterEffect">
                                  <p:stCondLst>
                                    <p:cond delay="0"/>
                                  </p:stCondLst>
                                  <p:childTnLst>
                                    <p:animRot by="120000">
                                      <p:cBhvr>
                                        <p:cTn id="120" dur="200" fill="hold">
                                          <p:stCondLst>
                                            <p:cond delay="0"/>
                                          </p:stCondLst>
                                        </p:cTn>
                                        <p:tgtEl>
                                          <p:spTgt spid="24"/>
                                        </p:tgtEl>
                                        <p:attrNameLst>
                                          <p:attrName>r</p:attrName>
                                        </p:attrNameLst>
                                      </p:cBhvr>
                                    </p:animRot>
                                    <p:animRot by="-240000">
                                      <p:cBhvr>
                                        <p:cTn id="121" dur="400" fill="hold">
                                          <p:stCondLst>
                                            <p:cond delay="400"/>
                                          </p:stCondLst>
                                        </p:cTn>
                                        <p:tgtEl>
                                          <p:spTgt spid="24"/>
                                        </p:tgtEl>
                                        <p:attrNameLst>
                                          <p:attrName>r</p:attrName>
                                        </p:attrNameLst>
                                      </p:cBhvr>
                                    </p:animRot>
                                    <p:animRot by="240000">
                                      <p:cBhvr>
                                        <p:cTn id="122" dur="400" fill="hold">
                                          <p:stCondLst>
                                            <p:cond delay="800"/>
                                          </p:stCondLst>
                                        </p:cTn>
                                        <p:tgtEl>
                                          <p:spTgt spid="24"/>
                                        </p:tgtEl>
                                        <p:attrNameLst>
                                          <p:attrName>r</p:attrName>
                                        </p:attrNameLst>
                                      </p:cBhvr>
                                    </p:animRot>
                                    <p:animRot by="-240000">
                                      <p:cBhvr>
                                        <p:cTn id="123" dur="400" fill="hold">
                                          <p:stCondLst>
                                            <p:cond delay="1200"/>
                                          </p:stCondLst>
                                        </p:cTn>
                                        <p:tgtEl>
                                          <p:spTgt spid="24"/>
                                        </p:tgtEl>
                                        <p:attrNameLst>
                                          <p:attrName>r</p:attrName>
                                        </p:attrNameLst>
                                      </p:cBhvr>
                                    </p:animRot>
                                    <p:animRot by="120000">
                                      <p:cBhvr>
                                        <p:cTn id="124" dur="400" fill="hold">
                                          <p:stCondLst>
                                            <p:cond delay="1600"/>
                                          </p:stCondLst>
                                        </p:cTn>
                                        <p:tgtEl>
                                          <p:spTgt spid="24"/>
                                        </p:tgtEl>
                                        <p:attrNameLst>
                                          <p:attrName>r</p:attrName>
                                        </p:attrNameLst>
                                      </p:cBhvr>
                                    </p:animRot>
                                  </p:childTnLst>
                                </p:cTn>
                              </p:par>
                              <p:par>
                                <p:cTn id="125" presetID="32" presetClass="emph" presetSubtype="0" fill="hold" nodeType="withEffect">
                                  <p:stCondLst>
                                    <p:cond delay="0"/>
                                  </p:stCondLst>
                                  <p:childTnLst>
                                    <p:animRot by="120000">
                                      <p:cBhvr>
                                        <p:cTn id="126" dur="200" fill="hold">
                                          <p:stCondLst>
                                            <p:cond delay="0"/>
                                          </p:stCondLst>
                                        </p:cTn>
                                        <p:tgtEl>
                                          <p:spTgt spid="26"/>
                                        </p:tgtEl>
                                        <p:attrNameLst>
                                          <p:attrName>r</p:attrName>
                                        </p:attrNameLst>
                                      </p:cBhvr>
                                    </p:animRot>
                                    <p:animRot by="-240000">
                                      <p:cBhvr>
                                        <p:cTn id="127" dur="400" fill="hold">
                                          <p:stCondLst>
                                            <p:cond delay="400"/>
                                          </p:stCondLst>
                                        </p:cTn>
                                        <p:tgtEl>
                                          <p:spTgt spid="26"/>
                                        </p:tgtEl>
                                        <p:attrNameLst>
                                          <p:attrName>r</p:attrName>
                                        </p:attrNameLst>
                                      </p:cBhvr>
                                    </p:animRot>
                                    <p:animRot by="240000">
                                      <p:cBhvr>
                                        <p:cTn id="128" dur="400" fill="hold">
                                          <p:stCondLst>
                                            <p:cond delay="800"/>
                                          </p:stCondLst>
                                        </p:cTn>
                                        <p:tgtEl>
                                          <p:spTgt spid="26"/>
                                        </p:tgtEl>
                                        <p:attrNameLst>
                                          <p:attrName>r</p:attrName>
                                        </p:attrNameLst>
                                      </p:cBhvr>
                                    </p:animRot>
                                    <p:animRot by="-240000">
                                      <p:cBhvr>
                                        <p:cTn id="129" dur="400" fill="hold">
                                          <p:stCondLst>
                                            <p:cond delay="1200"/>
                                          </p:stCondLst>
                                        </p:cTn>
                                        <p:tgtEl>
                                          <p:spTgt spid="26"/>
                                        </p:tgtEl>
                                        <p:attrNameLst>
                                          <p:attrName>r</p:attrName>
                                        </p:attrNameLst>
                                      </p:cBhvr>
                                    </p:animRot>
                                    <p:animRot by="120000">
                                      <p:cBhvr>
                                        <p:cTn id="130" dur="400" fill="hold">
                                          <p:stCondLst>
                                            <p:cond delay="1600"/>
                                          </p:stCondLst>
                                        </p:cTn>
                                        <p:tgtEl>
                                          <p:spTgt spid="26"/>
                                        </p:tgtEl>
                                        <p:attrNameLst>
                                          <p:attrName>r</p:attrName>
                                        </p:attrNameLst>
                                      </p:cBhvr>
                                    </p:animRot>
                                  </p:childTnLst>
                                </p:cTn>
                              </p:par>
                            </p:childTnLst>
                          </p:cTn>
                        </p:par>
                        <p:par>
                          <p:cTn id="131" fill="hold">
                            <p:stCondLst>
                              <p:cond delay="5500"/>
                            </p:stCondLst>
                            <p:childTnLst>
                              <p:par>
                                <p:cTn id="132" presetID="10" presetClass="exit" presetSubtype="0" fill="hold" nodeType="afterEffect">
                                  <p:stCondLst>
                                    <p:cond delay="0"/>
                                  </p:stCondLst>
                                  <p:childTnLst>
                                    <p:animEffect transition="out" filter="fade">
                                      <p:cBhvr>
                                        <p:cTn id="133" dur="250"/>
                                        <p:tgtEl>
                                          <p:spTgt spid="24"/>
                                        </p:tgtEl>
                                      </p:cBhvr>
                                    </p:animEffect>
                                    <p:set>
                                      <p:cBhvr>
                                        <p:cTn id="134" dur="1" fill="hold">
                                          <p:stCondLst>
                                            <p:cond delay="249"/>
                                          </p:stCondLst>
                                        </p:cTn>
                                        <p:tgtEl>
                                          <p:spTgt spid="24"/>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250"/>
                                        <p:tgtEl>
                                          <p:spTgt spid="23"/>
                                        </p:tgtEl>
                                      </p:cBhvr>
                                    </p:animEffect>
                                  </p:childTnLst>
                                  <p:subTnLst>
                                    <p:audio>
                                      <p:cMediaNode>
                                        <p:cTn display="0" masterRel="sameClick">
                                          <p:stCondLst>
                                            <p:cond evt="begin" delay="0">
                                              <p:tn val="135"/>
                                            </p:cond>
                                          </p:stCondLst>
                                          <p:endCondLst>
                                            <p:cond evt="onStopAudio" delay="0">
                                              <p:tgtEl>
                                                <p:sldTgt/>
                                              </p:tgtEl>
                                            </p:cond>
                                          </p:endCondLst>
                                        </p:cTn>
                                        <p:tgtEl>
                                          <p:sndTgt r:embed="rId3" name="oisairoi.wav"/>
                                        </p:tgtEl>
                                      </p:cMediaNode>
                                    </p:audio>
                                  </p:sub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250"/>
                                        <p:tgtEl>
                                          <p:spTgt spid="21"/>
                                        </p:tgtEl>
                                      </p:cBhvr>
                                    </p:animEffect>
                                  </p:childTnLst>
                                </p:cTn>
                              </p:par>
                              <p:par>
                                <p:cTn id="141" presetID="10" presetClass="exit" presetSubtype="0" fill="hold" nodeType="withEffect">
                                  <p:stCondLst>
                                    <p:cond delay="0"/>
                                  </p:stCondLst>
                                  <p:childTnLst>
                                    <p:animEffect transition="out" filter="fade">
                                      <p:cBhvr>
                                        <p:cTn id="142" dur="250"/>
                                        <p:tgtEl>
                                          <p:spTgt spid="26"/>
                                        </p:tgtEl>
                                      </p:cBhvr>
                                    </p:animEffect>
                                    <p:set>
                                      <p:cBhvr>
                                        <p:cTn id="14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3"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4"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1">
                                            <p:txEl>
                                              <p:pRg st="0" end="0"/>
                                            </p:txEl>
                                          </p:spTgt>
                                        </p:tgtEl>
                                        <p:attrNameLst>
                                          <p:attrName>style.color</p:attrName>
                                        </p:attrNameLst>
                                      </p:cBhvr>
                                      <p:by>
                                        <p:hsl h="0" s="-12549" l="-25098"/>
                                      </p:by>
                                    </p:animClr>
                                    <p:animClr clrSpc="hsl" dir="cw">
                                      <p:cBhvr>
                                        <p:cTn id="207" dur="500" fill="hold"/>
                                        <p:tgtEl>
                                          <p:spTgt spid="31">
                                            <p:txEl>
                                              <p:pRg st="0" end="0"/>
                                            </p:txEl>
                                          </p:spTgt>
                                        </p:tgtEl>
                                        <p:attrNameLst>
                                          <p:attrName>fillcolor</p:attrName>
                                        </p:attrNameLst>
                                      </p:cBhvr>
                                      <p:by>
                                        <p:hsl h="0" s="-12549" l="-25098"/>
                                      </p:by>
                                    </p:animClr>
                                    <p:animClr clrSpc="hsl" dir="cw">
                                      <p:cBhvr>
                                        <p:cTn id="208" dur="500" fill="hold"/>
                                        <p:tgtEl>
                                          <p:spTgt spid="31">
                                            <p:txEl>
                                              <p:pRg st="0" end="0"/>
                                            </p:txEl>
                                          </p:spTgt>
                                        </p:tgtEl>
                                        <p:attrNameLst>
                                          <p:attrName>stroke.color</p:attrName>
                                        </p:attrNameLst>
                                      </p:cBhvr>
                                      <p:by>
                                        <p:hsl h="0" s="-12549" l="-25098"/>
                                      </p:by>
                                    </p:animClr>
                                    <p:set>
                                      <p:cBhvr>
                                        <p:cTn id="209" dur="500" fill="hold"/>
                                        <p:tgtEl>
                                          <p:spTgt spid="3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714" y="3294134"/>
            <a:ext cx="1580575" cy="107656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4555640" y="2964101"/>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239" y="3253955"/>
            <a:ext cx="1073006" cy="982428"/>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algn="just" defTabSz="914377" eaLnBrk="0" fontAlgn="base" hangingPunct="0">
              <a:spcBef>
                <a:spcPct val="0"/>
              </a:spcBef>
              <a:spcAft>
                <a:spcPct val="0"/>
              </a:spcAft>
              <a:defRPr/>
            </a:pPr>
            <a:r>
              <a:rPr lang="en-US" sz="2400" b="1" dirty="0" err="1" smtClean="0">
                <a:solidFill>
                  <a:srgbClr val="FF0000"/>
                </a:solidFill>
                <a:latin typeface="Times New Roman" pitchFamily="18" charset="0"/>
                <a:cs typeface="Times New Roman" pitchFamily="18" charset="0"/>
              </a:rPr>
              <a:t>Đâu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là</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từ</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láy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xuất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hiện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trong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bài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thơ</a:t>
            </a:r>
            <a:r>
              <a:rPr lang="en-US" sz="2400" b="1" dirty="0" smtClean="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148" y="3973519"/>
            <a:ext cx="617193" cy="612451"/>
          </a:xfrm>
          <a:prstGeom prst="rect">
            <a:avLst/>
          </a:prstGeom>
        </p:spPr>
      </p:pic>
      <p:sp>
        <p:nvSpPr>
          <p:cNvPr id="29" name="Rectangle 28"/>
          <p:cNvSpPr/>
          <p:nvPr/>
        </p:nvSpPr>
        <p:spPr>
          <a:xfrm>
            <a:off x="3953548" y="1058824"/>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A. </a:t>
            </a:r>
            <a:r>
              <a:rPr lang="en-US" b="1" dirty="0" err="1" smtClean="0">
                <a:solidFill>
                  <a:prstClr val="white"/>
                </a:solidFill>
                <a:latin typeface="Times New Roman" panose="02020603050405020304" pitchFamily="18" charset="0"/>
                <a:cs typeface="Times New Roman" panose="02020603050405020304" pitchFamily="18" charset="0"/>
              </a:rPr>
              <a:t>Bầu</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trời</a:t>
            </a:r>
            <a:r>
              <a:rPr lang="en-US" b="1" dirty="0">
                <a:solidFill>
                  <a:prstClr val="white"/>
                </a:solidFill>
                <a:latin typeface="Times New Roman" panose="02020603050405020304" pitchFamily="18" charset="0"/>
                <a:cs typeface="Times New Roman" panose="02020603050405020304" pitchFamily="18" charset="0"/>
              </a:rPr>
              <a:t>,</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rộn</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rã</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đủng</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đỉnh</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B. </a:t>
            </a:r>
            <a:r>
              <a:rPr lang="en-US" b="1" dirty="0" err="1" smtClean="0">
                <a:solidFill>
                  <a:prstClr val="white"/>
                </a:solidFill>
                <a:latin typeface="Times New Roman" panose="02020603050405020304" pitchFamily="18" charset="0"/>
                <a:cs typeface="Times New Roman" panose="02020603050405020304" pitchFamily="18" charset="0"/>
              </a:rPr>
              <a:t>Quạt</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hồng</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nao</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nao</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rời</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rợi</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646313"/>
          </a:xfrm>
          <a:prstGeom prst="rect">
            <a:avLst/>
          </a:prstGeom>
        </p:spPr>
        <p:txBody>
          <a:bodyPr wrap="square" lIns="91422" tIns="45711" rIns="91422" bIns="45711">
            <a:spAutoFit/>
          </a:bodyPr>
          <a:lstStyle/>
          <a:p>
            <a:pPr lvl="0" defTabSz="914188">
              <a:defRPr/>
            </a:pPr>
            <a:r>
              <a:rPr lang="vi-VN" b="1" dirty="0">
                <a:solidFill>
                  <a:schemeClr val="bg1"/>
                </a:solidFill>
                <a:latin typeface="Times New Roman" panose="02020603050405020304" pitchFamily="18" charset="0"/>
                <a:cs typeface="Times New Roman" panose="02020603050405020304" pitchFamily="18" charset="0"/>
              </a:rPr>
              <a:t>C. </a:t>
            </a:r>
            <a:r>
              <a:rPr lang="en-US" b="1" dirty="0" err="1">
                <a:solidFill>
                  <a:schemeClr val="bg1"/>
                </a:solidFill>
                <a:latin typeface="Times New Roman" pitchFamily="18" charset="0"/>
                <a:cs typeface="Times New Roman" pitchFamily="18" charset="0"/>
                <a:sym typeface="Arial"/>
              </a:rPr>
              <a:t>Đủng</a:t>
            </a:r>
            <a:r>
              <a:rPr lang="en-US" b="1" dirty="0">
                <a:solidFill>
                  <a:schemeClr val="bg1"/>
                </a:solidFill>
                <a:latin typeface="Times New Roman" pitchFamily="18" charset="0"/>
                <a:cs typeface="Times New Roman" pitchFamily="18" charset="0"/>
                <a:sym typeface="Arial"/>
              </a:rPr>
              <a:t> </a:t>
            </a:r>
            <a:r>
              <a:rPr lang="en-US" b="1" dirty="0" err="1" smtClean="0">
                <a:solidFill>
                  <a:schemeClr val="bg1"/>
                </a:solidFill>
                <a:latin typeface="Times New Roman" pitchFamily="18" charset="0"/>
                <a:cs typeface="Times New Roman" pitchFamily="18" charset="0"/>
                <a:sym typeface="Arial"/>
              </a:rPr>
              <a:t>đỉnh</a:t>
            </a:r>
            <a:r>
              <a:rPr lang="en-US" b="1" dirty="0" smtClean="0">
                <a:solidFill>
                  <a:schemeClr val="bg1"/>
                </a:solidFill>
                <a:latin typeface="Times New Roman" pitchFamily="18" charset="0"/>
                <a:cs typeface="Times New Roman" pitchFamily="18" charset="0"/>
                <a:sym typeface="Arial"/>
              </a:rPr>
              <a:t>, </a:t>
            </a:r>
            <a:r>
              <a:rPr lang="en-US" b="1" dirty="0" err="1" smtClean="0">
                <a:solidFill>
                  <a:schemeClr val="bg1"/>
                </a:solidFill>
                <a:latin typeface="Times New Roman" pitchFamily="18" charset="0"/>
                <a:cs typeface="Times New Roman" pitchFamily="18" charset="0"/>
                <a:sym typeface="Arial"/>
              </a:rPr>
              <a:t>lồng</a:t>
            </a:r>
            <a:r>
              <a:rPr lang="en-US" b="1" dirty="0" smtClean="0">
                <a:solidFill>
                  <a:schemeClr val="bg1"/>
                </a:solidFill>
                <a:latin typeface="Times New Roman" pitchFamily="18" charset="0"/>
                <a:cs typeface="Times New Roman" pitchFamily="18" charset="0"/>
                <a:sym typeface="Arial"/>
              </a:rPr>
              <a:t> </a:t>
            </a:r>
            <a:r>
              <a:rPr lang="en-US" b="1" dirty="0" err="1" smtClean="0">
                <a:solidFill>
                  <a:schemeClr val="bg1"/>
                </a:solidFill>
                <a:latin typeface="Times New Roman" pitchFamily="18" charset="0"/>
                <a:cs typeface="Times New Roman" pitchFamily="18" charset="0"/>
                <a:sym typeface="Arial"/>
              </a:rPr>
              <a:t>lộng</a:t>
            </a:r>
            <a:r>
              <a:rPr lang="en-US" b="1" dirty="0" smtClean="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rộn</a:t>
            </a:r>
            <a:r>
              <a:rPr lang="en-US" b="1" dirty="0">
                <a:solidFill>
                  <a:schemeClr val="bg1"/>
                </a:solidFill>
                <a:latin typeface="Times New Roman" pitchFamily="18" charset="0"/>
                <a:cs typeface="Times New Roman" pitchFamily="18" charset="0"/>
                <a:sym typeface="Arial"/>
              </a:rPr>
              <a:t> </a:t>
            </a:r>
            <a:r>
              <a:rPr lang="en-US" b="1" dirty="0" err="1" smtClean="0">
                <a:solidFill>
                  <a:schemeClr val="bg1"/>
                </a:solidFill>
                <a:latin typeface="Times New Roman" pitchFamily="18" charset="0"/>
                <a:cs typeface="Times New Roman" pitchFamily="18" charset="0"/>
                <a:sym typeface="Arial"/>
              </a:rPr>
              <a:t>rã</a:t>
            </a:r>
            <a:r>
              <a:rPr lang="en-US" b="1" dirty="0" smtClean="0">
                <a:solidFill>
                  <a:schemeClr val="bg1"/>
                </a:solidFill>
                <a:latin typeface="Times New Roman" pitchFamily="18" charset="0"/>
                <a:cs typeface="Times New Roman" pitchFamily="18" charset="0"/>
                <a:sym typeface="Arial"/>
              </a:rPr>
              <a:t>…</a:t>
            </a:r>
            <a:endParaRPr lang="en-US" b="1" dirty="0">
              <a:solidFill>
                <a:schemeClr val="bg1"/>
              </a:solidFill>
              <a:latin typeface="Times New Roman" pitchFamily="18" charset="0"/>
              <a:cs typeface="Times New Roman" pitchFamily="18" charset="0"/>
              <a:sym typeface="Arial"/>
            </a:endParaRPr>
          </a:p>
          <a:p>
            <a:pPr defTabSz="914188">
              <a:defRPr/>
            </a:pP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D. </a:t>
            </a:r>
            <a:r>
              <a:rPr lang="en-US" b="1" dirty="0" err="1" smtClean="0">
                <a:solidFill>
                  <a:prstClr val="white"/>
                </a:solidFill>
                <a:latin typeface="Times New Roman" panose="02020603050405020304" pitchFamily="18" charset="0"/>
                <a:cs typeface="Times New Roman" panose="02020603050405020304" pitchFamily="18" charset="0"/>
              </a:rPr>
              <a:t>Làm</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việc</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lồng</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lộng</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rộn</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rã</a:t>
            </a:r>
            <a:endParaRPr lang="en-US"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55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191325" y="2986352"/>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sp>
        <p:nvSpPr>
          <p:cNvPr id="35" name="Rectangle 34"/>
          <p:cNvSpPr/>
          <p:nvPr/>
        </p:nvSpPr>
        <p:spPr>
          <a:xfrm>
            <a:off x="3953548" y="105882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Thần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Nông</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7178" y="3395633"/>
            <a:ext cx="1442367" cy="982428"/>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70951" y="4012175"/>
            <a:ext cx="617193" cy="61245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1244" y="3257392"/>
            <a:ext cx="1102375" cy="1020055"/>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defRPr/>
            </a:pPr>
            <a:r>
              <a:rPr lang="vi-VN" sz="2400" b="1" dirty="0">
                <a:solidFill>
                  <a:srgbClr val="FF0000"/>
                </a:solidFill>
                <a:latin typeface="Times New Roman" pitchFamily="18" charset="0"/>
                <a:cs typeface="Times New Roman" pitchFamily="18" charset="0"/>
              </a:rPr>
              <a:t>“Như </a:t>
            </a:r>
            <a:r>
              <a:rPr lang="en-US" sz="2400" b="1" dirty="0" err="1" smtClean="0">
                <a:solidFill>
                  <a:srgbClr val="FF0000"/>
                </a:solidFill>
                <a:latin typeface="Times New Roman" pitchFamily="18" charset="0"/>
                <a:cs typeface="Times New Roman" pitchFamily="18" charset="0"/>
              </a:rPr>
              <a:t>chiếc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vó</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bằng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vàng</a:t>
            </a:r>
            <a:r>
              <a:rPr lang="vi-VN" sz="2400" b="1" dirty="0" smtClean="0">
                <a:solidFill>
                  <a:srgbClr val="FF0000"/>
                </a:solidFill>
                <a:latin typeface="Times New Roman" pitchFamily="18" charset="0"/>
                <a:cs typeface="Times New Roman" pitchFamily="18" charset="0"/>
              </a:rPr>
              <a:t>” </a:t>
            </a:r>
            <a:r>
              <a:rPr lang="vi-VN" sz="2400" b="1" dirty="0">
                <a:solidFill>
                  <a:srgbClr val="FF0000"/>
                </a:solidFill>
                <a:latin typeface="Times New Roman" pitchFamily="18" charset="0"/>
                <a:cs typeface="Times New Roman" pitchFamily="18" charset="0"/>
              </a:rPr>
              <a:t>là hình ảnh được so sánh với ngôi sao nào?</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3953548" y="142938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Hôm</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3953548" y="179994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Ngân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Hà</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3953548" y="217050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Đại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Hùng</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tinh</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33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1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6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41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6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2355687" y="2970358"/>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05936" y="3260213"/>
            <a:ext cx="1061712" cy="982428"/>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r>
              <a:rPr lang="vi-VN" sz="2400" b="1" dirty="0">
                <a:solidFill>
                  <a:srgbClr val="FF0000"/>
                </a:solidFill>
              </a:rPr>
              <a:t>Hai câu thơ: </a:t>
            </a:r>
            <a:r>
              <a:rPr lang="vi-VN" sz="2400" b="1" dirty="0" smtClean="0">
                <a:solidFill>
                  <a:srgbClr val="FF0000"/>
                </a:solidFill>
              </a:rPr>
              <a:t>“</a:t>
            </a:r>
            <a:r>
              <a:rPr lang="en-US" sz="2400" b="1" dirty="0" err="1" smtClean="0">
                <a:solidFill>
                  <a:srgbClr val="FF0000"/>
                </a:solidFill>
              </a:rPr>
              <a:t>Ngàn</a:t>
            </a:r>
            <a:r>
              <a:rPr lang="en-US" sz="2400" b="1" dirty="0" smtClean="0">
                <a:solidFill>
                  <a:srgbClr val="FF0000"/>
                </a:solidFill>
              </a:rPr>
              <a:t> </a:t>
            </a:r>
            <a:r>
              <a:rPr lang="en-US" sz="2400" b="1" dirty="0" err="1" smtClean="0">
                <a:solidFill>
                  <a:srgbClr val="FF0000"/>
                </a:solidFill>
              </a:rPr>
              <a:t>sao</a:t>
            </a:r>
            <a:r>
              <a:rPr lang="en-US" sz="2400" b="1" dirty="0" smtClean="0">
                <a:solidFill>
                  <a:srgbClr val="FF0000"/>
                </a:solidFill>
              </a:rPr>
              <a:t> </a:t>
            </a:r>
            <a:r>
              <a:rPr lang="en-US" sz="2400" b="1" dirty="0" err="1" smtClean="0">
                <a:solidFill>
                  <a:srgbClr val="FF0000"/>
                </a:solidFill>
              </a:rPr>
              <a:t>vui</a:t>
            </a:r>
            <a:r>
              <a:rPr lang="en-US" sz="2400" b="1" dirty="0" smtClean="0">
                <a:solidFill>
                  <a:srgbClr val="FF0000"/>
                </a:solidFill>
              </a:rPr>
              <a:t> </a:t>
            </a:r>
            <a:r>
              <a:rPr lang="en-US" sz="2400" b="1" dirty="0" err="1" smtClean="0">
                <a:solidFill>
                  <a:srgbClr val="FF0000"/>
                </a:solidFill>
              </a:rPr>
              <a:t>làm</a:t>
            </a:r>
            <a:r>
              <a:rPr lang="en-US" sz="2400" b="1" dirty="0" smtClean="0">
                <a:solidFill>
                  <a:srgbClr val="FF0000"/>
                </a:solidFill>
              </a:rPr>
              <a:t> </a:t>
            </a:r>
            <a:r>
              <a:rPr lang="en-US" sz="2400" b="1" dirty="0" err="1" smtClean="0">
                <a:solidFill>
                  <a:srgbClr val="FF0000"/>
                </a:solidFill>
              </a:rPr>
              <a:t>việc</a:t>
            </a:r>
            <a:r>
              <a:rPr lang="en-US" sz="2400" b="1" dirty="0" smtClean="0">
                <a:solidFill>
                  <a:srgbClr val="FF0000"/>
                </a:solidFill>
              </a:rPr>
              <a:t>/ </a:t>
            </a:r>
            <a:r>
              <a:rPr lang="en-US" sz="2400" b="1" dirty="0" err="1" smtClean="0">
                <a:solidFill>
                  <a:srgbClr val="FF0000"/>
                </a:solidFill>
              </a:rPr>
              <a:t>Mãi</a:t>
            </a:r>
            <a:r>
              <a:rPr lang="en-US" sz="2400" b="1" dirty="0" smtClean="0">
                <a:solidFill>
                  <a:srgbClr val="FF0000"/>
                </a:solidFill>
              </a:rPr>
              <a:t> </a:t>
            </a:r>
            <a:r>
              <a:rPr lang="en-US" sz="2400" b="1" dirty="0" err="1" smtClean="0">
                <a:solidFill>
                  <a:srgbClr val="FF0000"/>
                </a:solidFill>
              </a:rPr>
              <a:t>đến</a:t>
            </a:r>
            <a:r>
              <a:rPr lang="en-US" sz="2400" b="1" dirty="0" smtClean="0">
                <a:solidFill>
                  <a:srgbClr val="FF0000"/>
                </a:solidFill>
              </a:rPr>
              <a:t> </a:t>
            </a:r>
            <a:r>
              <a:rPr lang="en-US" sz="2400" b="1" dirty="0" err="1" smtClean="0">
                <a:solidFill>
                  <a:srgbClr val="FF0000"/>
                </a:solidFill>
              </a:rPr>
              <a:t>lúc</a:t>
            </a:r>
            <a:r>
              <a:rPr lang="en-US" sz="2400" b="1" dirty="0" smtClean="0">
                <a:solidFill>
                  <a:srgbClr val="FF0000"/>
                </a:solidFill>
              </a:rPr>
              <a:t> </a:t>
            </a:r>
            <a:r>
              <a:rPr lang="en-US" sz="2400" b="1" dirty="0" err="1" smtClean="0">
                <a:solidFill>
                  <a:srgbClr val="FF0000"/>
                </a:solidFill>
              </a:rPr>
              <a:t>hừng</a:t>
            </a:r>
            <a:r>
              <a:rPr lang="en-US" sz="2400" b="1" dirty="0" smtClean="0">
                <a:solidFill>
                  <a:srgbClr val="FF0000"/>
                </a:solidFill>
              </a:rPr>
              <a:t> </a:t>
            </a:r>
            <a:r>
              <a:rPr lang="en-US" sz="2400" b="1" dirty="0" err="1" smtClean="0">
                <a:solidFill>
                  <a:srgbClr val="FF0000"/>
                </a:solidFill>
              </a:rPr>
              <a:t>đông</a:t>
            </a:r>
            <a:r>
              <a:rPr lang="vi-VN" sz="2400" b="1" dirty="0" smtClean="0">
                <a:solidFill>
                  <a:srgbClr val="FF0000"/>
                </a:solidFill>
              </a:rPr>
              <a:t>” </a:t>
            </a:r>
            <a:r>
              <a:rPr lang="vi-VN" sz="2400" b="1" dirty="0">
                <a:solidFill>
                  <a:srgbClr val="FF0000"/>
                </a:solidFill>
              </a:rPr>
              <a:t>sử dụng phép tu từ gì?</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smtClean="0">
                <a:solidFill>
                  <a:prstClr val="white"/>
                </a:solidFill>
                <a:latin typeface="Times New Roman" panose="02020603050405020304" pitchFamily="18" charset="0"/>
                <a:cs typeface="Times New Roman" panose="02020603050405020304" pitchFamily="18" charset="0"/>
              </a:rPr>
              <a:t>So </a:t>
            </a:r>
            <a:r>
              <a:rPr lang="en-US" sz="2400" b="1" dirty="0" err="1" smtClean="0">
                <a:solidFill>
                  <a:prstClr val="white"/>
                </a:solidFill>
                <a:latin typeface="Times New Roman" panose="02020603050405020304" pitchFamily="18" charset="0"/>
                <a:cs typeface="Times New Roman" panose="02020603050405020304" pitchFamily="18" charset="0"/>
              </a:rPr>
              <a:t>sánh</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đối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lập</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err="1" smtClean="0">
                <a:solidFill>
                  <a:prstClr val="white"/>
                </a:solidFill>
                <a:latin typeface="Times New Roman" panose="02020603050405020304" pitchFamily="18" charset="0"/>
                <a:cs typeface="Times New Roman" panose="02020603050405020304" pitchFamily="18" charset="0"/>
              </a:rPr>
              <a:t>Đối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lập</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nhân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hóa</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C. Nhân </a:t>
            </a:r>
            <a:r>
              <a:rPr lang="vi-VN" sz="2400" b="1" dirty="0" smtClean="0">
                <a:solidFill>
                  <a:prstClr val="white"/>
                </a:solidFill>
                <a:latin typeface="Times New Roman" panose="02020603050405020304" pitchFamily="18" charset="0"/>
                <a:cs typeface="Times New Roman" panose="02020603050405020304" pitchFamily="18" charset="0"/>
              </a:rPr>
              <a:t>hóa</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điệp</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từ</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D. Nói quá</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22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6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41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6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51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1600" y="195486"/>
            <a:ext cx="7382896" cy="2127688"/>
          </a:xfrm>
          <a:prstGeom prst="rect">
            <a:avLst/>
          </a:prstGeom>
        </p:spPr>
      </p:pic>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4"/>
          <a:stretch>
            <a:fillRect/>
          </a:stretch>
        </p:blipFill>
        <p:spPr>
          <a:xfrm>
            <a:off x="1403648" y="2067694"/>
            <a:ext cx="1280416" cy="1285418"/>
          </a:xfrm>
          <a:prstGeom prst="rect">
            <a:avLst/>
          </a:prstGeom>
        </p:spPr>
      </p:pic>
      <p:sp>
        <p:nvSpPr>
          <p:cNvPr id="5" name="TextBox 4"/>
          <p:cNvSpPr txBox="1"/>
          <p:nvPr/>
        </p:nvSpPr>
        <p:spPr>
          <a:xfrm>
            <a:off x="2485965" y="2387237"/>
            <a:ext cx="4462299"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SAO THẦN NÔNG</a:t>
            </a:r>
            <a:endParaRPr lang="en-US" sz="36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6156176" y="3046241"/>
            <a:ext cx="2466975" cy="1847850"/>
          </a:xfrm>
          <a:prstGeom prst="rect">
            <a:avLst/>
          </a:prstGeom>
        </p:spPr>
      </p:pic>
    </p:spTree>
    <p:extLst>
      <p:ext uri="{BB962C8B-B14F-4D97-AF65-F5344CB8AC3E}">
        <p14:creationId xmlns:p14="http://schemas.microsoft.com/office/powerpoint/2010/main" val="26054105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292" y="-92546"/>
            <a:ext cx="4649300" cy="5400600"/>
          </a:xfrm>
          <a:prstGeom prst="rect">
            <a:avLst/>
          </a:prstGeom>
        </p:spPr>
      </p:pic>
      <p:pic>
        <p:nvPicPr>
          <p:cNvPr id="3" name="Picture 2"/>
          <p:cNvPicPr>
            <a:picLocks noChangeAspect="1"/>
          </p:cNvPicPr>
          <p:nvPr/>
        </p:nvPicPr>
        <p:blipFill>
          <a:blip r:embed="rId5"/>
          <a:stretch>
            <a:fillRect/>
          </a:stretch>
        </p:blipFill>
        <p:spPr>
          <a:xfrm>
            <a:off x="3563888" y="1203598"/>
            <a:ext cx="6133108" cy="1072989"/>
          </a:xfrm>
          <a:prstGeom prst="rect">
            <a:avLst/>
          </a:prstGeom>
        </p:spPr>
      </p:pic>
      <p:sp>
        <p:nvSpPr>
          <p:cNvPr id="8" name="TextBox 7"/>
          <p:cNvSpPr txBox="1"/>
          <p:nvPr/>
        </p:nvSpPr>
        <p:spPr>
          <a:xfrm>
            <a:off x="6585394" y="2146089"/>
            <a:ext cx="1944216" cy="461665"/>
          </a:xfrm>
          <a:prstGeom prst="rect">
            <a:avLst/>
          </a:prstGeom>
          <a:noFill/>
        </p:spPr>
        <p:txBody>
          <a:bodyPr wrap="square" rtlCol="0">
            <a:spAutoFit/>
          </a:bodyPr>
          <a:lstStyle/>
          <a:p>
            <a:pPr algn="ctr"/>
            <a:r>
              <a:rPr lang="vi-VN" sz="2400" dirty="0" smtClean="0">
                <a:latin typeface="Times New Roman" panose="02020603050405020304" pitchFamily="18" charset="0"/>
                <a:cs typeface="Times New Roman" panose="02020603050405020304" pitchFamily="18" charset="0"/>
              </a:rPr>
              <a:t>- Võ Quảng-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3036778" y="-28046"/>
            <a:ext cx="6106347" cy="5171546"/>
          </a:xfrm>
          <a:prstGeom prst="rect">
            <a:avLst/>
          </a:prstGeom>
        </p:spPr>
      </p:pic>
      <p:sp>
        <p:nvSpPr>
          <p:cNvPr id="34" name="Rectangle 33">
            <a:extLst>
              <a:ext uri="{FF2B5EF4-FFF2-40B4-BE49-F238E27FC236}">
                <a16:creationId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6" name="Rounded Rectangle 35"/>
          <p:cNvSpPr/>
          <p:nvPr/>
        </p:nvSpPr>
        <p:spPr>
          <a:xfrm>
            <a:off x="232186" y="356922"/>
            <a:ext cx="4411822" cy="4433284"/>
          </a:xfrm>
          <a:prstGeom prst="roundRect">
            <a:avLst>
              <a:gd name="adj" fmla="val 1654"/>
            </a:avLst>
          </a:prstGeom>
          <a:no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65" name="Group 64"/>
          <p:cNvGrpSpPr/>
          <p:nvPr/>
        </p:nvGrpSpPr>
        <p:grpSpPr>
          <a:xfrm>
            <a:off x="102460" y="728806"/>
            <a:ext cx="3397062" cy="396451"/>
            <a:chOff x="2840539" y="3818711"/>
            <a:chExt cx="9866322" cy="1057198"/>
          </a:xfrm>
        </p:grpSpPr>
        <p:sp>
          <p:nvSpPr>
            <p:cNvPr id="6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67" name="Group 66"/>
            <p:cNvGrpSpPr/>
            <p:nvPr/>
          </p:nvGrpSpPr>
          <p:grpSpPr>
            <a:xfrm>
              <a:off x="2840539" y="3886200"/>
              <a:ext cx="9866322" cy="989709"/>
              <a:chOff x="2840539" y="3733800"/>
              <a:chExt cx="9866322" cy="989709"/>
            </a:xfrm>
          </p:grpSpPr>
          <p:sp>
            <p:nvSpPr>
              <p:cNvPr id="68" name="Round Same Side Corner Rectangle 67"/>
              <p:cNvSpPr/>
              <p:nvPr/>
            </p:nvSpPr>
            <p:spPr>
              <a:xfrm rot="5400000">
                <a:off x="7270238" y="-625942"/>
                <a:ext cx="731517" cy="9581260"/>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69" name="Rectangle 68"/>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0" name="Rectangle 69"/>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a:t>
                </a:r>
                <a:r>
                  <a:rPr lang="en-US" b="1" i="1" kern="0" dirty="0" smtClean="0">
                    <a:solidFill>
                      <a:srgbClr val="000000"/>
                    </a:solidFill>
                    <a:latin typeface="Times New Roman" pitchFamily="18" charset="0"/>
                    <a:cs typeface="Times New Roman" pitchFamily="18" charset="0"/>
                  </a:rPr>
                  <a:t>ĐỌC- TÌM </a:t>
                </a:r>
                <a:r>
                  <a:rPr lang="en-US" b="1" i="1" kern="0" dirty="0">
                    <a:solidFill>
                      <a:srgbClr val="000000"/>
                    </a:solidFill>
                    <a:latin typeface="Times New Roman" pitchFamily="18" charset="0"/>
                    <a:cs typeface="Times New Roman" pitchFamily="18" charset="0"/>
                  </a:rPr>
                  <a:t>HIỂU CHUNG</a:t>
                </a:r>
                <a:endParaRPr lang="en-US" i="1" kern="0" dirty="0">
                  <a:solidFill>
                    <a:srgbClr val="000000"/>
                  </a:solidFill>
                  <a:latin typeface="Times New Roman" pitchFamily="18" charset="0"/>
                  <a:cs typeface="Times New Roman" pitchFamily="18" charset="0"/>
                </a:endParaRPr>
              </a:p>
            </p:txBody>
          </p:sp>
          <p:sp>
            <p:nvSpPr>
              <p:cNvPr id="71" name="TextBox 70"/>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72" name="Group 71"/>
          <p:cNvGrpSpPr/>
          <p:nvPr/>
        </p:nvGrpSpPr>
        <p:grpSpPr>
          <a:xfrm>
            <a:off x="102460" y="1995686"/>
            <a:ext cx="5620454" cy="404871"/>
            <a:chOff x="2840539" y="3818711"/>
            <a:chExt cx="16323882" cy="1079628"/>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75" name="Group 74"/>
            <p:cNvGrpSpPr/>
            <p:nvPr/>
          </p:nvGrpSpPr>
          <p:grpSpPr>
            <a:xfrm>
              <a:off x="2840539" y="3886200"/>
              <a:ext cx="16323882" cy="1012139"/>
              <a:chOff x="2840539" y="3733800"/>
              <a:chExt cx="16323882" cy="1012139"/>
            </a:xfrm>
          </p:grpSpPr>
          <p:sp>
            <p:nvSpPr>
              <p:cNvPr id="76" name="Round Same Side Corner Rectangle 75"/>
              <p:cNvSpPr/>
              <p:nvPr/>
            </p:nvSpPr>
            <p:spPr>
              <a:xfrm rot="5400000">
                <a:off x="7270236" y="-625948"/>
                <a:ext cx="731519" cy="958126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8" name="Rectangle 77"/>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smtClean="0">
                    <a:solidFill>
                      <a:srgbClr val="000000"/>
                    </a:solidFill>
                    <a:latin typeface="Times New Roman" pitchFamily="18" charset="0"/>
                    <a:cs typeface="Times New Roman" pitchFamily="18" charset="0"/>
                  </a:rPr>
                  <a:t>KHÁM PHÁ VĂN BẢN</a:t>
                </a:r>
                <a:endParaRPr lang="en-US" i="1" kern="0" dirty="0">
                  <a:solidFill>
                    <a:srgbClr val="000000"/>
                  </a:solidFill>
                  <a:latin typeface="Times New Roman" pitchFamily="18" charset="0"/>
                  <a:cs typeface="Times New Roman" pitchFamily="18" charset="0"/>
                </a:endParaRPr>
              </a:p>
            </p:txBody>
          </p:sp>
          <p:sp>
            <p:nvSpPr>
              <p:cNvPr id="79" name="TextBox 78"/>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80" name="Group 79"/>
          <p:cNvGrpSpPr/>
          <p:nvPr/>
        </p:nvGrpSpPr>
        <p:grpSpPr>
          <a:xfrm>
            <a:off x="102460" y="3363838"/>
            <a:ext cx="3246380" cy="455055"/>
            <a:chOff x="2840539" y="3818711"/>
            <a:chExt cx="9428687" cy="1061390"/>
          </a:xfrm>
        </p:grpSpPr>
        <p:sp>
          <p:nvSpPr>
            <p:cNvPr id="8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82" name="Group 81"/>
            <p:cNvGrpSpPr/>
            <p:nvPr/>
          </p:nvGrpSpPr>
          <p:grpSpPr>
            <a:xfrm>
              <a:off x="2840539" y="3951329"/>
              <a:ext cx="9428687" cy="928772"/>
              <a:chOff x="2840539" y="3798929"/>
              <a:chExt cx="9428687" cy="928772"/>
            </a:xfrm>
          </p:grpSpPr>
          <p:sp>
            <p:nvSpPr>
              <p:cNvPr id="83" name="Round Same Side Corner Rectangle 82"/>
              <p:cNvSpPr/>
              <p:nvPr/>
            </p:nvSpPr>
            <p:spPr>
              <a:xfrm rot="5400000">
                <a:off x="7191540" y="-547236"/>
                <a:ext cx="731522" cy="9423851"/>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84" name="Rectangle 83"/>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85" name="Rectangle 84"/>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86" name="TextBox 85"/>
              <p:cNvSpPr txBox="1"/>
              <p:nvPr/>
            </p:nvSpPr>
            <p:spPr>
              <a:xfrm>
                <a:off x="2840539" y="3829962"/>
                <a:ext cx="1418424" cy="861446"/>
              </a:xfrm>
              <a:prstGeom prst="rect">
                <a:avLst/>
              </a:prstGeom>
              <a:noFill/>
            </p:spPr>
            <p:txBody>
              <a:bodyPr wrap="squar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87" name="Rectangle 86"/>
          <p:cNvSpPr/>
          <p:nvPr/>
        </p:nvSpPr>
        <p:spPr>
          <a:xfrm>
            <a:off x="413809" y="1059582"/>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Đọc</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chú</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thích</a:t>
            </a:r>
            <a:endParaRPr lang="vi-VN" b="1" i="1" dirty="0">
              <a:solidFill>
                <a:srgbClr val="FFFFFF"/>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Tìm</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hiểu</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chung</a:t>
            </a:r>
            <a:endParaRPr lang="vi-VN" b="1" i="1" dirty="0">
              <a:solidFill>
                <a:srgbClr val="FFFFFF"/>
              </a:solidFill>
              <a:latin typeface="Times New Roman" pitchFamily="18" charset="0"/>
              <a:cs typeface="Times New Roman" pitchFamily="18" charset="0"/>
            </a:endParaRPr>
          </a:p>
        </p:txBody>
      </p:sp>
      <p:sp>
        <p:nvSpPr>
          <p:cNvPr id="88" name="Rectangle 87"/>
          <p:cNvSpPr/>
          <p:nvPr/>
        </p:nvSpPr>
        <p:spPr>
          <a:xfrm>
            <a:off x="359615" y="3792547"/>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Nghệ</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thuật</a:t>
            </a:r>
            <a:endParaRPr lang="en-US" b="1" i="1" dirty="0" smtClean="0">
              <a:solidFill>
                <a:srgbClr val="FFFFFF"/>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Nội</a:t>
            </a:r>
            <a:r>
              <a:rPr lang="en-US" b="1" i="1" dirty="0">
                <a:solidFill>
                  <a:srgbClr val="FFFFFF"/>
                </a:solidFill>
                <a:latin typeface="Times New Roman" pitchFamily="18" charset="0"/>
                <a:cs typeface="Times New Roman" pitchFamily="18" charset="0"/>
              </a:rPr>
              <a:t> dung</a:t>
            </a:r>
          </a:p>
          <a:p>
            <a:pPr marL="0" lvl="1" defTabSz="814005">
              <a:lnSpc>
                <a:spcPct val="150000"/>
              </a:lnSpc>
            </a:pPr>
            <a:endParaRPr lang="en-US" b="1" i="1" dirty="0">
              <a:solidFill>
                <a:srgbClr val="FFFFFF"/>
              </a:solidFill>
              <a:latin typeface="Times New Roman" pitchFamily="18" charset="0"/>
              <a:cs typeface="Times New Roman" pitchFamily="18" charset="0"/>
            </a:endParaRPr>
          </a:p>
        </p:txBody>
      </p:sp>
      <p:sp>
        <p:nvSpPr>
          <p:cNvPr id="89" name="Rectangle 88"/>
          <p:cNvSpPr/>
          <p:nvPr/>
        </p:nvSpPr>
        <p:spPr>
          <a:xfrm>
            <a:off x="282091" y="2890091"/>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smtClean="0">
                <a:solidFill>
                  <a:srgbClr val="FFFFFF"/>
                </a:solidFill>
                <a:latin typeface="Times New Roman" pitchFamily="18" charset="0"/>
                <a:cs typeface="Times New Roman" pitchFamily="18" charset="0"/>
              </a:rPr>
              <a:t>2. </a:t>
            </a:r>
            <a:r>
              <a:rPr lang="en-US" b="1" i="1" dirty="0" err="1" smtClean="0">
                <a:solidFill>
                  <a:srgbClr val="FFFFFF"/>
                </a:solidFill>
                <a:latin typeface="Times New Roman" pitchFamily="18" charset="0"/>
                <a:cs typeface="Times New Roman" pitchFamily="18" charset="0"/>
              </a:rPr>
              <a:t>Khung</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cảnh</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bầu</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trời</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đêm</a:t>
            </a:r>
            <a:endParaRPr lang="en-US" b="1" i="1" dirty="0">
              <a:solidFill>
                <a:srgbClr val="FFFFFF"/>
              </a:solidFill>
              <a:latin typeface="Times New Roman" pitchFamily="18" charset="0"/>
              <a:cs typeface="Times New Roman" pitchFamily="18" charset="0"/>
            </a:endParaRPr>
          </a:p>
        </p:txBody>
      </p:sp>
      <p:sp>
        <p:nvSpPr>
          <p:cNvPr id="90" name="Rectangle 89"/>
          <p:cNvSpPr/>
          <p:nvPr/>
        </p:nvSpPr>
        <p:spPr>
          <a:xfrm>
            <a:off x="282091" y="2480657"/>
            <a:ext cx="6610064" cy="278225"/>
          </a:xfrm>
          <a:prstGeom prst="rect">
            <a:avLst/>
          </a:prstGeom>
        </p:spPr>
        <p:txBody>
          <a:bodyPr wrap="square" lIns="34238" tIns="17117" rIns="34238" bIns="17117">
            <a:spAutoFit/>
          </a:bodyPr>
          <a:lstStyle/>
          <a:p>
            <a:pPr marL="0" lvl="1" indent="-277817" defTabSz="814005">
              <a:lnSpc>
                <a:spcPts val="1875"/>
              </a:lnSpc>
              <a:buFont typeface="+mj-lt"/>
              <a:buAutoNum type="arabicPeriod"/>
            </a:pPr>
            <a:r>
              <a:rPr lang="en-US" b="1" i="1" dirty="0" err="1" smtClean="0">
                <a:solidFill>
                  <a:srgbClr val="FFFFFF"/>
                </a:solidFill>
                <a:latin typeface="Times New Roman" pitchFamily="18" charset="0"/>
                <a:cs typeface="Times New Roman" pitchFamily="18" charset="0"/>
              </a:rPr>
              <a:t>Khung</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cảnh</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làng</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quê</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khi</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trời</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chuyển</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tối</a:t>
            </a:r>
            <a:endParaRPr lang="en-US" b="1" i="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4803709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4BACC6">
                      <a:lumMod val="75000"/>
                    </a:srgbClr>
                  </a:solidFill>
                  <a:latin typeface="Tahoma" panose="020B0604030504040204" pitchFamily="34" charset="0"/>
                  <a:cs typeface="Tahoma" panose="020B0604030504040204" pitchFamily="34" charset="0"/>
                </a:rPr>
                <a:t>ĐỌC- </a:t>
              </a:r>
              <a:r>
                <a:rPr lang="vi-VN" b="1" dirty="0" smtClean="0">
                  <a:solidFill>
                    <a:srgbClr val="4BACC6">
                      <a:lumMod val="75000"/>
                    </a:srgbClr>
                  </a:solidFill>
                  <a:latin typeface="Tahoma" panose="020B0604030504040204" pitchFamily="34" charset="0"/>
                  <a:cs typeface="Tahoma" panose="020B0604030504040204" pitchFamily="34" charset="0"/>
                </a:rPr>
                <a:t>TÌM </a:t>
              </a:r>
              <a:r>
                <a:rPr lang="vi-VN" b="1" dirty="0">
                  <a:solidFill>
                    <a:srgbClr val="4BACC6">
                      <a:lumMod val="75000"/>
                    </a:srgbClr>
                  </a:solidFill>
                  <a:latin typeface="Tahoma" panose="020B0604030504040204" pitchFamily="34" charset="0"/>
                  <a:cs typeface="Tahoma" panose="020B0604030504040204" pitchFamily="34" charset="0"/>
                </a:rPr>
                <a:t>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599808" y="29461"/>
            <a:ext cx="4076922" cy="4735730"/>
          </a:xfrm>
          <a:prstGeom prst="rect">
            <a:avLst/>
          </a:prstGeom>
        </p:spPr>
      </p:pic>
      <p:sp>
        <p:nvSpPr>
          <p:cNvPr id="16" name="TextBox 15"/>
          <p:cNvSpPr txBox="1"/>
          <p:nvPr/>
        </p:nvSpPr>
        <p:spPr>
          <a:xfrm>
            <a:off x="827584" y="1635646"/>
            <a:ext cx="2952328" cy="1754326"/>
          </a:xfrm>
          <a:prstGeom prst="rect">
            <a:avLst/>
          </a:prstGeom>
          <a:noFill/>
        </p:spPr>
        <p:txBody>
          <a:bodyPr wrap="square" rtlCol="0">
            <a:spAutoFit/>
          </a:bodyPr>
          <a:lstStyle/>
          <a:p>
            <a:pPr algn="just">
              <a:lnSpc>
                <a:spcPct val="150000"/>
              </a:lnSpc>
            </a:pP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bạn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lớp</a:t>
            </a:r>
            <a:endParaRPr lang="en-US" sz="2400" dirty="0" smtClean="0">
              <a:latin typeface="Times New Roman" panose="02020603050405020304" pitchFamily="18" charset="0"/>
              <a:cs typeface="Times New Roman" panose="02020603050405020304" pitchFamily="18" charset="0"/>
            </a:endParaRPr>
          </a:p>
          <a:p>
            <a:pPr algn="just">
              <a:lnSpc>
                <a:spcPct val="150000"/>
              </a:lnSpc>
            </a:pPr>
            <a:r>
              <a:rPr lang="en-US" sz="2400"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Giọng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nghịch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hồn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176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51520" y="156502"/>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latin typeface="Calibri"/>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p:cNvSpPr txBox="1"/>
          <p:nvPr/>
        </p:nvSpPr>
        <p:spPr>
          <a:xfrm>
            <a:off x="3445594" y="731139"/>
            <a:ext cx="5662588" cy="446276"/>
          </a:xfrm>
          <a:prstGeom prst="rect">
            <a:avLst/>
          </a:prstGeom>
          <a:solidFill>
            <a:schemeClr val="accent4">
              <a:lumMod val="40000"/>
              <a:lumOff val="60000"/>
            </a:schemeClr>
          </a:solidFill>
        </p:spPr>
        <p:txBody>
          <a:bodyPr wrap="square" rtlCol="0">
            <a:spAutoFit/>
          </a:bodyPr>
          <a:lstStyle/>
          <a:p>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Võ</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Quảng</a:t>
            </a:r>
            <a:r>
              <a:rPr lang="en-US" sz="2300" dirty="0">
                <a:solidFill>
                  <a:schemeClr val="bg1"/>
                </a:solidFill>
                <a:latin typeface="Times New Roman" panose="02020603050405020304" pitchFamily="18" charset="0"/>
                <a:cs typeface="Times New Roman" panose="02020603050405020304" pitchFamily="18" charset="0"/>
              </a:rPr>
              <a:t> (1920 - 2007) </a:t>
            </a:r>
            <a:r>
              <a:rPr lang="en-US" sz="2300" dirty="0" err="1">
                <a:solidFill>
                  <a:schemeClr val="bg1"/>
                </a:solidFill>
                <a:latin typeface="Times New Roman" panose="02020603050405020304" pitchFamily="18" charset="0"/>
                <a:cs typeface="Times New Roman" panose="02020603050405020304" pitchFamily="18" charset="0"/>
              </a:rPr>
              <a:t>quê</a:t>
            </a:r>
            <a:r>
              <a:rPr lang="en-US" sz="2300" dirty="0">
                <a:solidFill>
                  <a:schemeClr val="bg1"/>
                </a:solidFill>
                <a:latin typeface="Times New Roman" panose="02020603050405020304" pitchFamily="18" charset="0"/>
                <a:cs typeface="Times New Roman" panose="02020603050405020304" pitchFamily="18" charset="0"/>
              </a:rPr>
              <a:t> ở </a:t>
            </a:r>
            <a:r>
              <a:rPr lang="en-US" sz="2300" dirty="0" err="1">
                <a:solidFill>
                  <a:schemeClr val="bg1"/>
                </a:solidFill>
                <a:latin typeface="Times New Roman" panose="02020603050405020304" pitchFamily="18" charset="0"/>
                <a:cs typeface="Times New Roman" panose="02020603050405020304" pitchFamily="18" charset="0"/>
              </a:rPr>
              <a:t>Quảng</a:t>
            </a:r>
            <a:r>
              <a:rPr lang="en-US" sz="2300" dirty="0">
                <a:solidFill>
                  <a:schemeClr val="bg1"/>
                </a:solidFill>
                <a:latin typeface="Times New Roman" panose="02020603050405020304" pitchFamily="18" charset="0"/>
                <a:cs typeface="Times New Roman" panose="02020603050405020304" pitchFamily="18" charset="0"/>
              </a:rPr>
              <a:t> Nam. </a:t>
            </a:r>
          </a:p>
        </p:txBody>
      </p:sp>
      <p:sp>
        <p:nvSpPr>
          <p:cNvPr id="13" name="TextBox 12"/>
          <p:cNvSpPr txBox="1"/>
          <p:nvPr/>
        </p:nvSpPr>
        <p:spPr>
          <a:xfrm>
            <a:off x="3445594" y="1344496"/>
            <a:ext cx="5662588" cy="1200329"/>
          </a:xfrm>
          <a:prstGeom prst="rect">
            <a:avLst/>
          </a:prstGeom>
          <a:solidFill>
            <a:schemeClr val="accent5">
              <a:lumMod val="20000"/>
              <a:lumOff val="80000"/>
            </a:schemeClr>
          </a:solidFill>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năng</a:t>
            </a:r>
            <a:r>
              <a:rPr lang="en-US"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ô</a:t>
            </a:r>
            <a:r>
              <a:rPr lang="vi-VN" sz="2400" dirty="0" smtClean="0">
                <a:latin typeface="Times New Roman" panose="02020603050405020304" pitchFamily="18" charset="0"/>
                <a:cs typeface="Times New Roman" panose="02020603050405020304" pitchFamily="18" charset="0"/>
              </a:rPr>
              <a:t>ng </a:t>
            </a:r>
            <a:r>
              <a:rPr lang="vi-VN" sz="2400" dirty="0">
                <a:latin typeface="Times New Roman" panose="02020603050405020304" pitchFamily="18" charset="0"/>
                <a:cs typeface="Times New Roman" panose="02020603050405020304" pitchFamily="18" charset="0"/>
              </a:rPr>
              <a:t>sáng tác thơ, văn, kịch bản phim hoạt hình, viết lý luận về văn học thiếu nhi.</a:t>
            </a:r>
            <a:endParaRPr lang="en-US" sz="2300" i="1" dirty="0">
              <a:latin typeface="Times New Roman" pitchFamily="18" charset="0"/>
              <a:cs typeface="Times New Roman" pitchFamily="18" charset="0"/>
            </a:endParaRPr>
          </a:p>
        </p:txBody>
      </p:sp>
      <p:sp>
        <p:nvSpPr>
          <p:cNvPr id="14" name="TextBox 13"/>
          <p:cNvSpPr txBox="1"/>
          <p:nvPr/>
        </p:nvSpPr>
        <p:spPr>
          <a:xfrm>
            <a:off x="3445594" y="2723846"/>
            <a:ext cx="5662588" cy="1200329"/>
          </a:xfrm>
          <a:prstGeom prst="rect">
            <a:avLst/>
          </a:prstGeom>
          <a:solidFill>
            <a:schemeClr val="accent6">
              <a:lumMod val="20000"/>
              <a:lumOff val="80000"/>
            </a:schemeClr>
          </a:solidFill>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rPr>
              <a:t>- PCST: </a:t>
            </a:r>
            <a:r>
              <a:rPr lang="vi-VN" sz="2400" dirty="0" smtClean="0">
                <a:latin typeface="Times New Roman" panose="02020603050405020304" pitchFamily="18" charset="0"/>
                <a:cs typeface="Times New Roman" panose="02020603050405020304" pitchFamily="18" charset="0"/>
              </a:rPr>
              <a:t>giản </a:t>
            </a:r>
            <a:r>
              <a:rPr lang="vi-VN" sz="2400" dirty="0">
                <a:latin typeface="Times New Roman" panose="02020603050405020304" pitchFamily="18" charset="0"/>
                <a:cs typeface="Times New Roman" panose="02020603050405020304" pitchFamily="18" charset="0"/>
              </a:rPr>
              <a:t>dị, trong sáng; gợi nhiều liên tưởng bất ngờ, độc đáo. Ngôn ngữ, hình ảnh, giọng điệu hồn nhiên, ngộ nghĩnh, tươi vui. </a:t>
            </a:r>
            <a:endParaRPr lang="en-US" sz="2300" i="1" dirty="0">
              <a:latin typeface="Times New Roman" pitchFamily="18" charset="0"/>
              <a:cs typeface="Times New Roman" pitchFamily="18" charset="0"/>
            </a:endParaRPr>
          </a:p>
        </p:txBody>
      </p:sp>
      <p:sp>
        <p:nvSpPr>
          <p:cNvPr id="18" name="TextBox 17"/>
          <p:cNvSpPr txBox="1"/>
          <p:nvPr/>
        </p:nvSpPr>
        <p:spPr>
          <a:xfrm>
            <a:off x="3445594" y="4103196"/>
            <a:ext cx="5662588" cy="830997"/>
          </a:xfrm>
          <a:prstGeom prst="rect">
            <a:avLst/>
          </a:prstGeom>
          <a:solidFill>
            <a:schemeClr val="accent3">
              <a:lumMod val="20000"/>
              <a:lumOff val="80000"/>
            </a:schemeClr>
          </a:solid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Nắng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sớm</a:t>
            </a:r>
            <a:r>
              <a:rPr lang="en-US" sz="2400" dirty="0">
                <a:latin typeface="Times New Roman" panose="02020603050405020304" pitchFamily="18" charset="0"/>
                <a:cs typeface="Times New Roman" panose="02020603050405020304" pitchFamily="18" charset="0"/>
              </a:rPr>
              <a:t> (1965),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đóm</a:t>
            </a:r>
            <a:r>
              <a:rPr lang="en-US" sz="2400" dirty="0">
                <a:latin typeface="Times New Roman" panose="02020603050405020304" pitchFamily="18" charset="0"/>
                <a:cs typeface="Times New Roman" panose="02020603050405020304" pitchFamily="18" charset="0"/>
              </a:rPr>
              <a:t> (1970),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(1974),…</a:t>
            </a:r>
            <a:endParaRPr lang="en-US" sz="2400" i="1" dirty="0">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140363" y="1344496"/>
            <a:ext cx="3191328" cy="3708822"/>
          </a:xfrm>
          <a:prstGeom prst="rect">
            <a:avLst/>
          </a:prstGeom>
        </p:spPr>
      </p:pic>
      <p:sp>
        <p:nvSpPr>
          <p:cNvPr id="15" name="TextBox 14"/>
          <p:cNvSpPr txBox="1"/>
          <p:nvPr/>
        </p:nvSpPr>
        <p:spPr>
          <a:xfrm>
            <a:off x="353211" y="576232"/>
            <a:ext cx="1944216" cy="461665"/>
          </a:xfrm>
          <a:prstGeom prst="rect">
            <a:avLst/>
          </a:prstGeom>
          <a:noFill/>
        </p:spPr>
        <p:txBody>
          <a:bodyPr wrap="square" rtlCol="0">
            <a:spAutoFit/>
          </a:bodyPr>
          <a:lstStyle/>
          <a:p>
            <a:r>
              <a:rPr lang="en-US" sz="2400" b="1" i="1" dirty="0" smtClean="0">
                <a:solidFill>
                  <a:srgbClr val="FF0000"/>
                </a:solidFill>
                <a:latin typeface="Times New Roman" panose="02020603050405020304" pitchFamily="18" charset="0"/>
                <a:cs typeface="Times New Roman" panose="02020603050405020304" pitchFamily="18" charset="0"/>
              </a:rPr>
              <a:t>a. </a:t>
            </a:r>
            <a:r>
              <a:rPr lang="en-US" sz="2400" b="1" i="1" dirty="0" err="1" smtClean="0">
                <a:solidFill>
                  <a:srgbClr val="FF0000"/>
                </a:solidFill>
                <a:latin typeface="Times New Roman" panose="02020603050405020304" pitchFamily="18" charset="0"/>
                <a:cs typeface="Times New Roman" panose="02020603050405020304" pitchFamily="18" charset="0"/>
              </a:rPr>
              <a:t>Tác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giả</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79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512" y="0"/>
            <a:ext cx="9132488" cy="5143500"/>
          </a:xfrm>
          <a:prstGeom prst="rect">
            <a:avLst/>
          </a:prstGeom>
        </p:spPr>
      </p:pic>
    </p:spTree>
    <p:extLst>
      <p:ext uri="{BB962C8B-B14F-4D97-AF65-F5344CB8AC3E}">
        <p14:creationId xmlns:p14="http://schemas.microsoft.com/office/powerpoint/2010/main" val="14204737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2209</TotalTime>
  <Words>1111</Words>
  <Application>Microsoft Office PowerPoint</Application>
  <PresentationFormat>On-screen Show (16:9)</PresentationFormat>
  <Paragraphs>196</Paragraphs>
  <Slides>38</Slides>
  <Notes>27</Notes>
  <HiddenSlides>0</HiddenSlides>
  <MMClips>6</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38</vt:i4>
      </vt:variant>
    </vt:vector>
  </HeadingPairs>
  <TitlesOfParts>
    <vt:vector size="50" baseType="lpstr">
      <vt:lpstr>.VnTime</vt:lpstr>
      <vt:lpstr>宋体</vt:lpstr>
      <vt:lpstr>Arial</vt:lpstr>
      <vt:lpstr>Calibri</vt:lpstr>
      <vt:lpstr>Calibri Light</vt:lpstr>
      <vt:lpstr>Tahoma</vt:lpstr>
      <vt:lpstr>Times New Roman</vt:lpstr>
      <vt:lpstr>Wingdings</vt:lpstr>
      <vt:lpstr>Office Theme</vt:lpstr>
      <vt:lpstr>3_Office Theme</vt:lpstr>
      <vt:lpstr>3_Default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user</cp:lastModifiedBy>
  <cp:revision>338</cp:revision>
  <dcterms:created xsi:type="dcterms:W3CDTF">2021-08-18T15:50:38Z</dcterms:created>
  <dcterms:modified xsi:type="dcterms:W3CDTF">2025-12-11T13:25:50Z</dcterms:modified>
</cp:coreProperties>
</file>