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23" r:id="rId2"/>
    <p:sldId id="305" r:id="rId3"/>
    <p:sldId id="283" r:id="rId4"/>
    <p:sldId id="304" r:id="rId5"/>
    <p:sldId id="284" r:id="rId6"/>
    <p:sldId id="308" r:id="rId7"/>
    <p:sldId id="306" r:id="rId8"/>
    <p:sldId id="301" r:id="rId9"/>
    <p:sldId id="310" r:id="rId10"/>
    <p:sldId id="309" r:id="rId11"/>
    <p:sldId id="311" r:id="rId12"/>
    <p:sldId id="260" r:id="rId13"/>
    <p:sldId id="312" r:id="rId14"/>
    <p:sldId id="307" r:id="rId15"/>
    <p:sldId id="285" r:id="rId16"/>
    <p:sldId id="320" r:id="rId17"/>
    <p:sldId id="261" r:id="rId18"/>
    <p:sldId id="313" r:id="rId19"/>
    <p:sldId id="321" r:id="rId20"/>
    <p:sldId id="322" r:id="rId21"/>
    <p:sldId id="30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16B888-97E2-4566-82F6-B4E90733A735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A203E-B411-45FF-B29C-39370BEE1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03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A7B49-FBDE-4184-BB28-F301FCD60C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257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A7B49-FBDE-4184-BB28-F301FCD60C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86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A7B49-FBDE-4184-BB28-F301FCD60C3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14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91081-FAD8-4D5B-9F85-A9E82C72A265}" type="slidenum">
              <a:rPr lang="en-SG" smtClean="0"/>
              <a:t>21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82064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9CFEE-3ED7-4F62-92BC-84B9259524EA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812A-732C-4F6F-9739-474FE5BA4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97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9CFEE-3ED7-4F62-92BC-84B9259524EA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812A-732C-4F6F-9739-474FE5BA4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12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9CFEE-3ED7-4F62-92BC-84B9259524EA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812A-732C-4F6F-9739-474FE5BA4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34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11320" y="486250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5021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9CFEE-3ED7-4F62-92BC-84B9259524EA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812A-732C-4F6F-9739-474FE5BA4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17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9CFEE-3ED7-4F62-92BC-84B9259524EA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812A-732C-4F6F-9739-474FE5BA4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46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9CFEE-3ED7-4F62-92BC-84B9259524EA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812A-732C-4F6F-9739-474FE5BA4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65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9CFEE-3ED7-4F62-92BC-84B9259524EA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812A-732C-4F6F-9739-474FE5BA4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138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9CFEE-3ED7-4F62-92BC-84B9259524EA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812A-732C-4F6F-9739-474FE5BA4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36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9CFEE-3ED7-4F62-92BC-84B9259524EA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812A-732C-4F6F-9739-474FE5BA4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35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9CFEE-3ED7-4F62-92BC-84B9259524EA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812A-732C-4F6F-9739-474FE5BA4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66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9CFEE-3ED7-4F62-92BC-84B9259524EA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812A-732C-4F6F-9739-474FE5BA4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05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9CFEE-3ED7-4F62-92BC-84B9259524EA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8812A-732C-4F6F-9739-474FE5BA4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70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35.gif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74ACF-5283-4BB2-AB2B-F16FC0C4B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A39FF-7E29-4197-B87B-4E1BF4517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567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174"/>
            <a:ext cx="2864857" cy="22987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90899" y="2134580"/>
            <a:ext cx="10970644" cy="4641046"/>
          </a:xfrm>
          <a:prstGeom prst="rect">
            <a:avLst/>
          </a:prstGeom>
          <a:noFill/>
          <a:ln w="57150">
            <a:solidFill>
              <a:srgbClr val="FF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1E2E225-7513-480F-6F77-23B983C9546E}"/>
              </a:ext>
            </a:extLst>
          </p:cNvPr>
          <p:cNvSpPr txBox="1"/>
          <p:nvPr/>
        </p:nvSpPr>
        <p:spPr>
          <a:xfrm>
            <a:off x="-213360" y="-79880"/>
            <a:ext cx="3076575" cy="558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vi-VN" sz="2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PHIẾU HỌC TẬP 1</a:t>
            </a:r>
            <a:endParaRPr lang="vi-VN" sz="20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93B934F-DB88-E925-AD29-77FBEC5511BC}"/>
              </a:ext>
            </a:extLst>
          </p:cNvPr>
          <p:cNvSpPr txBox="1"/>
          <p:nvPr/>
        </p:nvSpPr>
        <p:spPr>
          <a:xfrm>
            <a:off x="424540" y="2256463"/>
            <a:ext cx="11079702" cy="4512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>
              <a:lnSpc>
                <a:spcPct val="115000"/>
              </a:lnSpc>
            </a:pP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……………………………………………………………………………………………………</a:t>
            </a:r>
            <a:endParaRPr lang="vi-VN" sz="2800" dirty="0">
              <a:solidFill>
                <a:schemeClr val="bg1">
                  <a:lumMod val="85000"/>
                </a:schemeClr>
              </a:solidFill>
              <a:effectLst/>
              <a:latin typeface="+mj-lt"/>
            </a:endParaRPr>
          </a:p>
          <a:p>
            <a:pPr lvl="0">
              <a:lnSpc>
                <a:spcPct val="115000"/>
              </a:lnSpc>
            </a:pPr>
            <a:r>
              <a:rPr lang="en-US" sz="2800" dirty="0">
                <a:effectLst/>
                <a:latin typeface="+mj-lt"/>
              </a:rPr>
              <a:t>2.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>
              <a:lnSpc>
                <a:spcPct val="115000"/>
              </a:lnSpc>
            </a:pP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…………………………………………………………………………………………………….</a:t>
            </a:r>
            <a:endParaRPr lang="vi-VN" sz="2800" dirty="0">
              <a:solidFill>
                <a:schemeClr val="bg1">
                  <a:lumMod val="85000"/>
                </a:schemeClr>
              </a:solidFill>
              <a:effectLst/>
              <a:latin typeface="+mj-lt"/>
            </a:endParaRPr>
          </a:p>
          <a:p>
            <a:pPr lvl="0">
              <a:lnSpc>
                <a:spcPct val="115000"/>
              </a:lnSpc>
            </a:pPr>
            <a:r>
              <a:rPr lang="en-US" sz="2800" dirty="0">
                <a:effectLst/>
                <a:latin typeface="+mj-lt"/>
              </a:rPr>
              <a:t>3.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>
              <a:lnSpc>
                <a:spcPct val="115000"/>
              </a:lnSpc>
            </a:pP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+mj-lt"/>
                <a:ea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</a:t>
            </a:r>
            <a:endParaRPr lang="vi-VN" sz="2800" dirty="0">
              <a:solidFill>
                <a:schemeClr val="bg1">
                  <a:lumMod val="85000"/>
                </a:schemeClr>
              </a:solidFill>
              <a:latin typeface="+mj-lt"/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vi-VN" sz="2800" dirty="0">
                <a:effectLst/>
                <a:latin typeface="+mj-lt"/>
                <a:ea typeface="Times New Roman" panose="02020603050405020304" pitchFamily="18" charset="0"/>
              </a:rPr>
              <a:t>4. Kể tên các tính chất vật lý  của nước?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dạng...)</a:t>
            </a:r>
            <a:endParaRPr lang="vi-VN" sz="2800" dirty="0">
              <a:effectLst/>
              <a:latin typeface="+mj-lt"/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vi-VN" sz="2800" dirty="0">
                <a:solidFill>
                  <a:schemeClr val="bg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.........................................................................................................</a:t>
            </a:r>
            <a:endParaRPr lang="vi-VN" sz="2800" dirty="0">
              <a:solidFill>
                <a:schemeClr val="bg1">
                  <a:lumMod val="75000"/>
                </a:schemeClr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9C763015-610C-C69B-66B2-76DE409F719C}"/>
              </a:ext>
            </a:extLst>
          </p:cNvPr>
          <p:cNvSpPr/>
          <p:nvPr/>
        </p:nvSpPr>
        <p:spPr>
          <a:xfrm>
            <a:off x="989351" y="2714489"/>
            <a:ext cx="6753225" cy="44953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Hydrogen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</a:t>
            </a:r>
            <a:endParaRPr lang="vi-VN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72BD56A9-420C-BAF0-F4BF-9072F34E464C}"/>
              </a:ext>
            </a:extLst>
          </p:cNvPr>
          <p:cNvSpPr txBox="1"/>
          <p:nvPr/>
        </p:nvSpPr>
        <p:spPr>
          <a:xfrm>
            <a:off x="989351" y="3767539"/>
            <a:ext cx="3490914" cy="57888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iên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4A7A3EF2-0322-F461-B70C-E0CCAFE1F875}"/>
              </a:ext>
            </a:extLst>
          </p:cNvPr>
          <p:cNvSpPr txBox="1"/>
          <p:nvPr/>
        </p:nvSpPr>
        <p:spPr>
          <a:xfrm>
            <a:off x="874051" y="4685489"/>
            <a:ext cx="9596761" cy="10556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 nguyên tử O mang điện tích âm, đầu nguyên tử H mang điện tích dương</a:t>
            </a:r>
            <a:endParaRPr lang="vi-V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9CB6AF-CCBB-4E76-A3EE-0B12A1CE8248}"/>
              </a:ext>
            </a:extLst>
          </p:cNvPr>
          <p:cNvSpPr txBox="1"/>
          <p:nvPr/>
        </p:nvSpPr>
        <p:spPr>
          <a:xfrm>
            <a:off x="1324928" y="6135288"/>
            <a:ext cx="8695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i="1" dirty="0">
                <a:latin typeface="+mj-lt"/>
              </a:rPr>
              <a:t>Nước là chất lỏng, không màu, không mùi, không vị, ...</a:t>
            </a:r>
            <a:endParaRPr lang="en-US" sz="2800" b="1" i="1" dirty="0">
              <a:latin typeface="+mj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2B12E87-13E4-49E3-9F78-A9BFA559B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991" y="23183"/>
            <a:ext cx="4362552" cy="21198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F48D26-0292-4B88-AFCE-48695E826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6352" y="68923"/>
            <a:ext cx="1803913" cy="19951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C74B1D3-385B-4032-8169-9CAC85D473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578" y="-274319"/>
            <a:ext cx="2388099" cy="23384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F9A28-808D-4AEF-89B8-BF78686B90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94" y="448056"/>
            <a:ext cx="11287866" cy="347805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932C92-26CF-4981-B73A-53C2EC7B44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077" y="4059682"/>
            <a:ext cx="9283700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3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870"/>
            <a:ext cx="12191999" cy="68660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1629" y="103752"/>
            <a:ext cx="11650979" cy="31085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cốc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thủy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đổ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cốc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với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vi-VN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Cốc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1: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thìa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muối.</a:t>
            </a:r>
          </a:p>
          <a:p>
            <a:pPr marL="457200" indent="-457200" algn="just">
              <a:buFontTx/>
              <a:buChar char="-"/>
            </a:pP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ốc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thìa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đường.</a:t>
            </a:r>
          </a:p>
          <a:p>
            <a:pPr marL="457200" indent="-457200" algn="just">
              <a:buFontTx/>
              <a:buChar char="-"/>
            </a:pP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ốc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3: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dầu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vi-VN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thìa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khuấy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cốc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dự đoán kết quả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thí nghiệm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hòa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tan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hòa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tan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97" y="3307177"/>
            <a:ext cx="10185036" cy="33154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31706F-B8B3-458C-8809-159501AEE5D4}"/>
              </a:ext>
            </a:extLst>
          </p:cNvPr>
          <p:cNvSpPr txBox="1"/>
          <p:nvPr/>
        </p:nvSpPr>
        <p:spPr>
          <a:xfrm>
            <a:off x="1455938" y="5699464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b="1" dirty="0">
                <a:latin typeface="+mj-lt"/>
              </a:rPr>
              <a:t>CỐC 1</a:t>
            </a:r>
            <a:endParaRPr lang="en-US" b="1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DB1D23-E51A-40E4-8043-C930F4122DDF}"/>
              </a:ext>
            </a:extLst>
          </p:cNvPr>
          <p:cNvSpPr txBox="1"/>
          <p:nvPr/>
        </p:nvSpPr>
        <p:spPr>
          <a:xfrm>
            <a:off x="4200617" y="5814872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b="1" dirty="0">
                <a:latin typeface="+mj-lt"/>
              </a:rPr>
              <a:t>CỐC 2</a:t>
            </a:r>
            <a:endParaRPr lang="en-US" b="1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C70CE1-6706-4089-924C-2C38A547022F}"/>
              </a:ext>
            </a:extLst>
          </p:cNvPr>
          <p:cNvSpPr txBox="1"/>
          <p:nvPr/>
        </p:nvSpPr>
        <p:spPr>
          <a:xfrm>
            <a:off x="8470777" y="5792672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b="1" dirty="0">
                <a:latin typeface="+mj-lt"/>
              </a:rPr>
              <a:t>CỐC 3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83883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1F187F-40C6-4DFA-9A96-971DDC095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76" y="1417266"/>
            <a:ext cx="9957816" cy="441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483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D3303F-F758-49CA-8713-0E52F4AFA9C0}"/>
              </a:ext>
            </a:extLst>
          </p:cNvPr>
          <p:cNvSpPr/>
          <p:nvPr/>
        </p:nvSpPr>
        <p:spPr>
          <a:xfrm>
            <a:off x="340920" y="322893"/>
            <a:ext cx="11777099" cy="5716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Thành phần hóa học, cấu trúc của nước</a:t>
            </a:r>
            <a:r>
              <a:rPr lang="en-US" sz="28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oxygen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hydrogen. </a:t>
            </a:r>
            <a:endParaRPr lang="vi-VN" sz="28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100°C,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0°C (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67732C-61D0-4A3D-B1D3-09F9AC7BE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2" y="-44795"/>
            <a:ext cx="646267" cy="62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5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660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12954" y="523220"/>
            <a:ext cx="10879901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video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i="1" dirty="0"/>
          </a:p>
        </p:txBody>
      </p:sp>
      <p:pic>
        <p:nvPicPr>
          <p:cNvPr id="4" name="Dạy trẻ về vai trò của nướ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1036" y="1209905"/>
            <a:ext cx="11009925" cy="5492716"/>
          </a:xfrm>
          <a:prstGeom prst="rect">
            <a:avLst/>
          </a:prstGeom>
        </p:spPr>
      </p:pic>
      <p:sp>
        <p:nvSpPr>
          <p:cNvPr id="6" name="Snip Diagonal Corner Rectangle 5"/>
          <p:cNvSpPr/>
          <p:nvPr/>
        </p:nvSpPr>
        <p:spPr>
          <a:xfrm>
            <a:off x="0" y="22577"/>
            <a:ext cx="12090399" cy="562198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5638" y="-61555"/>
            <a:ext cx="91877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1886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60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12954" y="523220"/>
            <a:ext cx="10879901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video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i="1" dirty="0"/>
          </a:p>
        </p:txBody>
      </p:sp>
      <p:sp>
        <p:nvSpPr>
          <p:cNvPr id="6" name="Snip Diagonal Corner Rectangle 5"/>
          <p:cNvSpPr/>
          <p:nvPr/>
        </p:nvSpPr>
        <p:spPr>
          <a:xfrm>
            <a:off x="0" y="22577"/>
            <a:ext cx="12090399" cy="562198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5638" y="-61555"/>
            <a:ext cx="91877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420B08-F729-41CA-8C53-747F4E95E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584" y="1249002"/>
            <a:ext cx="7177035" cy="549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"/>
            <a:ext cx="12191999" cy="6866086"/>
          </a:xfrm>
          <a:prstGeom prst="rect">
            <a:avLst/>
          </a:prstGeom>
        </p:spPr>
      </p:pic>
      <p:pic>
        <p:nvPicPr>
          <p:cNvPr id="12" name="Hình ảnh 6">
            <a:extLst>
              <a:ext uri="{FF2B5EF4-FFF2-40B4-BE49-F238E27FC236}">
                <a16:creationId xmlns:a16="http://schemas.microsoft.com/office/drawing/2014/main" id="{01829CEC-3403-4AAA-8189-43E692477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503" y="160230"/>
            <a:ext cx="5309768" cy="2980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F35AD2-CCF1-4980-BA9D-24699F35C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927" y="3261622"/>
            <a:ext cx="5516008" cy="31262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A69B47-23EC-44EF-BABE-4DEF695A3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8600" y="3323368"/>
            <a:ext cx="6379335" cy="31262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CE3337-2FFD-4FCC-A0AA-2F5D649C7FE6}"/>
              </a:ext>
            </a:extLst>
          </p:cNvPr>
          <p:cNvSpPr txBox="1"/>
          <p:nvPr/>
        </p:nvSpPr>
        <p:spPr>
          <a:xfrm>
            <a:off x="6095999" y="6454046"/>
            <a:ext cx="6379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Hậu quả của ô nhiễm môi trường nước với con người và sinh vật sống - Chất  Xử Lý Nước - Hóa Chất Đại Việt">
            <a:extLst>
              <a:ext uri="{FF2B5EF4-FFF2-40B4-BE49-F238E27FC236}">
                <a16:creationId xmlns:a16="http://schemas.microsoft.com/office/drawing/2014/main" id="{4274B833-C350-42C0-909D-AEF6803EB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65" y="68267"/>
            <a:ext cx="4673715" cy="33114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Hình ảnh 4">
            <a:extLst>
              <a:ext uri="{FF2B5EF4-FFF2-40B4-BE49-F238E27FC236}">
                <a16:creationId xmlns:a16="http://schemas.microsoft.com/office/drawing/2014/main" id="{6A22EAC4-647F-476B-AD48-15D7C35F9C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064" y="3546559"/>
            <a:ext cx="4673715" cy="33114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239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" y="621812"/>
            <a:ext cx="2864857" cy="22987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9728" y="851687"/>
            <a:ext cx="12015215" cy="5923940"/>
          </a:xfrm>
          <a:prstGeom prst="rect">
            <a:avLst/>
          </a:prstGeom>
          <a:noFill/>
          <a:ln w="57150">
            <a:solidFill>
              <a:srgbClr val="FF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1E2E225-7513-480F-6F77-23B983C9546E}"/>
              </a:ext>
            </a:extLst>
          </p:cNvPr>
          <p:cNvSpPr txBox="1"/>
          <p:nvPr/>
        </p:nvSpPr>
        <p:spPr>
          <a:xfrm>
            <a:off x="-39351" y="73005"/>
            <a:ext cx="3076575" cy="558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vi-VN" sz="2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PHIẾU HỌC TẬP 2</a:t>
            </a:r>
            <a:endParaRPr lang="vi-VN" sz="20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93B934F-DB88-E925-AD29-77FBEC5511BC}"/>
              </a:ext>
            </a:extLst>
          </p:cNvPr>
          <p:cNvSpPr txBox="1"/>
          <p:nvPr/>
        </p:nvSpPr>
        <p:spPr>
          <a:xfrm>
            <a:off x="390899" y="958015"/>
            <a:ext cx="11003377" cy="6860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lvl="0">
              <a:lnSpc>
                <a:spcPct val="115000"/>
              </a:lnSpc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</a:t>
            </a:r>
            <a:r>
              <a:rPr 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</a:t>
            </a:r>
            <a:endParaRPr lang="vi-VN" sz="2800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Hãy đề xuất cách tiến hành thí nghiệm chứng minh khẳng định “Nếu thiếu nước trong thời gian dài cây sẽ bị héo, giảm sức sống và có thể chết”.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…………………………………………………………………………………………………….</a:t>
            </a:r>
            <a:endParaRPr lang="vi-VN" sz="2800" dirty="0">
              <a:solidFill>
                <a:schemeClr val="bg1">
                  <a:lumMod val="8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+mj-lt"/>
                <a:ea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</a:t>
            </a:r>
            <a:endParaRPr lang="vi-VN" sz="2800" dirty="0">
              <a:solidFill>
                <a:schemeClr val="bg1">
                  <a:lumMod val="85000"/>
                </a:schemeClr>
              </a:solidFill>
              <a:latin typeface="+mj-lt"/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vi-VN" sz="2800" dirty="0">
                <a:solidFill>
                  <a:schemeClr val="bg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.........................................................................................................</a:t>
            </a:r>
            <a:endParaRPr lang="vi-VN" sz="2800" dirty="0">
              <a:solidFill>
                <a:schemeClr val="bg1">
                  <a:lumMod val="75000"/>
                </a:schemeClr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8073AD-B92E-4F82-A50F-5892AB8F5253}"/>
              </a:ext>
            </a:extLst>
          </p:cNvPr>
          <p:cNvSpPr/>
          <p:nvPr/>
        </p:nvSpPr>
        <p:spPr>
          <a:xfrm>
            <a:off x="167088" y="1844909"/>
            <a:ext cx="12227823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l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l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Nước l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dung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F85E0F-B619-42E3-91A1-D8A57BAA1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5807" y="851686"/>
            <a:ext cx="756465" cy="72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3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6086"/>
          </a:xfrm>
          <a:prstGeom prst="rect">
            <a:avLst/>
          </a:prstGeom>
        </p:spPr>
      </p:pic>
      <p:sp>
        <p:nvSpPr>
          <p:cNvPr id="6" name="Snip Diagonal Corner Rectangle 5"/>
          <p:cNvSpPr/>
          <p:nvPr/>
        </p:nvSpPr>
        <p:spPr>
          <a:xfrm>
            <a:off x="0" y="22577"/>
            <a:ext cx="12090399" cy="562198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EA7C89-E5BD-423C-85AB-7B08C2CDF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" y="1442516"/>
            <a:ext cx="8982456" cy="502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98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>
            <a:extLst>
              <a:ext uri="{FF2B5EF4-FFF2-40B4-BE49-F238E27FC236}">
                <a16:creationId xmlns:a16="http://schemas.microsoft.com/office/drawing/2014/main" id="{1829E98C-8F33-4E16-BBAB-9673B72D7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4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latin typeface="Arial" panose="020B0604020202020204" pitchFamily="34" charset="0"/>
            </a:endParaRPr>
          </a:p>
        </p:txBody>
      </p:sp>
      <p:grpSp>
        <p:nvGrpSpPr>
          <p:cNvPr id="4100" name="Group 46">
            <a:extLst>
              <a:ext uri="{FF2B5EF4-FFF2-40B4-BE49-F238E27FC236}">
                <a16:creationId xmlns:a16="http://schemas.microsoft.com/office/drawing/2014/main" id="{81018D4B-BBBD-4EAD-96D6-FA092E1B5C28}"/>
              </a:ext>
            </a:extLst>
          </p:cNvPr>
          <p:cNvGrpSpPr>
            <a:grpSpLocks/>
          </p:cNvGrpSpPr>
          <p:nvPr/>
        </p:nvGrpSpPr>
        <p:grpSpPr bwMode="auto">
          <a:xfrm>
            <a:off x="348883" y="1482765"/>
            <a:ext cx="11560734" cy="2511165"/>
            <a:chOff x="1296" y="1824"/>
            <a:chExt cx="3062" cy="432"/>
          </a:xfrm>
        </p:grpSpPr>
        <p:sp>
          <p:nvSpPr>
            <p:cNvPr id="88111" name="AutoShape 47">
              <a:extLst>
                <a:ext uri="{FF2B5EF4-FFF2-40B4-BE49-F238E27FC236}">
                  <a16:creationId xmlns:a16="http://schemas.microsoft.com/office/drawing/2014/main" id="{D7407F0B-45C7-401D-9A50-D55996A3A14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622" y="188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>
                    <a:gamma/>
                    <a:tint val="21176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112" name="AutoShape 48">
              <a:extLst>
                <a:ext uri="{FF2B5EF4-FFF2-40B4-BE49-F238E27FC236}">
                  <a16:creationId xmlns:a16="http://schemas.microsoft.com/office/drawing/2014/main" id="{74AE5A65-D48D-4C5B-8C38-E705F476426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113" name="Text Box 49">
              <a:extLst>
                <a:ext uri="{FF2B5EF4-FFF2-40B4-BE49-F238E27FC236}">
                  <a16:creationId xmlns:a16="http://schemas.microsoft.com/office/drawing/2014/main" id="{407F52CD-1C9E-4ECD-A452-EA4AAE564D9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15" y="1910"/>
              <a:ext cx="2513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vi-VN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Em hãy dõi đoạn video sau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trong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vi-VN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2 phút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.</a:t>
              </a:r>
            </a:p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E</a:t>
              </a:r>
              <a:r>
                <a:rPr lang="vi-VN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m hãy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cho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biết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nội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dung</a:t>
              </a:r>
              <a:r>
                <a:rPr lang="vi-VN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trong đoạn video đó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là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gì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?</a:t>
              </a:r>
            </a:p>
          </p:txBody>
        </p:sp>
        <p:sp>
          <p:nvSpPr>
            <p:cNvPr id="4114" name="Text Box 50">
              <a:extLst>
                <a:ext uri="{FF2B5EF4-FFF2-40B4-BE49-F238E27FC236}">
                  <a16:creationId xmlns:a16="http://schemas.microsoft.com/office/drawing/2014/main" id="{4D131BF6-4CCA-44B0-B835-F9E168BC4E9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8" y="1886"/>
              <a:ext cx="415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3600" b="0" dirty="0">
                  <a:solidFill>
                    <a:schemeClr val="bg1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39964"/>
            <a:ext cx="3255429" cy="16508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872026" y="5072786"/>
            <a:ext cx="3319974" cy="171803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537978" y="4533634"/>
            <a:ext cx="4824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https://www.youtube.com/watch?v=9L5cPs7n6O0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170C793-9778-4514-B12D-7184113E4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833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00">
        <p14:prism/>
      </p:transition>
    </mc:Choice>
    <mc:Fallback xmlns="">
      <p:transition advTm="1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65F06-297C-4A44-B73A-358DD63F4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2ewt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8F40B7-3AF1-4E9E-BB68-6C397769FF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1" y="265176"/>
            <a:ext cx="11079480" cy="5836253"/>
          </a:xfrm>
        </p:spPr>
      </p:pic>
    </p:spTree>
    <p:extLst>
      <p:ext uri="{BB962C8B-B14F-4D97-AF65-F5344CB8AC3E}">
        <p14:creationId xmlns:p14="http://schemas.microsoft.com/office/powerpoint/2010/main" val="1718709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6511" y="84138"/>
            <a:ext cx="9036496" cy="3048000"/>
          </a:xfrm>
          <a:extLst/>
        </p:spPr>
        <p:txBody>
          <a:bodyPr>
            <a:prstTxWarp prst="textInflate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>
              <a:buNone/>
              <a:defRPr/>
            </a:pP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0" indent="0">
              <a:buNone/>
              <a:defRPr/>
            </a:pP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0" indent="0" algn="ctr">
              <a:spcBef>
                <a:spcPct val="0"/>
              </a:spcBef>
              <a:buNone/>
              <a:defRPr/>
            </a:pPr>
            <a:r>
              <a:rPr lang="en-US" sz="66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CẢM </a:t>
            </a:r>
            <a:r>
              <a:rPr lang="en-US" sz="66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ƠN</a:t>
            </a:r>
            <a:r>
              <a:rPr lang="en-US" sz="66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6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CÁC</a:t>
            </a:r>
            <a:r>
              <a:rPr lang="en-US" sz="66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vi-VN" sz="66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sz="66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ĐÃ CHÚ Ý THEO DÕI </a:t>
            </a:r>
          </a:p>
        </p:txBody>
      </p:sp>
      <p:pic>
        <p:nvPicPr>
          <p:cNvPr id="7" name="Picture 4" descr="cutecolorsanibear1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899026"/>
            <a:ext cx="2090738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utecolorsanibear1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4899026"/>
            <a:ext cx="2092325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9421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167" advTm="35854">
        <p15:prstTrans prst="curtains"/>
      </p:transition>
    </mc:Choice>
    <mc:Fallback xmlns="">
      <p:transition spd="slow" advTm="358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ạn đói năm 1945 ở việt nam #shorts">
            <a:hlinkClick r:id="" action="ppaction://media"/>
            <a:extLst>
              <a:ext uri="{FF2B5EF4-FFF2-40B4-BE49-F238E27FC236}">
                <a16:creationId xmlns:a16="http://schemas.microsoft.com/office/drawing/2014/main" id="{DE76C0E2-1965-485E-B4E7-3AB0EEA002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5736" y="890681"/>
            <a:ext cx="8780015" cy="466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5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>
            <a:extLst>
              <a:ext uri="{FF2B5EF4-FFF2-40B4-BE49-F238E27FC236}">
                <a16:creationId xmlns:a16="http://schemas.microsoft.com/office/drawing/2014/main" id="{1829E98C-8F33-4E16-BBAB-9673B72D7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4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latin typeface="Arial" panose="020B0604020202020204" pitchFamily="34" charset="0"/>
            </a:endParaRPr>
          </a:p>
        </p:txBody>
      </p:sp>
      <p:grpSp>
        <p:nvGrpSpPr>
          <p:cNvPr id="4100" name="Group 46">
            <a:extLst>
              <a:ext uri="{FF2B5EF4-FFF2-40B4-BE49-F238E27FC236}">
                <a16:creationId xmlns:a16="http://schemas.microsoft.com/office/drawing/2014/main" id="{81018D4B-BBBD-4EAD-96D6-FA092E1B5C28}"/>
              </a:ext>
            </a:extLst>
          </p:cNvPr>
          <p:cNvGrpSpPr>
            <a:grpSpLocks/>
          </p:cNvGrpSpPr>
          <p:nvPr/>
        </p:nvGrpSpPr>
        <p:grpSpPr bwMode="auto">
          <a:xfrm>
            <a:off x="0" y="598119"/>
            <a:ext cx="11326110" cy="2474786"/>
            <a:chOff x="1296" y="1824"/>
            <a:chExt cx="3062" cy="432"/>
          </a:xfrm>
        </p:grpSpPr>
        <p:sp>
          <p:nvSpPr>
            <p:cNvPr id="88111" name="AutoShape 47">
              <a:extLst>
                <a:ext uri="{FF2B5EF4-FFF2-40B4-BE49-F238E27FC236}">
                  <a16:creationId xmlns:a16="http://schemas.microsoft.com/office/drawing/2014/main" id="{D7407F0B-45C7-401D-9A50-D55996A3A14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622" y="188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>
                    <a:gamma/>
                    <a:tint val="21176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112" name="AutoShape 48">
              <a:extLst>
                <a:ext uri="{FF2B5EF4-FFF2-40B4-BE49-F238E27FC236}">
                  <a16:creationId xmlns:a16="http://schemas.microsoft.com/office/drawing/2014/main" id="{74AE5A65-D48D-4C5B-8C38-E705F476426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113" name="Text Box 49">
              <a:extLst>
                <a:ext uri="{FF2B5EF4-FFF2-40B4-BE49-F238E27FC236}">
                  <a16:creationId xmlns:a16="http://schemas.microsoft.com/office/drawing/2014/main" id="{407F52CD-1C9E-4ECD-A452-EA4AAE564D9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15" y="1910"/>
              <a:ext cx="2513" cy="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vi-VN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Em hãy c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ho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biết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nội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dung </a:t>
              </a:r>
              <a:r>
                <a:rPr lang="vi-VN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trong đoạn video đó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là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gì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?</a:t>
              </a:r>
            </a:p>
          </p:txBody>
        </p:sp>
        <p:sp>
          <p:nvSpPr>
            <p:cNvPr id="4114" name="Text Box 50">
              <a:extLst>
                <a:ext uri="{FF2B5EF4-FFF2-40B4-BE49-F238E27FC236}">
                  <a16:creationId xmlns:a16="http://schemas.microsoft.com/office/drawing/2014/main" id="{4D131BF6-4CCA-44B0-B835-F9E168BC4E9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8" y="1886"/>
              <a:ext cx="415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3600" b="0" dirty="0">
                  <a:solidFill>
                    <a:schemeClr val="bg1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5402" y="4901014"/>
            <a:ext cx="3859102" cy="19569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925561" y="4901014"/>
            <a:ext cx="3300559" cy="19569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299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99" advTm="20001">
        <p14:prism/>
      </p:transition>
    </mc:Choice>
    <mc:Fallback xmlns="">
      <p:transition spd="slow" advTm="20001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87" y="805442"/>
            <a:ext cx="5481200" cy="43010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2625" y="149437"/>
            <a:ext cx="1172145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306828" y="715024"/>
            <a:ext cx="6394699" cy="5237325"/>
            <a:chOff x="5306828" y="715024"/>
            <a:chExt cx="6394699" cy="523732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03350" y="1651281"/>
              <a:ext cx="5598177" cy="4301068"/>
            </a:xfrm>
            <a:prstGeom prst="rect">
              <a:avLst/>
            </a:prstGeom>
          </p:spPr>
        </p:pic>
        <p:sp>
          <p:nvSpPr>
            <p:cNvPr id="9" name="Curved Down Arrow 8"/>
            <p:cNvSpPr/>
            <p:nvPr/>
          </p:nvSpPr>
          <p:spPr>
            <a:xfrm rot="855792">
              <a:off x="5306828" y="715024"/>
              <a:ext cx="2141515" cy="830307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915150" y="6217920"/>
            <a:ext cx="3406140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57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椭圆 10"/>
          <p:cNvSpPr/>
          <p:nvPr/>
        </p:nvSpPr>
        <p:spPr>
          <a:xfrm>
            <a:off x="9108488" y="3790765"/>
            <a:ext cx="2779229" cy="2499804"/>
          </a:xfrm>
          <a:prstGeom prst="ellipse">
            <a:avLst/>
          </a:prstGeom>
          <a:solidFill>
            <a:srgbClr val="FFC3C3">
              <a:alpha val="77000"/>
            </a:srgb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9795252" y="4376691"/>
            <a:ext cx="857951" cy="6639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糖果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35" y="342900"/>
            <a:ext cx="1066165" cy="9201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62100" y="108202"/>
            <a:ext cx="10133965" cy="10515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xuyên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bổ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sung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chemeClr val="bg2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842" y="1088987"/>
            <a:ext cx="5096510" cy="236619"/>
          </a:xfrm>
          <a:prstGeom prst="rect">
            <a:avLst/>
          </a:prstGeom>
        </p:spPr>
      </p:pic>
      <p:pic>
        <p:nvPicPr>
          <p:cNvPr id="2" name="图片 1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7498" y="3798801"/>
            <a:ext cx="2223195" cy="2223195"/>
          </a:xfrm>
          <a:prstGeom prst="rect">
            <a:avLst/>
          </a:prstGeom>
        </p:spPr>
      </p:pic>
      <p:pic>
        <p:nvPicPr>
          <p:cNvPr id="1026" name="Picture 2" descr="Color Silhouette Image Cartoon Green Plant With Leaves In Growth Vector  Illustration Royalty Free SVG, Cliparts, Vectors, And Stock Illustration.  Image 78496345.">
            <a:extLst>
              <a:ext uri="{FF2B5EF4-FFF2-40B4-BE49-F238E27FC236}">
                <a16:creationId xmlns:a16="http://schemas.microsoft.com/office/drawing/2014/main" id="{52EA966D-1B1D-D5D7-5FB3-2822239F6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17" y="1814199"/>
            <a:ext cx="5596424" cy="526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wnload Grow HD Free Clipart HQ HQ PNG Image | FreePNGImg">
            <a:extLst>
              <a:ext uri="{FF2B5EF4-FFF2-40B4-BE49-F238E27FC236}">
                <a16:creationId xmlns:a16="http://schemas.microsoft.com/office/drawing/2014/main" id="{04041F8D-2FE1-A06A-00B1-5664E84DF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015" y="4446032"/>
            <a:ext cx="1914617" cy="209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Mũi tên: Phải 12">
            <a:extLst>
              <a:ext uri="{FF2B5EF4-FFF2-40B4-BE49-F238E27FC236}">
                <a16:creationId xmlns:a16="http://schemas.microsoft.com/office/drawing/2014/main" id="{66370B21-5DDC-69C0-8BE8-0FA9EC41598F}"/>
              </a:ext>
            </a:extLst>
          </p:cNvPr>
          <p:cNvSpPr/>
          <p:nvPr/>
        </p:nvSpPr>
        <p:spPr>
          <a:xfrm>
            <a:off x="4097365" y="5373908"/>
            <a:ext cx="2221435" cy="236619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1943D4BB-19FE-9BCF-8A22-0673311C9D8D}"/>
              </a:ext>
            </a:extLst>
          </p:cNvPr>
          <p:cNvSpPr/>
          <p:nvPr/>
        </p:nvSpPr>
        <p:spPr>
          <a:xfrm>
            <a:off x="2320212" y="1678460"/>
            <a:ext cx="921256" cy="63161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Đất</a:t>
            </a:r>
            <a:endParaRPr lang="vi-VN" sz="2400" dirty="0"/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DB4DBA68-27B2-43D0-684D-429FAF4F1E0C}"/>
              </a:ext>
            </a:extLst>
          </p:cNvPr>
          <p:cNvSpPr/>
          <p:nvPr/>
        </p:nvSpPr>
        <p:spPr>
          <a:xfrm>
            <a:off x="6415560" y="1520868"/>
            <a:ext cx="1223420" cy="6316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khí</a:t>
            </a:r>
            <a:endParaRPr lang="vi-VN" sz="2400" dirty="0"/>
          </a:p>
        </p:txBody>
      </p:sp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AA0ED952-7A56-3BB3-15A6-4E96D375582B}"/>
              </a:ext>
            </a:extLst>
          </p:cNvPr>
          <p:cNvSpPr/>
          <p:nvPr/>
        </p:nvSpPr>
        <p:spPr>
          <a:xfrm>
            <a:off x="4342707" y="1994269"/>
            <a:ext cx="1361245" cy="63161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Nước</a:t>
            </a:r>
            <a:r>
              <a:rPr lang="en-US" sz="2400" dirty="0"/>
              <a:t> </a:t>
            </a:r>
            <a:endParaRPr lang="vi-VN" sz="2400" dirty="0"/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8F247DD1-73B4-DE32-5122-63E72980A8C5}"/>
              </a:ext>
            </a:extLst>
          </p:cNvPr>
          <p:cNvSpPr/>
          <p:nvPr/>
        </p:nvSpPr>
        <p:spPr>
          <a:xfrm>
            <a:off x="828054" y="2765367"/>
            <a:ext cx="1332361" cy="94016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Phân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bón</a:t>
            </a:r>
            <a:endParaRPr lang="vi-VN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52D6F700-62E6-7DE7-1563-D088744FA961}"/>
              </a:ext>
            </a:extLst>
          </p:cNvPr>
          <p:cNvSpPr/>
          <p:nvPr/>
        </p:nvSpPr>
        <p:spPr>
          <a:xfrm>
            <a:off x="3495384" y="2598574"/>
            <a:ext cx="975814" cy="738188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Cỏ</a:t>
            </a:r>
            <a:endParaRPr lang="vi-VN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" name="Tam giác Cân 21">
            <a:extLst>
              <a:ext uri="{FF2B5EF4-FFF2-40B4-BE49-F238E27FC236}">
                <a16:creationId xmlns:a16="http://schemas.microsoft.com/office/drawing/2014/main" id="{9DE09101-2F53-F878-962F-D5FCE518CBE2}"/>
              </a:ext>
            </a:extLst>
          </p:cNvPr>
          <p:cNvSpPr/>
          <p:nvPr/>
        </p:nvSpPr>
        <p:spPr>
          <a:xfrm>
            <a:off x="8358524" y="1050358"/>
            <a:ext cx="2377875" cy="896064"/>
          </a:xfrm>
          <a:prstGeom prst="triangl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Khoáng</a:t>
            </a:r>
            <a:endParaRPr lang="vi-VN" sz="2400" dirty="0"/>
          </a:p>
        </p:txBody>
      </p:sp>
      <p:pic>
        <p:nvPicPr>
          <p:cNvPr id="1030" name="Picture 6" descr="Las semillas que reciben tierra y agua completas están creciendo en una  maceta. | Vector Premium">
            <a:extLst>
              <a:ext uri="{FF2B5EF4-FFF2-40B4-BE49-F238E27FC236}">
                <a16:creationId xmlns:a16="http://schemas.microsoft.com/office/drawing/2014/main" id="{086C0F42-5878-38A7-60E0-F1A166A5C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82" b="57102" l="4153" r="37859">
                        <a14:foregroundMark x1="19968" y1="44034" x2="21086" y2="57102"/>
                        <a14:foregroundMark x1="20607" y1="44034" x2="23962" y2="56250"/>
                        <a14:foregroundMark x1="20607" y1="43466" x2="26198" y2="56534"/>
                        <a14:foregroundMark x1="26198" y1="56534" x2="20128" y2="42330"/>
                        <a14:foregroundMark x1="20128" y1="42330" x2="25080" y2="48011"/>
                        <a14:foregroundMark x1="25080" y1="48011" x2="26038" y2="52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841" b="41593"/>
          <a:stretch/>
        </p:blipFill>
        <p:spPr bwMode="auto">
          <a:xfrm>
            <a:off x="202617" y="3523486"/>
            <a:ext cx="3283555" cy="255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iểm tra dấu Tick Clip nghệ thuật - xanh dấu tick 5695*5695 minh bạch Png  Tải về miễn phí - Cò, Lá, Khu Vực.">
            <a:extLst>
              <a:ext uri="{FF2B5EF4-FFF2-40B4-BE49-F238E27FC236}">
                <a16:creationId xmlns:a16="http://schemas.microsoft.com/office/drawing/2014/main" id="{CCD7E704-3CDF-8A70-18D3-C5AD59979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054" y="1142874"/>
            <a:ext cx="1332362" cy="133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Kiểm tra dấu Tick Clip nghệ thuật - xanh dấu tick 5695*5695 minh bạch Png  Tải về miễn phí - Cò, Lá, Khu Vực.">
            <a:extLst>
              <a:ext uri="{FF2B5EF4-FFF2-40B4-BE49-F238E27FC236}">
                <a16:creationId xmlns:a16="http://schemas.microsoft.com/office/drawing/2014/main" id="{7FEE4ECC-7445-3A07-6107-61A0ADA90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78" y="2119868"/>
            <a:ext cx="1332362" cy="133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Kiểm tra dấu Tick Clip nghệ thuật - xanh dấu tick 5695*5695 minh bạch Png  Tải về miễn phí - Cò, Lá, Khu Vực.">
            <a:extLst>
              <a:ext uri="{FF2B5EF4-FFF2-40B4-BE49-F238E27FC236}">
                <a16:creationId xmlns:a16="http://schemas.microsoft.com/office/drawing/2014/main" id="{3D9C6025-A667-B5AB-B8CC-034C0A949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252" y="617058"/>
            <a:ext cx="1332362" cy="133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goặc móc Trái 4">
            <a:extLst>
              <a:ext uri="{FF2B5EF4-FFF2-40B4-BE49-F238E27FC236}">
                <a16:creationId xmlns:a16="http://schemas.microsoft.com/office/drawing/2014/main" id="{95037721-98E0-2697-425B-28BF5E11F649}"/>
              </a:ext>
            </a:extLst>
          </p:cNvPr>
          <p:cNvSpPr/>
          <p:nvPr/>
        </p:nvSpPr>
        <p:spPr>
          <a:xfrm rot="5400000">
            <a:off x="2440575" y="662316"/>
            <a:ext cx="578474" cy="3283556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730B2F89-17EA-4A55-E861-C55A7DB0238C}"/>
              </a:ext>
            </a:extLst>
          </p:cNvPr>
          <p:cNvSpPr/>
          <p:nvPr/>
        </p:nvSpPr>
        <p:spPr>
          <a:xfrm>
            <a:off x="929578" y="1477035"/>
            <a:ext cx="3731016" cy="4482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dinh</a:t>
            </a:r>
            <a:r>
              <a:rPr lang="en-US" sz="2400" dirty="0"/>
              <a:t> </a:t>
            </a:r>
            <a:r>
              <a:rPr lang="en-US" sz="2400" dirty="0" err="1"/>
              <a:t>dưỡng</a:t>
            </a:r>
            <a:endParaRPr lang="vi-VN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0.14713 -0.0842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57" y="-421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48148E-6 L -0.44596 0.2305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05" y="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21" grpId="0" animBg="1"/>
      <p:bldP spid="22" grpId="0" animBg="1"/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>
            <a:extLst>
              <a:ext uri="{FF2B5EF4-FFF2-40B4-BE49-F238E27FC236}">
                <a16:creationId xmlns:a16="http://schemas.microsoft.com/office/drawing/2014/main" id="{1829E98C-8F33-4E16-BBAB-9673B72D7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4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latin typeface="Arial" panose="020B0604020202020204" pitchFamily="34" charset="0"/>
            </a:endParaRPr>
          </a:p>
        </p:txBody>
      </p:sp>
      <p:grpSp>
        <p:nvGrpSpPr>
          <p:cNvPr id="4100" name="Group 46">
            <a:extLst>
              <a:ext uri="{FF2B5EF4-FFF2-40B4-BE49-F238E27FC236}">
                <a16:creationId xmlns:a16="http://schemas.microsoft.com/office/drawing/2014/main" id="{81018D4B-BBBD-4EAD-96D6-FA092E1B5C28}"/>
              </a:ext>
            </a:extLst>
          </p:cNvPr>
          <p:cNvGrpSpPr>
            <a:grpSpLocks/>
          </p:cNvGrpSpPr>
          <p:nvPr/>
        </p:nvGrpSpPr>
        <p:grpSpPr bwMode="auto">
          <a:xfrm>
            <a:off x="112542" y="598119"/>
            <a:ext cx="11213568" cy="2270391"/>
            <a:chOff x="1296" y="1824"/>
            <a:chExt cx="3062" cy="432"/>
          </a:xfrm>
        </p:grpSpPr>
        <p:sp>
          <p:nvSpPr>
            <p:cNvPr id="88111" name="AutoShape 47">
              <a:extLst>
                <a:ext uri="{FF2B5EF4-FFF2-40B4-BE49-F238E27FC236}">
                  <a16:creationId xmlns:a16="http://schemas.microsoft.com/office/drawing/2014/main" id="{D7407F0B-45C7-401D-9A50-D55996A3A14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622" y="188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>
                    <a:gamma/>
                    <a:tint val="21176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112" name="AutoShape 48">
              <a:extLst>
                <a:ext uri="{FF2B5EF4-FFF2-40B4-BE49-F238E27FC236}">
                  <a16:creationId xmlns:a16="http://schemas.microsoft.com/office/drawing/2014/main" id="{74AE5A65-D48D-4C5B-8C38-E705F476426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113" name="Text Box 49">
              <a:extLst>
                <a:ext uri="{FF2B5EF4-FFF2-40B4-BE49-F238E27FC236}">
                  <a16:creationId xmlns:a16="http://schemas.microsoft.com/office/drawing/2014/main" id="{407F52CD-1C9E-4ECD-A452-EA4AAE564D9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15" y="1910"/>
              <a:ext cx="2513" cy="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FontTx/>
                <a:buNone/>
              </a:pP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Cơ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thể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sinh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vật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cần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gì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để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có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thể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phát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triển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khỏe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mạnh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?</a:t>
              </a:r>
            </a:p>
          </p:txBody>
        </p:sp>
        <p:sp>
          <p:nvSpPr>
            <p:cNvPr id="4114" name="Text Box 50">
              <a:extLst>
                <a:ext uri="{FF2B5EF4-FFF2-40B4-BE49-F238E27FC236}">
                  <a16:creationId xmlns:a16="http://schemas.microsoft.com/office/drawing/2014/main" id="{4D131BF6-4CCA-44B0-B835-F9E168BC4E9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433" y="1958"/>
              <a:ext cx="119" cy="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3600" b="0" dirty="0">
                  <a:solidFill>
                    <a:schemeClr val="bg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5402" y="4901014"/>
            <a:ext cx="3859102" cy="19569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925561" y="4901014"/>
            <a:ext cx="3300559" cy="1956986"/>
          </a:xfrm>
          <a:prstGeom prst="rect">
            <a:avLst/>
          </a:prstGeom>
        </p:spPr>
      </p:pic>
      <p:sp>
        <p:nvSpPr>
          <p:cNvPr id="20" name="Rounded Rectangular Callout 19"/>
          <p:cNvSpPr/>
          <p:nvPr/>
        </p:nvSpPr>
        <p:spPr>
          <a:xfrm>
            <a:off x="1617600" y="2602178"/>
            <a:ext cx="11004650" cy="3400445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sinh</a:t>
            </a:r>
            <a:r>
              <a:rPr lang="en-US" sz="3200" dirty="0"/>
              <a:t> </a:t>
            </a:r>
            <a:r>
              <a:rPr lang="en-US" sz="3200" dirty="0" err="1"/>
              <a:t>trưởng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phát</a:t>
            </a:r>
            <a:r>
              <a:rPr lang="en-US" sz="3200" dirty="0"/>
              <a:t> </a:t>
            </a:r>
            <a:r>
              <a:rPr lang="en-US" sz="3200" dirty="0" err="1"/>
              <a:t>triển</a:t>
            </a:r>
            <a:r>
              <a:rPr lang="en-US" sz="3200" dirty="0"/>
              <a:t> </a:t>
            </a:r>
            <a:r>
              <a:rPr lang="en-US" sz="3200" dirty="0" err="1"/>
              <a:t>khỏe</a:t>
            </a:r>
            <a:r>
              <a:rPr lang="en-US" sz="3200" dirty="0"/>
              <a:t> </a:t>
            </a:r>
            <a:r>
              <a:rPr lang="en-US" sz="3200" dirty="0" err="1"/>
              <a:t>mạnh</a:t>
            </a:r>
            <a:r>
              <a:rPr lang="en-US" sz="3200" dirty="0"/>
              <a:t>, </a:t>
            </a:r>
            <a:r>
              <a:rPr lang="en-US" sz="3200" dirty="0" err="1"/>
              <a:t>sinh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cần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 </a:t>
            </a:r>
            <a:endParaRPr lang="vi-VN" sz="3200" dirty="0"/>
          </a:p>
          <a:p>
            <a:pPr algn="just"/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chất</a:t>
            </a:r>
            <a:r>
              <a:rPr lang="en-US" sz="3200" dirty="0"/>
              <a:t> </a:t>
            </a:r>
            <a:r>
              <a:rPr lang="en-US" sz="3200" dirty="0" err="1"/>
              <a:t>dinh</a:t>
            </a:r>
            <a:r>
              <a:rPr lang="en-US" sz="3200" dirty="0"/>
              <a:t> </a:t>
            </a:r>
            <a:r>
              <a:rPr lang="en-US" sz="3200" dirty="0" err="1"/>
              <a:t>dưỡng</a:t>
            </a:r>
            <a:r>
              <a:rPr lang="en-US" sz="3200" dirty="0"/>
              <a:t> (protein, </a:t>
            </a:r>
            <a:r>
              <a:rPr lang="en-US" sz="3200" dirty="0" err="1"/>
              <a:t>lipit</a:t>
            </a:r>
            <a:r>
              <a:rPr lang="en-US" sz="3200" dirty="0"/>
              <a:t>, </a:t>
            </a:r>
            <a:r>
              <a:rPr lang="en-US" sz="3200" dirty="0" err="1"/>
              <a:t>gluxit</a:t>
            </a:r>
            <a:r>
              <a:rPr lang="en-US" sz="3200" dirty="0"/>
              <a:t>, </a:t>
            </a:r>
            <a:r>
              <a:rPr lang="en-US" sz="3200" dirty="0" err="1"/>
              <a:t>chất</a:t>
            </a:r>
            <a:r>
              <a:rPr lang="en-US" sz="3200" dirty="0"/>
              <a:t> </a:t>
            </a:r>
            <a:r>
              <a:rPr lang="en-US" sz="3200" dirty="0" err="1"/>
              <a:t>khoáng</a:t>
            </a:r>
            <a:r>
              <a:rPr lang="en-US" sz="3200" dirty="0"/>
              <a:t>,…)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362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99" advTm="20001">
        <p14:prism/>
      </p:transition>
    </mc:Choice>
    <mc:Fallback xmlns="">
      <p:transition spd="slow" advTm="200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8978" y="479501"/>
            <a:ext cx="10981006" cy="2123658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altLang="en-US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</a:t>
            </a:r>
            <a:r>
              <a:rPr lang="en-US" alt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29</a:t>
            </a:r>
            <a:r>
              <a:rPr lang="vi-VN" altLang="en-US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</a:t>
            </a:r>
            <a:endParaRPr lang="en-US" altLang="en-US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en-US" altLang="en-US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VAI TRÒ CỦA NƯỚC VÀ CÁC CHẤT DINH DƯỠNG ĐỐI VỚI SINH VẬT</a:t>
            </a:r>
            <a:r>
              <a:rPr lang="vi-VN" altLang="en-US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(Tiết 1) </a:t>
            </a:r>
            <a:endParaRPr lang="en-US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0271760" y="0"/>
            <a:ext cx="1935480" cy="13845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73757"/>
            <a:ext cx="5587030" cy="3933825"/>
          </a:xfrm>
          <a:prstGeom prst="rect">
            <a:avLst/>
          </a:prstGeom>
        </p:spPr>
      </p:pic>
      <p:pic>
        <p:nvPicPr>
          <p:cNvPr id="8" name="图片 1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1920240" cy="1672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1117" y="2915679"/>
            <a:ext cx="5352735" cy="379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5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矩形 102"/>
          <p:cNvSpPr/>
          <p:nvPr/>
        </p:nvSpPr>
        <p:spPr>
          <a:xfrm>
            <a:off x="0" y="965338"/>
            <a:ext cx="12192000" cy="2419985"/>
          </a:xfrm>
          <a:prstGeom prst="rect">
            <a:avLst/>
          </a:prstGeom>
          <a:solidFill>
            <a:srgbClr val="FFC3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169862" y="4263706"/>
            <a:ext cx="2784475" cy="132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F51D3B7A-B514-5CAA-30B9-36B4EC42D0FF}"/>
              </a:ext>
            </a:extLst>
          </p:cNvPr>
          <p:cNvSpPr txBox="1"/>
          <p:nvPr/>
        </p:nvSpPr>
        <p:spPr>
          <a:xfrm>
            <a:off x="-491328" y="276858"/>
            <a:ext cx="10514041" cy="555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I. THÀNH PHẦN HÓA HỌC, TÍNH CHẤT VÀ CẤU TRÚC CỦA NƯỚC</a:t>
            </a:r>
            <a:endParaRPr lang="vi-VN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B8327D5B-A086-7794-6CD3-69386365A622}"/>
              </a:ext>
            </a:extLst>
          </p:cNvPr>
          <p:cNvSpPr txBox="1"/>
          <p:nvPr/>
        </p:nvSpPr>
        <p:spPr>
          <a:xfrm>
            <a:off x="1249219" y="1593909"/>
            <a:ext cx="852285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vụ</a:t>
            </a:r>
            <a:endParaRPr lang="en-US" sz="2800" b="1" dirty="0"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800" b="1" dirty="0" err="1"/>
              <a:t>Tìm</a:t>
            </a:r>
            <a:r>
              <a:rPr lang="en-US" sz="2800" b="1" dirty="0"/>
              <a:t> </a:t>
            </a:r>
            <a:r>
              <a:rPr lang="en-US" sz="2800" b="1" dirty="0" err="1"/>
              <a:t>hiểu</a:t>
            </a:r>
            <a:r>
              <a:rPr lang="en-US" sz="2800" b="1" dirty="0"/>
              <a:t> </a:t>
            </a:r>
            <a:r>
              <a:rPr lang="en-US" sz="2800" b="1" dirty="0" err="1"/>
              <a:t>thông</a:t>
            </a:r>
            <a:r>
              <a:rPr lang="en-US" sz="2800" b="1" dirty="0"/>
              <a:t> tin SGK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ảnh</a:t>
            </a:r>
            <a:r>
              <a:rPr lang="en-US" sz="2800" b="1" dirty="0"/>
              <a:t> </a:t>
            </a:r>
            <a:r>
              <a:rPr lang="en-US" sz="2800" b="1" dirty="0" err="1"/>
              <a:t>trên</a:t>
            </a:r>
            <a:r>
              <a:rPr lang="en-US" sz="2800" b="1" dirty="0"/>
              <a:t> </a:t>
            </a:r>
            <a:r>
              <a:rPr lang="en-US" sz="2800" b="1" dirty="0" err="1"/>
              <a:t>màn</a:t>
            </a:r>
            <a:r>
              <a:rPr lang="en-US" sz="2800" b="1" dirty="0"/>
              <a:t> </a:t>
            </a:r>
            <a:r>
              <a:rPr lang="en-US" sz="2800" b="1" dirty="0" err="1"/>
              <a:t>chiếu</a:t>
            </a:r>
            <a:r>
              <a:rPr lang="en-US" sz="2800" b="1" dirty="0"/>
              <a:t> </a:t>
            </a:r>
            <a:r>
              <a:rPr lang="en-US" sz="2800" b="1" dirty="0" err="1"/>
              <a:t>thảo</a:t>
            </a:r>
            <a:r>
              <a:rPr lang="en-US" sz="2800" b="1" dirty="0"/>
              <a:t> </a:t>
            </a:r>
            <a:r>
              <a:rPr lang="en-US" sz="2800" b="1" dirty="0" err="1"/>
              <a:t>luận</a:t>
            </a:r>
            <a:r>
              <a:rPr lang="en-US" sz="2800" b="1" dirty="0"/>
              <a:t> </a:t>
            </a:r>
            <a:r>
              <a:rPr lang="vi-VN" sz="2800" b="1" dirty="0"/>
              <a:t>nhóm</a:t>
            </a:r>
            <a:r>
              <a:rPr lang="en-US" sz="2800" b="1" dirty="0"/>
              <a:t> </a:t>
            </a:r>
            <a:r>
              <a:rPr lang="en-US" sz="2800" b="1" dirty="0" err="1"/>
              <a:t>hoàn</a:t>
            </a:r>
            <a:r>
              <a:rPr lang="en-US" sz="2800" b="1" dirty="0"/>
              <a:t> </a:t>
            </a:r>
            <a:r>
              <a:rPr lang="en-US" sz="2800" b="1" dirty="0" err="1"/>
              <a:t>thành</a:t>
            </a:r>
            <a:r>
              <a:rPr lang="en-US" sz="2800" b="1" dirty="0"/>
              <a:t> </a:t>
            </a:r>
            <a:r>
              <a:rPr lang="vi-VN" sz="2800" b="1" dirty="0"/>
              <a:t>Phiếu học tập</a:t>
            </a:r>
            <a:r>
              <a:rPr lang="en-US" sz="2800" b="1" dirty="0"/>
              <a:t> </a:t>
            </a:r>
            <a:r>
              <a:rPr lang="en-US" sz="2800" b="1" dirty="0" err="1"/>
              <a:t>số</a:t>
            </a:r>
            <a:r>
              <a:rPr lang="en-US" sz="2800" b="1" dirty="0"/>
              <a:t> 1</a:t>
            </a:r>
            <a:endParaRPr lang="vi-VN" sz="28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2A43DC3-1BCB-476E-B071-7813902F1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2" y="3941624"/>
            <a:ext cx="2388099" cy="24938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660225-B7B4-4312-9CE1-80DF84C2B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547" y="3519099"/>
            <a:ext cx="2388099" cy="2916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AF8FA6-7076-43AE-9B37-D1155E3768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81647"/>
            <a:ext cx="5907507" cy="24138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Tm="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KHỞI ĐỘNG 1"/>
  <p:tag name="ISPRING_SLIDE_INDENT_LEVEL" val="0"/>
  <p:tag name="ISPRING_PLAYER_LAYOUT_TYPE" val="Full"/>
  <p:tag name="ISPRING_CUSTOM_TIMING_USED" val="1"/>
  <p:tag name="GENSWF_ADVANCE_TIME" val="12"/>
  <p:tag name="ISPRING_SLIDE_ID_2" val="{8784B991-224C-435C-BBAD-0ADD18AC736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KHỞI ĐỘNG 2"/>
  <p:tag name="ISPRING_SLIDE_INDENT_LEVEL" val="0"/>
  <p:tag name="ISPRING_PLAYER_LAYOUT_TYPE" val="Full"/>
  <p:tag name="ISPRING_CUSTOM_TIMING_USED" val="1"/>
  <p:tag name="GENSWF_ADVANCE_TIME" val="20.001"/>
  <p:tag name="TIMING" val="|0.979|11.051"/>
  <p:tag name="ISPRING_SLIDE_ID_2" val="{E5D23726-BB84-45C0-A338-8B0448830570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KHỞI ĐỘNG 2"/>
  <p:tag name="ISPRING_SLIDE_INDENT_LEVEL" val="0"/>
  <p:tag name="ISPRING_PLAYER_LAYOUT_TYPE" val="Full"/>
  <p:tag name="ISPRING_CUSTOM_TIMING_USED" val="1"/>
  <p:tag name="GENSWF_ADVANCE_TIME" val="20.001"/>
  <p:tag name="TIMING" val="|0.979|11.051"/>
  <p:tag name="ISPRING_SLIDE_ID_2" val="{E5D23726-BB84-45C0-A338-8B0448830570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Full"/>
  <p:tag name="GENSWF_ADVANCE_TIME" val="35.854"/>
  <p:tag name="ISPRING_SLIDE_ID_2" val="{DBAE8DFF-8D74-4C49-ABF8-7CE499C17645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</TotalTime>
  <Words>768</Words>
  <Application>Microsoft Office PowerPoint</Application>
  <PresentationFormat>Widescreen</PresentationFormat>
  <Paragraphs>76</Paragraphs>
  <Slides>21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等线</vt:lpstr>
      <vt:lpstr>KaiTi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2ewt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71</cp:revision>
  <dcterms:created xsi:type="dcterms:W3CDTF">2022-06-25T06:31:40Z</dcterms:created>
  <dcterms:modified xsi:type="dcterms:W3CDTF">2023-03-16T01:57:00Z</dcterms:modified>
</cp:coreProperties>
</file>