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10" r:id="rId2"/>
  </p:sldMasterIdLst>
  <p:notesMasterIdLst>
    <p:notesMasterId r:id="rId25"/>
  </p:notesMasterIdLst>
  <p:sldIdLst>
    <p:sldId id="259" r:id="rId3"/>
    <p:sldId id="376" r:id="rId4"/>
    <p:sldId id="1356" r:id="rId5"/>
    <p:sldId id="348" r:id="rId6"/>
    <p:sldId id="349" r:id="rId7"/>
    <p:sldId id="352" r:id="rId8"/>
    <p:sldId id="353" r:id="rId9"/>
    <p:sldId id="354" r:id="rId10"/>
    <p:sldId id="374" r:id="rId11"/>
    <p:sldId id="1357" r:id="rId12"/>
    <p:sldId id="1358" r:id="rId13"/>
    <p:sldId id="1365" r:id="rId14"/>
    <p:sldId id="1364" r:id="rId15"/>
    <p:sldId id="1363" r:id="rId16"/>
    <p:sldId id="264" r:id="rId17"/>
    <p:sldId id="356" r:id="rId18"/>
    <p:sldId id="1359" r:id="rId19"/>
    <p:sldId id="358" r:id="rId20"/>
    <p:sldId id="1360" r:id="rId21"/>
    <p:sldId id="359" r:id="rId22"/>
    <p:sldId id="309" r:id="rId23"/>
    <p:sldId id="837" r:id="rId24"/>
  </p:sldIdLst>
  <p:sldSz cx="13442950" cy="7561263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10429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82" algn="l" defTabSz="10429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965" algn="l" defTabSz="10429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447" algn="l" defTabSz="10429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929" algn="l" defTabSz="10429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412" algn="l" defTabSz="10429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894" algn="l" defTabSz="10429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376" algn="l" defTabSz="10429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859" algn="l" defTabSz="104296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21" userDrawn="1">
          <p15:clr>
            <a:srgbClr val="A4A3A4"/>
          </p15:clr>
        </p15:guide>
        <p15:guide id="3" orient="horz" pos="2382" userDrawn="1">
          <p15:clr>
            <a:srgbClr val="A4A3A4"/>
          </p15:clr>
        </p15:guide>
        <p15:guide id="4" pos="423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hư viện 03" initials="tv0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26" autoAdjust="0"/>
    <p:restoredTop sz="94660"/>
  </p:normalViewPr>
  <p:slideViewPr>
    <p:cSldViewPr>
      <p:cViewPr varScale="1">
        <p:scale>
          <a:sx n="59" d="100"/>
          <a:sy n="59" d="100"/>
        </p:scale>
        <p:origin x="954" y="66"/>
      </p:cViewPr>
      <p:guideLst>
        <p:guide orient="horz" pos="2160"/>
        <p:guide pos="3621"/>
        <p:guide orient="horz" pos="2382"/>
        <p:guide pos="423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commentAuthors" Target="commentAuthor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7EC1ADF2-368A-44C3-B5D1-39DDAA94AE5A}" type="datetimeFigureOut">
              <a:rPr lang="en-US" smtClean="0"/>
              <a:pPr/>
              <a:t>06/08/2024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96CFCB8A-5BA3-4625-A3F1-530709778B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218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965" rtl="0" eaLnBrk="1" latinLnBrk="0" hangingPunct="1">
      <a:defRPr sz="1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21482" algn="l" defTabSz="1042965" rtl="0" eaLnBrk="1" latinLnBrk="0" hangingPunct="1">
      <a:defRPr sz="1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042965" algn="l" defTabSz="1042965" rtl="0" eaLnBrk="1" latinLnBrk="0" hangingPunct="1">
      <a:defRPr sz="1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564447" algn="l" defTabSz="1042965" rtl="0" eaLnBrk="1" latinLnBrk="0" hangingPunct="1">
      <a:defRPr sz="1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085929" algn="l" defTabSz="1042965" rtl="0" eaLnBrk="1" latinLnBrk="0" hangingPunct="1">
      <a:defRPr sz="1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607412" algn="l" defTabSz="104296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8894" algn="l" defTabSz="104296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376" algn="l" defTabSz="104296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1859" algn="l" defTabSz="104296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8222" y="2348916"/>
            <a:ext cx="11426507" cy="1620771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6443" y="4284717"/>
            <a:ext cx="9410065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  <a:lvl2pPr marL="521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06/08/2024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06/08/2024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46138" y="302824"/>
            <a:ext cx="3024664" cy="6451578"/>
          </a:xfr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2149" y="302824"/>
            <a:ext cx="8849942" cy="6451578"/>
          </a:xfr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06/08/2024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8222" y="2348894"/>
            <a:ext cx="11426507" cy="1620771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6443" y="4284717"/>
            <a:ext cx="9410065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  <a:lvl2pPr marL="521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325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902" y="4858813"/>
            <a:ext cx="11426507" cy="1501751"/>
          </a:xfrm>
        </p:spPr>
        <p:txBody>
          <a:bodyPr anchor="t"/>
          <a:lstStyle>
            <a:lvl1pPr algn="l">
              <a:defRPr sz="4600" b="1" cap="all"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1902" y="3204786"/>
            <a:ext cx="11426507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  <a:lvl2pPr marL="52148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9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4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9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4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8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3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8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571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2149" y="1764295"/>
            <a:ext cx="5937302" cy="4990084"/>
          </a:xfrm>
        </p:spPr>
        <p:txBody>
          <a:bodyPr/>
          <a:lstStyle>
            <a:lvl1pPr>
              <a:defRPr sz="3200">
                <a:latin typeface="Times New Roman" panose="02020603050405020304" pitchFamily="18" charset="0"/>
              </a:defRPr>
            </a:lvl1pPr>
            <a:lvl2pPr>
              <a:defRPr sz="2700">
                <a:latin typeface="Times New Roman" panose="02020603050405020304" pitchFamily="18" charset="0"/>
              </a:defRPr>
            </a:lvl2pPr>
            <a:lvl3pPr>
              <a:defRPr sz="2300">
                <a:latin typeface="Times New Roman" panose="02020603050405020304" pitchFamily="18" charset="0"/>
              </a:defRPr>
            </a:lvl3pPr>
            <a:lvl4pPr>
              <a:defRPr sz="2100">
                <a:latin typeface="Times New Roman" panose="02020603050405020304" pitchFamily="18" charset="0"/>
              </a:defRPr>
            </a:lvl4pPr>
            <a:lvl5pPr>
              <a:defRPr sz="2100">
                <a:latin typeface="Times New Roman" panose="02020603050405020304" pitchFamily="18" charset="0"/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33500" y="1764295"/>
            <a:ext cx="5937302" cy="4990084"/>
          </a:xfrm>
        </p:spPr>
        <p:txBody>
          <a:bodyPr/>
          <a:lstStyle>
            <a:lvl1pPr>
              <a:defRPr sz="3200">
                <a:latin typeface="Times New Roman" panose="02020603050405020304" pitchFamily="18" charset="0"/>
              </a:defRPr>
            </a:lvl1pPr>
            <a:lvl2pPr>
              <a:defRPr sz="2700">
                <a:latin typeface="Times New Roman" panose="02020603050405020304" pitchFamily="18" charset="0"/>
              </a:defRPr>
            </a:lvl2pPr>
            <a:lvl3pPr>
              <a:defRPr sz="2300">
                <a:latin typeface="Times New Roman" panose="02020603050405020304" pitchFamily="18" charset="0"/>
              </a:defRPr>
            </a:lvl3pPr>
            <a:lvl4pPr>
              <a:defRPr sz="2100">
                <a:latin typeface="Times New Roman" panose="02020603050405020304" pitchFamily="18" charset="0"/>
              </a:defRPr>
            </a:lvl4pPr>
            <a:lvl5pPr>
              <a:defRPr sz="2100">
                <a:latin typeface="Times New Roman" panose="02020603050405020304" pitchFamily="18" charset="0"/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8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148" y="1692534"/>
            <a:ext cx="5939637" cy="705367"/>
          </a:xfrm>
        </p:spPr>
        <p:txBody>
          <a:bodyPr anchor="b"/>
          <a:lstStyle>
            <a:lvl1pPr marL="0" indent="0">
              <a:buNone/>
              <a:defRPr sz="2700" b="1">
                <a:latin typeface="Times New Roman" panose="02020603050405020304" pitchFamily="18" charset="0"/>
              </a:defRPr>
            </a:lvl1pPr>
            <a:lvl2pPr marL="521482" indent="0">
              <a:buNone/>
              <a:defRPr sz="2300" b="1"/>
            </a:lvl2pPr>
            <a:lvl3pPr marL="1042965" indent="0">
              <a:buNone/>
              <a:defRPr sz="2100" b="1"/>
            </a:lvl3pPr>
            <a:lvl4pPr marL="1564447" indent="0">
              <a:buNone/>
              <a:defRPr sz="1800" b="1"/>
            </a:lvl4pPr>
            <a:lvl5pPr marL="2085929" indent="0">
              <a:buNone/>
              <a:defRPr sz="1800" b="1"/>
            </a:lvl5pPr>
            <a:lvl6pPr marL="2607412" indent="0">
              <a:buNone/>
              <a:defRPr sz="1800" b="1"/>
            </a:lvl6pPr>
            <a:lvl7pPr marL="3128894" indent="0">
              <a:buNone/>
              <a:defRPr sz="1800" b="1"/>
            </a:lvl7pPr>
            <a:lvl8pPr marL="3650376" indent="0">
              <a:buNone/>
              <a:defRPr sz="1800" b="1"/>
            </a:lvl8pPr>
            <a:lvl9pPr marL="4171859" indent="0">
              <a:buNone/>
              <a:defRPr sz="18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2148" y="2397901"/>
            <a:ext cx="5939637" cy="4356478"/>
          </a:xfrm>
        </p:spPr>
        <p:txBody>
          <a:bodyPr/>
          <a:lstStyle>
            <a:lvl1pPr>
              <a:defRPr sz="2700">
                <a:latin typeface="Times New Roman" panose="02020603050405020304" pitchFamily="18" charset="0"/>
              </a:defRPr>
            </a:lvl1pPr>
            <a:lvl2pPr>
              <a:defRPr sz="2300">
                <a:latin typeface="Times New Roman" panose="02020603050405020304" pitchFamily="18" charset="0"/>
              </a:defRPr>
            </a:lvl2pPr>
            <a:lvl3pPr>
              <a:defRPr sz="2100">
                <a:latin typeface="Times New Roman" panose="02020603050405020304" pitchFamily="18" charset="0"/>
              </a:defRPr>
            </a:lvl3pPr>
            <a:lvl4pPr>
              <a:defRPr sz="1800">
                <a:latin typeface="Times New Roman" panose="02020603050405020304" pitchFamily="18" charset="0"/>
              </a:defRPr>
            </a:lvl4pPr>
            <a:lvl5pPr>
              <a:defRPr sz="1800">
                <a:latin typeface="Times New Roman" panose="02020603050405020304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832" y="1692534"/>
            <a:ext cx="5941971" cy="705367"/>
          </a:xfrm>
        </p:spPr>
        <p:txBody>
          <a:bodyPr anchor="b"/>
          <a:lstStyle>
            <a:lvl1pPr marL="0" indent="0">
              <a:buNone/>
              <a:defRPr sz="2700" b="1">
                <a:latin typeface="Times New Roman" panose="02020603050405020304" pitchFamily="18" charset="0"/>
              </a:defRPr>
            </a:lvl1pPr>
            <a:lvl2pPr marL="521482" indent="0">
              <a:buNone/>
              <a:defRPr sz="2300" b="1"/>
            </a:lvl2pPr>
            <a:lvl3pPr marL="1042965" indent="0">
              <a:buNone/>
              <a:defRPr sz="2100" b="1"/>
            </a:lvl3pPr>
            <a:lvl4pPr marL="1564447" indent="0">
              <a:buNone/>
              <a:defRPr sz="1800" b="1"/>
            </a:lvl4pPr>
            <a:lvl5pPr marL="2085929" indent="0">
              <a:buNone/>
              <a:defRPr sz="1800" b="1"/>
            </a:lvl5pPr>
            <a:lvl6pPr marL="2607412" indent="0">
              <a:buNone/>
              <a:defRPr sz="1800" b="1"/>
            </a:lvl6pPr>
            <a:lvl7pPr marL="3128894" indent="0">
              <a:buNone/>
              <a:defRPr sz="1800" b="1"/>
            </a:lvl7pPr>
            <a:lvl8pPr marL="3650376" indent="0">
              <a:buNone/>
              <a:defRPr sz="1800" b="1"/>
            </a:lvl8pPr>
            <a:lvl9pPr marL="4171859" indent="0">
              <a:buNone/>
              <a:defRPr sz="18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832" y="2397901"/>
            <a:ext cx="5941971" cy="4356478"/>
          </a:xfrm>
        </p:spPr>
        <p:txBody>
          <a:bodyPr/>
          <a:lstStyle>
            <a:lvl1pPr>
              <a:defRPr sz="2700">
                <a:latin typeface="Times New Roman" panose="02020603050405020304" pitchFamily="18" charset="0"/>
              </a:defRPr>
            </a:lvl1pPr>
            <a:lvl2pPr>
              <a:defRPr sz="2300">
                <a:latin typeface="Times New Roman" panose="02020603050405020304" pitchFamily="18" charset="0"/>
              </a:defRPr>
            </a:lvl2pPr>
            <a:lvl3pPr>
              <a:defRPr sz="2100">
                <a:latin typeface="Times New Roman" panose="02020603050405020304" pitchFamily="18" charset="0"/>
              </a:defRPr>
            </a:lvl3pPr>
            <a:lvl4pPr>
              <a:defRPr sz="1800">
                <a:latin typeface="Times New Roman" panose="02020603050405020304" pitchFamily="18" charset="0"/>
              </a:defRPr>
            </a:lvl4pPr>
            <a:lvl5pPr>
              <a:defRPr sz="1800">
                <a:latin typeface="Times New Roman" panose="02020603050405020304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5515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9593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53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149" y="301050"/>
            <a:ext cx="4422638" cy="1281214"/>
          </a:xfrm>
        </p:spPr>
        <p:txBody>
          <a:bodyPr anchor="b"/>
          <a:lstStyle>
            <a:lvl1pPr algn="l">
              <a:defRPr sz="2300" b="1"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820" y="301051"/>
            <a:ext cx="7514982" cy="6453328"/>
          </a:xfrm>
        </p:spPr>
        <p:txBody>
          <a:bodyPr/>
          <a:lstStyle>
            <a:lvl1pPr>
              <a:defRPr sz="3600">
                <a:latin typeface="Times New Roman" panose="02020603050405020304" pitchFamily="18" charset="0"/>
              </a:defRPr>
            </a:lvl1pPr>
            <a:lvl2pPr>
              <a:defRPr sz="3200">
                <a:latin typeface="Times New Roman" panose="02020603050405020304" pitchFamily="18" charset="0"/>
              </a:defRPr>
            </a:lvl2pPr>
            <a:lvl3pPr>
              <a:defRPr sz="2700">
                <a:latin typeface="Times New Roman" panose="02020603050405020304" pitchFamily="18" charset="0"/>
              </a:defRPr>
            </a:lvl3pPr>
            <a:lvl4pPr>
              <a:defRPr sz="2300">
                <a:latin typeface="Times New Roman" panose="02020603050405020304" pitchFamily="18" charset="0"/>
              </a:defRPr>
            </a:lvl4pPr>
            <a:lvl5pPr>
              <a:defRPr sz="2300">
                <a:latin typeface="Times New Roman" panose="02020603050405020304" pitchFamily="18" charset="0"/>
              </a:defRPr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2149" y="1582265"/>
            <a:ext cx="4422638" cy="5172114"/>
          </a:xfrm>
        </p:spPr>
        <p:txBody>
          <a:bodyPr/>
          <a:lstStyle>
            <a:lvl1pPr marL="0" indent="0">
              <a:buNone/>
              <a:defRPr sz="1600">
                <a:latin typeface="Times New Roman" panose="02020603050405020304" pitchFamily="18" charset="0"/>
              </a:defRPr>
            </a:lvl1pPr>
            <a:lvl2pPr marL="521482" indent="0">
              <a:buNone/>
              <a:defRPr sz="1400"/>
            </a:lvl2pPr>
            <a:lvl3pPr marL="1042965" indent="0">
              <a:buNone/>
              <a:defRPr sz="1100"/>
            </a:lvl3pPr>
            <a:lvl4pPr marL="1564447" indent="0">
              <a:buNone/>
              <a:defRPr sz="1000"/>
            </a:lvl4pPr>
            <a:lvl5pPr marL="2085929" indent="0">
              <a:buNone/>
              <a:defRPr sz="1000"/>
            </a:lvl5pPr>
            <a:lvl6pPr marL="2607412" indent="0">
              <a:buNone/>
              <a:defRPr sz="1000"/>
            </a:lvl6pPr>
            <a:lvl7pPr marL="3128894" indent="0">
              <a:buNone/>
              <a:defRPr sz="1000"/>
            </a:lvl7pPr>
            <a:lvl8pPr marL="3650376" indent="0">
              <a:buNone/>
              <a:defRPr sz="1000"/>
            </a:lvl8pPr>
            <a:lvl9pPr marL="417185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019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06/08/2024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912" y="5292885"/>
            <a:ext cx="8065770" cy="624855"/>
          </a:xfrm>
        </p:spPr>
        <p:txBody>
          <a:bodyPr anchor="b"/>
          <a:lstStyle>
            <a:lvl1pPr algn="l">
              <a:defRPr sz="2300" b="1"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4912" y="675613"/>
            <a:ext cx="8065770" cy="4536758"/>
          </a:xfrm>
        </p:spPr>
        <p:txBody>
          <a:bodyPr/>
          <a:lstStyle>
            <a:lvl1pPr marL="0" indent="0">
              <a:buNone/>
              <a:defRPr sz="3600">
                <a:latin typeface="Times New Roman" panose="02020603050405020304" pitchFamily="18" charset="0"/>
              </a:defRPr>
            </a:lvl1pPr>
            <a:lvl2pPr marL="521482" indent="0">
              <a:buNone/>
              <a:defRPr sz="3200"/>
            </a:lvl2pPr>
            <a:lvl3pPr marL="1042965" indent="0">
              <a:buNone/>
              <a:defRPr sz="2700"/>
            </a:lvl3pPr>
            <a:lvl4pPr marL="1564447" indent="0">
              <a:buNone/>
              <a:defRPr sz="2300"/>
            </a:lvl4pPr>
            <a:lvl5pPr marL="2085929" indent="0">
              <a:buNone/>
              <a:defRPr sz="2300"/>
            </a:lvl5pPr>
            <a:lvl6pPr marL="2607412" indent="0">
              <a:buNone/>
              <a:defRPr sz="2300"/>
            </a:lvl6pPr>
            <a:lvl7pPr marL="3128894" indent="0">
              <a:buNone/>
              <a:defRPr sz="2300"/>
            </a:lvl7pPr>
            <a:lvl8pPr marL="3650376" indent="0">
              <a:buNone/>
              <a:defRPr sz="2300"/>
            </a:lvl8pPr>
            <a:lvl9pPr marL="4171859" indent="0">
              <a:buNone/>
              <a:defRPr sz="23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4912" y="5917739"/>
            <a:ext cx="8065770" cy="887398"/>
          </a:xfrm>
        </p:spPr>
        <p:txBody>
          <a:bodyPr/>
          <a:lstStyle>
            <a:lvl1pPr marL="0" indent="0">
              <a:buNone/>
              <a:defRPr sz="1600">
                <a:latin typeface="Times New Roman" panose="02020603050405020304" pitchFamily="18" charset="0"/>
              </a:defRPr>
            </a:lvl1pPr>
            <a:lvl2pPr marL="521482" indent="0">
              <a:buNone/>
              <a:defRPr sz="1400"/>
            </a:lvl2pPr>
            <a:lvl3pPr marL="1042965" indent="0">
              <a:buNone/>
              <a:defRPr sz="1100"/>
            </a:lvl3pPr>
            <a:lvl4pPr marL="1564447" indent="0">
              <a:buNone/>
              <a:defRPr sz="1000"/>
            </a:lvl4pPr>
            <a:lvl5pPr marL="2085929" indent="0">
              <a:buNone/>
              <a:defRPr sz="1000"/>
            </a:lvl5pPr>
            <a:lvl6pPr marL="2607412" indent="0">
              <a:buNone/>
              <a:defRPr sz="1000"/>
            </a:lvl6pPr>
            <a:lvl7pPr marL="3128894" indent="0">
              <a:buNone/>
              <a:defRPr sz="1000"/>
            </a:lvl7pPr>
            <a:lvl8pPr marL="3650376" indent="0">
              <a:buNone/>
              <a:defRPr sz="1000"/>
            </a:lvl8pPr>
            <a:lvl9pPr marL="417185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2172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5275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46138" y="302802"/>
            <a:ext cx="3024664" cy="6451578"/>
          </a:xfr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2149" y="302802"/>
            <a:ext cx="8849942" cy="6451578"/>
          </a:xfr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9635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51145" y="113770"/>
            <a:ext cx="12119659" cy="1449242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72149" y="1764296"/>
            <a:ext cx="5937302" cy="2371647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33500" y="1764296"/>
            <a:ext cx="5937302" cy="2371647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72149" y="4303970"/>
            <a:ext cx="5937302" cy="2373396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33500" y="4303970"/>
            <a:ext cx="5937302" cy="2373396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72148" y="6883901"/>
            <a:ext cx="3136688" cy="504084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93009" y="6889151"/>
            <a:ext cx="4256934" cy="504084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634114" y="6883901"/>
            <a:ext cx="3136688" cy="504084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9A646782-C30E-43CF-B785-7CDCB1A76E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66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902" y="4858835"/>
            <a:ext cx="11426507" cy="1501751"/>
          </a:xfrm>
        </p:spPr>
        <p:txBody>
          <a:bodyPr anchor="t"/>
          <a:lstStyle>
            <a:lvl1pPr algn="l">
              <a:defRPr sz="4600" b="1" cap="all"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1902" y="3204786"/>
            <a:ext cx="11426507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  <a:lvl2pPr marL="52148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9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4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9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4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8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3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8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06/08/2024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2149" y="1764302"/>
            <a:ext cx="5937302" cy="4990084"/>
          </a:xfrm>
        </p:spPr>
        <p:txBody>
          <a:bodyPr/>
          <a:lstStyle>
            <a:lvl1pPr>
              <a:defRPr sz="3200">
                <a:latin typeface="Times New Roman" panose="02020603050405020304" pitchFamily="18" charset="0"/>
              </a:defRPr>
            </a:lvl1pPr>
            <a:lvl2pPr>
              <a:defRPr sz="2700">
                <a:latin typeface="Times New Roman" panose="02020603050405020304" pitchFamily="18" charset="0"/>
              </a:defRPr>
            </a:lvl2pPr>
            <a:lvl3pPr>
              <a:defRPr sz="2300">
                <a:latin typeface="Times New Roman" panose="02020603050405020304" pitchFamily="18" charset="0"/>
              </a:defRPr>
            </a:lvl3pPr>
            <a:lvl4pPr>
              <a:defRPr sz="2100">
                <a:latin typeface="Times New Roman" panose="02020603050405020304" pitchFamily="18" charset="0"/>
              </a:defRPr>
            </a:lvl4pPr>
            <a:lvl5pPr>
              <a:defRPr sz="2100">
                <a:latin typeface="Times New Roman" panose="02020603050405020304" pitchFamily="18" charset="0"/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33500" y="1764302"/>
            <a:ext cx="5937302" cy="4990084"/>
          </a:xfrm>
        </p:spPr>
        <p:txBody>
          <a:bodyPr/>
          <a:lstStyle>
            <a:lvl1pPr>
              <a:defRPr sz="3200">
                <a:latin typeface="Times New Roman" panose="02020603050405020304" pitchFamily="18" charset="0"/>
              </a:defRPr>
            </a:lvl1pPr>
            <a:lvl2pPr>
              <a:defRPr sz="2700">
                <a:latin typeface="Times New Roman" panose="02020603050405020304" pitchFamily="18" charset="0"/>
              </a:defRPr>
            </a:lvl2pPr>
            <a:lvl3pPr>
              <a:defRPr sz="2300">
                <a:latin typeface="Times New Roman" panose="02020603050405020304" pitchFamily="18" charset="0"/>
              </a:defRPr>
            </a:lvl3pPr>
            <a:lvl4pPr>
              <a:defRPr sz="2100">
                <a:latin typeface="Times New Roman" panose="02020603050405020304" pitchFamily="18" charset="0"/>
              </a:defRPr>
            </a:lvl4pPr>
            <a:lvl5pPr>
              <a:defRPr sz="2100">
                <a:latin typeface="Times New Roman" panose="02020603050405020304" pitchFamily="18" charset="0"/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06/08/2024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148" y="1692534"/>
            <a:ext cx="5939637" cy="705367"/>
          </a:xfrm>
        </p:spPr>
        <p:txBody>
          <a:bodyPr anchor="b"/>
          <a:lstStyle>
            <a:lvl1pPr marL="0" indent="0">
              <a:buNone/>
              <a:defRPr sz="2700" b="1">
                <a:latin typeface="Times New Roman" panose="02020603050405020304" pitchFamily="18" charset="0"/>
              </a:defRPr>
            </a:lvl1pPr>
            <a:lvl2pPr marL="521482" indent="0">
              <a:buNone/>
              <a:defRPr sz="2300" b="1"/>
            </a:lvl2pPr>
            <a:lvl3pPr marL="1042965" indent="0">
              <a:buNone/>
              <a:defRPr sz="2100" b="1"/>
            </a:lvl3pPr>
            <a:lvl4pPr marL="1564447" indent="0">
              <a:buNone/>
              <a:defRPr sz="1800" b="1"/>
            </a:lvl4pPr>
            <a:lvl5pPr marL="2085929" indent="0">
              <a:buNone/>
              <a:defRPr sz="1800" b="1"/>
            </a:lvl5pPr>
            <a:lvl6pPr marL="2607412" indent="0">
              <a:buNone/>
              <a:defRPr sz="1800" b="1"/>
            </a:lvl6pPr>
            <a:lvl7pPr marL="3128894" indent="0">
              <a:buNone/>
              <a:defRPr sz="1800" b="1"/>
            </a:lvl7pPr>
            <a:lvl8pPr marL="3650376" indent="0">
              <a:buNone/>
              <a:defRPr sz="1800" b="1"/>
            </a:lvl8pPr>
            <a:lvl9pPr marL="4171859" indent="0">
              <a:buNone/>
              <a:defRPr sz="18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2148" y="2397901"/>
            <a:ext cx="5939637" cy="4356478"/>
          </a:xfrm>
        </p:spPr>
        <p:txBody>
          <a:bodyPr/>
          <a:lstStyle>
            <a:lvl1pPr>
              <a:defRPr sz="2700">
                <a:latin typeface="Times New Roman" panose="02020603050405020304" pitchFamily="18" charset="0"/>
              </a:defRPr>
            </a:lvl1pPr>
            <a:lvl2pPr>
              <a:defRPr sz="2300">
                <a:latin typeface="Times New Roman" panose="02020603050405020304" pitchFamily="18" charset="0"/>
              </a:defRPr>
            </a:lvl2pPr>
            <a:lvl3pPr>
              <a:defRPr sz="2100">
                <a:latin typeface="Times New Roman" panose="02020603050405020304" pitchFamily="18" charset="0"/>
              </a:defRPr>
            </a:lvl3pPr>
            <a:lvl4pPr>
              <a:defRPr sz="1800">
                <a:latin typeface="Times New Roman" panose="02020603050405020304" pitchFamily="18" charset="0"/>
              </a:defRPr>
            </a:lvl4pPr>
            <a:lvl5pPr>
              <a:defRPr sz="1800">
                <a:latin typeface="Times New Roman" panose="02020603050405020304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848" y="1692534"/>
            <a:ext cx="5941971" cy="705367"/>
          </a:xfrm>
        </p:spPr>
        <p:txBody>
          <a:bodyPr anchor="b"/>
          <a:lstStyle>
            <a:lvl1pPr marL="0" indent="0">
              <a:buNone/>
              <a:defRPr sz="2700" b="1">
                <a:latin typeface="Times New Roman" panose="02020603050405020304" pitchFamily="18" charset="0"/>
              </a:defRPr>
            </a:lvl1pPr>
            <a:lvl2pPr marL="521482" indent="0">
              <a:buNone/>
              <a:defRPr sz="2300" b="1"/>
            </a:lvl2pPr>
            <a:lvl3pPr marL="1042965" indent="0">
              <a:buNone/>
              <a:defRPr sz="2100" b="1"/>
            </a:lvl3pPr>
            <a:lvl4pPr marL="1564447" indent="0">
              <a:buNone/>
              <a:defRPr sz="1800" b="1"/>
            </a:lvl4pPr>
            <a:lvl5pPr marL="2085929" indent="0">
              <a:buNone/>
              <a:defRPr sz="1800" b="1"/>
            </a:lvl5pPr>
            <a:lvl6pPr marL="2607412" indent="0">
              <a:buNone/>
              <a:defRPr sz="1800" b="1"/>
            </a:lvl6pPr>
            <a:lvl7pPr marL="3128894" indent="0">
              <a:buNone/>
              <a:defRPr sz="1800" b="1"/>
            </a:lvl7pPr>
            <a:lvl8pPr marL="3650376" indent="0">
              <a:buNone/>
              <a:defRPr sz="1800" b="1"/>
            </a:lvl8pPr>
            <a:lvl9pPr marL="4171859" indent="0">
              <a:buNone/>
              <a:defRPr sz="18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848" y="2397901"/>
            <a:ext cx="5941971" cy="4356478"/>
          </a:xfrm>
        </p:spPr>
        <p:txBody>
          <a:bodyPr/>
          <a:lstStyle>
            <a:lvl1pPr>
              <a:defRPr sz="2700">
                <a:latin typeface="Times New Roman" panose="02020603050405020304" pitchFamily="18" charset="0"/>
              </a:defRPr>
            </a:lvl1pPr>
            <a:lvl2pPr>
              <a:defRPr sz="2300">
                <a:latin typeface="Times New Roman" panose="02020603050405020304" pitchFamily="18" charset="0"/>
              </a:defRPr>
            </a:lvl2pPr>
            <a:lvl3pPr>
              <a:defRPr sz="2100">
                <a:latin typeface="Times New Roman" panose="02020603050405020304" pitchFamily="18" charset="0"/>
              </a:defRPr>
            </a:lvl3pPr>
            <a:lvl4pPr>
              <a:defRPr sz="1800">
                <a:latin typeface="Times New Roman" panose="02020603050405020304" pitchFamily="18" charset="0"/>
              </a:defRPr>
            </a:lvl4pPr>
            <a:lvl5pPr>
              <a:defRPr sz="1800">
                <a:latin typeface="Times New Roman" panose="02020603050405020304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06/08/2024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06/08/2024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06/08/2024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151" y="301050"/>
            <a:ext cx="4422638" cy="1281214"/>
          </a:xfrm>
        </p:spPr>
        <p:txBody>
          <a:bodyPr anchor="b"/>
          <a:lstStyle>
            <a:lvl1pPr algn="l">
              <a:defRPr sz="2300" b="1"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820" y="301073"/>
            <a:ext cx="7514982" cy="6453328"/>
          </a:xfrm>
        </p:spPr>
        <p:txBody>
          <a:bodyPr/>
          <a:lstStyle>
            <a:lvl1pPr>
              <a:defRPr sz="3600">
                <a:latin typeface="Times New Roman" panose="02020603050405020304" pitchFamily="18" charset="0"/>
              </a:defRPr>
            </a:lvl1pPr>
            <a:lvl2pPr>
              <a:defRPr sz="3200">
                <a:latin typeface="Times New Roman" panose="02020603050405020304" pitchFamily="18" charset="0"/>
              </a:defRPr>
            </a:lvl2pPr>
            <a:lvl3pPr>
              <a:defRPr sz="2700">
                <a:latin typeface="Times New Roman" panose="02020603050405020304" pitchFamily="18" charset="0"/>
              </a:defRPr>
            </a:lvl3pPr>
            <a:lvl4pPr>
              <a:defRPr sz="2300">
                <a:latin typeface="Times New Roman" panose="02020603050405020304" pitchFamily="18" charset="0"/>
              </a:defRPr>
            </a:lvl4pPr>
            <a:lvl5pPr>
              <a:defRPr sz="2300">
                <a:latin typeface="Times New Roman" panose="02020603050405020304" pitchFamily="18" charset="0"/>
              </a:defRPr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2151" y="1582268"/>
            <a:ext cx="4422638" cy="5172114"/>
          </a:xfrm>
        </p:spPr>
        <p:txBody>
          <a:bodyPr/>
          <a:lstStyle>
            <a:lvl1pPr marL="0" indent="0">
              <a:buNone/>
              <a:defRPr sz="1600">
                <a:latin typeface="Times New Roman" panose="02020603050405020304" pitchFamily="18" charset="0"/>
              </a:defRPr>
            </a:lvl1pPr>
            <a:lvl2pPr marL="521482" indent="0">
              <a:buNone/>
              <a:defRPr sz="1400"/>
            </a:lvl2pPr>
            <a:lvl3pPr marL="1042965" indent="0">
              <a:buNone/>
              <a:defRPr sz="1100"/>
            </a:lvl3pPr>
            <a:lvl4pPr marL="1564447" indent="0">
              <a:buNone/>
              <a:defRPr sz="1000"/>
            </a:lvl4pPr>
            <a:lvl5pPr marL="2085929" indent="0">
              <a:buNone/>
              <a:defRPr sz="1000"/>
            </a:lvl5pPr>
            <a:lvl6pPr marL="2607412" indent="0">
              <a:buNone/>
              <a:defRPr sz="1000"/>
            </a:lvl6pPr>
            <a:lvl7pPr marL="3128894" indent="0">
              <a:buNone/>
              <a:defRPr sz="1000"/>
            </a:lvl7pPr>
            <a:lvl8pPr marL="3650376" indent="0">
              <a:buNone/>
              <a:defRPr sz="1000"/>
            </a:lvl8pPr>
            <a:lvl9pPr marL="417185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06/08/2024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912" y="5292885"/>
            <a:ext cx="8065770" cy="624855"/>
          </a:xfrm>
        </p:spPr>
        <p:txBody>
          <a:bodyPr anchor="b"/>
          <a:lstStyle>
            <a:lvl1pPr algn="l">
              <a:defRPr sz="2300" b="1"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4912" y="675613"/>
            <a:ext cx="8065770" cy="4536758"/>
          </a:xfrm>
        </p:spPr>
        <p:txBody>
          <a:bodyPr/>
          <a:lstStyle>
            <a:lvl1pPr marL="0" indent="0">
              <a:buNone/>
              <a:defRPr sz="3600">
                <a:latin typeface="Times New Roman" panose="02020603050405020304" pitchFamily="18" charset="0"/>
              </a:defRPr>
            </a:lvl1pPr>
            <a:lvl2pPr marL="521482" indent="0">
              <a:buNone/>
              <a:defRPr sz="3200"/>
            </a:lvl2pPr>
            <a:lvl3pPr marL="1042965" indent="0">
              <a:buNone/>
              <a:defRPr sz="2700"/>
            </a:lvl3pPr>
            <a:lvl4pPr marL="1564447" indent="0">
              <a:buNone/>
              <a:defRPr sz="2300"/>
            </a:lvl4pPr>
            <a:lvl5pPr marL="2085929" indent="0">
              <a:buNone/>
              <a:defRPr sz="2300"/>
            </a:lvl5pPr>
            <a:lvl6pPr marL="2607412" indent="0">
              <a:buNone/>
              <a:defRPr sz="2300"/>
            </a:lvl6pPr>
            <a:lvl7pPr marL="3128894" indent="0">
              <a:buNone/>
              <a:defRPr sz="2300"/>
            </a:lvl7pPr>
            <a:lvl8pPr marL="3650376" indent="0">
              <a:buNone/>
              <a:defRPr sz="2300"/>
            </a:lvl8pPr>
            <a:lvl9pPr marL="4171859" indent="0">
              <a:buNone/>
              <a:defRPr sz="23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4912" y="5917739"/>
            <a:ext cx="8065770" cy="887398"/>
          </a:xfrm>
        </p:spPr>
        <p:txBody>
          <a:bodyPr/>
          <a:lstStyle>
            <a:lvl1pPr marL="0" indent="0">
              <a:buNone/>
              <a:defRPr sz="1600">
                <a:latin typeface="Times New Roman" panose="02020603050405020304" pitchFamily="18" charset="0"/>
              </a:defRPr>
            </a:lvl1pPr>
            <a:lvl2pPr marL="521482" indent="0">
              <a:buNone/>
              <a:defRPr sz="1400"/>
            </a:lvl2pPr>
            <a:lvl3pPr marL="1042965" indent="0">
              <a:buNone/>
              <a:defRPr sz="1100"/>
            </a:lvl3pPr>
            <a:lvl4pPr marL="1564447" indent="0">
              <a:buNone/>
              <a:defRPr sz="1000"/>
            </a:lvl4pPr>
            <a:lvl5pPr marL="2085929" indent="0">
              <a:buNone/>
              <a:defRPr sz="1000"/>
            </a:lvl5pPr>
            <a:lvl6pPr marL="2607412" indent="0">
              <a:buNone/>
              <a:defRPr sz="1000"/>
            </a:lvl6pPr>
            <a:lvl7pPr marL="3128894" indent="0">
              <a:buNone/>
              <a:defRPr sz="1000"/>
            </a:lvl7pPr>
            <a:lvl8pPr marL="3650376" indent="0">
              <a:buNone/>
              <a:defRPr sz="1000"/>
            </a:lvl8pPr>
            <a:lvl9pPr marL="4171859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06/08/2024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2148" y="302802"/>
            <a:ext cx="12098655" cy="1260211"/>
          </a:xfrm>
          <a:prstGeom prst="rect">
            <a:avLst/>
          </a:prstGeom>
        </p:spPr>
        <p:txBody>
          <a:bodyPr vert="horz" lIns="104296" tIns="52148" rIns="104296" bIns="5214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148" y="1764302"/>
            <a:ext cx="12098655" cy="4990084"/>
          </a:xfrm>
          <a:prstGeom prst="rect">
            <a:avLst/>
          </a:prstGeom>
        </p:spPr>
        <p:txBody>
          <a:bodyPr vert="horz" lIns="104296" tIns="52148" rIns="104296" bIns="5214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2148" y="7008194"/>
            <a:ext cx="3136688" cy="402567"/>
          </a:xfrm>
          <a:prstGeom prst="rect">
            <a:avLst/>
          </a:prstGeom>
        </p:spPr>
        <p:txBody>
          <a:bodyPr vert="horz" lIns="104296" tIns="52148" rIns="104296" bIns="52148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06/08/2024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93009" y="7008194"/>
            <a:ext cx="4256934" cy="402567"/>
          </a:xfrm>
          <a:prstGeom prst="rect">
            <a:avLst/>
          </a:prstGeom>
        </p:spPr>
        <p:txBody>
          <a:bodyPr vert="horz" lIns="104296" tIns="52148" rIns="104296" bIns="52148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34114" y="7008194"/>
            <a:ext cx="3136688" cy="402567"/>
          </a:xfrm>
          <a:prstGeom prst="rect">
            <a:avLst/>
          </a:prstGeom>
        </p:spPr>
        <p:txBody>
          <a:bodyPr vert="horz" lIns="104296" tIns="52148" rIns="104296" bIns="52148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2965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391112" indent="-391112" algn="l" defTabSz="1042965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847409" indent="-325926" algn="l" defTabSz="1042965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303706" indent="-260741" algn="l" defTabSz="10429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825188" indent="-260741" algn="l" defTabSz="1042965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346670" indent="-260741" algn="l" defTabSz="1042965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868153" indent="-260741" algn="l" defTabSz="104296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635" indent="-260741" algn="l" defTabSz="104296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117" indent="-260741" algn="l" defTabSz="104296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600" indent="-260741" algn="l" defTabSz="104296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82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965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447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929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412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894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376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859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2148" y="302802"/>
            <a:ext cx="12098655" cy="1260211"/>
          </a:xfrm>
          <a:prstGeom prst="rect">
            <a:avLst/>
          </a:prstGeom>
        </p:spPr>
        <p:txBody>
          <a:bodyPr vert="horz" lIns="104296" tIns="52148" rIns="104296" bIns="5214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148" y="1764295"/>
            <a:ext cx="12098655" cy="4990084"/>
          </a:xfrm>
          <a:prstGeom prst="rect">
            <a:avLst/>
          </a:prstGeom>
        </p:spPr>
        <p:txBody>
          <a:bodyPr vert="horz" lIns="104296" tIns="52148" rIns="104296" bIns="5214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2148" y="7008172"/>
            <a:ext cx="3136688" cy="402567"/>
          </a:xfrm>
          <a:prstGeom prst="rect">
            <a:avLst/>
          </a:prstGeom>
        </p:spPr>
        <p:txBody>
          <a:bodyPr vert="horz" lIns="104296" tIns="52148" rIns="104296" bIns="52148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06/08/2024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93009" y="7008172"/>
            <a:ext cx="4256934" cy="402567"/>
          </a:xfrm>
          <a:prstGeom prst="rect">
            <a:avLst/>
          </a:prstGeom>
        </p:spPr>
        <p:txBody>
          <a:bodyPr vert="horz" lIns="104296" tIns="52148" rIns="104296" bIns="52148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34114" y="7008172"/>
            <a:ext cx="3136688" cy="402567"/>
          </a:xfrm>
          <a:prstGeom prst="rect">
            <a:avLst/>
          </a:prstGeom>
        </p:spPr>
        <p:txBody>
          <a:bodyPr vert="horz" lIns="104296" tIns="52148" rIns="104296" bIns="52148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400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ctr" defTabSz="1042965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391112" indent="-391112" algn="l" defTabSz="1042965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847409" indent="-325926" algn="l" defTabSz="1042965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303706" indent="-260741" algn="l" defTabSz="10429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825188" indent="-260741" algn="l" defTabSz="1042965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346670" indent="-260741" algn="l" defTabSz="1042965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868153" indent="-260741" algn="l" defTabSz="104296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635" indent="-260741" algn="l" defTabSz="104296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117" indent="-260741" algn="l" defTabSz="104296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600" indent="-260741" algn="l" defTabSz="104296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82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965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447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929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412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894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376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859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0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13" Type="http://schemas.openxmlformats.org/officeDocument/2006/relationships/oleObject" Target="../embeddings/oleObject9.bin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77.wmf"/><Relationship Id="rId2" Type="http://schemas.openxmlformats.org/officeDocument/2006/relationships/image" Target="../media/image69.png"/><Relationship Id="rId16" Type="http://schemas.openxmlformats.org/officeDocument/2006/relationships/image" Target="../media/image7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76.wmf"/><Relationship Id="rId4" Type="http://schemas.openxmlformats.org/officeDocument/2006/relationships/image" Target="../media/image73.wmf"/><Relationship Id="rId9" Type="http://schemas.openxmlformats.org/officeDocument/2006/relationships/oleObject" Target="../embeddings/oleObject7.bin"/><Relationship Id="rId14" Type="http://schemas.openxmlformats.org/officeDocument/2006/relationships/image" Target="../media/image78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13" Type="http://schemas.openxmlformats.org/officeDocument/2006/relationships/oleObject" Target="../embeddings/oleObject16.bin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84.wmf"/><Relationship Id="rId2" Type="http://schemas.openxmlformats.org/officeDocument/2006/relationships/image" Target="../media/image69.png"/><Relationship Id="rId16" Type="http://schemas.openxmlformats.org/officeDocument/2006/relationships/image" Target="../media/image86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w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5" Type="http://schemas.openxmlformats.org/officeDocument/2006/relationships/oleObject" Target="../embeddings/oleObject17.bin"/><Relationship Id="rId10" Type="http://schemas.openxmlformats.org/officeDocument/2006/relationships/image" Target="../media/image83.wmf"/><Relationship Id="rId4" Type="http://schemas.openxmlformats.org/officeDocument/2006/relationships/image" Target="../media/image80.wmf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85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80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13" Type="http://schemas.openxmlformats.org/officeDocument/2006/relationships/oleObject" Target="../embeddings/oleObject25.bin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12" Type="http://schemas.openxmlformats.org/officeDocument/2006/relationships/image" Target="../media/image84.wmf"/><Relationship Id="rId2" Type="http://schemas.openxmlformats.org/officeDocument/2006/relationships/image" Target="../media/image69.png"/><Relationship Id="rId16" Type="http://schemas.openxmlformats.org/officeDocument/2006/relationships/image" Target="../media/image86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wmf"/><Relationship Id="rId11" Type="http://schemas.openxmlformats.org/officeDocument/2006/relationships/oleObject" Target="../embeddings/oleObject24.bin"/><Relationship Id="rId5" Type="http://schemas.openxmlformats.org/officeDocument/2006/relationships/oleObject" Target="../embeddings/oleObject21.bin"/><Relationship Id="rId15" Type="http://schemas.openxmlformats.org/officeDocument/2006/relationships/oleObject" Target="../embeddings/oleObject26.bin"/><Relationship Id="rId10" Type="http://schemas.openxmlformats.org/officeDocument/2006/relationships/image" Target="../media/image83.wmf"/><Relationship Id="rId4" Type="http://schemas.openxmlformats.org/officeDocument/2006/relationships/image" Target="../media/image80.wmf"/><Relationship Id="rId9" Type="http://schemas.openxmlformats.org/officeDocument/2006/relationships/oleObject" Target="../embeddings/oleObject23.bin"/><Relationship Id="rId14" Type="http://schemas.openxmlformats.org/officeDocument/2006/relationships/image" Target="../media/image85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13" Type="http://schemas.openxmlformats.org/officeDocument/2006/relationships/image" Target="../media/image93.wmf"/><Relationship Id="rId3" Type="http://schemas.openxmlformats.org/officeDocument/2006/relationships/image" Target="../media/image88.png"/><Relationship Id="rId7" Type="http://schemas.openxmlformats.org/officeDocument/2006/relationships/image" Target="../media/image90.wmf"/><Relationship Id="rId12" Type="http://schemas.openxmlformats.org/officeDocument/2006/relationships/oleObject" Target="../embeddings/oleObject31.bin"/><Relationship Id="rId17" Type="http://schemas.openxmlformats.org/officeDocument/2006/relationships/image" Target="../media/image95.wmf"/><Relationship Id="rId2" Type="http://schemas.openxmlformats.org/officeDocument/2006/relationships/image" Target="../media/image1.png"/><Relationship Id="rId16" Type="http://schemas.openxmlformats.org/officeDocument/2006/relationships/oleObject" Target="../embeddings/oleObject3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8.bin"/><Relationship Id="rId11" Type="http://schemas.openxmlformats.org/officeDocument/2006/relationships/image" Target="../media/image92.wmf"/><Relationship Id="rId5" Type="http://schemas.openxmlformats.org/officeDocument/2006/relationships/image" Target="../media/image89.wmf"/><Relationship Id="rId15" Type="http://schemas.openxmlformats.org/officeDocument/2006/relationships/image" Target="../media/image94.wmf"/><Relationship Id="rId10" Type="http://schemas.openxmlformats.org/officeDocument/2006/relationships/oleObject" Target="../embeddings/oleObject30.bin"/><Relationship Id="rId4" Type="http://schemas.openxmlformats.org/officeDocument/2006/relationships/oleObject" Target="../embeddings/oleObject27.bin"/><Relationship Id="rId9" Type="http://schemas.openxmlformats.org/officeDocument/2006/relationships/image" Target="../media/image91.wmf"/><Relationship Id="rId14" Type="http://schemas.openxmlformats.org/officeDocument/2006/relationships/oleObject" Target="../embeddings/oleObject3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5" Type="http://schemas.microsoft.com/office/2007/relationships/hdphoto" Target="../media/hdphoto1.wdp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Relationship Id="rId14" Type="http://schemas.openxmlformats.org/officeDocument/2006/relationships/image" Target="../media/image1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svg"/><Relationship Id="rId3" Type="http://schemas.openxmlformats.org/officeDocument/2006/relationships/image" Target="../media/image113.svg"/><Relationship Id="rId7" Type="http://schemas.openxmlformats.org/officeDocument/2006/relationships/image" Target="../media/image117.svg"/><Relationship Id="rId12" Type="http://schemas.openxmlformats.org/officeDocument/2006/relationships/image" Target="../media/image122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6.png"/><Relationship Id="rId11" Type="http://schemas.openxmlformats.org/officeDocument/2006/relationships/image" Target="../media/image121.svg"/><Relationship Id="rId5" Type="http://schemas.openxmlformats.org/officeDocument/2006/relationships/image" Target="../media/image115.sv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slide" Target="slide5.xml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Relationship Id="rId9" Type="http://schemas.openxmlformats.org/officeDocument/2006/relationships/image" Target="../media/image4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44.png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0" Type="http://schemas.openxmlformats.org/officeDocument/2006/relationships/image" Target="../media/image53.png"/><Relationship Id="rId4" Type="http://schemas.openxmlformats.org/officeDocument/2006/relationships/image" Target="../media/image49.png"/><Relationship Id="rId9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5.jpe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57.jpeg"/><Relationship Id="rId11" Type="http://schemas.openxmlformats.org/officeDocument/2006/relationships/image" Target="../media/image58.png"/><Relationship Id="rId5" Type="http://schemas.openxmlformats.org/officeDocument/2006/relationships/image" Target="../media/image44.png"/><Relationship Id="rId10" Type="http://schemas.openxmlformats.org/officeDocument/2006/relationships/image" Target="../media/image53.png"/><Relationship Id="rId4" Type="http://schemas.openxmlformats.org/officeDocument/2006/relationships/image" Target="../media/image56.png"/><Relationship Id="rId9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9.jpe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62.png"/><Relationship Id="rId11" Type="http://schemas.openxmlformats.org/officeDocument/2006/relationships/image" Target="../media/image63.png"/><Relationship Id="rId5" Type="http://schemas.openxmlformats.org/officeDocument/2006/relationships/image" Target="../media/image61.png"/><Relationship Id="rId10" Type="http://schemas.openxmlformats.org/officeDocument/2006/relationships/image" Target="../media/image53.png"/><Relationship Id="rId4" Type="http://schemas.openxmlformats.org/officeDocument/2006/relationships/image" Target="../media/image60.png"/><Relationship Id="rId9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66.png"/><Relationship Id="rId11" Type="http://schemas.openxmlformats.org/officeDocument/2006/relationships/image" Target="../media/image53.png"/><Relationship Id="rId5" Type="http://schemas.openxmlformats.org/officeDocument/2006/relationships/image" Target="../media/image65.png"/><Relationship Id="rId10" Type="http://schemas.openxmlformats.org/officeDocument/2006/relationships/image" Target="../media/image52.png"/><Relationship Id="rId4" Type="http://schemas.openxmlformats.org/officeDocument/2006/relationships/image" Target="../media/image64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014"/>
            <a:ext cx="13442950" cy="764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5" y="468993"/>
            <a:ext cx="9177141" cy="5796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112668" y="2268380"/>
            <a:ext cx="9177141" cy="2198195"/>
          </a:xfrm>
          <a:prstGeom prst="rect">
            <a:avLst/>
          </a:prstGeom>
        </p:spPr>
        <p:txBody>
          <a:bodyPr wrap="square" lIns="104296" tIns="52148" rIns="104296" bIns="52148">
            <a:spAutoFit/>
          </a:bodyPr>
          <a:lstStyle/>
          <a:p>
            <a:pPr algn="ctr"/>
            <a:r>
              <a:rPr lang="en-US" sz="6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TẬP </a:t>
            </a:r>
          </a:p>
          <a:p>
            <a:pPr algn="ctr"/>
            <a:r>
              <a:rPr lang="en-US" sz="6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CUỐI CHƯƠNG 5</a:t>
            </a:r>
          </a:p>
        </p:txBody>
      </p:sp>
    </p:spTree>
    <p:extLst>
      <p:ext uri="{BB962C8B-B14F-4D97-AF65-F5344CB8AC3E}">
        <p14:creationId xmlns:p14="http://schemas.microsoft.com/office/powerpoint/2010/main" val="238683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1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9" dur="1000" autoRev="1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FB1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1000" autoRev="1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FB1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1000" autoRev="1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" dur="1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9" dur="1000" autoRev="1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FB1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1000" autoRev="1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AFB1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1000" autoRev="1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evel 6"/>
          <p:cNvSpPr/>
          <p:nvPr/>
        </p:nvSpPr>
        <p:spPr>
          <a:xfrm>
            <a:off x="3292475" y="476427"/>
            <a:ext cx="7064374" cy="542942"/>
          </a:xfrm>
          <a:prstGeom prst="beve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pPr lvl="0" algn="ctr"/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TẬP CUỐI CHƯƠNG 5</a:t>
            </a:r>
            <a:endParaRPr lang="vi-VN" sz="40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6" descr="File thiết kế áo thời trang - qoobee nháy mắt thắc mắc - 123Design.org"/>
          <p:cNvSpPr>
            <a:spLocks noChangeAspect="1" noChangeArrowheads="1"/>
          </p:cNvSpPr>
          <p:nvPr/>
        </p:nvSpPr>
        <p:spPr bwMode="auto">
          <a:xfrm>
            <a:off x="1557478" y="-159276"/>
            <a:ext cx="356394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08274" y="4620772"/>
            <a:ext cx="547260" cy="428480"/>
          </a:xfrm>
          <a:prstGeom prst="rect">
            <a:avLst/>
          </a:prstGeom>
          <a:noFill/>
        </p:spPr>
        <p:txBody>
          <a:bodyPr wrap="none" lIns="104296" tIns="52148" rIns="104296" bIns="52148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</a:rPr>
              <a:t>     </a:t>
            </a:r>
          </a:p>
        </p:txBody>
      </p:sp>
      <p:sp>
        <p:nvSpPr>
          <p:cNvPr id="5" name="Flowchart: Alternate Process 22">
            <a:extLst>
              <a:ext uri="{FF2B5EF4-FFF2-40B4-BE49-F238E27FC236}">
                <a16:creationId xmlns:a16="http://schemas.microsoft.com/office/drawing/2014/main" id="{2E22DC2B-3AC8-B725-3415-B3C709E82280}"/>
              </a:ext>
            </a:extLst>
          </p:cNvPr>
          <p:cNvSpPr/>
          <p:nvPr/>
        </p:nvSpPr>
        <p:spPr>
          <a:xfrm>
            <a:off x="1108274" y="1207656"/>
            <a:ext cx="4775001" cy="542941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5.36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36-37 SGK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4425893" y="2401800"/>
            <a:ext cx="8543982" cy="1213310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pPr algn="just"/>
            <a:r>
              <a:rPr lang="vi-VN" sz="2400" dirty="0"/>
              <a:t>a) Nếu </a:t>
            </a:r>
            <a:r>
              <a:rPr lang="vi-VN" sz="2400" i="1" dirty="0"/>
              <a:t>A</a:t>
            </a:r>
            <a:r>
              <a:rPr lang="vi-VN" sz="2400" dirty="0"/>
              <a:t> ∈ (</a:t>
            </a:r>
            <a:r>
              <a:rPr lang="vi-VN" sz="2400" i="1" dirty="0"/>
              <a:t>O</a:t>
            </a:r>
            <a:r>
              <a:rPr lang="vi-VN" sz="2400" dirty="0"/>
              <a:t>; </a:t>
            </a:r>
            <a:r>
              <a:rPr lang="vi-VN" sz="2400" i="1" dirty="0"/>
              <a:t>R</a:t>
            </a:r>
            <a:r>
              <a:rPr lang="vi-VN" sz="2400" dirty="0"/>
              <a:t>) thì </a:t>
            </a:r>
            <a:r>
              <a:rPr lang="vi-VN" sz="2400" i="1" dirty="0"/>
              <a:t>AO</a:t>
            </a:r>
            <a:r>
              <a:rPr lang="vi-VN" sz="2400" dirty="0"/>
              <a:t> = </a:t>
            </a:r>
            <a:r>
              <a:rPr lang="vi-VN" sz="2400" i="1" dirty="0"/>
              <a:t>R</a:t>
            </a:r>
            <a:r>
              <a:rPr lang="vi-VN" sz="2400" dirty="0"/>
              <a:t>. Khi đó, tam giác </a:t>
            </a:r>
            <a:r>
              <a:rPr lang="vi-VN" sz="2400" i="1" dirty="0"/>
              <a:t>ABC</a:t>
            </a:r>
            <a:r>
              <a:rPr lang="vi-VN" sz="2400" dirty="0"/>
              <a:t> có trung tuyến </a:t>
            </a:r>
            <a:r>
              <a:rPr lang="vi-VN" sz="2400" i="1" dirty="0"/>
              <a:t>OA</a:t>
            </a:r>
            <a:r>
              <a:rPr lang="vi-VN" sz="2400" dirty="0"/>
              <a:t> bằng nửa cạnh </a:t>
            </a:r>
            <a:r>
              <a:rPr lang="vi-VN" sz="2400" i="1" dirty="0"/>
              <a:t>BC</a:t>
            </a:r>
            <a:r>
              <a:rPr lang="vi-VN" sz="2400" dirty="0"/>
              <a:t> nên là tam giác vuông với cạnh huyền </a:t>
            </a:r>
            <a:r>
              <a:rPr lang="vi-VN" sz="2400" i="1" dirty="0"/>
              <a:t>BC</a:t>
            </a:r>
            <a:r>
              <a:rPr lang="vi-VN" sz="2400" dirty="0"/>
              <a:t> (góc </a:t>
            </a:r>
            <a:r>
              <a:rPr lang="vi-VN" sz="2400" i="1" dirty="0"/>
              <a:t>A</a:t>
            </a:r>
            <a:r>
              <a:rPr lang="vi-VN" sz="2400" dirty="0"/>
              <a:t> vuông). </a:t>
            </a:r>
            <a:endParaRPr lang="en-US" sz="2400" dirty="0"/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8DFC5AE7-3C18-4905-B6AD-252583324570}"/>
              </a:ext>
            </a:extLst>
          </p:cNvPr>
          <p:cNvSpPr txBox="1"/>
          <p:nvPr/>
        </p:nvSpPr>
        <p:spPr>
          <a:xfrm>
            <a:off x="473075" y="4999831"/>
            <a:ext cx="11564566" cy="1213310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pPr algn="just"/>
            <a:r>
              <a:rPr lang="vi-VN" sz="2400" dirty="0"/>
              <a:t>b) Vì </a:t>
            </a:r>
            <a:r>
              <a:rPr lang="vi-VN" sz="2400" i="1" dirty="0"/>
              <a:t>BO =</a:t>
            </a:r>
            <a:r>
              <a:rPr lang="en-US" sz="2400" i="1" dirty="0"/>
              <a:t>   BC /2   </a:t>
            </a:r>
            <a:r>
              <a:rPr lang="vi-VN" sz="2400" i="1" dirty="0"/>
              <a:t>= R</a:t>
            </a:r>
            <a:r>
              <a:rPr lang="vi-VN" sz="2400" dirty="0"/>
              <a:t> nên khi A là một trong hai giao điểm của (</a:t>
            </a:r>
            <a:r>
              <a:rPr lang="vi-VN" sz="2400" i="1" dirty="0"/>
              <a:t>B</a:t>
            </a:r>
            <a:r>
              <a:rPr lang="vi-VN" sz="2400" dirty="0"/>
              <a:t>; </a:t>
            </a:r>
            <a:r>
              <a:rPr lang="vi-VN" sz="2400" i="1" dirty="0"/>
              <a:t>BO</a:t>
            </a:r>
            <a:r>
              <a:rPr lang="vi-VN" sz="2400" dirty="0"/>
              <a:t>) với (</a:t>
            </a:r>
            <a:r>
              <a:rPr lang="vi-VN" sz="2400" i="1" dirty="0"/>
              <a:t>O</a:t>
            </a:r>
            <a:r>
              <a:rPr lang="vi-VN" sz="2400" dirty="0"/>
              <a:t>; </a:t>
            </a:r>
            <a:r>
              <a:rPr lang="vi-VN" sz="2400" i="1" dirty="0"/>
              <a:t>R</a:t>
            </a:r>
            <a:r>
              <a:rPr lang="vi-VN" sz="2400" dirty="0"/>
              <a:t>) thì tam giác </a:t>
            </a:r>
            <a:r>
              <a:rPr lang="vi-VN" sz="2400" i="1" dirty="0"/>
              <a:t>ABO</a:t>
            </a:r>
            <a:r>
              <a:rPr lang="vi-VN" sz="2400" dirty="0"/>
              <a:t> là tam giác đều vì có </a:t>
            </a:r>
            <a:r>
              <a:rPr lang="vi-VN" sz="2400" i="1" dirty="0"/>
              <a:t>BA = AO = OB = R.</a:t>
            </a:r>
            <a:r>
              <a:rPr lang="vi-VN" sz="2400" dirty="0"/>
              <a:t> </a:t>
            </a:r>
            <a:endParaRPr lang="en-US" sz="2400" dirty="0"/>
          </a:p>
          <a:p>
            <a:pPr algn="just"/>
            <a:endParaRPr lang="en-US" sz="2400" dirty="0"/>
          </a:p>
        </p:txBody>
      </p:sp>
      <p:pic>
        <p:nvPicPr>
          <p:cNvPr id="19" name="Picture 18" descr="A diagram of a circle with circles and lines&#10;&#10;Description automatically generate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" y="2256631"/>
            <a:ext cx="3809999" cy="2438400"/>
          </a:xfrm>
          <a:prstGeom prst="rect">
            <a:avLst/>
          </a:prstGeom>
        </p:spPr>
      </p:pic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8481319"/>
              </p:ext>
            </p:extLst>
          </p:nvPr>
        </p:nvGraphicFramePr>
        <p:xfrm>
          <a:off x="1552231" y="5701927"/>
          <a:ext cx="3027198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15" name="Equation" r:id="rId3" imgW="1409700" imgH="228600" progId="Equation.DSMT4">
                  <p:embed/>
                </p:oleObj>
              </mc:Choice>
              <mc:Fallback>
                <p:oleObj name="Equation" r:id="rId3" imgW="1409700" imgH="228600" progId="Equation.DSMT4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2231" y="5701927"/>
                        <a:ext cx="3027198" cy="450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1705611"/>
              </p:ext>
            </p:extLst>
          </p:nvPr>
        </p:nvGraphicFramePr>
        <p:xfrm>
          <a:off x="6873875" y="6066631"/>
          <a:ext cx="1627188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16" name="Equation" r:id="rId5" imgW="825500" imgH="228600" progId="Equation.DSMT4">
                  <p:embed/>
                </p:oleObj>
              </mc:Choice>
              <mc:Fallback>
                <p:oleObj name="Equation" r:id="rId5" imgW="825500" imgH="228600" progId="Equation.DSMT4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3875" y="6066631"/>
                        <a:ext cx="1627188" cy="450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0979385"/>
              </p:ext>
            </p:extLst>
          </p:nvPr>
        </p:nvGraphicFramePr>
        <p:xfrm>
          <a:off x="9007475" y="6066631"/>
          <a:ext cx="1628775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17" name="Equation" r:id="rId7" imgW="825500" imgH="228600" progId="Equation.DSMT4">
                  <p:embed/>
                </p:oleObj>
              </mc:Choice>
              <mc:Fallback>
                <p:oleObj name="Equation" r:id="rId7" imgW="825500" imgH="228600" progId="Equation.DSMT4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7475" y="6066631"/>
                        <a:ext cx="1628775" cy="450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"/>
          <p:cNvSpPr txBox="1"/>
          <p:nvPr/>
        </p:nvSpPr>
        <p:spPr>
          <a:xfrm>
            <a:off x="4435475" y="3552031"/>
            <a:ext cx="8543982" cy="843978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pPr algn="just"/>
            <a:r>
              <a:rPr lang="vi-VN" sz="2400" dirty="0"/>
              <a:t>Ngược lại, nếu tam giác </a:t>
            </a:r>
            <a:r>
              <a:rPr lang="vi-VN" sz="2400" i="1" dirty="0"/>
              <a:t>ABC</a:t>
            </a:r>
            <a:r>
              <a:rPr lang="vi-VN" sz="2400" dirty="0"/>
              <a:t> vuông tại </a:t>
            </a:r>
            <a:r>
              <a:rPr lang="vi-VN" sz="2400" i="1" dirty="0"/>
              <a:t>A</a:t>
            </a:r>
            <a:r>
              <a:rPr lang="vi-VN" sz="2400" dirty="0"/>
              <a:t> thì trung tuyến </a:t>
            </a:r>
            <a:r>
              <a:rPr lang="vi-VN" sz="2400" i="1" dirty="0"/>
              <a:t>AO</a:t>
            </a:r>
            <a:r>
              <a:rPr lang="vi-VN" sz="2400" dirty="0"/>
              <a:t> bằng nửa cạnh huyền </a:t>
            </a:r>
            <a:r>
              <a:rPr lang="vi-VN" sz="2400" i="1" dirty="0"/>
              <a:t>BC</a:t>
            </a:r>
            <a:r>
              <a:rPr lang="vi-VN" sz="2400" dirty="0"/>
              <a:t>, nghĩa là </a:t>
            </a:r>
            <a:r>
              <a:rPr lang="vi-VN" sz="2400" i="1" dirty="0"/>
              <a:t>AO</a:t>
            </a:r>
            <a:r>
              <a:rPr lang="vi-VN" sz="2400" dirty="0"/>
              <a:t> = </a:t>
            </a:r>
            <a:r>
              <a:rPr lang="vi-VN" sz="2400" i="1" dirty="0"/>
              <a:t>BC</a:t>
            </a:r>
            <a:r>
              <a:rPr lang="en-US" sz="2400" i="1" dirty="0"/>
              <a:t>/2</a:t>
            </a:r>
            <a:r>
              <a:rPr lang="en-US" sz="2400" dirty="0"/>
              <a:t>  </a:t>
            </a:r>
            <a:r>
              <a:rPr lang="vi-VN" sz="2400" dirty="0"/>
              <a:t>= </a:t>
            </a:r>
            <a:r>
              <a:rPr lang="vi-VN" sz="2400" i="1" dirty="0"/>
              <a:t>R</a:t>
            </a:r>
            <a:r>
              <a:rPr lang="vi-VN" sz="2400" dirty="0"/>
              <a:t>. </a:t>
            </a:r>
          </a:p>
        </p:txBody>
      </p:sp>
      <p:sp>
        <p:nvSpPr>
          <p:cNvPr id="27" name="TextBox 1">
            <a:extLst>
              <a:ext uri="{FF2B5EF4-FFF2-40B4-BE49-F238E27FC236}">
                <a16:creationId xmlns:a16="http://schemas.microsoft.com/office/drawing/2014/main" id="{8DFC5AE7-3C18-4905-B6AD-252583324570}"/>
              </a:ext>
            </a:extLst>
          </p:cNvPr>
          <p:cNvSpPr txBox="1"/>
          <p:nvPr/>
        </p:nvSpPr>
        <p:spPr>
          <a:xfrm>
            <a:off x="414709" y="6066631"/>
            <a:ext cx="11564566" cy="474646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pPr algn="just"/>
            <a:r>
              <a:rPr lang="vi-VN" sz="2400" dirty="0"/>
              <a:t>Theo câu a, </a:t>
            </a:r>
            <a:r>
              <a:rPr lang="vi-VN" sz="2400" i="1" dirty="0"/>
              <a:t>ABC</a:t>
            </a:r>
            <a:r>
              <a:rPr lang="vi-VN" sz="2400" dirty="0"/>
              <a:t> là tam giác vuông tại </a:t>
            </a:r>
            <a:r>
              <a:rPr lang="vi-VN" sz="2400" i="1" dirty="0"/>
              <a:t>A</a:t>
            </a:r>
            <a:r>
              <a:rPr lang="vi-VN" sz="2400" dirty="0"/>
              <a:t> và có</a:t>
            </a:r>
            <a:r>
              <a:rPr lang="en-US" sz="2400" dirty="0"/>
              <a:t>                     </a:t>
            </a:r>
            <a:r>
              <a:rPr lang="vi-VN" sz="2400" dirty="0"/>
              <a:t>  nên </a:t>
            </a:r>
            <a:endParaRPr lang="en-US" sz="2400" dirty="0"/>
          </a:p>
        </p:txBody>
      </p:sp>
      <p:sp>
        <p:nvSpPr>
          <p:cNvPr id="30" name="TextBox 1">
            <a:extLst>
              <a:ext uri="{FF2B5EF4-FFF2-40B4-BE49-F238E27FC236}">
                <a16:creationId xmlns:a16="http://schemas.microsoft.com/office/drawing/2014/main" id="{8DFC5AE7-3C18-4905-B6AD-252583324570}"/>
              </a:ext>
            </a:extLst>
          </p:cNvPr>
          <p:cNvSpPr txBox="1"/>
          <p:nvPr/>
        </p:nvSpPr>
        <p:spPr>
          <a:xfrm>
            <a:off x="100992" y="6617550"/>
            <a:ext cx="11564566" cy="474646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pPr algn="just"/>
            <a:endParaRPr lang="en-US" sz="2400" dirty="0"/>
          </a:p>
        </p:txBody>
      </p:sp>
      <p:sp>
        <p:nvSpPr>
          <p:cNvPr id="31" name="TextBox 1">
            <a:extLst>
              <a:ext uri="{FF2B5EF4-FFF2-40B4-BE49-F238E27FC236}">
                <a16:creationId xmlns:a16="http://schemas.microsoft.com/office/drawing/2014/main" id="{8DFC5AE7-3C18-4905-B6AD-252583324570}"/>
              </a:ext>
            </a:extLst>
          </p:cNvPr>
          <p:cNvSpPr txBox="1"/>
          <p:nvPr/>
        </p:nvSpPr>
        <p:spPr>
          <a:xfrm>
            <a:off x="567109" y="5744385"/>
            <a:ext cx="11564566" cy="474646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pPr algn="just"/>
            <a:r>
              <a:rPr lang="vi-VN" sz="2400" dirty="0"/>
              <a:t>Do đó</a:t>
            </a:r>
            <a:endParaRPr lang="en-US" sz="2400" dirty="0"/>
          </a:p>
        </p:txBody>
      </p:sp>
      <p:sp>
        <p:nvSpPr>
          <p:cNvPr id="32" name="TextBox 1"/>
          <p:cNvSpPr txBox="1"/>
          <p:nvPr/>
        </p:nvSpPr>
        <p:spPr>
          <a:xfrm>
            <a:off x="4461074" y="4109623"/>
            <a:ext cx="8543982" cy="843978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pPr algn="just"/>
            <a:endParaRPr lang="vi-VN" sz="2400" dirty="0"/>
          </a:p>
          <a:p>
            <a:pPr algn="just"/>
            <a:r>
              <a:rPr lang="vi-VN" sz="2400" dirty="0"/>
              <a:t>Do đó </a:t>
            </a:r>
            <a:r>
              <a:rPr lang="vi-VN" sz="2400" i="1" dirty="0"/>
              <a:t>A</a:t>
            </a:r>
            <a:r>
              <a:rPr lang="vi-VN" sz="2400" dirty="0"/>
              <a:t> ∈ (</a:t>
            </a:r>
            <a:r>
              <a:rPr lang="vi-VN" sz="2400" i="1" dirty="0"/>
              <a:t>O</a:t>
            </a:r>
            <a:r>
              <a:rPr lang="vi-VN" sz="2400" dirty="0"/>
              <a:t>; </a:t>
            </a:r>
            <a:r>
              <a:rPr lang="vi-VN" sz="2400" i="1" dirty="0"/>
              <a:t>R</a:t>
            </a:r>
            <a:r>
              <a:rPr lang="vi-VN" sz="2400" dirty="0"/>
              <a:t>).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3566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8" grpId="0"/>
      <p:bldP spid="27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evel 6"/>
          <p:cNvSpPr/>
          <p:nvPr/>
        </p:nvSpPr>
        <p:spPr>
          <a:xfrm>
            <a:off x="3292475" y="476427"/>
            <a:ext cx="7064374" cy="542942"/>
          </a:xfrm>
          <a:prstGeom prst="beve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pPr lvl="0" algn="ctr"/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TẬP CUỐI CHƯƠNG 5</a:t>
            </a:r>
            <a:endParaRPr lang="vi-VN" sz="40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6" descr="File thiết kế áo thời trang - qoobee nháy mắt thắc mắc - 123Design.org"/>
          <p:cNvSpPr>
            <a:spLocks noChangeAspect="1" noChangeArrowheads="1"/>
          </p:cNvSpPr>
          <p:nvPr/>
        </p:nvSpPr>
        <p:spPr bwMode="auto">
          <a:xfrm>
            <a:off x="1557478" y="-159276"/>
            <a:ext cx="356394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08274" y="4620772"/>
            <a:ext cx="547260" cy="428480"/>
          </a:xfrm>
          <a:prstGeom prst="rect">
            <a:avLst/>
          </a:prstGeom>
          <a:noFill/>
        </p:spPr>
        <p:txBody>
          <a:bodyPr wrap="none" lIns="104296" tIns="52148" rIns="104296" bIns="52148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</a:rPr>
              <a:t>     </a:t>
            </a:r>
          </a:p>
        </p:txBody>
      </p:sp>
      <p:sp>
        <p:nvSpPr>
          <p:cNvPr id="5" name="Flowchart: Alternate Process 22">
            <a:extLst>
              <a:ext uri="{FF2B5EF4-FFF2-40B4-BE49-F238E27FC236}">
                <a16:creationId xmlns:a16="http://schemas.microsoft.com/office/drawing/2014/main" id="{2E22DC2B-3AC8-B725-3415-B3C709E82280}"/>
              </a:ext>
            </a:extLst>
          </p:cNvPr>
          <p:cNvSpPr/>
          <p:nvPr/>
        </p:nvSpPr>
        <p:spPr>
          <a:xfrm>
            <a:off x="1108274" y="1207656"/>
            <a:ext cx="4775001" cy="542941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5.36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36-37 SGK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3733800" y="2449925"/>
            <a:ext cx="10150475" cy="2690638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vi-VN" sz="2400" dirty="0"/>
              <a:t>c)Từ câu b, ta có</a:t>
            </a:r>
            <a:r>
              <a:rPr lang="en-US" sz="2400" dirty="0"/>
              <a:t>                   </a:t>
            </a:r>
            <a:r>
              <a:rPr lang="vi-VN" sz="2400" dirty="0"/>
              <a:t> </a:t>
            </a:r>
            <a:r>
              <a:rPr lang="en-US" sz="2400" dirty="0"/>
              <a:t>   </a:t>
            </a:r>
            <a:r>
              <a:rPr lang="vi-VN" sz="2400" dirty="0"/>
              <a:t> suy ra  </a:t>
            </a:r>
            <a:r>
              <a:rPr lang="en-US" sz="2400" dirty="0" err="1"/>
              <a:t>sđ</a:t>
            </a:r>
            <a:endParaRPr lang="en-US" sz="2400" dirty="0"/>
          </a:p>
          <a:p>
            <a:endParaRPr lang="en-US" sz="2400" dirty="0"/>
          </a:p>
          <a:p>
            <a:r>
              <a:rPr lang="vi-VN" sz="2400" dirty="0"/>
              <a:t>Mặt khác, </a:t>
            </a:r>
            <a:r>
              <a:rPr lang="vi-VN" sz="2400" i="1" dirty="0"/>
              <a:t>R</a:t>
            </a:r>
            <a:r>
              <a:rPr lang="vi-VN" sz="2400" dirty="0"/>
              <a:t> = </a:t>
            </a:r>
            <a:r>
              <a:rPr lang="en-US" sz="2400" dirty="0"/>
              <a:t>  </a:t>
            </a:r>
            <a:r>
              <a:rPr lang="vi-VN" sz="2400" dirty="0"/>
              <a:t> </a:t>
            </a:r>
            <a:r>
              <a:rPr lang="en-US" sz="2400" dirty="0"/>
              <a:t>       </a:t>
            </a:r>
            <a:r>
              <a:rPr lang="vi-VN" sz="2400" dirty="0"/>
              <a:t>= 3 (cm) nên độ dài cung </a:t>
            </a:r>
            <a:r>
              <a:rPr lang="vi-VN" sz="2400" i="1" dirty="0"/>
              <a:t>AC</a:t>
            </a:r>
            <a:r>
              <a:rPr lang="vi-VN" sz="2400" dirty="0"/>
              <a:t> là </a:t>
            </a:r>
            <a:r>
              <a:rPr lang="vi-VN" sz="2400" i="1" dirty="0"/>
              <a:t>l</a:t>
            </a:r>
            <a:r>
              <a:rPr lang="vi-VN" sz="2400" dirty="0"/>
              <a:t> =</a:t>
            </a:r>
            <a:r>
              <a:rPr lang="en-US" sz="2400" dirty="0"/>
              <a:t>               </a:t>
            </a:r>
            <a:r>
              <a:rPr lang="vi-VN" sz="2400" dirty="0"/>
              <a:t>=</a:t>
            </a:r>
            <a:r>
              <a:rPr lang="en-US" sz="2400" dirty="0"/>
              <a:t>      </a:t>
            </a:r>
            <a:r>
              <a:rPr lang="vi-VN" sz="2400" dirty="0"/>
              <a:t>(cm).</a:t>
            </a:r>
            <a:endParaRPr lang="en-US" sz="2400" dirty="0"/>
          </a:p>
          <a:p>
            <a:endParaRPr lang="en-US" sz="2400" dirty="0"/>
          </a:p>
          <a:p>
            <a:r>
              <a:rPr lang="vi-VN" sz="2400" dirty="0"/>
              <a:t>Hình quạt tròn giới hạn bởi hai bán kính </a:t>
            </a:r>
            <a:r>
              <a:rPr lang="vi-VN" sz="2400" i="1" dirty="0"/>
              <a:t>OB</a:t>
            </a:r>
            <a:r>
              <a:rPr lang="vi-VN" sz="2400" dirty="0"/>
              <a:t> và </a:t>
            </a:r>
            <a:r>
              <a:rPr lang="vi-VN" sz="2400" i="1" dirty="0"/>
              <a:t>OC</a:t>
            </a:r>
            <a:r>
              <a:rPr lang="vi-VN" sz="2400" dirty="0"/>
              <a:t> ứng với cung 120° </a:t>
            </a:r>
            <a:endParaRPr lang="en-US" sz="2400" dirty="0"/>
          </a:p>
          <a:p>
            <a:endParaRPr lang="en-US" sz="2400" dirty="0"/>
          </a:p>
          <a:p>
            <a:r>
              <a:rPr lang="vi-VN" sz="2400" dirty="0"/>
              <a:t>nên diện tích của nó bằng S =</a:t>
            </a:r>
            <a:r>
              <a:rPr lang="en-US" sz="2400" dirty="0"/>
              <a:t>       </a:t>
            </a:r>
            <a:r>
              <a:rPr lang="vi-VN" sz="2400" dirty="0"/>
              <a:t> </a:t>
            </a:r>
            <a:r>
              <a:rPr lang="en-US" sz="2400" dirty="0"/>
              <a:t>         </a:t>
            </a:r>
            <a:r>
              <a:rPr lang="vi-VN" sz="2400" dirty="0"/>
              <a:t> = </a:t>
            </a:r>
            <a:r>
              <a:rPr lang="en-US" sz="2400" dirty="0"/>
              <a:t>    </a:t>
            </a:r>
            <a:r>
              <a:rPr lang="vi-VN" sz="2400" dirty="0"/>
              <a:t> (cm</a:t>
            </a:r>
            <a:r>
              <a:rPr lang="vi-VN" sz="2400" baseline="30000" dirty="0"/>
              <a:t>2</a:t>
            </a:r>
            <a:r>
              <a:rPr lang="vi-VN" sz="2400" dirty="0"/>
              <a:t>).</a:t>
            </a:r>
            <a:endParaRPr lang="en-US" sz="2400" dirty="0"/>
          </a:p>
        </p:txBody>
      </p:sp>
      <p:pic>
        <p:nvPicPr>
          <p:cNvPr id="19" name="Picture 18" descr="A diagram of a circle with circles and lines&#10;&#10;Description automatically generate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" y="2256631"/>
            <a:ext cx="3809999" cy="2438400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3191888"/>
              </p:ext>
            </p:extLst>
          </p:nvPr>
        </p:nvGraphicFramePr>
        <p:xfrm>
          <a:off x="6300788" y="2411413"/>
          <a:ext cx="1401762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50" name="Equation" r:id="rId3" imgW="711200" imgH="228600" progId="Equation.DSMT4">
                  <p:embed/>
                </p:oleObj>
              </mc:Choice>
              <mc:Fallback>
                <p:oleObj name="Equation" r:id="rId3" imgW="711200" imgH="228600" progId="Equation.DSMT4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8" y="2411413"/>
                        <a:ext cx="1401762" cy="450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4" name="Object 2"/>
          <p:cNvGraphicFramePr>
            <a:graphicFrameLocks noChangeAspect="1"/>
          </p:cNvGraphicFramePr>
          <p:nvPr/>
        </p:nvGraphicFramePr>
        <p:xfrm>
          <a:off x="8058150" y="4472464"/>
          <a:ext cx="1101725" cy="72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51" name="Equation" r:id="rId5" imgW="558800" imgH="368300" progId="Equation.DSMT4">
                  <p:embed/>
                </p:oleObj>
              </mc:Choice>
              <mc:Fallback>
                <p:oleObj name="Equation" r:id="rId5" imgW="558800" imgH="368300" progId="Equation.DSMT4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58150" y="4472464"/>
                        <a:ext cx="1101725" cy="725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3191888"/>
              </p:ext>
            </p:extLst>
          </p:nvPr>
        </p:nvGraphicFramePr>
        <p:xfrm>
          <a:off x="9082405" y="2392363"/>
          <a:ext cx="3779838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52" name="Equation" r:id="rId7" imgW="1917700" imgH="241300" progId="Equation.DSMT4">
                  <p:embed/>
                </p:oleObj>
              </mc:Choice>
              <mc:Fallback>
                <p:oleObj name="Equation" r:id="rId7" imgW="1917700" imgH="241300" progId="Equation.DSMT4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82405" y="2392363"/>
                        <a:ext cx="3779838" cy="473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3191888"/>
              </p:ext>
            </p:extLst>
          </p:nvPr>
        </p:nvGraphicFramePr>
        <p:xfrm>
          <a:off x="12339638" y="3201194"/>
          <a:ext cx="401637" cy="35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53" name="Equation" r:id="rId9" imgW="202936" imgH="177569" progId="Equation.DSMT4">
                  <p:embed/>
                </p:oleObj>
              </mc:Choice>
              <mc:Fallback>
                <p:oleObj name="Equation" r:id="rId9" imgW="202936" imgH="177569" progId="Equation.DSMT4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39638" y="3201194"/>
                        <a:ext cx="401637" cy="350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3191888"/>
              </p:ext>
            </p:extLst>
          </p:nvPr>
        </p:nvGraphicFramePr>
        <p:xfrm>
          <a:off x="11141075" y="3017838"/>
          <a:ext cx="954088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54" name="Equation" r:id="rId11" imgW="482391" imgH="368140" progId="Equation.DSMT4">
                  <p:embed/>
                </p:oleObj>
              </mc:Choice>
              <mc:Fallback>
                <p:oleObj name="Equation" r:id="rId11" imgW="482391" imgH="368140" progId="Equation.DSMT4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41075" y="3017838"/>
                        <a:ext cx="954088" cy="727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3191888"/>
              </p:ext>
            </p:extLst>
          </p:nvPr>
        </p:nvGraphicFramePr>
        <p:xfrm>
          <a:off x="5930900" y="3017838"/>
          <a:ext cx="552450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55" name="Equation" r:id="rId13" imgW="279400" imgH="368300" progId="Equation.DSMT4">
                  <p:embed/>
                </p:oleObj>
              </mc:Choice>
              <mc:Fallback>
                <p:oleObj name="Equation" r:id="rId13" imgW="279400" imgH="368300" progId="Equation.DSMT4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0900" y="3017838"/>
                        <a:ext cx="552450" cy="727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3191888"/>
              </p:ext>
            </p:extLst>
          </p:nvPr>
        </p:nvGraphicFramePr>
        <p:xfrm>
          <a:off x="9428798" y="4649311"/>
          <a:ext cx="401637" cy="35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56" name="Equation" r:id="rId15" imgW="202936" imgH="177569" progId="Equation.DSMT4">
                  <p:embed/>
                </p:oleObj>
              </mc:Choice>
              <mc:Fallback>
                <p:oleObj name="Equation" r:id="rId15" imgW="202936" imgH="177569" progId="Equation.DSMT4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28798" y="4649311"/>
                        <a:ext cx="401637" cy="350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566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evel 6"/>
          <p:cNvSpPr/>
          <p:nvPr/>
        </p:nvSpPr>
        <p:spPr>
          <a:xfrm>
            <a:off x="3292475" y="476427"/>
            <a:ext cx="7064374" cy="542942"/>
          </a:xfrm>
          <a:prstGeom prst="beve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pPr lvl="0" algn="ctr"/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TẬP CUỐI CHƯƠNG 5</a:t>
            </a:r>
            <a:endParaRPr lang="vi-VN" sz="40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6" descr="File thiết kế áo thời trang - qoobee nháy mắt thắc mắc - 123Design.org"/>
          <p:cNvSpPr>
            <a:spLocks noChangeAspect="1" noChangeArrowheads="1"/>
          </p:cNvSpPr>
          <p:nvPr/>
        </p:nvSpPr>
        <p:spPr bwMode="auto">
          <a:xfrm>
            <a:off x="1557478" y="-159276"/>
            <a:ext cx="356394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08274" y="4620772"/>
            <a:ext cx="547260" cy="428480"/>
          </a:xfrm>
          <a:prstGeom prst="rect">
            <a:avLst/>
          </a:prstGeom>
          <a:noFill/>
        </p:spPr>
        <p:txBody>
          <a:bodyPr wrap="none" lIns="104296" tIns="52148" rIns="104296" bIns="52148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</a:rPr>
              <a:t>     </a:t>
            </a:r>
          </a:p>
        </p:txBody>
      </p:sp>
      <p:sp>
        <p:nvSpPr>
          <p:cNvPr id="5" name="Flowchart: Alternate Process 22">
            <a:extLst>
              <a:ext uri="{FF2B5EF4-FFF2-40B4-BE49-F238E27FC236}">
                <a16:creationId xmlns:a16="http://schemas.microsoft.com/office/drawing/2014/main" id="{2E22DC2B-3AC8-B725-3415-B3C709E82280}"/>
              </a:ext>
            </a:extLst>
          </p:cNvPr>
          <p:cNvSpPr/>
          <p:nvPr/>
        </p:nvSpPr>
        <p:spPr>
          <a:xfrm>
            <a:off x="1108274" y="1207656"/>
            <a:ext cx="4775001" cy="542941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5.36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36-37 SGK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3733800" y="2449925"/>
            <a:ext cx="10150475" cy="2690638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vi-VN" sz="2400" dirty="0"/>
              <a:t>c)Từ câu b, ta có</a:t>
            </a:r>
            <a:r>
              <a:rPr lang="en-US" sz="2400" dirty="0"/>
              <a:t>                   </a:t>
            </a:r>
            <a:r>
              <a:rPr lang="vi-VN" sz="2400" dirty="0"/>
              <a:t> </a:t>
            </a:r>
            <a:r>
              <a:rPr lang="en-US" sz="2400" dirty="0"/>
              <a:t>   </a:t>
            </a:r>
            <a:r>
              <a:rPr lang="vi-VN" sz="2400" dirty="0"/>
              <a:t> suy ra  </a:t>
            </a:r>
            <a:r>
              <a:rPr lang="en-US" sz="2400" dirty="0" err="1"/>
              <a:t>sđ</a:t>
            </a:r>
            <a:endParaRPr lang="en-US" sz="2400" dirty="0"/>
          </a:p>
          <a:p>
            <a:endParaRPr lang="en-US" sz="2400" dirty="0"/>
          </a:p>
          <a:p>
            <a:r>
              <a:rPr lang="vi-VN" sz="2400" dirty="0"/>
              <a:t>Mặt khác, </a:t>
            </a:r>
            <a:r>
              <a:rPr lang="vi-VN" sz="2400" i="1" dirty="0"/>
              <a:t>R</a:t>
            </a:r>
            <a:r>
              <a:rPr lang="vi-VN" sz="2400" dirty="0"/>
              <a:t> = </a:t>
            </a:r>
            <a:r>
              <a:rPr lang="en-US" sz="2400" dirty="0"/>
              <a:t>  </a:t>
            </a:r>
            <a:r>
              <a:rPr lang="vi-VN" sz="2400" dirty="0"/>
              <a:t> </a:t>
            </a:r>
            <a:r>
              <a:rPr lang="en-US" sz="2400" dirty="0"/>
              <a:t>       </a:t>
            </a:r>
            <a:r>
              <a:rPr lang="vi-VN" sz="2400" dirty="0"/>
              <a:t>= 3 (cm) nên độ dài cung </a:t>
            </a:r>
            <a:r>
              <a:rPr lang="vi-VN" sz="2400" i="1" dirty="0"/>
              <a:t>AC</a:t>
            </a:r>
            <a:r>
              <a:rPr lang="vi-VN" sz="2400" dirty="0"/>
              <a:t> là </a:t>
            </a:r>
            <a:r>
              <a:rPr lang="vi-VN" sz="2400" i="1" dirty="0"/>
              <a:t>l</a:t>
            </a:r>
            <a:r>
              <a:rPr lang="vi-VN" sz="2400" dirty="0"/>
              <a:t> =</a:t>
            </a:r>
            <a:r>
              <a:rPr lang="en-US" sz="2400" dirty="0"/>
              <a:t>               </a:t>
            </a:r>
            <a:r>
              <a:rPr lang="vi-VN" sz="2400" dirty="0"/>
              <a:t>=</a:t>
            </a:r>
            <a:r>
              <a:rPr lang="en-US" sz="2400" dirty="0"/>
              <a:t>      </a:t>
            </a:r>
            <a:r>
              <a:rPr lang="vi-VN" sz="2400" dirty="0"/>
              <a:t>(cm).</a:t>
            </a:r>
            <a:endParaRPr lang="en-US" sz="2400" dirty="0"/>
          </a:p>
          <a:p>
            <a:endParaRPr lang="en-US" sz="2400" dirty="0"/>
          </a:p>
          <a:p>
            <a:r>
              <a:rPr lang="vi-VN" sz="2400" dirty="0"/>
              <a:t>Hình quạt tròn giới hạn bởi hai bán kính </a:t>
            </a:r>
            <a:r>
              <a:rPr lang="vi-VN" sz="2400" i="1" dirty="0"/>
              <a:t>OB</a:t>
            </a:r>
            <a:r>
              <a:rPr lang="vi-VN" sz="2400" dirty="0"/>
              <a:t> và </a:t>
            </a:r>
            <a:r>
              <a:rPr lang="vi-VN" sz="2400" i="1" dirty="0"/>
              <a:t>OC</a:t>
            </a:r>
            <a:r>
              <a:rPr lang="vi-VN" sz="2400" dirty="0"/>
              <a:t> ứng với cung 120° </a:t>
            </a:r>
            <a:endParaRPr lang="en-US" sz="2400" dirty="0"/>
          </a:p>
          <a:p>
            <a:endParaRPr lang="en-US" sz="2400" dirty="0"/>
          </a:p>
          <a:p>
            <a:r>
              <a:rPr lang="vi-VN" sz="2400" dirty="0"/>
              <a:t>nên diện tích của nó bằng S =</a:t>
            </a:r>
            <a:r>
              <a:rPr lang="en-US" sz="2400" dirty="0"/>
              <a:t>       </a:t>
            </a:r>
            <a:r>
              <a:rPr lang="vi-VN" sz="2400" dirty="0"/>
              <a:t> </a:t>
            </a:r>
            <a:r>
              <a:rPr lang="en-US" sz="2400" dirty="0"/>
              <a:t>         </a:t>
            </a:r>
            <a:r>
              <a:rPr lang="vi-VN" sz="2400" dirty="0"/>
              <a:t> = </a:t>
            </a:r>
            <a:r>
              <a:rPr lang="en-US" sz="2400" dirty="0"/>
              <a:t>    </a:t>
            </a:r>
            <a:r>
              <a:rPr lang="vi-VN" sz="2400" dirty="0"/>
              <a:t> (cm</a:t>
            </a:r>
            <a:r>
              <a:rPr lang="vi-VN" sz="2400" baseline="30000" dirty="0"/>
              <a:t>2</a:t>
            </a:r>
            <a:r>
              <a:rPr lang="vi-VN" sz="2400" dirty="0"/>
              <a:t>).</a:t>
            </a:r>
            <a:endParaRPr lang="en-US" sz="2400" dirty="0"/>
          </a:p>
        </p:txBody>
      </p:sp>
      <p:pic>
        <p:nvPicPr>
          <p:cNvPr id="19" name="Picture 18" descr="A diagram of a circle with circles and lines&#10;&#10;Description automatically generate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" y="2256631"/>
            <a:ext cx="3809999" cy="2438400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3191888"/>
              </p:ext>
            </p:extLst>
          </p:nvPr>
        </p:nvGraphicFramePr>
        <p:xfrm>
          <a:off x="6300788" y="2411413"/>
          <a:ext cx="1401762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06" name="Equation" r:id="rId3" imgW="711200" imgH="228600" progId="Equation.DSMT4">
                  <p:embed/>
                </p:oleObj>
              </mc:Choice>
              <mc:Fallback>
                <p:oleObj name="Equation" r:id="rId3" imgW="711200" imgH="2286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8" y="2411413"/>
                        <a:ext cx="1401762" cy="450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4" name="Object 2"/>
          <p:cNvGraphicFramePr>
            <a:graphicFrameLocks noChangeAspect="1"/>
          </p:cNvGraphicFramePr>
          <p:nvPr/>
        </p:nvGraphicFramePr>
        <p:xfrm>
          <a:off x="8058150" y="4472464"/>
          <a:ext cx="1101725" cy="72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07" name="Equation" r:id="rId5" imgW="558800" imgH="368300" progId="Equation.DSMT4">
                  <p:embed/>
                </p:oleObj>
              </mc:Choice>
              <mc:Fallback>
                <p:oleObj name="Equation" r:id="rId5" imgW="558800" imgH="3683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58150" y="4472464"/>
                        <a:ext cx="1101725" cy="725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3191888"/>
              </p:ext>
            </p:extLst>
          </p:nvPr>
        </p:nvGraphicFramePr>
        <p:xfrm>
          <a:off x="9082405" y="2392363"/>
          <a:ext cx="3779838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08" name="Equation" r:id="rId7" imgW="1917700" imgH="241300" progId="Equation.DSMT4">
                  <p:embed/>
                </p:oleObj>
              </mc:Choice>
              <mc:Fallback>
                <p:oleObj name="Equation" r:id="rId7" imgW="1917700" imgH="2413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82405" y="2392363"/>
                        <a:ext cx="3779838" cy="473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3191888"/>
              </p:ext>
            </p:extLst>
          </p:nvPr>
        </p:nvGraphicFramePr>
        <p:xfrm>
          <a:off x="12339638" y="3201194"/>
          <a:ext cx="401637" cy="35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09" name="Equation" r:id="rId9" imgW="202936" imgH="177569" progId="Equation.DSMT4">
                  <p:embed/>
                </p:oleObj>
              </mc:Choice>
              <mc:Fallback>
                <p:oleObj name="Equation" r:id="rId9" imgW="202936" imgH="177569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39638" y="3201194"/>
                        <a:ext cx="401637" cy="350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3191888"/>
              </p:ext>
            </p:extLst>
          </p:nvPr>
        </p:nvGraphicFramePr>
        <p:xfrm>
          <a:off x="11141075" y="3017838"/>
          <a:ext cx="954088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10" name="Equation" r:id="rId11" imgW="482391" imgH="368140" progId="Equation.DSMT4">
                  <p:embed/>
                </p:oleObj>
              </mc:Choice>
              <mc:Fallback>
                <p:oleObj name="Equation" r:id="rId11" imgW="482391" imgH="36814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41075" y="3017838"/>
                        <a:ext cx="954088" cy="727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3191888"/>
              </p:ext>
            </p:extLst>
          </p:nvPr>
        </p:nvGraphicFramePr>
        <p:xfrm>
          <a:off x="5930900" y="3017838"/>
          <a:ext cx="552450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11" name="Equation" r:id="rId13" imgW="279400" imgH="368300" progId="Equation.DSMT4">
                  <p:embed/>
                </p:oleObj>
              </mc:Choice>
              <mc:Fallback>
                <p:oleObj name="Equation" r:id="rId13" imgW="279400" imgH="3683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0900" y="3017838"/>
                        <a:ext cx="552450" cy="727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3191888"/>
              </p:ext>
            </p:extLst>
          </p:nvPr>
        </p:nvGraphicFramePr>
        <p:xfrm>
          <a:off x="9428798" y="4649311"/>
          <a:ext cx="401637" cy="35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12" name="Equation" r:id="rId15" imgW="202936" imgH="177569" progId="Equation.DSMT4">
                  <p:embed/>
                </p:oleObj>
              </mc:Choice>
              <mc:Fallback>
                <p:oleObj name="Equation" r:id="rId15" imgW="202936" imgH="177569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28798" y="4649311"/>
                        <a:ext cx="401637" cy="350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566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evel 6"/>
          <p:cNvSpPr/>
          <p:nvPr/>
        </p:nvSpPr>
        <p:spPr>
          <a:xfrm>
            <a:off x="3292475" y="476427"/>
            <a:ext cx="7064374" cy="542942"/>
          </a:xfrm>
          <a:prstGeom prst="beve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pPr lvl="0" algn="ctr"/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TẬP CUỐI CHƯƠNG 5</a:t>
            </a:r>
            <a:endParaRPr lang="vi-VN" sz="40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6" descr="File thiết kế áo thời trang - qoobee nháy mắt thắc mắc - 123Design.org"/>
          <p:cNvSpPr>
            <a:spLocks noChangeAspect="1" noChangeArrowheads="1"/>
          </p:cNvSpPr>
          <p:nvPr/>
        </p:nvSpPr>
        <p:spPr bwMode="auto">
          <a:xfrm>
            <a:off x="1557478" y="-159276"/>
            <a:ext cx="356394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08274" y="4620772"/>
            <a:ext cx="547260" cy="428480"/>
          </a:xfrm>
          <a:prstGeom prst="rect">
            <a:avLst/>
          </a:prstGeom>
          <a:noFill/>
        </p:spPr>
        <p:txBody>
          <a:bodyPr wrap="none" lIns="104296" tIns="52148" rIns="104296" bIns="52148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</a:rPr>
              <a:t>     </a:t>
            </a:r>
          </a:p>
        </p:txBody>
      </p:sp>
      <p:sp>
        <p:nvSpPr>
          <p:cNvPr id="5" name="Flowchart: Alternate Process 22">
            <a:extLst>
              <a:ext uri="{FF2B5EF4-FFF2-40B4-BE49-F238E27FC236}">
                <a16:creationId xmlns:a16="http://schemas.microsoft.com/office/drawing/2014/main" id="{2E22DC2B-3AC8-B725-3415-B3C709E82280}"/>
              </a:ext>
            </a:extLst>
          </p:cNvPr>
          <p:cNvSpPr/>
          <p:nvPr/>
        </p:nvSpPr>
        <p:spPr>
          <a:xfrm>
            <a:off x="1108274" y="1207656"/>
            <a:ext cx="4775001" cy="542941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5.36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36-37 SGK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3733800" y="2449925"/>
            <a:ext cx="10150475" cy="843978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vi-VN" sz="2400" dirty="0"/>
              <a:t>c)Từ câu b, ta có</a:t>
            </a:r>
            <a:r>
              <a:rPr lang="en-US" sz="2400" dirty="0"/>
              <a:t>                   </a:t>
            </a:r>
            <a:r>
              <a:rPr lang="vi-VN" sz="2400" dirty="0"/>
              <a:t> </a:t>
            </a:r>
            <a:r>
              <a:rPr lang="en-US" sz="2400" dirty="0"/>
              <a:t>   </a:t>
            </a:r>
            <a:r>
              <a:rPr lang="vi-VN" sz="2400" dirty="0"/>
              <a:t> suy ra  </a:t>
            </a:r>
            <a:r>
              <a:rPr lang="en-US" sz="2400" dirty="0" err="1"/>
              <a:t>sđ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19" name="Picture 18" descr="A diagram of a circle with circles and lines&#10;&#10;Description automatically generate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" y="2256631"/>
            <a:ext cx="3809999" cy="2438400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3191888"/>
              </p:ext>
            </p:extLst>
          </p:nvPr>
        </p:nvGraphicFramePr>
        <p:xfrm>
          <a:off x="6300788" y="2411413"/>
          <a:ext cx="1401762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10" name="Equation" r:id="rId3" imgW="711200" imgH="228600" progId="Equation.DSMT4">
                  <p:embed/>
                </p:oleObj>
              </mc:Choice>
              <mc:Fallback>
                <p:oleObj name="Equation" r:id="rId3" imgW="711200" imgH="2286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8" y="2411413"/>
                        <a:ext cx="1401762" cy="450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3191888"/>
              </p:ext>
            </p:extLst>
          </p:nvPr>
        </p:nvGraphicFramePr>
        <p:xfrm>
          <a:off x="9082405" y="2392363"/>
          <a:ext cx="3779838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12" name="Equation" r:id="rId5" imgW="1917700" imgH="241300" progId="Equation.DSMT4">
                  <p:embed/>
                </p:oleObj>
              </mc:Choice>
              <mc:Fallback>
                <p:oleObj name="Equation" r:id="rId5" imgW="1917700" imgH="2413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82405" y="2392363"/>
                        <a:ext cx="3779838" cy="473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566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evel 6"/>
          <p:cNvSpPr/>
          <p:nvPr/>
        </p:nvSpPr>
        <p:spPr>
          <a:xfrm>
            <a:off x="3292475" y="476427"/>
            <a:ext cx="7064374" cy="542942"/>
          </a:xfrm>
          <a:prstGeom prst="beve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pPr lvl="0" algn="ctr"/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TẬP CUỐI CHƯƠNG 5</a:t>
            </a:r>
            <a:endParaRPr lang="vi-VN" sz="40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6" descr="File thiết kế áo thời trang - qoobee nháy mắt thắc mắc - 123Design.org"/>
          <p:cNvSpPr>
            <a:spLocks noChangeAspect="1" noChangeArrowheads="1"/>
          </p:cNvSpPr>
          <p:nvPr/>
        </p:nvSpPr>
        <p:spPr bwMode="auto">
          <a:xfrm>
            <a:off x="1557478" y="-159276"/>
            <a:ext cx="356394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08274" y="4620772"/>
            <a:ext cx="547260" cy="428480"/>
          </a:xfrm>
          <a:prstGeom prst="rect">
            <a:avLst/>
          </a:prstGeom>
          <a:noFill/>
        </p:spPr>
        <p:txBody>
          <a:bodyPr wrap="none" lIns="104296" tIns="52148" rIns="104296" bIns="52148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</a:rPr>
              <a:t>     </a:t>
            </a:r>
          </a:p>
        </p:txBody>
      </p:sp>
      <p:sp>
        <p:nvSpPr>
          <p:cNvPr id="5" name="Flowchart: Alternate Process 22">
            <a:extLst>
              <a:ext uri="{FF2B5EF4-FFF2-40B4-BE49-F238E27FC236}">
                <a16:creationId xmlns:a16="http://schemas.microsoft.com/office/drawing/2014/main" id="{2E22DC2B-3AC8-B725-3415-B3C709E82280}"/>
              </a:ext>
            </a:extLst>
          </p:cNvPr>
          <p:cNvSpPr/>
          <p:nvPr/>
        </p:nvSpPr>
        <p:spPr>
          <a:xfrm>
            <a:off x="1108274" y="1207656"/>
            <a:ext cx="4775001" cy="542941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5.36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36-37 SGK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3733800" y="2449925"/>
            <a:ext cx="10150475" cy="2690638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vi-VN" sz="2400" dirty="0"/>
              <a:t>c)Từ câu b, ta có</a:t>
            </a:r>
            <a:r>
              <a:rPr lang="en-US" sz="2400" dirty="0"/>
              <a:t>                   </a:t>
            </a:r>
            <a:r>
              <a:rPr lang="vi-VN" sz="2400" dirty="0"/>
              <a:t> </a:t>
            </a:r>
            <a:r>
              <a:rPr lang="en-US" sz="2400" dirty="0"/>
              <a:t>   </a:t>
            </a:r>
            <a:r>
              <a:rPr lang="vi-VN" sz="2400" dirty="0"/>
              <a:t> suy ra  </a:t>
            </a:r>
            <a:r>
              <a:rPr lang="en-US" sz="2400" dirty="0" err="1"/>
              <a:t>sđ</a:t>
            </a:r>
            <a:endParaRPr lang="en-US" sz="2400" dirty="0"/>
          </a:p>
          <a:p>
            <a:endParaRPr lang="en-US" sz="2400" dirty="0"/>
          </a:p>
          <a:p>
            <a:r>
              <a:rPr lang="vi-VN" sz="2400" dirty="0"/>
              <a:t>Mặt khác, </a:t>
            </a:r>
            <a:r>
              <a:rPr lang="vi-VN" sz="2400" i="1" dirty="0"/>
              <a:t>R</a:t>
            </a:r>
            <a:r>
              <a:rPr lang="vi-VN" sz="2400" dirty="0"/>
              <a:t> = </a:t>
            </a:r>
            <a:r>
              <a:rPr lang="en-US" sz="2400" dirty="0"/>
              <a:t>  </a:t>
            </a:r>
            <a:r>
              <a:rPr lang="vi-VN" sz="2400" dirty="0"/>
              <a:t> </a:t>
            </a:r>
            <a:r>
              <a:rPr lang="en-US" sz="2400" dirty="0"/>
              <a:t>       </a:t>
            </a:r>
            <a:r>
              <a:rPr lang="vi-VN" sz="2400" dirty="0"/>
              <a:t>= 3 (cm) nên độ dài cung </a:t>
            </a:r>
            <a:r>
              <a:rPr lang="vi-VN" sz="2400" i="1" dirty="0"/>
              <a:t>AC</a:t>
            </a:r>
            <a:r>
              <a:rPr lang="vi-VN" sz="2400" dirty="0"/>
              <a:t> là </a:t>
            </a:r>
            <a:r>
              <a:rPr lang="vi-VN" sz="2400" i="1" dirty="0"/>
              <a:t>l</a:t>
            </a:r>
            <a:r>
              <a:rPr lang="vi-VN" sz="2400" dirty="0"/>
              <a:t> =</a:t>
            </a:r>
            <a:r>
              <a:rPr lang="en-US" sz="2400" dirty="0"/>
              <a:t>               </a:t>
            </a:r>
            <a:r>
              <a:rPr lang="vi-VN" sz="2400" dirty="0"/>
              <a:t>=</a:t>
            </a:r>
            <a:r>
              <a:rPr lang="en-US" sz="2400" dirty="0"/>
              <a:t>      </a:t>
            </a:r>
            <a:r>
              <a:rPr lang="vi-VN" sz="2400" dirty="0"/>
              <a:t>(cm).</a:t>
            </a:r>
            <a:endParaRPr lang="en-US" sz="2400" dirty="0"/>
          </a:p>
          <a:p>
            <a:endParaRPr lang="en-US" sz="2400" dirty="0"/>
          </a:p>
          <a:p>
            <a:r>
              <a:rPr lang="vi-VN" sz="2400" dirty="0"/>
              <a:t>Hình quạt tròn giới hạn bởi hai bán kính </a:t>
            </a:r>
            <a:r>
              <a:rPr lang="vi-VN" sz="2400" i="1" dirty="0"/>
              <a:t>OB</a:t>
            </a:r>
            <a:r>
              <a:rPr lang="vi-VN" sz="2400" dirty="0"/>
              <a:t> và </a:t>
            </a:r>
            <a:r>
              <a:rPr lang="vi-VN" sz="2400" i="1" dirty="0"/>
              <a:t>OC</a:t>
            </a:r>
            <a:r>
              <a:rPr lang="vi-VN" sz="2400" dirty="0"/>
              <a:t> ứng với cung 120° </a:t>
            </a:r>
            <a:endParaRPr lang="en-US" sz="2400" dirty="0"/>
          </a:p>
          <a:p>
            <a:endParaRPr lang="en-US" sz="2400" dirty="0"/>
          </a:p>
          <a:p>
            <a:r>
              <a:rPr lang="vi-VN" sz="2400" dirty="0"/>
              <a:t>nên diện tích của nó bằng S =</a:t>
            </a:r>
            <a:r>
              <a:rPr lang="en-US" sz="2400" dirty="0"/>
              <a:t>       </a:t>
            </a:r>
            <a:r>
              <a:rPr lang="vi-VN" sz="2400" dirty="0"/>
              <a:t> </a:t>
            </a:r>
            <a:r>
              <a:rPr lang="en-US" sz="2400" dirty="0"/>
              <a:t>         </a:t>
            </a:r>
            <a:r>
              <a:rPr lang="vi-VN" sz="2400" dirty="0"/>
              <a:t> = </a:t>
            </a:r>
            <a:r>
              <a:rPr lang="en-US" sz="2400" dirty="0"/>
              <a:t>    </a:t>
            </a:r>
            <a:r>
              <a:rPr lang="vi-VN" sz="2400" dirty="0"/>
              <a:t> (cm</a:t>
            </a:r>
            <a:r>
              <a:rPr lang="vi-VN" sz="2400" baseline="30000" dirty="0"/>
              <a:t>2</a:t>
            </a:r>
            <a:r>
              <a:rPr lang="vi-VN" sz="2400" dirty="0"/>
              <a:t>).</a:t>
            </a:r>
            <a:endParaRPr lang="en-US" sz="2400" dirty="0"/>
          </a:p>
        </p:txBody>
      </p:sp>
      <p:pic>
        <p:nvPicPr>
          <p:cNvPr id="19" name="Picture 18" descr="A diagram of a circle with circles and lines&#10;&#10;Description automatically generate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" y="2256631"/>
            <a:ext cx="3809999" cy="2438400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3191888"/>
              </p:ext>
            </p:extLst>
          </p:nvPr>
        </p:nvGraphicFramePr>
        <p:xfrm>
          <a:off x="6300788" y="2411413"/>
          <a:ext cx="1401762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86" name="Equation" r:id="rId3" imgW="711200" imgH="228600" progId="Equation.DSMT4">
                  <p:embed/>
                </p:oleObj>
              </mc:Choice>
              <mc:Fallback>
                <p:oleObj name="Equation" r:id="rId3" imgW="711200" imgH="2286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8" y="2411413"/>
                        <a:ext cx="1401762" cy="450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4" name="Object 2"/>
          <p:cNvGraphicFramePr>
            <a:graphicFrameLocks noChangeAspect="1"/>
          </p:cNvGraphicFramePr>
          <p:nvPr/>
        </p:nvGraphicFramePr>
        <p:xfrm>
          <a:off x="8058150" y="4472464"/>
          <a:ext cx="1101725" cy="72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87" name="Equation" r:id="rId5" imgW="558800" imgH="368300" progId="Equation.DSMT4">
                  <p:embed/>
                </p:oleObj>
              </mc:Choice>
              <mc:Fallback>
                <p:oleObj name="Equation" r:id="rId5" imgW="558800" imgH="3683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58150" y="4472464"/>
                        <a:ext cx="1101725" cy="725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3191888"/>
              </p:ext>
            </p:extLst>
          </p:nvPr>
        </p:nvGraphicFramePr>
        <p:xfrm>
          <a:off x="9082405" y="2392363"/>
          <a:ext cx="3779838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88" name="Equation" r:id="rId7" imgW="1917700" imgH="241300" progId="Equation.DSMT4">
                  <p:embed/>
                </p:oleObj>
              </mc:Choice>
              <mc:Fallback>
                <p:oleObj name="Equation" r:id="rId7" imgW="1917700" imgH="2413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82405" y="2392363"/>
                        <a:ext cx="3779838" cy="473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3191888"/>
              </p:ext>
            </p:extLst>
          </p:nvPr>
        </p:nvGraphicFramePr>
        <p:xfrm>
          <a:off x="12339638" y="3201194"/>
          <a:ext cx="401637" cy="35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89" name="Equation" r:id="rId9" imgW="202936" imgH="177569" progId="Equation.DSMT4">
                  <p:embed/>
                </p:oleObj>
              </mc:Choice>
              <mc:Fallback>
                <p:oleObj name="Equation" r:id="rId9" imgW="202936" imgH="177569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39638" y="3201194"/>
                        <a:ext cx="401637" cy="350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3191888"/>
              </p:ext>
            </p:extLst>
          </p:nvPr>
        </p:nvGraphicFramePr>
        <p:xfrm>
          <a:off x="11141075" y="3017838"/>
          <a:ext cx="954088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0" name="Equation" r:id="rId11" imgW="482391" imgH="368140" progId="Equation.DSMT4">
                  <p:embed/>
                </p:oleObj>
              </mc:Choice>
              <mc:Fallback>
                <p:oleObj name="Equation" r:id="rId11" imgW="482391" imgH="36814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41075" y="3017838"/>
                        <a:ext cx="954088" cy="727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3191888"/>
              </p:ext>
            </p:extLst>
          </p:nvPr>
        </p:nvGraphicFramePr>
        <p:xfrm>
          <a:off x="5930900" y="3017838"/>
          <a:ext cx="552450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1" name="Equation" r:id="rId13" imgW="279400" imgH="368300" progId="Equation.DSMT4">
                  <p:embed/>
                </p:oleObj>
              </mc:Choice>
              <mc:Fallback>
                <p:oleObj name="Equation" r:id="rId13" imgW="279400" imgH="3683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0900" y="3017838"/>
                        <a:ext cx="552450" cy="727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3191888"/>
              </p:ext>
            </p:extLst>
          </p:nvPr>
        </p:nvGraphicFramePr>
        <p:xfrm>
          <a:off x="9428798" y="4649311"/>
          <a:ext cx="401637" cy="35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2" name="Equation" r:id="rId15" imgW="202936" imgH="177569" progId="Equation.DSMT4">
                  <p:embed/>
                </p:oleObj>
              </mc:Choice>
              <mc:Fallback>
                <p:oleObj name="Equation" r:id="rId15" imgW="202936" imgH="177569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28798" y="4649311"/>
                        <a:ext cx="401637" cy="350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566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49" y="0"/>
            <a:ext cx="13442950" cy="764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6" descr="File thiết kế áo thời trang - qoobee nháy mắt thắc mắc - 123Design.org"/>
          <p:cNvSpPr>
            <a:spLocks noChangeAspect="1" noChangeArrowheads="1"/>
          </p:cNvSpPr>
          <p:nvPr/>
        </p:nvSpPr>
        <p:spPr bwMode="auto">
          <a:xfrm>
            <a:off x="1557478" y="-159276"/>
            <a:ext cx="356394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08274" y="4620772"/>
            <a:ext cx="547260" cy="428480"/>
          </a:xfrm>
          <a:prstGeom prst="rect">
            <a:avLst/>
          </a:prstGeom>
          <a:noFill/>
        </p:spPr>
        <p:txBody>
          <a:bodyPr wrap="none" lIns="104296" tIns="52148" rIns="104296" bIns="52148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</a:rPr>
              <a:t>     </a:t>
            </a:r>
          </a:p>
        </p:txBody>
      </p:sp>
      <p:sp>
        <p:nvSpPr>
          <p:cNvPr id="23" name="Flowchart: Alternate Process 22"/>
          <p:cNvSpPr/>
          <p:nvPr/>
        </p:nvSpPr>
        <p:spPr>
          <a:xfrm>
            <a:off x="1350060" y="762340"/>
            <a:ext cx="4609415" cy="573531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5.37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113 SGK</a:t>
            </a: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903" y="1723231"/>
            <a:ext cx="10825971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569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52"/>
            <a:ext cx="13503274" cy="764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6" descr="File thiết kế áo thời trang - qoobee nháy mắt thắc mắc - 123Design.org"/>
          <p:cNvSpPr>
            <a:spLocks noChangeAspect="1" noChangeArrowheads="1"/>
          </p:cNvSpPr>
          <p:nvPr/>
        </p:nvSpPr>
        <p:spPr bwMode="auto">
          <a:xfrm>
            <a:off x="1557478" y="-159276"/>
            <a:ext cx="356394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08274" y="4620772"/>
            <a:ext cx="547260" cy="428480"/>
          </a:xfrm>
          <a:prstGeom prst="rect">
            <a:avLst/>
          </a:prstGeom>
          <a:noFill/>
        </p:spPr>
        <p:txBody>
          <a:bodyPr wrap="none" lIns="104296" tIns="52148" rIns="104296" bIns="52148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</a:rPr>
              <a:t>     </a:t>
            </a:r>
          </a:p>
        </p:txBody>
      </p:sp>
      <p:sp>
        <p:nvSpPr>
          <p:cNvPr id="5" name="Flowchart: Alternate Process 22">
            <a:extLst>
              <a:ext uri="{FF2B5EF4-FFF2-40B4-BE49-F238E27FC236}">
                <a16:creationId xmlns:a16="http://schemas.microsoft.com/office/drawing/2014/main" id="{377197A2-11D7-6ED8-8878-9664F0739275}"/>
              </a:ext>
            </a:extLst>
          </p:cNvPr>
          <p:cNvSpPr/>
          <p:nvPr/>
        </p:nvSpPr>
        <p:spPr>
          <a:xfrm>
            <a:off x="1108274" y="602907"/>
            <a:ext cx="5460801" cy="482805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5.37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113 SGK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E2713F-218B-E41D-60F6-97F02D3CBA52}"/>
              </a:ext>
            </a:extLst>
          </p:cNvPr>
          <p:cNvSpPr txBox="1"/>
          <p:nvPr/>
        </p:nvSpPr>
        <p:spPr>
          <a:xfrm>
            <a:off x="3673475" y="1570768"/>
            <a:ext cx="9144000" cy="1828863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vi-VN" sz="2800" dirty="0"/>
              <a:t>a)</a:t>
            </a:r>
            <a:r>
              <a:rPr lang="en-US" sz="2800" dirty="0"/>
              <a:t> </a:t>
            </a:r>
            <a:r>
              <a:rPr lang="vi-VN" sz="2800" dirty="0"/>
              <a:t>Gọi bán kính của đường tròn là </a:t>
            </a:r>
            <a:r>
              <a:rPr lang="vi-VN" sz="2800" i="1" dirty="0"/>
              <a:t>R</a:t>
            </a:r>
            <a:r>
              <a:rPr lang="vi-VN" sz="2800" dirty="0"/>
              <a:t>. Do </a:t>
            </a:r>
            <a:r>
              <a:rPr lang="vi-VN" sz="2800" i="1" dirty="0"/>
              <a:t>C</a:t>
            </a:r>
            <a:r>
              <a:rPr lang="vi-VN" sz="2800" dirty="0"/>
              <a:t> và </a:t>
            </a:r>
            <a:r>
              <a:rPr lang="vi-VN" sz="2800" i="1" dirty="0"/>
              <a:t>D</a:t>
            </a:r>
            <a:r>
              <a:rPr lang="vi-VN" sz="2800" dirty="0"/>
              <a:t> là các điểm đối xứng với </a:t>
            </a:r>
            <a:r>
              <a:rPr lang="vi-VN" sz="2800" i="1" dirty="0"/>
              <a:t>A</a:t>
            </a:r>
            <a:r>
              <a:rPr lang="vi-VN" sz="2800" dirty="0"/>
              <a:t> và </a:t>
            </a:r>
            <a:r>
              <a:rPr lang="vi-VN" sz="2800" i="1" dirty="0"/>
              <a:t>D</a:t>
            </a:r>
            <a:r>
              <a:rPr lang="vi-VN" sz="2800" dirty="0"/>
              <a:t> qua tâm </a:t>
            </a:r>
            <a:r>
              <a:rPr lang="vi-VN" sz="2800" i="1" dirty="0"/>
              <a:t>O</a:t>
            </a:r>
            <a:r>
              <a:rPr lang="vi-VN" sz="2800" dirty="0"/>
              <a:t> nên </a:t>
            </a:r>
            <a:r>
              <a:rPr lang="vi-VN" sz="2800" i="1" dirty="0"/>
              <a:t>OC</a:t>
            </a:r>
            <a:r>
              <a:rPr lang="vi-VN" sz="2800" dirty="0"/>
              <a:t> = </a:t>
            </a:r>
            <a:r>
              <a:rPr lang="vi-VN" sz="2800" i="1" dirty="0"/>
              <a:t>OA</a:t>
            </a:r>
            <a:r>
              <a:rPr lang="vi-VN" sz="2800" dirty="0"/>
              <a:t> = </a:t>
            </a:r>
            <a:r>
              <a:rPr lang="vi-VN" sz="2800" i="1" dirty="0"/>
              <a:t>R</a:t>
            </a:r>
            <a:r>
              <a:rPr lang="vi-VN" sz="2800" dirty="0"/>
              <a:t> và </a:t>
            </a:r>
            <a:r>
              <a:rPr lang="vi-VN" sz="2800" i="1" dirty="0"/>
              <a:t>OD</a:t>
            </a:r>
            <a:r>
              <a:rPr lang="vi-VN" sz="2800" dirty="0"/>
              <a:t> = </a:t>
            </a:r>
            <a:r>
              <a:rPr lang="vi-VN" sz="2800" i="1" dirty="0"/>
              <a:t>OB</a:t>
            </a:r>
            <a:r>
              <a:rPr lang="vi-VN" sz="2800" dirty="0"/>
              <a:t> = </a:t>
            </a:r>
            <a:r>
              <a:rPr lang="vi-VN" sz="2800" i="1" dirty="0"/>
              <a:t>R</a:t>
            </a:r>
            <a:r>
              <a:rPr lang="vi-VN" sz="2800" dirty="0"/>
              <a:t>. Do đó hai điểm </a:t>
            </a:r>
            <a:r>
              <a:rPr lang="vi-VN" sz="2800" i="1" dirty="0"/>
              <a:t>C</a:t>
            </a:r>
            <a:r>
              <a:rPr lang="vi-VN" sz="2800" dirty="0"/>
              <a:t> và </a:t>
            </a:r>
            <a:r>
              <a:rPr lang="vi-VN" sz="2800" i="1" dirty="0"/>
              <a:t>D</a:t>
            </a:r>
            <a:r>
              <a:rPr lang="vi-VN" sz="2800" dirty="0"/>
              <a:t> thuộc đường tròn (</a:t>
            </a:r>
            <a:r>
              <a:rPr lang="vi-VN" sz="2800" i="1" dirty="0"/>
              <a:t>O</a:t>
            </a:r>
            <a:r>
              <a:rPr lang="vi-VN" sz="2800" dirty="0"/>
              <a:t>).</a:t>
            </a:r>
            <a:endParaRPr lang="en-US" sz="2800" dirty="0"/>
          </a:p>
        </p:txBody>
      </p:sp>
      <p:pic>
        <p:nvPicPr>
          <p:cNvPr id="25" name="Picture 24" descr="A diagram of a circle with circles and lines&#10;&#10;Description automatically generate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75" y="1799431"/>
            <a:ext cx="2667000" cy="258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9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52"/>
            <a:ext cx="13503274" cy="764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6" descr="File thiết kế áo thời trang - qoobee nháy mắt thắc mắc - 123Design.org"/>
          <p:cNvSpPr>
            <a:spLocks noChangeAspect="1" noChangeArrowheads="1"/>
          </p:cNvSpPr>
          <p:nvPr/>
        </p:nvSpPr>
        <p:spPr bwMode="auto">
          <a:xfrm>
            <a:off x="1557478" y="-159276"/>
            <a:ext cx="356394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08274" y="4620772"/>
            <a:ext cx="547260" cy="428480"/>
          </a:xfrm>
          <a:prstGeom prst="rect">
            <a:avLst/>
          </a:prstGeom>
          <a:noFill/>
        </p:spPr>
        <p:txBody>
          <a:bodyPr wrap="none" lIns="104296" tIns="52148" rIns="104296" bIns="52148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</a:rPr>
              <a:t>     </a:t>
            </a:r>
          </a:p>
        </p:txBody>
      </p:sp>
      <p:sp>
        <p:nvSpPr>
          <p:cNvPr id="5" name="Flowchart: Alternate Process 22">
            <a:extLst>
              <a:ext uri="{FF2B5EF4-FFF2-40B4-BE49-F238E27FC236}">
                <a16:creationId xmlns:a16="http://schemas.microsoft.com/office/drawing/2014/main" id="{377197A2-11D7-6ED8-8878-9664F0739275}"/>
              </a:ext>
            </a:extLst>
          </p:cNvPr>
          <p:cNvSpPr/>
          <p:nvPr/>
        </p:nvSpPr>
        <p:spPr>
          <a:xfrm>
            <a:off x="1108274" y="602907"/>
            <a:ext cx="5460801" cy="482805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5.37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113 SGK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24BDD132-A924-3BC2-1147-7B22722FAEB2}"/>
              </a:ext>
            </a:extLst>
          </p:cNvPr>
          <p:cNvSpPr txBox="1"/>
          <p:nvPr/>
        </p:nvSpPr>
        <p:spPr>
          <a:xfrm>
            <a:off x="3597275" y="1723231"/>
            <a:ext cx="8839200" cy="1828863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pPr algn="just"/>
            <a:r>
              <a:rPr lang="vi-VN" sz="2800" dirty="0"/>
              <a:t>b) Khi </a:t>
            </a:r>
            <a:r>
              <a:rPr lang="vi-VN" sz="2800" i="1" dirty="0"/>
              <a:t>ABCD</a:t>
            </a:r>
            <a:r>
              <a:rPr lang="vi-VN" sz="2800" dirty="0"/>
              <a:t> là hình vuông, ta có </a:t>
            </a:r>
            <a:r>
              <a:rPr lang="vi-VN" sz="2800" i="1" dirty="0"/>
              <a:t>AC </a:t>
            </a:r>
            <a:r>
              <a:rPr lang="vi-VN" sz="2800" dirty="0"/>
              <a:t>⊥ </a:t>
            </a:r>
            <a:r>
              <a:rPr lang="vi-VN" sz="2800" i="1" dirty="0"/>
              <a:t>BD</a:t>
            </a:r>
            <a:r>
              <a:rPr lang="vi-VN" sz="2800" dirty="0"/>
              <a:t> hay </a:t>
            </a:r>
            <a:r>
              <a:rPr lang="en-US" sz="2800" dirty="0"/>
              <a:t> </a:t>
            </a:r>
          </a:p>
          <a:p>
            <a:pPr algn="just"/>
            <a:r>
              <a:rPr lang="vi-VN" sz="2800" dirty="0"/>
              <a:t>• Vì số đo của cung lớn </a:t>
            </a:r>
            <a:r>
              <a:rPr lang="vi-VN" sz="2800" i="1" dirty="0"/>
              <a:t>AB</a:t>
            </a:r>
            <a:r>
              <a:rPr lang="vi-VN" sz="2800" dirty="0"/>
              <a:t> (cũng là cung </a:t>
            </a:r>
            <a:r>
              <a:rPr lang="vi-VN" sz="2800" i="1" dirty="0"/>
              <a:t>ACB</a:t>
            </a:r>
            <a:r>
              <a:rPr lang="vi-VN" sz="2800" dirty="0"/>
              <a:t>) là:</a:t>
            </a:r>
            <a:endParaRPr lang="en-US" sz="2800" dirty="0"/>
          </a:p>
          <a:p>
            <a:pPr algn="just"/>
            <a:r>
              <a:rPr lang="en-US" sz="2800" dirty="0" err="1"/>
              <a:t>sđ</a:t>
            </a:r>
            <a:endParaRPr lang="en-US" sz="2800" dirty="0"/>
          </a:p>
          <a:p>
            <a:pPr algn="just"/>
            <a:r>
              <a:rPr lang="vi-VN" sz="2800" dirty="0"/>
              <a:t> </a:t>
            </a:r>
            <a:r>
              <a:rPr lang="en-US" sz="2800" dirty="0"/>
              <a:t> </a:t>
            </a:r>
          </a:p>
        </p:txBody>
      </p:sp>
      <p:pic>
        <p:nvPicPr>
          <p:cNvPr id="25" name="Picture 24" descr="A diagram of a circle with circles and lines&#10;&#10;Description automatically generate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55" y="1799431"/>
            <a:ext cx="2667000" cy="2581786"/>
          </a:xfrm>
          <a:prstGeom prst="rect">
            <a:avLst/>
          </a:prstGeom>
        </p:spPr>
      </p:pic>
      <p:graphicFrame>
        <p:nvGraphicFramePr>
          <p:cNvPr id="83970" name="Object 8"/>
          <p:cNvGraphicFramePr>
            <a:graphicFrameLocks noChangeAspect="1"/>
          </p:cNvGraphicFramePr>
          <p:nvPr/>
        </p:nvGraphicFramePr>
        <p:xfrm>
          <a:off x="4221988" y="2515711"/>
          <a:ext cx="3642487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84" name="Equation" r:id="rId4" imgW="1587500" imgH="241300" progId="Equation.DSMT4">
                  <p:embed/>
                </p:oleObj>
              </mc:Choice>
              <mc:Fallback>
                <p:oleObj name="Equation" r:id="rId4" imgW="1587500" imgH="241300" progId="Equation.DSMT4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1988" y="2515711"/>
                        <a:ext cx="3642487" cy="55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8"/>
          <p:cNvGraphicFramePr>
            <a:graphicFrameLocks noChangeAspect="1"/>
          </p:cNvGraphicFramePr>
          <p:nvPr/>
        </p:nvGraphicFramePr>
        <p:xfrm>
          <a:off x="11095355" y="1663700"/>
          <a:ext cx="1633537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90" name="Equation" r:id="rId6" imgW="711200" imgH="228600" progId="Equation.DSMT4">
                  <p:embed/>
                </p:oleObj>
              </mc:Choice>
              <mc:Fallback>
                <p:oleObj name="Equation" r:id="rId6" imgW="711200" imgH="228600" progId="Equation.DSMT4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95355" y="1663700"/>
                        <a:ext cx="1633537" cy="527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">
            <a:extLst>
              <a:ext uri="{FF2B5EF4-FFF2-40B4-BE49-F238E27FC236}">
                <a16:creationId xmlns:a16="http://schemas.microsoft.com/office/drawing/2014/main" id="{24BDD132-A924-3BC2-1147-7B22722FAEB2}"/>
              </a:ext>
            </a:extLst>
          </p:cNvPr>
          <p:cNvSpPr txBox="1"/>
          <p:nvPr/>
        </p:nvSpPr>
        <p:spPr>
          <a:xfrm>
            <a:off x="3597275" y="3018631"/>
            <a:ext cx="8839200" cy="1828863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pPr algn="just"/>
            <a:r>
              <a:rPr lang="en-US" sz="2800" dirty="0"/>
              <a:t> </a:t>
            </a:r>
            <a:r>
              <a:rPr lang="vi-VN" sz="2800" dirty="0"/>
              <a:t>Ta có </a:t>
            </a:r>
            <a:r>
              <a:rPr lang="vi-VN" sz="2800" i="1" dirty="0"/>
              <a:t>R</a:t>
            </a:r>
            <a:r>
              <a:rPr lang="vi-VN" sz="2800" dirty="0"/>
              <a:t> = 4 cm nên độ dài của cung lớn </a:t>
            </a:r>
            <a:r>
              <a:rPr lang="vi-VN" sz="2800" i="1" dirty="0"/>
              <a:t>AB</a:t>
            </a:r>
            <a:r>
              <a:rPr lang="vi-VN" sz="2800" dirty="0"/>
              <a:t> là</a:t>
            </a:r>
            <a:endParaRPr lang="en-US" sz="2800" dirty="0"/>
          </a:p>
          <a:p>
            <a:pPr algn="just"/>
            <a:r>
              <a:rPr lang="vi-VN" sz="2800" dirty="0"/>
              <a:t> </a:t>
            </a:r>
            <a:endParaRPr lang="en-US" sz="2800" dirty="0"/>
          </a:p>
          <a:p>
            <a:pPr algn="just"/>
            <a:r>
              <a:rPr lang="vi-VN" sz="2800" i="1" dirty="0"/>
              <a:t>l</a:t>
            </a:r>
            <a:r>
              <a:rPr lang="vi-VN" sz="2800" dirty="0"/>
              <a:t> = </a:t>
            </a:r>
            <a:r>
              <a:rPr lang="en-US" sz="2800" dirty="0"/>
              <a:t>                =        </a:t>
            </a:r>
            <a:r>
              <a:rPr lang="vi-VN" sz="2800" dirty="0"/>
              <a:t>(cm).</a:t>
            </a:r>
            <a:endParaRPr lang="en-US" sz="2800" dirty="0"/>
          </a:p>
          <a:p>
            <a:pPr algn="just"/>
            <a:endParaRPr lang="en-US" sz="2800" dirty="0"/>
          </a:p>
        </p:txBody>
      </p:sp>
      <p:graphicFrame>
        <p:nvGraphicFramePr>
          <p:cNvPr id="87091" name="Object 51"/>
          <p:cNvGraphicFramePr>
            <a:graphicFrameLocks noChangeAspect="1"/>
          </p:cNvGraphicFramePr>
          <p:nvPr/>
        </p:nvGraphicFramePr>
        <p:xfrm>
          <a:off x="4279900" y="3683000"/>
          <a:ext cx="11557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91" name="Equation" r:id="rId8" imgW="508000" imgH="368300" progId="Equation.DSMT4">
                  <p:embed/>
                </p:oleObj>
              </mc:Choice>
              <mc:Fallback>
                <p:oleObj name="Equation" r:id="rId8" imgW="508000" imgH="368300" progId="Equation.DSMT4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9900" y="3683000"/>
                        <a:ext cx="11557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92" name="Object 52"/>
          <p:cNvGraphicFramePr>
            <a:graphicFrameLocks noChangeAspect="1"/>
          </p:cNvGraphicFramePr>
          <p:nvPr/>
        </p:nvGraphicFramePr>
        <p:xfrm>
          <a:off x="5803900" y="3898900"/>
          <a:ext cx="4572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92" name="Equation" r:id="rId10" imgW="202936" imgH="177569" progId="Equation.DSMT4">
                  <p:embed/>
                </p:oleObj>
              </mc:Choice>
              <mc:Fallback>
                <p:oleObj name="Equation" r:id="rId10" imgW="202936" imgH="177569" progId="Equation.DSMT4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3900" y="3898900"/>
                        <a:ext cx="457200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">
            <a:extLst>
              <a:ext uri="{FF2B5EF4-FFF2-40B4-BE49-F238E27FC236}">
                <a16:creationId xmlns:a16="http://schemas.microsoft.com/office/drawing/2014/main" id="{24BDD132-A924-3BC2-1147-7B22722FAEB2}"/>
              </a:ext>
            </a:extLst>
          </p:cNvPr>
          <p:cNvSpPr txBox="1"/>
          <p:nvPr/>
        </p:nvSpPr>
        <p:spPr>
          <a:xfrm>
            <a:off x="3597275" y="4283551"/>
            <a:ext cx="8839200" cy="2259750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pPr algn="just"/>
            <a:endParaRPr lang="en-US" sz="2800" dirty="0"/>
          </a:p>
          <a:p>
            <a:pPr algn="just"/>
            <a:r>
              <a:rPr lang="vi-VN" sz="2800" dirty="0"/>
              <a:t>• Do</a:t>
            </a:r>
            <a:r>
              <a:rPr lang="en-US" sz="2800" dirty="0"/>
              <a:t>                 </a:t>
            </a:r>
            <a:r>
              <a:rPr lang="vi-VN" sz="2800" dirty="0"/>
              <a:t>  và </a:t>
            </a:r>
            <a:r>
              <a:rPr lang="vi-VN" sz="2800" i="1" dirty="0"/>
              <a:t>R</a:t>
            </a:r>
            <a:r>
              <a:rPr lang="vi-VN" sz="2800" dirty="0"/>
              <a:t> = 4 cm nên diện tích hình quạt tròn tạo bởi hai bán kính </a:t>
            </a:r>
            <a:r>
              <a:rPr lang="vi-VN" sz="2800" i="1" dirty="0"/>
              <a:t>OA, OB</a:t>
            </a:r>
            <a:r>
              <a:rPr lang="vi-VN" sz="2800" dirty="0"/>
              <a:t> là </a:t>
            </a:r>
            <a:endParaRPr lang="en-US" sz="2800" dirty="0"/>
          </a:p>
          <a:p>
            <a:pPr algn="just"/>
            <a:r>
              <a:rPr lang="vi-VN" sz="2800" dirty="0"/>
              <a:t> </a:t>
            </a:r>
            <a:endParaRPr lang="en-US" sz="2800" dirty="0"/>
          </a:p>
          <a:p>
            <a:pPr algn="just"/>
            <a:r>
              <a:rPr lang="vi-VN" sz="2800" dirty="0"/>
              <a:t>S = </a:t>
            </a:r>
            <a:r>
              <a:rPr lang="en-US" sz="2800" dirty="0"/>
              <a:t>                  =        </a:t>
            </a:r>
            <a:r>
              <a:rPr lang="vi-VN" sz="2800" dirty="0"/>
              <a:t>(cm</a:t>
            </a:r>
            <a:r>
              <a:rPr lang="vi-VN" sz="2800" baseline="30000" dirty="0"/>
              <a:t>2</a:t>
            </a:r>
            <a:r>
              <a:rPr lang="vi-VN" sz="2800" dirty="0"/>
              <a:t>).</a:t>
            </a:r>
            <a:endParaRPr lang="en-US" sz="2800" dirty="0"/>
          </a:p>
        </p:txBody>
      </p:sp>
      <p:graphicFrame>
        <p:nvGraphicFramePr>
          <p:cNvPr id="87093" name="Object 53"/>
          <p:cNvGraphicFramePr>
            <a:graphicFrameLocks noChangeAspect="1"/>
          </p:cNvGraphicFramePr>
          <p:nvPr/>
        </p:nvGraphicFramePr>
        <p:xfrm>
          <a:off x="4486275" y="4660900"/>
          <a:ext cx="16256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93" name="Equation" r:id="rId12" imgW="711200" imgH="228600" progId="Equation.DSMT4">
                  <p:embed/>
                </p:oleObj>
              </mc:Choice>
              <mc:Fallback>
                <p:oleObj name="Equation" r:id="rId12" imgW="711200" imgH="228600" progId="Equation.DSMT4">
                  <p:embed/>
                  <p:pic>
                    <p:nvPicPr>
                      <p:cNvPr id="0" name="Picture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6275" y="4660900"/>
                        <a:ext cx="1625600" cy="520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94" name="Object 54"/>
          <p:cNvGraphicFramePr>
            <a:graphicFrameLocks noChangeAspect="1"/>
          </p:cNvGraphicFramePr>
          <p:nvPr/>
        </p:nvGraphicFramePr>
        <p:xfrm>
          <a:off x="4445000" y="5803900"/>
          <a:ext cx="12827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94" name="Equation" r:id="rId14" imgW="558800" imgH="368300" progId="Equation.DSMT4">
                  <p:embed/>
                </p:oleObj>
              </mc:Choice>
              <mc:Fallback>
                <p:oleObj name="Equation" r:id="rId14" imgW="558800" imgH="368300" progId="Equation.DSMT4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5000" y="5803900"/>
                        <a:ext cx="12827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95" name="Object 55"/>
          <p:cNvGraphicFramePr>
            <a:graphicFrameLocks noChangeAspect="1"/>
          </p:cNvGraphicFramePr>
          <p:nvPr/>
        </p:nvGraphicFramePr>
        <p:xfrm>
          <a:off x="6108700" y="6057900"/>
          <a:ext cx="4572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95" name="Equation" r:id="rId16" imgW="202936" imgH="177569" progId="Equation.DSMT4">
                  <p:embed/>
                </p:oleObj>
              </mc:Choice>
              <mc:Fallback>
                <p:oleObj name="Equation" r:id="rId16" imgW="202936" imgH="177569" progId="Equation.DSMT4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8700" y="6057900"/>
                        <a:ext cx="457200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569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87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87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87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87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87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61" y="22586"/>
            <a:ext cx="13442950" cy="764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6" descr="File thiết kế áo thời trang - qoobee nháy mắt thắc mắc - 123Design.org"/>
          <p:cNvSpPr>
            <a:spLocks noChangeAspect="1" noChangeArrowheads="1"/>
          </p:cNvSpPr>
          <p:nvPr/>
        </p:nvSpPr>
        <p:spPr bwMode="auto">
          <a:xfrm>
            <a:off x="1557478" y="-159276"/>
            <a:ext cx="356394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08274" y="4620772"/>
            <a:ext cx="547260" cy="428480"/>
          </a:xfrm>
          <a:prstGeom prst="rect">
            <a:avLst/>
          </a:prstGeom>
          <a:noFill/>
        </p:spPr>
        <p:txBody>
          <a:bodyPr wrap="none" lIns="104296" tIns="52148" rIns="104296" bIns="52148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</a:rPr>
              <a:t>     </a:t>
            </a:r>
          </a:p>
        </p:txBody>
      </p:sp>
      <p:sp>
        <p:nvSpPr>
          <p:cNvPr id="23" name="Flowchart: Alternate Process 22"/>
          <p:cNvSpPr/>
          <p:nvPr/>
        </p:nvSpPr>
        <p:spPr>
          <a:xfrm>
            <a:off x="1095461" y="423601"/>
            <a:ext cx="5897063" cy="542941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5.38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113 SGK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245" y="961232"/>
            <a:ext cx="11252001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BA071AAF-790D-AD79-587B-576E4B4E13B9}"/>
              </a:ext>
            </a:extLst>
          </p:cNvPr>
          <p:cNvSpPr txBox="1"/>
          <p:nvPr/>
        </p:nvSpPr>
        <p:spPr>
          <a:xfrm>
            <a:off x="1006475" y="3434810"/>
            <a:ext cx="11353800" cy="1336421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vi-VN" sz="3200" b="1" dirty="0"/>
              <a:t>. </a:t>
            </a:r>
            <a:r>
              <a:rPr lang="vi-VN" sz="2400" dirty="0"/>
              <a:t>Gọi </a:t>
            </a:r>
            <a:r>
              <a:rPr lang="vi-VN" sz="2400" i="1" dirty="0"/>
              <a:t>R</a:t>
            </a:r>
            <a:r>
              <a:rPr lang="vi-VN" sz="2400" i="1" baseline="-25000" dirty="0"/>
              <a:t>A</a:t>
            </a:r>
            <a:r>
              <a:rPr lang="vi-VN" sz="2400" dirty="0"/>
              <a:t>, </a:t>
            </a:r>
            <a:r>
              <a:rPr lang="vi-VN" sz="2400" i="1" dirty="0"/>
              <a:t>R</a:t>
            </a:r>
            <a:r>
              <a:rPr lang="vi-VN" sz="2400" i="1" baseline="-25000" dirty="0"/>
              <a:t>B</a:t>
            </a:r>
            <a:r>
              <a:rPr lang="vi-VN" sz="2400" baseline="-25000" dirty="0"/>
              <a:t> </a:t>
            </a:r>
            <a:r>
              <a:rPr lang="vi-VN" sz="2400" dirty="0"/>
              <a:t>và </a:t>
            </a:r>
            <a:r>
              <a:rPr lang="vi-VN" sz="2400" i="1" dirty="0"/>
              <a:t>R</a:t>
            </a:r>
            <a:r>
              <a:rPr lang="vi-VN" sz="2400" i="1" baseline="-25000" dirty="0"/>
              <a:t>C</a:t>
            </a:r>
            <a:r>
              <a:rPr lang="vi-VN" sz="2400" baseline="-25000" dirty="0"/>
              <a:t> </a:t>
            </a:r>
            <a:r>
              <a:rPr lang="vi-VN" sz="2400" dirty="0"/>
              <a:t> lần lượt là bán kính các đường tròn (</a:t>
            </a:r>
            <a:r>
              <a:rPr lang="vi-VN" sz="2400" i="1" dirty="0"/>
              <a:t>A</a:t>
            </a:r>
            <a:r>
              <a:rPr lang="vi-VN" sz="2400" dirty="0"/>
              <a:t>), (</a:t>
            </a:r>
            <a:r>
              <a:rPr lang="vi-VN" sz="2400" i="1" dirty="0"/>
              <a:t>B</a:t>
            </a:r>
            <a:r>
              <a:rPr lang="vi-VN" sz="2400" dirty="0"/>
              <a:t>) và (</a:t>
            </a:r>
            <a:r>
              <a:rPr lang="vi-VN" sz="2400" i="1" dirty="0"/>
              <a:t>C</a:t>
            </a:r>
            <a:r>
              <a:rPr lang="vi-VN" sz="2400" dirty="0"/>
              <a:t>). </a:t>
            </a:r>
            <a:endParaRPr lang="en-US" sz="2400" dirty="0"/>
          </a:p>
          <a:p>
            <a:r>
              <a:rPr lang="vi-VN" sz="2400" dirty="0"/>
              <a:t>Theo đề bài ta có </a:t>
            </a:r>
            <a:r>
              <a:rPr lang="vi-VN" sz="2400" i="1" dirty="0"/>
              <a:t>R</a:t>
            </a:r>
            <a:r>
              <a:rPr lang="vi-VN" sz="2400" i="1" baseline="-25000" dirty="0"/>
              <a:t>A</a:t>
            </a:r>
            <a:r>
              <a:rPr lang="vi-VN" sz="2400" dirty="0"/>
              <a:t> = 1,5 cm; </a:t>
            </a:r>
            <a:r>
              <a:rPr lang="vi-VN" sz="2400" i="1" dirty="0"/>
              <a:t>R</a:t>
            </a:r>
            <a:r>
              <a:rPr lang="vi-VN" sz="2400" i="1" baseline="-25000" dirty="0"/>
              <a:t>B</a:t>
            </a:r>
            <a:r>
              <a:rPr lang="vi-VN" sz="2400" baseline="-25000" dirty="0"/>
              <a:t> </a:t>
            </a:r>
            <a:r>
              <a:rPr lang="vi-VN" sz="2400" dirty="0"/>
              <a:t>= 3 cm; </a:t>
            </a:r>
            <a:r>
              <a:rPr lang="vi-VN" sz="2400" i="1" dirty="0"/>
              <a:t>R</a:t>
            </a:r>
            <a:r>
              <a:rPr lang="vi-VN" sz="2400" i="1" baseline="-25000" dirty="0"/>
              <a:t>C</a:t>
            </a:r>
            <a:r>
              <a:rPr lang="vi-VN" sz="2400" baseline="-25000" dirty="0"/>
              <a:t> </a:t>
            </a:r>
            <a:r>
              <a:rPr lang="vi-VN" sz="2400" dirty="0"/>
              <a:t>= 2 cm; </a:t>
            </a:r>
            <a:r>
              <a:rPr lang="vi-VN" sz="2400" i="1" dirty="0"/>
              <a:t>AB</a:t>
            </a:r>
            <a:r>
              <a:rPr lang="vi-VN" sz="2400" dirty="0"/>
              <a:t> = 2 cm; </a:t>
            </a:r>
            <a:r>
              <a:rPr lang="vi-VN" sz="2400" i="1" dirty="0"/>
              <a:t>BC</a:t>
            </a:r>
            <a:r>
              <a:rPr lang="vi-VN" sz="2400" dirty="0"/>
              <a:t> = 1 cm và </a:t>
            </a:r>
            <a:r>
              <a:rPr lang="vi-VN" sz="2400" i="1" dirty="0"/>
              <a:t>CA</a:t>
            </a:r>
            <a:r>
              <a:rPr lang="vi-VN" sz="2400" dirty="0"/>
              <a:t> = 3 cm. Ta có:</a:t>
            </a:r>
            <a:endParaRPr lang="en-US" sz="2400" dirty="0"/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7F3BF2F1-D85E-49FC-FF33-E8E9AD98DB65}"/>
              </a:ext>
            </a:extLst>
          </p:cNvPr>
          <p:cNvSpPr txBox="1"/>
          <p:nvPr/>
        </p:nvSpPr>
        <p:spPr>
          <a:xfrm>
            <a:off x="1235075" y="4695031"/>
            <a:ext cx="11049000" cy="597757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vi-VN" sz="3200" dirty="0"/>
              <a:t>•  </a:t>
            </a:r>
            <a:r>
              <a:rPr lang="vi-VN" sz="2400" dirty="0"/>
              <a:t>1,5 cm = </a:t>
            </a:r>
            <a:r>
              <a:rPr lang="vi-VN" sz="2400" i="1" dirty="0"/>
              <a:t>R</a:t>
            </a:r>
            <a:r>
              <a:rPr lang="vi-VN" sz="2400" i="1" baseline="-25000" dirty="0"/>
              <a:t>B</a:t>
            </a:r>
            <a:r>
              <a:rPr lang="vi-VN" sz="2400" dirty="0"/>
              <a:t> – </a:t>
            </a:r>
            <a:r>
              <a:rPr lang="vi-VN" sz="2400" i="1" dirty="0"/>
              <a:t>R</a:t>
            </a:r>
            <a:r>
              <a:rPr lang="vi-VN" sz="2400" i="1" baseline="-25000" dirty="0"/>
              <a:t>A</a:t>
            </a:r>
            <a:r>
              <a:rPr lang="vi-VN" sz="2400" dirty="0"/>
              <a:t> &lt; </a:t>
            </a:r>
            <a:r>
              <a:rPr lang="vi-VN" sz="2400" i="1" dirty="0"/>
              <a:t>AB</a:t>
            </a:r>
            <a:r>
              <a:rPr lang="vi-VN" sz="2400" dirty="0"/>
              <a:t> &lt; </a:t>
            </a:r>
            <a:r>
              <a:rPr lang="vi-VN" sz="2400" i="1" dirty="0"/>
              <a:t>R</a:t>
            </a:r>
            <a:r>
              <a:rPr lang="vi-VN" sz="2400" i="1" baseline="-25000" dirty="0"/>
              <a:t>B</a:t>
            </a:r>
            <a:r>
              <a:rPr lang="vi-VN" sz="2400" dirty="0"/>
              <a:t> + </a:t>
            </a:r>
            <a:r>
              <a:rPr lang="vi-VN" sz="2400" i="1" dirty="0"/>
              <a:t>R</a:t>
            </a:r>
            <a:r>
              <a:rPr lang="vi-VN" sz="2400" i="1" baseline="-25000" dirty="0"/>
              <a:t>A</a:t>
            </a:r>
            <a:r>
              <a:rPr lang="vi-VN" sz="2400" dirty="0"/>
              <a:t> = 4,5 cm. Do đó (</a:t>
            </a:r>
            <a:r>
              <a:rPr lang="vi-VN" sz="2400" i="1" dirty="0"/>
              <a:t>A</a:t>
            </a:r>
            <a:r>
              <a:rPr lang="vi-VN" sz="2400" dirty="0"/>
              <a:t>) và (</a:t>
            </a:r>
            <a:r>
              <a:rPr lang="vi-VN" sz="2400" i="1" dirty="0"/>
              <a:t>B</a:t>
            </a:r>
            <a:r>
              <a:rPr lang="vi-VN" sz="2400" dirty="0"/>
              <a:t>) cắt nhau.</a:t>
            </a:r>
            <a:endParaRPr lang="en-US" sz="2400" dirty="0"/>
          </a:p>
        </p:txBody>
      </p:sp>
      <p:sp>
        <p:nvSpPr>
          <p:cNvPr id="10" name="Hộp Văn bản 15">
            <a:extLst>
              <a:ext uri="{FF2B5EF4-FFF2-40B4-BE49-F238E27FC236}">
                <a16:creationId xmlns:a16="http://schemas.microsoft.com/office/drawing/2014/main" id="{AD458DCB-24E3-FA86-E42C-89FBDA5BBE7D}"/>
              </a:ext>
            </a:extLst>
          </p:cNvPr>
          <p:cNvSpPr txBox="1"/>
          <p:nvPr/>
        </p:nvSpPr>
        <p:spPr>
          <a:xfrm>
            <a:off x="1283485" y="5319871"/>
            <a:ext cx="104671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/>
              <a:t>•</a:t>
            </a:r>
            <a:r>
              <a:rPr lang="vi-VN" sz="2400" dirty="0"/>
              <a:t>  0,5 cm = </a:t>
            </a:r>
            <a:r>
              <a:rPr lang="vi-VN" sz="2400" i="1" dirty="0"/>
              <a:t>R</a:t>
            </a:r>
            <a:r>
              <a:rPr lang="vi-VN" sz="2400" i="1" baseline="-25000" dirty="0"/>
              <a:t>C</a:t>
            </a:r>
            <a:r>
              <a:rPr lang="vi-VN" sz="2400" dirty="0"/>
              <a:t> – </a:t>
            </a:r>
            <a:r>
              <a:rPr lang="vi-VN" sz="2400" i="1" dirty="0"/>
              <a:t>R</a:t>
            </a:r>
            <a:r>
              <a:rPr lang="vi-VN" sz="2400" i="1" baseline="-25000" dirty="0"/>
              <a:t>A</a:t>
            </a:r>
            <a:r>
              <a:rPr lang="vi-VN" sz="2400" dirty="0"/>
              <a:t> &lt; </a:t>
            </a:r>
            <a:r>
              <a:rPr lang="vi-VN" sz="2400" i="1" dirty="0"/>
              <a:t>CA</a:t>
            </a:r>
            <a:r>
              <a:rPr lang="vi-VN" sz="2400" dirty="0"/>
              <a:t> &lt; </a:t>
            </a:r>
            <a:r>
              <a:rPr lang="vi-VN" sz="2400" i="1" dirty="0"/>
              <a:t>R</a:t>
            </a:r>
            <a:r>
              <a:rPr lang="vi-VN" sz="2400" i="1" baseline="-25000" dirty="0"/>
              <a:t>C</a:t>
            </a:r>
            <a:r>
              <a:rPr lang="vi-VN" sz="2400" dirty="0"/>
              <a:t> + </a:t>
            </a:r>
            <a:r>
              <a:rPr lang="vi-VN" sz="2400" i="1" dirty="0"/>
              <a:t>R</a:t>
            </a:r>
            <a:r>
              <a:rPr lang="vi-VN" sz="2400" i="1" baseline="-25000" dirty="0"/>
              <a:t>A</a:t>
            </a:r>
            <a:r>
              <a:rPr lang="vi-VN" sz="2400" dirty="0"/>
              <a:t> = 3,5 cm. Do đó (</a:t>
            </a:r>
            <a:r>
              <a:rPr lang="vi-VN" sz="2400" i="1" dirty="0"/>
              <a:t>A</a:t>
            </a:r>
            <a:r>
              <a:rPr lang="vi-VN" sz="2400" dirty="0"/>
              <a:t>) và (</a:t>
            </a:r>
            <a:r>
              <a:rPr lang="vi-VN" sz="2400" i="1" dirty="0"/>
              <a:t>C</a:t>
            </a:r>
            <a:r>
              <a:rPr lang="vi-VN" sz="2400" dirty="0"/>
              <a:t>) cắt nhau.</a:t>
            </a:r>
            <a:endParaRPr lang="en-US" sz="2400" dirty="0"/>
          </a:p>
        </p:txBody>
      </p:sp>
      <p:sp>
        <p:nvSpPr>
          <p:cNvPr id="11" name="Hộp Văn bản 17">
            <a:extLst>
              <a:ext uri="{FF2B5EF4-FFF2-40B4-BE49-F238E27FC236}">
                <a16:creationId xmlns:a16="http://schemas.microsoft.com/office/drawing/2014/main" id="{B3CAB76F-EAFA-3B15-E021-11A60ACA1A01}"/>
              </a:ext>
            </a:extLst>
          </p:cNvPr>
          <p:cNvSpPr txBox="1"/>
          <p:nvPr/>
        </p:nvSpPr>
        <p:spPr>
          <a:xfrm>
            <a:off x="1296035" y="5845234"/>
            <a:ext cx="99974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/>
              <a:t>•</a:t>
            </a:r>
            <a:r>
              <a:rPr lang="vi-VN" sz="2400" dirty="0"/>
              <a:t>  </a:t>
            </a:r>
            <a:r>
              <a:rPr lang="vi-VN" sz="2400" i="1" dirty="0"/>
              <a:t>BC</a:t>
            </a:r>
            <a:r>
              <a:rPr lang="vi-VN" sz="2400" dirty="0"/>
              <a:t> = 1 cm = </a:t>
            </a:r>
            <a:r>
              <a:rPr lang="vi-VN" sz="2400" i="1" dirty="0"/>
              <a:t>R</a:t>
            </a:r>
            <a:r>
              <a:rPr lang="vi-VN" sz="2400" i="1" baseline="-25000" dirty="0"/>
              <a:t>B</a:t>
            </a:r>
            <a:r>
              <a:rPr lang="vi-VN" sz="2400" dirty="0"/>
              <a:t> – </a:t>
            </a:r>
            <a:r>
              <a:rPr lang="vi-VN" sz="2400" i="1" dirty="0"/>
              <a:t>R</a:t>
            </a:r>
            <a:r>
              <a:rPr lang="vi-VN" sz="2400" i="1" baseline="-25000" dirty="0"/>
              <a:t>C</a:t>
            </a:r>
            <a:r>
              <a:rPr lang="vi-VN" sz="2400" dirty="0"/>
              <a:t>. Do đó (</a:t>
            </a:r>
            <a:r>
              <a:rPr lang="vi-VN" sz="2400" i="1" dirty="0"/>
              <a:t>B</a:t>
            </a:r>
            <a:r>
              <a:rPr lang="vi-VN" sz="2400" dirty="0"/>
              <a:t>) và (</a:t>
            </a:r>
            <a:r>
              <a:rPr lang="vi-VN" sz="2400" i="1" dirty="0"/>
              <a:t>C</a:t>
            </a:r>
            <a:r>
              <a:rPr lang="vi-VN" sz="2400" dirty="0"/>
              <a:t>) tiếp xúc (trong) với nhau.</a:t>
            </a:r>
            <a:endParaRPr lang="en-US" sz="2400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6B4D1E7-28B8-5601-1BAE-D0CCCBB124D7}"/>
              </a:ext>
            </a:extLst>
          </p:cNvPr>
          <p:cNvSpPr txBox="1"/>
          <p:nvPr/>
        </p:nvSpPr>
        <p:spPr>
          <a:xfrm>
            <a:off x="1997075" y="6447631"/>
            <a:ext cx="9765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/>
              <a:t>Không có cặp đường tròn nào không giao nhau.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7569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52"/>
            <a:ext cx="13442950" cy="764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6" descr="File thiết kế áo thời trang - qoobee nháy mắt thắc mắc - 123Design.org"/>
          <p:cNvSpPr>
            <a:spLocks noChangeAspect="1" noChangeArrowheads="1"/>
          </p:cNvSpPr>
          <p:nvPr/>
        </p:nvSpPr>
        <p:spPr bwMode="auto">
          <a:xfrm>
            <a:off x="1557478" y="-159276"/>
            <a:ext cx="356394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08274" y="4620772"/>
            <a:ext cx="547260" cy="428480"/>
          </a:xfrm>
          <a:prstGeom prst="rect">
            <a:avLst/>
          </a:prstGeom>
          <a:noFill/>
        </p:spPr>
        <p:txBody>
          <a:bodyPr wrap="none" lIns="104296" tIns="52148" rIns="104296" bIns="52148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</a:rPr>
              <a:t>     </a:t>
            </a:r>
          </a:p>
        </p:txBody>
      </p:sp>
      <p:sp>
        <p:nvSpPr>
          <p:cNvPr id="32" name="Flowchart: Alternate Process 22">
            <a:extLst>
              <a:ext uri="{FF2B5EF4-FFF2-40B4-BE49-F238E27FC236}">
                <a16:creationId xmlns:a16="http://schemas.microsoft.com/office/drawing/2014/main" id="{31D1FAA7-E75F-4E0D-4833-E19645B57AFF}"/>
              </a:ext>
            </a:extLst>
          </p:cNvPr>
          <p:cNvSpPr/>
          <p:nvPr/>
        </p:nvSpPr>
        <p:spPr>
          <a:xfrm>
            <a:off x="1095462" y="618375"/>
            <a:ext cx="5897063" cy="542941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5.40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113 SGK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462" y="1342231"/>
            <a:ext cx="11188613" cy="555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1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38" name="Picture 34">
            <a:extLst>
              <a:ext uri="{FF2B5EF4-FFF2-40B4-BE49-F238E27FC236}">
                <a16:creationId xmlns:a16="http://schemas.microsoft.com/office/drawing/2014/main" id="{823E4F7B-1A00-A6D1-8581-95CF81E29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992" y="5965242"/>
            <a:ext cx="2230444" cy="755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7" name="Picture 33">
            <a:extLst>
              <a:ext uri="{FF2B5EF4-FFF2-40B4-BE49-F238E27FC236}">
                <a16:creationId xmlns:a16="http://schemas.microsoft.com/office/drawing/2014/main" id="{C6ED34A1-4406-4A69-998B-987D9C721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3167" y="5487754"/>
            <a:ext cx="2144159" cy="118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6" name="Picture 32">
            <a:extLst>
              <a:ext uri="{FF2B5EF4-FFF2-40B4-BE49-F238E27FC236}">
                <a16:creationId xmlns:a16="http://schemas.microsoft.com/office/drawing/2014/main" id="{AFF459E2-4086-871D-A5EC-BFD3ECE24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666" y="4972990"/>
            <a:ext cx="2180005" cy="654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5" name="Picture 31">
            <a:extLst>
              <a:ext uri="{FF2B5EF4-FFF2-40B4-BE49-F238E27FC236}">
                <a16:creationId xmlns:a16="http://schemas.microsoft.com/office/drawing/2014/main" id="{CD26AEDF-95B1-7A2C-3920-28BE5A94F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711" y="4630309"/>
            <a:ext cx="3659503" cy="116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4" name="Picture 30">
            <a:extLst>
              <a:ext uri="{FF2B5EF4-FFF2-40B4-BE49-F238E27FC236}">
                <a16:creationId xmlns:a16="http://schemas.microsoft.com/office/drawing/2014/main" id="{42C494C3-A930-3044-41F2-A0064050A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1451" y="3830440"/>
            <a:ext cx="2110984" cy="116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3" name="Picture 29">
            <a:extLst>
              <a:ext uri="{FF2B5EF4-FFF2-40B4-BE49-F238E27FC236}">
                <a16:creationId xmlns:a16="http://schemas.microsoft.com/office/drawing/2014/main" id="{98AA16F5-F342-8230-99EC-24F565DF4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2939" y="2302459"/>
            <a:ext cx="2013120" cy="1156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2" name="Picture 28">
            <a:extLst>
              <a:ext uri="{FF2B5EF4-FFF2-40B4-BE49-F238E27FC236}">
                <a16:creationId xmlns:a16="http://schemas.microsoft.com/office/drawing/2014/main" id="{5C76E8F4-69F0-855F-B751-026141AC1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684" y="3222862"/>
            <a:ext cx="2864313" cy="84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1" name="Picture 27">
            <a:extLst>
              <a:ext uri="{FF2B5EF4-FFF2-40B4-BE49-F238E27FC236}">
                <a16:creationId xmlns:a16="http://schemas.microsoft.com/office/drawing/2014/main" id="{840F35BE-E50C-200F-31B4-BCEBA9C7D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043" y="2485231"/>
            <a:ext cx="2013120" cy="158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0" name="Picture 26">
            <a:extLst>
              <a:ext uri="{FF2B5EF4-FFF2-40B4-BE49-F238E27FC236}">
                <a16:creationId xmlns:a16="http://schemas.microsoft.com/office/drawing/2014/main" id="{E8A8350C-A988-7F2A-EC00-E337969C6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801" y="2332831"/>
            <a:ext cx="2228885" cy="87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9" name="Picture 25">
            <a:extLst>
              <a:ext uri="{FF2B5EF4-FFF2-40B4-BE49-F238E27FC236}">
                <a16:creationId xmlns:a16="http://schemas.microsoft.com/office/drawing/2014/main" id="{813B1EA8-494C-7571-E666-EFD27B15F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117" y="1563006"/>
            <a:ext cx="1609749" cy="550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8" name="Picture 24">
            <a:extLst>
              <a:ext uri="{FF2B5EF4-FFF2-40B4-BE49-F238E27FC236}">
                <a16:creationId xmlns:a16="http://schemas.microsoft.com/office/drawing/2014/main" id="{EDDFB7A1-8F28-53F2-B872-A8FE83697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206" y="1668244"/>
            <a:ext cx="2375523" cy="92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7" name="Picture 23">
            <a:extLst>
              <a:ext uri="{FF2B5EF4-FFF2-40B4-BE49-F238E27FC236}">
                <a16:creationId xmlns:a16="http://schemas.microsoft.com/office/drawing/2014/main" id="{7A96CE94-3547-C340-B7F0-A300D33DF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671" y="2146465"/>
            <a:ext cx="2957360" cy="3370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6" name="Picture 22">
            <a:extLst>
              <a:ext uri="{FF2B5EF4-FFF2-40B4-BE49-F238E27FC236}">
                <a16:creationId xmlns:a16="http://schemas.microsoft.com/office/drawing/2014/main" id="{0323A93A-5B10-05D4-B0E0-CEC9210BF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075" y="1540180"/>
            <a:ext cx="1492440" cy="55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5" name="Picture 21">
            <a:extLst>
              <a:ext uri="{FF2B5EF4-FFF2-40B4-BE49-F238E27FC236}">
                <a16:creationId xmlns:a16="http://schemas.microsoft.com/office/drawing/2014/main" id="{17A56B57-5291-1BC5-6580-22062A44F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75" y="379686"/>
            <a:ext cx="2502604" cy="82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4" name="Picture 20">
            <a:extLst>
              <a:ext uri="{FF2B5EF4-FFF2-40B4-BE49-F238E27FC236}">
                <a16:creationId xmlns:a16="http://schemas.microsoft.com/office/drawing/2014/main" id="{6F247256-2B44-6346-96BE-BE6B0F998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374" y="1025337"/>
            <a:ext cx="2238658" cy="537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Picture 19">
            <a:extLst>
              <a:ext uri="{FF2B5EF4-FFF2-40B4-BE49-F238E27FC236}">
                <a16:creationId xmlns:a16="http://schemas.microsoft.com/office/drawing/2014/main" id="{6118011C-6DC5-096F-25E7-1D7E51A32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475" y="871234"/>
            <a:ext cx="1964939" cy="857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18">
            <a:extLst>
              <a:ext uri="{FF2B5EF4-FFF2-40B4-BE49-F238E27FC236}">
                <a16:creationId xmlns:a16="http://schemas.microsoft.com/office/drawing/2014/main" id="{86DC6FA0-CFC7-4CE3-0A04-8F43A0C73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958" y="1334009"/>
            <a:ext cx="1863920" cy="547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7">
            <a:extLst>
              <a:ext uri="{FF2B5EF4-FFF2-40B4-BE49-F238E27FC236}">
                <a16:creationId xmlns:a16="http://schemas.microsoft.com/office/drawing/2014/main" id="{D37BCE61-2E94-FE75-4B81-5C67E7C3C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26" y="642128"/>
            <a:ext cx="2398331" cy="928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6">
            <a:extLst>
              <a:ext uri="{FF2B5EF4-FFF2-40B4-BE49-F238E27FC236}">
                <a16:creationId xmlns:a16="http://schemas.microsoft.com/office/drawing/2014/main" id="{4605FE66-5273-66DE-914A-B4E4DBFEA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824" y="1121960"/>
            <a:ext cx="3359620" cy="759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>
            <a:extLst>
              <a:ext uri="{FF2B5EF4-FFF2-40B4-BE49-F238E27FC236}">
                <a16:creationId xmlns:a16="http://schemas.microsoft.com/office/drawing/2014/main" id="{55E7F058-74ED-F8F8-8A88-69E2EF087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182" y="1398896"/>
            <a:ext cx="1991007" cy="388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>
            <a:extLst>
              <a:ext uri="{FF2B5EF4-FFF2-40B4-BE49-F238E27FC236}">
                <a16:creationId xmlns:a16="http://schemas.microsoft.com/office/drawing/2014/main" id="{F63B703A-8CC3-6F42-FB02-B315FD3E9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7" y="4085431"/>
            <a:ext cx="1971453" cy="64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>
            <a:extLst>
              <a:ext uri="{FF2B5EF4-FFF2-40B4-BE49-F238E27FC236}">
                <a16:creationId xmlns:a16="http://schemas.microsoft.com/office/drawing/2014/main" id="{F5EBF6CD-8BB5-180A-BCF0-C4F0CEF72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3628231"/>
            <a:ext cx="1974713" cy="534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>
            <a:extLst>
              <a:ext uri="{FF2B5EF4-FFF2-40B4-BE49-F238E27FC236}">
                <a16:creationId xmlns:a16="http://schemas.microsoft.com/office/drawing/2014/main" id="{3C115308-AF79-C712-8D36-A9AF65CD7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664" y="3025460"/>
            <a:ext cx="1191061" cy="124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>
            <a:extLst>
              <a:ext uri="{FF2B5EF4-FFF2-40B4-BE49-F238E27FC236}">
                <a16:creationId xmlns:a16="http://schemas.microsoft.com/office/drawing/2014/main" id="{0AFA5EB8-7CC8-8048-3D65-57212A224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913" y="2836861"/>
            <a:ext cx="912410" cy="488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id="{21095267-87CB-E345-C5CB-94366368E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062" y="2431100"/>
            <a:ext cx="1854037" cy="84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id="{EAC191A1-8374-957D-F363-01AEBECBA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030" y="2491988"/>
            <a:ext cx="1554354" cy="60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id="{3D75C6C8-C9D6-DCD0-AEF3-FE162CE7C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88" y="2693679"/>
            <a:ext cx="3356599" cy="266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id="{2869827E-B606-C9E8-753F-D102B9A63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6" y="6343240"/>
            <a:ext cx="2157193" cy="117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7C1E055A-4C5B-27B6-98AA-00D82780A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22" y="5796408"/>
            <a:ext cx="2369004" cy="87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CBFA9C5B-6A98-25CC-E38C-46D7334BD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781" y="5494693"/>
            <a:ext cx="4047185" cy="1036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0BA5C648-5E2E-6D6F-3989-4FC411645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136" y="4778804"/>
            <a:ext cx="2685088" cy="268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107F886B-C25C-131F-07BE-98113774FF70}"/>
              </a:ext>
            </a:extLst>
          </p:cNvPr>
          <p:cNvSpPr/>
          <p:nvPr/>
        </p:nvSpPr>
        <p:spPr>
          <a:xfrm>
            <a:off x="3749675" y="-29369"/>
            <a:ext cx="5027045" cy="596407"/>
          </a:xfrm>
          <a:prstGeom prst="roundRect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2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2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21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21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21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21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2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52"/>
            <a:ext cx="13442950" cy="764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6" descr="File thiết kế áo thời trang - qoobee nháy mắt thắc mắc - 123Design.org"/>
          <p:cNvSpPr>
            <a:spLocks noChangeAspect="1" noChangeArrowheads="1"/>
          </p:cNvSpPr>
          <p:nvPr/>
        </p:nvSpPr>
        <p:spPr bwMode="auto">
          <a:xfrm>
            <a:off x="1557478" y="-159276"/>
            <a:ext cx="356394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08274" y="4620772"/>
            <a:ext cx="547260" cy="428480"/>
          </a:xfrm>
          <a:prstGeom prst="rect">
            <a:avLst/>
          </a:prstGeom>
          <a:noFill/>
        </p:spPr>
        <p:txBody>
          <a:bodyPr wrap="none" lIns="104296" tIns="52148" rIns="104296" bIns="52148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</a:rPr>
              <a:t>     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8EAD4423-FFBD-2AF7-7A1D-27C3173E7B51}"/>
              </a:ext>
            </a:extLst>
          </p:cNvPr>
          <p:cNvSpPr txBox="1"/>
          <p:nvPr/>
        </p:nvSpPr>
        <p:spPr>
          <a:xfrm>
            <a:off x="5336998" y="1266031"/>
            <a:ext cx="7023277" cy="1397976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pPr algn="just"/>
            <a:r>
              <a:rPr lang="vi-VN" sz="2400" dirty="0"/>
              <a:t>a</a:t>
            </a:r>
            <a:r>
              <a:rPr lang="vi-VN" sz="2800" dirty="0"/>
              <a:t>) </a:t>
            </a:r>
            <a:r>
              <a:rPr lang="vi-VN" sz="2800" i="1" dirty="0"/>
              <a:t>AOE</a:t>
            </a:r>
            <a:r>
              <a:rPr lang="vi-VN" sz="2800" dirty="0"/>
              <a:t> là tam giác cân (</a:t>
            </a:r>
            <a:r>
              <a:rPr lang="vi-VN" sz="2800" i="1" dirty="0"/>
              <a:t>OA</a:t>
            </a:r>
            <a:r>
              <a:rPr lang="vi-VN" sz="2800" dirty="0"/>
              <a:t> = </a:t>
            </a:r>
            <a:r>
              <a:rPr lang="vi-VN" sz="2800" i="1" dirty="0"/>
              <a:t>OE</a:t>
            </a:r>
            <a:r>
              <a:rPr lang="vi-VN" sz="2800" dirty="0"/>
              <a:t>) có </a:t>
            </a:r>
            <a:r>
              <a:rPr lang="vi-VN" sz="2800" i="1" dirty="0"/>
              <a:t>OI</a:t>
            </a:r>
            <a:r>
              <a:rPr lang="vi-VN" sz="2800" dirty="0"/>
              <a:t> là trung tuyến (vì </a:t>
            </a:r>
            <a:r>
              <a:rPr lang="vi-VN" sz="2800" i="1" dirty="0"/>
              <a:t>I</a:t>
            </a:r>
            <a:r>
              <a:rPr lang="vi-VN" sz="2800" dirty="0"/>
              <a:t> là trung điểm của </a:t>
            </a:r>
            <a:r>
              <a:rPr lang="vi-VN" sz="2800" i="1" dirty="0"/>
              <a:t>AE</a:t>
            </a:r>
            <a:r>
              <a:rPr lang="vi-VN" sz="2800" dirty="0"/>
              <a:t>) nên</a:t>
            </a:r>
            <a:r>
              <a:rPr lang="vi-VN" sz="2800" i="1" dirty="0"/>
              <a:t> OI</a:t>
            </a:r>
            <a:r>
              <a:rPr lang="vi-VN" sz="2800" dirty="0"/>
              <a:t> cũng là đường cao, tức là  hay </a:t>
            </a:r>
            <a:r>
              <a:rPr lang="vi-VN" sz="2800" i="1" dirty="0"/>
              <a:t>OI</a:t>
            </a:r>
            <a:r>
              <a:rPr lang="vi-VN" sz="2800" dirty="0"/>
              <a:t>⊥</a:t>
            </a:r>
            <a:r>
              <a:rPr lang="vi-VN" sz="2800" i="1" dirty="0"/>
              <a:t>d</a:t>
            </a:r>
            <a:r>
              <a:rPr lang="vi-VN" sz="2800" dirty="0"/>
              <a:t>. </a:t>
            </a:r>
            <a:endParaRPr lang="en-US" sz="2800" dirty="0"/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356D8D5E-C859-258A-952B-93DD31405975}"/>
              </a:ext>
            </a:extLst>
          </p:cNvPr>
          <p:cNvSpPr txBox="1"/>
          <p:nvPr/>
        </p:nvSpPr>
        <p:spPr>
          <a:xfrm>
            <a:off x="5349875" y="2713831"/>
            <a:ext cx="6629400" cy="967089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vi-VN" sz="2800" dirty="0"/>
              <a:t>Tương tự đối với tam giác </a:t>
            </a:r>
            <a:r>
              <a:rPr lang="vi-VN" sz="2800" i="1" dirty="0"/>
              <a:t>AO’</a:t>
            </a:r>
            <a:r>
              <a:rPr lang="en-US" sz="2800" i="1" dirty="0"/>
              <a:t>F</a:t>
            </a:r>
            <a:r>
              <a:rPr lang="vi-VN" sz="2800" dirty="0"/>
              <a:t>, ta có</a:t>
            </a:r>
            <a:r>
              <a:rPr lang="en-US" sz="2800" dirty="0"/>
              <a:t> </a:t>
            </a:r>
            <a:r>
              <a:rPr lang="vi-VN" sz="2800" dirty="0"/>
              <a:t> hay </a:t>
            </a:r>
            <a:r>
              <a:rPr lang="vi-VN" sz="2800" i="1" dirty="0"/>
              <a:t>O’K</a:t>
            </a:r>
            <a:r>
              <a:rPr lang="vi-VN" sz="2800" dirty="0"/>
              <a:t>⊥</a:t>
            </a:r>
            <a:r>
              <a:rPr lang="vi-VN" sz="2800" i="1" dirty="0"/>
              <a:t>d</a:t>
            </a:r>
            <a:r>
              <a:rPr lang="vi-VN" sz="2800" dirty="0"/>
              <a:t>. 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4ACA5EB3-89B8-E7F1-0DE6-4514CBA74991}"/>
              </a:ext>
            </a:extLst>
          </p:cNvPr>
          <p:cNvSpPr txBox="1"/>
          <p:nvPr/>
        </p:nvSpPr>
        <p:spPr>
          <a:xfrm>
            <a:off x="1006475" y="3869269"/>
            <a:ext cx="11125200" cy="536202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vi-VN" sz="2800" dirty="0"/>
              <a:t>b) Theo đ</a:t>
            </a:r>
            <a:r>
              <a:rPr lang="en-US" sz="2800" dirty="0"/>
              <a:t>ề</a:t>
            </a:r>
            <a:r>
              <a:rPr lang="vi-VN" sz="2800" dirty="0"/>
              <a:t> bài, </a:t>
            </a:r>
            <a:r>
              <a:rPr lang="vi-VN" sz="2800" i="1" dirty="0"/>
              <a:t>EI </a:t>
            </a:r>
            <a:r>
              <a:rPr lang="vi-VN" sz="2800" dirty="0"/>
              <a:t>= </a:t>
            </a:r>
            <a:r>
              <a:rPr lang="vi-VN" sz="2800" i="1" dirty="0"/>
              <a:t>IA</a:t>
            </a:r>
            <a:r>
              <a:rPr lang="vi-VN" sz="2800" dirty="0"/>
              <a:t> và </a:t>
            </a:r>
            <a:r>
              <a:rPr lang="vi-VN" sz="2800" i="1" dirty="0"/>
              <a:t>AK</a:t>
            </a:r>
            <a:r>
              <a:rPr lang="vi-VN" sz="2800" dirty="0"/>
              <a:t> = </a:t>
            </a:r>
            <a:r>
              <a:rPr lang="vi-VN" sz="2800" i="1" dirty="0"/>
              <a:t>KF</a:t>
            </a:r>
            <a:r>
              <a:rPr lang="vi-VN" sz="2800" dirty="0"/>
              <a:t> nên ta có </a:t>
            </a:r>
            <a:r>
              <a:rPr lang="vi-VN" sz="2800" i="1" dirty="0"/>
              <a:t>EA</a:t>
            </a:r>
            <a:r>
              <a:rPr lang="vi-VN" sz="2800" dirty="0"/>
              <a:t> = 2</a:t>
            </a:r>
            <a:r>
              <a:rPr lang="vi-VN" sz="2800" i="1" dirty="0"/>
              <a:t>IA </a:t>
            </a:r>
            <a:r>
              <a:rPr lang="vi-VN" sz="2800" dirty="0"/>
              <a:t>và AF = 2</a:t>
            </a:r>
            <a:r>
              <a:rPr lang="vi-VN" sz="2800" i="1" dirty="0"/>
              <a:t>AK</a:t>
            </a:r>
            <a:r>
              <a:rPr lang="vi-VN" sz="2800" dirty="0"/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0238196B-B5C9-E131-C063-D2971B872F6D}"/>
              </a:ext>
            </a:extLst>
          </p:cNvPr>
          <p:cNvSpPr txBox="1"/>
          <p:nvPr/>
        </p:nvSpPr>
        <p:spPr>
          <a:xfrm>
            <a:off x="1006475" y="4390231"/>
            <a:ext cx="11658600" cy="536202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vi-VN" sz="2800" dirty="0"/>
              <a:t>ta thấy </a:t>
            </a:r>
            <a:r>
              <a:rPr lang="vi-VN" sz="2800" i="1" dirty="0"/>
              <a:t>EF</a:t>
            </a:r>
            <a:r>
              <a:rPr lang="vi-VN" sz="2800" dirty="0"/>
              <a:t> = </a:t>
            </a:r>
            <a:r>
              <a:rPr lang="vi-VN" sz="2800" i="1" dirty="0"/>
              <a:t>EA</a:t>
            </a:r>
            <a:r>
              <a:rPr lang="vi-VN" sz="2800" dirty="0"/>
              <a:t> + </a:t>
            </a:r>
            <a:r>
              <a:rPr lang="vi-VN" sz="2800" i="1" dirty="0"/>
              <a:t>AF</a:t>
            </a:r>
            <a:r>
              <a:rPr lang="vi-VN" sz="2800" dirty="0"/>
              <a:t> = 2</a:t>
            </a:r>
            <a:r>
              <a:rPr lang="vi-VN" sz="2800" i="1" dirty="0"/>
              <a:t>IA</a:t>
            </a:r>
            <a:r>
              <a:rPr lang="vi-VN" sz="2800" dirty="0"/>
              <a:t> + 2</a:t>
            </a:r>
            <a:r>
              <a:rPr lang="vi-VN" sz="2800" i="1" dirty="0"/>
              <a:t>AK</a:t>
            </a:r>
            <a:r>
              <a:rPr lang="vi-VN" sz="2800" dirty="0"/>
              <a:t> = 2(</a:t>
            </a:r>
            <a:r>
              <a:rPr lang="vi-VN" sz="2800" i="1" dirty="0"/>
              <a:t>IA</a:t>
            </a:r>
            <a:r>
              <a:rPr lang="vi-VN" sz="2800" dirty="0"/>
              <a:t> + </a:t>
            </a:r>
            <a:r>
              <a:rPr lang="vi-VN" sz="2800" i="1" dirty="0"/>
              <a:t>AK</a:t>
            </a:r>
            <a:r>
              <a:rPr lang="vi-VN" sz="2800" dirty="0"/>
              <a:t>) = 2</a:t>
            </a:r>
            <a:r>
              <a:rPr lang="vi-VN" sz="2800" i="1" dirty="0"/>
              <a:t>IK</a:t>
            </a:r>
            <a:r>
              <a:rPr lang="vi-VN" sz="2800" dirty="0"/>
              <a:t>. Do đó </a:t>
            </a:r>
            <a:r>
              <a:rPr lang="vi-VN" sz="2800" i="1" dirty="0"/>
              <a:t>IK</a:t>
            </a:r>
            <a:r>
              <a:rPr lang="vi-VN" sz="2800" dirty="0"/>
              <a:t> =</a:t>
            </a:r>
            <a:r>
              <a:rPr lang="en-US" sz="2800" dirty="0"/>
              <a:t> 1/2</a:t>
            </a:r>
            <a:r>
              <a:rPr lang="vi-VN" sz="2800" i="1" dirty="0"/>
              <a:t>EF</a:t>
            </a:r>
            <a:r>
              <a:rPr lang="en-US" sz="2800" i="1" dirty="0"/>
              <a:t>.</a:t>
            </a:r>
            <a:endParaRPr lang="en-US" sz="2800" dirty="0"/>
          </a:p>
        </p:txBody>
      </p:sp>
      <p:sp>
        <p:nvSpPr>
          <p:cNvPr id="28" name="TextBox 1">
            <a:extLst>
              <a:ext uri="{FF2B5EF4-FFF2-40B4-BE49-F238E27FC236}">
                <a16:creationId xmlns:a16="http://schemas.microsoft.com/office/drawing/2014/main" id="{6E72F976-02DB-7D56-4B93-AF463A743C57}"/>
              </a:ext>
            </a:extLst>
          </p:cNvPr>
          <p:cNvSpPr txBox="1"/>
          <p:nvPr/>
        </p:nvSpPr>
        <p:spPr>
          <a:xfrm>
            <a:off x="1021715" y="4847431"/>
            <a:ext cx="11506199" cy="597757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vi-VN" sz="2800" dirty="0"/>
              <a:t>c) Khi </a:t>
            </a:r>
            <a:r>
              <a:rPr lang="vi-VN" sz="2800" i="1" dirty="0"/>
              <a:t>d</a:t>
            </a:r>
            <a:r>
              <a:rPr lang="vi-VN" sz="2800" dirty="0"/>
              <a:t> đi qua </a:t>
            </a:r>
            <a:r>
              <a:rPr lang="vi-VN" sz="2800" i="1" dirty="0"/>
              <a:t>A</a:t>
            </a:r>
            <a:r>
              <a:rPr lang="vi-VN" sz="2800" dirty="0"/>
              <a:t> thì tứ giác </a:t>
            </a:r>
            <a:r>
              <a:rPr lang="vi-VN" sz="2800" i="1" dirty="0"/>
              <a:t>OO’KI</a:t>
            </a:r>
            <a:r>
              <a:rPr lang="vi-VN" sz="2800" dirty="0"/>
              <a:t> luôn là hình thang vuông.</a:t>
            </a:r>
            <a:r>
              <a:rPr lang="vi-VN" sz="3200" dirty="0"/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1">
            <a:extLst>
              <a:ext uri="{FF2B5EF4-FFF2-40B4-BE49-F238E27FC236}">
                <a16:creationId xmlns:a16="http://schemas.microsoft.com/office/drawing/2014/main" id="{D1D6D075-5D2E-B51F-F5DC-F2A33202C584}"/>
              </a:ext>
            </a:extLst>
          </p:cNvPr>
          <p:cNvSpPr txBox="1"/>
          <p:nvPr/>
        </p:nvSpPr>
        <p:spPr>
          <a:xfrm>
            <a:off x="1082675" y="5350351"/>
            <a:ext cx="11277600" cy="536202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vi-VN" sz="2800" dirty="0"/>
              <a:t>Nếu hình thang vuông đó là hình chữ nhật thì </a:t>
            </a:r>
            <a:r>
              <a:rPr lang="vi-VN" sz="2800" i="1" dirty="0"/>
              <a:t>IK</a:t>
            </a:r>
            <a:r>
              <a:rPr lang="vi-VN" sz="2800" dirty="0"/>
              <a:t> // </a:t>
            </a:r>
            <a:r>
              <a:rPr lang="vi-VN" sz="2800" i="1" dirty="0"/>
              <a:t>OO’</a:t>
            </a:r>
            <a:r>
              <a:rPr lang="vi-VN" sz="2800" dirty="0"/>
              <a:t>,</a:t>
            </a:r>
            <a:r>
              <a:rPr lang="en-US" sz="2800" dirty="0"/>
              <a:t> </a:t>
            </a:r>
            <a:r>
              <a:rPr lang="vi-VN" sz="2800" dirty="0"/>
              <a:t>hay </a:t>
            </a:r>
            <a:r>
              <a:rPr lang="vi-VN" sz="2800" i="1" dirty="0"/>
              <a:t>d</a:t>
            </a:r>
            <a:r>
              <a:rPr lang="vi-VN" sz="2800" dirty="0"/>
              <a:t> // </a:t>
            </a:r>
            <a:r>
              <a:rPr lang="vi-VN" sz="2800" i="1" dirty="0"/>
              <a:t>OO’</a:t>
            </a:r>
            <a:r>
              <a:rPr lang="vi-VN" sz="2800" dirty="0"/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1">
            <a:extLst>
              <a:ext uri="{FF2B5EF4-FFF2-40B4-BE49-F238E27FC236}">
                <a16:creationId xmlns:a16="http://schemas.microsoft.com/office/drawing/2014/main" id="{CB85988C-B0DD-26B9-9935-23167DF7A9B0}"/>
              </a:ext>
            </a:extLst>
          </p:cNvPr>
          <p:cNvSpPr txBox="1"/>
          <p:nvPr/>
        </p:nvSpPr>
        <p:spPr>
          <a:xfrm>
            <a:off x="1235075" y="5853271"/>
            <a:ext cx="10744199" cy="536202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vi-VN" sz="2800" dirty="0"/>
              <a:t>Ngược lại, nếu </a:t>
            </a:r>
            <a:r>
              <a:rPr lang="vi-VN" sz="2800" i="1" dirty="0"/>
              <a:t>d</a:t>
            </a:r>
            <a:r>
              <a:rPr lang="vi-VN" sz="2800" dirty="0"/>
              <a:t> // </a:t>
            </a:r>
            <a:r>
              <a:rPr lang="vi-VN" sz="2800" i="1" dirty="0"/>
              <a:t>OO’</a:t>
            </a:r>
            <a:r>
              <a:rPr lang="vi-VN" sz="2800" dirty="0"/>
              <a:t> thì </a:t>
            </a:r>
            <a:r>
              <a:rPr lang="vi-VN" sz="2800" i="1" dirty="0"/>
              <a:t>IK</a:t>
            </a:r>
            <a:r>
              <a:rPr lang="vi-VN" sz="2800" dirty="0"/>
              <a:t> // </a:t>
            </a:r>
            <a:r>
              <a:rPr lang="vi-VN" sz="2800" i="1" dirty="0"/>
              <a:t>OO’</a:t>
            </a:r>
            <a:r>
              <a:rPr lang="vi-VN" sz="2800" dirty="0"/>
              <a:t> nên</a:t>
            </a:r>
            <a:r>
              <a:rPr lang="en-US" sz="2800" dirty="0"/>
              <a:t> </a:t>
            </a:r>
            <a:r>
              <a:rPr lang="vi-VN" sz="2800" i="1" dirty="0"/>
              <a:t>OO’KI</a:t>
            </a:r>
            <a:r>
              <a:rPr lang="vi-VN" sz="2800" dirty="0"/>
              <a:t> là hình chữ nhật.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Flowchart: Alternate Process 22">
            <a:extLst>
              <a:ext uri="{FF2B5EF4-FFF2-40B4-BE49-F238E27FC236}">
                <a16:creationId xmlns:a16="http://schemas.microsoft.com/office/drawing/2014/main" id="{31D1FAA7-E75F-4E0D-4833-E19645B57AFF}"/>
              </a:ext>
            </a:extLst>
          </p:cNvPr>
          <p:cNvSpPr/>
          <p:nvPr/>
        </p:nvSpPr>
        <p:spPr>
          <a:xfrm>
            <a:off x="1095462" y="618375"/>
            <a:ext cx="5897063" cy="542941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5.40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113 SGK</a:t>
            </a:r>
          </a:p>
        </p:txBody>
      </p:sp>
      <p:pic>
        <p:nvPicPr>
          <p:cNvPr id="23" name="Picture 22" descr="A diagram of a circle with circles and lines&#10;&#10;Description automatically generate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85" y="1464151"/>
            <a:ext cx="3980290" cy="2362200"/>
          </a:xfrm>
          <a:prstGeom prst="rect">
            <a:avLst/>
          </a:prstGeom>
        </p:spPr>
      </p:pic>
      <p:sp>
        <p:nvSpPr>
          <p:cNvPr id="33" name="TextBox 1">
            <a:extLst>
              <a:ext uri="{FF2B5EF4-FFF2-40B4-BE49-F238E27FC236}">
                <a16:creationId xmlns:a16="http://schemas.microsoft.com/office/drawing/2014/main" id="{CB85988C-B0DD-26B9-9935-23167DF7A9B0}"/>
              </a:ext>
            </a:extLst>
          </p:cNvPr>
          <p:cNvSpPr txBox="1"/>
          <p:nvPr/>
        </p:nvSpPr>
        <p:spPr>
          <a:xfrm>
            <a:off x="1235076" y="6340951"/>
            <a:ext cx="10744199" cy="536202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r>
              <a:rPr lang="vi-VN" sz="2800" dirty="0"/>
              <a:t>Vậy muốn tứ giác </a:t>
            </a:r>
            <a:r>
              <a:rPr lang="vi-VN" sz="2800" i="1" dirty="0"/>
              <a:t>OO’KI</a:t>
            </a:r>
            <a:r>
              <a:rPr lang="vi-VN" sz="2800" dirty="0"/>
              <a:t> là hình chữ nhật, điều kiện là </a:t>
            </a:r>
            <a:r>
              <a:rPr lang="vi-VN" sz="2800" i="1" dirty="0"/>
              <a:t>d</a:t>
            </a:r>
            <a:r>
              <a:rPr lang="vi-VN" sz="2800" dirty="0"/>
              <a:t> // </a:t>
            </a:r>
            <a:r>
              <a:rPr lang="vi-VN" sz="2800" i="1" dirty="0"/>
              <a:t>OO’</a:t>
            </a:r>
            <a:r>
              <a:rPr lang="vi-VN" sz="2800" dirty="0"/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69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9" grpId="0"/>
      <p:bldP spid="26" grpId="0"/>
      <p:bldP spid="28" grpId="0"/>
      <p:bldP spid="29" grpId="0"/>
      <p:bldP spid="31" grpId="0"/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4074" y="4389725"/>
            <a:ext cx="1156133" cy="1003775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" y="-1449"/>
            <a:ext cx="13443410" cy="7564159"/>
          </a:xfrm>
          <a:prstGeom prst="rect">
            <a:avLst/>
          </a:prstGeom>
        </p:spPr>
      </p:pic>
      <p:pic>
        <p:nvPicPr>
          <p:cNvPr id="4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997" y="615498"/>
            <a:ext cx="1649058" cy="842455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4063" y="5621948"/>
            <a:ext cx="1577360" cy="1227831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5659" y="5666397"/>
            <a:ext cx="2527361" cy="1209907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96483" y="5752815"/>
            <a:ext cx="573585" cy="994813"/>
          </a:xfrm>
          <a:prstGeom prst="rect">
            <a:avLst/>
          </a:prstGeom>
        </p:spPr>
      </p:pic>
      <p:pic>
        <p:nvPicPr>
          <p:cNvPr id="8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" y="1897"/>
            <a:ext cx="1048587" cy="564623"/>
          </a:xfrm>
          <a:prstGeom prst="rect">
            <a:avLst/>
          </a:prstGeom>
        </p:spPr>
      </p:pic>
      <p:pic>
        <p:nvPicPr>
          <p:cNvPr id="9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6195" y="1461888"/>
            <a:ext cx="1165096" cy="672171"/>
          </a:xfrm>
          <a:prstGeom prst="rect">
            <a:avLst/>
          </a:prstGeom>
        </p:spPr>
      </p:pic>
      <p:pic>
        <p:nvPicPr>
          <p:cNvPr id="10" name="图片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129" y="5943"/>
            <a:ext cx="13005372" cy="6891440"/>
          </a:xfrm>
          <a:prstGeom prst="rect">
            <a:avLst/>
          </a:prstGeom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339802" y="607438"/>
            <a:ext cx="8376358" cy="63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08126">
              <a:spcBef>
                <a:spcPct val="0"/>
              </a:spcBef>
              <a:buNone/>
              <a:defRPr/>
            </a:pPr>
            <a:r>
              <a:rPr lang="en-US" altLang="en-US" sz="3528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US" altLang="en-US" sz="3528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59" y="6646907"/>
            <a:ext cx="13424834" cy="953679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39262" y="6081167"/>
            <a:ext cx="2007573" cy="1175266"/>
          </a:xfrm>
          <a:prstGeom prst="rect">
            <a:avLst/>
          </a:prstGeom>
        </p:spPr>
      </p:pic>
      <p:pic>
        <p:nvPicPr>
          <p:cNvPr id="14" name="图片 1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298628" y="4839208"/>
            <a:ext cx="1720526" cy="19084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50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658" y="439186"/>
            <a:ext cx="719833" cy="79383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60652E2-94D0-4C88-8005-07DF41B5B319}"/>
              </a:ext>
            </a:extLst>
          </p:cNvPr>
          <p:cNvSpPr/>
          <p:nvPr/>
        </p:nvSpPr>
        <p:spPr>
          <a:xfrm>
            <a:off x="1243335" y="1601141"/>
            <a:ext cx="114441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4063" indent="-504063" algn="just" defTabSz="1008126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altLang="en-US" sz="3528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Ôn</a:t>
            </a:r>
            <a:r>
              <a:rPr lang="en-US" altLang="en-US" sz="3528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528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lại</a:t>
            </a:r>
            <a:r>
              <a:rPr lang="en-US" altLang="en-US" sz="3528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528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kiến</a:t>
            </a:r>
            <a:r>
              <a:rPr lang="en-US" altLang="en-US" sz="3528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thức</a:t>
            </a:r>
            <a:r>
              <a:rPr lang="en-US" altLang="en-US" sz="3528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528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của</a:t>
            </a:r>
            <a:r>
              <a:rPr lang="en-US" altLang="en-US" sz="3528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528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chương</a:t>
            </a:r>
            <a:r>
              <a:rPr lang="en-US" altLang="en-US" sz="3528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V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285DC29-0EDB-C793-D13A-F0449E9FFA9C}"/>
              </a:ext>
            </a:extLst>
          </p:cNvPr>
          <p:cNvSpPr txBox="1"/>
          <p:nvPr/>
        </p:nvSpPr>
        <p:spPr>
          <a:xfrm>
            <a:off x="1252038" y="2581651"/>
            <a:ext cx="68848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00812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2.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Xem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lại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các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bài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tập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đã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giải</a:t>
            </a:r>
            <a:endParaRPr lang="en-US" altLang="en-US" sz="3600" b="1" dirty="0">
              <a:solidFill>
                <a:srgbClr val="000099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20" name="Rectangle 17">
            <a:extLst>
              <a:ext uri="{FF2B5EF4-FFF2-40B4-BE49-F238E27FC236}">
                <a16:creationId xmlns:a16="http://schemas.microsoft.com/office/drawing/2014/main" id="{04B56E32-1363-6EE7-A7FC-836C1B4ADD2E}"/>
              </a:ext>
            </a:extLst>
          </p:cNvPr>
          <p:cNvSpPr/>
          <p:nvPr/>
        </p:nvSpPr>
        <p:spPr>
          <a:xfrm>
            <a:off x="1206318" y="3621631"/>
            <a:ext cx="10795369" cy="635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00812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528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3. </a:t>
            </a:r>
            <a:r>
              <a:rPr lang="en-US" altLang="en-US" sz="3528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Chuẩn</a:t>
            </a:r>
            <a:r>
              <a:rPr lang="en-US" altLang="en-US" sz="3528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528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bị</a:t>
            </a:r>
            <a:r>
              <a:rPr lang="en-US" altLang="en-US" sz="3528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528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bài</a:t>
            </a:r>
            <a:r>
              <a:rPr lang="en-US" altLang="en-US" sz="3528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“</a:t>
            </a:r>
            <a:r>
              <a:rPr lang="en-US" altLang="en-US" sz="3528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Hoạt</a:t>
            </a:r>
            <a:r>
              <a:rPr lang="en-US" altLang="en-US" sz="3528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528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động</a:t>
            </a:r>
            <a:r>
              <a:rPr lang="en-US" altLang="en-US" sz="3528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528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thực</a:t>
            </a:r>
            <a:r>
              <a:rPr lang="en-US" altLang="en-US" sz="3528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528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hành</a:t>
            </a:r>
            <a:r>
              <a:rPr lang="en-US" altLang="en-US" sz="3528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528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và</a:t>
            </a:r>
            <a:r>
              <a:rPr lang="en-US" altLang="en-US" sz="3528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528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trải</a:t>
            </a:r>
            <a:r>
              <a:rPr lang="en-US" altLang="en-US" sz="3528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528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nghiệm</a:t>
            </a:r>
            <a:r>
              <a:rPr lang="en-US" altLang="en-US" sz="3528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”.</a:t>
            </a:r>
            <a:endParaRPr lang="vi-VN" altLang="en-US" sz="3528" b="1" dirty="0">
              <a:solidFill>
                <a:srgbClr val="000099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04B56E32-1363-6EE7-A7FC-836C1B4ADD2E}"/>
              </a:ext>
            </a:extLst>
          </p:cNvPr>
          <p:cNvSpPr/>
          <p:nvPr/>
        </p:nvSpPr>
        <p:spPr>
          <a:xfrm>
            <a:off x="1158875" y="4618831"/>
            <a:ext cx="10795369" cy="635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00812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528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4. </a:t>
            </a:r>
            <a:r>
              <a:rPr lang="en-US" altLang="en-US" sz="3528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Ôn</a:t>
            </a:r>
            <a:r>
              <a:rPr lang="en-US" altLang="en-US" sz="3528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528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tập</a:t>
            </a:r>
            <a:r>
              <a:rPr lang="en-US" altLang="en-US" sz="3528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528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cuối</a:t>
            </a:r>
            <a:r>
              <a:rPr lang="en-US" altLang="en-US" sz="3528" b="1" dirty="0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</a:t>
            </a:r>
            <a:r>
              <a:rPr lang="en-US" altLang="en-US" sz="3528" b="1" dirty="0" err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kì</a:t>
            </a:r>
            <a:r>
              <a:rPr lang="en-US" altLang="en-US" sz="3528" b="1">
                <a:solidFill>
                  <a:srgbClr val="000099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 1.</a:t>
            </a:r>
            <a:endParaRPr lang="vi-VN" altLang="en-US" sz="3528" b="1" dirty="0">
              <a:solidFill>
                <a:srgbClr val="000099"/>
              </a:solidFill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263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3" y="5571653"/>
            <a:ext cx="13879251" cy="29272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31167" y="5390077"/>
            <a:ext cx="3077711" cy="217118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53" y="3377833"/>
            <a:ext cx="12835471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008126">
              <a:lnSpc>
                <a:spcPts val="10635"/>
              </a:lnSpc>
              <a:defRPr/>
            </a:pPr>
            <a:r>
              <a:rPr lang="vi-VN" sz="11078" b="1" spc="255" dirty="0">
                <a:solidFill>
                  <a:srgbClr val="F186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  <a:endParaRPr lang="en-US" sz="11078" b="1" spc="255" dirty="0">
              <a:solidFill>
                <a:srgbClr val="F18660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376769" y="2261536"/>
            <a:ext cx="1196632" cy="12142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248227" y="1880536"/>
            <a:ext cx="1196632" cy="12142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443965" y="5340136"/>
            <a:ext cx="1242507" cy="9510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5377" y="147484"/>
            <a:ext cx="5376898" cy="21853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940675" y="123031"/>
            <a:ext cx="5376898" cy="21853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398823" y="5210131"/>
            <a:ext cx="3332790" cy="23511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accel="1000" autoRev="1" fill="hold" nodeType="withEffect" p14:presetBounceEnd="1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1500">
                                          <p:cBhvr>
                                            <p:cTn id="6" dur="275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5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accel="1000" autoRev="1" fill="hold" nodeType="with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21000">
                                          <p:cBhvr>
                                            <p:cTn id="8" dur="32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5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accel="1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275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5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accel="1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32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5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7" y="0"/>
            <a:ext cx="13442949" cy="764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0" name="AutoShape 2"/>
          <p:cNvSpPr>
            <a:spLocks noChangeArrowheads="1"/>
          </p:cNvSpPr>
          <p:nvPr/>
        </p:nvSpPr>
        <p:spPr bwMode="auto">
          <a:xfrm>
            <a:off x="1329236" y="1174441"/>
            <a:ext cx="10820399" cy="4704786"/>
          </a:xfrm>
          <a:prstGeom prst="horizontalScroll">
            <a:avLst>
              <a:gd name="adj" fmla="val 6324"/>
            </a:avLst>
          </a:prstGeom>
          <a:gradFill rotWithShape="1">
            <a:gsLst>
              <a:gs pos="0">
                <a:srgbClr val="DDDDDD"/>
              </a:gs>
              <a:gs pos="100000">
                <a:srgbClr val="00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9900CC"/>
            </a:solidFill>
            <a:round/>
            <a:headEnd/>
            <a:tailEnd/>
          </a:ln>
        </p:spPr>
        <p:txBody>
          <a:bodyPr wrap="none" lIns="104296" tIns="52148" rIns="104296" bIns="52148" anchor="ctr"/>
          <a:lstStyle/>
          <a:p>
            <a:endParaRPr lang="vi-VN" dirty="0"/>
          </a:p>
        </p:txBody>
      </p:sp>
      <p:pic>
        <p:nvPicPr>
          <p:cNvPr id="50" name="Picture 38">
            <a:extLst>
              <a:ext uri="{FF2B5EF4-FFF2-40B4-BE49-F238E27FC236}">
                <a16:creationId xmlns:a16="http://schemas.microsoft.com/office/drawing/2014/main" id="{873F9DA4-6329-4A19-9085-F3EA8E8B4C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81697">
            <a:off x="9603417" y="882729"/>
            <a:ext cx="2498822" cy="440701"/>
          </a:xfrm>
          <a:prstGeom prst="rect">
            <a:avLst/>
          </a:prstGeom>
        </p:spPr>
      </p:pic>
      <p:pic>
        <p:nvPicPr>
          <p:cNvPr id="49" name="Picture 22">
            <a:extLst>
              <a:ext uri="{FF2B5EF4-FFF2-40B4-BE49-F238E27FC236}">
                <a16:creationId xmlns:a16="http://schemas.microsoft.com/office/drawing/2014/main" id="{1452F356-871E-49DF-8531-8FE54786B6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896355">
            <a:off x="1467590" y="14847"/>
            <a:ext cx="1289135" cy="2461890"/>
          </a:xfrm>
          <a:prstGeom prst="rect">
            <a:avLst/>
          </a:prstGeom>
        </p:spPr>
      </p:pic>
      <p:pic>
        <p:nvPicPr>
          <p:cNvPr id="48" name="Picture 15">
            <a:extLst>
              <a:ext uri="{FF2B5EF4-FFF2-40B4-BE49-F238E27FC236}">
                <a16:creationId xmlns:a16="http://schemas.microsoft.com/office/drawing/2014/main" id="{501B4FE9-5691-4578-995C-D708F48301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950641">
            <a:off x="2497977" y="5585798"/>
            <a:ext cx="2016011" cy="1368325"/>
          </a:xfrm>
          <a:prstGeom prst="rect">
            <a:avLst/>
          </a:prstGeom>
        </p:spPr>
      </p:pic>
      <p:pic>
        <p:nvPicPr>
          <p:cNvPr id="47" name="Picture 20">
            <a:extLst>
              <a:ext uri="{FF2B5EF4-FFF2-40B4-BE49-F238E27FC236}">
                <a16:creationId xmlns:a16="http://schemas.microsoft.com/office/drawing/2014/main" id="{05CCC88F-2D10-4AF5-8993-74BF63BE98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759251" y="5665406"/>
            <a:ext cx="1354401" cy="1209111"/>
          </a:xfrm>
          <a:prstGeom prst="rect">
            <a:avLst/>
          </a:prstGeom>
        </p:spPr>
      </p:pic>
      <p:sp>
        <p:nvSpPr>
          <p:cNvPr id="7" name="Title 12">
            <a:extLst>
              <a:ext uri="{FF2B5EF4-FFF2-40B4-BE49-F238E27FC236}">
                <a16:creationId xmlns:a16="http://schemas.microsoft.com/office/drawing/2014/main" id="{39FEE24C-81FB-D476-DE0E-CBD0EE994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2312" y="1637232"/>
            <a:ext cx="9507203" cy="3559872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7718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br>
              <a:rPr lang="en-US" sz="7718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718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vi-VN" sz="7718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48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endSnd/>
        </p:sndAc>
      </p:transition>
    </mc:Choice>
    <mc:Fallback xmlns=""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14066639" y="6665113"/>
            <a:ext cx="712788" cy="89615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3442950" cy="75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570" y="-4200700"/>
            <a:ext cx="10451305" cy="1187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933" y="103181"/>
            <a:ext cx="6325989" cy="289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57337" y="672114"/>
            <a:ext cx="3693955" cy="1521087"/>
          </a:xfrm>
          <a:prstGeom prst="rect">
            <a:avLst/>
          </a:prstGeom>
          <a:noFill/>
        </p:spPr>
        <p:txBody>
          <a:bodyPr wrap="none" lIns="104296" tIns="52148" rIns="104296" bIns="52148" rtlCol="0">
            <a:spAutoFit/>
          </a:bodyPr>
          <a:lstStyle/>
          <a:p>
            <a:pPr algn="ctr"/>
            <a:r>
              <a:rPr lang="en-US" sz="46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CỨU</a:t>
            </a:r>
          </a:p>
          <a:p>
            <a:pPr algn="ctr"/>
            <a:r>
              <a:rPr lang="en-US" sz="46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885" y="6615774"/>
            <a:ext cx="1250708" cy="86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24585" y="3323431"/>
            <a:ext cx="11564290" cy="2321306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</p:spPr>
        <p:txBody>
          <a:bodyPr wrap="square" lIns="104296" tIns="52148" rIns="104296" bIns="52148" rtlCol="0">
            <a:spAutoFit/>
          </a:bodyPr>
          <a:lstStyle/>
          <a:p>
            <a:pPr algn="just"/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81308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8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" y="-14001"/>
            <a:ext cx="13442950" cy="75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59" y="5211317"/>
            <a:ext cx="1356210" cy="136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4310548" y="4265617"/>
            <a:ext cx="2463290" cy="263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965" y="-5044453"/>
            <a:ext cx="5915854" cy="1310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81617" y="233662"/>
            <a:ext cx="9744708" cy="659312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pPr algn="ctr"/>
            <a:endParaRPr lang="en-US" sz="3600" dirty="0">
              <a:latin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397876" y="2788152"/>
            <a:ext cx="6858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150475" y="2805271"/>
            <a:ext cx="685800" cy="676146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312275" y="2790031"/>
            <a:ext cx="632238" cy="676146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973435" y="2790031"/>
            <a:ext cx="70104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D</a:t>
            </a: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414" y="5572932"/>
            <a:ext cx="1591970" cy="197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4333934" y="4254044"/>
            <a:ext cx="712788" cy="89615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83" y="812272"/>
            <a:ext cx="919559" cy="128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times up"/>
          <p:cNvGrpSpPr/>
          <p:nvPr/>
        </p:nvGrpSpPr>
        <p:grpSpPr>
          <a:xfrm>
            <a:off x="1899351" y="24518"/>
            <a:ext cx="885236" cy="551367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GB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GB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683" y="1059149"/>
            <a:ext cx="747141" cy="93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66787" y="1042055"/>
            <a:ext cx="105520" cy="112207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68361" y="1853969"/>
            <a:ext cx="105520" cy="112207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8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815676" y="1472811"/>
            <a:ext cx="105520" cy="112207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9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149502" y="1509471"/>
            <a:ext cx="105520" cy="112207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2479926" y="1468580"/>
            <a:ext cx="79270" cy="8444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Times New Roman" panose="02020603050405020304" pitchFamily="18" charset="0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-87492" y="107094"/>
            <a:ext cx="2762052" cy="228672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pPr algn="ctr"/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</a:rPr>
              <a:t>HẾT GIỜ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25" y="56356"/>
            <a:ext cx="10001250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27495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8723"/>
            <a:ext cx="13442949" cy="918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361" y="3431298"/>
            <a:ext cx="7081045" cy="402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43" y="-3153569"/>
            <a:ext cx="10151293" cy="1187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0213223" y="3147757"/>
            <a:ext cx="699251" cy="709074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1826875" y="3147757"/>
            <a:ext cx="685800" cy="69288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0150475" y="4314032"/>
            <a:ext cx="7620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1826875" y="4314031"/>
            <a:ext cx="685800" cy="68348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</a:rPr>
              <a:t>D</a:t>
            </a: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795" y="174151"/>
            <a:ext cx="10107213" cy="2182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450" y="6315119"/>
            <a:ext cx="1591970" cy="197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4333934" y="4254044"/>
            <a:ext cx="712788" cy="89615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83" y="812272"/>
            <a:ext cx="919559" cy="128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times up"/>
          <p:cNvGrpSpPr/>
          <p:nvPr/>
        </p:nvGrpSpPr>
        <p:grpSpPr>
          <a:xfrm>
            <a:off x="2063152" y="196034"/>
            <a:ext cx="885236" cy="551367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GB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GB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683" y="1059149"/>
            <a:ext cx="747141" cy="93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66787" y="1042055"/>
            <a:ext cx="105520" cy="112207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68361" y="1853969"/>
            <a:ext cx="105520" cy="112207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815676" y="1472811"/>
            <a:ext cx="105520" cy="112207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149502" y="1509471"/>
            <a:ext cx="105520" cy="112207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2479926" y="1468580"/>
            <a:ext cx="79270" cy="8444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Times New Roman" panose="02020603050405020304" pitchFamily="18" charset="0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-69807" y="-20404"/>
            <a:ext cx="2762052" cy="228672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pPr algn="ctr"/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</a:rPr>
              <a:t>HẾT GIỜ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075" y="-124619"/>
            <a:ext cx="10287000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8400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67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51" grpId="0" animBg="1"/>
      <p:bldP spid="5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" y="2467"/>
            <a:ext cx="13442950" cy="75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5766640" y="3810928"/>
            <a:ext cx="2822388" cy="369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213284" y="3069835"/>
            <a:ext cx="4027908" cy="472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3986091" y="468555"/>
            <a:ext cx="5470770" cy="898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9617075" y="3171031"/>
            <a:ext cx="782368" cy="741754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A</a:t>
            </a:r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974" y="6004707"/>
            <a:ext cx="1591970" cy="197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9638425" y="4355949"/>
            <a:ext cx="740650" cy="704842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1141075" y="4390231"/>
            <a:ext cx="762000" cy="735144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D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1141075" y="3247231"/>
            <a:ext cx="776704" cy="7620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B</a:t>
            </a: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3592507" y="5328227"/>
            <a:ext cx="712788" cy="89615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83" y="812272"/>
            <a:ext cx="919559" cy="128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times up"/>
          <p:cNvGrpSpPr/>
          <p:nvPr/>
        </p:nvGrpSpPr>
        <p:grpSpPr>
          <a:xfrm>
            <a:off x="2063152" y="196034"/>
            <a:ext cx="885236" cy="551367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GB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GB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683" y="1059149"/>
            <a:ext cx="746729" cy="93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66787" y="1042055"/>
            <a:ext cx="105520" cy="112207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68361" y="1853969"/>
            <a:ext cx="105520" cy="112207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815676" y="1472811"/>
            <a:ext cx="105520" cy="112207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149502" y="1509471"/>
            <a:ext cx="105520" cy="112207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2479926" y="1468580"/>
            <a:ext cx="79270" cy="8444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Times New Roman" panose="02020603050405020304" pitchFamily="18" charset="0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9188" y="39904"/>
            <a:ext cx="2762052" cy="228672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pPr algn="ctr"/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</a:rPr>
              <a:t>HẾT GIỜ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444" y="36592"/>
            <a:ext cx="10287000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88787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8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7" grpId="0" animBg="1"/>
      <p:bldP spid="17" grpId="1" animBg="1"/>
      <p:bldP spid="19" grpId="0" animBg="1"/>
      <p:bldP spid="19" grpId="1" animBg="1"/>
      <p:bldP spid="20" grpId="0" animBg="1"/>
      <p:bldP spid="20" grpId="1" animBg="1"/>
      <p:bldP spid="51" grpId="0" animBg="1"/>
      <p:bldP spid="5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Giai cuu dai duong 2\Picture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" y="0"/>
            <a:ext cx="13442950" cy="75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Giai cuu dai duong 2\6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719" y="5419734"/>
            <a:ext cx="1871067" cy="200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Giai cuu dai duong 2\6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9604">
            <a:off x="3314571" y="5153548"/>
            <a:ext cx="2133038" cy="212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677" y="5392262"/>
            <a:ext cx="1960166" cy="190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9716" flipH="1">
            <a:off x="5590369" y="2182340"/>
            <a:ext cx="5084989" cy="715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0150475" y="4374991"/>
            <a:ext cx="838200" cy="82219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C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1633435" y="3290767"/>
            <a:ext cx="803040" cy="778332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B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1609461" y="4386170"/>
            <a:ext cx="827014" cy="842261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D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0150475" y="3247231"/>
            <a:ext cx="838200" cy="810673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r>
              <a:rPr lang="en-US" sz="3600" dirty="0">
                <a:solidFill>
                  <a:srgbClr val="0033CC"/>
                </a:solidFill>
                <a:latin typeface="Times New Roman" panose="02020603050405020304" pitchFamily="18" charset="0"/>
              </a:rPr>
              <a:t> 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674887" y="492598"/>
            <a:ext cx="9371188" cy="1336421"/>
          </a:xfrm>
          <a:prstGeom prst="rect">
            <a:avLst/>
          </a:prstGeom>
          <a:noFill/>
        </p:spPr>
        <p:txBody>
          <a:bodyPr wrap="square" lIns="104296" tIns="52148" rIns="104296" bIns="52148" rtlCol="0">
            <a:spAutoFit/>
          </a:bodyPr>
          <a:lstStyle/>
          <a:p>
            <a:pPr algn="ctr"/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/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7381" y="5808089"/>
            <a:ext cx="1591970" cy="197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4333934" y="4254044"/>
            <a:ext cx="712788" cy="89615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83" y="812272"/>
            <a:ext cx="919559" cy="128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times up"/>
          <p:cNvGrpSpPr/>
          <p:nvPr/>
        </p:nvGrpSpPr>
        <p:grpSpPr>
          <a:xfrm>
            <a:off x="2063152" y="196034"/>
            <a:ext cx="885236" cy="551367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GB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GB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19" name="Picture 3" descr="C:\Users\ADMIN\Desktop\Picture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683" y="1059149"/>
            <a:ext cx="747141" cy="93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1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66787" y="1042055"/>
            <a:ext cx="105520" cy="112207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" name="Group 3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68361" y="1853969"/>
            <a:ext cx="105520" cy="112207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815676" y="1472811"/>
            <a:ext cx="105520" cy="112207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149502" y="1509471"/>
            <a:ext cx="105520" cy="112207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2479926" y="1468580"/>
            <a:ext cx="79270" cy="8444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Times New Roman" panose="02020603050405020304" pitchFamily="18" charset="0"/>
            </a:endParaRPr>
          </a:p>
        </p:txBody>
      </p:sp>
      <p:sp>
        <p:nvSpPr>
          <p:cNvPr id="53" name="Explosion 2 52"/>
          <p:cNvSpPr/>
          <p:nvPr/>
        </p:nvSpPr>
        <p:spPr>
          <a:xfrm>
            <a:off x="179017" y="242599"/>
            <a:ext cx="2762052" cy="228672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6" tIns="52148" rIns="104296" bIns="52148" rtlCol="0" anchor="ctr"/>
          <a:lstStyle/>
          <a:p>
            <a:pPr algn="ctr"/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</a:rPr>
              <a:t>HẾT GIỜ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559" y="86179"/>
            <a:ext cx="10287000" cy="28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07032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50942E-6 L 0.05782 0.0068 " pathEditMode="relative" rAng="0" ptsTypes="AA">
                                      <p:cBhvr>
                                        <p:cTn id="79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3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3" grpId="0" animBg="1"/>
      <p:bldP spid="5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62857" y="1035917"/>
            <a:ext cx="3835019" cy="597757"/>
          </a:xfrm>
          <a:prstGeom prst="rect">
            <a:avLst/>
          </a:prstGeom>
          <a:noFill/>
        </p:spPr>
        <p:txBody>
          <a:bodyPr wrap="none" lIns="104296" tIns="52148" rIns="104296" bIns="52148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TỰ LUẬN</a:t>
            </a:r>
          </a:p>
        </p:txBody>
      </p:sp>
      <p:sp>
        <p:nvSpPr>
          <p:cNvPr id="7" name="Bevel 6"/>
          <p:cNvSpPr/>
          <p:nvPr/>
        </p:nvSpPr>
        <p:spPr>
          <a:xfrm>
            <a:off x="3434261" y="333145"/>
            <a:ext cx="6906220" cy="695643"/>
          </a:xfrm>
          <a:prstGeom prst="beve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pPr lvl="0" algn="ctr"/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TẬP CUỐI CHƯƠNG 5</a:t>
            </a:r>
            <a:endParaRPr lang="vi-VN" sz="40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6" descr="File thiết kế áo thời trang - qoobee nháy mắt thắc mắc - 123Design.org"/>
          <p:cNvSpPr>
            <a:spLocks noChangeAspect="1" noChangeArrowheads="1"/>
          </p:cNvSpPr>
          <p:nvPr/>
        </p:nvSpPr>
        <p:spPr bwMode="auto">
          <a:xfrm>
            <a:off x="1557478" y="-159276"/>
            <a:ext cx="356394" cy="3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4296" tIns="52148" rIns="104296" bIns="52148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08274" y="4620772"/>
            <a:ext cx="547260" cy="428480"/>
          </a:xfrm>
          <a:prstGeom prst="rect">
            <a:avLst/>
          </a:prstGeom>
          <a:noFill/>
        </p:spPr>
        <p:txBody>
          <a:bodyPr wrap="none" lIns="104296" tIns="52148" rIns="104296" bIns="52148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</a:rPr>
              <a:t>     </a:t>
            </a:r>
          </a:p>
        </p:txBody>
      </p:sp>
      <p:sp>
        <p:nvSpPr>
          <p:cNvPr id="23" name="Flowchart: Alternate Process 22"/>
          <p:cNvSpPr/>
          <p:nvPr/>
        </p:nvSpPr>
        <p:spPr>
          <a:xfrm>
            <a:off x="1108274" y="1648335"/>
            <a:ext cx="5537001" cy="659311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04296" tIns="52148" rIns="104296" bIns="52148" rtlCol="0" anchor="ctr"/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5.36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36-37 SGK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2561431"/>
            <a:ext cx="12268200" cy="441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914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3765</TotalTime>
  <Words>1077</Words>
  <Application>Microsoft Office PowerPoint</Application>
  <PresentationFormat>Custom</PresentationFormat>
  <Paragraphs>123</Paragraphs>
  <Slides>22</Slides>
  <Notes>0</Notes>
  <HiddenSlides>0</HiddenSlides>
  <MMClips>5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Times New Roman</vt:lpstr>
      <vt:lpstr>Arial</vt:lpstr>
      <vt:lpstr>Calibri</vt:lpstr>
      <vt:lpstr>Office Theme</vt:lpstr>
      <vt:lpstr>5_Office Theme</vt:lpstr>
      <vt:lpstr>Equation</vt:lpstr>
      <vt:lpstr>PowerPoint Presentation</vt:lpstr>
      <vt:lpstr>PowerPoint Presentation</vt:lpstr>
      <vt:lpstr>HOẠT ĐỘNG 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Phạm Văn Phương</cp:lastModifiedBy>
  <cp:revision>330</cp:revision>
  <dcterms:created xsi:type="dcterms:W3CDTF">2006-08-16T00:00:00Z</dcterms:created>
  <dcterms:modified xsi:type="dcterms:W3CDTF">2024-08-06T15:00:59Z</dcterms:modified>
</cp:coreProperties>
</file>