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98" r:id="rId2"/>
    <p:sldId id="256" r:id="rId3"/>
    <p:sldId id="476" r:id="rId4"/>
    <p:sldId id="488" r:id="rId5"/>
    <p:sldId id="465" r:id="rId6"/>
    <p:sldId id="490" r:id="rId7"/>
    <p:sldId id="507" r:id="rId8"/>
    <p:sldId id="504" r:id="rId9"/>
    <p:sldId id="491" r:id="rId10"/>
    <p:sldId id="499" r:id="rId11"/>
    <p:sldId id="477" r:id="rId12"/>
    <p:sldId id="506" r:id="rId13"/>
    <p:sldId id="467" r:id="rId14"/>
    <p:sldId id="496" r:id="rId15"/>
    <p:sldId id="492" r:id="rId16"/>
    <p:sldId id="493" r:id="rId17"/>
    <p:sldId id="500" r:id="rId18"/>
    <p:sldId id="505" r:id="rId19"/>
    <p:sldId id="494" r:id="rId20"/>
    <p:sldId id="495" r:id="rId21"/>
    <p:sldId id="501" r:id="rId22"/>
    <p:sldId id="502" r:id="rId23"/>
    <p:sldId id="5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7" autoAdjust="0"/>
    <p:restoredTop sz="93636" autoAdjust="0"/>
  </p:normalViewPr>
  <p:slideViewPr>
    <p:cSldViewPr snapToGrid="0">
      <p:cViewPr varScale="1">
        <p:scale>
          <a:sx n="64" d="100"/>
          <a:sy n="64" d="100"/>
        </p:scale>
        <p:origin x="7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 </a:t>
            </a:r>
            <a:r>
              <a:rPr lang="en-US" dirty="0" err="1"/>
              <a:t>dụ</a:t>
            </a:r>
            <a:r>
              <a:rPr lang="en-US" dirty="0"/>
              <a:t>: Thông </a:t>
            </a:r>
            <a:r>
              <a:rPr lang="en-US" dirty="0" err="1"/>
              <a:t>báo</a:t>
            </a:r>
            <a:r>
              <a:rPr lang="en-US" dirty="0"/>
              <a:t> </a:t>
            </a:r>
            <a:r>
              <a:rPr lang="en-US" dirty="0" err="1"/>
              <a:t>rằng</a:t>
            </a:r>
            <a:r>
              <a:rPr lang="en-US" dirty="0"/>
              <a:t> </a:t>
            </a:r>
            <a:r>
              <a:rPr lang="en-US" dirty="0" err="1"/>
              <a:t>sẽ</a:t>
            </a:r>
            <a:r>
              <a:rPr lang="en-US" dirty="0"/>
              <a:t> </a:t>
            </a:r>
            <a:r>
              <a:rPr lang="en-US" dirty="0" err="1"/>
              <a:t>đến</a:t>
            </a:r>
            <a:r>
              <a:rPr lang="en-US" dirty="0"/>
              <a:t> </a:t>
            </a:r>
            <a:r>
              <a:rPr lang="en-US" dirty="0" err="1"/>
              <a:t>muộn</a:t>
            </a:r>
            <a:r>
              <a:rPr lang="en-US" dirty="0"/>
              <a:t>: “</a:t>
            </a:r>
            <a:r>
              <a:rPr lang="vi-VN" dirty="0"/>
              <a:t>Đến muộn nhé!”, “Đến muộn”...</a:t>
            </a:r>
          </a:p>
          <a:p>
            <a:r>
              <a:rPr lang="vi-VN" dirty="0">
                <a:sym typeface="Wingdings" panose="05000000000000000000" pitchFamily="2" charset="2"/>
              </a:rPr>
              <a:t>Sau khi hoàn thành, yêu cầu HS giải thích vì sao lại rút gọn như vậy, có hiệu quả hay không? Lựa chọn 1 số tin đã được rút gọn và viết lại đầy đủ.</a:t>
            </a:r>
          </a:p>
          <a:p>
            <a:r>
              <a:rPr lang="vi-VN" dirty="0">
                <a:sym typeface="Wingdings" panose="05000000000000000000" pitchFamily="2" charset="2"/>
              </a:rPr>
              <a:t>Dẫn: Hằng ngày</a:t>
            </a:r>
            <a:r>
              <a:rPr lang="vi-VN" dirty="0"/>
              <a:t>, chúng ta thường có những tình huống cần phải truyền đạt thông tin thật nhanh gọn, như vội vàng thông báo một tin nào đó hoặc trả lời một câu hỏi ngắn. Nhiều lúc chúng ta không cần nói đủ chủ ngữ, vị ngữ mà đối phương vẫn hiểu rõ ý mình muốn nói? Đó chính là cách mà chúng ta sử dụng </a:t>
            </a:r>
            <a:r>
              <a:rPr lang="vi-VN" b="1" dirty="0"/>
              <a:t>câu rút gọn</a:t>
            </a:r>
            <a:r>
              <a:rPr lang="vi-VN" dirty="0"/>
              <a:t>.</a:t>
            </a:r>
          </a:p>
          <a:p>
            <a:r>
              <a:rPr lang="vi-VN" dirty="0"/>
              <a:t>Vậy câu rút gọn là gì? Cần lưu ý điều gì khi rút gọn câu? Bài học ngày hôm nay sẽ giải đáp những câu hỏi đó.</a:t>
            </a:r>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1</a:t>
            </a:fld>
            <a:endParaRPr lang="en-US"/>
          </a:p>
        </p:txBody>
      </p:sp>
    </p:spTree>
    <p:extLst>
      <p:ext uri="{BB962C8B-B14F-4D97-AF65-F5344CB8AC3E}">
        <p14:creationId xmlns:p14="http://schemas.microsoft.com/office/powerpoint/2010/main" val="109656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10</a:t>
            </a:fld>
            <a:endParaRPr lang="en-US"/>
          </a:p>
        </p:txBody>
      </p:sp>
    </p:spTree>
    <p:extLst>
      <p:ext uri="{BB962C8B-B14F-4D97-AF65-F5344CB8AC3E}">
        <p14:creationId xmlns:p14="http://schemas.microsoft.com/office/powerpoint/2010/main" val="1095285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11</a:t>
            </a:fld>
            <a:endParaRPr lang="en-US"/>
          </a:p>
        </p:txBody>
      </p:sp>
    </p:spTree>
    <p:extLst>
      <p:ext uri="{BB962C8B-B14F-4D97-AF65-F5344CB8AC3E}">
        <p14:creationId xmlns:p14="http://schemas.microsoft.com/office/powerpoint/2010/main" val="2137753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13</a:t>
            </a:fld>
            <a:endParaRPr lang="en-US"/>
          </a:p>
        </p:txBody>
      </p:sp>
    </p:spTree>
    <p:extLst>
      <p:ext uri="{BB962C8B-B14F-4D97-AF65-F5344CB8AC3E}">
        <p14:creationId xmlns:p14="http://schemas.microsoft.com/office/powerpoint/2010/main" val="453181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14</a:t>
            </a:fld>
            <a:endParaRPr lang="en-US"/>
          </a:p>
        </p:txBody>
      </p:sp>
    </p:spTree>
    <p:extLst>
      <p:ext uri="{BB962C8B-B14F-4D97-AF65-F5344CB8AC3E}">
        <p14:creationId xmlns:p14="http://schemas.microsoft.com/office/powerpoint/2010/main" val="345983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15</a:t>
            </a:fld>
            <a:endParaRPr lang="en-US"/>
          </a:p>
        </p:txBody>
      </p:sp>
    </p:spTree>
    <p:extLst>
      <p:ext uri="{BB962C8B-B14F-4D97-AF65-F5344CB8AC3E}">
        <p14:creationId xmlns:p14="http://schemas.microsoft.com/office/powerpoint/2010/main" val="2700785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16</a:t>
            </a:fld>
            <a:endParaRPr lang="en-US"/>
          </a:p>
        </p:txBody>
      </p:sp>
    </p:spTree>
    <p:extLst>
      <p:ext uri="{BB962C8B-B14F-4D97-AF65-F5344CB8AC3E}">
        <p14:creationId xmlns:p14="http://schemas.microsoft.com/office/powerpoint/2010/main" val="2134362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19</a:t>
            </a:fld>
            <a:endParaRPr lang="en-US"/>
          </a:p>
        </p:txBody>
      </p:sp>
    </p:spTree>
    <p:extLst>
      <p:ext uri="{BB962C8B-B14F-4D97-AF65-F5344CB8AC3E}">
        <p14:creationId xmlns:p14="http://schemas.microsoft.com/office/powerpoint/2010/main" val="2641559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20</a:t>
            </a:fld>
            <a:endParaRPr lang="en-US"/>
          </a:p>
        </p:txBody>
      </p:sp>
    </p:spTree>
    <p:extLst>
      <p:ext uri="{BB962C8B-B14F-4D97-AF65-F5344CB8AC3E}">
        <p14:creationId xmlns:p14="http://schemas.microsoft.com/office/powerpoint/2010/main" val="2037913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đoạn hội thoại này, câu rút gọn giúp thể hiện cuộc trò chuyện ngắn gọn, đơn giản, tạo cảm giác gần gũi, thoải mái giữa hai người bạn.</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23</a:t>
            </a:fld>
            <a:endParaRPr lang="en-US"/>
          </a:p>
        </p:txBody>
      </p:sp>
    </p:spTree>
    <p:extLst>
      <p:ext uri="{BB962C8B-B14F-4D97-AF65-F5344CB8AC3E}">
        <p14:creationId xmlns:p14="http://schemas.microsoft.com/office/powerpoint/2010/main" val="130876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3336722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7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327345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6</a:t>
            </a:fld>
            <a:endParaRPr lang="en-US"/>
          </a:p>
        </p:txBody>
      </p:sp>
    </p:spTree>
    <p:extLst>
      <p:ext uri="{BB962C8B-B14F-4D97-AF65-F5344CB8AC3E}">
        <p14:creationId xmlns:p14="http://schemas.microsoft.com/office/powerpoint/2010/main" val="3984140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092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3776328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674754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12/1/2026</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12/1/2026</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12/1/2026</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12/1/2026</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12/1/2026</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12/1/2026</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12/1/2026</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12/1/2026</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12/1/2026</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12/1/2026</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12/1/2026</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xmlns=""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12/1/2026</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0.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5A316F-E3D6-8538-D85B-A598946FF85A}"/>
              </a:ext>
            </a:extLst>
          </p:cNvPr>
          <p:cNvSpPr txBox="1"/>
          <p:nvPr/>
        </p:nvSpPr>
        <p:spPr>
          <a:xfrm>
            <a:off x="2732194" y="1004464"/>
            <a:ext cx="7569160" cy="707886"/>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TRUYỀN TIN THẦN TỐC</a:t>
            </a:r>
          </a:p>
        </p:txBody>
      </p:sp>
      <p:sp>
        <p:nvSpPr>
          <p:cNvPr id="8" name="Freeform 5">
            <a:extLst>
              <a:ext uri="{FF2B5EF4-FFF2-40B4-BE49-F238E27FC236}">
                <a16:creationId xmlns:a16="http://schemas.microsoft.com/office/drawing/2014/main" id="{3594BBCC-953C-0C09-ADAB-B2AF1389D91C}"/>
              </a:ext>
            </a:extLst>
          </p:cNvPr>
          <p:cNvSpPr/>
          <p:nvPr/>
        </p:nvSpPr>
        <p:spPr>
          <a:xfrm>
            <a:off x="1726891" y="2268911"/>
            <a:ext cx="9324489" cy="4167607"/>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a:p>
        </p:txBody>
      </p:sp>
      <p:sp>
        <p:nvSpPr>
          <p:cNvPr id="10" name="TextBox 9">
            <a:extLst>
              <a:ext uri="{FF2B5EF4-FFF2-40B4-BE49-F238E27FC236}">
                <a16:creationId xmlns:a16="http://schemas.microsoft.com/office/drawing/2014/main" id="{2BFA5877-F079-0C87-E63D-6130F26F8105}"/>
              </a:ext>
            </a:extLst>
          </p:cNvPr>
          <p:cNvSpPr txBox="1"/>
          <p:nvPr/>
        </p:nvSpPr>
        <p:spPr>
          <a:xfrm>
            <a:off x="1973885" y="2692982"/>
            <a:ext cx="8947598" cy="3539430"/>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a:t>
            </a:r>
            <a:r>
              <a:rPr lang="vi-VN" sz="2800" dirty="0">
                <a:latin typeface="Times New Roman" panose="02020603050405020304" pitchFamily="18" charset="0"/>
                <a:cs typeface="Times New Roman" panose="02020603050405020304" pitchFamily="18" charset="0"/>
              </a:rPr>
              <a:t>i nhóm sẽ</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viết ra một tin nhắn rút gọn nhanh gọn nhất để truyền </a:t>
            </a:r>
            <a:r>
              <a:rPr lang="en-US" sz="2800" dirty="0">
                <a:latin typeface="Times New Roman" panose="02020603050405020304" pitchFamily="18" charset="0"/>
                <a:cs typeface="Times New Roman" panose="02020603050405020304" pitchFamily="18" charset="0"/>
              </a:rPr>
              <a:t>tin </a:t>
            </a:r>
            <a:r>
              <a:rPr lang="vi-VN" sz="2800" dirty="0">
                <a:latin typeface="Times New Roman" panose="02020603050405020304" pitchFamily="18" charset="0"/>
                <a:cs typeface="Times New Roman" panose="02020603050405020304" pitchFamily="18" charset="0"/>
              </a:rPr>
              <a:t>phù hợp với từng tình huống mà đảm bảo người 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vi-VN" sz="2800" dirty="0">
                <a:latin typeface="Times New Roman" panose="02020603050405020304" pitchFamily="18" charset="0"/>
                <a:cs typeface="Times New Roman" panose="02020603050405020304" pitchFamily="18" charset="0"/>
              </a:rPr>
              <a:t> hiểu được nội dung.</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1: Thông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vi-VN" sz="2800" dirty="0">
                <a:latin typeface="Times New Roman" panose="02020603050405020304" pitchFamily="18" charset="0"/>
                <a:cs typeface="Times New Roman" panose="02020603050405020304" pitchFamily="18" charset="0"/>
              </a:rPr>
              <a:t> 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muộn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2: Thông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4: Thông </a:t>
            </a:r>
            <a:r>
              <a:rPr lang="en-US" sz="2800" dirty="0" err="1">
                <a:latin typeface="Times New Roman" panose="02020603050405020304" pitchFamily="18" charset="0"/>
                <a:cs typeface="Times New Roman" panose="02020603050405020304" pitchFamily="18" charset="0"/>
              </a:rPr>
              <a:t>báo</a:t>
            </a:r>
            <a:r>
              <a:rPr lang="vi-VN" sz="2800" dirty="0">
                <a:latin typeface="Times New Roman" panose="02020603050405020304" pitchFamily="18" charset="0"/>
                <a:cs typeface="Times New Roman" panose="02020603050405020304" pitchFamily="18" charset="0"/>
              </a:rPr>
              <a:t> 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a:t>
            </a:r>
          </a:p>
        </p:txBody>
      </p:sp>
      <p:grpSp>
        <p:nvGrpSpPr>
          <p:cNvPr id="4" name="Group 2">
            <a:extLst>
              <a:ext uri="{FF2B5EF4-FFF2-40B4-BE49-F238E27FC236}">
                <a16:creationId xmlns:a16="http://schemas.microsoft.com/office/drawing/2014/main" id="{02D2C3C8-BBDA-BE0A-016C-DE59125A0922}"/>
              </a:ext>
            </a:extLst>
          </p:cNvPr>
          <p:cNvGrpSpPr/>
          <p:nvPr/>
        </p:nvGrpSpPr>
        <p:grpSpPr>
          <a:xfrm>
            <a:off x="285733" y="219480"/>
            <a:ext cx="3209826" cy="2706146"/>
            <a:chOff x="0" y="0"/>
            <a:chExt cx="11331269" cy="9553187"/>
          </a:xfrm>
        </p:grpSpPr>
        <p:sp>
          <p:nvSpPr>
            <p:cNvPr id="5" name="Freeform 3">
              <a:extLst>
                <a:ext uri="{FF2B5EF4-FFF2-40B4-BE49-F238E27FC236}">
                  <a16:creationId xmlns:a16="http://schemas.microsoft.com/office/drawing/2014/main" id="{8A1ECEB9-44BA-7839-99F8-43A60A126C3C}"/>
                </a:ext>
              </a:extLst>
            </p:cNvPr>
            <p:cNvSpPr/>
            <p:nvPr/>
          </p:nvSpPr>
          <p:spPr>
            <a:xfrm>
              <a:off x="1912557" y="3436588"/>
              <a:ext cx="9418712" cy="5486400"/>
            </a:xfrm>
            <a:custGeom>
              <a:avLst/>
              <a:gdLst/>
              <a:ahLst/>
              <a:cxnLst/>
              <a:rect l="l" t="t" r="r" b="b"/>
              <a:pathLst>
                <a:path w="9418712" h="5486400">
                  <a:moveTo>
                    <a:pt x="0" y="0"/>
                  </a:moveTo>
                  <a:lnTo>
                    <a:pt x="9418712" y="0"/>
                  </a:lnTo>
                  <a:lnTo>
                    <a:pt x="9418712" y="5486400"/>
                  </a:lnTo>
                  <a:lnTo>
                    <a:pt x="0" y="5486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F3E02083-C728-CA29-79CD-DE1F4EF5B157}"/>
                </a:ext>
              </a:extLst>
            </p:cNvPr>
            <p:cNvSpPr/>
            <p:nvPr/>
          </p:nvSpPr>
          <p:spPr>
            <a:xfrm>
              <a:off x="0" y="0"/>
              <a:ext cx="7809730" cy="9553187"/>
            </a:xfrm>
            <a:custGeom>
              <a:avLst/>
              <a:gdLst/>
              <a:ahLst/>
              <a:cxnLst/>
              <a:rect l="l" t="t" r="r" b="b"/>
              <a:pathLst>
                <a:path w="7809730" h="9553187">
                  <a:moveTo>
                    <a:pt x="0" y="0"/>
                  </a:moveTo>
                  <a:lnTo>
                    <a:pt x="7809730" y="0"/>
                  </a:lnTo>
                  <a:lnTo>
                    <a:pt x="7809730" y="9553187"/>
                  </a:lnTo>
                  <a:lnTo>
                    <a:pt x="0" y="955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spTree>
    <p:extLst>
      <p:ext uri="{BB962C8B-B14F-4D97-AF65-F5344CB8AC3E}">
        <p14:creationId xmlns:p14="http://schemas.microsoft.com/office/powerpoint/2010/main" val="149387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D9D814-B93F-1DFD-2DF2-54127B57A95D}"/>
              </a:ext>
            </a:extLst>
          </p:cNvPr>
          <p:cNvSpPr txBox="1"/>
          <p:nvPr/>
        </p:nvSpPr>
        <p:spPr>
          <a:xfrm>
            <a:off x="2264569" y="387508"/>
            <a:ext cx="9532213" cy="440120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rồi</a:t>
            </a:r>
            <a:r>
              <a:rPr lang="en-US" sz="2800" b="1"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xa, </a:t>
            </a:r>
            <a:r>
              <a:rPr lang="en-US" sz="2800" dirty="0" err="1">
                <a:latin typeface="Times New Roman" panose="02020603050405020304" pitchFamily="18" charset="0"/>
                <a:cs typeface="Times New Roman" panose="02020603050405020304" pitchFamily="18" charset="0"/>
              </a:rPr>
              <a:t>dặn</a:t>
            </a:r>
            <a:r>
              <a:rPr lang="en-US" sz="2800" dirty="0">
                <a:latin typeface="Times New Roman" panose="02020603050405020304" pitchFamily="18" charset="0"/>
                <a:cs typeface="Times New Roman" panose="02020603050405020304" pitchFamily="18" charset="0"/>
              </a:rPr>
              <a:t> con ở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mải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chẳng</a:t>
            </a:r>
            <a:r>
              <a:rPr lang="en-US" sz="2800" dirty="0">
                <a:latin typeface="Times New Roman" panose="02020603050405020304" pitchFamily="18" charset="0"/>
                <a:cs typeface="Times New Roman" panose="02020603050405020304" pitchFamily="18" charset="0"/>
              </a:rPr>
              <a:t> may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Bố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Mất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rồi</a:t>
            </a:r>
            <a:r>
              <a:rPr lang="en-US" sz="2800" i="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7FC703E1-5262-857A-0360-9A2AC4BD360C}"/>
              </a:ext>
            </a:extLst>
          </p:cNvPr>
          <p:cNvSpPr txBox="1"/>
          <p:nvPr/>
        </p:nvSpPr>
        <p:spPr>
          <a:xfrm>
            <a:off x="395217" y="4806912"/>
            <a:ext cx="11401565"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a:t>
            </a:r>
          </a:p>
        </p:txBody>
      </p:sp>
      <p:sp>
        <p:nvSpPr>
          <p:cNvPr id="8" name="Freeform 2"/>
          <p:cNvSpPr/>
          <p:nvPr/>
        </p:nvSpPr>
        <p:spPr>
          <a:xfrm>
            <a:off x="136603" y="539810"/>
            <a:ext cx="2268284" cy="4114800"/>
          </a:xfrm>
          <a:custGeom>
            <a:avLst/>
            <a:gdLst/>
            <a:ahLst/>
            <a:cxnLst/>
            <a:rect l="l" t="t" r="r" b="b"/>
            <a:pathLst>
              <a:path w="2268284" h="4114800">
                <a:moveTo>
                  <a:pt x="0" y="0"/>
                </a:moveTo>
                <a:lnTo>
                  <a:pt x="2268284" y="0"/>
                </a:lnTo>
                <a:lnTo>
                  <a:pt x="226828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67968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190831" y="2423613"/>
            <a:ext cx="7569160" cy="1446550"/>
          </a:xfrm>
          <a:prstGeom prst="rect">
            <a:avLst/>
          </a:prstGeom>
          <a:noFill/>
        </p:spPr>
        <p:txBody>
          <a:bodyPr wrap="square" rtlCol="0">
            <a:spAutoFit/>
          </a:bodyPr>
          <a:lstStyle/>
          <a:p>
            <a:pPr algn="ctr"/>
            <a:r>
              <a:rPr lang="en-US" sz="4400" b="1" dirty="0">
                <a:solidFill>
                  <a:srgbClr val="C00000"/>
                </a:solidFill>
                <a:latin typeface="#9Slide07 Pangolin" panose="00000500000000000000" pitchFamily="2" charset="0"/>
                <a:cs typeface="Times New Roman" panose="02020603050405020304" pitchFamily="18" charset="0"/>
              </a:rPr>
              <a:t>II.</a:t>
            </a:r>
          </a:p>
          <a:p>
            <a:pPr algn="ctr"/>
            <a:r>
              <a:rPr lang="en-US" sz="4400" b="1" dirty="0">
                <a:solidFill>
                  <a:srgbClr val="C00000"/>
                </a:solidFill>
                <a:latin typeface="#9Slide07 Pangolin" panose="00000500000000000000" pitchFamily="2" charset="0"/>
                <a:cs typeface="Times New Roman" panose="02020603050405020304" pitchFamily="18" charset="0"/>
              </a:rPr>
              <a:t>LUYỆN TẬP</a:t>
            </a:r>
          </a:p>
        </p:txBody>
      </p:sp>
      <p:sp>
        <p:nvSpPr>
          <p:cNvPr id="3" name="Freeform 2"/>
          <p:cNvSpPr/>
          <p:nvPr/>
        </p:nvSpPr>
        <p:spPr>
          <a:xfrm>
            <a:off x="5464968" y="825360"/>
            <a:ext cx="6628221" cy="5774837"/>
          </a:xfrm>
          <a:custGeom>
            <a:avLst/>
            <a:gdLst/>
            <a:ahLst/>
            <a:cxnLst/>
            <a:rect l="l" t="t" r="r" b="b"/>
            <a:pathLst>
              <a:path w="7279650" h="6342395">
                <a:moveTo>
                  <a:pt x="0" y="0"/>
                </a:moveTo>
                <a:lnTo>
                  <a:pt x="7279650" y="0"/>
                </a:lnTo>
                <a:lnTo>
                  <a:pt x="7279650" y="6342395"/>
                </a:lnTo>
                <a:lnTo>
                  <a:pt x="0" y="634239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418763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et of colorful arrows&#10;&#10;Description automatically generated with medium confidence">
            <a:extLst>
              <a:ext uri="{FF2B5EF4-FFF2-40B4-BE49-F238E27FC236}">
                <a16:creationId xmlns:a16="http://schemas.microsoft.com/office/drawing/2014/main" id="{9EDAA0E1-0DDF-7FED-D88A-EF888E34B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3019" y="1637531"/>
            <a:ext cx="4925962" cy="4925962"/>
          </a:xfrm>
          <a:prstGeom prst="rect">
            <a:avLst/>
          </a:prstGeom>
        </p:spPr>
      </p:pic>
      <p:sp>
        <p:nvSpPr>
          <p:cNvPr id="7" name="TextBox 6">
            <a:extLst>
              <a:ext uri="{FF2B5EF4-FFF2-40B4-BE49-F238E27FC236}">
                <a16:creationId xmlns:a16="http://schemas.microsoft.com/office/drawing/2014/main" id="{24D63C58-87DE-C9E2-1CFA-98AED0FA8D5D}"/>
              </a:ext>
            </a:extLst>
          </p:cNvPr>
          <p:cNvSpPr txBox="1"/>
          <p:nvPr/>
        </p:nvSpPr>
        <p:spPr>
          <a:xfrm>
            <a:off x="-185737" y="2330674"/>
            <a:ext cx="4457700"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1: </a:t>
            </a:r>
          </a:p>
          <a:p>
            <a:pPr algn="ctr"/>
            <a:r>
              <a:rPr lang="en-US" sz="2800" b="1" dirty="0" err="1">
                <a:latin typeface="Times New Roman" panose="02020603050405020304" pitchFamily="18" charset="0"/>
                <a:cs typeface="Times New Roman" panose="02020603050405020304" pitchFamily="18" charset="0"/>
              </a:rPr>
              <a:t>Khám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a:t>
            </a:r>
            <a:endParaRPr lang="vi-VN"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A7A7243-3A57-3C4E-FB51-9DAC9CAA31FB}"/>
              </a:ext>
            </a:extLst>
          </p:cNvPr>
          <p:cNvSpPr txBox="1"/>
          <p:nvPr/>
        </p:nvSpPr>
        <p:spPr>
          <a:xfrm>
            <a:off x="-111918" y="3297925"/>
            <a:ext cx="44577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1</a:t>
            </a:r>
            <a:endParaRPr lang="vi-VN"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1DD82CB-A904-7502-62B6-36AD8691C797}"/>
              </a:ext>
            </a:extLst>
          </p:cNvPr>
          <p:cNvSpPr txBox="1"/>
          <p:nvPr/>
        </p:nvSpPr>
        <p:spPr>
          <a:xfrm>
            <a:off x="7920039" y="2330674"/>
            <a:ext cx="4457700"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2: </a:t>
            </a:r>
          </a:p>
          <a:p>
            <a:pPr algn="ct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endParaRPr lang="vi-VN"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527409-00DA-0E8F-2DE9-BB5F30530BF2}"/>
              </a:ext>
            </a:extLst>
          </p:cNvPr>
          <p:cNvSpPr txBox="1"/>
          <p:nvPr/>
        </p:nvSpPr>
        <p:spPr>
          <a:xfrm>
            <a:off x="7993858" y="3297925"/>
            <a:ext cx="44577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2</a:t>
            </a:r>
            <a:endParaRPr lang="vi-VN"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6261288-19F3-78E9-6320-CC40BC1AFB97}"/>
              </a:ext>
            </a:extLst>
          </p:cNvPr>
          <p:cNvSpPr txBox="1"/>
          <p:nvPr/>
        </p:nvSpPr>
        <p:spPr>
          <a:xfrm>
            <a:off x="-111918" y="4527432"/>
            <a:ext cx="4457700"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3: </a:t>
            </a:r>
          </a:p>
          <a:p>
            <a:pPr algn="ctr"/>
            <a:r>
              <a:rPr lang="en-US" sz="2800" b="1" dirty="0" err="1">
                <a:latin typeface="Times New Roman" panose="02020603050405020304" pitchFamily="18" charset="0"/>
                <a:cs typeface="Times New Roman" panose="02020603050405020304" pitchFamily="18" charset="0"/>
              </a:rPr>
              <a:t>Nghiên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cứu</a:t>
            </a:r>
            <a:endParaRPr lang="vi-VN"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604C7DB2-B561-74DE-5426-95290EE56F7C}"/>
              </a:ext>
            </a:extLst>
          </p:cNvPr>
          <p:cNvSpPr txBox="1"/>
          <p:nvPr/>
        </p:nvSpPr>
        <p:spPr>
          <a:xfrm>
            <a:off x="-38099" y="5494683"/>
            <a:ext cx="44577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3</a:t>
            </a:r>
            <a:endParaRPr lang="vi-VN"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AC4914E-3108-B9DD-5F97-B53B9227E74B}"/>
              </a:ext>
            </a:extLst>
          </p:cNvPr>
          <p:cNvSpPr txBox="1"/>
          <p:nvPr/>
        </p:nvSpPr>
        <p:spPr>
          <a:xfrm>
            <a:off x="7993858" y="4527432"/>
            <a:ext cx="4457700"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4: </a:t>
            </a:r>
          </a:p>
          <a:p>
            <a:pPr algn="ctr"/>
            <a:r>
              <a:rPr lang="en-US" sz="2800" b="1" dirty="0" err="1">
                <a:latin typeface="Times New Roman" panose="02020603050405020304" pitchFamily="18" charset="0"/>
                <a:cs typeface="Times New Roman" panose="02020603050405020304" pitchFamily="18" charset="0"/>
              </a:rPr>
              <a:t>Chuyên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endParaRPr lang="vi-VN"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0EAA997-19AB-ED94-EF8B-CA5C2DD879F8}"/>
              </a:ext>
            </a:extLst>
          </p:cNvPr>
          <p:cNvSpPr txBox="1"/>
          <p:nvPr/>
        </p:nvSpPr>
        <p:spPr>
          <a:xfrm>
            <a:off x="8067677" y="5494683"/>
            <a:ext cx="44577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4</a:t>
            </a:r>
            <a:endParaRPr lang="vi-VN"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64AC159-CD32-B20D-D910-CDB34AEF4FCC}"/>
              </a:ext>
            </a:extLst>
          </p:cNvPr>
          <p:cNvSpPr txBox="1"/>
          <p:nvPr/>
        </p:nvSpPr>
        <p:spPr>
          <a:xfrm>
            <a:off x="2261414" y="703302"/>
            <a:ext cx="7569160" cy="769441"/>
          </a:xfrm>
          <a:prstGeom prst="rect">
            <a:avLst/>
          </a:prstGeom>
          <a:noFill/>
        </p:spPr>
        <p:txBody>
          <a:bodyPr wrap="square" rtlCol="0">
            <a:spAutoFit/>
          </a:bodyPr>
          <a:lstStyle/>
          <a:p>
            <a:pPr algn="ctr"/>
            <a:r>
              <a:rPr lang="en-US" sz="4400" b="1" dirty="0">
                <a:solidFill>
                  <a:srgbClr val="C00000"/>
                </a:solidFill>
                <a:latin typeface="#9Slide07 Pangolin" panose="00000500000000000000" pitchFamily="2" charset="0"/>
                <a:cs typeface="Times New Roman" panose="02020603050405020304" pitchFamily="18" charset="0"/>
              </a:rPr>
              <a:t>Chinh </a:t>
            </a:r>
            <a:r>
              <a:rPr lang="en-US" sz="4400" b="1" dirty="0" err="1">
                <a:solidFill>
                  <a:srgbClr val="C00000"/>
                </a:solidFill>
                <a:latin typeface="#9Slide07 Pangolin" panose="00000500000000000000" pitchFamily="2" charset="0"/>
                <a:cs typeface="Times New Roman" panose="02020603050405020304" pitchFamily="18" charset="0"/>
              </a:rPr>
              <a:t>phục</a:t>
            </a:r>
            <a:r>
              <a:rPr lang="en-US" sz="4400" b="1" dirty="0">
                <a:solidFill>
                  <a:srgbClr val="C00000"/>
                </a:solidFill>
                <a:latin typeface="#9Slide07 Pangolin" panose="00000500000000000000" pitchFamily="2" charset="0"/>
                <a:cs typeface="Times New Roman" panose="02020603050405020304" pitchFamily="18" charset="0"/>
              </a:rPr>
              <a:t> </a:t>
            </a:r>
            <a:r>
              <a:rPr lang="en-US" sz="4400" b="1" dirty="0" err="1">
                <a:solidFill>
                  <a:srgbClr val="C00000"/>
                </a:solidFill>
                <a:latin typeface="#9Slide07 Pangolin" panose="00000500000000000000" pitchFamily="2" charset="0"/>
                <a:cs typeface="Times New Roman" panose="02020603050405020304" pitchFamily="18" charset="0"/>
              </a:rPr>
              <a:t>câu</a:t>
            </a:r>
            <a:r>
              <a:rPr lang="en-US" sz="4400" b="1" dirty="0">
                <a:solidFill>
                  <a:srgbClr val="C00000"/>
                </a:solidFill>
                <a:latin typeface="#9Slide07 Pangolin" panose="00000500000000000000" pitchFamily="2" charset="0"/>
                <a:cs typeface="Times New Roman" panose="02020603050405020304" pitchFamily="18" charset="0"/>
              </a:rPr>
              <a:t> </a:t>
            </a:r>
            <a:r>
              <a:rPr lang="en-US" sz="4400" b="1" dirty="0" err="1">
                <a:solidFill>
                  <a:srgbClr val="C00000"/>
                </a:solidFill>
                <a:latin typeface="#9Slide07 Pangolin" panose="00000500000000000000" pitchFamily="2" charset="0"/>
                <a:cs typeface="Times New Roman" panose="02020603050405020304" pitchFamily="18" charset="0"/>
              </a:rPr>
              <a:t>rút</a:t>
            </a:r>
            <a:r>
              <a:rPr lang="en-US" sz="4400" b="1" dirty="0">
                <a:solidFill>
                  <a:srgbClr val="C00000"/>
                </a:solidFill>
                <a:latin typeface="#9Slide07 Pangolin" panose="00000500000000000000" pitchFamily="2" charset="0"/>
                <a:cs typeface="Times New Roman" panose="02020603050405020304" pitchFamily="18" charset="0"/>
              </a:rPr>
              <a:t> </a:t>
            </a:r>
            <a:r>
              <a:rPr lang="en-US" sz="4400" b="1" dirty="0" err="1">
                <a:solidFill>
                  <a:srgbClr val="C00000"/>
                </a:solidFill>
                <a:latin typeface="#9Slide07 Pangolin" panose="00000500000000000000" pitchFamily="2" charset="0"/>
                <a:cs typeface="Times New Roman" panose="02020603050405020304" pitchFamily="18" charset="0"/>
              </a:rPr>
              <a:t>gọn</a:t>
            </a:r>
            <a:endParaRPr lang="en-US" sz="4400" b="1" dirty="0">
              <a:solidFill>
                <a:srgbClr val="C00000"/>
              </a:solidFill>
              <a:latin typeface="#9Slide07 Pangolin"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267015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3" name="Freeform 5">
            <a:extLst>
              <a:ext uri="{FF2B5EF4-FFF2-40B4-BE49-F238E27FC236}">
                <a16:creationId xmlns:a16="http://schemas.microsoft.com/office/drawing/2014/main" id="{4F48EB29-E3AF-D0B7-58BF-115F07DE0261}"/>
              </a:ext>
            </a:extLst>
          </p:cNvPr>
          <p:cNvSpPr/>
          <p:nvPr/>
        </p:nvSpPr>
        <p:spPr>
          <a:xfrm>
            <a:off x="-566705" y="3864769"/>
            <a:ext cx="3031303" cy="3139768"/>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grpSp>
        <p:nvGrpSpPr>
          <p:cNvPr id="6" name="Group 5">
            <a:extLst>
              <a:ext uri="{FF2B5EF4-FFF2-40B4-BE49-F238E27FC236}">
                <a16:creationId xmlns:a16="http://schemas.microsoft.com/office/drawing/2014/main" id="{8B422DCE-753B-9F8C-2E40-65B0666FBB2A}"/>
              </a:ext>
            </a:extLst>
          </p:cNvPr>
          <p:cNvGrpSpPr/>
          <p:nvPr/>
        </p:nvGrpSpPr>
        <p:grpSpPr>
          <a:xfrm>
            <a:off x="366094" y="359001"/>
            <a:ext cx="11459812" cy="4924425"/>
            <a:chOff x="366094" y="359001"/>
            <a:chExt cx="11459812" cy="4924425"/>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359001"/>
              <a:ext cx="11459811" cy="3108543"/>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1: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lược</a:t>
              </a:r>
              <a:r>
                <a:rPr lang="en-US" sz="2800" b="1" dirty="0">
                  <a:latin typeface="Times New Roman" panose="02020603050405020304" pitchFamily="18" charset="0"/>
                  <a:cs typeface="Times New Roman" panose="02020603050405020304" pitchFamily="18" charset="0"/>
                </a:rPr>
                <a:t>:</a:t>
              </a:r>
            </a:p>
            <a:p>
              <a:pPr algn="just"/>
              <a:r>
                <a:rPr lang="en-US" sz="2800" b="1" i="1" dirty="0" err="1">
                  <a:latin typeface="Times New Roman" panose="02020603050405020304" pitchFamily="18" charset="0"/>
                  <a:cs typeface="Times New Roman" panose="02020603050405020304" pitchFamily="18" charset="0"/>
                </a:rPr>
                <a:t>Giu</a:t>
              </a:r>
              <a:r>
                <a:rPr lang="en-US" sz="2800" b="1" i="1" dirty="0">
                  <a:latin typeface="Times New Roman" panose="02020603050405020304" pitchFamily="18" charset="0"/>
                  <a:cs typeface="Times New Roman" panose="02020603050405020304" pitchFamily="18" charset="0"/>
                </a:rPr>
                <a:t>-li-</a:t>
              </a:r>
              <a:r>
                <a:rPr lang="en-US" sz="2800" b="1" i="1" dirty="0" err="1">
                  <a:latin typeface="Times New Roman" panose="02020603050405020304" pitchFamily="18" charset="0"/>
                  <a:cs typeface="Times New Roman" panose="02020603050405020304" pitchFamily="18" charset="0"/>
                </a:rPr>
                <a:t>ét</a:t>
              </a:r>
              <a:r>
                <a:rPr lang="en-US" sz="2800" b="1"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Môn-ta-</a:t>
              </a:r>
              <a:r>
                <a:rPr lang="en-US" sz="2800" i="1" dirty="0" err="1">
                  <a:latin typeface="Times New Roman" panose="02020603050405020304" pitchFamily="18" charset="0"/>
                  <a:cs typeface="Times New Roman" panose="02020603050405020304" pitchFamily="18" charset="0"/>
                </a:rPr>
                <a:t>ghiu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Môn-ta-</a:t>
              </a:r>
              <a:r>
                <a:rPr lang="en-US" sz="2800" i="1" dirty="0" err="1">
                  <a:latin typeface="Times New Roman" panose="02020603050405020304" pitchFamily="18" charset="0"/>
                  <a:cs typeface="Times New Roman" panose="02020603050405020304" pitchFamily="18" charset="0"/>
                </a:rPr>
                <a:t>ghiu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nhỉ</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Rô</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-ô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kia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thịt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EB9172B-4616-F7AA-E9C3-8D863B62C55A}"/>
                </a:ext>
              </a:extLst>
            </p:cNvPr>
            <p:cNvSpPr txBox="1"/>
            <p:nvPr/>
          </p:nvSpPr>
          <p:spPr>
            <a:xfrm>
              <a:off x="2383014" y="3467544"/>
              <a:ext cx="9442892" cy="1815882"/>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Rô</a:t>
              </a: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mê</a:t>
              </a:r>
              <a:r>
                <a:rPr lang="en-US" sz="2800" b="1" i="1" dirty="0">
                  <a:latin typeface="Times New Roman" panose="02020603050405020304" pitchFamily="18" charset="0"/>
                  <a:cs typeface="Times New Roman" panose="02020603050405020304" pitchFamily="18" charset="0"/>
                </a:rPr>
                <a:t>-ô: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xin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nay </a:t>
              </a:r>
              <a:r>
                <a:rPr lang="en-US" sz="2800" i="1" dirty="0" err="1">
                  <a:latin typeface="Times New Roman" panose="02020603050405020304" pitchFamily="18" charset="0"/>
                  <a:cs typeface="Times New Roman" panose="02020603050405020304" pitchFamily="18" charset="0"/>
                </a:rPr>
                <a:t>trở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bao </a:t>
              </a:r>
              <a:r>
                <a:rPr lang="en-US" sz="2800" i="1" dirty="0" err="1">
                  <a:latin typeface="Times New Roman" panose="02020603050405020304" pitchFamily="18" charset="0"/>
                  <a:cs typeface="Times New Roman" panose="02020603050405020304" pitchFamily="18" charset="0"/>
                </a:rPr>
                <a:t>giờ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Rô</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-ô </a:t>
              </a:r>
              <a:r>
                <a:rPr lang="en-US" sz="2800" i="1" dirty="0" err="1">
                  <a:latin typeface="Times New Roman" panose="02020603050405020304" pitchFamily="18" charset="0"/>
                  <a:cs typeface="Times New Roman" panose="02020603050405020304" pitchFamily="18" charset="0"/>
                </a:rPr>
                <a:t>nữa</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Sếch-xpia</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Rô</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-ô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Giu</a:t>
              </a:r>
              <a:r>
                <a:rPr lang="en-US" sz="2800" i="1" dirty="0">
                  <a:latin typeface="Times New Roman" panose="02020603050405020304" pitchFamily="18" charset="0"/>
                  <a:cs typeface="Times New Roman" panose="02020603050405020304" pitchFamily="18" charset="0"/>
                </a:rPr>
                <a:t>-li-</a:t>
              </a:r>
              <a:r>
                <a:rPr lang="en-US" sz="2800" i="1" dirty="0" err="1">
                  <a:latin typeface="Times New Roman" panose="02020603050405020304" pitchFamily="18" charset="0"/>
                  <a:cs typeface="Times New Roman" panose="02020603050405020304" pitchFamily="18" charset="0"/>
                </a:rPr>
                <a:t>ét</a:t>
              </a:r>
              <a:r>
                <a:rPr lang="en-US" sz="2800" i="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525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8316396" y="801913"/>
            <a:ext cx="3366635" cy="1815882"/>
          </a:xfrm>
          <a:prstGeom prst="rect">
            <a:avLst/>
          </a:prstGeom>
          <a:solidFill>
            <a:schemeClr val="accent3">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DF5EE9D9-0D4B-E574-6333-D7B380EC1FF4}"/>
              </a:ext>
            </a:extLst>
          </p:cNvPr>
          <p:cNvSpPr txBox="1"/>
          <p:nvPr/>
        </p:nvSpPr>
        <p:spPr>
          <a:xfrm>
            <a:off x="366094" y="559026"/>
            <a:ext cx="7524293" cy="3108543"/>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Giu</a:t>
            </a:r>
            <a:r>
              <a:rPr lang="en-US" sz="2800" b="1" i="1" dirty="0">
                <a:latin typeface="Times New Roman" panose="02020603050405020304" pitchFamily="18" charset="0"/>
                <a:cs typeface="Times New Roman" panose="02020603050405020304" pitchFamily="18" charset="0"/>
              </a:rPr>
              <a:t>-li-</a:t>
            </a:r>
            <a:r>
              <a:rPr lang="en-US" sz="2800" b="1" i="1" dirty="0" err="1">
                <a:latin typeface="Times New Roman" panose="02020603050405020304" pitchFamily="18" charset="0"/>
                <a:cs typeface="Times New Roman" panose="02020603050405020304" pitchFamily="18" charset="0"/>
              </a:rPr>
              <a:t>ét</a:t>
            </a:r>
            <a:r>
              <a:rPr lang="en-US" sz="2800" b="1"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Môn-ta-</a:t>
            </a:r>
            <a:r>
              <a:rPr lang="en-US" sz="2800" i="1" dirty="0" err="1">
                <a:latin typeface="Times New Roman" panose="02020603050405020304" pitchFamily="18" charset="0"/>
                <a:cs typeface="Times New Roman" panose="02020603050405020304" pitchFamily="18" charset="0"/>
              </a:rPr>
              <a:t>ghiu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Môn-ta-</a:t>
            </a:r>
            <a:r>
              <a:rPr lang="en-US" sz="2800" i="1" dirty="0" err="1">
                <a:latin typeface="Times New Roman" panose="02020603050405020304" pitchFamily="18" charset="0"/>
                <a:cs typeface="Times New Roman" panose="02020603050405020304" pitchFamily="18" charset="0"/>
              </a:rPr>
              <a:t>ghiu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nhỉ</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Rô</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-ô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kia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thịt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90FE85D-C056-A910-37D3-76861AF23678}"/>
              </a:ext>
            </a:extLst>
          </p:cNvPr>
          <p:cNvSpPr txBox="1"/>
          <p:nvPr/>
        </p:nvSpPr>
        <p:spPr>
          <a:xfrm>
            <a:off x="366094" y="4023278"/>
            <a:ext cx="7524293" cy="1815882"/>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Rô</a:t>
            </a: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mê</a:t>
            </a:r>
            <a:r>
              <a:rPr lang="en-US" sz="2800" b="1" i="1" dirty="0">
                <a:latin typeface="Times New Roman" panose="02020603050405020304" pitchFamily="18" charset="0"/>
                <a:cs typeface="Times New Roman" panose="02020603050405020304" pitchFamily="18" charset="0"/>
              </a:rPr>
              <a:t>-ô: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xin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nay </a:t>
            </a:r>
            <a:r>
              <a:rPr lang="en-US" sz="2800" i="1" dirty="0" err="1">
                <a:latin typeface="Times New Roman" panose="02020603050405020304" pitchFamily="18" charset="0"/>
                <a:cs typeface="Times New Roman" panose="02020603050405020304" pitchFamily="18" charset="0"/>
              </a:rPr>
              <a:t>trở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bao </a:t>
            </a:r>
            <a:r>
              <a:rPr lang="en-US" sz="2800" i="1" dirty="0" err="1">
                <a:latin typeface="Times New Roman" panose="02020603050405020304" pitchFamily="18" charset="0"/>
                <a:cs typeface="Times New Roman" panose="02020603050405020304" pitchFamily="18" charset="0"/>
              </a:rPr>
              <a:t>giờ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Rô</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-ô </a:t>
            </a:r>
            <a:r>
              <a:rPr lang="en-US" sz="2800" i="1" dirty="0" err="1">
                <a:latin typeface="Times New Roman" panose="02020603050405020304" pitchFamily="18" charset="0"/>
                <a:cs typeface="Times New Roman" panose="02020603050405020304" pitchFamily="18" charset="0"/>
              </a:rPr>
              <a:t>nữa</a:t>
            </a:r>
            <a:r>
              <a:rPr lang="en-US" sz="2800" i="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DB424533-7755-7F24-DAE6-8DE7DE46627E}"/>
              </a:ext>
            </a:extLst>
          </p:cNvPr>
          <p:cNvSpPr txBox="1"/>
          <p:nvPr/>
        </p:nvSpPr>
        <p:spPr>
          <a:xfrm>
            <a:off x="8316396" y="4171356"/>
            <a:ext cx="3420556" cy="1815882"/>
          </a:xfrm>
          <a:prstGeom prst="rect">
            <a:avLst/>
          </a:prstGeom>
          <a:solidFill>
            <a:schemeClr val="accent3">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nhé</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86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3" y="287965"/>
            <a:ext cx="11459811" cy="1384995"/>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a:t>
            </a: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đủ</a:t>
            </a:r>
            <a:r>
              <a:rPr lang="en-US" sz="2800" b="1" dirty="0">
                <a:latin typeface="Times New Roman" panose="02020603050405020304" pitchFamily="18" charset="0"/>
                <a:cs typeface="Times New Roman" panose="02020603050405020304" pitchFamily="18" charset="0"/>
              </a:rPr>
              <a:t>. So </a:t>
            </a:r>
            <a:r>
              <a:rPr lang="en-US" sz="2800" b="1" dirty="0" err="1">
                <a:latin typeface="Times New Roman" panose="02020603050405020304" pitchFamily="18" charset="0"/>
                <a:cs typeface="Times New Roman" panose="02020603050405020304" pitchFamily="18" charset="0"/>
              </a:rPr>
              <a:t>sánh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rõ</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9D3E26B3-BB7E-F1A2-26A4-FD9BAE31A919}"/>
              </a:ext>
            </a:extLst>
          </p:cNvPr>
          <p:cNvSpPr/>
          <p:nvPr/>
        </p:nvSpPr>
        <p:spPr>
          <a:xfrm>
            <a:off x="-2120385" y="5805529"/>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9ADC2A37-39DA-7197-4577-9F3C1687CF98}"/>
              </a:ext>
            </a:extLst>
          </p:cNvPr>
          <p:cNvSpPr txBox="1"/>
          <p:nvPr/>
        </p:nvSpPr>
        <p:spPr>
          <a:xfrm>
            <a:off x="1309072" y="5113032"/>
            <a:ext cx="10320957"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rút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gọn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Rô</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-ô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Giu</a:t>
            </a:r>
            <a:r>
              <a:rPr lang="en-US" sz="2800" dirty="0">
                <a:latin typeface="Times New Roman" panose="02020603050405020304" pitchFamily="18" charset="0"/>
                <a:cs typeface="Times New Roman" panose="02020603050405020304" pitchFamily="18" charset="0"/>
              </a:rPr>
              <a:t>-li-</a:t>
            </a:r>
            <a:r>
              <a:rPr lang="en-US" sz="2800" dirty="0" err="1">
                <a:latin typeface="Times New Roman" panose="02020603050405020304" pitchFamily="18" charset="0"/>
                <a:cs typeface="Times New Roman" panose="02020603050405020304" pitchFamily="18" charset="0"/>
              </a:rPr>
              <a:t>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BB9A4378-5468-BE5F-5A14-59C371E5708A}"/>
              </a:ext>
            </a:extLst>
          </p:cNvPr>
          <p:cNvSpPr txBox="1"/>
          <p:nvPr/>
        </p:nvSpPr>
        <p:spPr>
          <a:xfrm>
            <a:off x="732190" y="1888404"/>
            <a:ext cx="8726136"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rPr>
              <a:t>Chàng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hãy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mang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họ</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C1C774D-C165-2C57-59ED-C62A95D38510}"/>
              </a:ext>
            </a:extLst>
          </p:cNvPr>
          <p:cNvSpPr txBox="1"/>
          <p:nvPr/>
        </p:nvSpPr>
        <p:spPr>
          <a:xfrm>
            <a:off x="732189" y="3943481"/>
            <a:ext cx="11459811"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nhé</a:t>
            </a:r>
            <a:r>
              <a:rPr lang="en-US" sz="2800" i="1"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đúng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miệng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nói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nhé</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A88CA37-845E-A548-DD3B-EE9540CA754F}"/>
              </a:ext>
            </a:extLst>
          </p:cNvPr>
          <p:cNvSpPr txBox="1"/>
          <p:nvPr/>
        </p:nvSpPr>
        <p:spPr>
          <a:xfrm>
            <a:off x="1309072" y="2896185"/>
            <a:ext cx="10420966"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rút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gọn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a:t>
            </a:r>
            <a:r>
              <a:rPr lang="en-US" sz="2800" dirty="0" err="1">
                <a:latin typeface="Times New Roman" panose="02020603050405020304" pitchFamily="18" charset="0"/>
                <a:cs typeface="Times New Roman" panose="02020603050405020304" pitchFamily="18" charset="0"/>
              </a:rPr>
              <a:t>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869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arn(inVertical)">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9213675" cy="3970318"/>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in </a:t>
            </a:r>
            <a:r>
              <a:rPr lang="en-US" sz="2800" b="1" dirty="0" err="1">
                <a:latin typeface="Times New Roman" panose="02020603050405020304" pitchFamily="18" charset="0"/>
                <a:cs typeface="Times New Roman" panose="02020603050405020304" pitchFamily="18" charset="0"/>
              </a:rPr>
              <a:t>đậm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a:t>
            </a:r>
            <a:r>
              <a:rPr lang="en-US" sz="2800" i="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bềnh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Giuyn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Véc-nơ</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Hai </a:t>
            </a:r>
            <a:r>
              <a:rPr lang="en-US" sz="2800" i="1" dirty="0" err="1">
                <a:latin typeface="Times New Roman" panose="02020603050405020304" pitchFamily="18" charset="0"/>
                <a:cs typeface="Times New Roman" panose="02020603050405020304" pitchFamily="18" charset="0"/>
              </a:rPr>
              <a:t>vạn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dặm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dưới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b.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bom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lần</a:t>
            </a:r>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lần</a:t>
            </a:r>
            <a:r>
              <a:rPr lang="en-US" sz="2800" b="1"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(Lê Minh </a:t>
            </a:r>
            <a:r>
              <a:rPr lang="en-US" sz="2800" dirty="0" err="1">
                <a:latin typeface="Times New Roman" panose="02020603050405020304" pitchFamily="18" charset="0"/>
                <a:cs typeface="Times New Roman" panose="02020603050405020304" pitchFamily="18" charset="0"/>
              </a:rPr>
              <a:t>Khuê</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xa </a:t>
            </a:r>
            <a:r>
              <a:rPr lang="en-US" sz="2800" i="1" dirty="0" err="1">
                <a:latin typeface="Times New Roman" panose="02020603050405020304" pitchFamily="18" charset="0"/>
                <a:cs typeface="Times New Roman" panose="02020603050405020304" pitchFamily="18" charset="0"/>
              </a:rPr>
              <a:t>xôi</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3" name="Freeform 8">
            <a:extLst>
              <a:ext uri="{FF2B5EF4-FFF2-40B4-BE49-F238E27FC236}">
                <a16:creationId xmlns:a16="http://schemas.microsoft.com/office/drawing/2014/main" id="{DF45B691-7C31-3E41-2830-43315173CEB6}"/>
              </a:ext>
            </a:extLst>
          </p:cNvPr>
          <p:cNvSpPr/>
          <p:nvPr/>
        </p:nvSpPr>
        <p:spPr>
          <a:xfrm>
            <a:off x="8851106" y="3125888"/>
            <a:ext cx="3568832" cy="3732111"/>
          </a:xfrm>
          <a:custGeom>
            <a:avLst/>
            <a:gdLst/>
            <a:ahLst/>
            <a:cxnLst/>
            <a:rect l="l" t="t" r="r" b="b"/>
            <a:pathLst>
              <a:path w="4850924" h="5072861">
                <a:moveTo>
                  <a:pt x="0" y="0"/>
                </a:moveTo>
                <a:lnTo>
                  <a:pt x="4850924" y="0"/>
                </a:lnTo>
                <a:lnTo>
                  <a:pt x="4850924" y="5072862"/>
                </a:lnTo>
                <a:lnTo>
                  <a:pt x="0" y="507286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98927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693123-6803-716D-EDF9-046BE248A2D9}"/>
              </a:ext>
            </a:extLst>
          </p:cNvPr>
          <p:cNvSpPr txBox="1"/>
          <p:nvPr/>
        </p:nvSpPr>
        <p:spPr>
          <a:xfrm>
            <a:off x="366094" y="715572"/>
            <a:ext cx="11459811"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a:t>
            </a:r>
            <a:r>
              <a:rPr lang="en-US" sz="2800" i="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bềnh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Giuyn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Véc-nơ</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Hai </a:t>
            </a:r>
            <a:r>
              <a:rPr lang="en-US" sz="2800" i="1" dirty="0" err="1">
                <a:latin typeface="Times New Roman" panose="02020603050405020304" pitchFamily="18" charset="0"/>
                <a:cs typeface="Times New Roman" panose="02020603050405020304" pitchFamily="18" charset="0"/>
              </a:rPr>
              <a:t>vạn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dặm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dưới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144BB735-99C8-6F29-C955-9CCA4C0CC889}"/>
              </a:ext>
            </a:extLst>
          </p:cNvPr>
          <p:cNvSpPr txBox="1"/>
          <p:nvPr/>
        </p:nvSpPr>
        <p:spPr>
          <a:xfrm>
            <a:off x="4243388" y="2942540"/>
            <a:ext cx="7443787" cy="2246769"/>
          </a:xfrm>
          <a:prstGeom prst="rect">
            <a:avLst/>
          </a:prstGeom>
          <a:noFill/>
        </p:spPr>
        <p:txBody>
          <a:bodyPr wrap="square" rtlCol="0">
            <a:spAutoFit/>
          </a:bodyPr>
          <a:lstStyle/>
          <a:p>
            <a:pPr algn="just"/>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p>
        </p:txBody>
      </p:sp>
      <p:pic>
        <p:nvPicPr>
          <p:cNvPr id="8" name="Picture 3">
            <a:extLst>
              <a:ext uri="{FF2B5EF4-FFF2-40B4-BE49-F238E27FC236}">
                <a16:creationId xmlns:a16="http://schemas.microsoft.com/office/drawing/2014/main" id="{7515BEDD-2AE0-3D5E-4206-E5EA754E1E6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007" y="2120367"/>
            <a:ext cx="4243387" cy="4153215"/>
          </a:xfrm>
          <a:prstGeom prst="rect">
            <a:avLst/>
          </a:prstGeom>
        </p:spPr>
      </p:pic>
    </p:spTree>
    <p:extLst>
      <p:ext uri="{BB962C8B-B14F-4D97-AF65-F5344CB8AC3E}">
        <p14:creationId xmlns:p14="http://schemas.microsoft.com/office/powerpoint/2010/main" val="109676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0E966D-07BA-D7D2-80BE-E5BC87633E36}"/>
              </a:ext>
            </a:extLst>
          </p:cNvPr>
          <p:cNvSpPr txBox="1"/>
          <p:nvPr/>
        </p:nvSpPr>
        <p:spPr>
          <a:xfrm>
            <a:off x="437531" y="800075"/>
            <a:ext cx="11459811"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bom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lần</a:t>
            </a:r>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lần</a:t>
            </a:r>
            <a:r>
              <a:rPr lang="en-US" sz="2800" b="1"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(Lê Minh </a:t>
            </a:r>
            <a:r>
              <a:rPr lang="en-US" sz="2800" dirty="0" err="1">
                <a:latin typeface="Times New Roman" panose="02020603050405020304" pitchFamily="18" charset="0"/>
                <a:cs typeface="Times New Roman" panose="02020603050405020304" pitchFamily="18" charset="0"/>
              </a:rPr>
              <a:t>Khuê</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xa </a:t>
            </a:r>
            <a:r>
              <a:rPr lang="en-US" sz="2800" i="1" dirty="0" err="1">
                <a:latin typeface="Times New Roman" panose="02020603050405020304" pitchFamily="18" charset="0"/>
                <a:cs typeface="Times New Roman" panose="02020603050405020304" pitchFamily="18" charset="0"/>
              </a:rPr>
              <a:t>xôi</a:t>
            </a:r>
            <a:r>
              <a:rPr lang="en-US" sz="2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0EE95CF-8353-ABCF-99C7-B9B38686130B}"/>
              </a:ext>
            </a:extLst>
          </p:cNvPr>
          <p:cNvSpPr txBox="1"/>
          <p:nvPr/>
        </p:nvSpPr>
        <p:spPr>
          <a:xfrm>
            <a:off x="707232" y="2521059"/>
            <a:ext cx="6765132" cy="2677656"/>
          </a:xfrm>
          <a:prstGeom prst="rect">
            <a:avLst/>
          </a:prstGeom>
          <a:noFill/>
        </p:spPr>
        <p:txBody>
          <a:bodyPr wrap="square" rtlCol="0">
            <a:spAutoFit/>
          </a:bodyPr>
          <a:lstStyle/>
          <a:p>
            <a:pPr algn="just"/>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lần</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vi-VN" sz="2800" b="0" i="0" dirty="0">
                <a:solidFill>
                  <a:srgbClr val="212529"/>
                </a:solidFill>
                <a:effectLst/>
                <a:latin typeface="Times New Roman" panose="02020603050405020304" pitchFamily="18" charset="0"/>
                <a:cs typeface="Times New Roman" panose="02020603050405020304" pitchFamily="18" charset="0"/>
              </a:rPr>
              <a:t> chủ ngữ</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vi-VN" sz="2800" b="0" i="0" dirty="0">
                <a:solidFill>
                  <a:srgbClr val="212529"/>
                </a:solidFill>
                <a:effectLst/>
                <a:latin typeface="Times New Roman" panose="02020603050405020304" pitchFamily="18" charset="0"/>
                <a:cs typeface="Times New Roman" panose="02020603050405020304" pitchFamily="18" charset="0"/>
              </a:rPr>
              <a:t>và thành phần trung tâm của vị ngữ (động từ </a:t>
            </a:r>
            <a:r>
              <a:rPr lang="vi-VN" sz="2800" b="0" i="1" dirty="0">
                <a:solidFill>
                  <a:srgbClr val="212529"/>
                </a:solidFill>
                <a:effectLst/>
                <a:latin typeface="Times New Roman" panose="02020603050405020304" pitchFamily="18" charset="0"/>
                <a:cs typeface="Times New Roman" panose="02020603050405020304" pitchFamily="18" charset="0"/>
              </a:rPr>
              <a:t>phá</a:t>
            </a:r>
            <a:r>
              <a:rPr lang="vi-VN" sz="2800" b="0" i="0" dirty="0">
                <a:solidFill>
                  <a:srgbClr val="212529"/>
                </a:solidFill>
                <a:effectLst/>
                <a:latin typeface="Times New Roman" panose="02020603050405020304" pitchFamily="18" charset="0"/>
                <a:cs typeface="Times New Roman" panose="02020603050405020304" pitchFamily="18" charset="0"/>
              </a:rPr>
              <a:t>), chỉ giữ lại phần phụ chỉ số lần thực hiện công việc phá bom trong một ngày</a:t>
            </a:r>
            <a:r>
              <a:rPr lang="en-US" sz="2800" dirty="0">
                <a:latin typeface="Times New Roman" panose="02020603050405020304" pitchFamily="18" charset="0"/>
                <a:cs typeface="Times New Roman" panose="02020603050405020304" pitchFamily="18" charset="0"/>
              </a:rPr>
              <a:t>   </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hướng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a:t>
            </a:r>
          </a:p>
        </p:txBody>
      </p:sp>
      <p:sp>
        <p:nvSpPr>
          <p:cNvPr id="2" name="Freeform 4">
            <a:extLst>
              <a:ext uri="{FF2B5EF4-FFF2-40B4-BE49-F238E27FC236}">
                <a16:creationId xmlns:a16="http://schemas.microsoft.com/office/drawing/2014/main" id="{8E4F1881-23CA-5610-8589-4BAE896AE326}"/>
              </a:ext>
            </a:extLst>
          </p:cNvPr>
          <p:cNvSpPr/>
          <p:nvPr/>
        </p:nvSpPr>
        <p:spPr>
          <a:xfrm>
            <a:off x="7126035" y="1643063"/>
            <a:ext cx="6131956" cy="6038138"/>
          </a:xfrm>
          <a:custGeom>
            <a:avLst/>
            <a:gdLst/>
            <a:ahLst/>
            <a:cxnLst/>
            <a:rect l="l" t="t" r="r" b="b"/>
            <a:pathLst>
              <a:path w="6054026" h="6240564">
                <a:moveTo>
                  <a:pt x="0" y="0"/>
                </a:moveTo>
                <a:lnTo>
                  <a:pt x="6054026" y="0"/>
                </a:lnTo>
                <a:lnTo>
                  <a:pt x="6054026" y="6240564"/>
                </a:lnTo>
                <a:lnTo>
                  <a:pt x="0" y="6240564"/>
                </a:lnTo>
                <a:lnTo>
                  <a:pt x="0" y="0"/>
                </a:lnTo>
                <a:close/>
              </a:path>
            </a:pathLst>
          </a:custGeom>
          <a:blipFill>
            <a:blip r:embed="rId2">
              <a:extLst>
                <a:ext uri="{BEBA8EAE-BF5A-486C-A8C5-ECC9F3942E4B}">
                  <a14:imgProps xmlns:a14="http://schemas.microsoft.com/office/drawing/2010/main">
                    <a14:imgLayer r:embed="rId3">
                      <a14:imgEffect>
                        <a14:backgroundRemoval t="10000" b="90000" l="10000" r="90000">
                          <a14:foregroundMark x1="33333" y1="27717" x2="40756" y2="20788"/>
                          <a14:foregroundMark x1="45378" y1="25272" x2="47759" y2="21332"/>
                          <a14:backgroundMark x1="60084" y1="50136" x2="60084" y2="52174"/>
                          <a14:backgroundMark x1="62325" y1="58424" x2="60924" y2="60054"/>
                        </a14:backgroundRemoval>
                      </a14:imgEffect>
                    </a14:imgLayer>
                  </a14:imgProps>
                </a:ext>
              </a:extLst>
            </a:blip>
            <a:stretch>
              <a:fillRect/>
            </a:stretch>
          </a:blipFill>
        </p:spPr>
        <p:txBody>
          <a:bodyPr/>
          <a:lstStyle/>
          <a:p>
            <a:endParaRPr lang="en-US"/>
          </a:p>
        </p:txBody>
      </p:sp>
    </p:spTree>
    <p:extLst>
      <p:ext uri="{BB962C8B-B14F-4D97-AF65-F5344CB8AC3E}">
        <p14:creationId xmlns:p14="http://schemas.microsoft.com/office/powerpoint/2010/main" val="184869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14016" y="309686"/>
            <a:ext cx="11563968" cy="3970318"/>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4: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 </a:t>
            </a:r>
            <a:r>
              <a:rPr lang="en-US" sz="2800" i="1" dirty="0">
                <a:latin typeface="Times New Roman" panose="02020603050405020304" pitchFamily="18" charset="0"/>
                <a:cs typeface="Times New Roman" panose="02020603050405020304" pitchFamily="18" charset="0"/>
              </a:rPr>
              <a:t>– Anh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nhìn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chìa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bay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bờ</a:t>
            </a:r>
            <a:r>
              <a:rPr lang="en-US" sz="2800" i="1" dirty="0">
                <a:latin typeface="Times New Roman" panose="02020603050405020304" pitchFamily="18" charset="0"/>
                <a:cs typeface="Times New Roman" panose="02020603050405020304" pitchFamily="18" charset="0"/>
              </a:rPr>
              <a:t> bao </a:t>
            </a:r>
            <a:r>
              <a:rPr lang="en-US" sz="2800" i="1" dirty="0" err="1">
                <a:latin typeface="Times New Roman" panose="02020603050405020304" pitchFamily="18" charset="0"/>
                <a:cs typeface="Times New Roman" panose="02020603050405020304" pitchFamily="18" charset="0"/>
              </a:rPr>
              <a:t>giờ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chưa</a:t>
            </a:r>
            <a:r>
              <a:rPr lang="en-US" sz="2800" i="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Chưa</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chìm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mất</a:t>
            </a:r>
            <a:r>
              <a:rPr lang="en-US" sz="2800" i="1" dirty="0">
                <a:latin typeface="Times New Roman" panose="02020603050405020304" pitchFamily="18" charset="0"/>
                <a:cs typeface="Times New Roman" panose="02020603050405020304" pitchFamily="18" charset="0"/>
              </a:rPr>
              <a:t>. </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Quang </a:t>
            </a:r>
            <a:r>
              <a:rPr lang="en-US" sz="2800" dirty="0" err="1">
                <a:latin typeface="Times New Roman" panose="02020603050405020304" pitchFamily="18" charset="0"/>
                <a:cs typeface="Times New Roman" panose="02020603050405020304" pitchFamily="18" charset="0"/>
              </a:rPr>
              <a:t>Thiều</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chìa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vôi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b.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oai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điệu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dún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dẩy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khoeo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chân</a:t>
            </a:r>
            <a:r>
              <a:rPr lang="en-US" sz="2800" i="1" dirty="0">
                <a:latin typeface="Times New Roman" panose="02020603050405020304" pitchFamily="18" charset="0"/>
                <a:cs typeface="Times New Roman" panose="02020603050405020304" pitchFamily="18" charset="0"/>
              </a:rPr>
              <a:t>, rung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rung </a:t>
            </a:r>
            <a:r>
              <a:rPr lang="en-US" sz="2800" i="1" dirty="0" err="1">
                <a:latin typeface="Times New Roman" panose="02020603050405020304" pitchFamily="18" charset="0"/>
                <a:cs typeface="Times New Roman" panose="02020603050405020304" pitchFamily="18" charset="0"/>
              </a:rPr>
              <a:t>xuống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râu</a:t>
            </a:r>
            <a:r>
              <a:rPr lang="en-US" sz="2800" i="1" dirty="0">
                <a:latin typeface="Times New Roman" panose="02020603050405020304" pitchFamily="18" charset="0"/>
                <a:cs typeface="Times New Roman" panose="02020603050405020304" pitchFamily="18" charset="0"/>
              </a:rPr>
              <a:t>. Cho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võ</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Hoài, </a:t>
            </a:r>
            <a:r>
              <a:rPr lang="en-US" sz="2800" i="1" dirty="0" err="1">
                <a:latin typeface="Times New Roman" panose="02020603050405020304" pitchFamily="18" charset="0"/>
                <a:cs typeface="Times New Roman" panose="02020603050405020304" pitchFamily="18" charset="0"/>
              </a:rPr>
              <a:t>Dế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Mèn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42349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1079701" y="387758"/>
            <a:ext cx="10032598" cy="5775310"/>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a:p>
        </p:txBody>
      </p:sp>
      <p:sp>
        <p:nvSpPr>
          <p:cNvPr id="6" name="TextBox 5">
            <a:extLst>
              <a:ext uri="{FF2B5EF4-FFF2-40B4-BE49-F238E27FC236}">
                <a16:creationId xmlns:a16="http://schemas.microsoft.com/office/drawing/2014/main" id="{0A55E294-B04B-252D-45C5-EEFF1CFE2801}"/>
              </a:ext>
            </a:extLst>
          </p:cNvPr>
          <p:cNvSpPr txBox="1"/>
          <p:nvPr/>
        </p:nvSpPr>
        <p:spPr>
          <a:xfrm>
            <a:off x="1351352" y="680644"/>
            <a:ext cx="9091749" cy="1446550"/>
          </a:xfrm>
          <a:prstGeom prst="rect">
            <a:avLst/>
          </a:prstGeom>
          <a:noFill/>
        </p:spPr>
        <p:txBody>
          <a:bodyPr wrap="square" rtlCol="0">
            <a:spAutoFit/>
          </a:bodyPr>
          <a:lstStyle/>
          <a:p>
            <a:pPr algn="ctr"/>
            <a:r>
              <a:rPr lang="en-US" sz="4400" dirty="0" err="1">
                <a:latin typeface="#9Slide07 SVNA Love Of Thunder" panose="02040603050506020204" pitchFamily="18" charset="0"/>
                <a:cs typeface="Times New Roman" panose="02020603050405020304" pitchFamily="18" charset="0"/>
              </a:rPr>
              <a:t>Bài</a:t>
            </a:r>
            <a:r>
              <a:rPr lang="en-US" sz="4400" dirty="0">
                <a:latin typeface="#9Slide07 SVNA Love Of Thunder" panose="02040603050506020204" pitchFamily="18" charset="0"/>
                <a:cs typeface="Times New Roman" panose="02020603050405020304" pitchFamily="18" charset="0"/>
              </a:rPr>
              <a:t> 4: </a:t>
            </a:r>
          </a:p>
          <a:p>
            <a:pPr algn="ctr"/>
            <a:r>
              <a:rPr lang="en-US" sz="4400" dirty="0">
                <a:latin typeface="#9Slide07 SVNA Love Of Thunder" panose="02040603050506020204" pitchFamily="18" charset="0"/>
                <a:cs typeface="Times New Roman" panose="02020603050405020304" pitchFamily="18" charset="0"/>
              </a:rPr>
              <a:t>ĐỐI DIỆN VỚI NỖI ĐAU</a:t>
            </a:r>
          </a:p>
        </p:txBody>
      </p:sp>
      <p:sp>
        <p:nvSpPr>
          <p:cNvPr id="7" name="TextBox 6">
            <a:extLst>
              <a:ext uri="{FF2B5EF4-FFF2-40B4-BE49-F238E27FC236}">
                <a16:creationId xmlns:a16="http://schemas.microsoft.com/office/drawing/2014/main" id="{A27F1B82-7D24-758F-66B7-2A8D89D3F018}"/>
              </a:ext>
            </a:extLst>
          </p:cNvPr>
          <p:cNvSpPr txBox="1"/>
          <p:nvPr/>
        </p:nvSpPr>
        <p:spPr>
          <a:xfrm>
            <a:off x="2112646" y="2945629"/>
            <a:ext cx="7569160" cy="707886"/>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2" name="TextBox 1">
            <a:extLst>
              <a:ext uri="{FF2B5EF4-FFF2-40B4-BE49-F238E27FC236}">
                <a16:creationId xmlns:a16="http://schemas.microsoft.com/office/drawing/2014/main" id="{FC52B750-4474-FD6E-3098-BF8B01F67E88}"/>
              </a:ext>
            </a:extLst>
          </p:cNvPr>
          <p:cNvSpPr txBox="1"/>
          <p:nvPr/>
        </p:nvSpPr>
        <p:spPr>
          <a:xfrm>
            <a:off x="2311420" y="4207587"/>
            <a:ext cx="7569160" cy="523220"/>
          </a:xfrm>
          <a:prstGeom prst="rect">
            <a:avLst/>
          </a:prstGeom>
          <a:noFill/>
        </p:spPr>
        <p:txBody>
          <a:bodyPr wrap="square" rtlCol="0">
            <a:spAutoFit/>
          </a:bodyPr>
          <a:lstStyle/>
          <a:p>
            <a:pPr algn="ctr"/>
            <a:r>
              <a:rPr lang="en-US" sz="2800" dirty="0" err="1">
                <a:latin typeface="#9Slide07 Pangolin" panose="00000500000000000000" pitchFamily="2" charset="0"/>
                <a:cs typeface="Times New Roman" panose="02020603050405020304" pitchFamily="18" charset="0"/>
              </a:rPr>
              <a:t>Câu</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rút</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gọn</a:t>
            </a:r>
            <a:endParaRPr lang="en-US" sz="2800" dirty="0">
              <a:latin typeface="#9Slide07 Pangolin" panose="00000500000000000000" pitchFamily="2" charset="0"/>
              <a:cs typeface="Times New Roman" panose="02020603050405020304" pitchFamily="18" charset="0"/>
            </a:endParaRPr>
          </a:p>
        </p:txBody>
      </p:sp>
      <p:sp>
        <p:nvSpPr>
          <p:cNvPr id="10" name="Freeform 3">
            <a:extLst>
              <a:ext uri="{FF2B5EF4-FFF2-40B4-BE49-F238E27FC236}">
                <a16:creationId xmlns:a16="http://schemas.microsoft.com/office/drawing/2014/main" id="{2B6F860D-6E0A-4C90-5610-B78CD1C8C131}"/>
              </a:ext>
            </a:extLst>
          </p:cNvPr>
          <p:cNvSpPr/>
          <p:nvPr/>
        </p:nvSpPr>
        <p:spPr>
          <a:xfrm>
            <a:off x="7136001" y="5622797"/>
            <a:ext cx="6614200" cy="1694889"/>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4"/>
            <a:stretch>
              <a:fillRect/>
            </a:stretch>
          </a:blipFill>
        </p:spPr>
        <p:txBody>
          <a:bodyPr/>
          <a:lstStyle/>
          <a:p>
            <a:endParaRPr lang="en-US"/>
          </a:p>
        </p:txBody>
      </p:sp>
      <p:sp>
        <p:nvSpPr>
          <p:cNvPr id="5" name="Freeform 2"/>
          <p:cNvSpPr/>
          <p:nvPr/>
        </p:nvSpPr>
        <p:spPr>
          <a:xfrm>
            <a:off x="-436400" y="2516938"/>
            <a:ext cx="4801386" cy="5114659"/>
          </a:xfrm>
          <a:custGeom>
            <a:avLst/>
            <a:gdLst/>
            <a:ahLst/>
            <a:cxnLst/>
            <a:rect l="l" t="t" r="r" b="b"/>
            <a:pathLst>
              <a:path w="7725537" h="8229600">
                <a:moveTo>
                  <a:pt x="0" y="0"/>
                </a:moveTo>
                <a:lnTo>
                  <a:pt x="7725537" y="0"/>
                </a:lnTo>
                <a:lnTo>
                  <a:pt x="7725537"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11459811" cy="5693866"/>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Cậu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Sao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trộm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trộm</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Hắn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nhún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vai</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trụ</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(Hà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d. </a:t>
            </a:r>
            <a:r>
              <a:rPr lang="en-US" sz="2800" i="1" dirty="0" err="1">
                <a:latin typeface="Times New Roman" panose="02020603050405020304" pitchFamily="18" charset="0"/>
                <a:cs typeface="Times New Roman" panose="02020603050405020304" pitchFamily="18" charset="0"/>
              </a:rPr>
              <a:t>Mặt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đảo</a:t>
            </a:r>
            <a:r>
              <a:rPr lang="en-US" sz="2800" i="1" dirty="0">
                <a:latin typeface="Times New Roman" panose="02020603050405020304" pitchFamily="18" charset="0"/>
                <a:cs typeface="Times New Roman" panose="02020603050405020304" pitchFamily="18" charset="0"/>
              </a:rPr>
              <a:t> Thanh </a:t>
            </a:r>
            <a:r>
              <a:rPr lang="en-US" sz="2800" i="1" dirty="0" err="1">
                <a:latin typeface="Times New Roman" panose="02020603050405020304" pitchFamily="18" charset="0"/>
                <a:cs typeface="Times New Roman" panose="02020603050405020304" pitchFamily="18" charset="0"/>
              </a:rPr>
              <a:t>Luân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dậy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mũi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a:t>
            </a:r>
          </a:p>
          <a:p>
            <a:pPr algn="just"/>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a:t>
            </a:r>
          </a:p>
          <a:p>
            <a:pPr marL="514350" indent="-514350" algn="just">
              <a:buAutoNum type="arabicParenBoth"/>
            </a:pP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a:t>
            </a:r>
          </a:p>
          <a:p>
            <a:pPr marL="514350" indent="-514350" algn="just">
              <a:buAutoNum type="arabicParenBoth"/>
            </a:pPr>
            <a:r>
              <a:rPr lang="en-US" sz="2800" dirty="0" err="1">
                <a:latin typeface="Times New Roman" panose="02020603050405020304" pitchFamily="18" charset="0"/>
                <a:cs typeface="Times New Roman" panose="02020603050405020304" pitchFamily="18" charset="0"/>
              </a:rPr>
              <a:t>Khôi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endParaRPr lang="en-US" sz="2800" dirty="0">
              <a:latin typeface="Times New Roman" panose="02020603050405020304" pitchFamily="18" charset="0"/>
              <a:cs typeface="Times New Roman" panose="02020603050405020304" pitchFamily="18" charset="0"/>
            </a:endParaRPr>
          </a:p>
          <a:p>
            <a:pPr marL="514350" indent="-514350" algn="just">
              <a:buAutoNum type="arabicParenBoth"/>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00256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F2397BC-41F1-DB22-7DB9-27BF73D601DD}"/>
              </a:ext>
            </a:extLst>
          </p:cNvPr>
          <p:cNvGraphicFramePr>
            <a:graphicFrameLocks noGrp="1"/>
          </p:cNvGraphicFramePr>
          <p:nvPr>
            <p:extLst>
              <p:ext uri="{D42A27DB-BD31-4B8C-83A1-F6EECF244321}">
                <p14:modId xmlns:p14="http://schemas.microsoft.com/office/powerpoint/2010/main" val="800260936"/>
              </p:ext>
            </p:extLst>
          </p:nvPr>
        </p:nvGraphicFramePr>
        <p:xfrm>
          <a:off x="246061" y="248179"/>
          <a:ext cx="11626852" cy="6126480"/>
        </p:xfrm>
        <a:graphic>
          <a:graphicData uri="http://schemas.openxmlformats.org/drawingml/2006/table">
            <a:tbl>
              <a:tblPr firstRow="1" bandRow="1">
                <a:tableStyleId>{5C22544A-7EE6-4342-B048-85BDC9FD1C3A}</a:tableStyleId>
              </a:tblPr>
              <a:tblGrid>
                <a:gridCol w="4040189">
                  <a:extLst>
                    <a:ext uri="{9D8B030D-6E8A-4147-A177-3AD203B41FA5}">
                      <a16:colId xmlns:a16="http://schemas.microsoft.com/office/drawing/2014/main" val="2665137385"/>
                    </a:ext>
                  </a:extLst>
                </a:gridCol>
                <a:gridCol w="2221706">
                  <a:extLst>
                    <a:ext uri="{9D8B030D-6E8A-4147-A177-3AD203B41FA5}">
                      <a16:colId xmlns:a16="http://schemas.microsoft.com/office/drawing/2014/main" val="4272441364"/>
                    </a:ext>
                  </a:extLst>
                </a:gridCol>
                <a:gridCol w="2721769">
                  <a:extLst>
                    <a:ext uri="{9D8B030D-6E8A-4147-A177-3AD203B41FA5}">
                      <a16:colId xmlns:a16="http://schemas.microsoft.com/office/drawing/2014/main" val="655530935"/>
                    </a:ext>
                  </a:extLst>
                </a:gridCol>
                <a:gridCol w="2643188">
                  <a:extLst>
                    <a:ext uri="{9D8B030D-6E8A-4147-A177-3AD203B41FA5}">
                      <a16:colId xmlns:a16="http://schemas.microsoft.com/office/drawing/2014/main" val="2546826751"/>
                    </a:ext>
                  </a:extLst>
                </a:gridCol>
              </a:tblGrid>
              <a:tr h="594784">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rút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gọn</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rút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gọn</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97992877"/>
                  </a:ext>
                </a:extLst>
              </a:tr>
              <a:tr h="594784">
                <a:tc>
                  <a:txBody>
                    <a:bodyPr/>
                    <a:lstStyle/>
                    <a:p>
                      <a:pPr algn="just"/>
                      <a:r>
                        <a:rPr lang="en-US" sz="2400" dirty="0">
                          <a:solidFill>
                            <a:schemeClr val="tx1"/>
                          </a:solidFill>
                          <a:latin typeface="Times New Roman" panose="02020603050405020304" pitchFamily="18" charset="0"/>
                          <a:cs typeface="Times New Roman" panose="02020603050405020304" pitchFamily="18" charset="0"/>
                        </a:rPr>
                        <a:t>a. </a:t>
                      </a:r>
                      <a:r>
                        <a:rPr lang="en-US" sz="2400" i="1" dirty="0">
                          <a:solidFill>
                            <a:schemeClr val="tx1"/>
                          </a:solidFill>
                          <a:latin typeface="Times New Roman" panose="02020603050405020304" pitchFamily="18" charset="0"/>
                          <a:cs typeface="Times New Roman" panose="02020603050405020304" pitchFamily="18" charset="0"/>
                        </a:rPr>
                        <a:t>– Anh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nhìn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thấy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chim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chìa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nó</a:t>
                      </a:r>
                      <a:r>
                        <a:rPr lang="en-US" sz="2400" i="1" dirty="0">
                          <a:solidFill>
                            <a:schemeClr val="tx1"/>
                          </a:solidFill>
                          <a:latin typeface="Times New Roman" panose="02020603050405020304" pitchFamily="18" charset="0"/>
                          <a:cs typeface="Times New Roman" panose="02020603050405020304" pitchFamily="18" charset="0"/>
                        </a:rPr>
                        <a:t> bay </a:t>
                      </a:r>
                      <a:r>
                        <a:rPr lang="en-US" sz="2400" i="1" dirty="0" err="1">
                          <a:solidFill>
                            <a:schemeClr val="tx1"/>
                          </a:solidFill>
                          <a:latin typeface="Times New Roman" panose="02020603050405020304" pitchFamily="18" charset="0"/>
                          <a:cs typeface="Times New Roman" panose="02020603050405020304" pitchFamily="18" charset="0"/>
                        </a:rPr>
                        <a:t>từ</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bãi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bờ</a:t>
                      </a:r>
                      <a:r>
                        <a:rPr lang="en-US" sz="2400" i="1" dirty="0">
                          <a:solidFill>
                            <a:schemeClr val="tx1"/>
                          </a:solidFill>
                          <a:latin typeface="Times New Roman" panose="02020603050405020304" pitchFamily="18" charset="0"/>
                          <a:cs typeface="Times New Roman" panose="02020603050405020304" pitchFamily="18" charset="0"/>
                        </a:rPr>
                        <a:t> bao </a:t>
                      </a:r>
                      <a:r>
                        <a:rPr lang="en-US" sz="2400" i="1" dirty="0" err="1">
                          <a:solidFill>
                            <a:schemeClr val="tx1"/>
                          </a:solidFill>
                          <a:latin typeface="Times New Roman" panose="02020603050405020304" pitchFamily="18" charset="0"/>
                          <a:cs typeface="Times New Roman" panose="02020603050405020304" pitchFamily="18" charset="0"/>
                        </a:rPr>
                        <a:t>giờ</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chưa</a:t>
                      </a:r>
                      <a:r>
                        <a:rPr lang="en-US" sz="2400" i="1"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cs typeface="Times New Roman" panose="02020603050405020304" pitchFamily="18" charset="0"/>
                        </a:rPr>
                        <a: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Chưa</a:t>
                      </a:r>
                      <a:r>
                        <a:rPr lang="en-US" sz="2400" i="1" dirty="0">
                          <a:solidFill>
                            <a:schemeClr val="tx1"/>
                          </a:solidFill>
                          <a:latin typeface="Times New Roman" panose="02020603050405020304" pitchFamily="18" charset="0"/>
                          <a:cs typeface="Times New Roman" panose="02020603050405020304" pitchFamily="18" charset="0"/>
                        </a:rPr>
                        <a:t>.</a:t>
                      </a:r>
                    </a:p>
                    <a:p>
                      <a:pPr algn="just"/>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Tổ</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chim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sẽ</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bị</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chìm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mất</a:t>
                      </a:r>
                      <a:r>
                        <a:rPr lang="en-US" sz="2400" i="1" dirty="0">
                          <a:solidFill>
                            <a:schemeClr val="tx1"/>
                          </a:solidFill>
                          <a:latin typeface="Times New Roman" panose="02020603050405020304" pitchFamily="18" charset="0"/>
                          <a:cs typeface="Times New Roman" panose="02020603050405020304" pitchFamily="18" charset="0"/>
                        </a:rPr>
                        <a:t>. </a:t>
                      </a:r>
                    </a:p>
                    <a:p>
                      <a:pPr algn="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Nguyễn</a:t>
                      </a:r>
                      <a:r>
                        <a:rPr lang="en-US" sz="2400" dirty="0">
                          <a:solidFill>
                            <a:schemeClr val="tx1"/>
                          </a:solidFill>
                          <a:latin typeface="Times New Roman" panose="02020603050405020304" pitchFamily="18" charset="0"/>
                          <a:cs typeface="Times New Roman" panose="02020603050405020304" pitchFamily="18" charset="0"/>
                        </a:rPr>
                        <a:t> Quang </a:t>
                      </a:r>
                      <a:r>
                        <a:rPr lang="en-US" sz="2400" dirty="0" err="1">
                          <a:solidFill>
                            <a:schemeClr val="tx1"/>
                          </a:solidFill>
                          <a:latin typeface="Times New Roman" panose="02020603050405020304" pitchFamily="18" charset="0"/>
                          <a:cs typeface="Times New Roman" panose="02020603050405020304" pitchFamily="18" charset="0"/>
                        </a:rPr>
                        <a:t>Thiều</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Bầy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chim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chìa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vôi</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Chưa</a:t>
                      </a:r>
                      <a:endParaRPr lang="en-US" sz="2400" i="1" dirty="0">
                        <a:solidFill>
                          <a:schemeClr val="tx1"/>
                        </a:solidFill>
                        <a:latin typeface="Times New Roman" panose="02020603050405020304" pitchFamily="18" charset="0"/>
                        <a:cs typeface="Times New Roman" panose="02020603050405020304" pitchFamily="18" charset="0"/>
                      </a:endParaRPr>
                    </a:p>
                    <a:p>
                      <a:pPr algn="just"/>
                      <a:endParaRPr lang="en-US" sz="2400"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a:solidFill>
                            <a:schemeClr val="tx1"/>
                          </a:solidFill>
                          <a:latin typeface="Times New Roman" panose="02020603050405020304" pitchFamily="18" charset="0"/>
                          <a:cs typeface="Times New Roman" panose="02020603050405020304" pitchFamily="18" charset="0"/>
                        </a:rPr>
                        <a:t>Anh </a:t>
                      </a:r>
                      <a:r>
                        <a:rPr lang="en-US" sz="2400" i="1" dirty="0" err="1">
                          <a:solidFill>
                            <a:schemeClr val="tx1"/>
                          </a:solidFill>
                          <a:latin typeface="Times New Roman" panose="02020603050405020304" pitchFamily="18" charset="0"/>
                          <a:cs typeface="Times New Roman" panose="02020603050405020304" pitchFamily="18" charset="0"/>
                        </a:rPr>
                        <a:t>chưa</a:t>
                      </a:r>
                      <a:r>
                        <a:rPr lang="en-US" sz="2400" i="1" dirty="0">
                          <a:solidFill>
                            <a:schemeClr val="tx1"/>
                          </a:solidFill>
                          <a:latin typeface="Times New Roman" panose="02020603050405020304" pitchFamily="18" charset="0"/>
                          <a:cs typeface="Times New Roman" panose="02020603050405020304" pitchFamily="18" charset="0"/>
                        </a:rPr>
                        <a:t> bao </a:t>
                      </a:r>
                      <a:r>
                        <a:rPr lang="en-US" sz="2400" i="1" dirty="0" err="1">
                          <a:solidFill>
                            <a:schemeClr val="tx1"/>
                          </a:solidFill>
                          <a:latin typeface="Times New Roman" panose="02020603050405020304" pitchFamily="18" charset="0"/>
                          <a:cs typeface="Times New Roman" panose="02020603050405020304" pitchFamily="18" charset="0"/>
                        </a:rPr>
                        <a:t>giờ</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nhìn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thấy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chim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chìa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nó</a:t>
                      </a:r>
                      <a:r>
                        <a:rPr lang="en-US" sz="2400" i="1" dirty="0">
                          <a:solidFill>
                            <a:schemeClr val="tx1"/>
                          </a:solidFill>
                          <a:latin typeface="Times New Roman" panose="02020603050405020304" pitchFamily="18" charset="0"/>
                          <a:cs typeface="Times New Roman" panose="02020603050405020304" pitchFamily="18" charset="0"/>
                        </a:rPr>
                        <a:t> bay </a:t>
                      </a:r>
                      <a:r>
                        <a:rPr lang="en-US" sz="2400" i="1" dirty="0" err="1">
                          <a:solidFill>
                            <a:schemeClr val="tx1"/>
                          </a:solidFill>
                          <a:latin typeface="Times New Roman" panose="02020603050405020304" pitchFamily="18" charset="0"/>
                          <a:cs typeface="Times New Roman" panose="02020603050405020304" pitchFamily="18" charset="0"/>
                        </a:rPr>
                        <a:t>từ</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bãi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bờ</a:t>
                      </a:r>
                      <a:r>
                        <a:rPr lang="en-US" sz="2400" i="1"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err="1">
                          <a:solidFill>
                            <a:schemeClr val="tx1"/>
                          </a:solidFill>
                          <a:latin typeface="Times New Roman" panose="02020603050405020304" pitchFamily="18" charset="0"/>
                          <a:cs typeface="Times New Roman" panose="02020603050405020304" pitchFamily="18" charset="0"/>
                        </a:rPr>
                        <a:t>Tăng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khẩu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ngữ</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6866590"/>
                  </a:ext>
                </a:extLst>
              </a:tr>
              <a:tr h="594784">
                <a:tc>
                  <a:txBody>
                    <a:bodyPr/>
                    <a:lstStyle/>
                    <a:p>
                      <a:pPr algn="just"/>
                      <a:r>
                        <a:rPr lang="en-US" sz="2400" dirty="0">
                          <a:solidFill>
                            <a:schemeClr val="tx1"/>
                          </a:solidFill>
                          <a:latin typeface="Times New Roman" panose="02020603050405020304" pitchFamily="18" charset="0"/>
                          <a:cs typeface="Times New Roman" panose="02020603050405020304" pitchFamily="18" charset="0"/>
                        </a:rPr>
                        <a:t>b.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oai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vệ</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Mỗi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bước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điệu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dún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dẩy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khoeo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chân</a:t>
                      </a:r>
                      <a:r>
                        <a:rPr lang="en-US" sz="2400" i="1" dirty="0">
                          <a:solidFill>
                            <a:schemeClr val="tx1"/>
                          </a:solidFill>
                          <a:latin typeface="Times New Roman" panose="02020603050405020304" pitchFamily="18" charset="0"/>
                          <a:cs typeface="Times New Roman" panose="02020603050405020304" pitchFamily="18" charset="0"/>
                        </a:rPr>
                        <a:t>, rung </a:t>
                      </a:r>
                      <a:r>
                        <a:rPr lang="en-US" sz="2400" i="1" dirty="0" err="1">
                          <a:solidFill>
                            <a:schemeClr val="tx1"/>
                          </a:solidFill>
                          <a:latin typeface="Times New Roman" panose="02020603050405020304" pitchFamily="18" charset="0"/>
                          <a:cs typeface="Times New Roman" panose="02020603050405020304" pitchFamily="18" charset="0"/>
                        </a:rPr>
                        <a:t>lên</a:t>
                      </a:r>
                      <a:r>
                        <a:rPr lang="en-US" sz="2400" i="1" dirty="0">
                          <a:solidFill>
                            <a:schemeClr val="tx1"/>
                          </a:solidFill>
                          <a:latin typeface="Times New Roman" panose="02020603050405020304" pitchFamily="18" charset="0"/>
                          <a:cs typeface="Times New Roman" panose="02020603050405020304" pitchFamily="18" charset="0"/>
                        </a:rPr>
                        <a:t> rung </a:t>
                      </a:r>
                      <a:r>
                        <a:rPr lang="en-US" sz="2400" i="1" dirty="0" err="1">
                          <a:solidFill>
                            <a:schemeClr val="tx1"/>
                          </a:solidFill>
                          <a:latin typeface="Times New Roman" panose="02020603050405020304" pitchFamily="18" charset="0"/>
                          <a:cs typeface="Times New Roman" panose="02020603050405020304" pitchFamily="18" charset="0"/>
                        </a:rPr>
                        <a:t>xuống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hai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chiếc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râu</a:t>
                      </a:r>
                      <a:r>
                        <a:rPr lang="en-US" sz="2400" i="1" dirty="0">
                          <a:solidFill>
                            <a:schemeClr val="tx1"/>
                          </a:solidFill>
                          <a:latin typeface="Times New Roman" panose="02020603050405020304" pitchFamily="18" charset="0"/>
                          <a:cs typeface="Times New Roman" panose="02020603050405020304" pitchFamily="18" charset="0"/>
                        </a:rPr>
                        <a:t>. Cho </a:t>
                      </a:r>
                      <a:r>
                        <a:rPr lang="en-US" sz="2400" i="1" dirty="0" err="1">
                          <a:solidFill>
                            <a:schemeClr val="tx1"/>
                          </a:solidFill>
                          <a:latin typeface="Times New Roman" panose="02020603050405020304" pitchFamily="18" charset="0"/>
                          <a:cs typeface="Times New Roman" panose="02020603050405020304" pitchFamily="18" charset="0"/>
                        </a:rPr>
                        <a:t>ra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kiểu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con </a:t>
                      </a:r>
                      <a:r>
                        <a:rPr lang="en-US" sz="2400" i="1" dirty="0" err="1">
                          <a:solidFill>
                            <a:schemeClr val="tx1"/>
                          </a:solidFill>
                          <a:latin typeface="Times New Roman" panose="02020603050405020304" pitchFamily="18" charset="0"/>
                          <a:cs typeface="Times New Roman" panose="02020603050405020304" pitchFamily="18" charset="0"/>
                        </a:rPr>
                        <a:t>nhà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võ</a:t>
                      </a:r>
                      <a:r>
                        <a:rPr lang="en-US" sz="2400" i="1" dirty="0">
                          <a:solidFill>
                            <a:schemeClr val="tx1"/>
                          </a:solidFill>
                          <a:latin typeface="Times New Roman" panose="02020603050405020304" pitchFamily="18" charset="0"/>
                          <a:cs typeface="Times New Roman" panose="02020603050405020304" pitchFamily="18" charset="0"/>
                        </a:rPr>
                        <a:t>.</a:t>
                      </a:r>
                    </a:p>
                    <a:p>
                      <a:pPr algn="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Tô</a:t>
                      </a:r>
                      <a:r>
                        <a:rPr lang="en-US" sz="2400" dirty="0">
                          <a:solidFill>
                            <a:schemeClr val="tx1"/>
                          </a:solidFill>
                          <a:latin typeface="Times New Roman" panose="02020603050405020304" pitchFamily="18" charset="0"/>
                          <a:cs typeface="Times New Roman" panose="02020603050405020304" pitchFamily="18" charset="0"/>
                        </a:rPr>
                        <a:t> Hoài, </a:t>
                      </a:r>
                      <a:r>
                        <a:rPr lang="en-US" sz="2400" i="1" dirty="0" err="1">
                          <a:solidFill>
                            <a:schemeClr val="tx1"/>
                          </a:solidFill>
                          <a:latin typeface="Times New Roman" panose="02020603050405020304" pitchFamily="18" charset="0"/>
                          <a:cs typeface="Times New Roman" panose="02020603050405020304" pitchFamily="18" charset="0"/>
                        </a:rPr>
                        <a:t>Dế</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Mèn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phiêu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lưu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kí</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a:solidFill>
                            <a:schemeClr val="tx1"/>
                          </a:solidFill>
                          <a:latin typeface="Times New Roman" panose="02020603050405020304" pitchFamily="18" charset="0"/>
                          <a:cs typeface="Times New Roman" panose="02020603050405020304" pitchFamily="18" charset="0"/>
                        </a:rPr>
                        <a:t>Cho </a:t>
                      </a:r>
                      <a:r>
                        <a:rPr lang="en-US" sz="2400" i="1" dirty="0" err="1">
                          <a:solidFill>
                            <a:schemeClr val="tx1"/>
                          </a:solidFill>
                          <a:latin typeface="Times New Roman" panose="02020603050405020304" pitchFamily="18" charset="0"/>
                          <a:cs typeface="Times New Roman" panose="02020603050405020304" pitchFamily="18" charset="0"/>
                        </a:rPr>
                        <a:t>ra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kiểu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con </a:t>
                      </a:r>
                      <a:r>
                        <a:rPr lang="en-US" sz="2400" i="1" dirty="0" err="1">
                          <a:solidFill>
                            <a:schemeClr val="tx1"/>
                          </a:solidFill>
                          <a:latin typeface="Times New Roman" panose="02020603050405020304" pitchFamily="18" charset="0"/>
                          <a:cs typeface="Times New Roman" panose="02020603050405020304" pitchFamily="18" charset="0"/>
                        </a:rPr>
                        <a:t>nhà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võ</a:t>
                      </a:r>
                      <a:r>
                        <a:rPr lang="en-US" sz="2400" i="1"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err="1">
                          <a:solidFill>
                            <a:schemeClr val="tx1"/>
                          </a:solidFill>
                          <a:latin typeface="Times New Roman" panose="02020603050405020304" pitchFamily="18" charset="0"/>
                          <a:cs typeface="Times New Roman" panose="02020603050405020304" pitchFamily="18" charset="0"/>
                        </a:rPr>
                        <a:t>Mỗi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bước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kiểu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con </a:t>
                      </a:r>
                      <a:r>
                        <a:rPr lang="en-US" sz="2400" i="1" dirty="0" err="1">
                          <a:solidFill>
                            <a:schemeClr val="tx1"/>
                          </a:solidFill>
                          <a:latin typeface="Times New Roman" panose="02020603050405020304" pitchFamily="18" charset="0"/>
                          <a:cs typeface="Times New Roman" panose="02020603050405020304" pitchFamily="18" charset="0"/>
                        </a:rPr>
                        <a:t>nhà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võ</a:t>
                      </a:r>
                      <a:endParaRPr lang="en-US" sz="2400"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err="1">
                          <a:solidFill>
                            <a:schemeClr val="tx1"/>
                          </a:solidFill>
                          <a:latin typeface="Times New Roman" panose="02020603050405020304" pitchFamily="18" charset="0"/>
                          <a:cs typeface="Times New Roman" panose="02020603050405020304" pitchFamily="18" charset="0"/>
                        </a:rPr>
                        <a:t>Nhấn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8177798"/>
                  </a:ext>
                </a:extLst>
              </a:tr>
            </a:tbl>
          </a:graphicData>
        </a:graphic>
      </p:graphicFrame>
    </p:spTree>
    <p:extLst>
      <p:ext uri="{BB962C8B-B14F-4D97-AF65-F5344CB8AC3E}">
        <p14:creationId xmlns:p14="http://schemas.microsoft.com/office/powerpoint/2010/main" val="26570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F2397BC-41F1-DB22-7DB9-27BF73D601DD}"/>
              </a:ext>
            </a:extLst>
          </p:cNvPr>
          <p:cNvGraphicFramePr>
            <a:graphicFrameLocks noGrp="1"/>
          </p:cNvGraphicFramePr>
          <p:nvPr>
            <p:extLst>
              <p:ext uri="{D42A27DB-BD31-4B8C-83A1-F6EECF244321}">
                <p14:modId xmlns:p14="http://schemas.microsoft.com/office/powerpoint/2010/main" val="3404619701"/>
              </p:ext>
            </p:extLst>
          </p:nvPr>
        </p:nvGraphicFramePr>
        <p:xfrm>
          <a:off x="246061" y="248179"/>
          <a:ext cx="11626852" cy="6492240"/>
        </p:xfrm>
        <a:graphic>
          <a:graphicData uri="http://schemas.openxmlformats.org/drawingml/2006/table">
            <a:tbl>
              <a:tblPr firstRow="1" bandRow="1">
                <a:tableStyleId>{5C22544A-7EE6-4342-B048-85BDC9FD1C3A}</a:tableStyleId>
              </a:tblPr>
              <a:tblGrid>
                <a:gridCol w="5054602">
                  <a:extLst>
                    <a:ext uri="{9D8B030D-6E8A-4147-A177-3AD203B41FA5}">
                      <a16:colId xmlns:a16="http://schemas.microsoft.com/office/drawing/2014/main" val="2665137385"/>
                    </a:ext>
                  </a:extLst>
                </a:gridCol>
                <a:gridCol w="1857375">
                  <a:extLst>
                    <a:ext uri="{9D8B030D-6E8A-4147-A177-3AD203B41FA5}">
                      <a16:colId xmlns:a16="http://schemas.microsoft.com/office/drawing/2014/main" val="4272441364"/>
                    </a:ext>
                  </a:extLst>
                </a:gridCol>
                <a:gridCol w="2078831">
                  <a:extLst>
                    <a:ext uri="{9D8B030D-6E8A-4147-A177-3AD203B41FA5}">
                      <a16:colId xmlns:a16="http://schemas.microsoft.com/office/drawing/2014/main" val="655530935"/>
                    </a:ext>
                  </a:extLst>
                </a:gridCol>
                <a:gridCol w="2636044">
                  <a:extLst>
                    <a:ext uri="{9D8B030D-6E8A-4147-A177-3AD203B41FA5}">
                      <a16:colId xmlns:a16="http://schemas.microsoft.com/office/drawing/2014/main" val="2546826751"/>
                    </a:ext>
                  </a:extLst>
                </a:gridCol>
              </a:tblGrid>
              <a:tr h="594784">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rút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gọn</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rút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gọn</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97992877"/>
                  </a:ext>
                </a:extLst>
              </a:tr>
              <a:tr h="594784">
                <a:tc>
                  <a:txBody>
                    <a:bodyPr/>
                    <a:lstStyle/>
                    <a:p>
                      <a:pPr algn="just"/>
                      <a:r>
                        <a:rPr lang="en-US" sz="2400" dirty="0">
                          <a:solidFill>
                            <a:schemeClr val="tx1"/>
                          </a:solidFill>
                          <a:latin typeface="Times New Roman" panose="02020603050405020304" pitchFamily="18" charset="0"/>
                          <a:cs typeface="Times New Roman" panose="02020603050405020304" pitchFamily="18" charset="0"/>
                        </a:rPr>
                        <a:t>c. </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Cậu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trò</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gì</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thế</a:t>
                      </a:r>
                      <a:r>
                        <a:rPr lang="en-US" sz="2400" i="1" dirty="0">
                          <a:solidFill>
                            <a:schemeClr val="tx1"/>
                          </a:solidFill>
                          <a:latin typeface="Times New Roman" panose="02020603050405020304" pitchFamily="18" charset="0"/>
                          <a:cs typeface="Times New Roman" panose="02020603050405020304" pitchFamily="18" charset="0"/>
                        </a:rPr>
                        <a:t>? Sao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ăn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trộm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hòn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này</a:t>
                      </a:r>
                      <a:r>
                        <a:rPr lang="en-US" sz="2400" i="1" dirty="0">
                          <a:solidFill>
                            <a:schemeClr val="tx1"/>
                          </a:solidFill>
                          <a:latin typeface="Times New Roman" panose="02020603050405020304" pitchFamily="18" charset="0"/>
                          <a:cs typeface="Times New Roman" panose="02020603050405020304" pitchFamily="18" charset="0"/>
                        </a:rPr>
                        <a:t>?</a:t>
                      </a:r>
                    </a:p>
                    <a:p>
                      <a:pPr algn="just"/>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Chúng</a:t>
                      </a:r>
                      <a:r>
                        <a:rPr lang="en-US" sz="2400" i="1" dirty="0">
                          <a:solidFill>
                            <a:schemeClr val="tx1"/>
                          </a:solidFill>
                          <a:latin typeface="Times New Roman" panose="02020603050405020304" pitchFamily="18" charset="0"/>
                          <a:cs typeface="Times New Roman" panose="02020603050405020304" pitchFamily="18" charset="0"/>
                        </a:rPr>
                        <a:t> ta </a:t>
                      </a:r>
                      <a:r>
                        <a:rPr lang="en-US" sz="2400" i="1" dirty="0" err="1">
                          <a:solidFill>
                            <a:schemeClr val="tx1"/>
                          </a:solidFill>
                          <a:latin typeface="Times New Roman" panose="02020603050405020304" pitchFamily="18" charset="0"/>
                          <a:cs typeface="Times New Roman" panose="02020603050405020304" pitchFamily="18" charset="0"/>
                        </a:rPr>
                        <a:t>không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ăn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trộm</a:t>
                      </a:r>
                      <a:r>
                        <a:rPr lang="en-US" sz="2400" i="1" dirty="0">
                          <a:solidFill>
                            <a:schemeClr val="tx1"/>
                          </a:solidFill>
                          <a:latin typeface="Times New Roman" panose="02020603050405020304" pitchFamily="18" charset="0"/>
                          <a:cs typeface="Times New Roman" panose="02020603050405020304" pitchFamily="18" charset="0"/>
                        </a:rPr>
                        <a:t>! – </a:t>
                      </a:r>
                      <a:r>
                        <a:rPr lang="en-US" sz="2400" i="1" dirty="0" err="1">
                          <a:solidFill>
                            <a:schemeClr val="tx1"/>
                          </a:solidFill>
                          <a:latin typeface="Times New Roman" panose="02020603050405020304" pitchFamily="18" charset="0"/>
                          <a:cs typeface="Times New Roman" panose="02020603050405020304" pitchFamily="18" charset="0"/>
                        </a:rPr>
                        <a:t>Hắn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nhún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vai</a:t>
                      </a:r>
                      <a:r>
                        <a:rPr lang="en-US" sz="2400" i="1" dirty="0">
                          <a:solidFill>
                            <a:schemeClr val="tx1"/>
                          </a:solidFill>
                          <a:latin typeface="Times New Roman" panose="02020603050405020304" pitchFamily="18" charset="0"/>
                          <a:cs typeface="Times New Roman" panose="02020603050405020304" pitchFamily="18" charset="0"/>
                        </a:rPr>
                        <a:t>. – </a:t>
                      </a:r>
                      <a:r>
                        <a:rPr lang="en-US" sz="2400" i="1" dirty="0" err="1">
                          <a:solidFill>
                            <a:schemeClr val="tx1"/>
                          </a:solidFill>
                          <a:latin typeface="Times New Roman" panose="02020603050405020304" pitchFamily="18" charset="0"/>
                          <a:cs typeface="Times New Roman" panose="02020603050405020304" pitchFamily="18" charset="0"/>
                        </a:rPr>
                        <a:t>Chúng</a:t>
                      </a:r>
                      <a:r>
                        <a:rPr lang="en-US" sz="2400" i="1" dirty="0">
                          <a:solidFill>
                            <a:schemeClr val="tx1"/>
                          </a:solidFill>
                          <a:latin typeface="Times New Roman" panose="02020603050405020304" pitchFamily="18" charset="0"/>
                          <a:cs typeface="Times New Roman" panose="02020603050405020304" pitchFamily="18" charset="0"/>
                        </a:rPr>
                        <a:t> ta </a:t>
                      </a:r>
                      <a:r>
                        <a:rPr lang="en-US" sz="2400" i="1" dirty="0" err="1">
                          <a:solidFill>
                            <a:schemeClr val="tx1"/>
                          </a:solidFill>
                          <a:latin typeface="Times New Roman" panose="02020603050405020304" pitchFamily="18" charset="0"/>
                          <a:cs typeface="Times New Roman" panose="02020603050405020304" pitchFamily="18" charset="0"/>
                        </a:rPr>
                        <a:t>chỉ</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mượn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tạm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Dùng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xong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sẽ</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mang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Tớ</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tò</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mò</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muốn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gọi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trung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tâm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vũ</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trụ</a:t>
                      </a:r>
                      <a:r>
                        <a:rPr lang="en-US" sz="2400" i="1" dirty="0">
                          <a:solidFill>
                            <a:schemeClr val="tx1"/>
                          </a:solidFill>
                          <a:latin typeface="Times New Roman" panose="02020603050405020304" pitchFamily="18" charset="0"/>
                          <a:cs typeface="Times New Roman" panose="02020603050405020304" pitchFamily="18" charset="0"/>
                        </a:rPr>
                        <a:t>.</a:t>
                      </a:r>
                    </a:p>
                    <a:p>
                      <a:pPr algn="r"/>
                      <a:r>
                        <a:rPr lang="en-US" sz="2400" dirty="0">
                          <a:solidFill>
                            <a:schemeClr val="tx1"/>
                          </a:solidFill>
                          <a:latin typeface="Times New Roman" panose="02020603050405020304" pitchFamily="18" charset="0"/>
                          <a:cs typeface="Times New Roman" panose="02020603050405020304" pitchFamily="18" charset="0"/>
                        </a:rPr>
                        <a:t>(Hà </a:t>
                      </a:r>
                      <a:r>
                        <a:rPr lang="en-US" sz="2400" dirty="0" err="1">
                          <a:solidFill>
                            <a:schemeClr val="tx1"/>
                          </a:solidFill>
                          <a:latin typeface="Times New Roman" panose="02020603050405020304" pitchFamily="18" charset="0"/>
                          <a:cs typeface="Times New Roman" panose="02020603050405020304" pitchFamily="18" charset="0"/>
                        </a:rPr>
                        <a:t>Thủy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Thiên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Mã</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a:solidFill>
                            <a:schemeClr val="tx1"/>
                          </a:solidFill>
                          <a:latin typeface="Times New Roman" panose="02020603050405020304" pitchFamily="18" charset="0"/>
                          <a:cs typeface="Times New Roman" panose="02020603050405020304" pitchFamily="18" charset="0"/>
                        </a:rPr>
                        <a:t>- Sao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ăn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trộm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hòn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này</a:t>
                      </a:r>
                      <a:r>
                        <a:rPr lang="en-US" sz="2400" i="1" dirty="0">
                          <a:solidFill>
                            <a:schemeClr val="tx1"/>
                          </a:solidFill>
                          <a:latin typeface="Times New Roman" panose="02020603050405020304" pitchFamily="18" charset="0"/>
                          <a:cs typeface="Times New Roman" panose="02020603050405020304" pitchFamily="18" charset="0"/>
                        </a:rPr>
                        <a:t>?</a:t>
                      </a:r>
                    </a:p>
                    <a:p>
                      <a:pPr algn="just"/>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Dùng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xong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sẽ</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mang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a:solidFill>
                            <a:schemeClr val="tx1"/>
                          </a:solidFill>
                          <a:latin typeface="Times New Roman" panose="02020603050405020304" pitchFamily="18" charset="0"/>
                          <a:cs typeface="Times New Roman" panose="02020603050405020304" pitchFamily="18" charset="0"/>
                        </a:rPr>
                        <a:t>- Sao </a:t>
                      </a:r>
                      <a:r>
                        <a:rPr lang="en-US" sz="2400" i="1" dirty="0" err="1">
                          <a:solidFill>
                            <a:schemeClr val="tx1"/>
                          </a:solidFill>
                          <a:latin typeface="Times New Roman" panose="02020603050405020304" pitchFamily="18" charset="0"/>
                          <a:cs typeface="Times New Roman" panose="02020603050405020304" pitchFamily="18" charset="0"/>
                        </a:rPr>
                        <a:t>cậu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ăn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trộm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hòn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này</a:t>
                      </a:r>
                      <a:r>
                        <a:rPr lang="en-US" sz="2400" i="1" dirty="0">
                          <a:solidFill>
                            <a:schemeClr val="tx1"/>
                          </a:solidFill>
                          <a:latin typeface="Times New Roman" panose="02020603050405020304" pitchFamily="18" charset="0"/>
                          <a:cs typeface="Times New Roman" panose="02020603050405020304" pitchFamily="18" charset="0"/>
                        </a:rPr>
                        <a:t>?</a:t>
                      </a:r>
                    </a:p>
                    <a:p>
                      <a:pPr algn="just"/>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Chúng</a:t>
                      </a:r>
                      <a:r>
                        <a:rPr lang="en-US" sz="2400" i="1" dirty="0">
                          <a:solidFill>
                            <a:schemeClr val="tx1"/>
                          </a:solidFill>
                          <a:latin typeface="Times New Roman" panose="02020603050405020304" pitchFamily="18" charset="0"/>
                          <a:cs typeface="Times New Roman" panose="02020603050405020304" pitchFamily="18" charset="0"/>
                        </a:rPr>
                        <a:t> ta </a:t>
                      </a:r>
                      <a:r>
                        <a:rPr lang="en-US" sz="2400" i="1" dirty="0" err="1">
                          <a:solidFill>
                            <a:schemeClr val="tx1"/>
                          </a:solidFill>
                          <a:latin typeface="Times New Roman" panose="02020603050405020304" pitchFamily="18" charset="0"/>
                          <a:cs typeface="Times New Roman" panose="02020603050405020304" pitchFamily="18" charset="0"/>
                        </a:rPr>
                        <a:t>dùng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hòn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xong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sẽ</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mang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solidFill>
                            <a:schemeClr val="tx1"/>
                          </a:solidFill>
                          <a:latin typeface="Times New Roman" panose="02020603050405020304" pitchFamily="18" charset="0"/>
                          <a:cs typeface="Times New Roman" panose="02020603050405020304" pitchFamily="18" charset="0"/>
                        </a:rPr>
                        <a:t>Tăng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khẩu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ngữ</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6866590"/>
                  </a:ext>
                </a:extLst>
              </a:tr>
              <a:tr h="594784">
                <a:tc>
                  <a:txBody>
                    <a:bodyPr/>
                    <a:lstStyle/>
                    <a:p>
                      <a:pPr algn="just"/>
                      <a:r>
                        <a:rPr lang="en-US" sz="2400" dirty="0">
                          <a:solidFill>
                            <a:schemeClr val="tx1"/>
                          </a:solidFill>
                          <a:latin typeface="Times New Roman" panose="02020603050405020304" pitchFamily="18" charset="0"/>
                          <a:cs typeface="Times New Roman" panose="02020603050405020304" pitchFamily="18" charset="0"/>
                        </a:rPr>
                        <a:t>d. </a:t>
                      </a:r>
                      <a:r>
                        <a:rPr lang="en-US" sz="2400" i="1" dirty="0" err="1">
                          <a:solidFill>
                            <a:schemeClr val="tx1"/>
                          </a:solidFill>
                          <a:latin typeface="Times New Roman" panose="02020603050405020304" pitchFamily="18" charset="0"/>
                          <a:cs typeface="Times New Roman" panose="02020603050405020304" pitchFamily="18" charset="0"/>
                        </a:rPr>
                        <a:t>Mặt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rọi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thứ</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sáu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đảo</a:t>
                      </a:r>
                      <a:r>
                        <a:rPr lang="en-US" sz="2400" i="1" dirty="0">
                          <a:solidFill>
                            <a:schemeClr val="tx1"/>
                          </a:solidFill>
                          <a:latin typeface="Times New Roman" panose="02020603050405020304" pitchFamily="18" charset="0"/>
                          <a:cs typeface="Times New Roman" panose="02020603050405020304" pitchFamily="18" charset="0"/>
                        </a:rPr>
                        <a:t> Thanh </a:t>
                      </a:r>
                      <a:r>
                        <a:rPr lang="en-US" sz="2400" i="1" dirty="0" err="1">
                          <a:solidFill>
                            <a:schemeClr val="tx1"/>
                          </a:solidFill>
                          <a:latin typeface="Times New Roman" panose="02020603050405020304" pitchFamily="18" charset="0"/>
                          <a:cs typeface="Times New Roman" panose="02020603050405020304" pitchFamily="18" charset="0"/>
                        </a:rPr>
                        <a:t>Luân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thật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đầy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đủ</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dậy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từ</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canh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tư</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Còn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đất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mãi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đầu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sư</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thấu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đầu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mũi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đảo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ngồi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mặt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lên</a:t>
                      </a:r>
                      <a:r>
                        <a:rPr lang="en-US" sz="2400" i="1" dirty="0">
                          <a:solidFill>
                            <a:schemeClr val="tx1"/>
                          </a:solidFill>
                          <a:latin typeface="Times New Roman" panose="02020603050405020304" pitchFamily="18" charset="0"/>
                          <a:cs typeface="Times New Roman" panose="02020603050405020304" pitchFamily="18" charset="0"/>
                        </a:rPr>
                        <a:t>.</a:t>
                      </a:r>
                    </a:p>
                    <a:p>
                      <a:pPr algn="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Nguyễn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Tuân</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Cô</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ngồi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mặt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lên</a:t>
                      </a:r>
                      <a:r>
                        <a:rPr lang="en-US" sz="2400" i="1"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ngồi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mặt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lên</a:t>
                      </a:r>
                      <a:endParaRPr lang="en-US" sz="2400"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8177798"/>
                  </a:ext>
                </a:extLst>
              </a:tr>
            </a:tbl>
          </a:graphicData>
        </a:graphic>
      </p:graphicFrame>
    </p:spTree>
    <p:extLst>
      <p:ext uri="{BB962C8B-B14F-4D97-AF65-F5344CB8AC3E}">
        <p14:creationId xmlns:p14="http://schemas.microsoft.com/office/powerpoint/2010/main" val="103838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620265" y="2200275"/>
            <a:ext cx="4081331" cy="465772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3"/>
            <a:stretch>
              <a:fillRect/>
            </a:stretch>
          </a:blipFill>
        </p:spPr>
        <p:txBody>
          <a:bodyPr/>
          <a:lstStyle/>
          <a:p>
            <a:endParaRPr lang="en-US" dirty="0"/>
          </a:p>
        </p:txBody>
      </p:sp>
      <p:sp>
        <p:nvSpPr>
          <p:cNvPr id="6" name="TextBox 5">
            <a:extLst>
              <a:ext uri="{FF2B5EF4-FFF2-40B4-BE49-F238E27FC236}">
                <a16:creationId xmlns:a16="http://schemas.microsoft.com/office/drawing/2014/main" id="{2D3A6426-2DD7-E548-8F0A-EF7DDA43CDA0}"/>
              </a:ext>
            </a:extLst>
          </p:cNvPr>
          <p:cNvSpPr txBox="1"/>
          <p:nvPr/>
        </p:nvSpPr>
        <p:spPr>
          <a:xfrm>
            <a:off x="632095" y="612005"/>
            <a:ext cx="10770940" cy="646331"/>
          </a:xfrm>
          <a:prstGeom prst="rect">
            <a:avLst/>
          </a:prstGeom>
          <a:noFill/>
        </p:spPr>
        <p:txBody>
          <a:bodyPr wrap="square">
            <a:spAutoFit/>
          </a:bodyPr>
          <a:lstStyle/>
          <a:p>
            <a:pPr algn="just"/>
            <a:r>
              <a:rPr lang="en-US" sz="3600" b="1" dirty="0" err="1">
                <a:latin typeface="Times New Roman" panose="02020603050405020304" pitchFamily="18" charset="0"/>
                <a:cs typeface="Times New Roman" panose="02020603050405020304" pitchFamily="18" charset="0"/>
              </a:rPr>
              <a:t>Viết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hội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rút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gọn</a:t>
            </a:r>
            <a:r>
              <a:rPr lang="en-US" sz="36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6062D35-9CB0-8249-6FF7-F436BDD299E9}"/>
              </a:ext>
            </a:extLst>
          </p:cNvPr>
          <p:cNvSpPr txBox="1"/>
          <p:nvPr/>
        </p:nvSpPr>
        <p:spPr>
          <a:xfrm>
            <a:off x="632095" y="1998163"/>
            <a:ext cx="3146950" cy="954107"/>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nhỉ</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FBA445C-9DB8-0BEE-A7D7-2F8AE73CF376}"/>
              </a:ext>
            </a:extLst>
          </p:cNvPr>
          <p:cNvSpPr txBox="1"/>
          <p:nvPr/>
        </p:nvSpPr>
        <p:spPr>
          <a:xfrm>
            <a:off x="7906814" y="1998162"/>
            <a:ext cx="3146950" cy="954107"/>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Ừ.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t>
            </a:r>
            <a:r>
              <a:rPr lang="en-US" sz="28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82BD88B7-83C4-0E20-2357-7466785CD153}"/>
              </a:ext>
            </a:extLst>
          </p:cNvPr>
          <p:cNvSpPr txBox="1"/>
          <p:nvPr/>
        </p:nvSpPr>
        <p:spPr>
          <a:xfrm>
            <a:off x="632095" y="3243349"/>
            <a:ext cx="3146950" cy="523220"/>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B54B5753-0E59-2AEC-12A2-ABFDCA2C6A7A}"/>
              </a:ext>
            </a:extLst>
          </p:cNvPr>
          <p:cNvSpPr txBox="1"/>
          <p:nvPr/>
        </p:nvSpPr>
        <p:spPr>
          <a:xfrm>
            <a:off x="7906813" y="3280576"/>
            <a:ext cx="3496221" cy="954107"/>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Hoa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9D89CD69-2211-9A17-6AEB-AFB99D17EA8B}"/>
              </a:ext>
            </a:extLst>
          </p:cNvPr>
          <p:cNvSpPr txBox="1"/>
          <p:nvPr/>
        </p:nvSpPr>
        <p:spPr>
          <a:xfrm>
            <a:off x="674130" y="4231566"/>
            <a:ext cx="2782952" cy="523220"/>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lắm</a:t>
            </a:r>
            <a:r>
              <a:rPr lang="en-US" sz="28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63DB45F4-952E-B1AB-DA51-5722D626549A}"/>
              </a:ext>
            </a:extLst>
          </p:cNvPr>
          <p:cNvSpPr txBox="1"/>
          <p:nvPr/>
        </p:nvSpPr>
        <p:spPr>
          <a:xfrm>
            <a:off x="7906814" y="4647212"/>
            <a:ext cx="2782952" cy="523220"/>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Ừ, </a:t>
            </a:r>
            <a:r>
              <a:rPr lang="en-US" sz="2800" dirty="0" err="1">
                <a:latin typeface="Times New Roman" panose="02020603050405020304" pitchFamily="18" charset="0"/>
                <a:cs typeface="Times New Roman" panose="02020603050405020304" pitchFamily="18" charset="0"/>
              </a:rPr>
              <a:t>tớ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479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0" y="2301574"/>
            <a:ext cx="7569160" cy="1323439"/>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HÌNH THÀNH KIẾN THỨC</a:t>
            </a:r>
          </a:p>
        </p:txBody>
      </p:sp>
      <p:sp>
        <p:nvSpPr>
          <p:cNvPr id="3" name="Freeform 2"/>
          <p:cNvSpPr/>
          <p:nvPr/>
        </p:nvSpPr>
        <p:spPr>
          <a:xfrm>
            <a:off x="6798734" y="671339"/>
            <a:ext cx="4852561" cy="5593730"/>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89097854"/>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5292971" y="1659285"/>
            <a:ext cx="6278076" cy="954107"/>
          </a:xfrm>
          <a:prstGeom prst="rect">
            <a:avLst/>
          </a:prstGeom>
        </p:spPr>
        <p:txBody>
          <a:bodyPr wrap="square">
            <a:spAutoFit/>
          </a:bodyPr>
          <a:lstStyle/>
          <a:p>
            <a:pPr algn="just">
              <a:defRPr/>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endParaRPr lang="en-US" sz="2800" dirty="0">
              <a:latin typeface="Times New Roman" panose="02020603050405020304" pitchFamily="18" charset="0"/>
              <a:cs typeface="Times New Roman" panose="02020603050405020304" pitchFamily="18" charset="0"/>
            </a:endParaRPr>
          </a:p>
        </p:txBody>
      </p:sp>
      <p:sp>
        <p:nvSpPr>
          <p:cNvPr id="8" name="Freeform 3"/>
          <p:cNvSpPr/>
          <p:nvPr/>
        </p:nvSpPr>
        <p:spPr>
          <a:xfrm>
            <a:off x="620953" y="1384896"/>
            <a:ext cx="4308235" cy="4428729"/>
          </a:xfrm>
          <a:custGeom>
            <a:avLst/>
            <a:gdLst/>
            <a:ahLst/>
            <a:cxnLst/>
            <a:rect l="l" t="t" r="r" b="b"/>
            <a:pathLst>
              <a:path w="8003286" h="8229600">
                <a:moveTo>
                  <a:pt x="0" y="0"/>
                </a:moveTo>
                <a:lnTo>
                  <a:pt x="8003286" y="0"/>
                </a:lnTo>
                <a:lnTo>
                  <a:pt x="8003286"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56314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1166742" y="952284"/>
            <a:ext cx="11401565" cy="52322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lược</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87CE1CC-A31D-2CC2-3122-A94193EC98C1}"/>
              </a:ext>
            </a:extLst>
          </p:cNvPr>
          <p:cNvSpPr txBox="1"/>
          <p:nvPr/>
        </p:nvSpPr>
        <p:spPr>
          <a:xfrm>
            <a:off x="1752334" y="1766140"/>
            <a:ext cx="7091895"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sym typeface="Wingdings" panose="05000000000000000000" pitchFamily="2" charset="2"/>
              </a:rPr>
              <a:t>Ví</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dụ</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800" b="1" dirty="0">
                <a:latin typeface="Times New Roman" panose="02020603050405020304" pitchFamily="18" charset="0"/>
                <a:cs typeface="Times New Roman" panose="02020603050405020304" pitchFamily="18" charset="0"/>
              </a:rPr>
              <a:t>(1)	</a:t>
            </a:r>
            <a:r>
              <a:rPr lang="en-US" sz="2800" i="1" dirty="0">
                <a:latin typeface="Times New Roman" panose="02020603050405020304" pitchFamily="18" charset="0"/>
                <a:cs typeface="Times New Roman" panose="02020603050405020304" pitchFamily="18" charset="0"/>
              </a:rPr>
              <a:t>- Anh </a:t>
            </a:r>
            <a:r>
              <a:rPr lang="en-US" sz="2800" i="1" dirty="0" err="1">
                <a:latin typeface="Times New Roman" panose="02020603050405020304" pitchFamily="18" charset="0"/>
                <a:cs typeface="Times New Roman" panose="02020603050405020304" pitchFamily="18" charset="0"/>
              </a:rPr>
              <a:t>đang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a:t>
            </a:r>
            <a:endParaRPr lang="vi-VN" sz="2800" i="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4FF723B-8DDD-84AA-2731-F07BD3693DCB}"/>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3ACD92E-B6D6-ED51-0747-D06E3F4B011F}"/>
              </a:ext>
            </a:extLst>
          </p:cNvPr>
          <p:cNvSpPr txBox="1"/>
          <p:nvPr/>
        </p:nvSpPr>
        <p:spPr>
          <a:xfrm>
            <a:off x="3890851" y="3850457"/>
            <a:ext cx="7091895"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i="1" dirty="0">
                <a:latin typeface="Times New Roman" panose="02020603050405020304" pitchFamily="18" charset="0"/>
                <a:cs typeface="Times New Roman" panose="02020603050405020304" pitchFamily="18" charset="0"/>
              </a:rPr>
              <a:t>- Ai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Mẹ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a:t>
            </a:r>
          </a:p>
        </p:txBody>
      </p:sp>
      <p:sp>
        <p:nvSpPr>
          <p:cNvPr id="8" name="Freeform 2">
            <a:extLst>
              <a:ext uri="{FF2B5EF4-FFF2-40B4-BE49-F238E27FC236}">
                <a16:creationId xmlns:a16="http://schemas.microsoft.com/office/drawing/2014/main" id="{44D3CA3A-5DFB-4C35-91AB-147DFF3D88FD}"/>
              </a:ext>
            </a:extLst>
          </p:cNvPr>
          <p:cNvSpPr/>
          <p:nvPr/>
        </p:nvSpPr>
        <p:spPr>
          <a:xfrm>
            <a:off x="387502" y="2743200"/>
            <a:ext cx="1558480" cy="4114800"/>
          </a:xfrm>
          <a:custGeom>
            <a:avLst/>
            <a:gdLst/>
            <a:ahLst/>
            <a:cxnLst/>
            <a:rect l="l" t="t" r="r" b="b"/>
            <a:pathLst>
              <a:path w="1558480" h="4114800">
                <a:moveTo>
                  <a:pt x="0" y="0"/>
                </a:moveTo>
                <a:lnTo>
                  <a:pt x="1558480" y="0"/>
                </a:lnTo>
                <a:lnTo>
                  <a:pt x="155848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2CF28EF4-B023-347C-A180-9F0A876CAEE7}"/>
              </a:ext>
            </a:extLst>
          </p:cNvPr>
          <p:cNvSpPr/>
          <p:nvPr/>
        </p:nvSpPr>
        <p:spPr>
          <a:xfrm>
            <a:off x="7902027" y="2673255"/>
            <a:ext cx="4204138" cy="4114800"/>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211421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937947" y="970538"/>
            <a:ext cx="10620641"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C</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lược</a:t>
            </a:r>
            <a:r>
              <a:rPr lang="en-US" sz="2800" b="1"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C87CE1CC-A31D-2CC2-3122-A94193EC98C1}"/>
              </a:ext>
            </a:extLst>
          </p:cNvPr>
          <p:cNvSpPr txBox="1"/>
          <p:nvPr/>
        </p:nvSpPr>
        <p:spPr>
          <a:xfrm>
            <a:off x="1795198" y="3000715"/>
            <a:ext cx="7091895"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sym typeface="Wingdings" panose="05000000000000000000" pitchFamily="2" charset="2"/>
              </a:rPr>
              <a:t>Ví</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dụ</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ấy</a:t>
            </a:r>
            <a:r>
              <a:rPr lang="en-US" sz="2800" i="1" dirty="0">
                <a:latin typeface="Times New Roman" panose="02020603050405020304" pitchFamily="18" charset="0"/>
                <a:cs typeface="Times New Roman" panose="02020603050405020304" pitchFamily="18" charset="0"/>
              </a:rPr>
              <a:t> di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A8D9D814-B93F-1DFD-2DF2-54127B57A95D}"/>
              </a:ext>
            </a:extLst>
          </p:cNvPr>
          <p:cNvSpPr txBox="1"/>
          <p:nvPr/>
        </p:nvSpPr>
        <p:spPr>
          <a:xfrm>
            <a:off x="982645" y="5169753"/>
            <a:ext cx="10620641"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B7B9CF98-6FD2-63CE-16EB-C461243ECDA0}"/>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Freeform 4"/>
          <p:cNvSpPr/>
          <p:nvPr/>
        </p:nvSpPr>
        <p:spPr>
          <a:xfrm>
            <a:off x="8887093" y="2570593"/>
            <a:ext cx="2322262" cy="2384865"/>
          </a:xfrm>
          <a:custGeom>
            <a:avLst/>
            <a:gdLst/>
            <a:ahLst/>
            <a:cxnLst/>
            <a:rect l="l" t="t" r="r" b="b"/>
            <a:pathLst>
              <a:path w="4006786" h="4114800">
                <a:moveTo>
                  <a:pt x="0" y="0"/>
                </a:moveTo>
                <a:lnTo>
                  <a:pt x="4006786" y="0"/>
                </a:lnTo>
                <a:lnTo>
                  <a:pt x="400678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235716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505123" y="5670870"/>
            <a:ext cx="4409684" cy="523220"/>
          </a:xfrm>
          <a:prstGeom prst="rect">
            <a:avLst/>
          </a:prstGeom>
        </p:spPr>
        <p:txBody>
          <a:bodyPr wrap="square">
            <a:spAutoFit/>
          </a:bodyPr>
          <a:lstStyle/>
          <a:p>
            <a:pPr algn="just">
              <a:defRPr/>
            </a:pPr>
            <a:r>
              <a:rPr lang="en-US" sz="2800" dirty="0">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Freeform 3"/>
          <p:cNvSpPr/>
          <p:nvPr/>
        </p:nvSpPr>
        <p:spPr>
          <a:xfrm>
            <a:off x="3972237" y="1915980"/>
            <a:ext cx="3362873" cy="3456927"/>
          </a:xfrm>
          <a:custGeom>
            <a:avLst/>
            <a:gdLst/>
            <a:ahLst/>
            <a:cxnLst/>
            <a:rect l="l" t="t" r="r" b="b"/>
            <a:pathLst>
              <a:path w="8003286" h="8229600">
                <a:moveTo>
                  <a:pt x="0" y="0"/>
                </a:moveTo>
                <a:lnTo>
                  <a:pt x="8003286" y="0"/>
                </a:lnTo>
                <a:lnTo>
                  <a:pt x="8003286" y="8229600"/>
                </a:lnTo>
                <a:lnTo>
                  <a:pt x="0" y="8229600"/>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7BA1D4CF-5CA0-48FA-FA40-AA941B6A1C45}"/>
              </a:ext>
            </a:extLst>
          </p:cNvPr>
          <p:cNvSpPr txBox="1"/>
          <p:nvPr/>
        </p:nvSpPr>
        <p:spPr>
          <a:xfrm>
            <a:off x="7511946" y="1269649"/>
            <a:ext cx="4300303" cy="1815882"/>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6" name="TextBox 5">
            <a:extLst>
              <a:ext uri="{FF2B5EF4-FFF2-40B4-BE49-F238E27FC236}">
                <a16:creationId xmlns:a16="http://schemas.microsoft.com/office/drawing/2014/main" id="{9A51897E-6980-D468-91FC-26379D81913A}"/>
              </a:ext>
            </a:extLst>
          </p:cNvPr>
          <p:cNvSpPr txBox="1"/>
          <p:nvPr/>
        </p:nvSpPr>
        <p:spPr>
          <a:xfrm>
            <a:off x="7335110" y="4082803"/>
            <a:ext cx="4300303" cy="1384995"/>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7" name="Rectangle 6">
            <a:extLst>
              <a:ext uri="{FF2B5EF4-FFF2-40B4-BE49-F238E27FC236}">
                <a16:creationId xmlns:a16="http://schemas.microsoft.com/office/drawing/2014/main" id="{2596200B-D2B7-2450-8CA0-F84225C910EF}"/>
              </a:ext>
            </a:extLst>
          </p:cNvPr>
          <p:cNvSpPr/>
          <p:nvPr/>
        </p:nvSpPr>
        <p:spPr>
          <a:xfrm>
            <a:off x="432528" y="1782396"/>
            <a:ext cx="3362873" cy="954107"/>
          </a:xfrm>
          <a:prstGeom prst="rect">
            <a:avLst/>
          </a:prstGeom>
        </p:spPr>
        <p:txBody>
          <a:bodyPr wrap="square">
            <a:spAutoFit/>
          </a:bodyPr>
          <a:lstStyle/>
          <a:p>
            <a:pPr algn="jus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F1CD80A-7A7E-3C5C-909D-129333759CC8}"/>
              </a:ext>
            </a:extLst>
          </p:cNvPr>
          <p:cNvSpPr/>
          <p:nvPr/>
        </p:nvSpPr>
        <p:spPr>
          <a:xfrm>
            <a:off x="363778" y="3390305"/>
            <a:ext cx="3362873" cy="1384995"/>
          </a:xfrm>
          <a:prstGeom prst="rect">
            <a:avLst/>
          </a:prstGeom>
        </p:spPr>
        <p:txBody>
          <a:bodyPr wrap="square">
            <a:spAutoFit/>
          </a:bodyPr>
          <a:lstStyle/>
          <a:p>
            <a:pPr algn="jus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64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4919661" y="1150670"/>
            <a:ext cx="6731565"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K</a:t>
            </a:r>
            <a:r>
              <a:rPr lang="en-US" sz="2800" dirty="0" err="1">
                <a:latin typeface="Times New Roman" panose="02020603050405020304" pitchFamily="18" charset="0"/>
                <a:cs typeface="Times New Roman" panose="02020603050405020304" pitchFamily="18" charset="0"/>
              </a:rPr>
              <a: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H</a:t>
            </a:r>
            <a:r>
              <a:rPr lang="en-US" sz="2800" dirty="0" err="1">
                <a:latin typeface="Times New Roman" panose="02020603050405020304" pitchFamily="18" charset="0"/>
                <a:cs typeface="Times New Roman" panose="02020603050405020304" pitchFamily="18" charset="0"/>
              </a:rPr>
              <a:t>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C7438CC-FF1F-DE8A-4BA1-47C4C5FDEE0D}"/>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Lưu ý khi rút gọn câu</a:t>
            </a:r>
          </a:p>
        </p:txBody>
      </p:sp>
      <p:sp>
        <p:nvSpPr>
          <p:cNvPr id="6" name="TextBox 5">
            <a:extLst>
              <a:ext uri="{FF2B5EF4-FFF2-40B4-BE49-F238E27FC236}">
                <a16:creationId xmlns:a16="http://schemas.microsoft.com/office/drawing/2014/main" id="{0C05F1BC-BAAF-9BFA-A62C-964DF75BCF6D}"/>
              </a:ext>
            </a:extLst>
          </p:cNvPr>
          <p:cNvSpPr txBox="1"/>
          <p:nvPr/>
        </p:nvSpPr>
        <p:spPr>
          <a:xfrm>
            <a:off x="5811939" y="3607083"/>
            <a:ext cx="5728674"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Hôm</a:t>
            </a:r>
            <a:r>
              <a:rPr lang="en-US" sz="2800" i="1" dirty="0">
                <a:latin typeface="Times New Roman" panose="02020603050405020304" pitchFamily="18" charset="0"/>
                <a:cs typeface="Times New Roman" panose="02020603050405020304" pitchFamily="18" charset="0"/>
              </a:rPr>
              <a:t> nay con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7" name="Freeform 5"/>
          <p:cNvSpPr/>
          <p:nvPr/>
        </p:nvSpPr>
        <p:spPr>
          <a:xfrm>
            <a:off x="227163" y="1752299"/>
            <a:ext cx="4856524" cy="41148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61523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4919661" y="1150670"/>
            <a:ext cx="6731565"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K</a:t>
            </a:r>
            <a:r>
              <a:rPr lang="en-US" sz="2800" dirty="0" err="1">
                <a:latin typeface="Times New Roman" panose="02020603050405020304" pitchFamily="18" charset="0"/>
                <a:cs typeface="Times New Roman" panose="02020603050405020304" pitchFamily="18" charset="0"/>
              </a:rPr>
              <a: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H</a:t>
            </a:r>
            <a:r>
              <a:rPr lang="en-US" sz="2800" dirty="0" err="1">
                <a:latin typeface="Times New Roman" panose="02020603050405020304" pitchFamily="18" charset="0"/>
                <a:cs typeface="Times New Roman" panose="02020603050405020304" pitchFamily="18" charset="0"/>
              </a:rPr>
              <a:t>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C7438CC-FF1F-DE8A-4BA1-47C4C5FDEE0D}"/>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Lưu ý khi rút gọn câu</a:t>
            </a:r>
          </a:p>
        </p:txBody>
      </p:sp>
      <p:sp>
        <p:nvSpPr>
          <p:cNvPr id="6" name="TextBox 5">
            <a:extLst>
              <a:ext uri="{FF2B5EF4-FFF2-40B4-BE49-F238E27FC236}">
                <a16:creationId xmlns:a16="http://schemas.microsoft.com/office/drawing/2014/main" id="{0C05F1BC-BAAF-9BFA-A62C-964DF75BCF6D}"/>
              </a:ext>
            </a:extLst>
          </p:cNvPr>
          <p:cNvSpPr txBox="1"/>
          <p:nvPr/>
        </p:nvSpPr>
        <p:spPr>
          <a:xfrm>
            <a:off x="4859700" y="2883925"/>
            <a:ext cx="6731565"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Trong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lầm</a:t>
            </a:r>
            <a:r>
              <a:rPr lang="en-US" sz="2800" dirty="0">
                <a:latin typeface="Times New Roman" panose="02020603050405020304" pitchFamily="18" charset="0"/>
                <a:cs typeface="Times New Roman" panose="02020603050405020304" pitchFamily="18" charset="0"/>
              </a:rPr>
              <a:t>.</a:t>
            </a:r>
          </a:p>
        </p:txBody>
      </p:sp>
      <p:sp>
        <p:nvSpPr>
          <p:cNvPr id="7" name="Freeform 5"/>
          <p:cNvSpPr/>
          <p:nvPr/>
        </p:nvSpPr>
        <p:spPr>
          <a:xfrm>
            <a:off x="227163" y="1752299"/>
            <a:ext cx="4856524" cy="41148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96557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1747</TotalTime>
  <Words>2326</Words>
  <Application>Microsoft Office PowerPoint</Application>
  <PresentationFormat>Widescreen</PresentationFormat>
  <Paragraphs>189</Paragraphs>
  <Slides>23</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#9Slide07 Pangolin</vt:lpstr>
      <vt:lpstr>#9Slide07 SVNA Love Of Thunder</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Admin</cp:lastModifiedBy>
  <cp:revision>163</cp:revision>
  <dcterms:created xsi:type="dcterms:W3CDTF">2024-08-05T10:19:49Z</dcterms:created>
  <dcterms:modified xsi:type="dcterms:W3CDTF">2026-01-12T03:35:22Z</dcterms:modified>
</cp:coreProperties>
</file>