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37" r:id="rId2"/>
    <p:sldId id="300" r:id="rId3"/>
    <p:sldId id="295" r:id="rId4"/>
    <p:sldId id="279" r:id="rId5"/>
    <p:sldId id="257" r:id="rId6"/>
    <p:sldId id="258" r:id="rId7"/>
    <p:sldId id="259" r:id="rId8"/>
    <p:sldId id="303" r:id="rId9"/>
    <p:sldId id="335" r:id="rId10"/>
    <p:sldId id="296" r:id="rId11"/>
    <p:sldId id="297" r:id="rId12"/>
    <p:sldId id="396" r:id="rId13"/>
    <p:sldId id="399" r:id="rId14"/>
    <p:sldId id="402" r:id="rId15"/>
    <p:sldId id="403" r:id="rId16"/>
    <p:sldId id="292" r:id="rId17"/>
    <p:sldId id="336" r:id="rId18"/>
    <p:sldId id="293" r:id="rId19"/>
  </p:sldIdLst>
  <p:sldSz cx="12192000" cy="6858000"/>
  <p:notesSz cx="6858000" cy="9144000"/>
  <p:embeddedFontLst>
    <p:embeddedFont>
      <p:font typeface="Adobe Myungjo Std M" panose="02020600000000000000" charset="-128"/>
      <p:regular r:id="rId20"/>
    </p:embeddedFont>
    <p:embeddedFont>
      <p:font typeface="Amasis MT Pro Black" panose="02040A04050005020304" pitchFamily="18" charset="0"/>
      <p:bold r:id="rId21"/>
      <p:boldItalic r:id="rId22"/>
    </p:embeddedFont>
    <p:embeddedFont>
      <p:font typeface="Arial Black" panose="020B0A04020102020204" pitchFamily="34" charset="0"/>
      <p:bold r:id="rId23"/>
    </p:embeddedFont>
    <p:embeddedFont>
      <p:font typeface="Microsoft Sans Serif" panose="020B0604020202020204" pitchFamily="34" charset="0"/>
      <p:regular r:id="rId24"/>
    </p:embeddedFont>
    <p:embeddedFont>
      <p:font typeface="Myriad Pro Light" panose="020B04030304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0EC"/>
    <a:srgbClr val="95DAC1"/>
    <a:srgbClr val="E6E6E6"/>
    <a:srgbClr val="CFAFE7"/>
    <a:srgbClr val="FFFFCC"/>
    <a:srgbClr val="52C4D3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42485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96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16/12/2025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4020866/ew2-u2-this-that-these-thos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kleid-sommerkleid-kleidung-sommer-42647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publicdomainq.net/sweater-clothing-0016161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Around Town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1.2: Grammar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39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FDF9BD-2AFC-4209-AF7B-C00DFEC39F7E}"/>
              </a:ext>
            </a:extLst>
          </p:cNvPr>
          <p:cNvSpPr txBox="1"/>
          <p:nvPr/>
        </p:nvSpPr>
        <p:spPr>
          <a:xfrm>
            <a:off x="1785937" y="476251"/>
            <a:ext cx="820403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VnArial"/>
              </a:rPr>
              <a:t>b. Read the sentences . Circle the correct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A1985-4A8B-4896-BD8E-96FC571C5CD4}"/>
              </a:ext>
            </a:extLst>
          </p:cNvPr>
          <p:cNvSpPr txBox="1"/>
          <p:nvPr/>
        </p:nvSpPr>
        <p:spPr>
          <a:xfrm>
            <a:off x="1652587" y="1277911"/>
            <a:ext cx="97251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VnArial"/>
              </a:rPr>
              <a:t>How much are that/those shoes?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VnArial"/>
              </a:rPr>
              <a:t>Excuse me! how much is this/these shirt?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VnArial"/>
              </a:rPr>
              <a:t>I like that skirt. Do you have it/them in black.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VnArial"/>
              </a:rPr>
              <a:t>Do you have this/these shoes in black?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VnArial"/>
              </a:rPr>
              <a:t>I like these shorts. Can I try it/them on?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VnArial"/>
              </a:rPr>
              <a:t>What size are those/these pants over there?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>
                <a:latin typeface="VnArial"/>
              </a:rPr>
              <a:t>How much is that/this shirt by the window?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6D8715-49BF-4813-9877-6C58A45BC50A}"/>
              </a:ext>
            </a:extLst>
          </p:cNvPr>
          <p:cNvSpPr/>
          <p:nvPr/>
        </p:nvSpPr>
        <p:spPr>
          <a:xfrm>
            <a:off x="5410201" y="1451011"/>
            <a:ext cx="1046244" cy="619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6E244E-2EC2-4771-A058-D886712C87F5}"/>
              </a:ext>
            </a:extLst>
          </p:cNvPr>
          <p:cNvSpPr/>
          <p:nvPr/>
        </p:nvSpPr>
        <p:spPr>
          <a:xfrm>
            <a:off x="6129405" y="2264760"/>
            <a:ext cx="771525" cy="3736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F52222-B4BB-45E1-9748-94618B65810F}"/>
              </a:ext>
            </a:extLst>
          </p:cNvPr>
          <p:cNvSpPr/>
          <p:nvPr/>
        </p:nvSpPr>
        <p:spPr>
          <a:xfrm>
            <a:off x="6643755" y="3018352"/>
            <a:ext cx="514350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565A31-9897-4EF6-AD7A-3892F98B04B5}"/>
              </a:ext>
            </a:extLst>
          </p:cNvPr>
          <p:cNvSpPr/>
          <p:nvPr/>
        </p:nvSpPr>
        <p:spPr>
          <a:xfrm>
            <a:off x="4887080" y="3766358"/>
            <a:ext cx="1046243" cy="4206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4296A2-04AA-435B-B0D1-570ED598C133}"/>
              </a:ext>
            </a:extLst>
          </p:cNvPr>
          <p:cNvSpPr/>
          <p:nvPr/>
        </p:nvSpPr>
        <p:spPr>
          <a:xfrm>
            <a:off x="6974154" y="4494241"/>
            <a:ext cx="944058" cy="439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37C94-FB64-4C5A-B7D2-199341847801}"/>
              </a:ext>
            </a:extLst>
          </p:cNvPr>
          <p:cNvSpPr/>
          <p:nvPr/>
        </p:nvSpPr>
        <p:spPr>
          <a:xfrm>
            <a:off x="4407102" y="5199178"/>
            <a:ext cx="1084217" cy="488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86E672-F27C-4B30-B11D-D225B1C4457E}"/>
              </a:ext>
            </a:extLst>
          </p:cNvPr>
          <p:cNvSpPr/>
          <p:nvPr/>
        </p:nvSpPr>
        <p:spPr>
          <a:xfrm>
            <a:off x="4274635" y="5904960"/>
            <a:ext cx="707563" cy="4888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839A22-8EBB-41AA-81F2-88B4A38B1352}"/>
              </a:ext>
            </a:extLst>
          </p:cNvPr>
          <p:cNvCxnSpPr>
            <a:cxnSpLocks/>
          </p:cNvCxnSpPr>
          <p:nvPr/>
        </p:nvCxnSpPr>
        <p:spPr>
          <a:xfrm>
            <a:off x="6386789" y="1945326"/>
            <a:ext cx="12668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0016A7-105B-48BD-8570-EE63A2AF5310}"/>
              </a:ext>
            </a:extLst>
          </p:cNvPr>
          <p:cNvCxnSpPr>
            <a:cxnSpLocks/>
          </p:cNvCxnSpPr>
          <p:nvPr/>
        </p:nvCxnSpPr>
        <p:spPr>
          <a:xfrm>
            <a:off x="7995124" y="2651065"/>
            <a:ext cx="7835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0121E6-A2A5-4B7C-965A-7F30249D796B}"/>
              </a:ext>
            </a:extLst>
          </p:cNvPr>
          <p:cNvCxnSpPr>
            <a:cxnSpLocks/>
          </p:cNvCxnSpPr>
          <p:nvPr/>
        </p:nvCxnSpPr>
        <p:spPr>
          <a:xfrm>
            <a:off x="3038635" y="3405499"/>
            <a:ext cx="136846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107877-3F95-4508-A706-A9A84F5B34ED}"/>
              </a:ext>
            </a:extLst>
          </p:cNvPr>
          <p:cNvCxnSpPr>
            <a:cxnSpLocks/>
          </p:cNvCxnSpPr>
          <p:nvPr/>
        </p:nvCxnSpPr>
        <p:spPr>
          <a:xfrm>
            <a:off x="6037345" y="4118717"/>
            <a:ext cx="838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F551C8-717E-429C-BFA9-7E2D19D1F650}"/>
              </a:ext>
            </a:extLst>
          </p:cNvPr>
          <p:cNvCxnSpPr>
            <a:cxnSpLocks/>
          </p:cNvCxnSpPr>
          <p:nvPr/>
        </p:nvCxnSpPr>
        <p:spPr>
          <a:xfrm>
            <a:off x="7543800" y="5623667"/>
            <a:ext cx="17907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B3FC94-CA6E-406E-BD0B-CE12A992B4F9}"/>
              </a:ext>
            </a:extLst>
          </p:cNvPr>
          <p:cNvCxnSpPr>
            <a:cxnSpLocks/>
          </p:cNvCxnSpPr>
          <p:nvPr/>
        </p:nvCxnSpPr>
        <p:spPr>
          <a:xfrm>
            <a:off x="6584712" y="6296291"/>
            <a:ext cx="26669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8BD191-6804-4D90-B094-A0EF41C7BD5A}"/>
              </a:ext>
            </a:extLst>
          </p:cNvPr>
          <p:cNvCxnSpPr>
            <a:cxnSpLocks/>
          </p:cNvCxnSpPr>
          <p:nvPr/>
        </p:nvCxnSpPr>
        <p:spPr>
          <a:xfrm>
            <a:off x="2977498" y="4881787"/>
            <a:ext cx="19583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6BA50C-D718-47C6-B9FD-B112E2E7E190}"/>
              </a:ext>
            </a:extLst>
          </p:cNvPr>
          <p:cNvSpPr/>
          <p:nvPr/>
        </p:nvSpPr>
        <p:spPr>
          <a:xfrm>
            <a:off x="828674" y="1428751"/>
            <a:ext cx="10534651" cy="4991099"/>
          </a:xfrm>
          <a:prstGeom prst="roundRect">
            <a:avLst>
              <a:gd name="adj" fmla="val 103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assistant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Hi, can I help you?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Customer: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do you have (1) __________T-shirt in (a) medium? 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assistant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Yes, here you are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Can I try (2)_______ on?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assistant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Yes, the changing room’s over there. </a:t>
            </a: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Later......) 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Excuse me,  I really like (3) _________shoes by the window. </a:t>
            </a: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(4) __________ in brown?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assistant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Yes, here you are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Oh, they’re great! How much are they?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assistant: They’re 39 dollars. 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Can I try (5) ________ on? 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assistant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Sure!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8D345-97D0-4563-A449-A85508496C51}"/>
              </a:ext>
            </a:extLst>
          </p:cNvPr>
          <p:cNvSpPr txBox="1"/>
          <p:nvPr/>
        </p:nvSpPr>
        <p:spPr>
          <a:xfrm>
            <a:off x="1857374" y="438150"/>
            <a:ext cx="877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Complete the dialogue with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This, those, it or them”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B26642-D2A6-4E87-8E28-5F172E81DAA7}"/>
              </a:ext>
            </a:extLst>
          </p:cNvPr>
          <p:cNvSpPr txBox="1"/>
          <p:nvPr/>
        </p:nvSpPr>
        <p:spPr>
          <a:xfrm>
            <a:off x="5926456" y="17449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C139D-0462-494A-9077-EB02D5792C8B}"/>
              </a:ext>
            </a:extLst>
          </p:cNvPr>
          <p:cNvSpPr txBox="1"/>
          <p:nvPr/>
        </p:nvSpPr>
        <p:spPr>
          <a:xfrm>
            <a:off x="563880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98035-C838-4C80-A9C6-8102AD44736A}"/>
              </a:ext>
            </a:extLst>
          </p:cNvPr>
          <p:cNvSpPr txBox="1"/>
          <p:nvPr/>
        </p:nvSpPr>
        <p:spPr>
          <a:xfrm>
            <a:off x="563880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51762-B056-47BB-94E4-736004656D7B}"/>
              </a:ext>
            </a:extLst>
          </p:cNvPr>
          <p:cNvSpPr txBox="1"/>
          <p:nvPr/>
        </p:nvSpPr>
        <p:spPr>
          <a:xfrm>
            <a:off x="4933952" y="1789601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6C88E-9DCA-4D70-9BFF-955F5F05F546}"/>
              </a:ext>
            </a:extLst>
          </p:cNvPr>
          <p:cNvSpPr txBox="1"/>
          <p:nvPr/>
        </p:nvSpPr>
        <p:spPr>
          <a:xfrm>
            <a:off x="4071571" y="2442838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B106E-ADB2-42C2-9592-B7A99CE5BC59}"/>
              </a:ext>
            </a:extLst>
          </p:cNvPr>
          <p:cNvSpPr txBox="1"/>
          <p:nvPr/>
        </p:nvSpPr>
        <p:spPr>
          <a:xfrm>
            <a:off x="5802192" y="3429000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628FF-32A8-4FDF-9870-0EDC5D2F4CF6}"/>
              </a:ext>
            </a:extLst>
          </p:cNvPr>
          <p:cNvSpPr txBox="1"/>
          <p:nvPr/>
        </p:nvSpPr>
        <p:spPr>
          <a:xfrm>
            <a:off x="3143984" y="3830388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0055B-6239-4E5B-8854-727E7D590A37}"/>
              </a:ext>
            </a:extLst>
          </p:cNvPr>
          <p:cNvSpPr txBox="1"/>
          <p:nvPr/>
        </p:nvSpPr>
        <p:spPr>
          <a:xfrm>
            <a:off x="3925766" y="5136861"/>
            <a:ext cx="120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1367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3754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57" y="1444756"/>
            <a:ext cx="121339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1.</a:t>
            </a:r>
          </a:p>
          <a:p>
            <a:r>
              <a:rPr lang="en-US" sz="3600" dirty="0">
                <a:solidFill>
                  <a:srgbClr val="000000"/>
                </a:solidFill>
              </a:rPr>
              <a:t>A: Do you have this/these shoes in black?</a:t>
            </a:r>
          </a:p>
          <a:p>
            <a:pPr marL="742950" indent="-742950">
              <a:buAutoNum type="arabicPeriod"/>
            </a:pPr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B: Yes, do you want to try it/them on?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A: Yes, please. How much is/are they?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B: It's/They're thirty-five dollars.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16" y="331149"/>
            <a:ext cx="7334880" cy="71412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210628" y="1023742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56524" y="1023742"/>
            <a:ext cx="2228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843496" y="2056089"/>
            <a:ext cx="1109504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64956" y="3168608"/>
            <a:ext cx="1109504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64956" y="4299686"/>
            <a:ext cx="760072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25880" y="5317449"/>
            <a:ext cx="1485686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043714" y="2597056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441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3754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57" y="1444756"/>
            <a:ext cx="121339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2. </a:t>
            </a:r>
          </a:p>
          <a:p>
            <a:r>
              <a:rPr lang="en-US" sz="3600" dirty="0">
                <a:solidFill>
                  <a:srgbClr val="000000"/>
                </a:solidFill>
              </a:rPr>
              <a:t>A: Do you have this/these dress in red?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B: Yes, do you want to try it/them on?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A: Yes, please. How much is/are it?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B: It's/They're forty-three dollars.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16" y="331149"/>
            <a:ext cx="7334880" cy="71412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210628" y="1023742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56524" y="1023742"/>
            <a:ext cx="2228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974816" y="2071329"/>
            <a:ext cx="774700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76800" y="3168608"/>
            <a:ext cx="333828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06554" y="4299686"/>
            <a:ext cx="333828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9435" y="5334113"/>
            <a:ext cx="735105" cy="5558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043714" y="2597056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9583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792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0509" y="711088"/>
            <a:ext cx="8492836" cy="735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76625" y="294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6F68B1-AF5E-CFCE-C5EF-F52C7955CC47}"/>
              </a:ext>
            </a:extLst>
          </p:cNvPr>
          <p:cNvSpPr txBox="1"/>
          <p:nvPr/>
        </p:nvSpPr>
        <p:spPr>
          <a:xfrm>
            <a:off x="10497406" y="1547671"/>
            <a:ext cx="938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This</a:t>
            </a:r>
            <a:br>
              <a:rPr lang="en-US" sz="3600" dirty="0">
                <a:latin typeface="+mj-lt"/>
              </a:rPr>
            </a:b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9551" y="377766"/>
            <a:ext cx="11890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70C0"/>
                </a:solidFill>
              </a:rPr>
              <a:t>Circle the mistakes. Use </a:t>
            </a:r>
            <a:r>
              <a:rPr lang="en-US" sz="3000" b="1" i="1">
                <a:solidFill>
                  <a:srgbClr val="0070C0"/>
                </a:solidFill>
              </a:rPr>
              <a:t>this/these</a:t>
            </a:r>
            <a:r>
              <a:rPr lang="en-US" sz="3000">
                <a:solidFill>
                  <a:srgbClr val="0070C0"/>
                </a:solidFill>
              </a:rPr>
              <a:t>, </a:t>
            </a:r>
            <a:r>
              <a:rPr lang="en-US" sz="3000" b="1" i="1">
                <a:solidFill>
                  <a:srgbClr val="0070C0"/>
                </a:solidFill>
              </a:rPr>
              <a:t>is/are </a:t>
            </a:r>
            <a:r>
              <a:rPr lang="en-US" sz="3000">
                <a:solidFill>
                  <a:srgbClr val="0070C0"/>
                </a:solidFill>
              </a:rPr>
              <a:t>to correct the sentences. </a:t>
            </a:r>
            <a:br>
              <a:rPr lang="en-US" sz="3000">
                <a:solidFill>
                  <a:srgbClr val="0070C0"/>
                </a:solidFill>
              </a:rPr>
            </a:br>
            <a:endParaRPr lang="en-US" sz="30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959" y="1504392"/>
            <a:ext cx="12115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1. These T-shirt is very big. Do you have a smaller one?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2. A: Do you have this jeans in dark blue? Can I try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them on?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B: Of course. The changing rooms is over there.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3. A: This pink skirt are so nice. How much is it?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B: It are ten dollars.</a:t>
            </a:r>
            <a:br>
              <a:rPr lang="en-US" sz="3600" dirty="0">
                <a:solidFill>
                  <a:srgbClr val="242021"/>
                </a:solidFill>
              </a:rPr>
            </a:br>
            <a:endParaRPr lang="en-US" sz="3600" dirty="0"/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843314" y="2063656"/>
            <a:ext cx="1212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55466" y="1504392"/>
            <a:ext cx="1287848" cy="705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281714" y="3187606"/>
            <a:ext cx="995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476625" y="2596871"/>
            <a:ext cx="805089" cy="705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6F68B1-AF5E-CFCE-C5EF-F52C7955CC47}"/>
              </a:ext>
            </a:extLst>
          </p:cNvPr>
          <p:cNvSpPr txBox="1"/>
          <p:nvPr/>
        </p:nvSpPr>
        <p:spPr>
          <a:xfrm>
            <a:off x="9572625" y="2626409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these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219200" y="5321206"/>
            <a:ext cx="2457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745819" y="4858425"/>
            <a:ext cx="692831" cy="607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6F68B1-AF5E-CFCE-C5EF-F52C7955CC47}"/>
              </a:ext>
            </a:extLst>
          </p:cNvPr>
          <p:cNvSpPr txBox="1"/>
          <p:nvPr/>
        </p:nvSpPr>
        <p:spPr>
          <a:xfrm>
            <a:off x="9101021" y="4821615"/>
            <a:ext cx="47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is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87541E-4B99-FCE7-6671-068A3412338F}"/>
              </a:ext>
            </a:extLst>
          </p:cNvPr>
          <p:cNvSpPr/>
          <p:nvPr/>
        </p:nvSpPr>
        <p:spPr>
          <a:xfrm>
            <a:off x="6426014" y="3689351"/>
            <a:ext cx="494739" cy="705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12CEF-E78F-4F23-BBE6-1E95023E0448}"/>
              </a:ext>
            </a:extLst>
          </p:cNvPr>
          <p:cNvSpPr txBox="1"/>
          <p:nvPr/>
        </p:nvSpPr>
        <p:spPr>
          <a:xfrm>
            <a:off x="9329320" y="3705147"/>
            <a:ext cx="789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are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272F8B-2E12-4659-3468-23FC74F15039}"/>
              </a:ext>
            </a:extLst>
          </p:cNvPr>
          <p:cNvSpPr/>
          <p:nvPr/>
        </p:nvSpPr>
        <p:spPr>
          <a:xfrm>
            <a:off x="947051" y="5392551"/>
            <a:ext cx="692831" cy="6070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8BDB2-4017-FBEA-EF31-195F36DF915F}"/>
              </a:ext>
            </a:extLst>
          </p:cNvPr>
          <p:cNvSpPr txBox="1"/>
          <p:nvPr/>
        </p:nvSpPr>
        <p:spPr>
          <a:xfrm>
            <a:off x="4202848" y="5353269"/>
            <a:ext cx="47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is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DE334B-BB6A-A46B-FE8B-A6B6DA4B142A}"/>
              </a:ext>
            </a:extLst>
          </p:cNvPr>
          <p:cNvCxnSpPr>
            <a:cxnSpLocks/>
          </p:cNvCxnSpPr>
          <p:nvPr/>
        </p:nvCxnSpPr>
        <p:spPr>
          <a:xfrm>
            <a:off x="5225851" y="4286408"/>
            <a:ext cx="1200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EA7B3E-C286-7E87-B446-0AB379A84A4D}"/>
              </a:ext>
            </a:extLst>
          </p:cNvPr>
          <p:cNvCxnSpPr>
            <a:cxnSpLocks/>
          </p:cNvCxnSpPr>
          <p:nvPr/>
        </p:nvCxnSpPr>
        <p:spPr>
          <a:xfrm>
            <a:off x="624448" y="5959393"/>
            <a:ext cx="3226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5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7" grpId="0" animBg="1"/>
      <p:bldP spid="18" grpId="0"/>
      <p:bldP spid="21" grpId="0" animBg="1"/>
      <p:bldP spid="23" grpId="0"/>
      <p:bldP spid="2" grpId="0" animBg="1"/>
      <p:bldP spid="4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792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0509" y="711088"/>
            <a:ext cx="8492836" cy="735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76625" y="294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9551" y="377766"/>
            <a:ext cx="11890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70C0"/>
                </a:solidFill>
              </a:rPr>
              <a:t>Circle the mistakes. Use </a:t>
            </a:r>
            <a:r>
              <a:rPr lang="en-US" sz="3000" b="1" i="1">
                <a:solidFill>
                  <a:srgbClr val="0070C0"/>
                </a:solidFill>
              </a:rPr>
              <a:t>this/these</a:t>
            </a:r>
            <a:r>
              <a:rPr lang="en-US" sz="3000">
                <a:solidFill>
                  <a:srgbClr val="0070C0"/>
                </a:solidFill>
              </a:rPr>
              <a:t>, </a:t>
            </a:r>
            <a:r>
              <a:rPr lang="en-US" sz="3000" b="1" i="1">
                <a:solidFill>
                  <a:srgbClr val="0070C0"/>
                </a:solidFill>
              </a:rPr>
              <a:t>is/are </a:t>
            </a:r>
            <a:r>
              <a:rPr lang="en-US" sz="3000">
                <a:solidFill>
                  <a:srgbClr val="0070C0"/>
                </a:solidFill>
              </a:rPr>
              <a:t>to correct the sentences. </a:t>
            </a:r>
            <a:br>
              <a:rPr lang="en-US" sz="3000">
                <a:solidFill>
                  <a:srgbClr val="0070C0"/>
                </a:solidFill>
              </a:rPr>
            </a:br>
            <a:endParaRPr lang="en-US" sz="30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959" y="994635"/>
            <a:ext cx="1211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4. These blue jacket is too big. Do you have it in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a medium size?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A: How much are this jacket?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B: It are twenty-five dollars.</a:t>
            </a:r>
            <a:br>
              <a:rPr lang="en-US" sz="3600" dirty="0">
                <a:solidFill>
                  <a:srgbClr val="242021"/>
                </a:solidFill>
              </a:rPr>
            </a:br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700564" y="2120806"/>
            <a:ext cx="1109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55466" y="1504392"/>
            <a:ext cx="1287848" cy="705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F68B1-AF5E-CFCE-C5EF-F52C7955CC47}"/>
              </a:ext>
            </a:extLst>
          </p:cNvPr>
          <p:cNvSpPr txBox="1"/>
          <p:nvPr/>
        </p:nvSpPr>
        <p:spPr>
          <a:xfrm>
            <a:off x="9203668" y="157586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This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57864" y="3778156"/>
            <a:ext cx="1833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166076" y="3203583"/>
            <a:ext cx="791788" cy="705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F68B1-AF5E-CFCE-C5EF-F52C7955CC47}"/>
              </a:ext>
            </a:extLst>
          </p:cNvPr>
          <p:cNvSpPr txBox="1"/>
          <p:nvPr/>
        </p:nvSpPr>
        <p:spPr>
          <a:xfrm>
            <a:off x="6111384" y="3291463"/>
            <a:ext cx="471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is</a:t>
            </a:r>
            <a:br>
              <a:rPr lang="en-US" sz="3600" dirty="0">
                <a:latin typeface="+mj-lt"/>
              </a:rPr>
            </a:b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7D86F1-1436-6255-4BD0-D8E795E87924}"/>
              </a:ext>
            </a:extLst>
          </p:cNvPr>
          <p:cNvCxnSpPr>
            <a:cxnSpLocks/>
          </p:cNvCxnSpPr>
          <p:nvPr/>
        </p:nvCxnSpPr>
        <p:spPr>
          <a:xfrm>
            <a:off x="615052" y="4378320"/>
            <a:ext cx="309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15A1184-91D6-3108-F1C5-27FAC9E8A651}"/>
              </a:ext>
            </a:extLst>
          </p:cNvPr>
          <p:cNvSpPr/>
          <p:nvPr/>
        </p:nvSpPr>
        <p:spPr>
          <a:xfrm>
            <a:off x="1020697" y="3778155"/>
            <a:ext cx="695589" cy="678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3E173-2E3B-B2B6-9230-10C86EE1CCE9}"/>
              </a:ext>
            </a:extLst>
          </p:cNvPr>
          <p:cNvSpPr txBox="1"/>
          <p:nvPr/>
        </p:nvSpPr>
        <p:spPr>
          <a:xfrm>
            <a:off x="5440201" y="375858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is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2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538412" y="596295"/>
            <a:ext cx="7115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A6AED-7772-443A-AD7C-9C7B96125073}"/>
              </a:ext>
            </a:extLst>
          </p:cNvPr>
          <p:cNvSpPr txBox="1"/>
          <p:nvPr/>
        </p:nvSpPr>
        <p:spPr>
          <a:xfrm>
            <a:off x="2095500" y="2165955"/>
            <a:ext cx="703897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Demonstratives: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/ That: for singular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These/Those: for plural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/ These: for things close to the speaker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 / Those: for things further away to the speaker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Asking about price: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much is / are 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price of …?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/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much does + name of clothe + cost?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*Object pronouns: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4350"/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“it” </a:t>
            </a:r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singular nouns. </a:t>
            </a: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“them” </a:t>
            </a:r>
            <a:r>
              <a:rPr lang="en-US" sz="2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plural nouns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55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015367-86D3-405A-B4EE-8E45683B7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5" t="22372" r="26667" b="14665"/>
          <a:stretch/>
        </p:blipFill>
        <p:spPr>
          <a:xfrm>
            <a:off x="1349326" y="688144"/>
            <a:ext cx="8598518" cy="4602480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C97625B-47E6-46CD-9600-3F408325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80019" y="4107974"/>
            <a:ext cx="1688889" cy="1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0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BE5262-D647-4B5C-B387-53F1BDFE8063}"/>
              </a:ext>
            </a:extLst>
          </p:cNvPr>
          <p:cNvSpPr txBox="1"/>
          <p:nvPr/>
        </p:nvSpPr>
        <p:spPr>
          <a:xfrm>
            <a:off x="1571624" y="882045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90394-425C-42A0-A8F5-9C8F9CC78298}"/>
              </a:ext>
            </a:extLst>
          </p:cNvPr>
          <p:cNvSpPr txBox="1"/>
          <p:nvPr/>
        </p:nvSpPr>
        <p:spPr>
          <a:xfrm>
            <a:off x="2657475" y="2928968"/>
            <a:ext cx="655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Make 3 sentences, use the demonstratives and object pronouns.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 in Work Book: Lesson 1 - Grammar (page 27).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1 – Pronunciation and Speaking (page 40 – SB).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25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day I am Wearing Clothing Song - Learn Clothes - Dream English Kids">
            <a:hlinkClick r:id="" action="ppaction://media"/>
            <a:extLst>
              <a:ext uri="{FF2B5EF4-FFF2-40B4-BE49-F238E27FC236}">
                <a16:creationId xmlns:a16="http://schemas.microsoft.com/office/drawing/2014/main" id="{2C6769F9-6409-4F91-B588-CDE4DE276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676" y="1070669"/>
            <a:ext cx="8877300" cy="4993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C253D-0952-48AA-9C23-4FBE96ED4B95}"/>
              </a:ext>
            </a:extLst>
          </p:cNvPr>
          <p:cNvSpPr txBox="1"/>
          <p:nvPr/>
        </p:nvSpPr>
        <p:spPr>
          <a:xfrm>
            <a:off x="2305051" y="208538"/>
            <a:ext cx="68199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Listen to a song and sing a long.</a:t>
            </a:r>
          </a:p>
        </p:txBody>
      </p:sp>
    </p:spTree>
    <p:extLst>
      <p:ext uri="{BB962C8B-B14F-4D97-AF65-F5344CB8AC3E}">
        <p14:creationId xmlns:p14="http://schemas.microsoft.com/office/powerpoint/2010/main" val="10240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9D375A6-0226-4963-B46B-194A74C22C0D}"/>
              </a:ext>
            </a:extLst>
          </p:cNvPr>
          <p:cNvGrpSpPr/>
          <p:nvPr/>
        </p:nvGrpSpPr>
        <p:grpSpPr>
          <a:xfrm>
            <a:off x="566565" y="1057274"/>
            <a:ext cx="5542331" cy="5384534"/>
            <a:chOff x="419100" y="1219200"/>
            <a:chExt cx="5154077" cy="4895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6DF7C1-781C-4E46-93A0-DBD759DBB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41" t="36528" r="69452" b="35555"/>
            <a:stretch/>
          </p:blipFill>
          <p:spPr>
            <a:xfrm>
              <a:off x="419100" y="1219200"/>
              <a:ext cx="5057775" cy="48410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DAEC24-8F25-4758-992C-C325A29013B0}"/>
                </a:ext>
              </a:extLst>
            </p:cNvPr>
            <p:cNvSpPr txBox="1"/>
            <p:nvPr/>
          </p:nvSpPr>
          <p:spPr>
            <a:xfrm>
              <a:off x="574271" y="1333500"/>
              <a:ext cx="2226079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have this dress in blue?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38ACD4-E4C5-4EB0-A270-02C0BB2C2AB8}"/>
                </a:ext>
              </a:extLst>
            </p:cNvPr>
            <p:cNvSpPr txBox="1"/>
            <p:nvPr/>
          </p:nvSpPr>
          <p:spPr>
            <a:xfrm>
              <a:off x="3146293" y="1333099"/>
              <a:ext cx="2426884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Yes, do you want to try it on?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1E0A63-1441-42F8-87E5-F41A55AB5030}"/>
                </a:ext>
              </a:extLst>
            </p:cNvPr>
            <p:cNvSpPr txBox="1"/>
            <p:nvPr/>
          </p:nvSpPr>
          <p:spPr>
            <a:xfrm>
              <a:off x="568122" y="5359278"/>
              <a:ext cx="2238376" cy="7555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Yes, please. How much is it?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78BE01-83D7-4B2A-A1E5-4615044586A6}"/>
                </a:ext>
              </a:extLst>
            </p:cNvPr>
            <p:cNvSpPr txBox="1"/>
            <p:nvPr/>
          </p:nvSpPr>
          <p:spPr>
            <a:xfrm>
              <a:off x="3426284" y="5531949"/>
              <a:ext cx="1866900" cy="4197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/>
                <a:t>It’s 20 dollars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C53579-8202-4BBF-B6DC-14DFDA007D0E}"/>
              </a:ext>
            </a:extLst>
          </p:cNvPr>
          <p:cNvSpPr/>
          <p:nvPr/>
        </p:nvSpPr>
        <p:spPr>
          <a:xfrm>
            <a:off x="6322139" y="2030312"/>
            <a:ext cx="5438775" cy="2797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VnArial"/>
              </a:rPr>
              <a:t>How much is </a:t>
            </a:r>
            <a:r>
              <a:rPr lang="en-US" sz="2400" b="1" u="sng" dirty="0">
                <a:solidFill>
                  <a:srgbClr val="C00000"/>
                </a:solidFill>
                <a:latin typeface="VnArial"/>
              </a:rPr>
              <a:t>this</a:t>
            </a:r>
            <a:r>
              <a:rPr lang="en-US" sz="2400" dirty="0">
                <a:solidFill>
                  <a:schemeClr val="tx1"/>
                </a:solidFill>
                <a:latin typeface="VnArial"/>
              </a:rPr>
              <a:t> T-shirt?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VnArial"/>
              </a:rPr>
              <a:t>Do you have </a:t>
            </a:r>
            <a:r>
              <a:rPr lang="en-US" sz="2400" b="1" u="sng" dirty="0">
                <a:solidFill>
                  <a:srgbClr val="C00000"/>
                </a:solidFill>
                <a:latin typeface="VnArial"/>
              </a:rPr>
              <a:t>that</a:t>
            </a:r>
            <a:r>
              <a:rPr lang="en-US" sz="2400" dirty="0">
                <a:solidFill>
                  <a:schemeClr val="tx1"/>
                </a:solidFill>
                <a:latin typeface="VnArial"/>
              </a:rPr>
              <a:t> shirt in blue?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VnArial"/>
              </a:rPr>
              <a:t>How much are </a:t>
            </a:r>
            <a:r>
              <a:rPr lang="en-US" sz="2400" b="1" u="sng" dirty="0">
                <a:solidFill>
                  <a:srgbClr val="C00000"/>
                </a:solidFill>
                <a:latin typeface="VnArial"/>
              </a:rPr>
              <a:t>those</a:t>
            </a:r>
            <a:r>
              <a:rPr lang="en-US" sz="2400" dirty="0">
                <a:solidFill>
                  <a:schemeClr val="tx1"/>
                </a:solidFill>
                <a:latin typeface="VnArial"/>
              </a:rPr>
              <a:t> shoes over there?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VnArial"/>
              </a:rPr>
              <a:t>do you have </a:t>
            </a:r>
            <a:r>
              <a:rPr lang="en-US" sz="2400" b="1" u="sng" dirty="0">
                <a:solidFill>
                  <a:srgbClr val="C00000"/>
                </a:solidFill>
                <a:latin typeface="VnArial"/>
              </a:rPr>
              <a:t>these</a:t>
            </a:r>
            <a:r>
              <a:rPr lang="en-US" sz="2400" dirty="0">
                <a:solidFill>
                  <a:schemeClr val="tx1"/>
                </a:solidFill>
                <a:latin typeface="VnArial"/>
              </a:rPr>
              <a:t> socks in green? </a:t>
            </a: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3B565-0ED7-43C2-A243-4CD6A801B1E1}"/>
              </a:ext>
            </a:extLst>
          </p:cNvPr>
          <p:cNvSpPr txBox="1"/>
          <p:nvPr/>
        </p:nvSpPr>
        <p:spPr>
          <a:xfrm>
            <a:off x="4302287" y="374363"/>
            <a:ext cx="399398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VnArial"/>
              </a:rPr>
              <a:t>a. Listen and repeat.</a:t>
            </a:r>
          </a:p>
        </p:txBody>
      </p:sp>
      <p:pic>
        <p:nvPicPr>
          <p:cNvPr id="2" name="CD1-TRACK 57">
            <a:hlinkClick r:id="" action="ppaction://media"/>
            <a:extLst>
              <a:ext uri="{FF2B5EF4-FFF2-40B4-BE49-F238E27FC236}">
                <a16:creationId xmlns:a16="http://schemas.microsoft.com/office/drawing/2014/main" id="{500BB842-14A7-4931-9568-50B08E8A6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5175" y="260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459585" y="899694"/>
            <a:ext cx="7534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  <a:latin typeface="Arial Black" panose="020B0A04020102020204" pitchFamily="34" charset="0"/>
              </a:rPr>
              <a:t>GRAMMAR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D1DF12-C498-43F2-8F60-CDC7FA38D440}"/>
              </a:ext>
            </a:extLst>
          </p:cNvPr>
          <p:cNvSpPr/>
          <p:nvPr/>
        </p:nvSpPr>
        <p:spPr>
          <a:xfrm>
            <a:off x="3346115" y="2670779"/>
            <a:ext cx="1002091" cy="1002091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VnArial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E2C045-FBF8-421F-A1A3-3CA383154FBA}"/>
              </a:ext>
            </a:extLst>
          </p:cNvPr>
          <p:cNvSpPr/>
          <p:nvPr/>
        </p:nvSpPr>
        <p:spPr>
          <a:xfrm>
            <a:off x="3346115" y="4075716"/>
            <a:ext cx="1002091" cy="1002091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VnArial"/>
              </a:rPr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A081D0-3BB1-413A-B3F0-49B3CB24DDBD}"/>
              </a:ext>
            </a:extLst>
          </p:cNvPr>
          <p:cNvSpPr/>
          <p:nvPr/>
        </p:nvSpPr>
        <p:spPr>
          <a:xfrm>
            <a:off x="4457744" y="2670778"/>
            <a:ext cx="4586288" cy="1002091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VnArial"/>
              </a:rPr>
              <a:t>THIS/THAT – THESE THOSE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223B89-EF63-40CD-9F40-C7DEF56AD218}"/>
              </a:ext>
            </a:extLst>
          </p:cNvPr>
          <p:cNvSpPr/>
          <p:nvPr/>
        </p:nvSpPr>
        <p:spPr>
          <a:xfrm>
            <a:off x="4457744" y="4075717"/>
            <a:ext cx="4586288" cy="1002091"/>
          </a:xfrm>
          <a:prstGeom prst="roundRect">
            <a:avLst>
              <a:gd name="adj" fmla="val 4514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VnArial"/>
              </a:rPr>
              <a:t>OBJECT PRONOUNS</a:t>
            </a:r>
          </a:p>
        </p:txBody>
      </p:sp>
    </p:spTree>
    <p:extLst>
      <p:ext uri="{BB962C8B-B14F-4D97-AF65-F5344CB8AC3E}">
        <p14:creationId xmlns:p14="http://schemas.microsoft.com/office/powerpoint/2010/main" val="184224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ne happy girl pointing finger Royalty Free Vector Image">
            <a:extLst>
              <a:ext uri="{FF2B5EF4-FFF2-40B4-BE49-F238E27FC236}">
                <a16:creationId xmlns:a16="http://schemas.microsoft.com/office/drawing/2014/main" id="{118805B8-391C-4204-A66B-2B8D0FA177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7" b="9522"/>
          <a:stretch/>
        </p:blipFill>
        <p:spPr bwMode="auto">
          <a:xfrm>
            <a:off x="7968923" y="446897"/>
            <a:ext cx="171351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827512-3E70-46DD-ACED-1820182BE221}"/>
              </a:ext>
            </a:extLst>
          </p:cNvPr>
          <p:cNvCxnSpPr>
            <a:cxnSpLocks/>
          </p:cNvCxnSpPr>
          <p:nvPr/>
        </p:nvCxnSpPr>
        <p:spPr>
          <a:xfrm flipH="1">
            <a:off x="6276975" y="1961629"/>
            <a:ext cx="1990725" cy="271514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2A218-CDA7-44F6-89F0-7C334186FF2D}"/>
              </a:ext>
            </a:extLst>
          </p:cNvPr>
          <p:cNvSpPr/>
          <p:nvPr/>
        </p:nvSpPr>
        <p:spPr>
          <a:xfrm>
            <a:off x="2725901" y="1205312"/>
            <a:ext cx="4198774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</a:t>
            </a:r>
            <a:r>
              <a:rPr lang="en-SG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sweater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AEA125-4ABD-4CC3-9259-A0D584AF8B63}"/>
              </a:ext>
            </a:extLst>
          </p:cNvPr>
          <p:cNvSpPr/>
          <p:nvPr/>
        </p:nvSpPr>
        <p:spPr>
          <a:xfrm>
            <a:off x="6096000" y="5689283"/>
            <a:ext cx="4729303" cy="502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is </a:t>
            </a:r>
            <a:r>
              <a:rPr lang="en-SG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dress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E2C2D2A-6763-4A16-9B2C-2E179D7010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24675" y="1114438"/>
            <a:ext cx="1073314" cy="847191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04410BF-484E-4758-B4D0-7316BA4CA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86153" y="4505325"/>
            <a:ext cx="1660640" cy="20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pointing away Royalty Free Vector Image - VectorStock | Cartoon boy,  Clown crafts, Kids clipart">
            <a:extLst>
              <a:ext uri="{FF2B5EF4-FFF2-40B4-BE49-F238E27FC236}">
                <a16:creationId xmlns:a16="http://schemas.microsoft.com/office/drawing/2014/main" id="{095C2689-33CC-45BC-BA41-AE8A675CB4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8428"/>
          <a:stretch/>
        </p:blipFill>
        <p:spPr bwMode="auto">
          <a:xfrm>
            <a:off x="2474120" y="4310130"/>
            <a:ext cx="1825625" cy="22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Dog Woman Cliparts, Download Free Dog Woman Cliparts png images, Free  ClipArts on Clipart Library">
            <a:extLst>
              <a:ext uri="{FF2B5EF4-FFF2-40B4-BE49-F238E27FC236}">
                <a16:creationId xmlns:a16="http://schemas.microsoft.com/office/drawing/2014/main" id="{85E3C787-F1AD-4CB2-8A24-65649CA5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82" y="485414"/>
            <a:ext cx="206041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re Is A Side View Of A Dog Shape With A Short Tail - Dog Clipart - Full  Size Clipart (#1925693) - PinClipart">
            <a:extLst>
              <a:ext uri="{FF2B5EF4-FFF2-40B4-BE49-F238E27FC236}">
                <a16:creationId xmlns:a16="http://schemas.microsoft.com/office/drawing/2014/main" id="{B1ACEE20-2F18-414D-A014-EAFE0899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70" y="1994595"/>
            <a:ext cx="1204912" cy="11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AFCFD45-6927-4C49-AC3A-241935374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087" y="1803039"/>
            <a:ext cx="2792245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D881AD-3F01-48CF-BFA3-BE5B3E758410}"/>
              </a:ext>
            </a:extLst>
          </p:cNvPr>
          <p:cNvCxnSpPr>
            <a:cxnSpLocks/>
          </p:cNvCxnSpPr>
          <p:nvPr/>
        </p:nvCxnSpPr>
        <p:spPr>
          <a:xfrm flipV="1">
            <a:off x="4419600" y="2667000"/>
            <a:ext cx="4665829" cy="2124076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C802A3-9164-4DBD-A035-1359F900FDB5}"/>
              </a:ext>
            </a:extLst>
          </p:cNvPr>
          <p:cNvCxnSpPr>
            <a:cxnSpLocks/>
          </p:cNvCxnSpPr>
          <p:nvPr/>
        </p:nvCxnSpPr>
        <p:spPr>
          <a:xfrm flipH="1">
            <a:off x="3736731" y="1279525"/>
            <a:ext cx="501161" cy="434975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DFF49E-25A2-410E-94C3-499CF7B27624}"/>
              </a:ext>
            </a:extLst>
          </p:cNvPr>
          <p:cNvSpPr/>
          <p:nvPr/>
        </p:nvSpPr>
        <p:spPr>
          <a:xfrm>
            <a:off x="206952" y="3818932"/>
            <a:ext cx="3695339" cy="476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rgbClr val="FF00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Those are </a:t>
            </a:r>
            <a:r>
              <a:rPr lang="en-SG" sz="24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my birds</a:t>
            </a:r>
            <a:endParaRPr lang="en-SG" sz="3600" b="1" dirty="0">
              <a:solidFill>
                <a:schemeClr val="accent6">
                  <a:lumMod val="75000"/>
                </a:schemeClr>
              </a:solidFill>
              <a:latin typeface="Adobe Myungjo Std M" panose="02020600000000000000" pitchFamily="18" charset="-128"/>
              <a:ea typeface="Adobe Myungjo Std M" panose="02020600000000000000" pitchFamily="18" charset="-12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8BF858F-54E5-4EC3-A46A-988B84BBE82E}"/>
              </a:ext>
            </a:extLst>
          </p:cNvPr>
          <p:cNvSpPr/>
          <p:nvPr/>
        </p:nvSpPr>
        <p:spPr>
          <a:xfrm>
            <a:off x="5100138" y="532157"/>
            <a:ext cx="3419608" cy="620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b="1" dirty="0">
                <a:solidFill>
                  <a:srgbClr val="FF0000"/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These are </a:t>
            </a:r>
            <a:r>
              <a:rPr lang="en-SG" sz="2400" b="1" dirty="0">
                <a:solidFill>
                  <a:schemeClr val="accent6">
                    <a:lumMod val="75000"/>
                  </a:schemeClr>
                </a:solidFill>
                <a:latin typeface="Adobe Myungjo Std M" panose="02020600000000000000" pitchFamily="18" charset="-128"/>
                <a:ea typeface="Adobe Myungjo Std M" panose="02020600000000000000" pitchFamily="18" charset="-128"/>
              </a:rPr>
              <a:t>my dogs</a:t>
            </a:r>
          </a:p>
        </p:txBody>
      </p:sp>
    </p:spTree>
    <p:extLst>
      <p:ext uri="{BB962C8B-B14F-4D97-AF65-F5344CB8AC3E}">
        <p14:creationId xmlns:p14="http://schemas.microsoft.com/office/powerpoint/2010/main" val="15953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3082">
            <a:extLst>
              <a:ext uri="{FF2B5EF4-FFF2-40B4-BE49-F238E27FC236}">
                <a16:creationId xmlns:a16="http://schemas.microsoft.com/office/drawing/2014/main" id="{799311A4-FFB0-4222-8701-D1816D82101F}"/>
              </a:ext>
            </a:extLst>
          </p:cNvPr>
          <p:cNvSpPr/>
          <p:nvPr/>
        </p:nvSpPr>
        <p:spPr>
          <a:xfrm>
            <a:off x="2229730" y="580394"/>
            <a:ext cx="7732540" cy="1011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VnArial"/>
              </a:rPr>
              <a:t>1. Demonstrative: this/that – these/those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VnArial"/>
              </a:rPr>
              <a:t>        (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định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this/that – these</a:t>
            </a:r>
            <a:r>
              <a:rPr lang="en-US" sz="3200" b="1" dirty="0">
                <a:latin typeface="VnArial"/>
              </a:rPr>
              <a:t>/those)</a:t>
            </a:r>
          </a:p>
          <a:p>
            <a:endParaRPr lang="en-US" sz="3200" b="1" dirty="0">
              <a:solidFill>
                <a:schemeClr val="tx1"/>
              </a:solidFill>
              <a:latin typeface="Vn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0689D2-1B6E-E13D-8D24-520A00DFCF21}"/>
              </a:ext>
            </a:extLst>
          </p:cNvPr>
          <p:cNvSpPr/>
          <p:nvPr/>
        </p:nvSpPr>
        <p:spPr>
          <a:xfrm>
            <a:off x="661664" y="1785285"/>
            <a:ext cx="10646265" cy="43968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Đại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định</a:t>
            </a:r>
            <a:r>
              <a:rPr lang="en-US" sz="2400" dirty="0">
                <a:solidFill>
                  <a:schemeClr val="tx1"/>
                </a:solidFill>
              </a:rPr>
              <a:t> this/that/these/those </a:t>
            </a:r>
            <a:r>
              <a:rPr lang="en-US" sz="2400" dirty="0" err="1">
                <a:solidFill>
                  <a:schemeClr val="tx1"/>
                </a:solidFill>
              </a:rPr>
              <a:t>dùng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nói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VnArial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VnArial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VnArial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VnArial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VnArial"/>
              </a:rPr>
              <a:t>Eg.</a:t>
            </a:r>
            <a:r>
              <a:rPr lang="en-US" sz="2400" dirty="0">
                <a:solidFill>
                  <a:schemeClr val="tx1"/>
                </a:solidFill>
                <a:latin typeface="VnArial"/>
              </a:rPr>
              <a:t> How much is </a:t>
            </a:r>
            <a:r>
              <a:rPr lang="en-US" sz="2400" dirty="0">
                <a:solidFill>
                  <a:srgbClr val="FF0000"/>
                </a:solidFill>
                <a:latin typeface="VnArial"/>
              </a:rPr>
              <a:t>this</a:t>
            </a:r>
            <a:r>
              <a:rPr lang="en-US" sz="2400" dirty="0">
                <a:solidFill>
                  <a:schemeClr val="tx1"/>
                </a:solidFill>
                <a:latin typeface="VnArial"/>
              </a:rPr>
              <a:t> dress?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VnArial"/>
              </a:rPr>
              <a:t>      Do you have </a:t>
            </a:r>
            <a:r>
              <a:rPr lang="en-US" sz="2400" dirty="0">
                <a:solidFill>
                  <a:srgbClr val="FF0000"/>
                </a:solidFill>
                <a:latin typeface="VnArial"/>
              </a:rPr>
              <a:t>that</a:t>
            </a:r>
            <a:r>
              <a:rPr lang="en-US" sz="2400" dirty="0">
                <a:solidFill>
                  <a:schemeClr val="tx1"/>
                </a:solidFill>
                <a:latin typeface="VnArial"/>
              </a:rPr>
              <a:t> dress in white?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BB07DC-9A21-4FE6-1EB4-E518D9397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91166"/>
              </p:ext>
            </p:extLst>
          </p:nvPr>
        </p:nvGraphicFramePr>
        <p:xfrm>
          <a:off x="2007325" y="2783508"/>
          <a:ext cx="7954945" cy="1899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2786">
                  <a:extLst>
                    <a:ext uri="{9D8B030D-6E8A-4147-A177-3AD203B41FA5}">
                      <a16:colId xmlns:a16="http://schemas.microsoft.com/office/drawing/2014/main" val="2354214882"/>
                    </a:ext>
                  </a:extLst>
                </a:gridCol>
                <a:gridCol w="2782180">
                  <a:extLst>
                    <a:ext uri="{9D8B030D-6E8A-4147-A177-3AD203B41FA5}">
                      <a16:colId xmlns:a16="http://schemas.microsoft.com/office/drawing/2014/main" val="2967582912"/>
                    </a:ext>
                  </a:extLst>
                </a:gridCol>
                <a:gridCol w="2179979">
                  <a:extLst>
                    <a:ext uri="{9D8B030D-6E8A-4147-A177-3AD203B41FA5}">
                      <a16:colId xmlns:a16="http://schemas.microsoft.com/office/drawing/2014/main" val="2131779808"/>
                    </a:ext>
                  </a:extLst>
                </a:gridCol>
              </a:tblGrid>
              <a:tr h="63319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effectLst/>
                        </a:rPr>
                        <a:t>Đi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với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danh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từ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số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ít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effectLst/>
                        </a:rPr>
                        <a:t>Đi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với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danh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từ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số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nhiều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Khoảng cách</a:t>
                      </a: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6790875"/>
                  </a:ext>
                </a:extLst>
              </a:tr>
              <a:tr h="63319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This (này)</a:t>
                      </a: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These (</a:t>
                      </a:r>
                      <a:r>
                        <a:rPr lang="en-US" sz="2000" kern="100" dirty="0" err="1">
                          <a:effectLst/>
                        </a:rPr>
                        <a:t>những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cái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này</a:t>
                      </a:r>
                      <a:r>
                        <a:rPr lang="en-US" sz="2000" kern="100" dirty="0">
                          <a:effectLst/>
                        </a:rPr>
                        <a:t>)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Gần</a:t>
                      </a: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9387958"/>
                  </a:ext>
                </a:extLst>
              </a:tr>
              <a:tr h="63319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</a:rPr>
                        <a:t>That (kia, đó)</a:t>
                      </a: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Those (</a:t>
                      </a:r>
                      <a:r>
                        <a:rPr lang="en-US" sz="2000" kern="100" dirty="0" err="1">
                          <a:effectLst/>
                        </a:rPr>
                        <a:t>những</a:t>
                      </a:r>
                      <a:r>
                        <a:rPr lang="en-US" sz="2000" kern="100" dirty="0"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effectLst/>
                        </a:rPr>
                        <a:t>cái</a:t>
                      </a:r>
                      <a:r>
                        <a:rPr lang="en-US" sz="2000" kern="100" dirty="0">
                          <a:effectLst/>
                        </a:rPr>
                        <a:t> kia)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</a:rPr>
                        <a:t>Xa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458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280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A735C9-4747-B627-10EF-C23A753414A4}"/>
              </a:ext>
            </a:extLst>
          </p:cNvPr>
          <p:cNvSpPr/>
          <p:nvPr/>
        </p:nvSpPr>
        <p:spPr>
          <a:xfrm>
            <a:off x="3391552" y="438336"/>
            <a:ext cx="6918373" cy="685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VnArial"/>
              </a:rPr>
              <a:t>2. Object pronouns: “it”, “them”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tân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VnArial"/>
              </a:rPr>
              <a:t>ngữ</a:t>
            </a:r>
            <a:r>
              <a:rPr lang="en-US" sz="3200" b="1" dirty="0">
                <a:solidFill>
                  <a:schemeClr val="tx1"/>
                </a:solidFill>
                <a:latin typeface="VnArial"/>
              </a:rPr>
              <a:t> “it”, “them”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DE61A3-51E6-531F-4BC8-60B1268E838B}"/>
              </a:ext>
            </a:extLst>
          </p:cNvPr>
          <p:cNvSpPr/>
          <p:nvPr/>
        </p:nvSpPr>
        <p:spPr>
          <a:xfrm>
            <a:off x="370318" y="1454557"/>
            <a:ext cx="11451364" cy="49651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lặp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chính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cụm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it/them </a:t>
            </a:r>
            <a:r>
              <a:rPr lang="en-US" sz="2800" dirty="0" err="1">
                <a:solidFill>
                  <a:schemeClr val="tx1"/>
                </a:solidFill>
              </a:rPr>
              <a:t>đứng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sau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+ </a:t>
            </a:r>
            <a:r>
              <a:rPr lang="en-US" sz="2800" b="1" dirty="0">
                <a:solidFill>
                  <a:schemeClr val="tx1"/>
                </a:solidFill>
              </a:rPr>
              <a:t>it: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ít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Eg.</a:t>
            </a:r>
            <a:r>
              <a:rPr lang="en-US" sz="2800" dirty="0">
                <a:solidFill>
                  <a:schemeClr val="tx1"/>
                </a:solidFill>
              </a:rPr>
              <a:t> I like </a:t>
            </a:r>
            <a:r>
              <a:rPr lang="en-US" sz="2800" u="sng" dirty="0">
                <a:solidFill>
                  <a:schemeClr val="tx1"/>
                </a:solidFill>
              </a:rPr>
              <a:t>this jacket</a:t>
            </a:r>
            <a:r>
              <a:rPr lang="en-US" sz="2800" dirty="0">
                <a:solidFill>
                  <a:schemeClr val="tx1"/>
                </a:solidFill>
              </a:rPr>
              <a:t>. Do you have </a:t>
            </a:r>
            <a:r>
              <a:rPr lang="en-US" sz="2800" u="sng" dirty="0">
                <a:solidFill>
                  <a:schemeClr val="tx1"/>
                </a:solidFill>
              </a:rPr>
              <a:t>it</a:t>
            </a:r>
            <a:r>
              <a:rPr lang="en-US" sz="2800" dirty="0">
                <a:solidFill>
                  <a:schemeClr val="tx1"/>
                </a:solidFill>
              </a:rPr>
              <a:t> in blue?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</a:rPr>
              <a:t>+ </a:t>
            </a:r>
            <a:r>
              <a:rPr lang="en-US" sz="2800" b="1" dirty="0">
                <a:solidFill>
                  <a:schemeClr val="tx1"/>
                </a:solidFill>
              </a:rPr>
              <a:t>them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Eg.</a:t>
            </a:r>
            <a:r>
              <a:rPr lang="en-US" sz="2800" dirty="0">
                <a:solidFill>
                  <a:schemeClr val="tx1"/>
                </a:solidFill>
              </a:rPr>
              <a:t> I like </a:t>
            </a:r>
            <a:r>
              <a:rPr lang="en-US" sz="2800" u="sng" dirty="0">
                <a:solidFill>
                  <a:schemeClr val="tx1"/>
                </a:solidFill>
              </a:rPr>
              <a:t>these pants</a:t>
            </a:r>
            <a:r>
              <a:rPr lang="en-US" sz="2800" dirty="0">
                <a:solidFill>
                  <a:schemeClr val="tx1"/>
                </a:solidFill>
              </a:rPr>
              <a:t>. Can I try </a:t>
            </a:r>
            <a:r>
              <a:rPr lang="en-US" sz="2800" u="sng" dirty="0">
                <a:solidFill>
                  <a:schemeClr val="tx1"/>
                </a:solidFill>
              </a:rPr>
              <a:t>them</a:t>
            </a:r>
            <a:r>
              <a:rPr lang="en-US" sz="2800" dirty="0">
                <a:solidFill>
                  <a:schemeClr val="tx1"/>
                </a:solidFill>
              </a:rPr>
              <a:t> on?</a:t>
            </a:r>
          </a:p>
        </p:txBody>
      </p:sp>
    </p:spTree>
    <p:extLst>
      <p:ext uri="{BB962C8B-B14F-4D97-AF65-F5344CB8AC3E}">
        <p14:creationId xmlns:p14="http://schemas.microsoft.com/office/powerpoint/2010/main" val="399616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18D371-B7BD-4474-B0BA-723734332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060209"/>
              </p:ext>
            </p:extLst>
          </p:nvPr>
        </p:nvGraphicFramePr>
        <p:xfrm>
          <a:off x="496389" y="624849"/>
          <a:ext cx="10620102" cy="595813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310051">
                  <a:extLst>
                    <a:ext uri="{9D8B030D-6E8A-4147-A177-3AD203B41FA5}">
                      <a16:colId xmlns:a16="http://schemas.microsoft.com/office/drawing/2014/main" val="2143783722"/>
                    </a:ext>
                  </a:extLst>
                </a:gridCol>
                <a:gridCol w="5310051">
                  <a:extLst>
                    <a:ext uri="{9D8B030D-6E8A-4147-A177-3AD203B41FA5}">
                      <a16:colId xmlns:a16="http://schemas.microsoft.com/office/drawing/2014/main" val="3444981005"/>
                    </a:ext>
                  </a:extLst>
                </a:gridCol>
              </a:tblGrid>
              <a:tr h="724832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SG" sz="2000" dirty="0">
                          <a:solidFill>
                            <a:srgbClr val="FFFF00"/>
                          </a:solidFill>
                          <a:latin typeface="+mn-lt"/>
                        </a:rPr>
                        <a:t>SUBJECT PRONOUNS</a:t>
                      </a:r>
                      <a:endParaRPr lang="en-US" sz="2000" dirty="0">
                        <a:solidFill>
                          <a:srgbClr val="FFFF00"/>
                        </a:solidFill>
                        <a:latin typeface="+mn-lt"/>
                        <a:ea typeface="Adobe Gothic Std B" panose="020B0800000000000000" pitchFamily="34" charset="-128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SG" sz="2000" dirty="0">
                          <a:solidFill>
                            <a:srgbClr val="FFFF00"/>
                          </a:solidFill>
                          <a:latin typeface="+mn-lt"/>
                          <a:ea typeface="Adobe Gothic Std B" panose="020B0800000000000000" pitchFamily="34" charset="-128"/>
                        </a:rPr>
                        <a:t>OBJECT PRONOUNS</a:t>
                      </a:r>
                      <a:endParaRPr lang="en-US" sz="2000" dirty="0">
                        <a:solidFill>
                          <a:srgbClr val="FFFF00"/>
                        </a:solidFill>
                        <a:latin typeface="+mn-lt"/>
                        <a:ea typeface="Adobe Gothic Std B" panose="020B0800000000000000" pitchFamily="34" charset="-128"/>
                      </a:endParaRPr>
                    </a:p>
                  </a:txBody>
                  <a:tcPr marL="60960" marR="60960" marT="30480" marB="30480">
                    <a:lnL>
                      <a:noFill/>
                    </a:lnL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308838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64500"/>
                  </a:ext>
                </a:extLst>
              </a:tr>
              <a:tr h="844402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2400" b="0" i="0" u="none" strike="noStrike" kern="1200" cap="none" dirty="0">
                        <a:solidFill>
                          <a:schemeClr val="lt1"/>
                        </a:solidFill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  <a:sym typeface="Arial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216488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606107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273991"/>
                  </a:ext>
                </a:extLst>
              </a:tr>
              <a:tr h="67305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56246"/>
                  </a:ext>
                </a:extLst>
              </a:tr>
              <a:tr h="58302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440508"/>
                  </a:ext>
                </a:extLst>
              </a:tr>
              <a:tr h="51773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900" dirty="0">
                        <a:latin typeface="Myriad Pro Light" panose="020B0603030403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252516"/>
                  </a:ext>
                </a:extLst>
              </a:tr>
              <a:tr h="595908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14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900" dirty="0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45259"/>
                  </a:ext>
                </a:extLst>
              </a:tr>
            </a:tbl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8111DE-2DD5-4769-8C28-4A0F39858270}"/>
              </a:ext>
            </a:extLst>
          </p:cNvPr>
          <p:cNvSpPr/>
          <p:nvPr/>
        </p:nvSpPr>
        <p:spPr>
          <a:xfrm>
            <a:off x="720280" y="135272"/>
            <a:ext cx="9380149" cy="587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SG" sz="2667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    </a:t>
            </a:r>
            <a:r>
              <a:rPr lang="en-SG" sz="2667">
                <a:solidFill>
                  <a:srgbClr val="FFFF00"/>
                </a:solidFill>
                <a:latin typeface="Amasis MT Pro Black" panose="02040A04050005020304" pitchFamily="18" charset="0"/>
              </a:rPr>
              <a:t>SUBJECTS AND OBJECTS PRONOUN</a:t>
            </a:r>
            <a:endParaRPr lang="en-US" sz="2667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B655F-1653-4BFA-B686-1C914E885E38}"/>
              </a:ext>
            </a:extLst>
          </p:cNvPr>
          <p:cNvSpPr txBox="1"/>
          <p:nvPr/>
        </p:nvSpPr>
        <p:spPr>
          <a:xfrm>
            <a:off x="1506132" y="1522401"/>
            <a:ext cx="350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rgbClr val="FFFF00"/>
                </a:solidFill>
              </a:rPr>
              <a:t>Làm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chủ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ngữ</a:t>
            </a:r>
            <a:r>
              <a:rPr lang="en-SG" sz="2400" b="1" dirty="0">
                <a:solidFill>
                  <a:srgbClr val="FFFF00"/>
                </a:solidFill>
              </a:rPr>
              <a:t> ở </a:t>
            </a:r>
            <a:r>
              <a:rPr lang="en-SG" sz="2400" b="1" dirty="0" err="1">
                <a:solidFill>
                  <a:srgbClr val="FFFF00"/>
                </a:solidFill>
              </a:rPr>
              <a:t>đầu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câu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B3FDBA-AD38-4975-AD45-9267B9357C4C}"/>
              </a:ext>
            </a:extLst>
          </p:cNvPr>
          <p:cNvSpPr txBox="1"/>
          <p:nvPr/>
        </p:nvSpPr>
        <p:spPr>
          <a:xfrm>
            <a:off x="6950307" y="1549220"/>
            <a:ext cx="350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rgbClr val="FFFF00"/>
                </a:solidFill>
              </a:rPr>
              <a:t>Theo </a:t>
            </a:r>
            <a:r>
              <a:rPr lang="en-SG" sz="2400" b="1" dirty="0" err="1">
                <a:solidFill>
                  <a:srgbClr val="FFFF00"/>
                </a:solidFill>
              </a:rPr>
              <a:t>sau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một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động</a:t>
            </a:r>
            <a:r>
              <a:rPr lang="en-SG" sz="2400" b="1" dirty="0">
                <a:solidFill>
                  <a:srgbClr val="FFFF00"/>
                </a:solidFill>
              </a:rPr>
              <a:t> </a:t>
            </a:r>
            <a:r>
              <a:rPr lang="en-SG" sz="2400" b="1" dirty="0" err="1">
                <a:solidFill>
                  <a:srgbClr val="FFFF00"/>
                </a:solidFill>
              </a:rPr>
              <a:t>từ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DD132B-3880-4F3E-8423-FCAC50320148}"/>
              </a:ext>
            </a:extLst>
          </p:cNvPr>
          <p:cNvSpPr/>
          <p:nvPr/>
        </p:nvSpPr>
        <p:spPr>
          <a:xfrm>
            <a:off x="2156673" y="2252296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911B5D-9E81-4130-A3A7-45B702511702}"/>
              </a:ext>
            </a:extLst>
          </p:cNvPr>
          <p:cNvSpPr/>
          <p:nvPr/>
        </p:nvSpPr>
        <p:spPr>
          <a:xfrm>
            <a:off x="2143276" y="3078684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049D3B-DCC9-4004-B181-DE242152A365}"/>
              </a:ext>
            </a:extLst>
          </p:cNvPr>
          <p:cNvSpPr/>
          <p:nvPr/>
        </p:nvSpPr>
        <p:spPr>
          <a:xfrm>
            <a:off x="2143275" y="3770661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736959-AEBF-4F8A-B5A2-73D853F33113}"/>
              </a:ext>
            </a:extLst>
          </p:cNvPr>
          <p:cNvSpPr/>
          <p:nvPr/>
        </p:nvSpPr>
        <p:spPr>
          <a:xfrm>
            <a:off x="2143274" y="4429688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They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F7BAC6-ADF6-46A1-968C-F4283D5C23B2}"/>
              </a:ext>
            </a:extLst>
          </p:cNvPr>
          <p:cNvSpPr/>
          <p:nvPr/>
        </p:nvSpPr>
        <p:spPr>
          <a:xfrm>
            <a:off x="2156673" y="5016234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683B1C-946A-498D-B25A-650C61280EDE}"/>
              </a:ext>
            </a:extLst>
          </p:cNvPr>
          <p:cNvSpPr/>
          <p:nvPr/>
        </p:nvSpPr>
        <p:spPr>
          <a:xfrm>
            <a:off x="2143273" y="5557256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She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79DC3C-362F-41C2-B90D-A9544F6C4212}"/>
              </a:ext>
            </a:extLst>
          </p:cNvPr>
          <p:cNvSpPr/>
          <p:nvPr/>
        </p:nvSpPr>
        <p:spPr>
          <a:xfrm>
            <a:off x="2143272" y="6127680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AD22A5-8768-493C-9893-B3B4FCE6C1B3}"/>
              </a:ext>
            </a:extLst>
          </p:cNvPr>
          <p:cNvSpPr/>
          <p:nvPr/>
        </p:nvSpPr>
        <p:spPr>
          <a:xfrm>
            <a:off x="7742359" y="2225576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20A2D6-9E7D-4A29-A4DF-3AA8D2575FD0}"/>
              </a:ext>
            </a:extLst>
          </p:cNvPr>
          <p:cNvSpPr/>
          <p:nvPr/>
        </p:nvSpPr>
        <p:spPr>
          <a:xfrm>
            <a:off x="7760193" y="2932725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B709A5-CA0D-4001-B377-6FD6C16A3B18}"/>
              </a:ext>
            </a:extLst>
          </p:cNvPr>
          <p:cNvSpPr/>
          <p:nvPr/>
        </p:nvSpPr>
        <p:spPr>
          <a:xfrm>
            <a:off x="7742358" y="3629886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16C3A6-C38F-4360-8F16-BB6CA3F60BC2}"/>
              </a:ext>
            </a:extLst>
          </p:cNvPr>
          <p:cNvSpPr/>
          <p:nvPr/>
        </p:nvSpPr>
        <p:spPr>
          <a:xfrm>
            <a:off x="7760193" y="4381824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74D221-170E-48D0-863E-84C122BF1BF3}"/>
              </a:ext>
            </a:extLst>
          </p:cNvPr>
          <p:cNvSpPr/>
          <p:nvPr/>
        </p:nvSpPr>
        <p:spPr>
          <a:xfrm>
            <a:off x="7760443" y="4923563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him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97AB69-1F96-4EB3-9784-3493BF5C78FD}"/>
              </a:ext>
            </a:extLst>
          </p:cNvPr>
          <p:cNvSpPr/>
          <p:nvPr/>
        </p:nvSpPr>
        <p:spPr>
          <a:xfrm>
            <a:off x="7742357" y="5539112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608FBDB-8492-497A-BB20-0736C773394C}"/>
              </a:ext>
            </a:extLst>
          </p:cNvPr>
          <p:cNvSpPr/>
          <p:nvPr/>
        </p:nvSpPr>
        <p:spPr>
          <a:xfrm>
            <a:off x="7742356" y="6128762"/>
            <a:ext cx="146653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1020</Words>
  <Application>Microsoft Office PowerPoint</Application>
  <PresentationFormat>Widescreen</PresentationFormat>
  <Paragraphs>153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VnArial</vt:lpstr>
      <vt:lpstr>Amasis MT Pro Black</vt:lpstr>
      <vt:lpstr>Myriad Pro Light</vt:lpstr>
      <vt:lpstr>Calibri</vt:lpstr>
      <vt:lpstr>Times New Roman</vt:lpstr>
      <vt:lpstr>Calibri Light</vt:lpstr>
      <vt:lpstr>Arial</vt:lpstr>
      <vt:lpstr>Arial Black</vt:lpstr>
      <vt:lpstr>Adobe Myungjo Std M</vt:lpstr>
      <vt:lpstr>Microsoft Sans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Hiền Mai</cp:lastModifiedBy>
  <cp:revision>24</cp:revision>
  <dcterms:created xsi:type="dcterms:W3CDTF">2021-09-05T02:15:09Z</dcterms:created>
  <dcterms:modified xsi:type="dcterms:W3CDTF">2025-12-16T02:06:15Z</dcterms:modified>
</cp:coreProperties>
</file>