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84" r:id="rId2"/>
    <p:sldId id="317" r:id="rId3"/>
    <p:sldId id="324" r:id="rId4"/>
    <p:sldId id="331" r:id="rId5"/>
    <p:sldId id="357" r:id="rId6"/>
    <p:sldId id="358" r:id="rId7"/>
    <p:sldId id="363" r:id="rId8"/>
    <p:sldId id="360" r:id="rId9"/>
    <p:sldId id="350" r:id="rId10"/>
    <p:sldId id="362" r:id="rId11"/>
    <p:sldId id="352" r:id="rId12"/>
    <p:sldId id="351" r:id="rId13"/>
    <p:sldId id="364" r:id="rId14"/>
    <p:sldId id="365" r:id="rId15"/>
    <p:sldId id="345" r:id="rId16"/>
    <p:sldId id="346" r:id="rId17"/>
    <p:sldId id="347" r:id="rId18"/>
    <p:sldId id="367" r:id="rId19"/>
    <p:sldId id="348" r:id="rId20"/>
    <p:sldId id="349" r:id="rId21"/>
    <p:sldId id="368" r:id="rId22"/>
    <p:sldId id="366" r:id="rId23"/>
    <p:sldId id="344" r:id="rId24"/>
    <p:sldId id="309" r:id="rId25"/>
  </p:sldIdLst>
  <p:sldSz cx="9144000" cy="5143500" type="screen16x9"/>
  <p:notesSz cx="6858000" cy="9144000"/>
  <p:embeddedFontLst>
    <p:embeddedFont>
      <p:font typeface="Cambria Math" panose="02040503050406030204" pitchFamily="18" charset="0"/>
      <p:regular r:id="rId27"/>
    </p:embeddedFont>
    <p:embeddedFont>
      <p:font typeface="Source Sans Pro" panose="020B0604020202020204" charset="0"/>
      <p:regular r:id="rId28"/>
      <p:bold r:id="rId29"/>
      <p:italic r:id="rId30"/>
      <p:boldItalic r:id="rId31"/>
    </p:embeddedFont>
    <p:embeddedFont>
      <p:font typeface="Oswald" panose="020B0604020202020204" charset="0"/>
      <p:regular r:id="rId32"/>
      <p:bold r:id="rId33"/>
    </p:embeddedFont>
    <p:embeddedFont>
      <p:font typeface="宋体" panose="02010600030101010101" pitchFamily="2" charset="-122"/>
      <p:regular r:id="rId34"/>
    </p:embeddedFont>
    <p:embeddedFont>
      <p:font typeface="Goudy Stout" panose="0202090407030B020401" pitchFamily="18"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B27"/>
    <a:srgbClr val="E52928"/>
    <a:srgbClr val="44DBF8"/>
    <a:srgbClr val="D2838C"/>
    <a:srgbClr val="32D8C0"/>
    <a:srgbClr val="BDF32E"/>
    <a:srgbClr val="AC489E"/>
    <a:srgbClr val="BCD71D"/>
    <a:srgbClr val="B9BC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4341A-4EE2-4885-B17D-4086B769AF5B}">
  <a:tblStyle styleId="{9064341A-4EE2-4885-B17D-4086B769AF5B}"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96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96200513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8"/>
        <p:cNvGrpSpPr/>
        <p:nvPr/>
      </p:nvGrpSpPr>
      <p:grpSpPr>
        <a:xfrm>
          <a:off x="0" y="0"/>
          <a:ext cx="0" cy="0"/>
          <a:chOff x="0" y="0"/>
          <a:chExt cx="0" cy="0"/>
        </a:xfrm>
      </p:grpSpPr>
      <p:sp>
        <p:nvSpPr>
          <p:cNvPr id="369" name="Shape 369"/>
          <p:cNvSpPr/>
          <p:nvPr/>
        </p:nvSpPr>
        <p:spPr>
          <a:xfrm>
            <a:off x="-28575" y="4446775"/>
            <a:ext cx="9191625" cy="712477"/>
          </a:xfrm>
          <a:custGeom>
            <a:avLst/>
            <a:gdLst/>
            <a:ahLst/>
            <a:cxnLst/>
            <a:rect l="0" t="0" r="0" b="0"/>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370" name="Shape 370"/>
          <p:cNvSpPr/>
          <p:nvPr/>
        </p:nvSpPr>
        <p:spPr>
          <a:xfrm>
            <a:off x="-28575" y="4578111"/>
            <a:ext cx="9191625" cy="584438"/>
          </a:xfrm>
          <a:custGeom>
            <a:avLst/>
            <a:gdLst/>
            <a:ahLst/>
            <a:cxnLst/>
            <a:rect l="0" t="0" r="0" b="0"/>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71" name="Shape 371"/>
          <p:cNvSpPr/>
          <p:nvPr/>
        </p:nvSpPr>
        <p:spPr>
          <a:xfrm rot="8100000">
            <a:off x="1847980" y="4252968"/>
            <a:ext cx="122612" cy="122612"/>
          </a:xfrm>
          <a:prstGeom prst="teardrop">
            <a:avLst>
              <a:gd name="adj" fmla="val 100000"/>
            </a:avLst>
          </a:prstGeom>
          <a:solidFill>
            <a:srgbClr val="AFF000"/>
          </a:solidFill>
          <a:ln>
            <a:noFill/>
          </a:ln>
        </p:spPr>
        <p:txBody>
          <a:bodyPr lIns="91425" tIns="91425" rIns="91425" bIns="91425" anchor="ctr" anchorCtr="0">
            <a:noAutofit/>
          </a:bodyPr>
          <a:lstStyle/>
          <a:p>
            <a:pPr lvl="0">
              <a:spcBef>
                <a:spcPts val="0"/>
              </a:spcBef>
              <a:buNone/>
            </a:pPr>
            <a:endParaRPr/>
          </a:p>
        </p:txBody>
      </p:sp>
      <p:sp>
        <p:nvSpPr>
          <p:cNvPr id="372" name="Shape 372"/>
          <p:cNvSpPr/>
          <p:nvPr/>
        </p:nvSpPr>
        <p:spPr>
          <a:xfrm rot="8100000">
            <a:off x="6038980" y="4536818"/>
            <a:ext cx="122612" cy="122612"/>
          </a:xfrm>
          <a:prstGeom prst="teardrop">
            <a:avLst>
              <a:gd name="adj" fmla="val 100000"/>
            </a:avLst>
          </a:prstGeom>
          <a:noFill/>
          <a:ln w="28575" cap="flat" cmpd="sng">
            <a:solidFill>
              <a:srgbClr val="00CEF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3" name="Shape 373"/>
          <p:cNvSpPr/>
          <p:nvPr/>
        </p:nvSpPr>
        <p:spPr>
          <a:xfrm rot="8100000">
            <a:off x="7181980" y="4570168"/>
            <a:ext cx="122612" cy="122612"/>
          </a:xfrm>
          <a:prstGeom prst="teardrop">
            <a:avLst>
              <a:gd name="adj" fmla="val 100000"/>
            </a:avLst>
          </a:prstGeom>
          <a:solidFill>
            <a:srgbClr val="00CEF6"/>
          </a:solidFill>
          <a:ln>
            <a:noFill/>
          </a:ln>
        </p:spPr>
        <p:txBody>
          <a:bodyPr lIns="91425" tIns="91425" rIns="91425" bIns="91425" anchor="ctr" anchorCtr="0">
            <a:noAutofit/>
          </a:bodyPr>
          <a:lstStyle/>
          <a:p>
            <a:pPr lvl="0">
              <a:spcBef>
                <a:spcPts val="0"/>
              </a:spcBef>
              <a:buNone/>
            </a:pPr>
            <a:endParaRPr/>
          </a:p>
        </p:txBody>
      </p:sp>
      <p:grpSp>
        <p:nvGrpSpPr>
          <p:cNvPr id="374" name="Shape 374"/>
          <p:cNvGrpSpPr/>
          <p:nvPr/>
        </p:nvGrpSpPr>
        <p:grpSpPr>
          <a:xfrm>
            <a:off x="-9525" y="4462475"/>
            <a:ext cx="9167825" cy="595300"/>
            <a:chOff x="-9525" y="4462475"/>
            <a:chExt cx="9167825" cy="595300"/>
          </a:xfrm>
        </p:grpSpPr>
        <p:sp>
          <p:nvSpPr>
            <p:cNvPr id="375" name="Shape 375"/>
            <p:cNvSpPr/>
            <p:nvPr/>
          </p:nvSpPr>
          <p:spPr>
            <a:xfrm>
              <a:off x="-9525" y="4581525"/>
              <a:ext cx="4205300" cy="476250"/>
            </a:xfrm>
            <a:custGeom>
              <a:avLst/>
              <a:gdLst/>
              <a:ahLst/>
              <a:cxnLst/>
              <a:rect l="0" t="0" r="0" b="0"/>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p:spPr>
        </p:sp>
        <p:sp>
          <p:nvSpPr>
            <p:cNvPr id="376" name="Shape 376"/>
            <p:cNvSpPr/>
            <p:nvPr/>
          </p:nvSpPr>
          <p:spPr>
            <a:xfrm>
              <a:off x="4195775" y="4462475"/>
              <a:ext cx="3424225" cy="590550"/>
            </a:xfrm>
            <a:custGeom>
              <a:avLst/>
              <a:gdLst/>
              <a:ahLst/>
              <a:cxnLst/>
              <a:rect l="0" t="0" r="0" b="0"/>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p:spPr>
        </p:sp>
        <p:sp>
          <p:nvSpPr>
            <p:cNvPr id="377" name="Shape 377"/>
            <p:cNvSpPr/>
            <p:nvPr/>
          </p:nvSpPr>
          <p:spPr>
            <a:xfrm>
              <a:off x="7624775" y="4472000"/>
              <a:ext cx="1533525" cy="414325"/>
            </a:xfrm>
            <a:custGeom>
              <a:avLst/>
              <a:gdLst/>
              <a:ahLst/>
              <a:cxnLst/>
              <a:rect l="0" t="0" r="0" b="0"/>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p:spPr>
        </p:sp>
      </p:grpSp>
      <p:grpSp>
        <p:nvGrpSpPr>
          <p:cNvPr id="378" name="Shape 378"/>
          <p:cNvGrpSpPr/>
          <p:nvPr/>
        </p:nvGrpSpPr>
        <p:grpSpPr>
          <a:xfrm>
            <a:off x="-42837" y="4443487"/>
            <a:ext cx="9229574" cy="642787"/>
            <a:chOff x="-42837" y="4443487"/>
            <a:chExt cx="9229574" cy="642787"/>
          </a:xfrm>
        </p:grpSpPr>
        <p:sp>
          <p:nvSpPr>
            <p:cNvPr id="379" name="Shape 379"/>
            <p:cNvSpPr/>
            <p:nvPr/>
          </p:nvSpPr>
          <p:spPr>
            <a:xfrm>
              <a:off x="1114450" y="49006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80" name="Shape 380"/>
            <p:cNvSpPr/>
            <p:nvPr/>
          </p:nvSpPr>
          <p:spPr>
            <a:xfrm>
              <a:off x="1495450" y="502927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81" name="Shape 381"/>
            <p:cNvSpPr/>
            <p:nvPr/>
          </p:nvSpPr>
          <p:spPr>
            <a:xfrm>
              <a:off x="733450" y="49721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82" name="Shape 382"/>
            <p:cNvSpPr/>
            <p:nvPr/>
          </p:nvSpPr>
          <p:spPr>
            <a:xfrm>
              <a:off x="352450" y="49626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83" name="Shape 383"/>
            <p:cNvSpPr/>
            <p:nvPr/>
          </p:nvSpPr>
          <p:spPr>
            <a:xfrm>
              <a:off x="-42837" y="46054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84" name="Shape 384"/>
            <p:cNvSpPr/>
            <p:nvPr/>
          </p:nvSpPr>
          <p:spPr>
            <a:xfrm>
              <a:off x="1876450" y="48340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85" name="Shape 385"/>
            <p:cNvSpPr/>
            <p:nvPr/>
          </p:nvSpPr>
          <p:spPr>
            <a:xfrm>
              <a:off x="2257450" y="48292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86" name="Shape 386"/>
            <p:cNvSpPr/>
            <p:nvPr/>
          </p:nvSpPr>
          <p:spPr>
            <a:xfrm>
              <a:off x="2638450" y="454826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87" name="Shape 387"/>
            <p:cNvSpPr/>
            <p:nvPr/>
          </p:nvSpPr>
          <p:spPr>
            <a:xfrm>
              <a:off x="3019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88" name="Shape 388"/>
            <p:cNvSpPr/>
            <p:nvPr/>
          </p:nvSpPr>
          <p:spPr>
            <a:xfrm>
              <a:off x="3400450" y="46149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89" name="Shape 389"/>
            <p:cNvSpPr/>
            <p:nvPr/>
          </p:nvSpPr>
          <p:spPr>
            <a:xfrm>
              <a:off x="3781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90" name="Shape 390"/>
            <p:cNvSpPr/>
            <p:nvPr/>
          </p:nvSpPr>
          <p:spPr>
            <a:xfrm>
              <a:off x="4162450" y="49483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91" name="Shape 391"/>
            <p:cNvSpPr/>
            <p:nvPr/>
          </p:nvSpPr>
          <p:spPr>
            <a:xfrm>
              <a:off x="4543450" y="4667325"/>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92" name="Shape 392"/>
            <p:cNvSpPr/>
            <p:nvPr/>
          </p:nvSpPr>
          <p:spPr>
            <a:xfrm>
              <a:off x="4924450" y="45435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93" name="Shape 393"/>
            <p:cNvSpPr/>
            <p:nvPr/>
          </p:nvSpPr>
          <p:spPr>
            <a:xfrm>
              <a:off x="5305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94" name="Shape 394"/>
            <p:cNvSpPr/>
            <p:nvPr/>
          </p:nvSpPr>
          <p:spPr>
            <a:xfrm>
              <a:off x="5686450" y="47721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95" name="Shape 395"/>
            <p:cNvSpPr/>
            <p:nvPr/>
          </p:nvSpPr>
          <p:spPr>
            <a:xfrm>
              <a:off x="6067450" y="484830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96" name="Shape 396"/>
            <p:cNvSpPr/>
            <p:nvPr/>
          </p:nvSpPr>
          <p:spPr>
            <a:xfrm>
              <a:off x="6448450" y="472923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97" name="Shape 397"/>
            <p:cNvSpPr/>
            <p:nvPr/>
          </p:nvSpPr>
          <p:spPr>
            <a:xfrm>
              <a:off x="6829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98" name="Shape 398"/>
            <p:cNvSpPr/>
            <p:nvPr/>
          </p:nvSpPr>
          <p:spPr>
            <a:xfrm>
              <a:off x="7210450" y="5024512"/>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399" name="Shape 399"/>
            <p:cNvSpPr/>
            <p:nvPr/>
          </p:nvSpPr>
          <p:spPr>
            <a:xfrm>
              <a:off x="7591450" y="44434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00" name="Shape 400"/>
            <p:cNvSpPr/>
            <p:nvPr/>
          </p:nvSpPr>
          <p:spPr>
            <a:xfrm>
              <a:off x="7972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01" name="Shape 401"/>
            <p:cNvSpPr/>
            <p:nvPr/>
          </p:nvSpPr>
          <p:spPr>
            <a:xfrm>
              <a:off x="8353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02" name="Shape 402"/>
            <p:cNvSpPr/>
            <p:nvPr/>
          </p:nvSpPr>
          <p:spPr>
            <a:xfrm>
              <a:off x="8734450" y="4557787"/>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403" name="Shape 403"/>
            <p:cNvSpPr/>
            <p:nvPr/>
          </p:nvSpPr>
          <p:spPr>
            <a:xfrm>
              <a:off x="9129737" y="4867350"/>
              <a:ext cx="56999" cy="56999"/>
            </a:xfrm>
            <a:prstGeom prst="ellipse">
              <a:avLst/>
            </a:prstGeom>
            <a:solidFill>
              <a:srgbClr val="3C78D8"/>
            </a:solidFill>
            <a:ln>
              <a:noFill/>
            </a:ln>
          </p:spPr>
          <p:txBody>
            <a:bodyPr lIns="91425" tIns="91425" rIns="91425" bIns="91425" anchor="ctr" anchorCtr="0">
              <a:noAutofit/>
            </a:bodyPr>
            <a:lstStyle/>
            <a:p>
              <a:pPr lvl="0">
                <a:spcBef>
                  <a:spcPts val="0"/>
                </a:spcBef>
                <a:buNone/>
              </a:pPr>
              <a:endParaRPr/>
            </a:p>
          </p:txBody>
        </p:sp>
      </p:grpSp>
      <p:sp>
        <p:nvSpPr>
          <p:cNvPr id="404" name="Shape 404"/>
          <p:cNvSpPr/>
          <p:nvPr/>
        </p:nvSpPr>
        <p:spPr>
          <a:xfrm>
            <a:off x="2990700" y="4586200"/>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5" name="Shape 405"/>
          <p:cNvSpPr/>
          <p:nvPr/>
        </p:nvSpPr>
        <p:spPr>
          <a:xfrm>
            <a:off x="1085700" y="4871950"/>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6" name="Shape 406"/>
          <p:cNvSpPr/>
          <p:nvPr/>
        </p:nvSpPr>
        <p:spPr>
          <a:xfrm>
            <a:off x="4895700" y="4516031"/>
            <a:ext cx="114599" cy="114599"/>
          </a:xfrm>
          <a:prstGeom prst="ellipse">
            <a:avLst/>
          </a:prstGeom>
          <a:noFill/>
          <a:ln w="9525" cap="flat" cmpd="sng">
            <a:solidFill>
              <a:srgbClr val="3C78D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7" name="Shape 407"/>
          <p:cNvSpPr/>
          <p:nvPr/>
        </p:nvSpPr>
        <p:spPr>
          <a:xfrm rot="8100000">
            <a:off x="8699949" y="4329168"/>
            <a:ext cx="122612" cy="122612"/>
          </a:xfrm>
          <a:prstGeom prst="teardrop">
            <a:avLst>
              <a:gd name="adj" fmla="val 100000"/>
            </a:avLst>
          </a:prstGeom>
          <a:noFill/>
          <a:ln w="28575" cap="flat" cmpd="sng">
            <a:solidFill>
              <a:srgbClr val="AFF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529D22-64F7-4397-8081-5E2C9066C0AF}" type="datetimeFigureOut">
              <a:rPr lang="en-US" smtClean="0"/>
              <a:t>02/01/2024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DE009-D06A-4216-AD70-58842FCFF11E}" type="slidenum">
              <a:rPr lang="en-US" smtClean="0"/>
              <a:t>‹#›</a:t>
            </a:fld>
            <a:endParaRPr lang="en-US"/>
          </a:p>
        </p:txBody>
      </p:sp>
    </p:spTree>
    <p:extLst>
      <p:ext uri="{BB962C8B-B14F-4D97-AF65-F5344CB8AC3E}">
        <p14:creationId xmlns:p14="http://schemas.microsoft.com/office/powerpoint/2010/main" val="3257555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381000" y="7"/>
            <a:ext cx="8382000" cy="5162348"/>
            <a:chOff x="381000" y="-18750"/>
            <a:chExt cx="8382000" cy="5180999"/>
          </a:xfrm>
        </p:grpSpPr>
        <p:cxnSp>
          <p:nvCxnSpPr>
            <p:cNvPr id="7" name="Shape 7"/>
            <p:cNvCxnSpPr/>
            <p:nvPr/>
          </p:nvCxnSpPr>
          <p:spPr>
            <a:xfrm>
              <a:off x="76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8" name="Shape 8"/>
            <p:cNvCxnSpPr/>
            <p:nvPr/>
          </p:nvCxnSpPr>
          <p:spPr>
            <a:xfrm>
              <a:off x="1524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9" name="Shape 9"/>
            <p:cNvCxnSpPr/>
            <p:nvPr/>
          </p:nvCxnSpPr>
          <p:spPr>
            <a:xfrm>
              <a:off x="2286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0" name="Shape 10"/>
            <p:cNvCxnSpPr/>
            <p:nvPr/>
          </p:nvCxnSpPr>
          <p:spPr>
            <a:xfrm>
              <a:off x="3048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1" name="Shape 11"/>
            <p:cNvCxnSpPr/>
            <p:nvPr/>
          </p:nvCxnSpPr>
          <p:spPr>
            <a:xfrm>
              <a:off x="3810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2" name="Shape 12"/>
            <p:cNvCxnSpPr/>
            <p:nvPr/>
          </p:nvCxnSpPr>
          <p:spPr>
            <a:xfrm>
              <a:off x="457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3" name="Shape 13"/>
            <p:cNvCxnSpPr/>
            <p:nvPr/>
          </p:nvCxnSpPr>
          <p:spPr>
            <a:xfrm>
              <a:off x="5334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4" name="Shape 14"/>
            <p:cNvCxnSpPr/>
            <p:nvPr/>
          </p:nvCxnSpPr>
          <p:spPr>
            <a:xfrm>
              <a:off x="6096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5" name="Shape 15"/>
            <p:cNvCxnSpPr/>
            <p:nvPr/>
          </p:nvCxnSpPr>
          <p:spPr>
            <a:xfrm>
              <a:off x="6858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6" name="Shape 16"/>
            <p:cNvCxnSpPr/>
            <p:nvPr/>
          </p:nvCxnSpPr>
          <p:spPr>
            <a:xfrm>
              <a:off x="7620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7" name="Shape 17"/>
            <p:cNvCxnSpPr/>
            <p:nvPr/>
          </p:nvCxnSpPr>
          <p:spPr>
            <a:xfrm>
              <a:off x="8382000" y="-18750"/>
              <a:ext cx="0" cy="5180999"/>
            </a:xfrm>
            <a:prstGeom prst="straightConnector1">
              <a:avLst/>
            </a:prstGeom>
            <a:noFill/>
            <a:ln w="9525" cap="flat" cmpd="sng">
              <a:solidFill>
                <a:srgbClr val="F3F3F3"/>
              </a:solidFill>
              <a:prstDash val="solid"/>
              <a:round/>
              <a:headEnd type="none" w="lg" len="lg"/>
              <a:tailEnd type="none" w="lg" len="lg"/>
            </a:ln>
          </p:spPr>
        </p:cxnSp>
        <p:cxnSp>
          <p:nvCxnSpPr>
            <p:cNvPr id="18" name="Shape 18"/>
            <p:cNvCxnSpPr/>
            <p:nvPr/>
          </p:nvCxnSpPr>
          <p:spPr>
            <a:xfrm>
              <a:off x="38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19" name="Shape 19"/>
            <p:cNvCxnSpPr/>
            <p:nvPr/>
          </p:nvCxnSpPr>
          <p:spPr>
            <a:xfrm>
              <a:off x="1143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0" name="Shape 20"/>
            <p:cNvCxnSpPr/>
            <p:nvPr/>
          </p:nvCxnSpPr>
          <p:spPr>
            <a:xfrm>
              <a:off x="1905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1" name="Shape 21"/>
            <p:cNvCxnSpPr/>
            <p:nvPr/>
          </p:nvCxnSpPr>
          <p:spPr>
            <a:xfrm>
              <a:off x="2667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2" name="Shape 22"/>
            <p:cNvCxnSpPr/>
            <p:nvPr/>
          </p:nvCxnSpPr>
          <p:spPr>
            <a:xfrm>
              <a:off x="3429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3" name="Shape 23"/>
            <p:cNvCxnSpPr/>
            <p:nvPr/>
          </p:nvCxnSpPr>
          <p:spPr>
            <a:xfrm>
              <a:off x="419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4" name="Shape 24"/>
            <p:cNvCxnSpPr/>
            <p:nvPr/>
          </p:nvCxnSpPr>
          <p:spPr>
            <a:xfrm>
              <a:off x="4953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5" name="Shape 25"/>
            <p:cNvCxnSpPr/>
            <p:nvPr/>
          </p:nvCxnSpPr>
          <p:spPr>
            <a:xfrm>
              <a:off x="5715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6" name="Shape 26"/>
            <p:cNvCxnSpPr/>
            <p:nvPr/>
          </p:nvCxnSpPr>
          <p:spPr>
            <a:xfrm>
              <a:off x="6477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7" name="Shape 27"/>
            <p:cNvCxnSpPr/>
            <p:nvPr/>
          </p:nvCxnSpPr>
          <p:spPr>
            <a:xfrm>
              <a:off x="7239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8" name="Shape 28"/>
            <p:cNvCxnSpPr/>
            <p:nvPr/>
          </p:nvCxnSpPr>
          <p:spPr>
            <a:xfrm>
              <a:off x="8001000" y="-18750"/>
              <a:ext cx="0" cy="5180999"/>
            </a:xfrm>
            <a:prstGeom prst="straightConnector1">
              <a:avLst/>
            </a:prstGeom>
            <a:noFill/>
            <a:ln w="9525" cap="flat" cmpd="sng">
              <a:solidFill>
                <a:srgbClr val="F3F3F3"/>
              </a:solidFill>
              <a:prstDash val="dash"/>
              <a:round/>
              <a:headEnd type="none" w="lg" len="lg"/>
              <a:tailEnd type="none" w="lg" len="lg"/>
            </a:ln>
          </p:spPr>
        </p:cxnSp>
        <p:cxnSp>
          <p:nvCxnSpPr>
            <p:cNvPr id="29" name="Shape 29"/>
            <p:cNvCxnSpPr/>
            <p:nvPr/>
          </p:nvCxnSpPr>
          <p:spPr>
            <a:xfrm>
              <a:off x="8763000" y="-18750"/>
              <a:ext cx="0" cy="5180999"/>
            </a:xfrm>
            <a:prstGeom prst="straightConnector1">
              <a:avLst/>
            </a:prstGeom>
            <a:noFill/>
            <a:ln w="9525" cap="flat" cmpd="sng">
              <a:solidFill>
                <a:srgbClr val="F3F3F3"/>
              </a:solidFill>
              <a:prstDash val="dash"/>
              <a:round/>
              <a:headEnd type="none" w="lg" len="lg"/>
              <a:tailEnd type="none" w="lg" len="lg"/>
            </a:ln>
          </p:spPr>
        </p:cxnSp>
      </p:grpSp>
      <p:sp>
        <p:nvSpPr>
          <p:cNvPr id="30" name="Shape 30"/>
          <p:cNvSpPr txBox="1">
            <a:spLocks noGrp="1"/>
          </p:cNvSpPr>
          <p:nvPr>
            <p:ph type="title"/>
          </p:nvPr>
        </p:nvSpPr>
        <p:spPr>
          <a:xfrm>
            <a:off x="1047750" y="634125"/>
            <a:ext cx="6996600" cy="715800"/>
          </a:xfrm>
          <a:prstGeom prst="rect">
            <a:avLst/>
          </a:prstGeom>
          <a:noFill/>
          <a:ln>
            <a:noFill/>
          </a:ln>
        </p:spPr>
        <p:txBody>
          <a:bodyPr lIns="91425" tIns="91425" rIns="91425" bIns="91425" anchor="b" anchorCtr="0"/>
          <a:lstStyle>
            <a:lvl1pPr lvl="0" algn="ctr">
              <a:spcBef>
                <a:spcPts val="0"/>
              </a:spcBef>
              <a:buClr>
                <a:srgbClr val="00CEF6"/>
              </a:buClr>
              <a:buSzPct val="100000"/>
              <a:buFont typeface="Oswald"/>
              <a:buNone/>
              <a:defRPr sz="2000" b="1">
                <a:solidFill>
                  <a:srgbClr val="00CEF6"/>
                </a:solidFill>
                <a:latin typeface="Oswald"/>
                <a:ea typeface="Oswald"/>
                <a:cs typeface="Oswald"/>
                <a:sym typeface="Oswald"/>
              </a:defRPr>
            </a:lvl1pPr>
            <a:lvl2pPr lvl="1" algn="ctr">
              <a:spcBef>
                <a:spcPts val="0"/>
              </a:spcBef>
              <a:buClr>
                <a:srgbClr val="00CEF6"/>
              </a:buClr>
              <a:buSzPct val="100000"/>
              <a:buFont typeface="Oswald"/>
              <a:buNone/>
              <a:defRPr sz="2000" b="1">
                <a:solidFill>
                  <a:srgbClr val="00CEF6"/>
                </a:solidFill>
                <a:latin typeface="Oswald"/>
                <a:ea typeface="Oswald"/>
                <a:cs typeface="Oswald"/>
                <a:sym typeface="Oswald"/>
              </a:defRPr>
            </a:lvl2pPr>
            <a:lvl3pPr lvl="2" algn="ctr">
              <a:spcBef>
                <a:spcPts val="0"/>
              </a:spcBef>
              <a:buClr>
                <a:srgbClr val="00CEF6"/>
              </a:buClr>
              <a:buSzPct val="100000"/>
              <a:buFont typeface="Oswald"/>
              <a:buNone/>
              <a:defRPr sz="2000" b="1">
                <a:solidFill>
                  <a:srgbClr val="00CEF6"/>
                </a:solidFill>
                <a:latin typeface="Oswald"/>
                <a:ea typeface="Oswald"/>
                <a:cs typeface="Oswald"/>
                <a:sym typeface="Oswald"/>
              </a:defRPr>
            </a:lvl3pPr>
            <a:lvl4pPr lvl="3" algn="ctr">
              <a:spcBef>
                <a:spcPts val="0"/>
              </a:spcBef>
              <a:buClr>
                <a:srgbClr val="00CEF6"/>
              </a:buClr>
              <a:buSzPct val="100000"/>
              <a:buFont typeface="Oswald"/>
              <a:buNone/>
              <a:defRPr sz="2000" b="1">
                <a:solidFill>
                  <a:srgbClr val="00CEF6"/>
                </a:solidFill>
                <a:latin typeface="Oswald"/>
                <a:ea typeface="Oswald"/>
                <a:cs typeface="Oswald"/>
                <a:sym typeface="Oswald"/>
              </a:defRPr>
            </a:lvl4pPr>
            <a:lvl5pPr lvl="4" algn="ctr">
              <a:spcBef>
                <a:spcPts val="0"/>
              </a:spcBef>
              <a:buClr>
                <a:srgbClr val="00CEF6"/>
              </a:buClr>
              <a:buSzPct val="100000"/>
              <a:buFont typeface="Oswald"/>
              <a:buNone/>
              <a:defRPr sz="2000" b="1">
                <a:solidFill>
                  <a:srgbClr val="00CEF6"/>
                </a:solidFill>
                <a:latin typeface="Oswald"/>
                <a:ea typeface="Oswald"/>
                <a:cs typeface="Oswald"/>
                <a:sym typeface="Oswald"/>
              </a:defRPr>
            </a:lvl5pPr>
            <a:lvl6pPr lvl="5" algn="ctr">
              <a:spcBef>
                <a:spcPts val="0"/>
              </a:spcBef>
              <a:buClr>
                <a:srgbClr val="00CEF6"/>
              </a:buClr>
              <a:buSzPct val="100000"/>
              <a:buFont typeface="Oswald"/>
              <a:buNone/>
              <a:defRPr sz="2000" b="1">
                <a:solidFill>
                  <a:srgbClr val="00CEF6"/>
                </a:solidFill>
                <a:latin typeface="Oswald"/>
                <a:ea typeface="Oswald"/>
                <a:cs typeface="Oswald"/>
                <a:sym typeface="Oswald"/>
              </a:defRPr>
            </a:lvl6pPr>
            <a:lvl7pPr lvl="6" algn="ctr">
              <a:spcBef>
                <a:spcPts val="0"/>
              </a:spcBef>
              <a:buClr>
                <a:srgbClr val="00CEF6"/>
              </a:buClr>
              <a:buSzPct val="100000"/>
              <a:buFont typeface="Oswald"/>
              <a:buNone/>
              <a:defRPr sz="2000" b="1">
                <a:solidFill>
                  <a:srgbClr val="00CEF6"/>
                </a:solidFill>
                <a:latin typeface="Oswald"/>
                <a:ea typeface="Oswald"/>
                <a:cs typeface="Oswald"/>
                <a:sym typeface="Oswald"/>
              </a:defRPr>
            </a:lvl7pPr>
            <a:lvl8pPr lvl="7" algn="ctr">
              <a:spcBef>
                <a:spcPts val="0"/>
              </a:spcBef>
              <a:buClr>
                <a:srgbClr val="00CEF6"/>
              </a:buClr>
              <a:buSzPct val="100000"/>
              <a:buFont typeface="Oswald"/>
              <a:buNone/>
              <a:defRPr sz="2000" b="1">
                <a:solidFill>
                  <a:srgbClr val="00CEF6"/>
                </a:solidFill>
                <a:latin typeface="Oswald"/>
                <a:ea typeface="Oswald"/>
                <a:cs typeface="Oswald"/>
                <a:sym typeface="Oswald"/>
              </a:defRPr>
            </a:lvl8pPr>
            <a:lvl9pPr lvl="8" algn="ctr">
              <a:spcBef>
                <a:spcPts val="0"/>
              </a:spcBef>
              <a:buClr>
                <a:srgbClr val="00CEF6"/>
              </a:buClr>
              <a:buSzPct val="100000"/>
              <a:buFont typeface="Oswald"/>
              <a:buNone/>
              <a:defRPr sz="2000" b="1">
                <a:solidFill>
                  <a:srgbClr val="00CEF6"/>
                </a:solidFill>
                <a:latin typeface="Oswald"/>
                <a:ea typeface="Oswald"/>
                <a:cs typeface="Oswald"/>
                <a:sym typeface="Oswald"/>
              </a:defRPr>
            </a:lvl9pPr>
          </a:lstStyle>
          <a:p>
            <a:endParaRPr/>
          </a:p>
        </p:txBody>
      </p:sp>
      <p:sp>
        <p:nvSpPr>
          <p:cNvPr id="31" name="Shape 31"/>
          <p:cNvSpPr txBox="1">
            <a:spLocks noGrp="1"/>
          </p:cNvSpPr>
          <p:nvPr>
            <p:ph type="body" idx="1"/>
          </p:nvPr>
        </p:nvSpPr>
        <p:spPr>
          <a:xfrm>
            <a:off x="1075850" y="1540175"/>
            <a:ext cx="6996600" cy="1922099"/>
          </a:xfrm>
          <a:prstGeom prst="rect">
            <a:avLst/>
          </a:prstGeom>
          <a:noFill/>
          <a:ln>
            <a:noFill/>
          </a:ln>
        </p:spPr>
        <p:txBody>
          <a:bodyPr lIns="91425" tIns="91425" rIns="91425" bIns="91425" anchor="t" anchorCtr="0"/>
          <a:lstStyle>
            <a:lvl1pPr lvl="0">
              <a:spcBef>
                <a:spcPts val="600"/>
              </a:spcBef>
              <a:buClr>
                <a:srgbClr val="28324A"/>
              </a:buClr>
              <a:buSzPct val="100000"/>
              <a:buFont typeface="Source Sans Pro"/>
              <a:buChar char="◉"/>
              <a:defRPr sz="2000">
                <a:solidFill>
                  <a:srgbClr val="28324A"/>
                </a:solidFill>
                <a:latin typeface="Source Sans Pro"/>
                <a:ea typeface="Source Sans Pro"/>
                <a:cs typeface="Source Sans Pro"/>
                <a:sym typeface="Source Sans Pro"/>
              </a:defRPr>
            </a:lvl1pPr>
            <a:lvl2pPr lvl="1">
              <a:spcBef>
                <a:spcPts val="480"/>
              </a:spcBef>
              <a:buClr>
                <a:srgbClr val="28324A"/>
              </a:buClr>
              <a:buSzPct val="100000"/>
              <a:buFont typeface="Source Sans Pro"/>
              <a:buChar char="◉"/>
              <a:defRPr sz="1800">
                <a:solidFill>
                  <a:srgbClr val="28324A"/>
                </a:solidFill>
                <a:latin typeface="Source Sans Pro"/>
                <a:ea typeface="Source Sans Pro"/>
                <a:cs typeface="Source Sans Pro"/>
                <a:sym typeface="Source Sans Pro"/>
              </a:defRPr>
            </a:lvl2pPr>
            <a:lvl3pPr lvl="2">
              <a:spcBef>
                <a:spcPts val="480"/>
              </a:spcBef>
              <a:buClr>
                <a:srgbClr val="28324A"/>
              </a:buClr>
              <a:buSzPct val="100000"/>
              <a:buFont typeface="Source Sans Pro"/>
              <a:defRPr sz="1800">
                <a:solidFill>
                  <a:srgbClr val="28324A"/>
                </a:solidFill>
                <a:latin typeface="Source Sans Pro"/>
                <a:ea typeface="Source Sans Pro"/>
                <a:cs typeface="Source Sans Pro"/>
                <a:sym typeface="Source Sans Pro"/>
              </a:defRPr>
            </a:lvl3pPr>
            <a:lvl4pPr lvl="3">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4pPr>
            <a:lvl5pPr lvl="4">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5pPr>
            <a:lvl6pPr lvl="5">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6pPr>
            <a:lvl7pPr lvl="6">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7pPr>
            <a:lvl8pPr lvl="7">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8pPr>
            <a:lvl9pPr lvl="8">
              <a:spcBef>
                <a:spcPts val="360"/>
              </a:spcBef>
              <a:buClr>
                <a:srgbClr val="28324A"/>
              </a:buClr>
              <a:buSzPct val="100000"/>
              <a:buFont typeface="Source Sans Pro"/>
              <a:defRPr sz="1800">
                <a:solidFill>
                  <a:srgbClr val="28324A"/>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9.bin"/><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17.png"/><Relationship Id="rId12"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15.png"/><Relationship Id="rId10" Type="http://schemas.openxmlformats.org/officeDocument/2006/relationships/image" Target="../media/image23.png"/><Relationship Id="rId4" Type="http://schemas.openxmlformats.org/officeDocument/2006/relationships/audio" Target="../media/audio3.wav"/><Relationship Id="rId9" Type="http://schemas.openxmlformats.org/officeDocument/2006/relationships/image" Target="../media/image22.pn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17.png"/><Relationship Id="rId12"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30.png"/><Relationship Id="rId5" Type="http://schemas.openxmlformats.org/officeDocument/2006/relationships/image" Target="../media/image15.png"/><Relationship Id="rId10" Type="http://schemas.openxmlformats.org/officeDocument/2006/relationships/image" Target="../media/image29.png"/><Relationship Id="rId4" Type="http://schemas.openxmlformats.org/officeDocument/2006/relationships/audio" Target="../media/audio3.wav"/><Relationship Id="rId9" Type="http://schemas.openxmlformats.org/officeDocument/2006/relationships/image" Target="../media/image28.png"/><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20.png"/><Relationship Id="rId13" Type="http://schemas.openxmlformats.org/officeDocument/2006/relationships/image" Target="../media/image27.png"/><Relationship Id="rId3" Type="http://schemas.openxmlformats.org/officeDocument/2006/relationships/audio" Target="../media/audio2.wav"/><Relationship Id="rId7" Type="http://schemas.openxmlformats.org/officeDocument/2006/relationships/image" Target="../media/image310.png"/><Relationship Id="rId12"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5.png"/><Relationship Id="rId5" Type="http://schemas.openxmlformats.org/officeDocument/2006/relationships/image" Target="../media/image16.png"/><Relationship Id="rId10" Type="http://schemas.openxmlformats.org/officeDocument/2006/relationships/image" Target="../media/image34.png"/><Relationship Id="rId4" Type="http://schemas.openxmlformats.org/officeDocument/2006/relationships/audio" Target="../media/audio3.wav"/><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4.wmf"/><Relationship Id="rId5" Type="http://schemas.openxmlformats.org/officeDocument/2006/relationships/oleObject" Target="../embeddings/oleObject11.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1.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oleObject" Target="../embeddings/oleObject19.bin"/><Relationship Id="rId17" Type="http://schemas.openxmlformats.org/officeDocument/2006/relationships/image" Target="../media/image43.wmf"/><Relationship Id="rId2" Type="http://schemas.openxmlformats.org/officeDocument/2006/relationships/slideLayout" Target="../slideLayouts/slideLayout2.xml"/><Relationship Id="rId16" Type="http://schemas.openxmlformats.org/officeDocument/2006/relationships/oleObject" Target="../embeddings/oleObject21.bin"/><Relationship Id="rId1" Type="http://schemas.openxmlformats.org/officeDocument/2006/relationships/vmlDrawing" Target="../drawings/vmlDrawing5.vml"/><Relationship Id="rId6" Type="http://schemas.openxmlformats.org/officeDocument/2006/relationships/image" Target="../media/image38.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image" Target="../media/image42.wmf"/><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17.bin"/><Relationship Id="rId14"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5.wmf"/><Relationship Id="rId5" Type="http://schemas.openxmlformats.org/officeDocument/2006/relationships/oleObject" Target="../embeddings/oleObject23.bin"/><Relationship Id="rId4" Type="http://schemas.openxmlformats.org/officeDocument/2006/relationships/image" Target="../media/image4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8.wmf"/><Relationship Id="rId5" Type="http://schemas.openxmlformats.org/officeDocument/2006/relationships/oleObject" Target="../embeddings/oleObject26.bin"/><Relationship Id="rId4" Type="http://schemas.openxmlformats.org/officeDocument/2006/relationships/image" Target="../media/image47.wmf"/></Relationships>
</file>

<file path=ppt/slides/_rels/slide19.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0.wmf"/><Relationship Id="rId5" Type="http://schemas.openxmlformats.org/officeDocument/2006/relationships/oleObject" Target="../embeddings/oleObject28.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30.bin"/></Relationships>
</file>

<file path=ppt/slides/_rels/slide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4.wmf"/><Relationship Id="rId5" Type="http://schemas.openxmlformats.org/officeDocument/2006/relationships/oleObject" Target="../embeddings/oleObject32.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34.bin"/></Relationships>
</file>

<file path=ppt/slides/_rels/slide21.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8.wmf"/><Relationship Id="rId5" Type="http://schemas.openxmlformats.org/officeDocument/2006/relationships/oleObject" Target="../embeddings/oleObject36.bin"/><Relationship Id="rId4" Type="http://schemas.openxmlformats.org/officeDocument/2006/relationships/image" Target="../media/image57.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1.wmf"/><Relationship Id="rId5" Type="http://schemas.openxmlformats.org/officeDocument/2006/relationships/oleObject" Target="../embeddings/oleObject39.bin"/><Relationship Id="rId4" Type="http://schemas.openxmlformats.org/officeDocument/2006/relationships/image" Target="../media/image60.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0702" y="948185"/>
            <a:ext cx="939769" cy="934925"/>
          </a:xfrm>
          <a:prstGeom prst="rect">
            <a:avLst/>
          </a:prstGeom>
        </p:spPr>
      </p:pic>
      <p:pic>
        <p:nvPicPr>
          <p:cNvPr id="5"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488" y="365958"/>
            <a:ext cx="4741435" cy="2496628"/>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020" y="864382"/>
            <a:ext cx="7266857" cy="3511258"/>
          </a:xfrm>
          <a:prstGeom prst="rect">
            <a:avLst/>
          </a:prstGeom>
        </p:spPr>
      </p:pic>
      <p:sp>
        <p:nvSpPr>
          <p:cNvPr id="2" name="Rounded Rectangle 1"/>
          <p:cNvSpPr/>
          <p:nvPr/>
        </p:nvSpPr>
        <p:spPr>
          <a:xfrm>
            <a:off x="422031" y="365958"/>
            <a:ext cx="8317523" cy="400968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latin typeface="Times New Roman" panose="02020603050405020304" pitchFamily="18" charset="0"/>
                <a:cs typeface="Times New Roman" panose="02020603050405020304" pitchFamily="18" charset="0"/>
              </a:rPr>
              <a:t>BÀI 23</a:t>
            </a:r>
            <a:endParaRPr lang="en-US" sz="4000" b="1" smtClean="0">
              <a:solidFill>
                <a:srgbClr val="FF0000"/>
              </a:solidFill>
              <a:latin typeface="Times New Roman" panose="02020603050405020304" pitchFamily="18" charset="0"/>
              <a:cs typeface="Times New Roman" panose="02020603050405020304" pitchFamily="18" charset="0"/>
            </a:endParaRPr>
          </a:p>
          <a:p>
            <a:pPr algn="ctr"/>
            <a:r>
              <a:rPr lang="en-US" sz="4000" b="1" smtClean="0">
                <a:solidFill>
                  <a:srgbClr val="FF0000"/>
                </a:solidFill>
                <a:latin typeface="Times New Roman" panose="02020603050405020304" pitchFamily="18" charset="0"/>
                <a:cs typeface="Times New Roman" panose="02020603050405020304" pitchFamily="18" charset="0"/>
              </a:rPr>
              <a:t>MỞ RỘNG </a:t>
            </a:r>
            <a:endParaRPr lang="en-US" sz="4000" b="1" smtClean="0">
              <a:solidFill>
                <a:srgbClr val="FF0000"/>
              </a:solidFill>
              <a:latin typeface="Times New Roman" panose="02020603050405020304" pitchFamily="18" charset="0"/>
              <a:cs typeface="Times New Roman" panose="02020603050405020304" pitchFamily="18" charset="0"/>
            </a:endParaRPr>
          </a:p>
          <a:p>
            <a:pPr algn="ctr"/>
            <a:r>
              <a:rPr lang="en-US" sz="4000" b="1" smtClean="0">
                <a:solidFill>
                  <a:srgbClr val="FF0000"/>
                </a:solidFill>
                <a:latin typeface="Times New Roman" panose="02020603050405020304" pitchFamily="18" charset="0"/>
                <a:cs typeface="Times New Roman" panose="02020603050405020304" pitchFamily="18" charset="0"/>
              </a:rPr>
              <a:t>KHÁI </a:t>
            </a:r>
            <a:r>
              <a:rPr lang="en-US" sz="4000" b="1" smtClean="0">
                <a:solidFill>
                  <a:srgbClr val="FF0000"/>
                </a:solidFill>
                <a:latin typeface="Times New Roman" panose="02020603050405020304" pitchFamily="18" charset="0"/>
                <a:cs typeface="Times New Roman" panose="02020603050405020304" pitchFamily="18" charset="0"/>
              </a:rPr>
              <a:t>NIỆM PHÂN </a:t>
            </a:r>
            <a:r>
              <a:rPr lang="en-US" sz="4000" b="1" smtClean="0">
                <a:solidFill>
                  <a:srgbClr val="FF0000"/>
                </a:solidFill>
                <a:latin typeface="Times New Roman" panose="02020603050405020304" pitchFamily="18" charset="0"/>
                <a:cs typeface="Times New Roman" panose="02020603050405020304" pitchFamily="18" charset="0"/>
              </a:rPr>
              <a:t>SỐ,</a:t>
            </a:r>
          </a:p>
          <a:p>
            <a:pPr algn="ctr"/>
            <a:r>
              <a:rPr lang="en-US" sz="4000" b="1" smtClean="0">
                <a:solidFill>
                  <a:srgbClr val="FF0000"/>
                </a:solidFill>
                <a:latin typeface="Times New Roman" panose="02020603050405020304" pitchFamily="18" charset="0"/>
                <a:cs typeface="Times New Roman" panose="02020603050405020304" pitchFamily="18" charset="0"/>
              </a:rPr>
              <a:t>PHÂN SÓ BẰNG NHAU</a:t>
            </a:r>
            <a:r>
              <a:rPr lang="en-US" sz="4000" b="1" smtClean="0">
                <a:solidFill>
                  <a:srgbClr val="FF0000"/>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6233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Snip Diagonal Corner Rectangle 5"/>
              <p:cNvSpPr/>
              <p:nvPr/>
            </p:nvSpPr>
            <p:spPr>
              <a:xfrm>
                <a:off x="246185" y="197088"/>
                <a:ext cx="7889630" cy="157309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latinLnBrk="0">
                  <a:defRPr/>
                </a:pPr>
                <a:r>
                  <a:rPr lang="en-US" sz="2800" b="1" dirty="0" smtClean="0">
                    <a:solidFill>
                      <a:srgbClr val="E32B27"/>
                    </a:solidFill>
                    <a:latin typeface="Times New Roman" pitchFamily="18" charset="0"/>
                    <a:cs typeface="Times New Roman" pitchFamily="18" charset="0"/>
                  </a:rPr>
                  <a:t>Câu 3</a:t>
                </a:r>
                <a:r>
                  <a:rPr lang="en-US" sz="2800" b="1" dirty="0" smtClean="0">
                    <a:solidFill>
                      <a:prstClr val="black"/>
                    </a:solidFill>
                    <a:latin typeface="Times New Roman" pitchFamily="18" charset="0"/>
                    <a:cs typeface="Times New Roman" pitchFamily="18" charset="0"/>
                  </a:rPr>
                  <a:t>: Điền dấu thích hợp (&lt;; &gt;; =) vào ô vuông</a:t>
                </a:r>
              </a:p>
              <a:p>
                <a:pPr algn="ctr" defTabSz="685800" latinLnBrk="0">
                  <a:defRPr/>
                </a:pPr>
                <a:r>
                  <a:rPr lang="en-US" sz="2800" b="1" dirty="0" smtClean="0">
                    <a:solidFill>
                      <a:prstClr val="black"/>
                    </a:solidFill>
                    <a:latin typeface="Times New Roman" pitchFamily="18" charset="0"/>
                    <a:cs typeface="Times New Roman" pitchFamily="18" charset="0"/>
                  </a:rPr>
                  <a:t> </a:t>
                </a:r>
                <a14:m>
                  <m:oMath xmlns:m="http://schemas.openxmlformats.org/officeDocument/2006/math">
                    <m:f>
                      <m:fPr>
                        <m:ctrlPr>
                          <a:rPr lang="en-US" sz="3200" b="1" i="1" smtClean="0">
                            <a:solidFill>
                              <a:prstClr val="black"/>
                            </a:solidFill>
                            <a:latin typeface="Cambria Math" panose="02040503050406030204" pitchFamily="18" charset="0"/>
                            <a:cs typeface="Times New Roman" pitchFamily="18" charset="0"/>
                          </a:rPr>
                        </m:ctrlPr>
                      </m:fPr>
                      <m:num>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𝟏</m:t>
                        </m:r>
                      </m:num>
                      <m:den>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𝟑</m:t>
                        </m:r>
                      </m:den>
                    </m:f>
                  </m:oMath>
                </a14:m>
                <a:r>
                  <a:rPr lang="en-US" sz="3200" dirty="0" smtClean="0">
                    <a:solidFill>
                      <a:prstClr val="black"/>
                    </a:solidFill>
                    <a:latin typeface="Times New Roman" pitchFamily="18" charset="0"/>
                    <a:cs typeface="Times New Roman" pitchFamily="18" charset="0"/>
                  </a:rPr>
                  <a:t>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𝟏</m:t>
                        </m:r>
                      </m:num>
                      <m:den>
                        <m:r>
                          <a:rPr lang="en-US" sz="3200" b="1" i="1" smtClean="0">
                            <a:solidFill>
                              <a:prstClr val="black"/>
                            </a:solidFill>
                            <a:latin typeface="Cambria Math" panose="02040503050406030204" pitchFamily="18" charset="0"/>
                            <a:cs typeface="Times New Roman" pitchFamily="18" charset="0"/>
                          </a:rPr>
                          <m:t>𝟑</m:t>
                        </m:r>
                      </m:den>
                    </m:f>
                  </m:oMath>
                </a14:m>
                <a:endParaRPr lang="en-US" sz="3200" dirty="0" smtClean="0">
                  <a:solidFill>
                    <a:prstClr val="black"/>
                  </a:solidFill>
                  <a:latin typeface="Times New Roman" pitchFamily="18" charset="0"/>
                  <a:cs typeface="Times New Roman" pitchFamily="18" charset="0"/>
                </a:endParaRPr>
              </a:p>
            </p:txBody>
          </p:sp>
        </mc:Choice>
        <mc:Fallback xmlns="">
          <p:sp>
            <p:nvSpPr>
              <p:cNvPr id="6" name="Snip Diagonal Corner Rectangle 5"/>
              <p:cNvSpPr>
                <a:spLocks noRot="1" noChangeAspect="1" noMove="1" noResize="1" noEditPoints="1" noAdjustHandles="1" noChangeArrowheads="1" noChangeShapeType="1" noTextEdit="1"/>
              </p:cNvSpPr>
              <p:nvPr/>
            </p:nvSpPr>
            <p:spPr>
              <a:xfrm>
                <a:off x="246185" y="197088"/>
                <a:ext cx="7889630" cy="1573098"/>
              </a:xfrm>
              <a:prstGeom prst="snip2DiagRect">
                <a:avLst/>
              </a:prstGeom>
              <a:blipFill>
                <a:blip r:embed="rId2"/>
                <a:stretch>
                  <a:fillRect/>
                </a:stretch>
              </a:blipFill>
              <a:ln w="38100">
                <a:noFill/>
              </a:ln>
            </p:spPr>
            <p:txBody>
              <a:bodyPr/>
              <a:lstStyle/>
              <a:p>
                <a:r>
                  <a:rPr lang="en-US">
                    <a:noFill/>
                  </a:rPr>
                  <a:t> </a:t>
                </a:r>
              </a:p>
            </p:txBody>
          </p:sp>
        </mc:Fallback>
      </mc:AlternateContent>
      <p:sp>
        <p:nvSpPr>
          <p:cNvPr id="7" name="Rectangle 6"/>
          <p:cNvSpPr/>
          <p:nvPr/>
        </p:nvSpPr>
        <p:spPr>
          <a:xfrm>
            <a:off x="3997571" y="1008185"/>
            <a:ext cx="468922" cy="46892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E32B27"/>
                </a:solidFill>
                <a:latin typeface="Times New Roman" panose="02020603050405020304" pitchFamily="18" charset="0"/>
                <a:cs typeface="Times New Roman" panose="02020603050405020304" pitchFamily="18" charset="0"/>
              </a:rPr>
              <a:t>&gt;</a:t>
            </a:r>
            <a:endParaRPr lang="en-US" sz="2800" b="1" dirty="0">
              <a:solidFill>
                <a:srgbClr val="E32B27"/>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Snip Diagonal Corner Rectangle 7"/>
              <p:cNvSpPr/>
              <p:nvPr/>
            </p:nvSpPr>
            <p:spPr>
              <a:xfrm>
                <a:off x="269631" y="1650755"/>
                <a:ext cx="7889630" cy="157309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latinLnBrk="0">
                  <a:defRPr/>
                </a:pPr>
                <a:r>
                  <a:rPr lang="en-US" sz="2800" b="1" dirty="0" smtClean="0">
                    <a:solidFill>
                      <a:srgbClr val="E32B27"/>
                    </a:solidFill>
                    <a:latin typeface="Times New Roman" pitchFamily="18" charset="0"/>
                    <a:cs typeface="Times New Roman" pitchFamily="18" charset="0"/>
                  </a:rPr>
                  <a:t>Câu 4</a:t>
                </a:r>
                <a:r>
                  <a:rPr lang="en-US" sz="2800" b="1" dirty="0" smtClean="0">
                    <a:solidFill>
                      <a:prstClr val="black"/>
                    </a:solidFill>
                    <a:latin typeface="Times New Roman" pitchFamily="18" charset="0"/>
                    <a:cs typeface="Times New Roman" pitchFamily="18" charset="0"/>
                  </a:rPr>
                  <a:t>: Điền dấu thích hợp (&lt;; &gt;; =) vào ô vuông</a:t>
                </a:r>
              </a:p>
              <a:p>
                <a:pPr algn="ctr" defTabSz="685800" latinLnBrk="0">
                  <a:defRPr/>
                </a:pPr>
                <a:r>
                  <a:rPr lang="en-US" sz="2800" b="1" dirty="0" smtClean="0">
                    <a:solidFill>
                      <a:prstClr val="black"/>
                    </a:solidFill>
                    <a:latin typeface="Times New Roman" pitchFamily="18" charset="0"/>
                    <a:cs typeface="Times New Roman" pitchFamily="18" charset="0"/>
                  </a:rPr>
                  <a:t> </a:t>
                </a:r>
                <a14:m>
                  <m:oMath xmlns:m="http://schemas.openxmlformats.org/officeDocument/2006/math">
                    <m:f>
                      <m:fPr>
                        <m:ctrlPr>
                          <a:rPr lang="en-US" sz="3200" b="1" i="1" smtClean="0">
                            <a:solidFill>
                              <a:prstClr val="black"/>
                            </a:solidFill>
                            <a:latin typeface="Cambria Math" panose="02040503050406030204" pitchFamily="18" charset="0"/>
                            <a:cs typeface="Times New Roman" pitchFamily="18" charset="0"/>
                          </a:rPr>
                        </m:ctrlPr>
                      </m:fPr>
                      <m:num>
                        <m:r>
                          <a:rPr lang="en-US" sz="3200" b="1" i="1" smtClean="0">
                            <a:solidFill>
                              <a:prstClr val="black"/>
                            </a:solidFill>
                            <a:latin typeface="Cambria Math" panose="02040503050406030204" pitchFamily="18" charset="0"/>
                            <a:cs typeface="Times New Roman" pitchFamily="18" charset="0"/>
                          </a:rPr>
                          <m:t>𝟔</m:t>
                        </m:r>
                      </m:num>
                      <m:den>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𝟗</m:t>
                        </m:r>
                      </m:den>
                    </m:f>
                  </m:oMath>
                </a14:m>
                <a:r>
                  <a:rPr lang="en-US" sz="3200" dirty="0" smtClean="0">
                    <a:solidFill>
                      <a:prstClr val="black"/>
                    </a:solidFill>
                    <a:latin typeface="Times New Roman" pitchFamily="18" charset="0"/>
                    <a:cs typeface="Times New Roman" pitchFamily="18" charset="0"/>
                  </a:rPr>
                  <a:t>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𝟔</m:t>
                        </m:r>
                      </m:num>
                      <m:den>
                        <m:r>
                          <a:rPr lang="en-US" sz="3200" b="1" i="1" smtClean="0">
                            <a:solidFill>
                              <a:prstClr val="black"/>
                            </a:solidFill>
                            <a:latin typeface="Cambria Math" panose="02040503050406030204" pitchFamily="18" charset="0"/>
                            <a:cs typeface="Times New Roman" pitchFamily="18" charset="0"/>
                          </a:rPr>
                          <m:t>𝟗</m:t>
                        </m:r>
                      </m:den>
                    </m:f>
                  </m:oMath>
                </a14:m>
                <a:endParaRPr lang="en-US" sz="3200" dirty="0" smtClean="0">
                  <a:solidFill>
                    <a:prstClr val="black"/>
                  </a:solidFill>
                  <a:latin typeface="Times New Roman" pitchFamily="18" charset="0"/>
                  <a:cs typeface="Times New Roman" pitchFamily="18" charset="0"/>
                </a:endParaRPr>
              </a:p>
            </p:txBody>
          </p:sp>
        </mc:Choice>
        <mc:Fallback xmlns="">
          <p:sp>
            <p:nvSpPr>
              <p:cNvPr id="8" name="Snip Diagonal Corner Rectangle 7"/>
              <p:cNvSpPr>
                <a:spLocks noRot="1" noChangeAspect="1" noMove="1" noResize="1" noEditPoints="1" noAdjustHandles="1" noChangeArrowheads="1" noChangeShapeType="1" noTextEdit="1"/>
              </p:cNvSpPr>
              <p:nvPr/>
            </p:nvSpPr>
            <p:spPr>
              <a:xfrm>
                <a:off x="269631" y="1650755"/>
                <a:ext cx="7889630" cy="1573098"/>
              </a:xfrm>
              <a:prstGeom prst="snip2DiagRect">
                <a:avLst/>
              </a:prstGeom>
              <a:blipFill>
                <a:blip r:embed="rId3"/>
                <a:stretch>
                  <a:fillRect/>
                </a:stretch>
              </a:blipFill>
              <a:ln w="38100">
                <a:noFill/>
              </a:ln>
            </p:spPr>
            <p:txBody>
              <a:bodyPr/>
              <a:lstStyle/>
              <a:p>
                <a:r>
                  <a:rPr lang="en-US">
                    <a:noFill/>
                  </a:rPr>
                  <a:t> </a:t>
                </a:r>
              </a:p>
            </p:txBody>
          </p:sp>
        </mc:Fallback>
      </mc:AlternateContent>
      <p:sp>
        <p:nvSpPr>
          <p:cNvPr id="9" name="Rectangle 8"/>
          <p:cNvSpPr/>
          <p:nvPr/>
        </p:nvSpPr>
        <p:spPr>
          <a:xfrm>
            <a:off x="4009294" y="2450129"/>
            <a:ext cx="468922" cy="46892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E32B27"/>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0" name="Snip Diagonal Corner Rectangle 9"/>
              <p:cNvSpPr/>
              <p:nvPr/>
            </p:nvSpPr>
            <p:spPr>
              <a:xfrm>
                <a:off x="281354" y="3303696"/>
                <a:ext cx="7889630" cy="157309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latinLnBrk="0">
                  <a:defRPr/>
                </a:pPr>
                <a:r>
                  <a:rPr lang="en-US" sz="2800" b="1" dirty="0" smtClean="0">
                    <a:solidFill>
                      <a:srgbClr val="E32B27"/>
                    </a:solidFill>
                    <a:latin typeface="Times New Roman" pitchFamily="18" charset="0"/>
                    <a:cs typeface="Times New Roman" pitchFamily="18" charset="0"/>
                  </a:rPr>
                  <a:t>Câu 5</a:t>
                </a:r>
                <a:r>
                  <a:rPr lang="en-US" sz="2800" b="1" dirty="0" smtClean="0">
                    <a:solidFill>
                      <a:prstClr val="black"/>
                    </a:solidFill>
                    <a:latin typeface="Times New Roman" pitchFamily="18" charset="0"/>
                    <a:cs typeface="Times New Roman" pitchFamily="18" charset="0"/>
                  </a:rPr>
                  <a:t>: Điền dấu thích hợp (&lt;; &gt;; =) vào ô vuông</a:t>
                </a:r>
              </a:p>
              <a:p>
                <a:pPr algn="ctr" defTabSz="685800" latinLnBrk="0">
                  <a:defRPr/>
                </a:pPr>
                <a:r>
                  <a:rPr lang="en-US" sz="2800" b="1" dirty="0" smtClean="0">
                    <a:solidFill>
                      <a:prstClr val="black"/>
                    </a:solidFill>
                    <a:latin typeface="Times New Roman" pitchFamily="18" charset="0"/>
                    <a:cs typeface="Times New Roman" pitchFamily="18" charset="0"/>
                  </a:rPr>
                  <a:t> </a:t>
                </a:r>
                <a14:m>
                  <m:oMath xmlns:m="http://schemas.openxmlformats.org/officeDocument/2006/math">
                    <m:f>
                      <m:fPr>
                        <m:ctrlPr>
                          <a:rPr lang="en-US" sz="3200" b="1" i="1" smtClean="0">
                            <a:solidFill>
                              <a:prstClr val="black"/>
                            </a:solidFill>
                            <a:latin typeface="Cambria Math" panose="02040503050406030204" pitchFamily="18" charset="0"/>
                            <a:cs typeface="Times New Roman" pitchFamily="18" charset="0"/>
                          </a:rPr>
                        </m:ctrlPr>
                      </m:fPr>
                      <m:num>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𝟐</m:t>
                        </m:r>
                      </m:num>
                      <m:den>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𝟕</m:t>
                        </m:r>
                      </m:den>
                    </m:f>
                  </m:oMath>
                </a14:m>
                <a:r>
                  <a:rPr lang="en-US" sz="3200" dirty="0" smtClean="0">
                    <a:solidFill>
                      <a:prstClr val="black"/>
                    </a:solidFill>
                    <a:latin typeface="Times New Roman" pitchFamily="18" charset="0"/>
                    <a:cs typeface="Times New Roman" pitchFamily="18" charset="0"/>
                  </a:rPr>
                  <a:t>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𝟔</m:t>
                        </m:r>
                      </m:num>
                      <m:den>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𝟕</m:t>
                        </m:r>
                      </m:den>
                    </m:f>
                  </m:oMath>
                </a14:m>
                <a:endParaRPr lang="en-US" sz="3200" dirty="0" smtClean="0">
                  <a:solidFill>
                    <a:prstClr val="black"/>
                  </a:solidFill>
                  <a:latin typeface="Times New Roman" pitchFamily="18" charset="0"/>
                  <a:cs typeface="Times New Roman" pitchFamily="18" charset="0"/>
                </a:endParaRPr>
              </a:p>
            </p:txBody>
          </p:sp>
        </mc:Choice>
        <mc:Fallback xmlns="">
          <p:sp>
            <p:nvSpPr>
              <p:cNvPr id="10" name="Snip Diagonal Corner Rectangle 9"/>
              <p:cNvSpPr>
                <a:spLocks noRot="1" noChangeAspect="1" noMove="1" noResize="1" noEditPoints="1" noAdjustHandles="1" noChangeArrowheads="1" noChangeShapeType="1" noTextEdit="1"/>
              </p:cNvSpPr>
              <p:nvPr/>
            </p:nvSpPr>
            <p:spPr>
              <a:xfrm>
                <a:off x="281354" y="3303696"/>
                <a:ext cx="7889630" cy="1573098"/>
              </a:xfrm>
              <a:prstGeom prst="snip2DiagRect">
                <a:avLst/>
              </a:prstGeom>
              <a:blipFill>
                <a:blip r:embed="rId4"/>
                <a:stretch>
                  <a:fillRect/>
                </a:stretch>
              </a:blipFill>
              <a:ln w="38100">
                <a:noFill/>
              </a:ln>
            </p:spPr>
            <p:txBody>
              <a:bodyPr/>
              <a:lstStyle/>
              <a:p>
                <a:r>
                  <a:rPr lang="en-US">
                    <a:noFill/>
                  </a:rPr>
                  <a:t> </a:t>
                </a:r>
              </a:p>
            </p:txBody>
          </p:sp>
        </mc:Fallback>
      </mc:AlternateContent>
      <p:sp>
        <p:nvSpPr>
          <p:cNvPr id="11" name="Rectangle 10"/>
          <p:cNvSpPr/>
          <p:nvPr/>
        </p:nvSpPr>
        <p:spPr>
          <a:xfrm>
            <a:off x="4032740" y="4114793"/>
            <a:ext cx="468922" cy="46892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E32B27"/>
                </a:solidFill>
                <a:latin typeface="Times New Roman" panose="02020603050405020304" pitchFamily="18" charset="0"/>
                <a:cs typeface="Times New Roman" panose="02020603050405020304" pitchFamily="18" charset="0"/>
              </a:rPr>
              <a:t>&lt;</a:t>
            </a:r>
          </a:p>
        </p:txBody>
      </p:sp>
    </p:spTree>
    <p:extLst>
      <p:ext uri="{BB962C8B-B14F-4D97-AF65-F5344CB8AC3E}">
        <p14:creationId xmlns:p14="http://schemas.microsoft.com/office/powerpoint/2010/main" val="130414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1000"/>
                                        <p:tgtEl>
                                          <p:spTgt spid="9">
                                            <p:txEl>
                                              <p:pRg st="0" end="0"/>
                                            </p:txEl>
                                          </p:spTgt>
                                        </p:tgtEl>
                                      </p:cBhvr>
                                    </p:animEffect>
                                    <p:anim calcmode="lin" valueType="num">
                                      <p:cBhvr>
                                        <p:cTn id="3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2000"/>
                                        <p:tgtEl>
                                          <p:spTgt spid="10"/>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in)">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circle(in)">
                                      <p:cBhvr>
                                        <p:cTn id="44"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870622" y="3793996"/>
            <a:ext cx="814875" cy="887195"/>
          </a:xfrm>
          <a:prstGeom prst="rect">
            <a:avLst/>
          </a:prstGeom>
        </p:spPr>
      </p:pic>
      <p:pic>
        <p:nvPicPr>
          <p:cNvPr id="6" name="Picture 5"/>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332703" y="4354039"/>
            <a:ext cx="609667" cy="663774"/>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1579576892"/>
              </p:ext>
            </p:extLst>
          </p:nvPr>
        </p:nvGraphicFramePr>
        <p:xfrm>
          <a:off x="3251200" y="1663700"/>
          <a:ext cx="914400" cy="198438"/>
        </p:xfrm>
        <a:graphic>
          <a:graphicData uri="http://schemas.openxmlformats.org/presentationml/2006/ole">
            <mc:AlternateContent xmlns:mc="http://schemas.openxmlformats.org/markup-compatibility/2006">
              <mc:Choice xmlns:v="urn:schemas-microsoft-com:vml" Requires="v">
                <p:oleObj spid="_x0000_s8429"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3251200" y="1663700"/>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9" name="Snip Diagonal Corner Rectangle 18"/>
              <p:cNvSpPr/>
              <p:nvPr/>
            </p:nvSpPr>
            <p:spPr>
              <a:xfrm>
                <a:off x="504091" y="361204"/>
                <a:ext cx="7889630" cy="157309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latinLnBrk="0">
                  <a:defRPr/>
                </a:pPr>
                <a:r>
                  <a:rPr lang="en-US" sz="2800" b="1" dirty="0" smtClean="0">
                    <a:solidFill>
                      <a:srgbClr val="E32B27"/>
                    </a:solidFill>
                    <a:latin typeface="Times New Roman" pitchFamily="18" charset="0"/>
                    <a:cs typeface="Times New Roman" pitchFamily="18" charset="0"/>
                  </a:rPr>
                  <a:t>Câu 6</a:t>
                </a:r>
                <a:r>
                  <a:rPr lang="en-US" sz="2800" b="1" dirty="0" smtClean="0">
                    <a:solidFill>
                      <a:prstClr val="black"/>
                    </a:solidFill>
                    <a:latin typeface="Times New Roman" pitchFamily="18" charset="0"/>
                    <a:cs typeface="Times New Roman" pitchFamily="18" charset="0"/>
                  </a:rPr>
                  <a:t>: Điền dấu thích hợp (&lt;; &gt;; =) vào ô vuông</a:t>
                </a:r>
              </a:p>
              <a:p>
                <a:pPr algn="ctr" defTabSz="685800" latinLnBrk="0">
                  <a:defRPr/>
                </a:pPr>
                <a:r>
                  <a:rPr lang="en-US" sz="2800" b="1" dirty="0" smtClean="0">
                    <a:solidFill>
                      <a:prstClr val="black"/>
                    </a:solidFill>
                    <a:latin typeface="Times New Roman" pitchFamily="18" charset="0"/>
                    <a:cs typeface="Times New Roman" pitchFamily="18" charset="0"/>
                  </a:rPr>
                  <a:t> </a:t>
                </a:r>
                <a14:m>
                  <m:oMath xmlns:m="http://schemas.openxmlformats.org/officeDocument/2006/math">
                    <m:f>
                      <m:fPr>
                        <m:ctrlPr>
                          <a:rPr lang="en-US" sz="3200" b="1" i="1" smtClean="0">
                            <a:solidFill>
                              <a:prstClr val="black"/>
                            </a:solidFill>
                            <a:latin typeface="Cambria Math" panose="02040503050406030204" pitchFamily="18" charset="0"/>
                            <a:cs typeface="Times New Roman" pitchFamily="18" charset="0"/>
                          </a:rPr>
                        </m:ctrlPr>
                      </m:fPr>
                      <m:num>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𝟓</m:t>
                        </m:r>
                      </m:num>
                      <m:den>
                        <m:r>
                          <a:rPr lang="en-US" sz="3200" b="1" i="1" smtClean="0">
                            <a:solidFill>
                              <a:prstClr val="black"/>
                            </a:solidFill>
                            <a:latin typeface="Cambria Math" panose="02040503050406030204" pitchFamily="18" charset="0"/>
                            <a:cs typeface="Times New Roman" pitchFamily="18" charset="0"/>
                          </a:rPr>
                          <m:t>𝟏𝟑</m:t>
                        </m:r>
                      </m:den>
                    </m:f>
                  </m:oMath>
                </a14:m>
                <a:r>
                  <a:rPr lang="en-US" sz="3200" dirty="0" smtClean="0">
                    <a:solidFill>
                      <a:prstClr val="black"/>
                    </a:solidFill>
                    <a:latin typeface="Times New Roman" pitchFamily="18" charset="0"/>
                    <a:cs typeface="Times New Roman" pitchFamily="18" charset="0"/>
                  </a:rPr>
                  <a:t>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𝟕</m:t>
                        </m:r>
                      </m:num>
                      <m:den>
                        <m:r>
                          <a:rPr lang="en-US" sz="3200" b="1" i="1" smtClean="0">
                            <a:solidFill>
                              <a:prstClr val="black"/>
                            </a:solidFill>
                            <a:latin typeface="Cambria Math" panose="02040503050406030204" pitchFamily="18" charset="0"/>
                            <a:cs typeface="Times New Roman" pitchFamily="18" charset="0"/>
                          </a:rPr>
                          <m:t>𝟏𝟑</m:t>
                        </m:r>
                      </m:den>
                    </m:f>
                  </m:oMath>
                </a14:m>
                <a:endParaRPr lang="en-US" sz="3200" dirty="0" smtClean="0">
                  <a:solidFill>
                    <a:prstClr val="black"/>
                  </a:solidFill>
                  <a:latin typeface="Times New Roman" pitchFamily="18" charset="0"/>
                  <a:cs typeface="Times New Roman" pitchFamily="18" charset="0"/>
                </a:endParaRPr>
              </a:p>
            </p:txBody>
          </p:sp>
        </mc:Choice>
        <mc:Fallback xmlns="">
          <p:sp>
            <p:nvSpPr>
              <p:cNvPr id="19" name="Snip Diagonal Corner Rectangle 18"/>
              <p:cNvSpPr>
                <a:spLocks noRot="1" noChangeAspect="1" noMove="1" noResize="1" noEditPoints="1" noAdjustHandles="1" noChangeArrowheads="1" noChangeShapeType="1" noTextEdit="1"/>
              </p:cNvSpPr>
              <p:nvPr/>
            </p:nvSpPr>
            <p:spPr>
              <a:xfrm>
                <a:off x="504091" y="361204"/>
                <a:ext cx="7889630" cy="1573098"/>
              </a:xfrm>
              <a:prstGeom prst="snip2DiagRect">
                <a:avLst/>
              </a:prstGeom>
              <a:blipFill>
                <a:blip r:embed="rId7"/>
                <a:stretch>
                  <a:fillRect/>
                </a:stretch>
              </a:blipFill>
              <a:ln w="38100">
                <a:noFill/>
              </a:ln>
            </p:spPr>
            <p:txBody>
              <a:bodyPr/>
              <a:lstStyle/>
              <a:p>
                <a:r>
                  <a:rPr lang="en-US">
                    <a:noFill/>
                  </a:rPr>
                  <a:t> </a:t>
                </a:r>
              </a:p>
            </p:txBody>
          </p:sp>
        </mc:Fallback>
      </mc:AlternateContent>
      <p:sp>
        <p:nvSpPr>
          <p:cNvPr id="20" name="Rectangle 19"/>
          <p:cNvSpPr/>
          <p:nvPr/>
        </p:nvSpPr>
        <p:spPr>
          <a:xfrm>
            <a:off x="4255477" y="1172301"/>
            <a:ext cx="468922" cy="46892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E32B27"/>
                </a:solidFill>
                <a:latin typeface="Times New Roman" panose="02020603050405020304" pitchFamily="18" charset="0"/>
                <a:cs typeface="Times New Roman" panose="02020603050405020304" pitchFamily="18" charset="0"/>
              </a:rPr>
              <a:t>&gt;</a:t>
            </a:r>
            <a:endParaRPr lang="en-US" sz="2800" b="1" dirty="0">
              <a:solidFill>
                <a:srgbClr val="E32B27"/>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Snip Diagonal Corner Rectangle 20"/>
              <p:cNvSpPr/>
              <p:nvPr/>
            </p:nvSpPr>
            <p:spPr>
              <a:xfrm>
                <a:off x="574430" y="2612036"/>
                <a:ext cx="7889630" cy="157309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latinLnBrk="0">
                  <a:defRPr/>
                </a:pPr>
                <a:r>
                  <a:rPr lang="en-US" sz="2800" b="1" dirty="0" smtClean="0">
                    <a:solidFill>
                      <a:srgbClr val="E32B27"/>
                    </a:solidFill>
                    <a:latin typeface="Times New Roman" pitchFamily="18" charset="0"/>
                    <a:cs typeface="Times New Roman" pitchFamily="18" charset="0"/>
                  </a:rPr>
                  <a:t>Câu 7</a:t>
                </a:r>
                <a:r>
                  <a:rPr lang="en-US" sz="2800" b="1" dirty="0" smtClean="0">
                    <a:solidFill>
                      <a:prstClr val="black"/>
                    </a:solidFill>
                    <a:latin typeface="Times New Roman" pitchFamily="18" charset="0"/>
                    <a:cs typeface="Times New Roman" pitchFamily="18" charset="0"/>
                  </a:rPr>
                  <a:t>: Điền dấu thích hợp (&lt;; &gt;; =) vào ô vuông</a:t>
                </a:r>
              </a:p>
              <a:p>
                <a:pPr algn="ctr" defTabSz="685800" latinLnBrk="0">
                  <a:defRPr/>
                </a:pPr>
                <a:r>
                  <a:rPr lang="en-US" sz="2800" b="1" dirty="0" smtClean="0">
                    <a:solidFill>
                      <a:prstClr val="black"/>
                    </a:solidFill>
                    <a:latin typeface="Times New Roman" pitchFamily="18" charset="0"/>
                    <a:cs typeface="Times New Roman" pitchFamily="18" charset="0"/>
                  </a:rPr>
                  <a:t> </a:t>
                </a:r>
                <a14:m>
                  <m:oMath xmlns:m="http://schemas.openxmlformats.org/officeDocument/2006/math">
                    <m:f>
                      <m:fPr>
                        <m:ctrlPr>
                          <a:rPr lang="en-US" sz="3200" b="1" i="1" smtClean="0">
                            <a:solidFill>
                              <a:prstClr val="black"/>
                            </a:solidFill>
                            <a:latin typeface="Cambria Math" panose="02040503050406030204" pitchFamily="18" charset="0"/>
                            <a:cs typeface="Times New Roman" pitchFamily="18" charset="0"/>
                          </a:rPr>
                        </m:ctrlPr>
                      </m:fPr>
                      <m:num>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𝟏𝟐</m:t>
                        </m:r>
                      </m:num>
                      <m:den>
                        <m:r>
                          <a:rPr lang="en-US" sz="3200" b="1" i="1" smtClean="0">
                            <a:solidFill>
                              <a:prstClr val="black"/>
                            </a:solidFill>
                            <a:latin typeface="Cambria Math" panose="02040503050406030204" pitchFamily="18" charset="0"/>
                            <a:cs typeface="Times New Roman" pitchFamily="18" charset="0"/>
                          </a:rPr>
                          <m:t>𝟐𝟓</m:t>
                        </m:r>
                      </m:den>
                    </m:f>
                  </m:oMath>
                </a14:m>
                <a:r>
                  <a:rPr lang="en-US" sz="3200" dirty="0" smtClean="0">
                    <a:solidFill>
                      <a:prstClr val="black"/>
                    </a:solidFill>
                    <a:latin typeface="Times New Roman" pitchFamily="18" charset="0"/>
                    <a:cs typeface="Times New Roman" pitchFamily="18" charset="0"/>
                  </a:rPr>
                  <a:t>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smtClean="0">
                            <a:solidFill>
                              <a:prstClr val="black"/>
                            </a:solidFill>
                            <a:latin typeface="Cambria Math" panose="02040503050406030204" pitchFamily="18" charset="0"/>
                            <a:cs typeface="Times New Roman" pitchFamily="18" charset="0"/>
                          </a:rPr>
                          <m:t>𝟏𝟕</m:t>
                        </m:r>
                      </m:num>
                      <m:den>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𝟐𝟓</m:t>
                        </m:r>
                      </m:den>
                    </m:f>
                  </m:oMath>
                </a14:m>
                <a:endParaRPr lang="en-US" sz="3200" dirty="0" smtClean="0">
                  <a:solidFill>
                    <a:prstClr val="black"/>
                  </a:solidFill>
                  <a:latin typeface="Times New Roman" pitchFamily="18" charset="0"/>
                  <a:cs typeface="Times New Roman" pitchFamily="18" charset="0"/>
                </a:endParaRPr>
              </a:p>
            </p:txBody>
          </p:sp>
        </mc:Choice>
        <mc:Fallback xmlns="">
          <p:sp>
            <p:nvSpPr>
              <p:cNvPr id="21" name="Snip Diagonal Corner Rectangle 20"/>
              <p:cNvSpPr>
                <a:spLocks noRot="1" noChangeAspect="1" noMove="1" noResize="1" noEditPoints="1" noAdjustHandles="1" noChangeArrowheads="1" noChangeShapeType="1" noTextEdit="1"/>
              </p:cNvSpPr>
              <p:nvPr/>
            </p:nvSpPr>
            <p:spPr>
              <a:xfrm>
                <a:off x="574430" y="2612036"/>
                <a:ext cx="7889630" cy="1573098"/>
              </a:xfrm>
              <a:prstGeom prst="snip2DiagRect">
                <a:avLst/>
              </a:prstGeom>
              <a:blipFill>
                <a:blip r:embed="rId8"/>
                <a:stretch>
                  <a:fillRect/>
                </a:stretch>
              </a:blipFill>
              <a:ln w="38100">
                <a:noFill/>
              </a:ln>
            </p:spPr>
            <p:txBody>
              <a:bodyPr/>
              <a:lstStyle/>
              <a:p>
                <a:r>
                  <a:rPr lang="en-US">
                    <a:noFill/>
                  </a:rPr>
                  <a:t> </a:t>
                </a:r>
              </a:p>
            </p:txBody>
          </p:sp>
        </mc:Fallback>
      </mc:AlternateContent>
      <p:sp>
        <p:nvSpPr>
          <p:cNvPr id="22" name="Rectangle 21"/>
          <p:cNvSpPr/>
          <p:nvPr/>
        </p:nvSpPr>
        <p:spPr>
          <a:xfrm>
            <a:off x="4325816" y="3423133"/>
            <a:ext cx="468922" cy="46892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E32B27"/>
                </a:solidFill>
                <a:latin typeface="Times New Roman" panose="02020603050405020304" pitchFamily="18" charset="0"/>
                <a:cs typeface="Times New Roman" panose="02020603050405020304" pitchFamily="18" charset="0"/>
              </a:rPr>
              <a:t>&gt;</a:t>
            </a:r>
            <a:endParaRPr lang="en-US" sz="2800" b="1" dirty="0">
              <a:solidFill>
                <a:srgbClr val="E32B2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4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circle(in)">
                                      <p:cBhvr>
                                        <p:cTn id="14" dur="2000"/>
                                        <p:tgtEl>
                                          <p:spTgt spid="2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2000"/>
                                        <p:tgtEl>
                                          <p:spTgt spid="2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1000"/>
                                        <p:tgtEl>
                                          <p:spTgt spid="22">
                                            <p:txEl>
                                              <p:pRg st="0" end="0"/>
                                            </p:txEl>
                                          </p:spTgt>
                                        </p:tgtEl>
                                      </p:cBhvr>
                                    </p:animEffect>
                                    <p:anim calcmode="lin" valueType="num">
                                      <p:cBhvr>
                                        <p:cTn id="2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870622" y="2826848"/>
            <a:ext cx="814875" cy="887195"/>
          </a:xfrm>
          <a:prstGeom prst="rect">
            <a:avLst/>
          </a:prstGeom>
        </p:spPr>
      </p:pic>
      <p:pic>
        <p:nvPicPr>
          <p:cNvPr id="5" name="Picture 4"/>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332703" y="3386891"/>
            <a:ext cx="609667" cy="663774"/>
          </a:xfrm>
          <a:prstGeom prst="rect">
            <a:avLst/>
          </a:prstGeom>
        </p:spPr>
      </p:pic>
      <p:pic>
        <p:nvPicPr>
          <p:cNvPr id="6" name="Picture 5"/>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7771484" y="3847792"/>
            <a:ext cx="390293" cy="424931"/>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838200" y="2343150"/>
                <a:ext cx="3680099" cy="857250"/>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latinLnBrk="0">
                  <a:defRPr/>
                </a:pPr>
                <a:r>
                  <a:rPr lang="en-US" sz="2400" b="1" dirty="0" smtClean="0">
                    <a:solidFill>
                      <a:prstClr val="black"/>
                    </a:solidFill>
                    <a:cs typeface="Times New Roman" pitchFamily="18" charset="0"/>
                  </a:rPr>
                  <a:t>A.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𝟏𝟓𝟒</m:t>
                        </m:r>
                        <m:r>
                          <a:rPr lang="en-US" sz="3200" b="1" i="1" smtClean="0">
                            <a:solidFill>
                              <a:prstClr val="black"/>
                            </a:solidFill>
                            <a:latin typeface="Cambria Math" panose="02040503050406030204" pitchFamily="18" charset="0"/>
                            <a:cs typeface="Times New Roman" pitchFamily="18" charset="0"/>
                          </a:rPr>
                          <m:t> </m:t>
                        </m:r>
                      </m:num>
                      <m:den>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𝟏𝟓𝟔</m:t>
                        </m:r>
                      </m:den>
                    </m:f>
                  </m:oMath>
                </a14:m>
                <a:r>
                  <a:rPr lang="en-US" sz="3200" dirty="0" smtClean="0">
                    <a:solidFill>
                      <a:prstClr val="black"/>
                    </a:solidFill>
                    <a:latin typeface="Arial" panose="020B0604020202020204" pitchFamily="34" charset="0"/>
                  </a:rPr>
                  <a:t> &lt; 1</a:t>
                </a:r>
                <a:endParaRPr lang="vi-VN" sz="3200" dirty="0">
                  <a:solidFill>
                    <a:prstClr val="black"/>
                  </a:solidFill>
                  <a:latin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838200" y="2343150"/>
                <a:ext cx="3680099" cy="857250"/>
              </a:xfrm>
              <a:prstGeom prst="rect">
                <a:avLst/>
              </a:prstGeom>
              <a:blipFill>
                <a:blip r:embed="rId8"/>
                <a:stretch>
                  <a:fillRect l="-3317" b="-7092"/>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648200" y="2343149"/>
                <a:ext cx="3680099" cy="792781"/>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latinLnBrk="0">
                  <a:defRPr/>
                </a:pPr>
                <a:r>
                  <a:rPr lang="vi-VN" sz="2400" dirty="0" smtClean="0">
                    <a:solidFill>
                      <a:prstClr val="black"/>
                    </a:solidFill>
                    <a:latin typeface="Arial" panose="020B0604020202020204" pitchFamily="34" charset="0"/>
                  </a:rPr>
                  <a:t>B. </a:t>
                </a:r>
                <a:r>
                  <a:rPr lang="en-US" sz="2400" dirty="0" smtClean="0">
                    <a:solidFill>
                      <a:prstClr val="black"/>
                    </a:solidFill>
                    <a:latin typeface="Arial" panose="020B0604020202020204" pitchFamily="34" charset="0"/>
                  </a:rPr>
                  <a:t>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smtClean="0">
                            <a:solidFill>
                              <a:prstClr val="black"/>
                            </a:solidFill>
                            <a:latin typeface="Cambria Math" panose="02040503050406030204" pitchFamily="18" charset="0"/>
                            <a:cs typeface="Times New Roman" pitchFamily="18" charset="0"/>
                          </a:rPr>
                          <m:t>𝟏𝟏𝟐𝟑</m:t>
                        </m:r>
                      </m:num>
                      <m:den>
                        <m:r>
                          <a:rPr lang="en-US" sz="3200" b="1" i="1" smtClean="0">
                            <a:solidFill>
                              <a:prstClr val="black"/>
                            </a:solidFill>
                            <a:latin typeface="Cambria Math" panose="02040503050406030204" pitchFamily="18" charset="0"/>
                            <a:cs typeface="Times New Roman" pitchFamily="18" charset="0"/>
                          </a:rPr>
                          <m:t>𝟏𝟏𝟐𝟓</m:t>
                        </m:r>
                      </m:den>
                    </m:f>
                  </m:oMath>
                </a14:m>
                <a:r>
                  <a:rPr lang="en-US" sz="3200" b="1" i="1" dirty="0" smtClean="0">
                    <a:solidFill>
                      <a:prstClr val="black"/>
                    </a:solidFill>
                    <a:latin typeface="Cambria Math" panose="02040503050406030204" pitchFamily="18" charset="0"/>
                    <a:cs typeface="Times New Roman" pitchFamily="18" charset="0"/>
                  </a:rPr>
                  <a:t> </a:t>
                </a:r>
                <a:r>
                  <a:rPr lang="en-US" sz="3200" b="1" dirty="0" smtClean="0">
                    <a:solidFill>
                      <a:prstClr val="black"/>
                    </a:solidFill>
                    <a:latin typeface="Cambria Math" panose="02040503050406030204" pitchFamily="18" charset="0"/>
                    <a:cs typeface="Times New Roman" pitchFamily="18" charset="0"/>
                  </a:rPr>
                  <a:t>&gt; 1</a:t>
                </a:r>
                <a:endParaRPr lang="vi-VN" sz="3200" b="1" dirty="0">
                  <a:solidFill>
                    <a:prstClr val="black"/>
                  </a:solidFill>
                  <a:latin typeface="Cambria Math" panose="02040503050406030204" pitchFamily="18" charset="0"/>
                  <a:cs typeface="Times New Roman"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648200" y="2343149"/>
                <a:ext cx="3680099" cy="792781"/>
              </a:xfrm>
              <a:prstGeom prst="rect">
                <a:avLst/>
              </a:prstGeom>
              <a:blipFill>
                <a:blip r:embed="rId9"/>
                <a:stretch>
                  <a:fillRect l="-3317" b="-11538"/>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38200" y="3556490"/>
                <a:ext cx="3680099" cy="884156"/>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latinLnBrk="0">
                  <a:defRPr/>
                </a:pPr>
                <a:r>
                  <a:rPr lang="vi-VN" sz="2400" dirty="0" smtClean="0">
                    <a:solidFill>
                      <a:prstClr val="black"/>
                    </a:solidFill>
                    <a:latin typeface="Arial" panose="020B0604020202020204" pitchFamily="34" charset="0"/>
                  </a:rPr>
                  <a:t>C.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𝟏𝟐𝟑</m:t>
                        </m:r>
                      </m:num>
                      <m:den>
                        <m:r>
                          <a:rPr lang="en-US" sz="3200" b="1" i="1" smtClean="0">
                            <a:solidFill>
                              <a:prstClr val="black"/>
                            </a:solidFill>
                            <a:latin typeface="Cambria Math" panose="02040503050406030204" pitchFamily="18" charset="0"/>
                            <a:cs typeface="Times New Roman" pitchFamily="18" charset="0"/>
                          </a:rPr>
                          <m:t>𝟑𝟒𝟓</m:t>
                        </m:r>
                      </m:den>
                    </m:f>
                  </m:oMath>
                </a14:m>
                <a:r>
                  <a:rPr lang="en-US" sz="3200" b="1" i="1" dirty="0" smtClean="0">
                    <a:solidFill>
                      <a:prstClr val="black"/>
                    </a:solidFill>
                    <a:latin typeface="Cambria Math" panose="02040503050406030204" pitchFamily="18" charset="0"/>
                    <a:cs typeface="Times New Roman" pitchFamily="18" charset="0"/>
                  </a:rPr>
                  <a:t> </a:t>
                </a:r>
                <a:r>
                  <a:rPr lang="en-US" sz="3200" b="1" dirty="0" smtClean="0">
                    <a:solidFill>
                      <a:prstClr val="black"/>
                    </a:solidFill>
                    <a:latin typeface="Cambria Math" panose="02040503050406030204" pitchFamily="18" charset="0"/>
                    <a:cs typeface="Times New Roman" pitchFamily="18" charset="0"/>
                  </a:rPr>
                  <a:t>&gt; 0</a:t>
                </a:r>
                <a:endParaRPr lang="vi-VN" sz="3200" b="1" dirty="0">
                  <a:solidFill>
                    <a:prstClr val="black"/>
                  </a:solidFill>
                  <a:latin typeface="Cambria Math" panose="02040503050406030204" pitchFamily="18" charset="0"/>
                  <a:cs typeface="Times New Roman"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838200" y="3556490"/>
                <a:ext cx="3680099" cy="884156"/>
              </a:xfrm>
              <a:prstGeom prst="rect">
                <a:avLst/>
              </a:prstGeom>
              <a:blipFill>
                <a:blip r:embed="rId10"/>
                <a:stretch>
                  <a:fillRect l="-3317" b="-5517"/>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572000" y="3556490"/>
                <a:ext cx="3680099" cy="884156"/>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vi-VN" sz="2400" dirty="0" smtClean="0">
                    <a:solidFill>
                      <a:prstClr val="black"/>
                    </a:solidFill>
                    <a:latin typeface="Arial" panose="020B0604020202020204" pitchFamily="34" charset="0"/>
                  </a:rPr>
                  <a:t>D.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𝟔𝟓𝟕</m:t>
                        </m:r>
                      </m:num>
                      <m:den>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𝟐𝟑𝟒</m:t>
                        </m:r>
                      </m:den>
                    </m:f>
                  </m:oMath>
                </a14:m>
                <a:r>
                  <a:rPr lang="en-US" sz="3200" b="1" i="1" dirty="0">
                    <a:solidFill>
                      <a:prstClr val="black"/>
                    </a:solidFill>
                    <a:latin typeface="Cambria Math" panose="02040503050406030204" pitchFamily="18" charset="0"/>
                    <a:cs typeface="Times New Roman" pitchFamily="18" charset="0"/>
                  </a:rPr>
                  <a:t> </a:t>
                </a:r>
                <a:r>
                  <a:rPr lang="en-US" sz="3200" b="1" dirty="0" smtClean="0">
                    <a:solidFill>
                      <a:prstClr val="black"/>
                    </a:solidFill>
                    <a:latin typeface="Cambria Math" panose="02040503050406030204" pitchFamily="18" charset="0"/>
                    <a:cs typeface="Times New Roman" pitchFamily="18" charset="0"/>
                  </a:rPr>
                  <a:t>&lt; </a:t>
                </a:r>
                <a:r>
                  <a:rPr lang="en-US" sz="3200" b="1" dirty="0">
                    <a:solidFill>
                      <a:prstClr val="black"/>
                    </a:solidFill>
                    <a:latin typeface="Cambria Math" panose="02040503050406030204" pitchFamily="18" charset="0"/>
                    <a:cs typeface="Times New Roman" pitchFamily="18" charset="0"/>
                  </a:rPr>
                  <a:t>0</a:t>
                </a:r>
                <a:endParaRPr lang="vi-VN" sz="3200" b="1" dirty="0">
                  <a:solidFill>
                    <a:prstClr val="black"/>
                  </a:solidFill>
                  <a:latin typeface="Cambria Math" panose="02040503050406030204" pitchFamily="18" charset="0"/>
                  <a:cs typeface="Times New Roman" pitchFamily="18" charset="0"/>
                </a:endParaRPr>
              </a:p>
              <a:p>
                <a:pPr defTabSz="685800" latinLnBrk="0">
                  <a:defRPr/>
                </a:pPr>
                <a:r>
                  <a:rPr lang="en-US" sz="2400" dirty="0" smtClean="0">
                    <a:solidFill>
                      <a:prstClr val="black"/>
                    </a:solidFill>
                    <a:latin typeface="Arial" panose="020B0604020202020204" pitchFamily="34" charset="0"/>
                  </a:rPr>
                  <a:t> </a:t>
                </a:r>
                <a:endParaRPr lang="vi-VN" sz="3200" b="1" i="1" dirty="0">
                  <a:solidFill>
                    <a:prstClr val="black"/>
                  </a:solidFill>
                  <a:latin typeface="Cambria Math" panose="02040503050406030204" pitchFamily="18" charset="0"/>
                  <a:cs typeface="Times New Roman"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572000" y="3556490"/>
                <a:ext cx="3680099" cy="884156"/>
              </a:xfrm>
              <a:prstGeom prst="rect">
                <a:avLst/>
              </a:prstGeom>
              <a:blipFill>
                <a:blip r:embed="rId11"/>
                <a:stretch>
                  <a:fillRect l="-3146" t="-12414"/>
                </a:stretch>
              </a:blipFill>
              <a:ln w="28575">
                <a:noFill/>
              </a:ln>
            </p:spPr>
            <p:txBody>
              <a:bodyPr/>
              <a:lstStyle/>
              <a:p>
                <a:r>
                  <a:rPr lang="en-US">
                    <a:noFill/>
                  </a:rPr>
                  <a:t> </a:t>
                </a:r>
              </a:p>
            </p:txBody>
          </p:sp>
        </mc:Fallback>
      </mc:AlternateContent>
      <p:pic>
        <p:nvPicPr>
          <p:cNvPr id="11" name="Picture 10"/>
          <p:cNvPicPr>
            <a:picLocks noChangeAspect="1"/>
          </p:cNvPicPr>
          <p:nvPr/>
        </p:nvPicPr>
        <p:blipFill rotWithShape="1">
          <a:blip r:embed="rId12"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3886200" y="2343150"/>
            <a:ext cx="663853" cy="531044"/>
          </a:xfrm>
          <a:prstGeom prst="rect">
            <a:avLst/>
          </a:prstGeom>
        </p:spPr>
      </p:pic>
      <p:pic>
        <p:nvPicPr>
          <p:cNvPr id="12" name="Picture 11"/>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886200" y="3556490"/>
            <a:ext cx="603402" cy="528066"/>
          </a:xfrm>
          <a:prstGeom prst="rect">
            <a:avLst/>
          </a:prstGeom>
        </p:spPr>
      </p:pic>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96200" y="3632690"/>
            <a:ext cx="603557" cy="530398"/>
          </a:xfrm>
          <a:prstGeom prst="rect">
            <a:avLst/>
          </a:prstGeom>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96200" y="2343150"/>
            <a:ext cx="603557" cy="530398"/>
          </a:xfrm>
          <a:prstGeom prst="rect">
            <a:avLst/>
          </a:prstGeom>
        </p:spPr>
      </p:pic>
      <p:sp>
        <p:nvSpPr>
          <p:cNvPr id="15" name="Snip Diagonal Corner Rectangle 14"/>
          <p:cNvSpPr/>
          <p:nvPr/>
        </p:nvSpPr>
        <p:spPr>
          <a:xfrm>
            <a:off x="565241" y="457200"/>
            <a:ext cx="7895046" cy="1652690"/>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latinLnBrk="0">
              <a:defRPr/>
            </a:pPr>
            <a:r>
              <a:rPr lang="en-US" sz="3200" b="1" dirty="0" smtClean="0">
                <a:solidFill>
                  <a:srgbClr val="E32B27"/>
                </a:solidFill>
                <a:latin typeface="Times New Roman" pitchFamily="18" charset="0"/>
                <a:cs typeface="Times New Roman" pitchFamily="18" charset="0"/>
              </a:rPr>
              <a:t>Câu 8:</a:t>
            </a:r>
            <a:r>
              <a:rPr lang="en-US" sz="3200" b="1" dirty="0" smtClean="0">
                <a:solidFill>
                  <a:prstClr val="black"/>
                </a:solidFill>
                <a:latin typeface="Times New Roman" pitchFamily="18" charset="0"/>
                <a:cs typeface="Times New Roman" pitchFamily="18" charset="0"/>
              </a:rPr>
              <a:t> Hãy chọn đáp án đúng</a:t>
            </a:r>
          </a:p>
        </p:txBody>
      </p:sp>
    </p:spTree>
    <p:extLst>
      <p:ext uri="{BB962C8B-B14F-4D97-AF65-F5344CB8AC3E}">
        <p14:creationId xmlns:p14="http://schemas.microsoft.com/office/powerpoint/2010/main" val="187412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4"/>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5"/>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6"/>
                                        </p:tgtEl>
                                        <p:attrNameLst>
                                          <p:attrName>r</p:attrName>
                                        </p:attrNameLst>
                                      </p:cBhvr>
                                    </p:animRot>
                                  </p:childTnLst>
                                </p:cTn>
                              </p:par>
                              <p:par>
                                <p:cTn id="31" presetID="47"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strVal val="#ppt_x"/>
                                          </p:val>
                                        </p:tav>
                                        <p:tav tm="100000">
                                          <p:val>
                                            <p:strVal val="#ppt_x"/>
                                          </p:val>
                                        </p:tav>
                                      </p:tavLst>
                                    </p:anim>
                                    <p:anim calcmode="lin" valueType="num">
                                      <p:cBhvr>
                                        <p:cTn id="3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250" fill="hold"/>
                                        <p:tgtEl>
                                          <p:spTgt spid="7"/>
                                        </p:tgtEl>
                                        <p:attrNameLst>
                                          <p:attrName>fillcolor</p:attrName>
                                        </p:attrNameLst>
                                      </p:cBhvr>
                                      <p:to>
                                        <a:srgbClr val="FFF2CC"/>
                                      </p:to>
                                    </p:animClr>
                                    <p:set>
                                      <p:cBhvr>
                                        <p:cTn id="41" dur="250" fill="hold"/>
                                        <p:tgtEl>
                                          <p:spTgt spid="7"/>
                                        </p:tgtEl>
                                        <p:attrNameLst>
                                          <p:attrName>fill.type</p:attrName>
                                        </p:attrNameLst>
                                      </p:cBhvr>
                                      <p:to>
                                        <p:strVal val="solid"/>
                                      </p:to>
                                    </p:set>
                                    <p:set>
                                      <p:cBhvr>
                                        <p:cTn id="42" dur="250" fill="hold"/>
                                        <p:tgtEl>
                                          <p:spTgt spid="7"/>
                                        </p:tgtEl>
                                        <p:attrNameLst>
                                          <p:attrName>fill.on</p:attrName>
                                        </p:attrNameLst>
                                      </p:cBhvr>
                                      <p:to>
                                        <p:strVal val="true"/>
                                      </p:to>
                                    </p:se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3" presetID="23" presetClass="entr" presetSubtype="32" fill="hold" nodeType="withEffect">
                                  <p:stCondLst>
                                    <p:cond delay="1000"/>
                                  </p:stCondLst>
                                  <p:childTnLst>
                                    <p:set>
                                      <p:cBhvr>
                                        <p:cTn id="44" dur="1" fill="hold">
                                          <p:stCondLst>
                                            <p:cond delay="0"/>
                                          </p:stCondLst>
                                        </p:cTn>
                                        <p:tgtEl>
                                          <p:spTgt spid="11"/>
                                        </p:tgtEl>
                                        <p:attrNameLst>
                                          <p:attrName>style.visibility</p:attrName>
                                        </p:attrNameLst>
                                      </p:cBhvr>
                                      <p:to>
                                        <p:strVal val="visible"/>
                                      </p:to>
                                    </p:set>
                                    <p:anim calcmode="lin" valueType="num">
                                      <p:cBhvr>
                                        <p:cTn id="45" dur="250" fill="hold"/>
                                        <p:tgtEl>
                                          <p:spTgt spid="11"/>
                                        </p:tgtEl>
                                        <p:attrNameLst>
                                          <p:attrName>ppt_w</p:attrName>
                                        </p:attrNameLst>
                                      </p:cBhvr>
                                      <p:tavLst>
                                        <p:tav tm="0">
                                          <p:val>
                                            <p:strVal val="4*#ppt_w"/>
                                          </p:val>
                                        </p:tav>
                                        <p:tav tm="100000">
                                          <p:val>
                                            <p:strVal val="#ppt_w"/>
                                          </p:val>
                                        </p:tav>
                                      </p:tavLst>
                                    </p:anim>
                                    <p:anim calcmode="lin" valueType="num">
                                      <p:cBhvr>
                                        <p:cTn id="46"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par>
                                <p:cTn id="47" presetID="1" presetClass="emph" presetSubtype="2" fill="hold" nodeType="withEffect">
                                  <p:stCondLst>
                                    <p:cond delay="1000"/>
                                  </p:stCondLst>
                                  <p:childTnLst>
                                    <p:animClr clrSpc="rgb" dir="cw">
                                      <p:cBhvr>
                                        <p:cTn id="48" dur="250" fill="hold"/>
                                        <p:tgtEl>
                                          <p:spTgt spid="7"/>
                                        </p:tgtEl>
                                        <p:attrNameLst>
                                          <p:attrName>fillcolor</p:attrName>
                                        </p:attrNameLst>
                                      </p:cBhvr>
                                      <p:to>
                                        <a:srgbClr val="00B050"/>
                                      </p:to>
                                    </p:animClr>
                                    <p:set>
                                      <p:cBhvr>
                                        <p:cTn id="49" dur="250" fill="hold"/>
                                        <p:tgtEl>
                                          <p:spTgt spid="7"/>
                                        </p:tgtEl>
                                        <p:attrNameLst>
                                          <p:attrName>fill.type</p:attrName>
                                        </p:attrNameLst>
                                      </p:cBhvr>
                                      <p:to>
                                        <p:strVal val="solid"/>
                                      </p:to>
                                    </p:set>
                                    <p:set>
                                      <p:cBhvr>
                                        <p:cTn id="50"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1" restart="whenNotActive" fill="hold" evtFilter="cancelBubble" nodeType="interactiveSeq">
                <p:stCondLst>
                  <p:cond evt="onClick" delay="0">
                    <p:tgtEl>
                      <p:spTgt spid="8"/>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50" fill="hold"/>
                                        <p:tgtEl>
                                          <p:spTgt spid="8"/>
                                        </p:tgtEl>
                                        <p:attrNameLst>
                                          <p:attrName>fillcolor</p:attrName>
                                        </p:attrNameLst>
                                      </p:cBhvr>
                                      <p:to>
                                        <a:srgbClr val="FFF2CC"/>
                                      </p:to>
                                    </p:animClr>
                                    <p:set>
                                      <p:cBhvr>
                                        <p:cTn id="56" dur="250" fill="hold"/>
                                        <p:tgtEl>
                                          <p:spTgt spid="8"/>
                                        </p:tgtEl>
                                        <p:attrNameLst>
                                          <p:attrName>fill.type</p:attrName>
                                        </p:attrNameLst>
                                      </p:cBhvr>
                                      <p:to>
                                        <p:strVal val="solid"/>
                                      </p:to>
                                    </p:set>
                                    <p:set>
                                      <p:cBhvr>
                                        <p:cTn id="57" dur="250" fill="hold"/>
                                        <p:tgtEl>
                                          <p:spTgt spid="8"/>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8" presetID="23" presetClass="entr" presetSubtype="32" fill="hold" nodeType="withEffect">
                                  <p:stCondLst>
                                    <p:cond delay="1000"/>
                                  </p:stCondLst>
                                  <p:childTnLst>
                                    <p:set>
                                      <p:cBhvr>
                                        <p:cTn id="59" dur="1" fill="hold">
                                          <p:stCondLst>
                                            <p:cond delay="0"/>
                                          </p:stCondLst>
                                        </p:cTn>
                                        <p:tgtEl>
                                          <p:spTgt spid="14"/>
                                        </p:tgtEl>
                                        <p:attrNameLst>
                                          <p:attrName>style.visibility</p:attrName>
                                        </p:attrNameLst>
                                      </p:cBhvr>
                                      <p:to>
                                        <p:strVal val="visible"/>
                                      </p:to>
                                    </p:set>
                                    <p:anim calcmode="lin" valueType="num">
                                      <p:cBhvr>
                                        <p:cTn id="60" dur="250" fill="hold"/>
                                        <p:tgtEl>
                                          <p:spTgt spid="14"/>
                                        </p:tgtEl>
                                        <p:attrNameLst>
                                          <p:attrName>ppt_w</p:attrName>
                                        </p:attrNameLst>
                                      </p:cBhvr>
                                      <p:tavLst>
                                        <p:tav tm="0">
                                          <p:val>
                                            <p:strVal val="4*#ppt_w"/>
                                          </p:val>
                                        </p:tav>
                                        <p:tav tm="100000">
                                          <p:val>
                                            <p:strVal val="#ppt_w"/>
                                          </p:val>
                                        </p:tav>
                                      </p:tavLst>
                                    </p:anim>
                                    <p:anim calcmode="lin" valueType="num">
                                      <p:cBhvr>
                                        <p:cTn id="61"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4" name="Wrong Buzzer.wav"/>
                                        </p:tgtEl>
                                      </p:cMediaNode>
                                    </p:audio>
                                  </p:subTnLst>
                                </p:cTn>
                              </p:par>
                              <p:par>
                                <p:cTn id="62" presetID="1" presetClass="emph" presetSubtype="2" fill="hold" nodeType="withEffect">
                                  <p:stCondLst>
                                    <p:cond delay="1000"/>
                                  </p:stCondLst>
                                  <p:childTnLst>
                                    <p:animClr clrSpc="rgb" dir="cw">
                                      <p:cBhvr>
                                        <p:cTn id="63" dur="250" fill="hold"/>
                                        <p:tgtEl>
                                          <p:spTgt spid="8"/>
                                        </p:tgtEl>
                                        <p:attrNameLst>
                                          <p:attrName>fillcolor</p:attrName>
                                        </p:attrNameLst>
                                      </p:cBhvr>
                                      <p:to>
                                        <a:srgbClr val="FFFF00"/>
                                      </p:to>
                                    </p:animClr>
                                    <p:set>
                                      <p:cBhvr>
                                        <p:cTn id="64" dur="250" fill="hold"/>
                                        <p:tgtEl>
                                          <p:spTgt spid="8"/>
                                        </p:tgtEl>
                                        <p:attrNameLst>
                                          <p:attrName>fill.type</p:attrName>
                                        </p:attrNameLst>
                                      </p:cBhvr>
                                      <p:to>
                                        <p:strVal val="solid"/>
                                      </p:to>
                                    </p:set>
                                    <p:set>
                                      <p:cBhvr>
                                        <p:cTn id="65"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9"/>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250" fill="hold"/>
                                        <p:tgtEl>
                                          <p:spTgt spid="9"/>
                                        </p:tgtEl>
                                        <p:attrNameLst>
                                          <p:attrName>fillcolor</p:attrName>
                                        </p:attrNameLst>
                                      </p:cBhvr>
                                      <p:to>
                                        <a:srgbClr val="FFF2CC"/>
                                      </p:to>
                                    </p:animClr>
                                    <p:set>
                                      <p:cBhvr>
                                        <p:cTn id="71" dur="250" fill="hold"/>
                                        <p:tgtEl>
                                          <p:spTgt spid="9"/>
                                        </p:tgtEl>
                                        <p:attrNameLst>
                                          <p:attrName>fill.type</p:attrName>
                                        </p:attrNameLst>
                                      </p:cBhvr>
                                      <p:to>
                                        <p:strVal val="solid"/>
                                      </p:to>
                                    </p:set>
                                    <p:set>
                                      <p:cBhvr>
                                        <p:cTn id="72" dur="250" fill="hold"/>
                                        <p:tgtEl>
                                          <p:spTgt spid="9"/>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par>
                                <p:cTn id="73" presetID="23" presetClass="entr" presetSubtype="32" fill="hold" nodeType="withEffect">
                                  <p:stCondLst>
                                    <p:cond delay="1000"/>
                                  </p:stCondLst>
                                  <p:childTnLst>
                                    <p:set>
                                      <p:cBhvr>
                                        <p:cTn id="74" dur="1" fill="hold">
                                          <p:stCondLst>
                                            <p:cond delay="0"/>
                                          </p:stCondLst>
                                        </p:cTn>
                                        <p:tgtEl>
                                          <p:spTgt spid="12"/>
                                        </p:tgtEl>
                                        <p:attrNameLst>
                                          <p:attrName>style.visibility</p:attrName>
                                        </p:attrNameLst>
                                      </p:cBhvr>
                                      <p:to>
                                        <p:strVal val="visible"/>
                                      </p:to>
                                    </p:set>
                                    <p:anim calcmode="lin" valueType="num">
                                      <p:cBhvr>
                                        <p:cTn id="75" dur="250" fill="hold"/>
                                        <p:tgtEl>
                                          <p:spTgt spid="12"/>
                                        </p:tgtEl>
                                        <p:attrNameLst>
                                          <p:attrName>ppt_w</p:attrName>
                                        </p:attrNameLst>
                                      </p:cBhvr>
                                      <p:tavLst>
                                        <p:tav tm="0">
                                          <p:val>
                                            <p:strVal val="4*#ppt_w"/>
                                          </p:val>
                                        </p:tav>
                                        <p:tav tm="100000">
                                          <p:val>
                                            <p:strVal val="#ppt_w"/>
                                          </p:val>
                                        </p:tav>
                                      </p:tavLst>
                                    </p:anim>
                                    <p:anim calcmode="lin" valueType="num">
                                      <p:cBhvr>
                                        <p:cTn id="76"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4" name="Wrong Buzzer.wav"/>
                                        </p:tgtEl>
                                      </p:cMediaNode>
                                    </p:audio>
                                  </p:subTnLst>
                                </p:cTn>
                              </p:par>
                              <p:par>
                                <p:cTn id="77" presetID="1" presetClass="emph" presetSubtype="2" fill="hold" nodeType="withEffect">
                                  <p:stCondLst>
                                    <p:cond delay="1000"/>
                                  </p:stCondLst>
                                  <p:childTnLst>
                                    <p:animClr clrSpc="rgb" dir="cw">
                                      <p:cBhvr>
                                        <p:cTn id="78" dur="250" fill="hold"/>
                                        <p:tgtEl>
                                          <p:spTgt spid="9"/>
                                        </p:tgtEl>
                                        <p:attrNameLst>
                                          <p:attrName>fillcolor</p:attrName>
                                        </p:attrNameLst>
                                      </p:cBhvr>
                                      <p:to>
                                        <a:srgbClr val="FFFF00"/>
                                      </p:to>
                                    </p:animClr>
                                    <p:set>
                                      <p:cBhvr>
                                        <p:cTn id="79" dur="250" fill="hold"/>
                                        <p:tgtEl>
                                          <p:spTgt spid="9"/>
                                        </p:tgtEl>
                                        <p:attrNameLst>
                                          <p:attrName>fill.type</p:attrName>
                                        </p:attrNameLst>
                                      </p:cBhvr>
                                      <p:to>
                                        <p:strVal val="solid"/>
                                      </p:to>
                                    </p:set>
                                    <p:set>
                                      <p:cBhvr>
                                        <p:cTn id="8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81" restart="whenNotActive" fill="hold" evtFilter="cancelBubble" nodeType="interactiveSeq">
                <p:stCondLst>
                  <p:cond evt="onClick" delay="0">
                    <p:tgtEl>
                      <p:spTgt spid="10"/>
                    </p:tgtEl>
                  </p:cond>
                </p:stCondLst>
                <p:endSync evt="end" delay="0">
                  <p:rtn val="all"/>
                </p:endSync>
                <p:childTnLst>
                  <p:par>
                    <p:cTn id="82" fill="hold">
                      <p:stCondLst>
                        <p:cond delay="0"/>
                      </p:stCondLst>
                      <p:childTnLst>
                        <p:par>
                          <p:cTn id="83" fill="hold">
                            <p:stCondLst>
                              <p:cond delay="0"/>
                            </p:stCondLst>
                            <p:childTnLst>
                              <p:par>
                                <p:cTn id="84" presetID="1" presetClass="emph" presetSubtype="2" fill="hold" nodeType="clickEffect">
                                  <p:stCondLst>
                                    <p:cond delay="0"/>
                                  </p:stCondLst>
                                  <p:childTnLst>
                                    <p:animClr clrSpc="rgb" dir="cw">
                                      <p:cBhvr>
                                        <p:cTn id="85" dur="250" fill="hold"/>
                                        <p:tgtEl>
                                          <p:spTgt spid="10"/>
                                        </p:tgtEl>
                                        <p:attrNameLst>
                                          <p:attrName>fillcolor</p:attrName>
                                        </p:attrNameLst>
                                      </p:cBhvr>
                                      <p:to>
                                        <a:srgbClr val="FFF2CC"/>
                                      </p:to>
                                    </p:animClr>
                                    <p:set>
                                      <p:cBhvr>
                                        <p:cTn id="86" dur="250" fill="hold"/>
                                        <p:tgtEl>
                                          <p:spTgt spid="10"/>
                                        </p:tgtEl>
                                        <p:attrNameLst>
                                          <p:attrName>fill.type</p:attrName>
                                        </p:attrNameLst>
                                      </p:cBhvr>
                                      <p:to>
                                        <p:strVal val="solid"/>
                                      </p:to>
                                    </p:set>
                                    <p:set>
                                      <p:cBhvr>
                                        <p:cTn id="87" dur="250" fill="hold"/>
                                        <p:tgtEl>
                                          <p:spTgt spid="10"/>
                                        </p:tgtEl>
                                        <p:attrNameLst>
                                          <p:attrName>fill.on</p:attrName>
                                        </p:attrNameLst>
                                      </p:cBhvr>
                                      <p:to>
                                        <p:strVal val="true"/>
                                      </p:to>
                                    </p:set>
                                  </p:childTnLst>
                                  <p:subTnLst>
                                    <p:audio>
                                      <p:cMediaNode>
                                        <p:cTn display="0" masterRel="sameClick">
                                          <p:stCondLst>
                                            <p:cond evt="begin" delay="0">
                                              <p:tn val="84"/>
                                            </p:cond>
                                          </p:stCondLst>
                                          <p:endCondLst>
                                            <p:cond evt="onStopAudio" delay="0">
                                              <p:tgtEl>
                                                <p:sldTgt/>
                                              </p:tgtEl>
                                            </p:cond>
                                          </p:endCondLst>
                                        </p:cTn>
                                        <p:tgtEl>
                                          <p:sndTgt r:embed="rId2" name="click.wav"/>
                                        </p:tgtEl>
                                      </p:cMediaNode>
                                    </p:audio>
                                  </p:subTnLst>
                                </p:cTn>
                              </p:par>
                              <p:par>
                                <p:cTn id="88" presetID="23" presetClass="entr" presetSubtype="32" fill="hold" nodeType="withEffect">
                                  <p:stCondLst>
                                    <p:cond delay="1000"/>
                                  </p:stCondLst>
                                  <p:childTnLst>
                                    <p:set>
                                      <p:cBhvr>
                                        <p:cTn id="89" dur="1" fill="hold">
                                          <p:stCondLst>
                                            <p:cond delay="0"/>
                                          </p:stCondLst>
                                        </p:cTn>
                                        <p:tgtEl>
                                          <p:spTgt spid="13"/>
                                        </p:tgtEl>
                                        <p:attrNameLst>
                                          <p:attrName>style.visibility</p:attrName>
                                        </p:attrNameLst>
                                      </p:cBhvr>
                                      <p:to>
                                        <p:strVal val="visible"/>
                                      </p:to>
                                    </p:set>
                                    <p:anim calcmode="lin" valueType="num">
                                      <p:cBhvr>
                                        <p:cTn id="90" dur="250" fill="hold"/>
                                        <p:tgtEl>
                                          <p:spTgt spid="13"/>
                                        </p:tgtEl>
                                        <p:attrNameLst>
                                          <p:attrName>ppt_w</p:attrName>
                                        </p:attrNameLst>
                                      </p:cBhvr>
                                      <p:tavLst>
                                        <p:tav tm="0">
                                          <p:val>
                                            <p:strVal val="4*#ppt_w"/>
                                          </p:val>
                                        </p:tav>
                                        <p:tav tm="100000">
                                          <p:val>
                                            <p:strVal val="#ppt_w"/>
                                          </p:val>
                                        </p:tav>
                                      </p:tavLst>
                                    </p:anim>
                                    <p:anim calcmode="lin" valueType="num">
                                      <p:cBhvr>
                                        <p:cTn id="91"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8"/>
                                            </p:cond>
                                          </p:stCondLst>
                                          <p:endCondLst>
                                            <p:cond evt="onStopAudio" delay="0">
                                              <p:tgtEl>
                                                <p:sldTgt/>
                                              </p:tgtEl>
                                            </p:cond>
                                          </p:endCondLst>
                                        </p:cTn>
                                        <p:tgtEl>
                                          <p:sndTgt r:embed="rId4" name="Wrong Buzzer.wav"/>
                                        </p:tgtEl>
                                      </p:cMediaNode>
                                    </p:audio>
                                  </p:subTnLst>
                                </p:cTn>
                              </p:par>
                              <p:par>
                                <p:cTn id="92" presetID="1" presetClass="emph" presetSubtype="2" fill="hold" nodeType="withEffect">
                                  <p:stCondLst>
                                    <p:cond delay="1000"/>
                                  </p:stCondLst>
                                  <p:childTnLst>
                                    <p:animClr clrSpc="rgb" dir="cw">
                                      <p:cBhvr>
                                        <p:cTn id="93" dur="250" fill="hold"/>
                                        <p:tgtEl>
                                          <p:spTgt spid="10"/>
                                        </p:tgtEl>
                                        <p:attrNameLst>
                                          <p:attrName>fillcolor</p:attrName>
                                        </p:attrNameLst>
                                      </p:cBhvr>
                                      <p:to>
                                        <a:srgbClr val="FFFF00"/>
                                      </p:to>
                                    </p:animClr>
                                    <p:set>
                                      <p:cBhvr>
                                        <p:cTn id="94" dur="250" fill="hold"/>
                                        <p:tgtEl>
                                          <p:spTgt spid="10"/>
                                        </p:tgtEl>
                                        <p:attrNameLst>
                                          <p:attrName>fill.type</p:attrName>
                                        </p:attrNameLst>
                                      </p:cBhvr>
                                      <p:to>
                                        <p:strVal val="solid"/>
                                      </p:to>
                                    </p:set>
                                    <p:set>
                                      <p:cBhvr>
                                        <p:cTn id="95"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7" grpId="0" animBg="1"/>
      <p:bldP spid="8" grpId="0" animBg="1"/>
      <p:bldP spid="9" grpId="0" animBg="1"/>
      <p:bldP spid="10"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870622" y="2826848"/>
            <a:ext cx="814875" cy="887195"/>
          </a:xfrm>
          <a:prstGeom prst="rect">
            <a:avLst/>
          </a:prstGeom>
        </p:spPr>
      </p:pic>
      <p:pic>
        <p:nvPicPr>
          <p:cNvPr id="5" name="Picture 4"/>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332703" y="3386891"/>
            <a:ext cx="609667" cy="663774"/>
          </a:xfrm>
          <a:prstGeom prst="rect">
            <a:avLst/>
          </a:prstGeom>
        </p:spPr>
      </p:pic>
      <p:pic>
        <p:nvPicPr>
          <p:cNvPr id="6" name="Picture 5"/>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7771484" y="3847792"/>
            <a:ext cx="390293" cy="424931"/>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838201" y="2343150"/>
                <a:ext cx="3300046" cy="857250"/>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latinLnBrk="0">
                  <a:defRPr/>
                </a:pPr>
                <a:r>
                  <a:rPr lang="en-US" sz="2400" b="1" dirty="0" smtClean="0">
                    <a:solidFill>
                      <a:prstClr val="black"/>
                    </a:solidFill>
                    <a:cs typeface="Times New Roman" pitchFamily="18" charset="0"/>
                  </a:rPr>
                  <a:t>A.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𝟑</m:t>
                        </m:r>
                        <m:r>
                          <a:rPr lang="en-US" sz="3200" b="1" i="1" smtClean="0">
                            <a:solidFill>
                              <a:prstClr val="black"/>
                            </a:solidFill>
                            <a:latin typeface="Cambria Math" panose="02040503050406030204" pitchFamily="18" charset="0"/>
                            <a:cs typeface="Times New Roman" pitchFamily="18" charset="0"/>
                          </a:rPr>
                          <m:t> </m:t>
                        </m:r>
                      </m:num>
                      <m:den>
                        <m:r>
                          <a:rPr lang="en-US" sz="3200" b="1" i="1" smtClean="0">
                            <a:solidFill>
                              <a:prstClr val="black"/>
                            </a:solidFill>
                            <a:latin typeface="Cambria Math" panose="02040503050406030204" pitchFamily="18" charset="0"/>
                            <a:cs typeface="Times New Roman" pitchFamily="18" charset="0"/>
                          </a:rPr>
                          <m:t>𝟓</m:t>
                        </m:r>
                      </m:den>
                    </m:f>
                  </m:oMath>
                </a14:m>
                <a:r>
                  <a:rPr lang="en-US" sz="3200" dirty="0" smtClean="0">
                    <a:solidFill>
                      <a:prstClr val="black"/>
                    </a:solidFill>
                    <a:latin typeface="Arial" panose="020B0604020202020204" pitchFamily="34" charset="0"/>
                  </a:rPr>
                  <a:t> &lt;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smtClean="0">
                            <a:solidFill>
                              <a:prstClr val="black"/>
                            </a:solidFill>
                            <a:latin typeface="Cambria Math" panose="02040503050406030204" pitchFamily="18" charset="0"/>
                            <a:cs typeface="Times New Roman" pitchFamily="18" charset="0"/>
                          </a:rPr>
                          <m:t>𝟑𝟗</m:t>
                        </m:r>
                        <m:r>
                          <a:rPr lang="en-US" sz="3200" b="1" i="1">
                            <a:solidFill>
                              <a:prstClr val="black"/>
                            </a:solidFill>
                            <a:latin typeface="Cambria Math" panose="02040503050406030204" pitchFamily="18" charset="0"/>
                            <a:cs typeface="Times New Roman" pitchFamily="18" charset="0"/>
                          </a:rPr>
                          <m:t> </m:t>
                        </m:r>
                      </m:num>
                      <m:den>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𝟔𝟓</m:t>
                        </m:r>
                      </m:den>
                    </m:f>
                  </m:oMath>
                </a14:m>
                <a:endParaRPr lang="vi-VN" sz="3200" dirty="0">
                  <a:solidFill>
                    <a:prstClr val="black"/>
                  </a:solidFill>
                  <a:latin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838201" y="2343150"/>
                <a:ext cx="3300046" cy="857250"/>
              </a:xfrm>
              <a:prstGeom prst="rect">
                <a:avLst/>
              </a:prstGeom>
              <a:blipFill>
                <a:blip r:embed="rId8"/>
                <a:stretch>
                  <a:fillRect l="-3697" b="-6383"/>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648201" y="2343149"/>
                <a:ext cx="3147646" cy="792781"/>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latinLnBrk="0">
                  <a:defRPr/>
                </a:pPr>
                <a:r>
                  <a:rPr lang="vi-VN" sz="2400" dirty="0" smtClean="0">
                    <a:solidFill>
                      <a:prstClr val="black"/>
                    </a:solidFill>
                    <a:latin typeface="Arial" panose="020B0604020202020204" pitchFamily="34" charset="0"/>
                  </a:rPr>
                  <a:t>B. </a:t>
                </a:r>
                <a:r>
                  <a:rPr lang="en-US" sz="2400" dirty="0" smtClean="0">
                    <a:solidFill>
                      <a:prstClr val="black"/>
                    </a:solidFill>
                    <a:latin typeface="Arial" panose="020B0604020202020204" pitchFamily="34" charset="0"/>
                  </a:rPr>
                  <a:t>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smtClean="0">
                            <a:solidFill>
                              <a:prstClr val="black"/>
                            </a:solidFill>
                            <a:latin typeface="Cambria Math" panose="02040503050406030204" pitchFamily="18" charset="0"/>
                            <a:cs typeface="Times New Roman" pitchFamily="18" charset="0"/>
                          </a:rPr>
                          <m:t>𝟐</m:t>
                        </m:r>
                      </m:num>
                      <m:den>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𝟑</m:t>
                        </m:r>
                      </m:den>
                    </m:f>
                  </m:oMath>
                </a14:m>
                <a:r>
                  <a:rPr lang="en-US" sz="3200" b="1" i="1" dirty="0" smtClean="0">
                    <a:solidFill>
                      <a:prstClr val="black"/>
                    </a:solidFill>
                    <a:latin typeface="Cambria Math" panose="02040503050406030204" pitchFamily="18" charset="0"/>
                    <a:cs typeface="Times New Roman" pitchFamily="18" charset="0"/>
                  </a:rPr>
                  <a:t> </a:t>
                </a:r>
                <a:r>
                  <a:rPr lang="en-US" sz="3200" b="1" dirty="0" smtClean="0">
                    <a:solidFill>
                      <a:prstClr val="black"/>
                    </a:solidFill>
                    <a:latin typeface="Cambria Math" panose="02040503050406030204" pitchFamily="18" charset="0"/>
                    <a:cs typeface="Times New Roman" pitchFamily="18" charset="0"/>
                  </a:rPr>
                  <a:t>&gt;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𝟕</m:t>
                        </m:r>
                      </m:num>
                      <m:den>
                        <m:r>
                          <a:rPr lang="en-US" sz="3200" b="1" i="1" smtClean="0">
                            <a:solidFill>
                              <a:prstClr val="black"/>
                            </a:solidFill>
                            <a:latin typeface="Cambria Math" panose="02040503050406030204" pitchFamily="18" charset="0"/>
                            <a:cs typeface="Times New Roman" pitchFamily="18" charset="0"/>
                          </a:rPr>
                          <m:t>𝟖</m:t>
                        </m:r>
                      </m:den>
                    </m:f>
                  </m:oMath>
                </a14:m>
                <a:endParaRPr lang="vi-VN" sz="3200" b="1" dirty="0">
                  <a:solidFill>
                    <a:prstClr val="black"/>
                  </a:solidFill>
                  <a:latin typeface="Cambria Math" panose="02040503050406030204" pitchFamily="18" charset="0"/>
                  <a:cs typeface="Times New Roman"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648201" y="2343149"/>
                <a:ext cx="3147646" cy="792781"/>
              </a:xfrm>
              <a:prstGeom prst="rect">
                <a:avLst/>
              </a:prstGeom>
              <a:blipFill>
                <a:blip r:embed="rId9"/>
                <a:stretch>
                  <a:fillRect l="-3876" b="-11538"/>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38201" y="3556490"/>
                <a:ext cx="3346938" cy="884156"/>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latinLnBrk="0">
                  <a:defRPr/>
                </a:pPr>
                <a:r>
                  <a:rPr lang="vi-VN" sz="2400" dirty="0" smtClean="0">
                    <a:solidFill>
                      <a:prstClr val="black"/>
                    </a:solidFill>
                    <a:latin typeface="Arial" panose="020B0604020202020204" pitchFamily="34" charset="0"/>
                  </a:rPr>
                  <a:t>C.</a:t>
                </a:r>
                <a:r>
                  <a:rPr lang="en-US" sz="2400" dirty="0" smtClean="0">
                    <a:solidFill>
                      <a:prstClr val="black"/>
                    </a:solidFill>
                    <a:latin typeface="Arial" panose="020B0604020202020204" pitchFamily="34" charset="0"/>
                  </a:rPr>
                  <a:t>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a:solidFill>
                              <a:prstClr val="black"/>
                            </a:solidFill>
                            <a:latin typeface="Cambria Math" panose="02040503050406030204" pitchFamily="18" charset="0"/>
                            <a:cs typeface="Times New Roman" pitchFamily="18" charset="0"/>
                          </a:rPr>
                          <m:t>−</m:t>
                        </m:r>
                        <m:r>
                          <a:rPr lang="en-US" sz="3200" b="1" i="1">
                            <a:solidFill>
                              <a:prstClr val="black"/>
                            </a:solidFill>
                            <a:latin typeface="Cambria Math" panose="02040503050406030204" pitchFamily="18" charset="0"/>
                            <a:cs typeface="Times New Roman" pitchFamily="18" charset="0"/>
                          </a:rPr>
                          <m:t>𝟐</m:t>
                        </m:r>
                        <m:r>
                          <a:rPr lang="en-US" sz="3200" b="1" i="1">
                            <a:solidFill>
                              <a:prstClr val="black"/>
                            </a:solidFill>
                            <a:latin typeface="Cambria Math" panose="02040503050406030204" pitchFamily="18" charset="0"/>
                            <a:cs typeface="Times New Roman" pitchFamily="18" charset="0"/>
                          </a:rPr>
                          <m:t> </m:t>
                        </m:r>
                      </m:num>
                      <m:den>
                        <m:r>
                          <a:rPr lang="en-US" sz="3200" b="1" i="1">
                            <a:solidFill>
                              <a:prstClr val="black"/>
                            </a:solidFill>
                            <a:latin typeface="Cambria Math" panose="02040503050406030204" pitchFamily="18" charset="0"/>
                            <a:cs typeface="Times New Roman" pitchFamily="18" charset="0"/>
                          </a:rPr>
                          <m:t>𝟓</m:t>
                        </m:r>
                      </m:den>
                    </m:f>
                  </m:oMath>
                </a14:m>
                <a:r>
                  <a:rPr lang="en-US" sz="3200" dirty="0">
                    <a:solidFill>
                      <a:prstClr val="black"/>
                    </a:solidFill>
                    <a:latin typeface="Arial" panose="020B0604020202020204" pitchFamily="34" charset="0"/>
                  </a:rPr>
                  <a:t> &lt;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a:solidFill>
                              <a:prstClr val="black"/>
                            </a:solidFill>
                            <a:latin typeface="Cambria Math" panose="02040503050406030204" pitchFamily="18" charset="0"/>
                            <a:cs typeface="Times New Roman" pitchFamily="18" charset="0"/>
                          </a:rPr>
                          <m:t>𝟏𝟗𝟔</m:t>
                        </m:r>
                        <m:r>
                          <a:rPr lang="en-US" sz="3200" b="1" i="1">
                            <a:solidFill>
                              <a:prstClr val="black"/>
                            </a:solidFill>
                            <a:latin typeface="Cambria Math" panose="02040503050406030204" pitchFamily="18" charset="0"/>
                            <a:cs typeface="Times New Roman" pitchFamily="18" charset="0"/>
                          </a:rPr>
                          <m:t> </m:t>
                        </m:r>
                      </m:num>
                      <m:den>
                        <m:r>
                          <a:rPr lang="en-US" sz="3200" b="1" i="1">
                            <a:solidFill>
                              <a:prstClr val="black"/>
                            </a:solidFill>
                            <a:latin typeface="Cambria Math" panose="02040503050406030204" pitchFamily="18" charset="0"/>
                            <a:cs typeface="Times New Roman" pitchFamily="18" charset="0"/>
                          </a:rPr>
                          <m:t>𝟐𝟗𝟒</m:t>
                        </m:r>
                      </m:den>
                    </m:f>
                  </m:oMath>
                </a14:m>
                <a:r>
                  <a:rPr lang="vi-VN" sz="3200" dirty="0" smtClean="0">
                    <a:solidFill>
                      <a:prstClr val="black"/>
                    </a:solidFill>
                    <a:latin typeface="Arial" panose="020B0604020202020204" pitchFamily="34" charset="0"/>
                  </a:rPr>
                  <a:t> </a:t>
                </a:r>
                <a:endParaRPr lang="vi-VN" sz="3200" b="1" dirty="0">
                  <a:solidFill>
                    <a:prstClr val="black"/>
                  </a:solidFill>
                  <a:latin typeface="Cambria Math" panose="02040503050406030204" pitchFamily="18" charset="0"/>
                  <a:cs typeface="Times New Roman"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838201" y="3556490"/>
                <a:ext cx="3346938" cy="884156"/>
              </a:xfrm>
              <a:prstGeom prst="rect">
                <a:avLst/>
              </a:prstGeom>
              <a:blipFill>
                <a:blip r:embed="rId10"/>
                <a:stretch>
                  <a:fillRect l="-3643" b="-5517"/>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572001" y="3556490"/>
                <a:ext cx="3282462" cy="884156"/>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vi-VN" sz="2400" dirty="0" smtClean="0">
                    <a:solidFill>
                      <a:prstClr val="black"/>
                    </a:solidFill>
                    <a:latin typeface="Arial" panose="020B0604020202020204" pitchFamily="34" charset="0"/>
                  </a:rPr>
                  <a:t>D.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𝟐𝟐</m:t>
                        </m:r>
                      </m:num>
                      <m:den>
                        <m:r>
                          <a:rPr lang="en-US" sz="3200" b="1" i="1" smtClean="0">
                            <a:solidFill>
                              <a:prstClr val="black"/>
                            </a:solidFill>
                            <a:latin typeface="Cambria Math" panose="02040503050406030204" pitchFamily="18" charset="0"/>
                            <a:cs typeface="Times New Roman" pitchFamily="18" charset="0"/>
                          </a:rPr>
                          <m:t>𝟑𝟑</m:t>
                        </m:r>
                      </m:den>
                    </m:f>
                  </m:oMath>
                </a14:m>
                <a:r>
                  <a:rPr lang="en-US" sz="3200" b="1" i="1" dirty="0">
                    <a:solidFill>
                      <a:prstClr val="black"/>
                    </a:solidFill>
                    <a:latin typeface="Cambria Math" panose="02040503050406030204" pitchFamily="18" charset="0"/>
                    <a:cs typeface="Times New Roman" pitchFamily="18" charset="0"/>
                  </a:rPr>
                  <a:t> </a:t>
                </a:r>
                <a:r>
                  <a:rPr lang="en-US" sz="3200" b="1" dirty="0" smtClean="0">
                    <a:solidFill>
                      <a:prstClr val="black"/>
                    </a:solidFill>
                    <a:latin typeface="Cambria Math" panose="02040503050406030204" pitchFamily="18" charset="0"/>
                    <a:cs typeface="Times New Roman" pitchFamily="18" charset="0"/>
                  </a:rPr>
                  <a:t>=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smtClean="0">
                            <a:solidFill>
                              <a:prstClr val="black"/>
                            </a:solidFill>
                            <a:latin typeface="Cambria Math" panose="02040503050406030204" pitchFamily="18" charset="0"/>
                            <a:cs typeface="Times New Roman" pitchFamily="18" charset="0"/>
                          </a:rPr>
                          <m:t>𝟐𝟎𝟎</m:t>
                        </m:r>
                      </m:num>
                      <m:den>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𝟑𝟎𝟎</m:t>
                        </m:r>
                      </m:den>
                    </m:f>
                  </m:oMath>
                </a14:m>
                <a:r>
                  <a:rPr lang="en-US" sz="3200" b="1" dirty="0" smtClean="0">
                    <a:solidFill>
                      <a:prstClr val="black"/>
                    </a:solidFill>
                    <a:latin typeface="Cambria Math" panose="02040503050406030204" pitchFamily="18" charset="0"/>
                    <a:cs typeface="Times New Roman" pitchFamily="18" charset="0"/>
                  </a:rPr>
                  <a:t> </a:t>
                </a:r>
                <a:endParaRPr lang="vi-VN" sz="3200" b="1" dirty="0">
                  <a:solidFill>
                    <a:prstClr val="black"/>
                  </a:solidFill>
                  <a:latin typeface="Cambria Math" panose="02040503050406030204" pitchFamily="18" charset="0"/>
                  <a:cs typeface="Times New Roman"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572001" y="3556490"/>
                <a:ext cx="3282462" cy="884156"/>
              </a:xfrm>
              <a:prstGeom prst="rect">
                <a:avLst/>
              </a:prstGeom>
              <a:blipFill>
                <a:blip r:embed="rId11"/>
                <a:stretch>
                  <a:fillRect l="-3532" b="-5517"/>
                </a:stretch>
              </a:blipFill>
              <a:ln w="28575">
                <a:noFill/>
              </a:ln>
            </p:spPr>
            <p:txBody>
              <a:bodyPr/>
              <a:lstStyle/>
              <a:p>
                <a:r>
                  <a:rPr lang="en-US">
                    <a:noFill/>
                  </a:rPr>
                  <a:t> </a:t>
                </a:r>
              </a:p>
            </p:txBody>
          </p:sp>
        </mc:Fallback>
      </mc:AlternateContent>
      <p:pic>
        <p:nvPicPr>
          <p:cNvPr id="11" name="Picture 10"/>
          <p:cNvPicPr>
            <a:picLocks noChangeAspect="1"/>
          </p:cNvPicPr>
          <p:nvPr/>
        </p:nvPicPr>
        <p:blipFill rotWithShape="1">
          <a:blip r:embed="rId12"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3499338" y="2507273"/>
            <a:ext cx="663853" cy="531044"/>
          </a:xfrm>
          <a:prstGeom prst="rect">
            <a:avLst/>
          </a:prstGeom>
        </p:spPr>
      </p:pic>
      <p:pic>
        <p:nvPicPr>
          <p:cNvPr id="12" name="Picture 11"/>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546231" y="3615106"/>
            <a:ext cx="603402" cy="528066"/>
          </a:xfrm>
          <a:prstGeom prst="rect">
            <a:avLst/>
          </a:prstGeom>
        </p:spPr>
      </p:pic>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80384" y="3679582"/>
            <a:ext cx="603557" cy="530398"/>
          </a:xfrm>
          <a:prstGeom prst="rect">
            <a:avLst/>
          </a:prstGeom>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03831" y="2425211"/>
            <a:ext cx="603557" cy="530398"/>
          </a:xfrm>
          <a:prstGeom prst="rect">
            <a:avLst/>
          </a:prstGeom>
        </p:spPr>
      </p:pic>
      <p:sp>
        <p:nvSpPr>
          <p:cNvPr id="15" name="Snip Diagonal Corner Rectangle 14"/>
          <p:cNvSpPr/>
          <p:nvPr/>
        </p:nvSpPr>
        <p:spPr>
          <a:xfrm>
            <a:off x="1336431" y="386863"/>
            <a:ext cx="6447692" cy="158261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latinLnBrk="0">
              <a:defRPr/>
            </a:pPr>
            <a:r>
              <a:rPr lang="en-US" sz="3200" b="1" dirty="0" smtClean="0">
                <a:solidFill>
                  <a:srgbClr val="E32B27"/>
                </a:solidFill>
                <a:latin typeface="Times New Roman" pitchFamily="18" charset="0"/>
                <a:cs typeface="Times New Roman" pitchFamily="18" charset="0"/>
              </a:rPr>
              <a:t>Câu 9:</a:t>
            </a:r>
            <a:r>
              <a:rPr lang="en-US" sz="3200" b="1" dirty="0" smtClean="0">
                <a:solidFill>
                  <a:prstClr val="black"/>
                </a:solidFill>
                <a:latin typeface="Times New Roman" pitchFamily="18" charset="0"/>
                <a:cs typeface="Times New Roman" pitchFamily="18" charset="0"/>
              </a:rPr>
              <a:t> Hãy chọn đáp án SAI</a:t>
            </a:r>
          </a:p>
        </p:txBody>
      </p:sp>
    </p:spTree>
    <p:extLst>
      <p:ext uri="{BB962C8B-B14F-4D97-AF65-F5344CB8AC3E}">
        <p14:creationId xmlns:p14="http://schemas.microsoft.com/office/powerpoint/2010/main" val="225065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250" fill="hold"/>
                                        <p:tgtEl>
                                          <p:spTgt spid="4"/>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500" fill="hold"/>
                                        <p:tgtEl>
                                          <p:spTgt spid="5"/>
                                        </p:tgtEl>
                                        <p:attrNameLst>
                                          <p:attrName>r</p:attrName>
                                        </p:attrNameLst>
                                      </p:cBhvr>
                                    </p:animRot>
                                  </p:childTnLst>
                                </p:cTn>
                              </p:par>
                              <p:par>
                                <p:cTn id="29" presetID="8" presetClass="emph" presetSubtype="0" repeatCount="indefinite" fill="hold" nodeType="withEffect">
                                  <p:stCondLst>
                                    <p:cond delay="0"/>
                                  </p:stCondLst>
                                  <p:childTnLst>
                                    <p:animRot by="21600000">
                                      <p:cBhvr>
                                        <p:cTn id="30" dur="2000" fill="hold"/>
                                        <p:tgtEl>
                                          <p:spTgt spid="6"/>
                                        </p:tgtEl>
                                        <p:attrNameLst>
                                          <p:attrName>r</p:attrName>
                                        </p:attrNameLst>
                                      </p:cBhvr>
                                    </p:animRot>
                                  </p:childTnLst>
                                </p:cTn>
                              </p:par>
                              <p:par>
                                <p:cTn id="31" presetID="47"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strVal val="#ppt_x"/>
                                          </p:val>
                                        </p:tav>
                                        <p:tav tm="100000">
                                          <p:val>
                                            <p:strVal val="#ppt_x"/>
                                          </p:val>
                                        </p:tav>
                                      </p:tavLst>
                                    </p:anim>
                                    <p:anim calcmode="lin" valueType="num">
                                      <p:cBhvr>
                                        <p:cTn id="3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250" fill="hold"/>
                                        <p:tgtEl>
                                          <p:spTgt spid="7"/>
                                        </p:tgtEl>
                                        <p:attrNameLst>
                                          <p:attrName>fillcolor</p:attrName>
                                        </p:attrNameLst>
                                      </p:cBhvr>
                                      <p:to>
                                        <a:srgbClr val="FFF2CC"/>
                                      </p:to>
                                    </p:animClr>
                                    <p:set>
                                      <p:cBhvr>
                                        <p:cTn id="41" dur="250" fill="hold"/>
                                        <p:tgtEl>
                                          <p:spTgt spid="7"/>
                                        </p:tgtEl>
                                        <p:attrNameLst>
                                          <p:attrName>fill.type</p:attrName>
                                        </p:attrNameLst>
                                      </p:cBhvr>
                                      <p:to>
                                        <p:strVal val="solid"/>
                                      </p:to>
                                    </p:set>
                                    <p:set>
                                      <p:cBhvr>
                                        <p:cTn id="42" dur="250" fill="hold"/>
                                        <p:tgtEl>
                                          <p:spTgt spid="7"/>
                                        </p:tgtEl>
                                        <p:attrNameLst>
                                          <p:attrName>fill.on</p:attrName>
                                        </p:attrNameLst>
                                      </p:cBhvr>
                                      <p:to>
                                        <p:strVal val="true"/>
                                      </p:to>
                                    </p:se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3" presetID="23" presetClass="entr" presetSubtype="32" fill="hold" nodeType="withEffect">
                                  <p:stCondLst>
                                    <p:cond delay="1000"/>
                                  </p:stCondLst>
                                  <p:childTnLst>
                                    <p:set>
                                      <p:cBhvr>
                                        <p:cTn id="44" dur="1" fill="hold">
                                          <p:stCondLst>
                                            <p:cond delay="0"/>
                                          </p:stCondLst>
                                        </p:cTn>
                                        <p:tgtEl>
                                          <p:spTgt spid="11"/>
                                        </p:tgtEl>
                                        <p:attrNameLst>
                                          <p:attrName>style.visibility</p:attrName>
                                        </p:attrNameLst>
                                      </p:cBhvr>
                                      <p:to>
                                        <p:strVal val="visible"/>
                                      </p:to>
                                    </p:set>
                                    <p:anim calcmode="lin" valueType="num">
                                      <p:cBhvr>
                                        <p:cTn id="45" dur="250" fill="hold"/>
                                        <p:tgtEl>
                                          <p:spTgt spid="11"/>
                                        </p:tgtEl>
                                        <p:attrNameLst>
                                          <p:attrName>ppt_w</p:attrName>
                                        </p:attrNameLst>
                                      </p:cBhvr>
                                      <p:tavLst>
                                        <p:tav tm="0">
                                          <p:val>
                                            <p:strVal val="4*#ppt_w"/>
                                          </p:val>
                                        </p:tav>
                                        <p:tav tm="100000">
                                          <p:val>
                                            <p:strVal val="#ppt_w"/>
                                          </p:val>
                                        </p:tav>
                                      </p:tavLst>
                                    </p:anim>
                                    <p:anim calcmode="lin" valueType="num">
                                      <p:cBhvr>
                                        <p:cTn id="46"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par>
                                <p:cTn id="47" presetID="1" presetClass="emph" presetSubtype="2" fill="hold" nodeType="withEffect">
                                  <p:stCondLst>
                                    <p:cond delay="1000"/>
                                  </p:stCondLst>
                                  <p:childTnLst>
                                    <p:animClr clrSpc="rgb" dir="cw">
                                      <p:cBhvr>
                                        <p:cTn id="48" dur="250" fill="hold"/>
                                        <p:tgtEl>
                                          <p:spTgt spid="7"/>
                                        </p:tgtEl>
                                        <p:attrNameLst>
                                          <p:attrName>fillcolor</p:attrName>
                                        </p:attrNameLst>
                                      </p:cBhvr>
                                      <p:to>
                                        <a:srgbClr val="00B050"/>
                                      </p:to>
                                    </p:animClr>
                                    <p:set>
                                      <p:cBhvr>
                                        <p:cTn id="49" dur="250" fill="hold"/>
                                        <p:tgtEl>
                                          <p:spTgt spid="7"/>
                                        </p:tgtEl>
                                        <p:attrNameLst>
                                          <p:attrName>fill.type</p:attrName>
                                        </p:attrNameLst>
                                      </p:cBhvr>
                                      <p:to>
                                        <p:strVal val="solid"/>
                                      </p:to>
                                    </p:set>
                                    <p:set>
                                      <p:cBhvr>
                                        <p:cTn id="50"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1" restart="whenNotActive" fill="hold" evtFilter="cancelBubble" nodeType="interactiveSeq">
                <p:stCondLst>
                  <p:cond evt="onClick" delay="0">
                    <p:tgtEl>
                      <p:spTgt spid="8"/>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50" fill="hold"/>
                                        <p:tgtEl>
                                          <p:spTgt spid="8"/>
                                        </p:tgtEl>
                                        <p:attrNameLst>
                                          <p:attrName>fillcolor</p:attrName>
                                        </p:attrNameLst>
                                      </p:cBhvr>
                                      <p:to>
                                        <a:srgbClr val="FFF2CC"/>
                                      </p:to>
                                    </p:animClr>
                                    <p:set>
                                      <p:cBhvr>
                                        <p:cTn id="56" dur="250" fill="hold"/>
                                        <p:tgtEl>
                                          <p:spTgt spid="8"/>
                                        </p:tgtEl>
                                        <p:attrNameLst>
                                          <p:attrName>fill.type</p:attrName>
                                        </p:attrNameLst>
                                      </p:cBhvr>
                                      <p:to>
                                        <p:strVal val="solid"/>
                                      </p:to>
                                    </p:set>
                                    <p:set>
                                      <p:cBhvr>
                                        <p:cTn id="57" dur="250" fill="hold"/>
                                        <p:tgtEl>
                                          <p:spTgt spid="8"/>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8" presetID="23" presetClass="entr" presetSubtype="32" fill="hold" nodeType="withEffect">
                                  <p:stCondLst>
                                    <p:cond delay="1000"/>
                                  </p:stCondLst>
                                  <p:childTnLst>
                                    <p:set>
                                      <p:cBhvr>
                                        <p:cTn id="59" dur="1" fill="hold">
                                          <p:stCondLst>
                                            <p:cond delay="0"/>
                                          </p:stCondLst>
                                        </p:cTn>
                                        <p:tgtEl>
                                          <p:spTgt spid="14"/>
                                        </p:tgtEl>
                                        <p:attrNameLst>
                                          <p:attrName>style.visibility</p:attrName>
                                        </p:attrNameLst>
                                      </p:cBhvr>
                                      <p:to>
                                        <p:strVal val="visible"/>
                                      </p:to>
                                    </p:set>
                                    <p:anim calcmode="lin" valueType="num">
                                      <p:cBhvr>
                                        <p:cTn id="60" dur="250" fill="hold"/>
                                        <p:tgtEl>
                                          <p:spTgt spid="14"/>
                                        </p:tgtEl>
                                        <p:attrNameLst>
                                          <p:attrName>ppt_w</p:attrName>
                                        </p:attrNameLst>
                                      </p:cBhvr>
                                      <p:tavLst>
                                        <p:tav tm="0">
                                          <p:val>
                                            <p:strVal val="4*#ppt_w"/>
                                          </p:val>
                                        </p:tav>
                                        <p:tav tm="100000">
                                          <p:val>
                                            <p:strVal val="#ppt_w"/>
                                          </p:val>
                                        </p:tav>
                                      </p:tavLst>
                                    </p:anim>
                                    <p:anim calcmode="lin" valueType="num">
                                      <p:cBhvr>
                                        <p:cTn id="61"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4" name="Wrong Buzzer.wav"/>
                                        </p:tgtEl>
                                      </p:cMediaNode>
                                    </p:audio>
                                  </p:subTnLst>
                                </p:cTn>
                              </p:par>
                              <p:par>
                                <p:cTn id="62" presetID="1" presetClass="emph" presetSubtype="2" fill="hold" nodeType="withEffect">
                                  <p:stCondLst>
                                    <p:cond delay="1000"/>
                                  </p:stCondLst>
                                  <p:childTnLst>
                                    <p:animClr clrSpc="rgb" dir="cw">
                                      <p:cBhvr>
                                        <p:cTn id="63" dur="250" fill="hold"/>
                                        <p:tgtEl>
                                          <p:spTgt spid="8"/>
                                        </p:tgtEl>
                                        <p:attrNameLst>
                                          <p:attrName>fillcolor</p:attrName>
                                        </p:attrNameLst>
                                      </p:cBhvr>
                                      <p:to>
                                        <a:srgbClr val="FFFF00"/>
                                      </p:to>
                                    </p:animClr>
                                    <p:set>
                                      <p:cBhvr>
                                        <p:cTn id="64" dur="250" fill="hold"/>
                                        <p:tgtEl>
                                          <p:spTgt spid="8"/>
                                        </p:tgtEl>
                                        <p:attrNameLst>
                                          <p:attrName>fill.type</p:attrName>
                                        </p:attrNameLst>
                                      </p:cBhvr>
                                      <p:to>
                                        <p:strVal val="solid"/>
                                      </p:to>
                                    </p:set>
                                    <p:set>
                                      <p:cBhvr>
                                        <p:cTn id="65"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9"/>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250" fill="hold"/>
                                        <p:tgtEl>
                                          <p:spTgt spid="9"/>
                                        </p:tgtEl>
                                        <p:attrNameLst>
                                          <p:attrName>fillcolor</p:attrName>
                                        </p:attrNameLst>
                                      </p:cBhvr>
                                      <p:to>
                                        <a:srgbClr val="FFF2CC"/>
                                      </p:to>
                                    </p:animClr>
                                    <p:set>
                                      <p:cBhvr>
                                        <p:cTn id="71" dur="250" fill="hold"/>
                                        <p:tgtEl>
                                          <p:spTgt spid="9"/>
                                        </p:tgtEl>
                                        <p:attrNameLst>
                                          <p:attrName>fill.type</p:attrName>
                                        </p:attrNameLst>
                                      </p:cBhvr>
                                      <p:to>
                                        <p:strVal val="solid"/>
                                      </p:to>
                                    </p:set>
                                    <p:set>
                                      <p:cBhvr>
                                        <p:cTn id="72" dur="250" fill="hold"/>
                                        <p:tgtEl>
                                          <p:spTgt spid="9"/>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par>
                                <p:cTn id="73" presetID="23" presetClass="entr" presetSubtype="32" fill="hold" nodeType="withEffect">
                                  <p:stCondLst>
                                    <p:cond delay="1000"/>
                                  </p:stCondLst>
                                  <p:childTnLst>
                                    <p:set>
                                      <p:cBhvr>
                                        <p:cTn id="74" dur="1" fill="hold">
                                          <p:stCondLst>
                                            <p:cond delay="0"/>
                                          </p:stCondLst>
                                        </p:cTn>
                                        <p:tgtEl>
                                          <p:spTgt spid="12"/>
                                        </p:tgtEl>
                                        <p:attrNameLst>
                                          <p:attrName>style.visibility</p:attrName>
                                        </p:attrNameLst>
                                      </p:cBhvr>
                                      <p:to>
                                        <p:strVal val="visible"/>
                                      </p:to>
                                    </p:set>
                                    <p:anim calcmode="lin" valueType="num">
                                      <p:cBhvr>
                                        <p:cTn id="75" dur="250" fill="hold"/>
                                        <p:tgtEl>
                                          <p:spTgt spid="12"/>
                                        </p:tgtEl>
                                        <p:attrNameLst>
                                          <p:attrName>ppt_w</p:attrName>
                                        </p:attrNameLst>
                                      </p:cBhvr>
                                      <p:tavLst>
                                        <p:tav tm="0">
                                          <p:val>
                                            <p:strVal val="4*#ppt_w"/>
                                          </p:val>
                                        </p:tav>
                                        <p:tav tm="100000">
                                          <p:val>
                                            <p:strVal val="#ppt_w"/>
                                          </p:val>
                                        </p:tav>
                                      </p:tavLst>
                                    </p:anim>
                                    <p:anim calcmode="lin" valueType="num">
                                      <p:cBhvr>
                                        <p:cTn id="76"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4" name="Wrong Buzzer.wav"/>
                                        </p:tgtEl>
                                      </p:cMediaNode>
                                    </p:audio>
                                  </p:subTnLst>
                                </p:cTn>
                              </p:par>
                              <p:par>
                                <p:cTn id="77" presetID="1" presetClass="emph" presetSubtype="2" fill="hold" nodeType="withEffect">
                                  <p:stCondLst>
                                    <p:cond delay="1000"/>
                                  </p:stCondLst>
                                  <p:childTnLst>
                                    <p:animClr clrSpc="rgb" dir="cw">
                                      <p:cBhvr>
                                        <p:cTn id="78" dur="250" fill="hold"/>
                                        <p:tgtEl>
                                          <p:spTgt spid="9"/>
                                        </p:tgtEl>
                                        <p:attrNameLst>
                                          <p:attrName>fillcolor</p:attrName>
                                        </p:attrNameLst>
                                      </p:cBhvr>
                                      <p:to>
                                        <a:srgbClr val="FFFF00"/>
                                      </p:to>
                                    </p:animClr>
                                    <p:set>
                                      <p:cBhvr>
                                        <p:cTn id="79" dur="250" fill="hold"/>
                                        <p:tgtEl>
                                          <p:spTgt spid="9"/>
                                        </p:tgtEl>
                                        <p:attrNameLst>
                                          <p:attrName>fill.type</p:attrName>
                                        </p:attrNameLst>
                                      </p:cBhvr>
                                      <p:to>
                                        <p:strVal val="solid"/>
                                      </p:to>
                                    </p:set>
                                    <p:set>
                                      <p:cBhvr>
                                        <p:cTn id="80"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81" restart="whenNotActive" fill="hold" evtFilter="cancelBubble" nodeType="interactiveSeq">
                <p:stCondLst>
                  <p:cond evt="onClick" delay="0">
                    <p:tgtEl>
                      <p:spTgt spid="10"/>
                    </p:tgtEl>
                  </p:cond>
                </p:stCondLst>
                <p:endSync evt="end" delay="0">
                  <p:rtn val="all"/>
                </p:endSync>
                <p:childTnLst>
                  <p:par>
                    <p:cTn id="82" fill="hold">
                      <p:stCondLst>
                        <p:cond delay="0"/>
                      </p:stCondLst>
                      <p:childTnLst>
                        <p:par>
                          <p:cTn id="83" fill="hold">
                            <p:stCondLst>
                              <p:cond delay="0"/>
                            </p:stCondLst>
                            <p:childTnLst>
                              <p:par>
                                <p:cTn id="84" presetID="1" presetClass="emph" presetSubtype="2" fill="hold" nodeType="clickEffect">
                                  <p:stCondLst>
                                    <p:cond delay="0"/>
                                  </p:stCondLst>
                                  <p:childTnLst>
                                    <p:animClr clrSpc="rgb" dir="cw">
                                      <p:cBhvr>
                                        <p:cTn id="85" dur="250" fill="hold"/>
                                        <p:tgtEl>
                                          <p:spTgt spid="10"/>
                                        </p:tgtEl>
                                        <p:attrNameLst>
                                          <p:attrName>fillcolor</p:attrName>
                                        </p:attrNameLst>
                                      </p:cBhvr>
                                      <p:to>
                                        <a:srgbClr val="FFF2CC"/>
                                      </p:to>
                                    </p:animClr>
                                    <p:set>
                                      <p:cBhvr>
                                        <p:cTn id="86" dur="250" fill="hold"/>
                                        <p:tgtEl>
                                          <p:spTgt spid="10"/>
                                        </p:tgtEl>
                                        <p:attrNameLst>
                                          <p:attrName>fill.type</p:attrName>
                                        </p:attrNameLst>
                                      </p:cBhvr>
                                      <p:to>
                                        <p:strVal val="solid"/>
                                      </p:to>
                                    </p:set>
                                    <p:set>
                                      <p:cBhvr>
                                        <p:cTn id="87" dur="250" fill="hold"/>
                                        <p:tgtEl>
                                          <p:spTgt spid="10"/>
                                        </p:tgtEl>
                                        <p:attrNameLst>
                                          <p:attrName>fill.on</p:attrName>
                                        </p:attrNameLst>
                                      </p:cBhvr>
                                      <p:to>
                                        <p:strVal val="true"/>
                                      </p:to>
                                    </p:set>
                                  </p:childTnLst>
                                  <p:subTnLst>
                                    <p:audio>
                                      <p:cMediaNode>
                                        <p:cTn display="0" masterRel="sameClick">
                                          <p:stCondLst>
                                            <p:cond evt="begin" delay="0">
                                              <p:tn val="84"/>
                                            </p:cond>
                                          </p:stCondLst>
                                          <p:endCondLst>
                                            <p:cond evt="onStopAudio" delay="0">
                                              <p:tgtEl>
                                                <p:sldTgt/>
                                              </p:tgtEl>
                                            </p:cond>
                                          </p:endCondLst>
                                        </p:cTn>
                                        <p:tgtEl>
                                          <p:sndTgt r:embed="rId2" name="click.wav"/>
                                        </p:tgtEl>
                                      </p:cMediaNode>
                                    </p:audio>
                                  </p:subTnLst>
                                </p:cTn>
                              </p:par>
                              <p:par>
                                <p:cTn id="88" presetID="23" presetClass="entr" presetSubtype="32" fill="hold" nodeType="withEffect">
                                  <p:stCondLst>
                                    <p:cond delay="1000"/>
                                  </p:stCondLst>
                                  <p:childTnLst>
                                    <p:set>
                                      <p:cBhvr>
                                        <p:cTn id="89" dur="1" fill="hold">
                                          <p:stCondLst>
                                            <p:cond delay="0"/>
                                          </p:stCondLst>
                                        </p:cTn>
                                        <p:tgtEl>
                                          <p:spTgt spid="13"/>
                                        </p:tgtEl>
                                        <p:attrNameLst>
                                          <p:attrName>style.visibility</p:attrName>
                                        </p:attrNameLst>
                                      </p:cBhvr>
                                      <p:to>
                                        <p:strVal val="visible"/>
                                      </p:to>
                                    </p:set>
                                    <p:anim calcmode="lin" valueType="num">
                                      <p:cBhvr>
                                        <p:cTn id="90" dur="250" fill="hold"/>
                                        <p:tgtEl>
                                          <p:spTgt spid="13"/>
                                        </p:tgtEl>
                                        <p:attrNameLst>
                                          <p:attrName>ppt_w</p:attrName>
                                        </p:attrNameLst>
                                      </p:cBhvr>
                                      <p:tavLst>
                                        <p:tav tm="0">
                                          <p:val>
                                            <p:strVal val="4*#ppt_w"/>
                                          </p:val>
                                        </p:tav>
                                        <p:tav tm="100000">
                                          <p:val>
                                            <p:strVal val="#ppt_w"/>
                                          </p:val>
                                        </p:tav>
                                      </p:tavLst>
                                    </p:anim>
                                    <p:anim calcmode="lin" valueType="num">
                                      <p:cBhvr>
                                        <p:cTn id="91"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8"/>
                                            </p:cond>
                                          </p:stCondLst>
                                          <p:endCondLst>
                                            <p:cond evt="onStopAudio" delay="0">
                                              <p:tgtEl>
                                                <p:sldTgt/>
                                              </p:tgtEl>
                                            </p:cond>
                                          </p:endCondLst>
                                        </p:cTn>
                                        <p:tgtEl>
                                          <p:sndTgt r:embed="rId4" name="Wrong Buzzer.wav"/>
                                        </p:tgtEl>
                                      </p:cMediaNode>
                                    </p:audio>
                                  </p:subTnLst>
                                </p:cTn>
                              </p:par>
                              <p:par>
                                <p:cTn id="92" presetID="1" presetClass="emph" presetSubtype="2" fill="hold" nodeType="withEffect">
                                  <p:stCondLst>
                                    <p:cond delay="1000"/>
                                  </p:stCondLst>
                                  <p:childTnLst>
                                    <p:animClr clrSpc="rgb" dir="cw">
                                      <p:cBhvr>
                                        <p:cTn id="93" dur="250" fill="hold"/>
                                        <p:tgtEl>
                                          <p:spTgt spid="10"/>
                                        </p:tgtEl>
                                        <p:attrNameLst>
                                          <p:attrName>fillcolor</p:attrName>
                                        </p:attrNameLst>
                                      </p:cBhvr>
                                      <p:to>
                                        <a:srgbClr val="FFFF00"/>
                                      </p:to>
                                    </p:animClr>
                                    <p:set>
                                      <p:cBhvr>
                                        <p:cTn id="94" dur="250" fill="hold"/>
                                        <p:tgtEl>
                                          <p:spTgt spid="10"/>
                                        </p:tgtEl>
                                        <p:attrNameLst>
                                          <p:attrName>fill.type</p:attrName>
                                        </p:attrNameLst>
                                      </p:cBhvr>
                                      <p:to>
                                        <p:strVal val="solid"/>
                                      </p:to>
                                    </p:set>
                                    <p:set>
                                      <p:cBhvr>
                                        <p:cTn id="95"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7" grpId="0" animBg="1"/>
      <p:bldP spid="8" grpId="0" animBg="1"/>
      <p:bldP spid="9" grpId="0" animBg="1"/>
      <p:bldP spid="10"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332703" y="3386891"/>
            <a:ext cx="609667" cy="663774"/>
          </a:xfrm>
          <a:prstGeom prst="rect">
            <a:avLst/>
          </a:prstGeom>
        </p:spPr>
      </p:pic>
      <p:pic>
        <p:nvPicPr>
          <p:cNvPr id="16" name="Picture 15"/>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771484" y="3847792"/>
            <a:ext cx="390293" cy="424931"/>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838201" y="2343150"/>
                <a:ext cx="3300046" cy="857250"/>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latinLnBrk="0">
                  <a:defRPr/>
                </a:pPr>
                <a:r>
                  <a:rPr lang="en-US" sz="2400" b="1" dirty="0" smtClean="0">
                    <a:solidFill>
                      <a:prstClr val="black"/>
                    </a:solidFill>
                    <a:cs typeface="Times New Roman" pitchFamily="18" charset="0"/>
                  </a:rPr>
                  <a:t>A.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smtClean="0">
                            <a:solidFill>
                              <a:prstClr val="black"/>
                            </a:solidFill>
                            <a:latin typeface="Cambria Math" panose="02040503050406030204" pitchFamily="18" charset="0"/>
                            <a:cs typeface="Times New Roman" pitchFamily="18" charset="0"/>
                          </a:rPr>
                          <m:t>𝟒𝟑𝟐𝟑</m:t>
                        </m:r>
                        <m:r>
                          <a:rPr lang="en-US" sz="3200" b="1" i="1" smtClean="0">
                            <a:solidFill>
                              <a:prstClr val="black"/>
                            </a:solidFill>
                            <a:latin typeface="Cambria Math" panose="02040503050406030204" pitchFamily="18" charset="0"/>
                            <a:cs typeface="Times New Roman" pitchFamily="18" charset="0"/>
                          </a:rPr>
                          <m:t> </m:t>
                        </m:r>
                      </m:num>
                      <m:den>
                        <m:r>
                          <a:rPr lang="en-US" sz="3200" b="1" i="1" smtClean="0">
                            <a:solidFill>
                              <a:prstClr val="black"/>
                            </a:solidFill>
                            <a:latin typeface="Cambria Math" panose="02040503050406030204" pitchFamily="18" charset="0"/>
                            <a:cs typeface="Times New Roman" pitchFamily="18" charset="0"/>
                          </a:rPr>
                          <m:t>𝟐𝟒𝟐𝟓</m:t>
                        </m:r>
                      </m:den>
                    </m:f>
                  </m:oMath>
                </a14:m>
                <a:r>
                  <a:rPr lang="en-US" sz="3200" dirty="0" smtClean="0">
                    <a:solidFill>
                      <a:prstClr val="black"/>
                    </a:solidFill>
                    <a:latin typeface="Arial" panose="020B0604020202020204" pitchFamily="34" charset="0"/>
                  </a:rPr>
                  <a:t> &gt; 1</a:t>
                </a:r>
                <a:endParaRPr lang="vi-VN" sz="3200" dirty="0">
                  <a:solidFill>
                    <a:prstClr val="black"/>
                  </a:solidFill>
                  <a:latin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838201" y="2343150"/>
                <a:ext cx="3300046" cy="857250"/>
              </a:xfrm>
              <a:prstGeom prst="rect">
                <a:avLst/>
              </a:prstGeom>
              <a:blipFill>
                <a:blip r:embed="rId7"/>
                <a:stretch>
                  <a:fillRect l="-3697" b="-6383"/>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648201" y="2343149"/>
                <a:ext cx="3147646" cy="792781"/>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latinLnBrk="0">
                  <a:defRPr/>
                </a:pPr>
                <a:r>
                  <a:rPr lang="vi-VN" sz="2400" dirty="0" smtClean="0">
                    <a:solidFill>
                      <a:prstClr val="black"/>
                    </a:solidFill>
                    <a:latin typeface="Arial" panose="020B0604020202020204" pitchFamily="34" charset="0"/>
                  </a:rPr>
                  <a:t>B. </a:t>
                </a:r>
                <a:r>
                  <a:rPr lang="en-US" sz="2400" dirty="0" smtClean="0">
                    <a:solidFill>
                      <a:prstClr val="black"/>
                    </a:solidFill>
                    <a:latin typeface="Arial" panose="020B0604020202020204" pitchFamily="34" charset="0"/>
                  </a:rPr>
                  <a:t>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𝟔𝟖𝟒</m:t>
                        </m:r>
                      </m:num>
                      <m:den>
                        <m:r>
                          <a:rPr lang="en-US" sz="3200" b="1" i="1" smtClean="0">
                            <a:solidFill>
                              <a:prstClr val="black"/>
                            </a:solidFill>
                            <a:latin typeface="Cambria Math" panose="02040503050406030204" pitchFamily="18" charset="0"/>
                            <a:cs typeface="Times New Roman" pitchFamily="18" charset="0"/>
                          </a:rPr>
                          <m:t>𝟑𝟒𝟓</m:t>
                        </m:r>
                      </m:den>
                    </m:f>
                  </m:oMath>
                </a14:m>
                <a:r>
                  <a:rPr lang="en-US" sz="3200" b="1" i="1" dirty="0" smtClean="0">
                    <a:solidFill>
                      <a:prstClr val="black"/>
                    </a:solidFill>
                    <a:latin typeface="Cambria Math" panose="02040503050406030204" pitchFamily="18" charset="0"/>
                    <a:cs typeface="Times New Roman" pitchFamily="18" charset="0"/>
                  </a:rPr>
                  <a:t> </a:t>
                </a:r>
                <a:r>
                  <a:rPr lang="en-US" sz="3200" b="1" dirty="0" smtClean="0">
                    <a:solidFill>
                      <a:prstClr val="black"/>
                    </a:solidFill>
                    <a:latin typeface="Cambria Math" panose="02040503050406030204" pitchFamily="18" charset="0"/>
                    <a:cs typeface="Times New Roman" pitchFamily="18" charset="0"/>
                  </a:rPr>
                  <a:t>&gt; 0</a:t>
                </a:r>
                <a:endParaRPr lang="vi-VN" sz="3200" b="1" dirty="0">
                  <a:solidFill>
                    <a:prstClr val="black"/>
                  </a:solidFill>
                  <a:latin typeface="Cambria Math" panose="02040503050406030204" pitchFamily="18" charset="0"/>
                  <a:cs typeface="Times New Roman"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648201" y="2343149"/>
                <a:ext cx="3147646" cy="792781"/>
              </a:xfrm>
              <a:prstGeom prst="rect">
                <a:avLst/>
              </a:prstGeom>
              <a:blipFill>
                <a:blip r:embed="rId8"/>
                <a:stretch>
                  <a:fillRect l="-3876" b="-11538"/>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838201" y="3556490"/>
                <a:ext cx="3346938" cy="884156"/>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latinLnBrk="0">
                  <a:defRPr/>
                </a:pPr>
                <a:r>
                  <a:rPr lang="vi-VN" sz="2400" dirty="0" smtClean="0">
                    <a:solidFill>
                      <a:prstClr val="black"/>
                    </a:solidFill>
                    <a:latin typeface="Arial" panose="020B0604020202020204" pitchFamily="34" charset="0"/>
                  </a:rPr>
                  <a:t>C.</a:t>
                </a:r>
                <a:r>
                  <a:rPr lang="en-US" sz="2400" dirty="0" smtClean="0">
                    <a:solidFill>
                      <a:prstClr val="black"/>
                    </a:solidFill>
                    <a:latin typeface="Arial" panose="020B0604020202020204" pitchFamily="34" charset="0"/>
                  </a:rPr>
                  <a:t>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𝟐𝟒𝟒</m:t>
                        </m:r>
                        <m:r>
                          <a:rPr lang="en-US" sz="3200" b="1" i="1">
                            <a:solidFill>
                              <a:prstClr val="black"/>
                            </a:solidFill>
                            <a:latin typeface="Cambria Math" panose="02040503050406030204" pitchFamily="18" charset="0"/>
                            <a:cs typeface="Times New Roman" pitchFamily="18" charset="0"/>
                          </a:rPr>
                          <m:t> </m:t>
                        </m:r>
                      </m:num>
                      <m:den>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𝟖𝟕𝟔</m:t>
                        </m:r>
                      </m:den>
                    </m:f>
                  </m:oMath>
                </a14:m>
                <a:r>
                  <a:rPr lang="en-US" sz="3200" dirty="0">
                    <a:solidFill>
                      <a:prstClr val="black"/>
                    </a:solidFill>
                    <a:latin typeface="Arial" panose="020B0604020202020204" pitchFamily="34" charset="0"/>
                  </a:rPr>
                  <a:t> </a:t>
                </a:r>
                <a:r>
                  <a:rPr lang="en-US" sz="3200" dirty="0" smtClean="0">
                    <a:solidFill>
                      <a:prstClr val="black"/>
                    </a:solidFill>
                    <a:latin typeface="Arial" panose="020B0604020202020204" pitchFamily="34" charset="0"/>
                  </a:rPr>
                  <a:t>&gt;1</a:t>
                </a:r>
                <a:endParaRPr lang="vi-VN" sz="3200" b="1" dirty="0">
                  <a:solidFill>
                    <a:prstClr val="black"/>
                  </a:solidFill>
                  <a:latin typeface="Cambria Math" panose="02040503050406030204" pitchFamily="18" charset="0"/>
                  <a:cs typeface="Times New Roman"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838201" y="3556490"/>
                <a:ext cx="3346938" cy="884156"/>
              </a:xfrm>
              <a:prstGeom prst="rect">
                <a:avLst/>
              </a:prstGeom>
              <a:blipFill>
                <a:blip r:embed="rId9"/>
                <a:stretch>
                  <a:fillRect l="-3643" b="-5517"/>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654063" y="3544767"/>
                <a:ext cx="3282462" cy="884156"/>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vi-VN" sz="2400" dirty="0" smtClean="0">
                    <a:solidFill>
                      <a:prstClr val="black"/>
                    </a:solidFill>
                    <a:latin typeface="Arial" panose="020B0604020202020204" pitchFamily="34" charset="0"/>
                  </a:rPr>
                  <a:t>D.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𝟓𝟑𝟐𝟓</m:t>
                        </m:r>
                      </m:num>
                      <m:den>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𝟑𝟑𝟓𝟐</m:t>
                        </m:r>
                      </m:den>
                    </m:f>
                  </m:oMath>
                </a14:m>
                <a:r>
                  <a:rPr lang="en-US" sz="3200" b="1" i="1" dirty="0">
                    <a:solidFill>
                      <a:prstClr val="black"/>
                    </a:solidFill>
                    <a:latin typeface="Cambria Math" panose="02040503050406030204" pitchFamily="18" charset="0"/>
                    <a:cs typeface="Times New Roman" pitchFamily="18" charset="0"/>
                  </a:rPr>
                  <a:t> </a:t>
                </a:r>
                <a:r>
                  <a:rPr lang="en-US" sz="3200" b="1" dirty="0" smtClean="0">
                    <a:solidFill>
                      <a:prstClr val="black"/>
                    </a:solidFill>
                    <a:latin typeface="Cambria Math" panose="02040503050406030204" pitchFamily="18" charset="0"/>
                    <a:cs typeface="Times New Roman" pitchFamily="18" charset="0"/>
                  </a:rPr>
                  <a:t>&lt; 0</a:t>
                </a:r>
                <a:endParaRPr lang="vi-VN" sz="3200" b="1" dirty="0">
                  <a:solidFill>
                    <a:prstClr val="black"/>
                  </a:solidFill>
                  <a:latin typeface="Cambria Math" panose="02040503050406030204" pitchFamily="18" charset="0"/>
                  <a:cs typeface="Times New Roman"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4654063" y="3544767"/>
                <a:ext cx="3282462" cy="884156"/>
              </a:xfrm>
              <a:prstGeom prst="rect">
                <a:avLst/>
              </a:prstGeom>
              <a:blipFill>
                <a:blip r:embed="rId10"/>
                <a:stretch>
                  <a:fillRect l="-3525" b="-4795"/>
                </a:stretch>
              </a:blipFill>
              <a:ln w="28575">
                <a:noFill/>
              </a:ln>
            </p:spPr>
            <p:txBody>
              <a:bodyPr/>
              <a:lstStyle/>
              <a:p>
                <a:r>
                  <a:rPr lang="en-US">
                    <a:noFill/>
                  </a:rPr>
                  <a:t> </a:t>
                </a:r>
              </a:p>
            </p:txBody>
          </p:sp>
        </mc:Fallback>
      </mc:AlternateContent>
      <p:pic>
        <p:nvPicPr>
          <p:cNvPr id="21" name="Picture 20"/>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3499338" y="2507273"/>
            <a:ext cx="663853" cy="531044"/>
          </a:xfrm>
          <a:prstGeom prst="rect">
            <a:avLst/>
          </a:prstGeom>
        </p:spPr>
      </p:pic>
      <p:pic>
        <p:nvPicPr>
          <p:cNvPr id="22" name="Picture 21"/>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546231" y="3615106"/>
            <a:ext cx="603402" cy="528066"/>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92107" y="3679582"/>
            <a:ext cx="603557" cy="530398"/>
          </a:xfrm>
          <a:prstGeom prst="rect">
            <a:avLst/>
          </a:prstGeom>
        </p:spPr>
      </p:pic>
      <p:pic>
        <p:nvPicPr>
          <p:cNvPr id="24" name="Pictur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03831" y="2425211"/>
            <a:ext cx="603557" cy="530398"/>
          </a:xfrm>
          <a:prstGeom prst="rect">
            <a:avLst/>
          </a:prstGeom>
        </p:spPr>
      </p:pic>
      <p:sp>
        <p:nvSpPr>
          <p:cNvPr id="25" name="Snip Diagonal Corner Rectangle 24"/>
          <p:cNvSpPr/>
          <p:nvPr/>
        </p:nvSpPr>
        <p:spPr>
          <a:xfrm>
            <a:off x="1336431" y="386863"/>
            <a:ext cx="6447692" cy="158261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latinLnBrk="0">
              <a:defRPr/>
            </a:pPr>
            <a:r>
              <a:rPr lang="en-US" sz="3200" b="1" dirty="0" smtClean="0">
                <a:solidFill>
                  <a:srgbClr val="E32B27"/>
                </a:solidFill>
                <a:latin typeface="Times New Roman" pitchFamily="18" charset="0"/>
                <a:cs typeface="Times New Roman" pitchFamily="18" charset="0"/>
              </a:rPr>
              <a:t>Câu 10:</a:t>
            </a:r>
            <a:r>
              <a:rPr lang="en-US" sz="3200" b="1" dirty="0" smtClean="0">
                <a:solidFill>
                  <a:prstClr val="black"/>
                </a:solidFill>
                <a:latin typeface="Times New Roman" pitchFamily="18" charset="0"/>
                <a:cs typeface="Times New Roman" pitchFamily="18" charset="0"/>
              </a:rPr>
              <a:t> Hãy chọn đáp án đúng</a:t>
            </a:r>
          </a:p>
        </p:txBody>
      </p:sp>
    </p:spTree>
    <p:extLst>
      <p:ext uri="{BB962C8B-B14F-4D97-AF65-F5344CB8AC3E}">
        <p14:creationId xmlns:p14="http://schemas.microsoft.com/office/powerpoint/2010/main" val="78717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500" fill="hold"/>
                                        <p:tgtEl>
                                          <p:spTgt spid="15"/>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2000" fill="hold"/>
                                        <p:tgtEl>
                                          <p:spTgt spid="16"/>
                                        </p:tgtEl>
                                        <p:attrNameLst>
                                          <p:attrName>r</p:attrName>
                                        </p:attrNameLst>
                                      </p:cBhvr>
                                    </p:animRot>
                                  </p:childTnLst>
                                </p:cTn>
                              </p:par>
                              <p:par>
                                <p:cTn id="29" presetID="47"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anim calcmode="lin" valueType="num">
                                      <p:cBhvr>
                                        <p:cTn id="32" dur="500" fill="hold"/>
                                        <p:tgtEl>
                                          <p:spTgt spid="25"/>
                                        </p:tgtEl>
                                        <p:attrNameLst>
                                          <p:attrName>ppt_x</p:attrName>
                                        </p:attrNameLst>
                                      </p:cBhvr>
                                      <p:tavLst>
                                        <p:tav tm="0">
                                          <p:val>
                                            <p:strVal val="#ppt_x"/>
                                          </p:val>
                                        </p:tav>
                                        <p:tav tm="100000">
                                          <p:val>
                                            <p:strVal val="#ppt_x"/>
                                          </p:val>
                                        </p:tav>
                                      </p:tavLst>
                                    </p:anim>
                                    <p:anim calcmode="lin" valueType="num">
                                      <p:cBhvr>
                                        <p:cTn id="33"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17"/>
                                        </p:tgtEl>
                                        <p:attrNameLst>
                                          <p:attrName>fillcolor</p:attrName>
                                        </p:attrNameLst>
                                      </p:cBhvr>
                                      <p:to>
                                        <a:srgbClr val="FFF2CC"/>
                                      </p:to>
                                    </p:animClr>
                                    <p:set>
                                      <p:cBhvr>
                                        <p:cTn id="39" dur="250" fill="hold"/>
                                        <p:tgtEl>
                                          <p:spTgt spid="17"/>
                                        </p:tgtEl>
                                        <p:attrNameLst>
                                          <p:attrName>fill.type</p:attrName>
                                        </p:attrNameLst>
                                      </p:cBhvr>
                                      <p:to>
                                        <p:strVal val="solid"/>
                                      </p:to>
                                    </p:set>
                                    <p:set>
                                      <p:cBhvr>
                                        <p:cTn id="40" dur="250" fill="hold"/>
                                        <p:tgtEl>
                                          <p:spTgt spid="17"/>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250" fill="hold"/>
                                        <p:tgtEl>
                                          <p:spTgt spid="21"/>
                                        </p:tgtEl>
                                        <p:attrNameLst>
                                          <p:attrName>ppt_w</p:attrName>
                                        </p:attrNameLst>
                                      </p:cBhvr>
                                      <p:tavLst>
                                        <p:tav tm="0">
                                          <p:val>
                                            <p:strVal val="4*#ppt_w"/>
                                          </p:val>
                                        </p:tav>
                                        <p:tav tm="100000">
                                          <p:val>
                                            <p:strVal val="#ppt_w"/>
                                          </p:val>
                                        </p:tav>
                                      </p:tavLst>
                                    </p:anim>
                                    <p:anim calcmode="lin" valueType="num">
                                      <p:cBhvr>
                                        <p:cTn id="44"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17"/>
                                        </p:tgtEl>
                                        <p:attrNameLst>
                                          <p:attrName>fillcolor</p:attrName>
                                        </p:attrNameLst>
                                      </p:cBhvr>
                                      <p:to>
                                        <a:srgbClr val="00B050"/>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49" restart="whenNotActive" fill="hold" evtFilter="cancelBubble" nodeType="interactiveSeq">
                <p:stCondLst>
                  <p:cond evt="onClick" delay="0">
                    <p:tgtEl>
                      <p:spTgt spid="1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18"/>
                                        </p:tgtEl>
                                        <p:attrNameLst>
                                          <p:attrName>fillcolor</p:attrName>
                                        </p:attrNameLst>
                                      </p:cBhvr>
                                      <p:to>
                                        <a:srgbClr val="FFF2CC"/>
                                      </p:to>
                                    </p:animClr>
                                    <p:set>
                                      <p:cBhvr>
                                        <p:cTn id="54" dur="250" fill="hold"/>
                                        <p:tgtEl>
                                          <p:spTgt spid="18"/>
                                        </p:tgtEl>
                                        <p:attrNameLst>
                                          <p:attrName>fill.type</p:attrName>
                                        </p:attrNameLst>
                                      </p:cBhvr>
                                      <p:to>
                                        <p:strVal val="solid"/>
                                      </p:to>
                                    </p:set>
                                    <p:set>
                                      <p:cBhvr>
                                        <p:cTn id="55" dur="250" fill="hold"/>
                                        <p:tgtEl>
                                          <p:spTgt spid="1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250" fill="hold"/>
                                        <p:tgtEl>
                                          <p:spTgt spid="24"/>
                                        </p:tgtEl>
                                        <p:attrNameLst>
                                          <p:attrName>ppt_w</p:attrName>
                                        </p:attrNameLst>
                                      </p:cBhvr>
                                      <p:tavLst>
                                        <p:tav tm="0">
                                          <p:val>
                                            <p:strVal val="4*#ppt_w"/>
                                          </p:val>
                                        </p:tav>
                                        <p:tav tm="100000">
                                          <p:val>
                                            <p:strVal val="#ppt_w"/>
                                          </p:val>
                                        </p:tav>
                                      </p:tavLst>
                                    </p:anim>
                                    <p:anim calcmode="lin" valueType="num">
                                      <p:cBhvr>
                                        <p:cTn id="59"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18"/>
                                        </p:tgtEl>
                                        <p:attrNameLst>
                                          <p:attrName>fillcolor</p:attrName>
                                        </p:attrNameLst>
                                      </p:cBhvr>
                                      <p:to>
                                        <a:srgbClr val="FFFF00"/>
                                      </p:to>
                                    </p:animClr>
                                    <p:set>
                                      <p:cBhvr>
                                        <p:cTn id="62" dur="250" fill="hold"/>
                                        <p:tgtEl>
                                          <p:spTgt spid="18"/>
                                        </p:tgtEl>
                                        <p:attrNameLst>
                                          <p:attrName>fill.type</p:attrName>
                                        </p:attrNameLst>
                                      </p:cBhvr>
                                      <p:to>
                                        <p:strVal val="solid"/>
                                      </p:to>
                                    </p:set>
                                    <p:set>
                                      <p:cBhvr>
                                        <p:cTn id="63"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64" restart="whenNotActive" fill="hold" evtFilter="cancelBubble" nodeType="interactiveSeq">
                <p:stCondLst>
                  <p:cond evt="onClick" delay="0">
                    <p:tgtEl>
                      <p:spTgt spid="19"/>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50" fill="hold"/>
                                        <p:tgtEl>
                                          <p:spTgt spid="19"/>
                                        </p:tgtEl>
                                        <p:attrNameLst>
                                          <p:attrName>fillcolor</p:attrName>
                                        </p:attrNameLst>
                                      </p:cBhvr>
                                      <p:to>
                                        <a:srgbClr val="FFF2CC"/>
                                      </p:to>
                                    </p:animClr>
                                    <p:set>
                                      <p:cBhvr>
                                        <p:cTn id="69" dur="250" fill="hold"/>
                                        <p:tgtEl>
                                          <p:spTgt spid="19"/>
                                        </p:tgtEl>
                                        <p:attrNameLst>
                                          <p:attrName>fill.type</p:attrName>
                                        </p:attrNameLst>
                                      </p:cBhvr>
                                      <p:to>
                                        <p:strVal val="solid"/>
                                      </p:to>
                                    </p:set>
                                    <p:set>
                                      <p:cBhvr>
                                        <p:cTn id="70" dur="250" fill="hold"/>
                                        <p:tgtEl>
                                          <p:spTgt spid="19"/>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1" presetID="23" presetClass="entr" presetSubtype="32" fill="hold" nodeType="withEffect">
                                  <p:stCondLst>
                                    <p:cond delay="1000"/>
                                  </p:stCondLst>
                                  <p:childTnLst>
                                    <p:set>
                                      <p:cBhvr>
                                        <p:cTn id="72" dur="1" fill="hold">
                                          <p:stCondLst>
                                            <p:cond delay="0"/>
                                          </p:stCondLst>
                                        </p:cTn>
                                        <p:tgtEl>
                                          <p:spTgt spid="22"/>
                                        </p:tgtEl>
                                        <p:attrNameLst>
                                          <p:attrName>style.visibility</p:attrName>
                                        </p:attrNameLst>
                                      </p:cBhvr>
                                      <p:to>
                                        <p:strVal val="visible"/>
                                      </p:to>
                                    </p:set>
                                    <p:anim calcmode="lin" valueType="num">
                                      <p:cBhvr>
                                        <p:cTn id="73" dur="250" fill="hold"/>
                                        <p:tgtEl>
                                          <p:spTgt spid="22"/>
                                        </p:tgtEl>
                                        <p:attrNameLst>
                                          <p:attrName>ppt_w</p:attrName>
                                        </p:attrNameLst>
                                      </p:cBhvr>
                                      <p:tavLst>
                                        <p:tav tm="0">
                                          <p:val>
                                            <p:strVal val="4*#ppt_w"/>
                                          </p:val>
                                        </p:tav>
                                        <p:tav tm="100000">
                                          <p:val>
                                            <p:strVal val="#ppt_w"/>
                                          </p:val>
                                        </p:tav>
                                      </p:tavLst>
                                    </p:anim>
                                    <p:anim calcmode="lin" valueType="num">
                                      <p:cBhvr>
                                        <p:cTn id="74"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par>
                                <p:cTn id="75" presetID="1" presetClass="emph" presetSubtype="2" fill="hold" nodeType="withEffect">
                                  <p:stCondLst>
                                    <p:cond delay="1000"/>
                                  </p:stCondLst>
                                  <p:childTnLst>
                                    <p:animClr clrSpc="rgb" dir="cw">
                                      <p:cBhvr>
                                        <p:cTn id="76" dur="250" fill="hold"/>
                                        <p:tgtEl>
                                          <p:spTgt spid="19"/>
                                        </p:tgtEl>
                                        <p:attrNameLst>
                                          <p:attrName>fillcolor</p:attrName>
                                        </p:attrNameLst>
                                      </p:cBhvr>
                                      <p:to>
                                        <a:srgbClr val="FFFF00"/>
                                      </p:to>
                                    </p:animClr>
                                    <p:set>
                                      <p:cBhvr>
                                        <p:cTn id="77" dur="250" fill="hold"/>
                                        <p:tgtEl>
                                          <p:spTgt spid="19"/>
                                        </p:tgtEl>
                                        <p:attrNameLst>
                                          <p:attrName>fill.type</p:attrName>
                                        </p:attrNameLst>
                                      </p:cBhvr>
                                      <p:to>
                                        <p:strVal val="solid"/>
                                      </p:to>
                                    </p:set>
                                    <p:set>
                                      <p:cBhvr>
                                        <p:cTn id="78" dur="25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79" restart="whenNotActive" fill="hold" evtFilter="cancelBubble" nodeType="interactiveSeq">
                <p:stCondLst>
                  <p:cond evt="onClick" delay="0">
                    <p:tgtEl>
                      <p:spTgt spid="20"/>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20"/>
                                        </p:tgtEl>
                                        <p:attrNameLst>
                                          <p:attrName>fillcolor</p:attrName>
                                        </p:attrNameLst>
                                      </p:cBhvr>
                                      <p:to>
                                        <a:srgbClr val="FFF2CC"/>
                                      </p:to>
                                    </p:animClr>
                                    <p:set>
                                      <p:cBhvr>
                                        <p:cTn id="84" dur="250" fill="hold"/>
                                        <p:tgtEl>
                                          <p:spTgt spid="20"/>
                                        </p:tgtEl>
                                        <p:attrNameLst>
                                          <p:attrName>fill.type</p:attrName>
                                        </p:attrNameLst>
                                      </p:cBhvr>
                                      <p:to>
                                        <p:strVal val="solid"/>
                                      </p:to>
                                    </p:set>
                                    <p:set>
                                      <p:cBhvr>
                                        <p:cTn id="85" dur="250" fill="hold"/>
                                        <p:tgtEl>
                                          <p:spTgt spid="20"/>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6" presetID="23" presetClass="entr" presetSubtype="32" fill="hold" nodeType="withEffect">
                                  <p:stCondLst>
                                    <p:cond delay="1000"/>
                                  </p:stCondLst>
                                  <p:childTnLst>
                                    <p:set>
                                      <p:cBhvr>
                                        <p:cTn id="87" dur="1" fill="hold">
                                          <p:stCondLst>
                                            <p:cond delay="0"/>
                                          </p:stCondLst>
                                        </p:cTn>
                                        <p:tgtEl>
                                          <p:spTgt spid="23"/>
                                        </p:tgtEl>
                                        <p:attrNameLst>
                                          <p:attrName>style.visibility</p:attrName>
                                        </p:attrNameLst>
                                      </p:cBhvr>
                                      <p:to>
                                        <p:strVal val="visible"/>
                                      </p:to>
                                    </p:set>
                                    <p:anim calcmode="lin" valueType="num">
                                      <p:cBhvr>
                                        <p:cTn id="88" dur="250" fill="hold"/>
                                        <p:tgtEl>
                                          <p:spTgt spid="23"/>
                                        </p:tgtEl>
                                        <p:attrNameLst>
                                          <p:attrName>ppt_w</p:attrName>
                                        </p:attrNameLst>
                                      </p:cBhvr>
                                      <p:tavLst>
                                        <p:tav tm="0">
                                          <p:val>
                                            <p:strVal val="4*#ppt_w"/>
                                          </p:val>
                                        </p:tav>
                                        <p:tav tm="100000">
                                          <p:val>
                                            <p:strVal val="#ppt_w"/>
                                          </p:val>
                                        </p:tav>
                                      </p:tavLst>
                                    </p:anim>
                                    <p:anim calcmode="lin" valueType="num">
                                      <p:cBhvr>
                                        <p:cTn id="89"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par>
                                <p:cTn id="90" presetID="1" presetClass="emph" presetSubtype="2" fill="hold" nodeType="withEffect">
                                  <p:stCondLst>
                                    <p:cond delay="1000"/>
                                  </p:stCondLst>
                                  <p:childTnLst>
                                    <p:animClr clrSpc="rgb" dir="cw">
                                      <p:cBhvr>
                                        <p:cTn id="91" dur="250" fill="hold"/>
                                        <p:tgtEl>
                                          <p:spTgt spid="20"/>
                                        </p:tgtEl>
                                        <p:attrNameLst>
                                          <p:attrName>fillcolor</p:attrName>
                                        </p:attrNameLst>
                                      </p:cBhvr>
                                      <p:to>
                                        <a:srgbClr val="FFFF00"/>
                                      </p:to>
                                    </p:animClr>
                                    <p:set>
                                      <p:cBhvr>
                                        <p:cTn id="92" dur="250" fill="hold"/>
                                        <p:tgtEl>
                                          <p:spTgt spid="20"/>
                                        </p:tgtEl>
                                        <p:attrNameLst>
                                          <p:attrName>fill.type</p:attrName>
                                        </p:attrNameLst>
                                      </p:cBhvr>
                                      <p:to>
                                        <p:strVal val="solid"/>
                                      </p:to>
                                    </p:set>
                                    <p:set>
                                      <p:cBhvr>
                                        <p:cTn id="93" dur="2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7" grpId="0" animBg="1"/>
      <p:bldP spid="18" grpId="0" animBg="1"/>
      <p:bldP spid="19" grpId="0" animBg="1"/>
      <p:bldP spid="20"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55076" y="316522"/>
            <a:ext cx="7022123" cy="1629509"/>
            <a:chOff x="844061" y="293076"/>
            <a:chExt cx="7022123" cy="1875693"/>
          </a:xfrm>
        </p:grpSpPr>
        <p:sp>
          <p:nvSpPr>
            <p:cNvPr id="4" name="Rectangle 3"/>
            <p:cNvSpPr/>
            <p:nvPr/>
          </p:nvSpPr>
          <p:spPr>
            <a:xfrm>
              <a:off x="844061" y="293076"/>
              <a:ext cx="7022123" cy="187569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0000"/>
                  </a:solidFill>
                  <a:latin typeface="Times New Roman" panose="02020603050405020304" pitchFamily="18" charset="0"/>
                  <a:cs typeface="Times New Roman" panose="02020603050405020304" pitchFamily="18" charset="0"/>
                </a:rPr>
                <a:t>Bài 6.8: </a:t>
              </a:r>
              <a:r>
                <a:rPr lang="en-US" sz="3200" dirty="0" smtClean="0">
                  <a:solidFill>
                    <a:schemeClr val="tx1"/>
                  </a:solidFill>
                  <a:latin typeface="Times New Roman" panose="02020603050405020304" pitchFamily="18" charset="0"/>
                  <a:cs typeface="Times New Roman" panose="02020603050405020304" pitchFamily="18" charset="0"/>
                </a:rPr>
                <a:t>Quy đồng mẫu các phân số sau:</a:t>
              </a:r>
            </a:p>
            <a:p>
              <a:endParaRPr lang="en-US" sz="3200" dirty="0" smtClean="0">
                <a:solidFill>
                  <a:schemeClr val="tx1"/>
                </a:solidFill>
                <a:latin typeface="Times New Roman" panose="02020603050405020304" pitchFamily="18" charset="0"/>
                <a:cs typeface="Times New Roman" panose="02020603050405020304" pitchFamily="18" charset="0"/>
              </a:endParaRPr>
            </a:p>
            <a:p>
              <a:endParaRPr lang="en-US" sz="3200" dirty="0" smtClean="0">
                <a:solidFill>
                  <a:schemeClr val="tx1"/>
                </a:solidFill>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174465781"/>
                </p:ext>
              </p:extLst>
            </p:nvPr>
          </p:nvGraphicFramePr>
          <p:xfrm>
            <a:off x="1195280" y="920123"/>
            <a:ext cx="1769926" cy="1054610"/>
          </p:xfrm>
          <a:graphic>
            <a:graphicData uri="http://schemas.openxmlformats.org/presentationml/2006/ole">
              <mc:AlternateContent xmlns:mc="http://schemas.openxmlformats.org/markup-compatibility/2006">
                <mc:Choice xmlns:v="urn:schemas-microsoft-com:vml" Requires="v">
                  <p:oleObj spid="_x0000_s6319" name="Equation" r:id="rId3" imgW="660240" imgH="393480" progId="Equation.DSMT4">
                    <p:embed/>
                  </p:oleObj>
                </mc:Choice>
                <mc:Fallback>
                  <p:oleObj name="Equation" r:id="rId3" imgW="660240" imgH="393480" progId="Equation.DSMT4">
                    <p:embed/>
                    <p:pic>
                      <p:nvPicPr>
                        <p:cNvPr id="0" name=""/>
                        <p:cNvPicPr/>
                        <p:nvPr/>
                      </p:nvPicPr>
                      <p:blipFill>
                        <a:blip r:embed="rId4"/>
                        <a:stretch>
                          <a:fillRect/>
                        </a:stretch>
                      </p:blipFill>
                      <p:spPr>
                        <a:xfrm>
                          <a:off x="1195280" y="920123"/>
                          <a:ext cx="1769926" cy="1054610"/>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88294844"/>
                </p:ext>
              </p:extLst>
            </p:nvPr>
          </p:nvGraphicFramePr>
          <p:xfrm>
            <a:off x="4536906" y="914400"/>
            <a:ext cx="2377540" cy="982717"/>
          </p:xfrm>
          <a:graphic>
            <a:graphicData uri="http://schemas.openxmlformats.org/presentationml/2006/ole">
              <mc:AlternateContent xmlns:mc="http://schemas.openxmlformats.org/markup-compatibility/2006">
                <mc:Choice xmlns:v="urn:schemas-microsoft-com:vml" Requires="v">
                  <p:oleObj spid="_x0000_s6320" name="Equation" r:id="rId5" imgW="952200" imgH="393480" progId="Equation.DSMT4">
                    <p:embed/>
                  </p:oleObj>
                </mc:Choice>
                <mc:Fallback>
                  <p:oleObj name="Equation" r:id="rId5" imgW="952200" imgH="393480" progId="Equation.DSMT4">
                    <p:embed/>
                    <p:pic>
                      <p:nvPicPr>
                        <p:cNvPr id="0" name=""/>
                        <p:cNvPicPr/>
                        <p:nvPr/>
                      </p:nvPicPr>
                      <p:blipFill>
                        <a:blip r:embed="rId6"/>
                        <a:stretch>
                          <a:fillRect/>
                        </a:stretch>
                      </p:blipFill>
                      <p:spPr>
                        <a:xfrm>
                          <a:off x="4536906" y="914400"/>
                          <a:ext cx="2377540" cy="982717"/>
                        </a:xfrm>
                        <a:prstGeom prst="rect">
                          <a:avLst/>
                        </a:prstGeom>
                      </p:spPr>
                    </p:pic>
                  </p:oleObj>
                </mc:Fallback>
              </mc:AlternateContent>
            </a:graphicData>
          </a:graphic>
        </p:graphicFrame>
      </p:grpSp>
      <p:sp>
        <p:nvSpPr>
          <p:cNvPr id="5" name="Rounded Rectangle 4"/>
          <p:cNvSpPr/>
          <p:nvPr/>
        </p:nvSpPr>
        <p:spPr>
          <a:xfrm>
            <a:off x="222739" y="1992922"/>
            <a:ext cx="1441938" cy="42203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Lời giải:</a:t>
            </a:r>
            <a:endParaRPr 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152399" y="2649415"/>
            <a:ext cx="3868616" cy="1910862"/>
            <a:chOff x="211015" y="2649415"/>
            <a:chExt cx="4372708" cy="1910862"/>
          </a:xfrm>
        </p:grpSpPr>
        <p:sp>
          <p:nvSpPr>
            <p:cNvPr id="7" name="Rounded Rectangle 6"/>
            <p:cNvSpPr/>
            <p:nvPr/>
          </p:nvSpPr>
          <p:spPr>
            <a:xfrm>
              <a:off x="211015" y="2649415"/>
              <a:ext cx="4372708" cy="1910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lphaLcParenR"/>
              </a:pPr>
              <a:r>
                <a:rPr lang="en-US" sz="2400" dirty="0" smtClean="0">
                  <a:solidFill>
                    <a:schemeClr val="tx1"/>
                  </a:solidFill>
                  <a:latin typeface="Times New Roman" panose="02020603050405020304" pitchFamily="18" charset="0"/>
                  <a:cs typeface="Times New Roman" panose="02020603050405020304" pitchFamily="18" charset="0"/>
                </a:rPr>
                <a:t>Ta có: BCNN(3;7) = 21</a:t>
              </a:r>
            </a:p>
            <a:p>
              <a:endParaRPr lang="en-US" sz="2400" dirty="0" smtClean="0">
                <a:solidFill>
                  <a:schemeClr val="tx1"/>
                </a:solidFill>
                <a:latin typeface="Times New Roman" panose="02020603050405020304" pitchFamily="18" charset="0"/>
                <a:cs typeface="Times New Roman" panose="02020603050405020304" pitchFamily="18" charset="0"/>
              </a:endParaRPr>
            </a:p>
            <a:p>
              <a:pPr marL="514350" indent="-514350">
                <a:buAutoNum type="alphaLcParenR"/>
              </a:pPr>
              <a:endParaRPr lang="en-US" sz="24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480144061"/>
                </p:ext>
              </p:extLst>
            </p:nvPr>
          </p:nvGraphicFramePr>
          <p:xfrm>
            <a:off x="474813" y="3420502"/>
            <a:ext cx="3883650" cy="787349"/>
          </p:xfrm>
          <a:graphic>
            <a:graphicData uri="http://schemas.openxmlformats.org/presentationml/2006/ole">
              <mc:AlternateContent xmlns:mc="http://schemas.openxmlformats.org/markup-compatibility/2006">
                <mc:Choice xmlns:v="urn:schemas-microsoft-com:vml" Requires="v">
                  <p:oleObj spid="_x0000_s6321" name="Equation" r:id="rId7" imgW="2057400" imgH="393480" progId="Equation.DSMT4">
                    <p:embed/>
                  </p:oleObj>
                </mc:Choice>
                <mc:Fallback>
                  <p:oleObj name="Equation" r:id="rId7" imgW="2057400" imgH="393480" progId="Equation.DSMT4">
                    <p:embed/>
                    <p:pic>
                      <p:nvPicPr>
                        <p:cNvPr id="0" name=""/>
                        <p:cNvPicPr/>
                        <p:nvPr/>
                      </p:nvPicPr>
                      <p:blipFill>
                        <a:blip r:embed="rId8"/>
                        <a:stretch>
                          <a:fillRect/>
                        </a:stretch>
                      </p:blipFill>
                      <p:spPr>
                        <a:xfrm>
                          <a:off x="474813" y="3420502"/>
                          <a:ext cx="3883650" cy="787349"/>
                        </a:xfrm>
                        <a:prstGeom prst="rect">
                          <a:avLst/>
                        </a:prstGeom>
                      </p:spPr>
                    </p:pic>
                  </p:oleObj>
                </mc:Fallback>
              </mc:AlternateContent>
            </a:graphicData>
          </a:graphic>
        </p:graphicFrame>
      </p:grpSp>
      <p:grpSp>
        <p:nvGrpSpPr>
          <p:cNvPr id="12" name="Group 11"/>
          <p:cNvGrpSpPr/>
          <p:nvPr/>
        </p:nvGrpSpPr>
        <p:grpSpPr>
          <a:xfrm>
            <a:off x="4267201" y="2684585"/>
            <a:ext cx="4642338" cy="1863968"/>
            <a:chOff x="4290647" y="2637693"/>
            <a:chExt cx="4642338" cy="1863968"/>
          </a:xfrm>
        </p:grpSpPr>
        <p:sp>
          <p:nvSpPr>
            <p:cNvPr id="10" name="Rounded Rectangle 9"/>
            <p:cNvSpPr/>
            <p:nvPr/>
          </p:nvSpPr>
          <p:spPr>
            <a:xfrm>
              <a:off x="4290647" y="2637693"/>
              <a:ext cx="4642338" cy="18639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Times New Roman" panose="02020603050405020304" pitchFamily="18" charset="0"/>
                  <a:cs typeface="Times New Roman" panose="02020603050405020304" pitchFamily="18" charset="0"/>
                </a:rPr>
                <a:t>b) Ta có BCNN(2</a:t>
              </a:r>
              <a:r>
                <a:rPr lang="en-US" sz="2400" baseline="30000" dirty="0" smtClean="0">
                  <a:solidFill>
                    <a:schemeClr val="tx1"/>
                  </a:solidFill>
                  <a:latin typeface="Times New Roman" panose="02020603050405020304" pitchFamily="18" charset="0"/>
                  <a:cs typeface="Times New Roman" panose="02020603050405020304" pitchFamily="18" charset="0"/>
                </a:rPr>
                <a:t>2</a:t>
              </a:r>
              <a:r>
                <a:rPr lang="en-US" sz="2400" dirty="0" smtClean="0">
                  <a:solidFill>
                    <a:schemeClr val="tx1"/>
                  </a:solidFill>
                  <a:latin typeface="Times New Roman" panose="02020603050405020304" pitchFamily="18" charset="0"/>
                  <a:cs typeface="Times New Roman" panose="02020603050405020304" pitchFamily="18" charset="0"/>
                </a:rPr>
                <a:t>.3</a:t>
              </a:r>
              <a:r>
                <a:rPr lang="en-US" sz="2400" baseline="30000" dirty="0" smtClean="0">
                  <a:solidFill>
                    <a:schemeClr val="tx1"/>
                  </a:solidFill>
                  <a:latin typeface="Times New Roman" panose="02020603050405020304" pitchFamily="18" charset="0"/>
                  <a:cs typeface="Times New Roman" panose="02020603050405020304" pitchFamily="18" charset="0"/>
                </a:rPr>
                <a:t>2</a:t>
              </a:r>
              <a:r>
                <a:rPr lang="en-US" sz="2400" dirty="0" smtClean="0">
                  <a:solidFill>
                    <a:schemeClr val="tx1"/>
                  </a:solidFill>
                  <a:latin typeface="Times New Roman" panose="02020603050405020304" pitchFamily="18" charset="0"/>
                  <a:cs typeface="Times New Roman" panose="02020603050405020304" pitchFamily="18" charset="0"/>
                </a:rPr>
                <a:t>;2</a:t>
              </a:r>
              <a:r>
                <a:rPr lang="en-US" sz="2400" baseline="30000" dirty="0" smtClean="0">
                  <a:solidFill>
                    <a:schemeClr val="tx1"/>
                  </a:solidFill>
                  <a:latin typeface="Times New Roman" panose="02020603050405020304" pitchFamily="18" charset="0"/>
                  <a:cs typeface="Times New Roman" panose="02020603050405020304" pitchFamily="18" charset="0"/>
                </a:rPr>
                <a:t>2</a:t>
              </a:r>
              <a:r>
                <a:rPr lang="en-US" sz="2400" dirty="0" smtClean="0">
                  <a:solidFill>
                    <a:schemeClr val="tx1"/>
                  </a:solidFill>
                  <a:latin typeface="Times New Roman" panose="02020603050405020304" pitchFamily="18" charset="0"/>
                  <a:cs typeface="Times New Roman" panose="02020603050405020304" pitchFamily="18" charset="0"/>
                </a:rPr>
                <a:t> .3) = 36</a:t>
              </a:r>
            </a:p>
            <a:p>
              <a:endParaRPr lang="en-US" sz="2400" dirty="0" smtClean="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smtClean="0">
                <a:solidFill>
                  <a:schemeClr val="tx1"/>
                </a:solidFill>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604832119"/>
                </p:ext>
              </p:extLst>
            </p:nvPr>
          </p:nvGraphicFramePr>
          <p:xfrm>
            <a:off x="4419599" y="3399692"/>
            <a:ext cx="4367733" cy="749179"/>
          </p:xfrm>
          <a:graphic>
            <a:graphicData uri="http://schemas.openxmlformats.org/presentationml/2006/ole">
              <mc:AlternateContent xmlns:mc="http://schemas.openxmlformats.org/markup-compatibility/2006">
                <mc:Choice xmlns:v="urn:schemas-microsoft-com:vml" Requires="v">
                  <p:oleObj spid="_x0000_s6322" name="Equation" r:id="rId9" imgW="2057400" imgH="393480" progId="Equation.DSMT4">
                    <p:embed/>
                  </p:oleObj>
                </mc:Choice>
                <mc:Fallback>
                  <p:oleObj name="Equation" r:id="rId9" imgW="2057400" imgH="393480" progId="Equation.DSMT4">
                    <p:embed/>
                    <p:pic>
                      <p:nvPicPr>
                        <p:cNvPr id="0" name=""/>
                        <p:cNvPicPr/>
                        <p:nvPr/>
                      </p:nvPicPr>
                      <p:blipFill>
                        <a:blip r:embed="rId10"/>
                        <a:stretch>
                          <a:fillRect/>
                        </a:stretch>
                      </p:blipFill>
                      <p:spPr>
                        <a:xfrm>
                          <a:off x="4419599" y="3399692"/>
                          <a:ext cx="4367733" cy="749179"/>
                        </a:xfrm>
                        <a:prstGeom prst="rect">
                          <a:avLst/>
                        </a:prstGeom>
                      </p:spPr>
                    </p:pic>
                  </p:oleObj>
                </mc:Fallback>
              </mc:AlternateContent>
            </a:graphicData>
          </a:graphic>
        </p:graphicFrame>
      </p:grpSp>
    </p:spTree>
    <p:extLst>
      <p:ext uri="{BB962C8B-B14F-4D97-AF65-F5344CB8AC3E}">
        <p14:creationId xmlns:p14="http://schemas.microsoft.com/office/powerpoint/2010/main" val="252514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2369" y="234461"/>
            <a:ext cx="7784123" cy="189913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0000"/>
                </a:solidFill>
                <a:latin typeface="Times New Roman" panose="02020603050405020304" pitchFamily="18" charset="0"/>
                <a:cs typeface="Times New Roman" panose="02020603050405020304" pitchFamily="18" charset="0"/>
              </a:rPr>
              <a:t>Bài 6.9: </a:t>
            </a:r>
            <a:r>
              <a:rPr lang="en-US" sz="3200" dirty="0" smtClean="0">
                <a:solidFill>
                  <a:schemeClr val="tx1"/>
                </a:solidFill>
                <a:latin typeface="Times New Roman" panose="02020603050405020304" pitchFamily="18" charset="0"/>
                <a:cs typeface="Times New Roman" panose="02020603050405020304" pitchFamily="18" charset="0"/>
              </a:rPr>
              <a:t>So sánh các phân số sau:</a:t>
            </a:r>
          </a:p>
          <a:p>
            <a:endParaRPr lang="en-US" sz="3200" dirty="0" smtClean="0">
              <a:solidFill>
                <a:schemeClr val="tx1"/>
              </a:solidFill>
              <a:latin typeface="Times New Roman" panose="02020603050405020304" pitchFamily="18" charset="0"/>
              <a:cs typeface="Times New Roman" panose="02020603050405020304" pitchFamily="18" charset="0"/>
            </a:endParaRPr>
          </a:p>
          <a:p>
            <a:endParaRPr lang="en-US" sz="3200" dirty="0" smtClean="0">
              <a:solidFill>
                <a:schemeClr val="tx1"/>
              </a:solidFill>
              <a:latin typeface="Times New Roman" panose="02020603050405020304" pitchFamily="18" charset="0"/>
              <a:cs typeface="Times New Roman" panose="02020603050405020304" pitchFamily="18" charset="0"/>
            </a:endParaRPr>
          </a:p>
          <a:p>
            <a:endParaRPr lang="en-US" sz="32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681595172"/>
              </p:ext>
            </p:extLst>
          </p:nvPr>
        </p:nvGraphicFramePr>
        <p:xfrm>
          <a:off x="831973" y="885937"/>
          <a:ext cx="2573836" cy="1059729"/>
        </p:xfrm>
        <a:graphic>
          <a:graphicData uri="http://schemas.openxmlformats.org/presentationml/2006/ole">
            <mc:AlternateContent xmlns:mc="http://schemas.openxmlformats.org/markup-compatibility/2006">
              <mc:Choice xmlns:v="urn:schemas-microsoft-com:vml" Requires="v">
                <p:oleObj spid="_x0000_s7429" name="Equation" r:id="rId3" imgW="812520" imgH="393480" progId="Equation.DSMT4">
                  <p:embed/>
                </p:oleObj>
              </mc:Choice>
              <mc:Fallback>
                <p:oleObj name="Equation" r:id="rId3" imgW="812520" imgH="393480" progId="Equation.DSMT4">
                  <p:embed/>
                  <p:pic>
                    <p:nvPicPr>
                      <p:cNvPr id="0" name=""/>
                      <p:cNvPicPr/>
                      <p:nvPr/>
                    </p:nvPicPr>
                    <p:blipFill>
                      <a:blip r:embed="rId4"/>
                      <a:stretch>
                        <a:fillRect/>
                      </a:stretch>
                    </p:blipFill>
                    <p:spPr>
                      <a:xfrm>
                        <a:off x="831973" y="885937"/>
                        <a:ext cx="2573836" cy="1059729"/>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996573603"/>
              </p:ext>
            </p:extLst>
          </p:nvPr>
        </p:nvGraphicFramePr>
        <p:xfrm>
          <a:off x="5111261" y="832340"/>
          <a:ext cx="1788398" cy="990006"/>
        </p:xfrm>
        <a:graphic>
          <a:graphicData uri="http://schemas.openxmlformats.org/presentationml/2006/ole">
            <mc:AlternateContent xmlns:mc="http://schemas.openxmlformats.org/markup-compatibility/2006">
              <mc:Choice xmlns:v="urn:schemas-microsoft-com:vml" Requires="v">
                <p:oleObj spid="_x0000_s7430" name="Equation" r:id="rId5" imgW="711000" imgH="393480" progId="Equation.DSMT4">
                  <p:embed/>
                </p:oleObj>
              </mc:Choice>
              <mc:Fallback>
                <p:oleObj name="Equation" r:id="rId5" imgW="711000" imgH="393480" progId="Equation.DSMT4">
                  <p:embed/>
                  <p:pic>
                    <p:nvPicPr>
                      <p:cNvPr id="0" name=""/>
                      <p:cNvPicPr/>
                      <p:nvPr/>
                    </p:nvPicPr>
                    <p:blipFill>
                      <a:blip r:embed="rId6"/>
                      <a:stretch>
                        <a:fillRect/>
                      </a:stretch>
                    </p:blipFill>
                    <p:spPr>
                      <a:xfrm>
                        <a:off x="5111261" y="832340"/>
                        <a:ext cx="1788398" cy="990006"/>
                      </a:xfrm>
                      <a:prstGeom prst="rect">
                        <a:avLst/>
                      </a:prstGeom>
                    </p:spPr>
                  </p:pic>
                </p:oleObj>
              </mc:Fallback>
            </mc:AlternateContent>
          </a:graphicData>
        </a:graphic>
      </p:graphicFrame>
      <p:grpSp>
        <p:nvGrpSpPr>
          <p:cNvPr id="9" name="Group 8"/>
          <p:cNvGrpSpPr/>
          <p:nvPr/>
        </p:nvGrpSpPr>
        <p:grpSpPr>
          <a:xfrm>
            <a:off x="1735015" y="2344615"/>
            <a:ext cx="3153509" cy="2696308"/>
            <a:chOff x="433753" y="2274277"/>
            <a:chExt cx="2696309" cy="2696308"/>
          </a:xfrm>
        </p:grpSpPr>
        <p:sp>
          <p:nvSpPr>
            <p:cNvPr id="3" name="Rounded Rectangle 2"/>
            <p:cNvSpPr/>
            <p:nvPr/>
          </p:nvSpPr>
          <p:spPr>
            <a:xfrm>
              <a:off x="433753" y="2274277"/>
              <a:ext cx="2696309" cy="269630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smtClean="0">
                  <a:solidFill>
                    <a:srgbClr val="FF0000"/>
                  </a:solidFill>
                  <a:latin typeface="Times New Roman" panose="02020603050405020304" pitchFamily="18" charset="0"/>
                  <a:cs typeface="Times New Roman" panose="02020603050405020304" pitchFamily="18" charset="0"/>
                </a:rPr>
                <a:t>a)Cách 1:</a:t>
              </a:r>
              <a:r>
                <a:rPr lang="en-US" sz="2400" dirty="0" smtClean="0">
                  <a:solidFill>
                    <a:schemeClr val="tx1"/>
                  </a:solidFill>
                  <a:latin typeface="Times New Roman" panose="02020603050405020304" pitchFamily="18" charset="0"/>
                  <a:cs typeface="Times New Roman" panose="02020603050405020304" pitchFamily="18" charset="0"/>
                </a:rPr>
                <a:t> Ta có BCNN(8;24) = 24</a:t>
              </a: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Vì -33 &lt; 1 nên </a:t>
              </a: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723805255"/>
                </p:ext>
              </p:extLst>
            </p:nvPr>
          </p:nvGraphicFramePr>
          <p:xfrm>
            <a:off x="983273" y="3155709"/>
            <a:ext cx="1466851" cy="606298"/>
          </p:xfrm>
          <a:graphic>
            <a:graphicData uri="http://schemas.openxmlformats.org/presentationml/2006/ole">
              <mc:AlternateContent xmlns:mc="http://schemas.openxmlformats.org/markup-compatibility/2006">
                <mc:Choice xmlns:v="urn:schemas-microsoft-com:vml" Requires="v">
                  <p:oleObj spid="_x0000_s7431" name="Equation" r:id="rId7" imgW="952200" imgH="393480" progId="Equation.DSMT4">
                    <p:embed/>
                  </p:oleObj>
                </mc:Choice>
                <mc:Fallback>
                  <p:oleObj name="Equation" r:id="rId7" imgW="952200" imgH="393480" progId="Equation.DSMT4">
                    <p:embed/>
                    <p:pic>
                      <p:nvPicPr>
                        <p:cNvPr id="0" name=""/>
                        <p:cNvPicPr/>
                        <p:nvPr/>
                      </p:nvPicPr>
                      <p:blipFill>
                        <a:blip r:embed="rId8"/>
                        <a:stretch>
                          <a:fillRect/>
                        </a:stretch>
                      </p:blipFill>
                      <p:spPr>
                        <a:xfrm>
                          <a:off x="983273" y="3155709"/>
                          <a:ext cx="1466851" cy="60629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42142289"/>
                </p:ext>
              </p:extLst>
            </p:nvPr>
          </p:nvGraphicFramePr>
          <p:xfrm>
            <a:off x="1289050" y="4234451"/>
            <a:ext cx="1032120" cy="652974"/>
          </p:xfrm>
          <a:graphic>
            <a:graphicData uri="http://schemas.openxmlformats.org/presentationml/2006/ole">
              <mc:AlternateContent xmlns:mc="http://schemas.openxmlformats.org/markup-compatibility/2006">
                <mc:Choice xmlns:v="urn:schemas-microsoft-com:vml" Requires="v">
                  <p:oleObj spid="_x0000_s7432" name="Equation" r:id="rId9" imgW="622080" imgH="393480" progId="Equation.DSMT4">
                    <p:embed/>
                  </p:oleObj>
                </mc:Choice>
                <mc:Fallback>
                  <p:oleObj name="Equation" r:id="rId9" imgW="622080" imgH="393480" progId="Equation.DSMT4">
                    <p:embed/>
                    <p:pic>
                      <p:nvPicPr>
                        <p:cNvPr id="0" name=""/>
                        <p:cNvPicPr/>
                        <p:nvPr/>
                      </p:nvPicPr>
                      <p:blipFill>
                        <a:blip r:embed="rId10"/>
                        <a:stretch>
                          <a:fillRect/>
                        </a:stretch>
                      </p:blipFill>
                      <p:spPr>
                        <a:xfrm>
                          <a:off x="1289050" y="4234451"/>
                          <a:ext cx="1032120" cy="652974"/>
                        </a:xfrm>
                        <a:prstGeom prst="rect">
                          <a:avLst/>
                        </a:prstGeom>
                      </p:spPr>
                    </p:pic>
                  </p:oleObj>
                </mc:Fallback>
              </mc:AlternateContent>
            </a:graphicData>
          </a:graphic>
        </p:graphicFrame>
      </p:grpSp>
      <p:grpSp>
        <p:nvGrpSpPr>
          <p:cNvPr id="15" name="Group 14"/>
          <p:cNvGrpSpPr/>
          <p:nvPr/>
        </p:nvGrpSpPr>
        <p:grpSpPr>
          <a:xfrm>
            <a:off x="5122984" y="2344614"/>
            <a:ext cx="3317632" cy="2696308"/>
            <a:chOff x="4349261" y="2286000"/>
            <a:chExt cx="3317632" cy="2696308"/>
          </a:xfrm>
        </p:grpSpPr>
        <p:sp>
          <p:nvSpPr>
            <p:cNvPr id="11" name="Rounded Rectangle 10"/>
            <p:cNvSpPr/>
            <p:nvPr/>
          </p:nvSpPr>
          <p:spPr>
            <a:xfrm>
              <a:off x="4349261" y="2286000"/>
              <a:ext cx="3317632" cy="269630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smtClean="0">
                  <a:solidFill>
                    <a:srgbClr val="FF0000"/>
                  </a:solidFill>
                  <a:latin typeface="Times New Roman" panose="02020603050405020304" pitchFamily="18" charset="0"/>
                  <a:cs typeface="Times New Roman" panose="02020603050405020304" pitchFamily="18" charset="0"/>
                </a:rPr>
                <a:t>a)Cách 2:</a:t>
              </a:r>
            </a:p>
            <a:p>
              <a:r>
                <a:rPr lang="en-US" sz="2400" dirty="0" smtClean="0">
                  <a:solidFill>
                    <a:schemeClr val="tx1"/>
                  </a:solidFill>
                  <a:latin typeface="Times New Roman" panose="02020603050405020304" pitchFamily="18" charset="0"/>
                  <a:cs typeface="Times New Roman" panose="02020603050405020304" pitchFamily="18" charset="0"/>
                </a:rPr>
                <a:t>Ta có  </a:t>
              </a:r>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i="1" dirty="0" smtClean="0">
                <a:solidFill>
                  <a:srgbClr val="FF0000"/>
                </a:solidFill>
                <a:latin typeface="Times New Roman" panose="02020603050405020304" pitchFamily="18" charset="0"/>
                <a:cs typeface="Times New Roman" panose="02020603050405020304" pitchFamily="18" charset="0"/>
              </a:endParaRPr>
            </a:p>
            <a:p>
              <a:endParaRPr lang="en-US" sz="2400" i="1" dirty="0">
                <a:solidFill>
                  <a:srgbClr val="FF0000"/>
                </a:solidFill>
                <a:latin typeface="Times New Roman" panose="02020603050405020304" pitchFamily="18" charset="0"/>
                <a:cs typeface="Times New Roman" panose="02020603050405020304" pitchFamily="18" charset="0"/>
              </a:endParaRPr>
            </a:p>
            <a:p>
              <a:endParaRPr lang="en-US" sz="2400" i="1" dirty="0" smtClean="0">
                <a:solidFill>
                  <a:srgbClr val="FF0000"/>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   Nên</a:t>
              </a:r>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217655285"/>
                </p:ext>
              </p:extLst>
            </p:nvPr>
          </p:nvGraphicFramePr>
          <p:xfrm>
            <a:off x="5448541" y="4040462"/>
            <a:ext cx="1350844" cy="694564"/>
          </p:xfrm>
          <a:graphic>
            <a:graphicData uri="http://schemas.openxmlformats.org/presentationml/2006/ole">
              <mc:AlternateContent xmlns:mc="http://schemas.openxmlformats.org/markup-compatibility/2006">
                <mc:Choice xmlns:v="urn:schemas-microsoft-com:vml" Requires="v">
                  <p:oleObj spid="_x0000_s7433" name="Equation" r:id="rId11" imgW="622080" imgH="393480" progId="Equation.DSMT4">
                    <p:embed/>
                  </p:oleObj>
                </mc:Choice>
                <mc:Fallback>
                  <p:oleObj name="Equation" r:id="rId11" imgW="622080" imgH="393480" progId="Equation.DSMT4">
                    <p:embed/>
                    <p:pic>
                      <p:nvPicPr>
                        <p:cNvPr id="8" name="Object 7"/>
                        <p:cNvPicPr/>
                        <p:nvPr/>
                      </p:nvPicPr>
                      <p:blipFill>
                        <a:blip r:embed="rId10"/>
                        <a:stretch>
                          <a:fillRect/>
                        </a:stretch>
                      </p:blipFill>
                      <p:spPr>
                        <a:xfrm>
                          <a:off x="5448541" y="4040462"/>
                          <a:ext cx="1350844" cy="694564"/>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703226465"/>
                </p:ext>
              </p:extLst>
            </p:nvPr>
          </p:nvGraphicFramePr>
          <p:xfrm>
            <a:off x="4979864" y="3153509"/>
            <a:ext cx="2049753" cy="655394"/>
          </p:xfrm>
          <a:graphic>
            <a:graphicData uri="http://schemas.openxmlformats.org/presentationml/2006/ole">
              <mc:AlternateContent xmlns:mc="http://schemas.openxmlformats.org/markup-compatibility/2006">
                <mc:Choice xmlns:v="urn:schemas-microsoft-com:vml" Requires="v">
                  <p:oleObj spid="_x0000_s7434" name="Equation" r:id="rId12" imgW="977760" imgH="393480" progId="Equation.DSMT4">
                    <p:embed/>
                  </p:oleObj>
                </mc:Choice>
                <mc:Fallback>
                  <p:oleObj name="Equation" r:id="rId12" imgW="977760" imgH="393480" progId="Equation.DSMT4">
                    <p:embed/>
                    <p:pic>
                      <p:nvPicPr>
                        <p:cNvPr id="0" name=""/>
                        <p:cNvPicPr/>
                        <p:nvPr/>
                      </p:nvPicPr>
                      <p:blipFill>
                        <a:blip r:embed="rId13"/>
                        <a:stretch>
                          <a:fillRect/>
                        </a:stretch>
                      </p:blipFill>
                      <p:spPr>
                        <a:xfrm>
                          <a:off x="4979864" y="3153509"/>
                          <a:ext cx="2049753" cy="655394"/>
                        </a:xfrm>
                        <a:prstGeom prst="rect">
                          <a:avLst/>
                        </a:prstGeom>
                      </p:spPr>
                    </p:pic>
                  </p:oleObj>
                </mc:Fallback>
              </mc:AlternateContent>
            </a:graphicData>
          </a:graphic>
        </p:graphicFrame>
      </p:grpSp>
      <p:sp>
        <p:nvSpPr>
          <p:cNvPr id="16" name="Rounded Rectangle 15"/>
          <p:cNvSpPr/>
          <p:nvPr/>
        </p:nvSpPr>
        <p:spPr>
          <a:xfrm>
            <a:off x="281354" y="2344615"/>
            <a:ext cx="1172308" cy="49236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Giải:</a:t>
            </a:r>
            <a:endParaRPr lang="en-US" sz="2800" b="1" dirty="0">
              <a:solidFill>
                <a:srgbClr val="FF0000"/>
              </a:solidFill>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1762540" y="2305878"/>
            <a:ext cx="6718852" cy="2743201"/>
            <a:chOff x="1736035" y="2358887"/>
            <a:chExt cx="6718852" cy="2663687"/>
          </a:xfrm>
        </p:grpSpPr>
        <p:sp>
          <p:nvSpPr>
            <p:cNvPr id="17" name="Rounded Rectangle 16"/>
            <p:cNvSpPr/>
            <p:nvPr/>
          </p:nvSpPr>
          <p:spPr>
            <a:xfrm>
              <a:off x="1736035" y="2358887"/>
              <a:ext cx="6718852" cy="266368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FF0000"/>
                  </a:solidFill>
                  <a:latin typeface="Times New Roman" panose="02020603050405020304" pitchFamily="18" charset="0"/>
                  <a:cs typeface="Times New Roman" panose="02020603050405020304" pitchFamily="18" charset="0"/>
                </a:rPr>
                <a:t>b) </a:t>
              </a:r>
              <a:r>
                <a:rPr lang="en-US" sz="2800" dirty="0" smtClean="0">
                  <a:solidFill>
                    <a:schemeClr val="tx1"/>
                  </a:solidFill>
                  <a:latin typeface="Times New Roman" panose="02020603050405020304" pitchFamily="18" charset="0"/>
                  <a:cs typeface="Times New Roman" panose="02020603050405020304" pitchFamily="18" charset="0"/>
                </a:rPr>
                <a:t>Ta có BCNN(20;15) = 60</a:t>
              </a: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smtClean="0">
                <a:solidFill>
                  <a:schemeClr val="tx1"/>
                </a:solidFill>
                <a:latin typeface="Times New Roman" panose="02020603050405020304" pitchFamily="18" charset="0"/>
                <a:cs typeface="Times New Roman" panose="02020603050405020304" pitchFamily="18" charset="0"/>
              </a:endParaRPr>
            </a:p>
            <a:p>
              <a:endParaRPr lang="en-US" sz="2800" dirty="0" smtClean="0">
                <a:solidFill>
                  <a:schemeClr val="tx1"/>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Vì 9 &lt; 24 nên </a:t>
              </a:r>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831381931"/>
                </p:ext>
              </p:extLst>
            </p:nvPr>
          </p:nvGraphicFramePr>
          <p:xfrm>
            <a:off x="3922643" y="2939630"/>
            <a:ext cx="2769705" cy="825437"/>
          </p:xfrm>
          <a:graphic>
            <a:graphicData uri="http://schemas.openxmlformats.org/presentationml/2006/ole">
              <mc:AlternateContent xmlns:mc="http://schemas.openxmlformats.org/markup-compatibility/2006">
                <mc:Choice xmlns:v="urn:schemas-microsoft-com:vml" Requires="v">
                  <p:oleObj spid="_x0000_s7435" name="Equation" r:id="rId14" imgW="1104840" imgH="393480" progId="Equation.DSMT4">
                    <p:embed/>
                  </p:oleObj>
                </mc:Choice>
                <mc:Fallback>
                  <p:oleObj name="Equation" r:id="rId14" imgW="1104840" imgH="393480" progId="Equation.DSMT4">
                    <p:embed/>
                    <p:pic>
                      <p:nvPicPr>
                        <p:cNvPr id="0" name=""/>
                        <p:cNvPicPr/>
                        <p:nvPr/>
                      </p:nvPicPr>
                      <p:blipFill>
                        <a:blip r:embed="rId15"/>
                        <a:stretch>
                          <a:fillRect/>
                        </a:stretch>
                      </p:blipFill>
                      <p:spPr>
                        <a:xfrm>
                          <a:off x="3922643" y="2939630"/>
                          <a:ext cx="2769705" cy="825437"/>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065450851"/>
                </p:ext>
              </p:extLst>
            </p:nvPr>
          </p:nvGraphicFramePr>
          <p:xfrm>
            <a:off x="4157750" y="3983591"/>
            <a:ext cx="1288894" cy="826948"/>
          </p:xfrm>
          <a:graphic>
            <a:graphicData uri="http://schemas.openxmlformats.org/presentationml/2006/ole">
              <mc:AlternateContent xmlns:mc="http://schemas.openxmlformats.org/markup-compatibility/2006">
                <mc:Choice xmlns:v="urn:schemas-microsoft-com:vml" Requires="v">
                  <p:oleObj spid="_x0000_s7436" name="Equation" r:id="rId16" imgW="533160" imgH="393480" progId="Equation.DSMT4">
                    <p:embed/>
                  </p:oleObj>
                </mc:Choice>
                <mc:Fallback>
                  <p:oleObj name="Equation" r:id="rId16" imgW="533160" imgH="393480" progId="Equation.DSMT4">
                    <p:embed/>
                    <p:pic>
                      <p:nvPicPr>
                        <p:cNvPr id="0" name=""/>
                        <p:cNvPicPr/>
                        <p:nvPr/>
                      </p:nvPicPr>
                      <p:blipFill>
                        <a:blip r:embed="rId17"/>
                        <a:stretch>
                          <a:fillRect/>
                        </a:stretch>
                      </p:blipFill>
                      <p:spPr>
                        <a:xfrm>
                          <a:off x="4157750" y="3983591"/>
                          <a:ext cx="1288894" cy="826948"/>
                        </a:xfrm>
                        <a:prstGeom prst="rect">
                          <a:avLst/>
                        </a:prstGeom>
                      </p:spPr>
                    </p:pic>
                  </p:oleObj>
                </mc:Fallback>
              </mc:AlternateContent>
            </a:graphicData>
          </a:graphic>
        </p:graphicFrame>
      </p:grpSp>
    </p:spTree>
    <p:extLst>
      <p:ext uri="{BB962C8B-B14F-4D97-AF65-F5344CB8AC3E}">
        <p14:creationId xmlns:p14="http://schemas.microsoft.com/office/powerpoint/2010/main" val="352974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ircle(in)">
                                      <p:cBhvr>
                                        <p:cTn id="2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35084" y="457709"/>
            <a:ext cx="7939072" cy="4021526"/>
            <a:chOff x="515815" y="656491"/>
            <a:chExt cx="7939072" cy="4021526"/>
          </a:xfrm>
        </p:grpSpPr>
        <p:sp>
          <p:nvSpPr>
            <p:cNvPr id="4" name="Rectangle 3"/>
            <p:cNvSpPr/>
            <p:nvPr/>
          </p:nvSpPr>
          <p:spPr>
            <a:xfrm>
              <a:off x="515815" y="656491"/>
              <a:ext cx="7939072" cy="402152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sz="3200" b="1" dirty="0" smtClean="0">
                  <a:solidFill>
                    <a:srgbClr val="FF0000"/>
                  </a:solidFill>
                  <a:latin typeface="Times New Roman" panose="02020603050405020304" pitchFamily="18" charset="0"/>
                  <a:cs typeface="Times New Roman" panose="02020603050405020304" pitchFamily="18" charset="0"/>
                </a:rPr>
                <a:t>Bài 6.10: </a:t>
              </a:r>
              <a:r>
                <a:rPr lang="en-US" sz="3200" dirty="0" smtClean="0">
                  <a:solidFill>
                    <a:schemeClr val="tx1"/>
                  </a:solidFill>
                  <a:latin typeface="Times New Roman" panose="02020603050405020304" pitchFamily="18" charset="0"/>
                  <a:cs typeface="Times New Roman" panose="02020603050405020304" pitchFamily="18" charset="0"/>
                </a:rPr>
                <a:t>Lớp 6A có      học sinh thích bóng bàn,      số học sinh thích bóng đá và     số học sinh thích bóng chuyền. Hỏi môn thể thao nào được các bạn học sinh lớp 6A yêu thích nhất ? </a:t>
              </a:r>
            </a:p>
          </p:txBody>
        </p:sp>
        <p:graphicFrame>
          <p:nvGraphicFramePr>
            <p:cNvPr id="2" name="Object 1"/>
            <p:cNvGraphicFramePr>
              <a:graphicFrameLocks noChangeAspect="1"/>
            </p:cNvGraphicFramePr>
            <p:nvPr>
              <p:extLst>
                <p:ext uri="{D42A27DB-BD31-4B8C-83A1-F6EECF244321}">
                  <p14:modId xmlns:p14="http://schemas.microsoft.com/office/powerpoint/2010/main" val="2272391071"/>
                </p:ext>
              </p:extLst>
            </p:nvPr>
          </p:nvGraphicFramePr>
          <p:xfrm>
            <a:off x="4108173" y="766022"/>
            <a:ext cx="424071" cy="1156993"/>
          </p:xfrm>
          <a:graphic>
            <a:graphicData uri="http://schemas.openxmlformats.org/presentationml/2006/ole">
              <mc:AlternateContent xmlns:mc="http://schemas.openxmlformats.org/markup-compatibility/2006">
                <mc:Choice xmlns:v="urn:schemas-microsoft-com:vml" Requires="v">
                  <p:oleObj spid="_x0000_s13377" name="Equation" r:id="rId3" imgW="152280" imgH="393480" progId="Equation.DSMT4">
                    <p:embed/>
                  </p:oleObj>
                </mc:Choice>
                <mc:Fallback>
                  <p:oleObj name="Equation" r:id="rId3" imgW="152280" imgH="393480" progId="Equation.DSMT4">
                    <p:embed/>
                    <p:pic>
                      <p:nvPicPr>
                        <p:cNvPr id="0" name=""/>
                        <p:cNvPicPr/>
                        <p:nvPr/>
                      </p:nvPicPr>
                      <p:blipFill>
                        <a:blip r:embed="rId4"/>
                        <a:stretch>
                          <a:fillRect/>
                        </a:stretch>
                      </p:blipFill>
                      <p:spPr>
                        <a:xfrm>
                          <a:off x="4108173" y="766022"/>
                          <a:ext cx="424071" cy="115699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311160241"/>
                </p:ext>
              </p:extLst>
            </p:nvPr>
          </p:nvGraphicFramePr>
          <p:xfrm>
            <a:off x="1356484" y="1847663"/>
            <a:ext cx="472316" cy="1027369"/>
          </p:xfrm>
          <a:graphic>
            <a:graphicData uri="http://schemas.openxmlformats.org/presentationml/2006/ole">
              <mc:AlternateContent xmlns:mc="http://schemas.openxmlformats.org/markup-compatibility/2006">
                <mc:Choice xmlns:v="urn:schemas-microsoft-com:vml" Requires="v">
                  <p:oleObj spid="_x0000_s13378" name="Equation" r:id="rId5" imgW="203040" imgH="393480" progId="Equation.DSMT4">
                    <p:embed/>
                  </p:oleObj>
                </mc:Choice>
                <mc:Fallback>
                  <p:oleObj name="Equation" r:id="rId5" imgW="203040" imgH="393480" progId="Equation.DSMT4">
                    <p:embed/>
                    <p:pic>
                      <p:nvPicPr>
                        <p:cNvPr id="0" name=""/>
                        <p:cNvPicPr/>
                        <p:nvPr/>
                      </p:nvPicPr>
                      <p:blipFill>
                        <a:blip r:embed="rId6"/>
                        <a:stretch>
                          <a:fillRect/>
                        </a:stretch>
                      </p:blipFill>
                      <p:spPr>
                        <a:xfrm>
                          <a:off x="1356484" y="1847663"/>
                          <a:ext cx="472316" cy="1027369"/>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20991239"/>
                </p:ext>
              </p:extLst>
            </p:nvPr>
          </p:nvGraphicFramePr>
          <p:xfrm>
            <a:off x="6628710" y="1683177"/>
            <a:ext cx="461203" cy="1191440"/>
          </p:xfrm>
          <a:graphic>
            <a:graphicData uri="http://schemas.openxmlformats.org/presentationml/2006/ole">
              <mc:AlternateContent xmlns:mc="http://schemas.openxmlformats.org/markup-compatibility/2006">
                <mc:Choice xmlns:v="urn:schemas-microsoft-com:vml" Requires="v">
                  <p:oleObj spid="_x0000_s13379" name="Equation" r:id="rId7" imgW="152280" imgH="393480" progId="Equation.DSMT4">
                    <p:embed/>
                  </p:oleObj>
                </mc:Choice>
                <mc:Fallback>
                  <p:oleObj name="Equation" r:id="rId7" imgW="152280" imgH="393480" progId="Equation.DSMT4">
                    <p:embed/>
                    <p:pic>
                      <p:nvPicPr>
                        <p:cNvPr id="0" name=""/>
                        <p:cNvPicPr/>
                        <p:nvPr/>
                      </p:nvPicPr>
                      <p:blipFill>
                        <a:blip r:embed="rId8"/>
                        <a:stretch>
                          <a:fillRect/>
                        </a:stretch>
                      </p:blipFill>
                      <p:spPr>
                        <a:xfrm>
                          <a:off x="6628710" y="1683177"/>
                          <a:ext cx="461203" cy="1191440"/>
                        </a:xfrm>
                        <a:prstGeom prst="rect">
                          <a:avLst/>
                        </a:prstGeom>
                      </p:spPr>
                    </p:pic>
                  </p:oleObj>
                </mc:Fallback>
              </mc:AlternateContent>
            </a:graphicData>
          </a:graphic>
        </p:graphicFrame>
      </p:grpSp>
    </p:spTree>
    <p:extLst>
      <p:ext uri="{BB962C8B-B14F-4D97-AF65-F5344CB8AC3E}">
        <p14:creationId xmlns:p14="http://schemas.microsoft.com/office/powerpoint/2010/main" val="1663741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698460" y="545358"/>
            <a:ext cx="2912248" cy="731838"/>
          </a:xfrm>
          <a:prstGeom prst="roundRect">
            <a:avLst/>
          </a:prstGeom>
        </p:spPr>
        <p:style>
          <a:lnRef idx="0">
            <a:schemeClr val="accent3"/>
          </a:lnRef>
          <a:fillRef idx="3">
            <a:schemeClr val="accent3"/>
          </a:fillRef>
          <a:effectRef idx="3">
            <a:schemeClr val="accent3"/>
          </a:effectRef>
          <a:fontRef idx="minor">
            <a:schemeClr val="lt1"/>
          </a:fontRef>
        </p:style>
        <p:txBody>
          <a:bodyPr lIns="91425" tIns="91425" rIns="91425" bIns="91425" rtlCol="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EF6"/>
              </a:buClr>
              <a:buSzPct val="100000"/>
              <a:buFont typeface="Oswald"/>
              <a:buNone/>
              <a:defRPr sz="3375" b="1" i="0" u="none" strike="noStrike" cap="none">
                <a:solidFill>
                  <a:srgbClr val="00CEF6"/>
                </a:solidFill>
                <a:latin typeface="Oswald"/>
                <a:ea typeface="Oswald"/>
                <a:cs typeface="Oswald"/>
                <a:sym typeface="Oswald"/>
                <a:rtl val="0"/>
              </a:defRPr>
            </a:lvl1pPr>
            <a:lvl2pPr lvl="1" algn="ctr">
              <a:spcBef>
                <a:spcPts val="0"/>
              </a:spcBef>
              <a:buClr>
                <a:srgbClr val="00CEF6"/>
              </a:buClr>
              <a:buSzPct val="100000"/>
              <a:buFont typeface="Oswald"/>
              <a:buNone/>
              <a:defRPr sz="2000" b="1">
                <a:solidFill>
                  <a:srgbClr val="00CEF6"/>
                </a:solidFill>
                <a:latin typeface="Oswald"/>
                <a:ea typeface="Oswald"/>
                <a:cs typeface="Oswald"/>
                <a:sym typeface="Oswald"/>
              </a:defRPr>
            </a:lvl2pPr>
            <a:lvl3pPr lvl="2" algn="ctr">
              <a:spcBef>
                <a:spcPts val="0"/>
              </a:spcBef>
              <a:buClr>
                <a:srgbClr val="00CEF6"/>
              </a:buClr>
              <a:buSzPct val="100000"/>
              <a:buFont typeface="Oswald"/>
              <a:buNone/>
              <a:defRPr sz="2000" b="1">
                <a:solidFill>
                  <a:srgbClr val="00CEF6"/>
                </a:solidFill>
                <a:latin typeface="Oswald"/>
                <a:ea typeface="Oswald"/>
                <a:cs typeface="Oswald"/>
                <a:sym typeface="Oswald"/>
              </a:defRPr>
            </a:lvl3pPr>
            <a:lvl4pPr lvl="3" algn="ctr">
              <a:spcBef>
                <a:spcPts val="0"/>
              </a:spcBef>
              <a:buClr>
                <a:srgbClr val="00CEF6"/>
              </a:buClr>
              <a:buSzPct val="100000"/>
              <a:buFont typeface="Oswald"/>
              <a:buNone/>
              <a:defRPr sz="2000" b="1">
                <a:solidFill>
                  <a:srgbClr val="00CEF6"/>
                </a:solidFill>
                <a:latin typeface="Oswald"/>
                <a:ea typeface="Oswald"/>
                <a:cs typeface="Oswald"/>
                <a:sym typeface="Oswald"/>
              </a:defRPr>
            </a:lvl4pPr>
            <a:lvl5pPr lvl="4" algn="ctr">
              <a:spcBef>
                <a:spcPts val="0"/>
              </a:spcBef>
              <a:buClr>
                <a:srgbClr val="00CEF6"/>
              </a:buClr>
              <a:buSzPct val="100000"/>
              <a:buFont typeface="Oswald"/>
              <a:buNone/>
              <a:defRPr sz="2000" b="1">
                <a:solidFill>
                  <a:srgbClr val="00CEF6"/>
                </a:solidFill>
                <a:latin typeface="Oswald"/>
                <a:ea typeface="Oswald"/>
                <a:cs typeface="Oswald"/>
                <a:sym typeface="Oswald"/>
              </a:defRPr>
            </a:lvl5pPr>
            <a:lvl6pPr lvl="5" algn="ctr">
              <a:spcBef>
                <a:spcPts val="0"/>
              </a:spcBef>
              <a:buClr>
                <a:srgbClr val="00CEF6"/>
              </a:buClr>
              <a:buSzPct val="100000"/>
              <a:buFont typeface="Oswald"/>
              <a:buNone/>
              <a:defRPr sz="2000" b="1">
                <a:solidFill>
                  <a:srgbClr val="00CEF6"/>
                </a:solidFill>
                <a:latin typeface="Oswald"/>
                <a:ea typeface="Oswald"/>
                <a:cs typeface="Oswald"/>
                <a:sym typeface="Oswald"/>
              </a:defRPr>
            </a:lvl6pPr>
            <a:lvl7pPr lvl="6" algn="ctr">
              <a:spcBef>
                <a:spcPts val="0"/>
              </a:spcBef>
              <a:buClr>
                <a:srgbClr val="00CEF6"/>
              </a:buClr>
              <a:buSzPct val="100000"/>
              <a:buFont typeface="Oswald"/>
              <a:buNone/>
              <a:defRPr sz="2000" b="1">
                <a:solidFill>
                  <a:srgbClr val="00CEF6"/>
                </a:solidFill>
                <a:latin typeface="Oswald"/>
                <a:ea typeface="Oswald"/>
                <a:cs typeface="Oswald"/>
                <a:sym typeface="Oswald"/>
              </a:defRPr>
            </a:lvl7pPr>
            <a:lvl8pPr lvl="7" algn="ctr">
              <a:spcBef>
                <a:spcPts val="0"/>
              </a:spcBef>
              <a:buClr>
                <a:srgbClr val="00CEF6"/>
              </a:buClr>
              <a:buSzPct val="100000"/>
              <a:buFont typeface="Oswald"/>
              <a:buNone/>
              <a:defRPr sz="2000" b="1">
                <a:solidFill>
                  <a:srgbClr val="00CEF6"/>
                </a:solidFill>
                <a:latin typeface="Oswald"/>
                <a:ea typeface="Oswald"/>
                <a:cs typeface="Oswald"/>
                <a:sym typeface="Oswald"/>
              </a:defRPr>
            </a:lvl8pPr>
            <a:lvl9pPr lvl="8" algn="ctr">
              <a:spcBef>
                <a:spcPts val="0"/>
              </a:spcBef>
              <a:buClr>
                <a:srgbClr val="00CEF6"/>
              </a:buClr>
              <a:buSzPct val="100000"/>
              <a:buFont typeface="Oswald"/>
              <a:buNone/>
              <a:defRPr sz="2000" b="1">
                <a:solidFill>
                  <a:srgbClr val="00CEF6"/>
                </a:solidFill>
                <a:latin typeface="Oswald"/>
                <a:ea typeface="Oswald"/>
                <a:cs typeface="Oswald"/>
                <a:sym typeface="Oswald"/>
              </a:defRPr>
            </a:lvl9pPr>
          </a:lstStyle>
          <a:p>
            <a:r>
              <a:rPr lang="en-US" sz="2800" dirty="0" smtClean="0">
                <a:solidFill>
                  <a:schemeClr val="tx1"/>
                </a:solidFill>
                <a:latin typeface="Times New Roman" pitchFamily="18" charset="0"/>
                <a:cs typeface="Times New Roman" pitchFamily="18" charset="0"/>
              </a:rPr>
              <a:t>Lời giải bài 6.10:</a:t>
            </a:r>
            <a:endParaRPr lang="en-US" sz="2800" dirty="0">
              <a:solidFill>
                <a:schemeClr val="tx1"/>
              </a:solidFill>
            </a:endParaRPr>
          </a:p>
        </p:txBody>
      </p:sp>
      <p:grpSp>
        <p:nvGrpSpPr>
          <p:cNvPr id="9" name="Group 8"/>
          <p:cNvGrpSpPr/>
          <p:nvPr/>
        </p:nvGrpSpPr>
        <p:grpSpPr>
          <a:xfrm>
            <a:off x="222738" y="1597620"/>
            <a:ext cx="8686800" cy="2590800"/>
            <a:chOff x="234462" y="1609344"/>
            <a:chExt cx="8686800" cy="2590800"/>
          </a:xfrm>
        </p:grpSpPr>
        <p:sp>
          <p:nvSpPr>
            <p:cNvPr id="5" name="Rounded Rectangle 4"/>
            <p:cNvSpPr/>
            <p:nvPr/>
          </p:nvSpPr>
          <p:spPr>
            <a:xfrm>
              <a:off x="234462" y="1609344"/>
              <a:ext cx="8686800" cy="2590800"/>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endParaRPr lang="en-US" sz="3200" dirty="0">
                <a:latin typeface="Times New Roman" pitchFamily="18" charset="0"/>
                <a:cs typeface="Times New Roman" pitchFamily="18" charset="0"/>
              </a:endParaRPr>
            </a:p>
          </p:txBody>
        </p:sp>
        <p:sp>
          <p:nvSpPr>
            <p:cNvPr id="6" name="TextBox 5"/>
            <p:cNvSpPr txBox="1"/>
            <p:nvPr/>
          </p:nvSpPr>
          <p:spPr>
            <a:xfrm>
              <a:off x="296069" y="1899678"/>
              <a:ext cx="8472792" cy="2031325"/>
            </a:xfrm>
            <a:prstGeom prst="rect">
              <a:avLst/>
            </a:prstGeom>
            <a:noFill/>
          </p:spPr>
          <p:txBody>
            <a:bodyPr wrap="square" rtlCol="0">
              <a:spAutoFit/>
            </a:bodyPr>
            <a:lstStyle/>
            <a:p>
              <a:pPr>
                <a:lnSpc>
                  <a:spcPct val="150000"/>
                </a:lnSpc>
              </a:pPr>
              <a:r>
                <a:rPr lang="en-US" sz="2800" dirty="0" smtClean="0">
                  <a:latin typeface="Times New Roman" panose="02020603050405020304" pitchFamily="18" charset="0"/>
                  <a:cs typeface="Times New Roman" panose="02020603050405020304" pitchFamily="18" charset="0"/>
                </a:rPr>
                <a:t>   Ta có                               và</a:t>
              </a:r>
            </a:p>
            <a:p>
              <a:pPr>
                <a:lnSpc>
                  <a:spcPct val="150000"/>
                </a:lnSpc>
              </a:pPr>
              <a:r>
                <a:rPr lang="en-US" sz="2800" dirty="0" smtClean="0">
                  <a:latin typeface="Times New Roman" panose="02020603050405020304" pitchFamily="18" charset="0"/>
                  <a:cs typeface="Times New Roman" panose="02020603050405020304" pitchFamily="18" charset="0"/>
                </a:rPr>
                <a:t>  Do đó môn thể thao được yêu thích nhất của các bạn lớp</a:t>
              </a:r>
            </a:p>
            <a:p>
              <a:pPr>
                <a:lnSpc>
                  <a:spcPct val="150000"/>
                </a:lnSpc>
              </a:pPr>
              <a:r>
                <a:rPr lang="en-US" sz="2800" dirty="0" smtClean="0">
                  <a:latin typeface="Times New Roman" panose="02020603050405020304" pitchFamily="18" charset="0"/>
                  <a:cs typeface="Times New Roman" panose="02020603050405020304" pitchFamily="18" charset="0"/>
                </a:rPr>
                <a:t>  6A là môn bóng bàn</a:t>
              </a:r>
              <a:endParaRPr lang="en-US" sz="28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571961279"/>
                </p:ext>
              </p:extLst>
            </p:nvPr>
          </p:nvGraphicFramePr>
          <p:xfrm>
            <a:off x="1606061" y="1846387"/>
            <a:ext cx="2418649" cy="882462"/>
          </p:xfrm>
          <a:graphic>
            <a:graphicData uri="http://schemas.openxmlformats.org/presentationml/2006/ole">
              <mc:AlternateContent xmlns:mc="http://schemas.openxmlformats.org/markup-compatibility/2006">
                <mc:Choice xmlns:v="urn:schemas-microsoft-com:vml" Requires="v">
                  <p:oleObj spid="_x0000_s16410" name="Equation" r:id="rId3" imgW="939600" imgH="393480" progId="Equation.DSMT4">
                    <p:embed/>
                  </p:oleObj>
                </mc:Choice>
                <mc:Fallback>
                  <p:oleObj name="Equation" r:id="rId3" imgW="939600" imgH="393480" progId="Equation.DSMT4">
                    <p:embed/>
                    <p:pic>
                      <p:nvPicPr>
                        <p:cNvPr id="11" name="Object 10"/>
                        <p:cNvPicPr/>
                        <p:nvPr/>
                      </p:nvPicPr>
                      <p:blipFill>
                        <a:blip r:embed="rId4"/>
                        <a:stretch>
                          <a:fillRect/>
                        </a:stretch>
                      </p:blipFill>
                      <p:spPr>
                        <a:xfrm>
                          <a:off x="1606061" y="1846387"/>
                          <a:ext cx="2418649" cy="88246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97324056"/>
                </p:ext>
              </p:extLst>
            </p:nvPr>
          </p:nvGraphicFramePr>
          <p:xfrm>
            <a:off x="4730261" y="1846387"/>
            <a:ext cx="1816253" cy="866213"/>
          </p:xfrm>
          <a:graphic>
            <a:graphicData uri="http://schemas.openxmlformats.org/presentationml/2006/ole">
              <mc:AlternateContent xmlns:mc="http://schemas.openxmlformats.org/markup-compatibility/2006">
                <mc:Choice xmlns:v="urn:schemas-microsoft-com:vml" Requires="v">
                  <p:oleObj spid="_x0000_s16411" name="Equation" r:id="rId5" imgW="825480" imgH="393480" progId="Equation.DSMT4">
                    <p:embed/>
                  </p:oleObj>
                </mc:Choice>
                <mc:Fallback>
                  <p:oleObj name="Equation" r:id="rId5" imgW="825480" imgH="393480" progId="Equation.DSMT4">
                    <p:embed/>
                    <p:pic>
                      <p:nvPicPr>
                        <p:cNvPr id="12" name="Object 11"/>
                        <p:cNvPicPr/>
                        <p:nvPr/>
                      </p:nvPicPr>
                      <p:blipFill>
                        <a:blip r:embed="rId6"/>
                        <a:stretch>
                          <a:fillRect/>
                        </a:stretch>
                      </p:blipFill>
                      <p:spPr>
                        <a:xfrm>
                          <a:off x="4730261" y="1846387"/>
                          <a:ext cx="1816253" cy="866213"/>
                        </a:xfrm>
                        <a:prstGeom prst="rect">
                          <a:avLst/>
                        </a:prstGeom>
                      </p:spPr>
                    </p:pic>
                  </p:oleObj>
                </mc:Fallback>
              </mc:AlternateContent>
            </a:graphicData>
          </a:graphic>
        </p:graphicFrame>
      </p:grpSp>
    </p:spTree>
    <p:extLst>
      <p:ext uri="{BB962C8B-B14F-4D97-AF65-F5344CB8AC3E}">
        <p14:creationId xmlns:p14="http://schemas.microsoft.com/office/powerpoint/2010/main" val="4014886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2251" y="448024"/>
            <a:ext cx="8349890" cy="3676970"/>
            <a:chOff x="303780" y="643239"/>
            <a:chExt cx="8349890" cy="3676970"/>
          </a:xfrm>
        </p:grpSpPr>
        <p:sp>
          <p:nvSpPr>
            <p:cNvPr id="4" name="Rectangle 3"/>
            <p:cNvSpPr/>
            <p:nvPr/>
          </p:nvSpPr>
          <p:spPr>
            <a:xfrm>
              <a:off x="303780" y="643239"/>
              <a:ext cx="8349890" cy="367697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0000"/>
                  </a:solidFill>
                  <a:latin typeface="Times New Roman" panose="02020603050405020304" pitchFamily="18" charset="0"/>
                  <a:cs typeface="Times New Roman" panose="02020603050405020304" pitchFamily="18" charset="0"/>
                </a:rPr>
                <a:t>Bài 6.11:</a:t>
              </a:r>
            </a:p>
            <a:p>
              <a:pPr marL="514350" indent="-514350">
                <a:lnSpc>
                  <a:spcPct val="250000"/>
                </a:lnSpc>
                <a:buAutoNum type="alphaLcParenR"/>
              </a:pPr>
              <a:r>
                <a:rPr lang="en-US" sz="3200" dirty="0" smtClean="0">
                  <a:solidFill>
                    <a:schemeClr val="tx1"/>
                  </a:solidFill>
                  <a:latin typeface="Times New Roman" panose="02020603050405020304" pitchFamily="18" charset="0"/>
                  <a:cs typeface="Times New Roman" panose="02020603050405020304" pitchFamily="18" charset="0"/>
                </a:rPr>
                <a:t>Khối lượng nào lớn hơn:           hay</a:t>
              </a:r>
            </a:p>
            <a:p>
              <a:pPr marL="514350" indent="-514350">
                <a:lnSpc>
                  <a:spcPct val="250000"/>
                </a:lnSpc>
                <a:buAutoNum type="alphaLcParenR"/>
              </a:pPr>
              <a:r>
                <a:rPr lang="en-US" sz="3200" dirty="0" smtClean="0">
                  <a:solidFill>
                    <a:schemeClr val="tx1"/>
                  </a:solidFill>
                  <a:latin typeface="Times New Roman" panose="02020603050405020304" pitchFamily="18" charset="0"/>
                  <a:cs typeface="Times New Roman" panose="02020603050405020304" pitchFamily="18" charset="0"/>
                </a:rPr>
                <a:t>Vận tốc nào nhỏ hơn:              hay                 </a:t>
              </a:r>
            </a:p>
          </p:txBody>
        </p:sp>
        <p:graphicFrame>
          <p:nvGraphicFramePr>
            <p:cNvPr id="2" name="Object 1"/>
            <p:cNvGraphicFramePr>
              <a:graphicFrameLocks noChangeAspect="1"/>
            </p:cNvGraphicFramePr>
            <p:nvPr>
              <p:extLst>
                <p:ext uri="{D42A27DB-BD31-4B8C-83A1-F6EECF244321}">
                  <p14:modId xmlns:p14="http://schemas.microsoft.com/office/powerpoint/2010/main" val="2475108674"/>
                </p:ext>
              </p:extLst>
            </p:nvPr>
          </p:nvGraphicFramePr>
          <p:xfrm>
            <a:off x="5125553" y="1808461"/>
            <a:ext cx="851177" cy="1055459"/>
          </p:xfrm>
          <a:graphic>
            <a:graphicData uri="http://schemas.openxmlformats.org/presentationml/2006/ole">
              <mc:AlternateContent xmlns:mc="http://schemas.openxmlformats.org/markup-compatibility/2006">
                <mc:Choice xmlns:v="urn:schemas-microsoft-com:vml" Requires="v">
                  <p:oleObj spid="_x0000_s14418" name="Equation" r:id="rId3" imgW="317160" imgH="393480" progId="Equation.DSMT4">
                    <p:embed/>
                  </p:oleObj>
                </mc:Choice>
                <mc:Fallback>
                  <p:oleObj name="Equation" r:id="rId3" imgW="317160" imgH="393480" progId="Equation.DSMT4">
                    <p:embed/>
                    <p:pic>
                      <p:nvPicPr>
                        <p:cNvPr id="0" name=""/>
                        <p:cNvPicPr/>
                        <p:nvPr/>
                      </p:nvPicPr>
                      <p:blipFill>
                        <a:blip r:embed="rId4"/>
                        <a:stretch>
                          <a:fillRect/>
                        </a:stretch>
                      </p:blipFill>
                      <p:spPr>
                        <a:xfrm>
                          <a:off x="5125553" y="1808461"/>
                          <a:ext cx="851177" cy="1055459"/>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493949005"/>
                </p:ext>
              </p:extLst>
            </p:nvPr>
          </p:nvGraphicFramePr>
          <p:xfrm>
            <a:off x="6806509" y="1886291"/>
            <a:ext cx="853247" cy="881688"/>
          </p:xfrm>
          <a:graphic>
            <a:graphicData uri="http://schemas.openxmlformats.org/presentationml/2006/ole">
              <mc:AlternateContent xmlns:mc="http://schemas.openxmlformats.org/markup-compatibility/2006">
                <mc:Choice xmlns:v="urn:schemas-microsoft-com:vml" Requires="v">
                  <p:oleObj spid="_x0000_s14419" name="Equation" r:id="rId5" imgW="380880" imgH="393480" progId="Equation.DSMT4">
                    <p:embed/>
                  </p:oleObj>
                </mc:Choice>
                <mc:Fallback>
                  <p:oleObj name="Equation" r:id="rId5" imgW="380880" imgH="393480" progId="Equation.DSMT4">
                    <p:embed/>
                    <p:pic>
                      <p:nvPicPr>
                        <p:cNvPr id="0" name=""/>
                        <p:cNvPicPr/>
                        <p:nvPr/>
                      </p:nvPicPr>
                      <p:blipFill>
                        <a:blip r:embed="rId6"/>
                        <a:stretch>
                          <a:fillRect/>
                        </a:stretch>
                      </p:blipFill>
                      <p:spPr>
                        <a:xfrm>
                          <a:off x="6806509" y="1886291"/>
                          <a:ext cx="853247" cy="88168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88545964"/>
                </p:ext>
              </p:extLst>
            </p:nvPr>
          </p:nvGraphicFramePr>
          <p:xfrm>
            <a:off x="4582305" y="3021496"/>
            <a:ext cx="1155886" cy="1019452"/>
          </p:xfrm>
          <a:graphic>
            <a:graphicData uri="http://schemas.openxmlformats.org/presentationml/2006/ole">
              <mc:AlternateContent xmlns:mc="http://schemas.openxmlformats.org/markup-compatibility/2006">
                <mc:Choice xmlns:v="urn:schemas-microsoft-com:vml" Requires="v">
                  <p:oleObj spid="_x0000_s14420" name="Equation" r:id="rId7" imgW="520560" imgH="393480" progId="Equation.DSMT4">
                    <p:embed/>
                  </p:oleObj>
                </mc:Choice>
                <mc:Fallback>
                  <p:oleObj name="Equation" r:id="rId7" imgW="520560" imgH="393480" progId="Equation.DSMT4">
                    <p:embed/>
                    <p:pic>
                      <p:nvPicPr>
                        <p:cNvPr id="0" name=""/>
                        <p:cNvPicPr/>
                        <p:nvPr/>
                      </p:nvPicPr>
                      <p:blipFill>
                        <a:blip r:embed="rId8"/>
                        <a:stretch>
                          <a:fillRect/>
                        </a:stretch>
                      </p:blipFill>
                      <p:spPr>
                        <a:xfrm>
                          <a:off x="4582305" y="3021496"/>
                          <a:ext cx="1155886" cy="101945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87889780"/>
                </p:ext>
              </p:extLst>
            </p:nvPr>
          </p:nvGraphicFramePr>
          <p:xfrm>
            <a:off x="6591576" y="3079078"/>
            <a:ext cx="975415" cy="947928"/>
          </p:xfrm>
          <a:graphic>
            <a:graphicData uri="http://schemas.openxmlformats.org/presentationml/2006/ole">
              <mc:AlternateContent xmlns:mc="http://schemas.openxmlformats.org/markup-compatibility/2006">
                <mc:Choice xmlns:v="urn:schemas-microsoft-com:vml" Requires="v">
                  <p:oleObj spid="_x0000_s14421" name="Equation" r:id="rId9" imgW="520560" imgH="393480" progId="Equation.DSMT4">
                    <p:embed/>
                  </p:oleObj>
                </mc:Choice>
                <mc:Fallback>
                  <p:oleObj name="Equation" r:id="rId9" imgW="520560" imgH="393480" progId="Equation.DSMT4">
                    <p:embed/>
                    <p:pic>
                      <p:nvPicPr>
                        <p:cNvPr id="0" name=""/>
                        <p:cNvPicPr/>
                        <p:nvPr/>
                      </p:nvPicPr>
                      <p:blipFill>
                        <a:blip r:embed="rId10"/>
                        <a:stretch>
                          <a:fillRect/>
                        </a:stretch>
                      </p:blipFill>
                      <p:spPr>
                        <a:xfrm>
                          <a:off x="6591576" y="3079078"/>
                          <a:ext cx="975415" cy="947928"/>
                        </a:xfrm>
                        <a:prstGeom prst="rect">
                          <a:avLst/>
                        </a:prstGeom>
                      </p:spPr>
                    </p:pic>
                  </p:oleObj>
                </mc:Fallback>
              </mc:AlternateContent>
            </a:graphicData>
          </a:graphic>
        </p:graphicFrame>
      </p:grpSp>
    </p:spTree>
    <p:extLst>
      <p:ext uri="{BB962C8B-B14F-4D97-AF65-F5344CB8AC3E}">
        <p14:creationId xmlns:p14="http://schemas.microsoft.com/office/powerpoint/2010/main" val="72019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
          <p:cNvSpPr txBox="1">
            <a:spLocks noChangeArrowheads="1"/>
          </p:cNvSpPr>
          <p:nvPr/>
        </p:nvSpPr>
        <p:spPr bwMode="auto">
          <a:xfrm>
            <a:off x="1714499" y="290512"/>
            <a:ext cx="449461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100" u="sng" dirty="0">
                <a:solidFill>
                  <a:schemeClr val="accent2"/>
                </a:solidFill>
              </a:rPr>
              <a:t>1. </a:t>
            </a:r>
            <a:r>
              <a:rPr lang="en-US" altLang="en-US" sz="2100" u="sng" dirty="0" err="1" smtClean="0">
                <a:solidFill>
                  <a:schemeClr val="accent2"/>
                </a:solidFill>
              </a:rPr>
              <a:t>Mở</a:t>
            </a:r>
            <a:r>
              <a:rPr lang="en-US" altLang="en-US" sz="2100" u="sng" dirty="0" smtClean="0">
                <a:solidFill>
                  <a:schemeClr val="accent2"/>
                </a:solidFill>
              </a:rPr>
              <a:t> </a:t>
            </a:r>
            <a:r>
              <a:rPr lang="en-US" altLang="en-US" sz="2100" u="sng" dirty="0" err="1" smtClean="0">
                <a:solidFill>
                  <a:schemeClr val="accent2"/>
                </a:solidFill>
              </a:rPr>
              <a:t>rộng</a:t>
            </a:r>
            <a:r>
              <a:rPr lang="en-US" altLang="en-US" sz="2100" u="sng" dirty="0" smtClean="0">
                <a:solidFill>
                  <a:schemeClr val="accent2"/>
                </a:solidFill>
              </a:rPr>
              <a:t> </a:t>
            </a:r>
            <a:r>
              <a:rPr lang="en-US" altLang="en-US" sz="2100" u="sng" dirty="0" err="1" smtClean="0">
                <a:solidFill>
                  <a:schemeClr val="accent2"/>
                </a:solidFill>
              </a:rPr>
              <a:t>khái</a:t>
            </a:r>
            <a:r>
              <a:rPr lang="en-US" altLang="en-US" sz="2100" u="sng" dirty="0" smtClean="0">
                <a:solidFill>
                  <a:schemeClr val="accent2"/>
                </a:solidFill>
              </a:rPr>
              <a:t> </a:t>
            </a:r>
            <a:r>
              <a:rPr lang="en-US" altLang="en-US" sz="2100" u="sng" dirty="0" err="1">
                <a:solidFill>
                  <a:schemeClr val="accent2"/>
                </a:solidFill>
              </a:rPr>
              <a:t>niệm</a:t>
            </a:r>
            <a:r>
              <a:rPr lang="en-US" altLang="en-US" sz="2100" u="sng" dirty="0">
                <a:solidFill>
                  <a:schemeClr val="accent2"/>
                </a:solidFill>
              </a:rPr>
              <a:t> </a:t>
            </a:r>
            <a:r>
              <a:rPr lang="en-US" altLang="en-US" sz="2100" u="sng" dirty="0" err="1">
                <a:solidFill>
                  <a:schemeClr val="accent2"/>
                </a:solidFill>
              </a:rPr>
              <a:t>phân</a:t>
            </a:r>
            <a:r>
              <a:rPr lang="en-US" altLang="en-US" sz="2100" u="sng" dirty="0">
                <a:solidFill>
                  <a:schemeClr val="accent2"/>
                </a:solidFill>
              </a:rPr>
              <a:t> </a:t>
            </a:r>
            <a:r>
              <a:rPr lang="en-US" altLang="en-US" sz="2100" u="sng" dirty="0" err="1">
                <a:solidFill>
                  <a:schemeClr val="accent2"/>
                </a:solidFill>
              </a:rPr>
              <a:t>số</a:t>
            </a:r>
            <a:endParaRPr lang="en-US" altLang="en-US" sz="2100" dirty="0">
              <a:solidFill>
                <a:schemeClr val="accent2"/>
              </a:solidFill>
            </a:endParaRPr>
          </a:p>
        </p:txBody>
      </p:sp>
      <p:grpSp>
        <p:nvGrpSpPr>
          <p:cNvPr id="13" name="Group 12"/>
          <p:cNvGrpSpPr/>
          <p:nvPr/>
        </p:nvGrpSpPr>
        <p:grpSpPr>
          <a:xfrm>
            <a:off x="1254728" y="944610"/>
            <a:ext cx="6117777" cy="2339365"/>
            <a:chOff x="141036" y="1061841"/>
            <a:chExt cx="6117777" cy="2339365"/>
          </a:xfrm>
        </p:grpSpPr>
        <p:grpSp>
          <p:nvGrpSpPr>
            <p:cNvPr id="7" name="Group 6"/>
            <p:cNvGrpSpPr/>
            <p:nvPr/>
          </p:nvGrpSpPr>
          <p:grpSpPr>
            <a:xfrm>
              <a:off x="141036" y="1061841"/>
              <a:ext cx="6117777" cy="2339365"/>
              <a:chOff x="141035" y="2749965"/>
              <a:chExt cx="6306656" cy="2339365"/>
            </a:xfrm>
          </p:grpSpPr>
          <p:sp>
            <p:nvSpPr>
              <p:cNvPr id="6" name="Text Box 36"/>
              <p:cNvSpPr txBox="1">
                <a:spLocks noChangeArrowheads="1"/>
              </p:cNvSpPr>
              <p:nvPr/>
            </p:nvSpPr>
            <p:spPr bwMode="auto">
              <a:xfrm>
                <a:off x="159686" y="2793656"/>
                <a:ext cx="5769701" cy="2154436"/>
              </a:xfrm>
              <a:prstGeom prst="rect">
                <a:avLst/>
              </a:prstGeom>
              <a:solidFill>
                <a:srgbClr val="BDF1AD"/>
              </a:solidFill>
              <a:ln w="9525">
                <a:solidFill>
                  <a:srgbClr val="92D050"/>
                </a:solidFill>
                <a:miter lim="800000"/>
                <a:headEnd/>
                <a:tailEnd/>
              </a:ln>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150000"/>
                  </a:lnSpc>
                  <a:spcBef>
                    <a:spcPct val="50000"/>
                  </a:spcBef>
                </a:pPr>
                <a:r>
                  <a:rPr lang="en-US" altLang="en-US" sz="2800" b="0" dirty="0">
                    <a:latin typeface="Times New Roman" panose="02020603050405020304" pitchFamily="18" charset="0"/>
                    <a:cs typeface="Times New Roman" panose="02020603050405020304" pitchFamily="18" charset="0"/>
                  </a:rPr>
                  <a:t>Người ta </a:t>
                </a:r>
                <a:r>
                  <a:rPr lang="en-US" altLang="en-US" sz="2800" b="0" dirty="0" smtClean="0">
                    <a:latin typeface="Times New Roman" panose="02020603050405020304" pitchFamily="18" charset="0"/>
                    <a:cs typeface="Times New Roman" panose="02020603050405020304" pitchFamily="18" charset="0"/>
                  </a:rPr>
                  <a:t>gọi</a:t>
                </a:r>
              </a:p>
              <a:p>
                <a:pPr eaLnBrk="1" hangingPunct="1">
                  <a:lnSpc>
                    <a:spcPct val="150000"/>
                  </a:lnSpc>
                  <a:spcBef>
                    <a:spcPct val="50000"/>
                  </a:spcBef>
                </a:pPr>
                <a:r>
                  <a:rPr lang="en-US" altLang="en-US" sz="2800" b="0" dirty="0" smtClean="0">
                    <a:latin typeface="Times New Roman" panose="02020603050405020304" pitchFamily="18" charset="0"/>
                    <a:cs typeface="Times New Roman" panose="02020603050405020304" pitchFamily="18" charset="0"/>
                  </a:rPr>
                  <a:t>                                   </a:t>
                </a:r>
              </a:p>
              <a:p>
                <a:pPr eaLnBrk="1" hangingPunct="1">
                  <a:lnSpc>
                    <a:spcPct val="150000"/>
                  </a:lnSpc>
                  <a:spcBef>
                    <a:spcPct val="50000"/>
                  </a:spcBef>
                </a:pPr>
                <a:r>
                  <a:rPr lang="en-US" altLang="en-US" sz="1800" b="0" dirty="0" smtClean="0">
                    <a:latin typeface="Times New Roman" panose="02020603050405020304" pitchFamily="18" charset="0"/>
                    <a:cs typeface="Times New Roman" panose="02020603050405020304" pitchFamily="18" charset="0"/>
                  </a:rPr>
                  <a:t> </a:t>
                </a:r>
                <a:endParaRPr lang="en-US" altLang="en-US" sz="1800" b="0" dirty="0">
                  <a:latin typeface="Times New Roman" panose="02020603050405020304" pitchFamily="18" charset="0"/>
                  <a:cs typeface="Times New Roman" panose="02020603050405020304" pitchFamily="18" charset="0"/>
                </a:endParaRPr>
              </a:p>
            </p:txBody>
          </p:sp>
          <p:graphicFrame>
            <p:nvGraphicFramePr>
              <p:cNvPr id="8" name="Object 37"/>
              <p:cNvGraphicFramePr>
                <a:graphicFrameLocks noChangeAspect="1"/>
              </p:cNvGraphicFramePr>
              <p:nvPr>
                <p:extLst>
                  <p:ext uri="{D42A27DB-BD31-4B8C-83A1-F6EECF244321}">
                    <p14:modId xmlns:p14="http://schemas.microsoft.com/office/powerpoint/2010/main" val="2980415615"/>
                  </p:ext>
                </p:extLst>
              </p:nvPr>
            </p:nvGraphicFramePr>
            <p:xfrm>
              <a:off x="2157425" y="2749965"/>
              <a:ext cx="433375" cy="996033"/>
            </p:xfrm>
            <a:graphic>
              <a:graphicData uri="http://schemas.openxmlformats.org/presentationml/2006/ole">
                <mc:AlternateContent xmlns:mc="http://schemas.openxmlformats.org/markup-compatibility/2006">
                  <mc:Choice xmlns:v="urn:schemas-microsoft-com:vml" Requires="v">
                    <p:oleObj spid="_x0000_s4434" name="Equation" r:id="rId3" imgW="152334" imgH="393529" progId="Equation.DSMT4">
                      <p:embed/>
                    </p:oleObj>
                  </mc:Choice>
                  <mc:Fallback>
                    <p:oleObj name="Equation" r:id="rId3" imgW="152334" imgH="393529" progId="Equation.DSMT4">
                      <p:embed/>
                      <p:pic>
                        <p:nvPicPr>
                          <p:cNvPr id="19459"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7425" y="2749965"/>
                            <a:ext cx="433375" cy="996033"/>
                          </a:xfrm>
                          <a:prstGeom prst="rect">
                            <a:avLst/>
                          </a:prstGeom>
                          <a:noFill/>
                          <a:ln>
                            <a:noFill/>
                          </a:ln>
                          <a:extLst/>
                        </p:spPr>
                      </p:pic>
                    </p:oleObj>
                  </mc:Fallback>
                </mc:AlternateContent>
              </a:graphicData>
            </a:graphic>
          </p:graphicFrame>
          <p:sp>
            <p:nvSpPr>
              <p:cNvPr id="9" name="Rectangle 8"/>
              <p:cNvSpPr/>
              <p:nvPr/>
            </p:nvSpPr>
            <p:spPr>
              <a:xfrm>
                <a:off x="2633694" y="2954216"/>
                <a:ext cx="3309906" cy="523220"/>
              </a:xfrm>
              <a:prstGeom prst="rect">
                <a:avLst/>
              </a:prstGeom>
            </p:spPr>
            <p:txBody>
              <a:bodyPr wrap="square">
                <a:spAutoFit/>
              </a:bodyPr>
              <a:lstStyle/>
              <a:p>
                <a:pPr eaLnBrk="1" hangingPunct="1">
                  <a:spcBef>
                    <a:spcPct val="50000"/>
                  </a:spcBef>
                </a:pP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a, b</a:t>
                </a:r>
                <a:r>
                  <a:rPr lang="en-US" altLang="en-US" sz="2800" dirty="0">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Z</a:t>
                </a:r>
                <a:r>
                  <a:rPr lang="en-US" altLang="en-US" sz="2800" dirty="0">
                    <a:solidFill>
                      <a:srgbClr val="FF0000"/>
                    </a:solidFill>
                  </a:rPr>
                  <a:t>, b    0</a:t>
                </a:r>
                <a:endParaRPr lang="en-US" altLang="en-US" sz="2800" dirty="0"/>
              </a:p>
            </p:txBody>
          </p:sp>
          <p:sp>
            <p:nvSpPr>
              <p:cNvPr id="10" name="Rectangle 9"/>
              <p:cNvSpPr/>
              <p:nvPr/>
            </p:nvSpPr>
            <p:spPr>
              <a:xfrm>
                <a:off x="141035" y="3427337"/>
                <a:ext cx="6306656" cy="1661993"/>
              </a:xfrm>
              <a:prstGeom prst="rect">
                <a:avLst/>
              </a:prstGeom>
            </p:spPr>
            <p:txBody>
              <a:bodyPr wrap="square">
                <a:spAutoFit/>
              </a:bodyPr>
              <a:lstStyle/>
              <a:p>
                <a:pPr algn="just" eaLnBrk="1" hangingPunct="1">
                  <a:spcBef>
                    <a:spcPct val="50000"/>
                  </a:spcBef>
                </a:pPr>
                <a:endParaRPr lang="en-US" altLang="vi-VN" sz="1800" dirty="0" smtClean="0">
                  <a:latin typeface="Times New Roman" panose="02020603050405020304" pitchFamily="18" charset="0"/>
                  <a:cs typeface="Times New Roman" panose="02020603050405020304" pitchFamily="18" charset="0"/>
                </a:endParaRPr>
              </a:p>
              <a:p>
                <a:pPr algn="just" eaLnBrk="1" hangingPunct="1">
                  <a:spcBef>
                    <a:spcPct val="50000"/>
                  </a:spcBef>
                </a:pPr>
                <a:r>
                  <a:rPr lang="en-US" altLang="vi-VN" sz="2800" dirty="0" smtClean="0">
                    <a:latin typeface="Times New Roman" panose="02020603050405020304" pitchFamily="18" charset="0"/>
                    <a:cs typeface="Times New Roman" panose="02020603050405020304" pitchFamily="18" charset="0"/>
                  </a:rPr>
                  <a:t>là </a:t>
                </a:r>
                <a:r>
                  <a:rPr lang="en-US" altLang="vi-VN" sz="2800" dirty="0">
                    <a:latin typeface="Times New Roman" panose="02020603050405020304" pitchFamily="18" charset="0"/>
                    <a:cs typeface="Times New Roman" panose="02020603050405020304" pitchFamily="18" charset="0"/>
                  </a:rPr>
                  <a:t>một phân </a:t>
                </a:r>
                <a:r>
                  <a:rPr lang="en-US" altLang="vi-VN" sz="2800" dirty="0" smtClean="0">
                    <a:latin typeface="Times New Roman" panose="02020603050405020304" pitchFamily="18" charset="0"/>
                    <a:cs typeface="Times New Roman" panose="02020603050405020304" pitchFamily="18" charset="0"/>
                  </a:rPr>
                  <a:t>số a </a:t>
                </a:r>
                <a:r>
                  <a:rPr lang="en-US" altLang="vi-VN" sz="2800" dirty="0">
                    <a:solidFill>
                      <a:srgbClr val="FF0000"/>
                    </a:solidFill>
                    <a:latin typeface="Times New Roman" panose="02020603050405020304" pitchFamily="18" charset="0"/>
                    <a:cs typeface="Times New Roman" panose="02020603050405020304" pitchFamily="18" charset="0"/>
                  </a:rPr>
                  <a:t>là tử số (tử)</a:t>
                </a:r>
                <a:r>
                  <a:rPr lang="en-US" altLang="vi-VN" sz="2800" dirty="0">
                    <a:latin typeface="Times New Roman" panose="02020603050405020304" pitchFamily="18" charset="0"/>
                    <a:cs typeface="Times New Roman" panose="02020603050405020304" pitchFamily="18" charset="0"/>
                  </a:rPr>
                  <a:t>, </a:t>
                </a:r>
                <a:endParaRPr lang="en-US" altLang="vi-VN" sz="2800" dirty="0" smtClean="0">
                  <a:latin typeface="Times New Roman" panose="02020603050405020304" pitchFamily="18" charset="0"/>
                  <a:cs typeface="Times New Roman" panose="02020603050405020304" pitchFamily="18" charset="0"/>
                </a:endParaRPr>
              </a:p>
              <a:p>
                <a:pPr algn="just" eaLnBrk="1" hangingPunct="1">
                  <a:spcBef>
                    <a:spcPct val="50000"/>
                  </a:spcBef>
                </a:pPr>
                <a:r>
                  <a:rPr lang="en-US" altLang="vi-VN" sz="2800" dirty="0" smtClean="0">
                    <a:latin typeface="Times New Roman" panose="02020603050405020304" pitchFamily="18" charset="0"/>
                    <a:cs typeface="Times New Roman" panose="02020603050405020304" pitchFamily="18" charset="0"/>
                  </a:rPr>
                  <a:t>b </a:t>
                </a:r>
                <a:r>
                  <a:rPr lang="en-US" altLang="vi-VN" sz="2800" dirty="0">
                    <a:latin typeface="Times New Roman" panose="02020603050405020304" pitchFamily="18" charset="0"/>
                    <a:cs typeface="Times New Roman" panose="02020603050405020304" pitchFamily="18" charset="0"/>
                  </a:rPr>
                  <a:t>là </a:t>
                </a:r>
                <a:r>
                  <a:rPr lang="en-US" altLang="vi-VN" sz="2800" dirty="0">
                    <a:solidFill>
                      <a:srgbClr val="FF0000"/>
                    </a:solidFill>
                    <a:latin typeface="Times New Roman" panose="02020603050405020304" pitchFamily="18" charset="0"/>
                    <a:cs typeface="Times New Roman" panose="02020603050405020304" pitchFamily="18" charset="0"/>
                  </a:rPr>
                  <a:t>mẫu số (mẫu)</a:t>
                </a:r>
                <a:r>
                  <a:rPr lang="en-US" altLang="vi-VN" sz="2800" dirty="0">
                    <a:latin typeface="Times New Roman" panose="02020603050405020304" pitchFamily="18" charset="0"/>
                    <a:cs typeface="Times New Roman" panose="02020603050405020304" pitchFamily="18" charset="0"/>
                  </a:rPr>
                  <a:t> của phân số</a:t>
                </a:r>
                <a:r>
                  <a:rPr lang="en-US" altLang="vi-VN" sz="2800" dirty="0" smtClean="0">
                    <a:latin typeface="Times New Roman" panose="02020603050405020304" pitchFamily="18" charset="0"/>
                    <a:cs typeface="Times New Roman" panose="02020603050405020304" pitchFamily="18" charset="0"/>
                  </a:rPr>
                  <a:t>.</a:t>
                </a:r>
              </a:p>
            </p:txBody>
          </p:sp>
        </p:grpSp>
        <p:graphicFrame>
          <p:nvGraphicFramePr>
            <p:cNvPr id="11" name="Object 39"/>
            <p:cNvGraphicFramePr>
              <a:graphicFrameLocks noChangeAspect="1"/>
            </p:cNvGraphicFramePr>
            <p:nvPr>
              <p:extLst>
                <p:ext uri="{D42A27DB-BD31-4B8C-83A1-F6EECF244321}">
                  <p14:modId xmlns:p14="http://schemas.microsoft.com/office/powerpoint/2010/main" val="3787682317"/>
                </p:ext>
              </p:extLst>
            </p:nvPr>
          </p:nvGraphicFramePr>
          <p:xfrm>
            <a:off x="3678684" y="1358453"/>
            <a:ext cx="342331" cy="386053"/>
          </p:xfrm>
          <a:graphic>
            <a:graphicData uri="http://schemas.openxmlformats.org/presentationml/2006/ole">
              <mc:AlternateContent xmlns:mc="http://schemas.openxmlformats.org/markup-compatibility/2006">
                <mc:Choice xmlns:v="urn:schemas-microsoft-com:vml" Requires="v">
                  <p:oleObj spid="_x0000_s4435" name="Equation" r:id="rId5" imgW="126725" imgH="126725" progId="Equation.DSMT4">
                    <p:embed/>
                  </p:oleObj>
                </mc:Choice>
                <mc:Fallback>
                  <p:oleObj name="Equation" r:id="rId5" imgW="126725" imgH="126725" progId="Equation.DSMT4">
                    <p:embed/>
                    <p:pic>
                      <p:nvPicPr>
                        <p:cNvPr id="19461" name="Object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8684" y="1358453"/>
                          <a:ext cx="342331" cy="386053"/>
                        </a:xfrm>
                        <a:prstGeom prst="rect">
                          <a:avLst/>
                        </a:prstGeom>
                        <a:noFill/>
                        <a:ln>
                          <a:noFill/>
                        </a:ln>
                      </p:spPr>
                    </p:pic>
                  </p:oleObj>
                </mc:Fallback>
              </mc:AlternateContent>
            </a:graphicData>
          </a:graphic>
        </p:graphicFrame>
        <p:graphicFrame>
          <p:nvGraphicFramePr>
            <p:cNvPr id="12" name="Object 40"/>
            <p:cNvGraphicFramePr>
              <a:graphicFrameLocks noChangeAspect="1"/>
            </p:cNvGraphicFramePr>
            <p:nvPr>
              <p:extLst>
                <p:ext uri="{D42A27DB-BD31-4B8C-83A1-F6EECF244321}">
                  <p14:modId xmlns:p14="http://schemas.microsoft.com/office/powerpoint/2010/main" val="3057817371"/>
                </p:ext>
              </p:extLst>
            </p:nvPr>
          </p:nvGraphicFramePr>
          <p:xfrm>
            <a:off x="4766101" y="1395046"/>
            <a:ext cx="338014" cy="299092"/>
          </p:xfrm>
          <a:graphic>
            <a:graphicData uri="http://schemas.openxmlformats.org/presentationml/2006/ole">
              <mc:AlternateContent xmlns:mc="http://schemas.openxmlformats.org/markup-compatibility/2006">
                <mc:Choice xmlns:v="urn:schemas-microsoft-com:vml" Requires="v">
                  <p:oleObj spid="_x0000_s4436" name="Equation" r:id="rId7" imgW="139700" imgH="139700" progId="Equation.DSMT4">
                    <p:embed/>
                  </p:oleObj>
                </mc:Choice>
                <mc:Fallback>
                  <p:oleObj name="Equation" r:id="rId7" imgW="139700" imgH="139700" progId="Equation.DSMT4">
                    <p:embed/>
                    <p:pic>
                      <p:nvPicPr>
                        <p:cNvPr id="19462" name="Object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6101" y="1395046"/>
                          <a:ext cx="338014" cy="299092"/>
                        </a:xfrm>
                        <a:prstGeom prst="rect">
                          <a:avLst/>
                        </a:prstGeom>
                        <a:noFill/>
                        <a:ln>
                          <a:noFill/>
                        </a:ln>
                        <a:effectLst/>
                        <a:extLst/>
                      </p:spPr>
                    </p:pic>
                  </p:oleObj>
                </mc:Fallback>
              </mc:AlternateContent>
            </a:graphicData>
          </a:graphic>
        </p:graphicFrame>
      </p:grpSp>
    </p:spTree>
    <p:extLst>
      <p:ext uri="{BB962C8B-B14F-4D97-AF65-F5344CB8AC3E}">
        <p14:creationId xmlns:p14="http://schemas.microsoft.com/office/powerpoint/2010/main" val="995957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3779" y="298682"/>
            <a:ext cx="8455907" cy="4419092"/>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anose="02020603050405020304" pitchFamily="18" charset="0"/>
                <a:cs typeface="Times New Roman" panose="02020603050405020304" pitchFamily="18" charset="0"/>
              </a:rPr>
              <a:t>Bài 6.12:  </a:t>
            </a:r>
            <a:r>
              <a:rPr lang="en-US" sz="2800" dirty="0" smtClean="0">
                <a:solidFill>
                  <a:schemeClr val="tx1"/>
                </a:solidFill>
                <a:latin typeface="Times New Roman" panose="02020603050405020304" pitchFamily="18" charset="0"/>
                <a:cs typeface="Times New Roman" panose="02020603050405020304" pitchFamily="18" charset="0"/>
              </a:rPr>
              <a:t>Bảng sau cho biết chiều dài (theo đơn vị feet,  1 feet xấp xỉ bằng 30,48 cm) của một số loài động vật có vú nhỏ nhất trên thế giới. </a:t>
            </a:r>
          </a:p>
          <a:p>
            <a:r>
              <a:rPr lang="en-US" sz="2800" dirty="0" smtClean="0">
                <a:solidFill>
                  <a:schemeClr val="tx1"/>
                </a:solidFill>
                <a:latin typeface="Times New Roman" panose="02020603050405020304" pitchFamily="18" charset="0"/>
                <a:cs typeface="Times New Roman" panose="02020603050405020304" pitchFamily="18" charset="0"/>
              </a:rPr>
              <a:t>Hãy sắp xếp các động vật trong bảng theo thứ tự từ lớn đến bé</a:t>
            </a:r>
          </a:p>
          <a:p>
            <a:endParaRPr lang="en-US" sz="2800" dirty="0" smtClean="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smtClean="0">
              <a:solidFill>
                <a:schemeClr val="tx1"/>
              </a:solidFill>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 </a:t>
            </a:r>
            <a:endParaRPr lang="en-US" sz="2800" b="1" dirty="0" smtClean="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94385178"/>
              </p:ext>
            </p:extLst>
          </p:nvPr>
        </p:nvGraphicFramePr>
        <p:xfrm>
          <a:off x="649353" y="2819119"/>
          <a:ext cx="7394716" cy="1633139"/>
        </p:xfrm>
        <a:graphic>
          <a:graphicData uri="http://schemas.openxmlformats.org/drawingml/2006/table">
            <a:tbl>
              <a:tblPr firstRow="1" bandRow="1">
                <a:tableStyleId>{9064341A-4EE2-4885-B17D-4086B769AF5B}</a:tableStyleId>
              </a:tblPr>
              <a:tblGrid>
                <a:gridCol w="1848679">
                  <a:extLst>
                    <a:ext uri="{9D8B030D-6E8A-4147-A177-3AD203B41FA5}">
                      <a16:colId xmlns:a16="http://schemas.microsoft.com/office/drawing/2014/main" val="3887542351"/>
                    </a:ext>
                  </a:extLst>
                </a:gridCol>
                <a:gridCol w="1570386">
                  <a:extLst>
                    <a:ext uri="{9D8B030D-6E8A-4147-A177-3AD203B41FA5}">
                      <a16:colId xmlns:a16="http://schemas.microsoft.com/office/drawing/2014/main" val="2555196845"/>
                    </a:ext>
                  </a:extLst>
                </a:gridCol>
                <a:gridCol w="1590261">
                  <a:extLst>
                    <a:ext uri="{9D8B030D-6E8A-4147-A177-3AD203B41FA5}">
                      <a16:colId xmlns:a16="http://schemas.microsoft.com/office/drawing/2014/main" val="3905535615"/>
                    </a:ext>
                  </a:extLst>
                </a:gridCol>
                <a:gridCol w="2385390">
                  <a:extLst>
                    <a:ext uri="{9D8B030D-6E8A-4147-A177-3AD203B41FA5}">
                      <a16:colId xmlns:a16="http://schemas.microsoft.com/office/drawing/2014/main" val="288974261"/>
                    </a:ext>
                  </a:extLst>
                </a:gridCol>
              </a:tblGrid>
              <a:tr h="810179">
                <a:tc>
                  <a:txBody>
                    <a:bodyPr/>
                    <a:lstStyle/>
                    <a:p>
                      <a:pPr algn="ctr"/>
                      <a:r>
                        <a:rPr lang="en-US" sz="2400" dirty="0" smtClean="0">
                          <a:latin typeface="Times New Roman" panose="02020603050405020304" pitchFamily="18" charset="0"/>
                          <a:cs typeface="Times New Roman" panose="02020603050405020304" pitchFamily="18" charset="0"/>
                        </a:rPr>
                        <a:t>Chuột</a:t>
                      </a:r>
                      <a:r>
                        <a:rPr lang="en-US" sz="2400" baseline="0" dirty="0" smtClean="0">
                          <a:latin typeface="Times New Roman" panose="02020603050405020304" pitchFamily="18" charset="0"/>
                          <a:cs typeface="Times New Roman" panose="02020603050405020304" pitchFamily="18" charset="0"/>
                        </a:rPr>
                        <a:t> chũi châu Âu</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Dơi</a:t>
                      </a:r>
                      <a:r>
                        <a:rPr lang="en-US" sz="2400" baseline="0" dirty="0" smtClean="0">
                          <a:latin typeface="Times New Roman" panose="02020603050405020304" pitchFamily="18" charset="0"/>
                          <a:cs typeface="Times New Roman" panose="02020603050405020304" pitchFamily="18" charset="0"/>
                        </a:rPr>
                        <a:t> Kitti</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Chuột</a:t>
                      </a:r>
                      <a:r>
                        <a:rPr lang="en-US" sz="2400" baseline="0" dirty="0" smtClean="0">
                          <a:latin typeface="Times New Roman" panose="02020603050405020304" pitchFamily="18" charset="0"/>
                          <a:cs typeface="Times New Roman" panose="02020603050405020304" pitchFamily="18" charset="0"/>
                        </a:rPr>
                        <a:t> túi </a:t>
                      </a:r>
                    </a:p>
                    <a:p>
                      <a:pPr algn="ctr"/>
                      <a:r>
                        <a:rPr lang="en-US" sz="2400" baseline="0" dirty="0" smtClean="0">
                          <a:latin typeface="Times New Roman" panose="02020603050405020304" pitchFamily="18" charset="0"/>
                          <a:cs typeface="Times New Roman" panose="02020603050405020304" pitchFamily="18" charset="0"/>
                        </a:rPr>
                        <a:t>có gai</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Sóc</a:t>
                      </a:r>
                      <a:r>
                        <a:rPr lang="en-US" sz="2400" baseline="0" dirty="0" smtClean="0">
                          <a:latin typeface="Times New Roman" panose="02020603050405020304" pitchFamily="18" charset="0"/>
                          <a:cs typeface="Times New Roman" panose="02020603050405020304" pitchFamily="18" charset="0"/>
                        </a:rPr>
                        <a:t> chuột phương Đông</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83088989"/>
                  </a:ext>
                </a:extLst>
              </a:tr>
              <a:tr h="810179">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56402644"/>
                  </a:ext>
                </a:extLst>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68934843"/>
              </p:ext>
            </p:extLst>
          </p:nvPr>
        </p:nvGraphicFramePr>
        <p:xfrm>
          <a:off x="1313069" y="3697356"/>
          <a:ext cx="356704" cy="756824"/>
        </p:xfrm>
        <a:graphic>
          <a:graphicData uri="http://schemas.openxmlformats.org/presentationml/2006/ole">
            <mc:AlternateContent xmlns:mc="http://schemas.openxmlformats.org/markup-compatibility/2006">
              <mc:Choice xmlns:v="urn:schemas-microsoft-com:vml" Requires="v">
                <p:oleObj spid="_x0000_s15438" name="Equation" r:id="rId3" imgW="203040" imgH="393480" progId="Equation.DSMT4">
                  <p:embed/>
                </p:oleObj>
              </mc:Choice>
              <mc:Fallback>
                <p:oleObj name="Equation" r:id="rId3" imgW="203040" imgH="393480" progId="Equation.DSMT4">
                  <p:embed/>
                  <p:pic>
                    <p:nvPicPr>
                      <p:cNvPr id="0" name=""/>
                      <p:cNvPicPr/>
                      <p:nvPr/>
                    </p:nvPicPr>
                    <p:blipFill>
                      <a:blip r:embed="rId4"/>
                      <a:stretch>
                        <a:fillRect/>
                      </a:stretch>
                    </p:blipFill>
                    <p:spPr>
                      <a:xfrm>
                        <a:off x="1313069" y="3697356"/>
                        <a:ext cx="356704" cy="756824"/>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495032207"/>
              </p:ext>
            </p:extLst>
          </p:nvPr>
        </p:nvGraphicFramePr>
        <p:xfrm>
          <a:off x="3000858" y="3689047"/>
          <a:ext cx="484463" cy="682652"/>
        </p:xfrm>
        <a:graphic>
          <a:graphicData uri="http://schemas.openxmlformats.org/presentationml/2006/ole">
            <mc:AlternateContent xmlns:mc="http://schemas.openxmlformats.org/markup-compatibility/2006">
              <mc:Choice xmlns:v="urn:schemas-microsoft-com:vml" Requires="v">
                <p:oleObj spid="_x0000_s15439" name="Equation" r:id="rId5" imgW="279360" imgH="393480" progId="Equation.DSMT4">
                  <p:embed/>
                </p:oleObj>
              </mc:Choice>
              <mc:Fallback>
                <p:oleObj name="Equation" r:id="rId5" imgW="279360" imgH="393480" progId="Equation.DSMT4">
                  <p:embed/>
                  <p:pic>
                    <p:nvPicPr>
                      <p:cNvPr id="0" name=""/>
                      <p:cNvPicPr/>
                      <p:nvPr/>
                    </p:nvPicPr>
                    <p:blipFill>
                      <a:blip r:embed="rId6"/>
                      <a:stretch>
                        <a:fillRect/>
                      </a:stretch>
                    </p:blipFill>
                    <p:spPr>
                      <a:xfrm>
                        <a:off x="3000858" y="3689047"/>
                        <a:ext cx="484463" cy="68265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88017931"/>
              </p:ext>
            </p:extLst>
          </p:nvPr>
        </p:nvGraphicFramePr>
        <p:xfrm>
          <a:off x="4721224" y="3646222"/>
          <a:ext cx="394115" cy="778485"/>
        </p:xfrm>
        <a:graphic>
          <a:graphicData uri="http://schemas.openxmlformats.org/presentationml/2006/ole">
            <mc:AlternateContent xmlns:mc="http://schemas.openxmlformats.org/markup-compatibility/2006">
              <mc:Choice xmlns:v="urn:schemas-microsoft-com:vml" Requires="v">
                <p:oleObj spid="_x0000_s15440" name="Equation" r:id="rId7" imgW="152280" imgH="393480" progId="Equation.DSMT4">
                  <p:embed/>
                </p:oleObj>
              </mc:Choice>
              <mc:Fallback>
                <p:oleObj name="Equation" r:id="rId7" imgW="152280" imgH="393480" progId="Equation.DSMT4">
                  <p:embed/>
                  <p:pic>
                    <p:nvPicPr>
                      <p:cNvPr id="0" name=""/>
                      <p:cNvPicPr/>
                      <p:nvPr/>
                    </p:nvPicPr>
                    <p:blipFill>
                      <a:blip r:embed="rId8"/>
                      <a:stretch>
                        <a:fillRect/>
                      </a:stretch>
                    </p:blipFill>
                    <p:spPr>
                      <a:xfrm>
                        <a:off x="4721224" y="3646222"/>
                        <a:ext cx="394115" cy="77848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059824722"/>
              </p:ext>
            </p:extLst>
          </p:nvPr>
        </p:nvGraphicFramePr>
        <p:xfrm>
          <a:off x="6702357" y="3644348"/>
          <a:ext cx="334548" cy="793612"/>
        </p:xfrm>
        <a:graphic>
          <a:graphicData uri="http://schemas.openxmlformats.org/presentationml/2006/ole">
            <mc:AlternateContent xmlns:mc="http://schemas.openxmlformats.org/markup-compatibility/2006">
              <mc:Choice xmlns:v="urn:schemas-microsoft-com:vml" Requires="v">
                <p:oleObj spid="_x0000_s15441" name="Equation" r:id="rId9" imgW="139680" imgH="393480" progId="Equation.DSMT4">
                  <p:embed/>
                </p:oleObj>
              </mc:Choice>
              <mc:Fallback>
                <p:oleObj name="Equation" r:id="rId9" imgW="139680" imgH="393480" progId="Equation.DSMT4">
                  <p:embed/>
                  <p:pic>
                    <p:nvPicPr>
                      <p:cNvPr id="0" name=""/>
                      <p:cNvPicPr/>
                      <p:nvPr/>
                    </p:nvPicPr>
                    <p:blipFill>
                      <a:blip r:embed="rId10"/>
                      <a:stretch>
                        <a:fillRect/>
                      </a:stretch>
                    </p:blipFill>
                    <p:spPr>
                      <a:xfrm>
                        <a:off x="6702357" y="3644348"/>
                        <a:ext cx="334548" cy="793612"/>
                      </a:xfrm>
                      <a:prstGeom prst="rect">
                        <a:avLst/>
                      </a:prstGeom>
                    </p:spPr>
                  </p:pic>
                </p:oleObj>
              </mc:Fallback>
            </mc:AlternateContent>
          </a:graphicData>
        </a:graphic>
      </p:graphicFrame>
    </p:spTree>
    <p:extLst>
      <p:ext uri="{BB962C8B-B14F-4D97-AF65-F5344CB8AC3E}">
        <p14:creationId xmlns:p14="http://schemas.microsoft.com/office/powerpoint/2010/main" val="3215464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761" y="357560"/>
            <a:ext cx="2409855"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Lời giải bài 6.12:</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13847" y="1377468"/>
            <a:ext cx="7182084"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Ta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664005249"/>
              </p:ext>
            </p:extLst>
          </p:nvPr>
        </p:nvGraphicFramePr>
        <p:xfrm>
          <a:off x="2249453" y="1072662"/>
          <a:ext cx="3934466" cy="1358596"/>
        </p:xfrm>
        <a:graphic>
          <a:graphicData uri="http://schemas.openxmlformats.org/presentationml/2006/ole">
            <mc:AlternateContent xmlns:mc="http://schemas.openxmlformats.org/markup-compatibility/2006">
              <mc:Choice xmlns:v="urn:schemas-microsoft-com:vml" Requires="v">
                <p:oleObj spid="_x0000_s17440" name="Equation" r:id="rId3" imgW="2311200" imgH="812520" progId="Equation.DSMT4">
                  <p:embed/>
                </p:oleObj>
              </mc:Choice>
              <mc:Fallback>
                <p:oleObj name="Equation" r:id="rId3" imgW="2311200" imgH="812520" progId="Equation.DSMT4">
                  <p:embed/>
                  <p:pic>
                    <p:nvPicPr>
                      <p:cNvPr id="18" name="Object 17"/>
                      <p:cNvPicPr/>
                      <p:nvPr/>
                    </p:nvPicPr>
                    <p:blipFill>
                      <a:blip r:embed="rId4"/>
                      <a:stretch>
                        <a:fillRect/>
                      </a:stretch>
                    </p:blipFill>
                    <p:spPr>
                      <a:xfrm>
                        <a:off x="2249453" y="1072662"/>
                        <a:ext cx="3934466" cy="1358596"/>
                      </a:xfrm>
                      <a:prstGeom prst="rect">
                        <a:avLst/>
                      </a:prstGeom>
                    </p:spPr>
                  </p:pic>
                </p:oleObj>
              </mc:Fallback>
            </mc:AlternateContent>
          </a:graphicData>
        </a:graphic>
      </p:graphicFrame>
      <p:sp>
        <p:nvSpPr>
          <p:cNvPr id="7" name="TextBox 6"/>
          <p:cNvSpPr txBox="1"/>
          <p:nvPr/>
        </p:nvSpPr>
        <p:spPr>
          <a:xfrm>
            <a:off x="1094478" y="2479431"/>
            <a:ext cx="7261334" cy="2308324"/>
          </a:xfrm>
          <a:prstGeom prst="rect">
            <a:avLst/>
          </a:prstGeom>
          <a:noFill/>
        </p:spPr>
        <p:txBody>
          <a:bodyPr wrap="square" rtlCol="0">
            <a:spAutoFit/>
          </a:bodyPr>
          <a:lstStyle/>
          <a:p>
            <a:pPr>
              <a:lnSpc>
                <a:spcPct val="150000"/>
              </a:lnSpc>
            </a:pPr>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 Do đó kết quả sắp xếp các động vật theo thứ tự chiều dài từ lớn đến bé là: Dơi kitti, Chuột chũi châu Âu, Sóc chuột phương Đông, Chuột túi có gai. </a:t>
            </a:r>
            <a:endParaRPr lang="en-US" sz="2400" dirty="0">
              <a:latin typeface="Times New Roman" panose="02020603050405020304" pitchFamily="18" charset="0"/>
              <a:cs typeface="Times New Roman" panose="02020603050405020304"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068283537"/>
              </p:ext>
            </p:extLst>
          </p:nvPr>
        </p:nvGraphicFramePr>
        <p:xfrm>
          <a:off x="1613721" y="2520468"/>
          <a:ext cx="2360398" cy="608921"/>
        </p:xfrm>
        <a:graphic>
          <a:graphicData uri="http://schemas.openxmlformats.org/presentationml/2006/ole">
            <mc:AlternateContent xmlns:mc="http://schemas.openxmlformats.org/markup-compatibility/2006">
              <mc:Choice xmlns:v="urn:schemas-microsoft-com:vml" Requires="v">
                <p:oleObj spid="_x0000_s17441" name="Equation" r:id="rId5" imgW="1498320" imgH="393480" progId="Equation.DSMT4">
                  <p:embed/>
                </p:oleObj>
              </mc:Choice>
              <mc:Fallback>
                <p:oleObj name="Equation" r:id="rId5" imgW="1498320" imgH="393480" progId="Equation.DSMT4">
                  <p:embed/>
                  <p:pic>
                    <p:nvPicPr>
                      <p:cNvPr id="20" name="Object 19"/>
                      <p:cNvPicPr/>
                      <p:nvPr/>
                    </p:nvPicPr>
                    <p:blipFill>
                      <a:blip r:embed="rId6"/>
                      <a:stretch>
                        <a:fillRect/>
                      </a:stretch>
                    </p:blipFill>
                    <p:spPr>
                      <a:xfrm>
                        <a:off x="1613721" y="2520468"/>
                        <a:ext cx="2360398" cy="608921"/>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33632497"/>
              </p:ext>
            </p:extLst>
          </p:nvPr>
        </p:nvGraphicFramePr>
        <p:xfrm>
          <a:off x="4906700" y="2444262"/>
          <a:ext cx="2063588" cy="730436"/>
        </p:xfrm>
        <a:graphic>
          <a:graphicData uri="http://schemas.openxmlformats.org/presentationml/2006/ole">
            <mc:AlternateContent xmlns:mc="http://schemas.openxmlformats.org/markup-compatibility/2006">
              <mc:Choice xmlns:v="urn:schemas-microsoft-com:vml" Requires="v">
                <p:oleObj spid="_x0000_s17442" name="Equation" r:id="rId7" imgW="1091880" imgH="393480" progId="Equation.DSMT4">
                  <p:embed/>
                </p:oleObj>
              </mc:Choice>
              <mc:Fallback>
                <p:oleObj name="Equation" r:id="rId7" imgW="1091880" imgH="393480" progId="Equation.DSMT4">
                  <p:embed/>
                  <p:pic>
                    <p:nvPicPr>
                      <p:cNvPr id="21" name="Object 20"/>
                      <p:cNvPicPr/>
                      <p:nvPr/>
                    </p:nvPicPr>
                    <p:blipFill>
                      <a:blip r:embed="rId8"/>
                      <a:stretch>
                        <a:fillRect/>
                      </a:stretch>
                    </p:blipFill>
                    <p:spPr>
                      <a:xfrm>
                        <a:off x="4906700" y="2444262"/>
                        <a:ext cx="2063588" cy="730436"/>
                      </a:xfrm>
                      <a:prstGeom prst="rect">
                        <a:avLst/>
                      </a:prstGeom>
                    </p:spPr>
                  </p:pic>
                </p:oleObj>
              </mc:Fallback>
            </mc:AlternateContent>
          </a:graphicData>
        </a:graphic>
      </p:graphicFrame>
    </p:spTree>
    <p:extLst>
      <p:ext uri="{BB962C8B-B14F-4D97-AF65-F5344CB8AC3E}">
        <p14:creationId xmlns:p14="http://schemas.microsoft.com/office/powerpoint/2010/main" val="393645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6886" y="228345"/>
            <a:ext cx="8455907" cy="199904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0000"/>
                </a:solidFill>
                <a:latin typeface="Times New Roman" panose="02020603050405020304" pitchFamily="18" charset="0"/>
                <a:cs typeface="Times New Roman" panose="02020603050405020304" pitchFamily="18" charset="0"/>
              </a:rPr>
              <a:t>Bài 6.13:  </a:t>
            </a:r>
            <a:r>
              <a:rPr lang="en-US" sz="3200" dirty="0" smtClean="0">
                <a:solidFill>
                  <a:schemeClr val="tx1"/>
                </a:solidFill>
                <a:latin typeface="Times New Roman" panose="02020603050405020304" pitchFamily="18" charset="0"/>
                <a:cs typeface="Times New Roman" panose="02020603050405020304" pitchFamily="18" charset="0"/>
              </a:rPr>
              <a:t>Mẹ có 15 quả táo, mẹ muốn chia đều số quả táo cho 4 anh em. Hỏi mỗi người con được mấy quả táo và mấy phần của quả táo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a:t>
            </a:r>
            <a:endParaRPr lang="en-US" sz="2800" dirty="0" smtClean="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92670" y="2303591"/>
            <a:ext cx="1389946"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Lời giải:</a:t>
            </a:r>
            <a:endParaRPr 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339969" y="2919046"/>
            <a:ext cx="8534400" cy="1957754"/>
            <a:chOff x="351692" y="3059723"/>
            <a:chExt cx="8534400" cy="1957754"/>
          </a:xfrm>
        </p:grpSpPr>
        <p:sp>
          <p:nvSpPr>
            <p:cNvPr id="2" name="Rounded Rectangle 1"/>
            <p:cNvSpPr/>
            <p:nvPr/>
          </p:nvSpPr>
          <p:spPr>
            <a:xfrm>
              <a:off x="351692" y="3059723"/>
              <a:ext cx="8534400" cy="195775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Times New Roman" panose="02020603050405020304" pitchFamily="18" charset="0"/>
                  <a:cs typeface="Times New Roman" panose="02020603050405020304" pitchFamily="18" charset="0"/>
                </a:rPr>
                <a:t>Số táo mỗi anh em nhận được là              (quả táo)</a:t>
              </a:r>
            </a:p>
            <a:p>
              <a:endParaRPr lang="en-US" sz="3200" dirty="0">
                <a:solidFill>
                  <a:schemeClr val="tx1"/>
                </a:solidFill>
                <a:latin typeface="Times New Roman" panose="02020603050405020304" pitchFamily="18" charset="0"/>
                <a:cs typeface="Times New Roman" panose="02020603050405020304" pitchFamily="18" charset="0"/>
              </a:endParaRPr>
            </a:p>
            <a:p>
              <a:r>
                <a:rPr lang="en-US" sz="3200" dirty="0" smtClean="0">
                  <a:solidFill>
                    <a:schemeClr val="tx1"/>
                  </a:solidFill>
                  <a:latin typeface="Times New Roman" panose="02020603050405020304" pitchFamily="18" charset="0"/>
                  <a:cs typeface="Times New Roman" panose="02020603050405020304" pitchFamily="18" charset="0"/>
                </a:rPr>
                <a:t>Vậy mỗi anh em nhận được 3 quả và      quả táo </a:t>
              </a:r>
            </a:p>
          </p:txBody>
        </p:sp>
        <p:graphicFrame>
          <p:nvGraphicFramePr>
            <p:cNvPr id="5" name="Object 4"/>
            <p:cNvGraphicFramePr>
              <a:graphicFrameLocks noChangeAspect="1"/>
            </p:cNvGraphicFramePr>
            <p:nvPr>
              <p:extLst>
                <p:ext uri="{D42A27DB-BD31-4B8C-83A1-F6EECF244321}">
                  <p14:modId xmlns:p14="http://schemas.microsoft.com/office/powerpoint/2010/main" val="351875804"/>
                </p:ext>
              </p:extLst>
            </p:nvPr>
          </p:nvGraphicFramePr>
          <p:xfrm>
            <a:off x="5946040" y="3220147"/>
            <a:ext cx="1158143" cy="834940"/>
          </p:xfrm>
          <a:graphic>
            <a:graphicData uri="http://schemas.openxmlformats.org/presentationml/2006/ole">
              <mc:AlternateContent xmlns:mc="http://schemas.openxmlformats.org/markup-compatibility/2006">
                <mc:Choice xmlns:v="urn:schemas-microsoft-com:vml" Requires="v">
                  <p:oleObj spid="_x0000_s18442" name="Equation" r:id="rId3" imgW="545760" imgH="393480" progId="Equation.DSMT4">
                    <p:embed/>
                  </p:oleObj>
                </mc:Choice>
                <mc:Fallback>
                  <p:oleObj name="Equation" r:id="rId3" imgW="545760" imgH="393480" progId="Equation.DSMT4">
                    <p:embed/>
                    <p:pic>
                      <p:nvPicPr>
                        <p:cNvPr id="0" name=""/>
                        <p:cNvPicPr/>
                        <p:nvPr/>
                      </p:nvPicPr>
                      <p:blipFill>
                        <a:blip r:embed="rId4"/>
                        <a:stretch>
                          <a:fillRect/>
                        </a:stretch>
                      </p:blipFill>
                      <p:spPr>
                        <a:xfrm>
                          <a:off x="5946040" y="3220147"/>
                          <a:ext cx="1158143" cy="83494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48511203"/>
                </p:ext>
              </p:extLst>
            </p:nvPr>
          </p:nvGraphicFramePr>
          <p:xfrm>
            <a:off x="6658707" y="4165477"/>
            <a:ext cx="293077" cy="757116"/>
          </p:xfrm>
          <a:graphic>
            <a:graphicData uri="http://schemas.openxmlformats.org/presentationml/2006/ole">
              <mc:AlternateContent xmlns:mc="http://schemas.openxmlformats.org/markup-compatibility/2006">
                <mc:Choice xmlns:v="urn:schemas-microsoft-com:vml" Requires="v">
                  <p:oleObj spid="_x0000_s18443" name="Equation" r:id="rId5" imgW="152280" imgH="393480" progId="Equation.DSMT4">
                    <p:embed/>
                  </p:oleObj>
                </mc:Choice>
                <mc:Fallback>
                  <p:oleObj name="Equation" r:id="rId5" imgW="152280" imgH="393480" progId="Equation.DSMT4">
                    <p:embed/>
                    <p:pic>
                      <p:nvPicPr>
                        <p:cNvPr id="0" name=""/>
                        <p:cNvPicPr/>
                        <p:nvPr/>
                      </p:nvPicPr>
                      <p:blipFill>
                        <a:blip r:embed="rId6"/>
                        <a:stretch>
                          <a:fillRect/>
                        </a:stretch>
                      </p:blipFill>
                      <p:spPr>
                        <a:xfrm>
                          <a:off x="6658707" y="4165477"/>
                          <a:ext cx="293077" cy="757116"/>
                        </a:xfrm>
                        <a:prstGeom prst="rect">
                          <a:avLst/>
                        </a:prstGeom>
                      </p:spPr>
                    </p:pic>
                  </p:oleObj>
                </mc:Fallback>
              </mc:AlternateContent>
            </a:graphicData>
          </a:graphic>
        </p:graphicFrame>
      </p:grpSp>
    </p:spTree>
    <p:extLst>
      <p:ext uri="{BB962C8B-B14F-4D97-AF65-F5344CB8AC3E}">
        <p14:creationId xmlns:p14="http://schemas.microsoft.com/office/powerpoint/2010/main" val="33911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0967" y="486803"/>
            <a:ext cx="7666893" cy="3539430"/>
          </a:xfrm>
          <a:prstGeom prst="rect">
            <a:avLst/>
          </a:prstGeom>
          <a:noFill/>
        </p:spPr>
        <p:txBody>
          <a:bodyPr wrap="square" rtlCol="0">
            <a:spAutoFit/>
          </a:bodyPr>
          <a:lstStyle/>
          <a:p>
            <a:pPr algn="ctr"/>
            <a:r>
              <a:rPr lang="en-US" sz="4400" b="1" dirty="0" smtClean="0">
                <a:solidFill>
                  <a:srgbClr val="FF0000"/>
                </a:solidFill>
                <a:latin typeface="Times New Roman" panose="02020603050405020304" pitchFamily="18" charset="0"/>
                <a:cs typeface="Times New Roman" panose="02020603050405020304" pitchFamily="18" charset="0"/>
              </a:rPr>
              <a:t>VỀ NHÀ</a:t>
            </a:r>
          </a:p>
          <a:p>
            <a:pPr marL="285750" indent="-285750">
              <a:buFontTx/>
              <a:buChar char="-"/>
            </a:pPr>
            <a:r>
              <a:rPr lang="en-US" sz="3600" b="1" dirty="0" err="1" smtClean="0">
                <a:solidFill>
                  <a:schemeClr val="accent1">
                    <a:lumMod val="50000"/>
                  </a:schemeClr>
                </a:solidFill>
                <a:latin typeface="Times New Roman" panose="02020603050405020304" pitchFamily="18" charset="0"/>
                <a:cs typeface="Times New Roman" panose="02020603050405020304" pitchFamily="18" charset="0"/>
              </a:rPr>
              <a:t>Học</a:t>
            </a:r>
            <a:r>
              <a:rPr 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50000"/>
                  </a:schemeClr>
                </a:solidFill>
                <a:latin typeface="Times New Roman" panose="02020603050405020304" pitchFamily="18" charset="0"/>
                <a:cs typeface="Times New Roman" panose="02020603050405020304" pitchFamily="18" charset="0"/>
              </a:rPr>
              <a:t>thế</a:t>
            </a:r>
            <a:r>
              <a:rPr 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50000"/>
                  </a:schemeClr>
                </a:solidFill>
                <a:latin typeface="Times New Roman" panose="02020603050405020304" pitchFamily="18" charset="0"/>
                <a:cs typeface="Times New Roman" panose="02020603050405020304" pitchFamily="18" charset="0"/>
              </a:rPr>
              <a:t>nào</a:t>
            </a:r>
            <a:r>
              <a:rPr 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50000"/>
                  </a:schemeClr>
                </a:solidFill>
                <a:latin typeface="Times New Roman" panose="02020603050405020304" pitchFamily="18" charset="0"/>
                <a:cs typeface="Times New Roman" panose="02020603050405020304" pitchFamily="18" charset="0"/>
              </a:rPr>
              <a:t>hai</a:t>
            </a:r>
            <a:r>
              <a:rPr 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50000"/>
                  </a:schemeClr>
                </a:solidFill>
                <a:latin typeface="Times New Roman" panose="02020603050405020304" pitchFamily="18" charset="0"/>
                <a:cs typeface="Times New Roman" panose="02020603050405020304" pitchFamily="18" charset="0"/>
              </a:rPr>
              <a:t>phân</a:t>
            </a:r>
            <a:r>
              <a:rPr 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50000"/>
                  </a:schemeClr>
                </a:solidFill>
                <a:latin typeface="Times New Roman" panose="02020603050405020304" pitchFamily="18" charset="0"/>
                <a:cs typeface="Times New Roman" panose="02020603050405020304" pitchFamily="18" charset="0"/>
              </a:rPr>
              <a:t>số</a:t>
            </a:r>
            <a:r>
              <a:rPr 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50000"/>
                  </a:schemeClr>
                </a:solidFill>
                <a:latin typeface="Times New Roman" panose="02020603050405020304" pitchFamily="18" charset="0"/>
                <a:cs typeface="Times New Roman" panose="02020603050405020304" pitchFamily="18" charset="0"/>
              </a:rPr>
              <a:t>bằng</a:t>
            </a:r>
            <a:r>
              <a:rPr 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600" b="1" dirty="0" err="1" smtClean="0">
                <a:solidFill>
                  <a:schemeClr val="accent1">
                    <a:lumMod val="50000"/>
                  </a:schemeClr>
                </a:solidFill>
                <a:latin typeface="Times New Roman" panose="02020603050405020304" pitchFamily="18" charset="0"/>
                <a:cs typeface="Times New Roman" panose="02020603050405020304" pitchFamily="18" charset="0"/>
              </a:rPr>
              <a:t>nhau</a:t>
            </a:r>
            <a:r>
              <a:rPr lang="en-US" sz="3600" b="1" dirty="0" smtClean="0">
                <a:solidFill>
                  <a:schemeClr val="accent1">
                    <a:lumMod val="50000"/>
                  </a:schemeClr>
                </a:solidFill>
                <a:latin typeface="Times New Roman" panose="02020603050405020304" pitchFamily="18" charset="0"/>
                <a:cs typeface="Times New Roman" panose="02020603050405020304" pitchFamily="18" charset="0"/>
              </a:rPr>
              <a:t>?</a:t>
            </a:r>
          </a:p>
          <a:p>
            <a:pPr marL="285750" indent="-285750">
              <a:buFontTx/>
              <a:buChar char="-"/>
            </a:pPr>
            <a:r>
              <a:rPr lang="en-US" sz="3600" b="1" dirty="0" smtClean="0">
                <a:solidFill>
                  <a:schemeClr val="accent1">
                    <a:lumMod val="50000"/>
                  </a:schemeClr>
                </a:solidFill>
                <a:latin typeface="Times New Roman" panose="02020603050405020304" pitchFamily="18" charset="0"/>
                <a:cs typeface="Times New Roman" panose="02020603050405020304" pitchFamily="18" charset="0"/>
              </a:rPr>
              <a:t>Tính chất của phân số? </a:t>
            </a:r>
          </a:p>
          <a:p>
            <a:pPr marL="285750" indent="-285750">
              <a:buFontTx/>
              <a:buChar char="-"/>
            </a:pPr>
            <a:r>
              <a:rPr lang="en-US" sz="3600" b="1" dirty="0" smtClean="0">
                <a:solidFill>
                  <a:schemeClr val="accent1">
                    <a:lumMod val="50000"/>
                  </a:schemeClr>
                </a:solidFill>
                <a:latin typeface="Times New Roman" panose="02020603050405020304" pitchFamily="18" charset="0"/>
                <a:cs typeface="Times New Roman" panose="02020603050405020304" pitchFamily="18" charset="0"/>
              </a:rPr>
              <a:t>So sánh phân số. Hỗn số dương</a:t>
            </a:r>
          </a:p>
          <a:p>
            <a:pPr marL="571500" indent="-571500">
              <a:buFontTx/>
              <a:buChar char="-"/>
            </a:pPr>
            <a:r>
              <a:rPr lang="en-US" sz="3600" b="1" dirty="0" smtClean="0">
                <a:solidFill>
                  <a:schemeClr val="accent1">
                    <a:lumMod val="50000"/>
                  </a:schemeClr>
                </a:solidFill>
                <a:latin typeface="Times New Roman" panose="02020603050405020304" pitchFamily="18" charset="0"/>
                <a:cs typeface="Times New Roman" panose="02020603050405020304" pitchFamily="18" charset="0"/>
              </a:rPr>
              <a:t>Làm các bài tập 6.14 đến 6.20 (SGK trang14)</a:t>
            </a:r>
            <a:endParaRPr lang="en-US" sz="3200" b="1" dirty="0" smtClean="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332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txBox="1"/>
          <p:nvPr/>
        </p:nvSpPr>
        <p:spPr>
          <a:xfrm>
            <a:off x="793376" y="1694329"/>
            <a:ext cx="7987553" cy="830997"/>
          </a:xfrm>
          <a:prstGeom prst="rect">
            <a:avLst/>
          </a:prstGeom>
          <a:noFill/>
        </p:spPr>
        <p:txBody>
          <a:bodyPr wrap="square">
            <a:spAutoFit/>
          </a:bodyPr>
          <a:lstStyle/>
          <a:p>
            <a:pPr eaLnBrk="1" fontAlgn="auto" hangingPunct="1">
              <a:spcBef>
                <a:spcPts val="0"/>
              </a:spcBef>
              <a:spcAft>
                <a:spcPts val="0"/>
              </a:spcAft>
              <a:defRPr/>
            </a:pPr>
            <a:r>
              <a:rPr lang="en-US" altLang="zh-CN" sz="4800" dirty="0">
                <a:solidFill>
                  <a:srgbClr val="AED30B"/>
                </a:solidFill>
                <a:latin typeface="Goudy Stout" panose="0202090407030B020401" pitchFamily="18" charset="0"/>
                <a:ea typeface="+mn-ea"/>
              </a:rPr>
              <a:t>Thank </a:t>
            </a:r>
            <a:r>
              <a:rPr lang="en-US" altLang="zh-CN" sz="4800" dirty="0" smtClean="0">
                <a:solidFill>
                  <a:srgbClr val="AED30B"/>
                </a:solidFill>
                <a:latin typeface="Goudy Stout" panose="0202090407030B020401" pitchFamily="18" charset="0"/>
                <a:ea typeface="+mn-ea"/>
              </a:rPr>
              <a:t>You !</a:t>
            </a:r>
            <a:endParaRPr lang="zh-CN" altLang="en-US" sz="4800" dirty="0">
              <a:solidFill>
                <a:srgbClr val="AED30B"/>
              </a:solidFill>
              <a:latin typeface="Goudy Stout" panose="0202090407030B020401" pitchFamily="18" charset="0"/>
              <a:ea typeface="+mn-ea"/>
            </a:endParaRPr>
          </a:p>
        </p:txBody>
      </p:sp>
    </p:spTree>
    <p:extLst>
      <p:ext uri="{BB962C8B-B14F-4D97-AF65-F5344CB8AC3E}">
        <p14:creationId xmlns:p14="http://schemas.microsoft.com/office/powerpoint/2010/main" val="10178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5409" y="290945"/>
            <a:ext cx="3397827" cy="4001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solidFill>
                  <a:srgbClr val="44DBF8"/>
                </a:solidFill>
              </a:rPr>
              <a:t>2. Hai </a:t>
            </a:r>
            <a:r>
              <a:rPr lang="en-US" sz="2000" dirty="0" err="1" smtClean="0">
                <a:solidFill>
                  <a:srgbClr val="44DBF8"/>
                </a:solidFill>
              </a:rPr>
              <a:t>phân</a:t>
            </a:r>
            <a:r>
              <a:rPr lang="en-US" sz="2000" dirty="0" smtClean="0">
                <a:solidFill>
                  <a:srgbClr val="44DBF8"/>
                </a:solidFill>
              </a:rPr>
              <a:t> </a:t>
            </a:r>
            <a:r>
              <a:rPr lang="en-US" sz="2000" dirty="0" err="1" smtClean="0">
                <a:solidFill>
                  <a:srgbClr val="44DBF8"/>
                </a:solidFill>
              </a:rPr>
              <a:t>số</a:t>
            </a:r>
            <a:r>
              <a:rPr lang="en-US" sz="2000" dirty="0" smtClean="0">
                <a:solidFill>
                  <a:srgbClr val="44DBF8"/>
                </a:solidFill>
              </a:rPr>
              <a:t> </a:t>
            </a:r>
            <a:r>
              <a:rPr lang="en-US" sz="2000" dirty="0" err="1" smtClean="0">
                <a:solidFill>
                  <a:srgbClr val="44DBF8"/>
                </a:solidFill>
              </a:rPr>
              <a:t>bằng</a:t>
            </a:r>
            <a:r>
              <a:rPr lang="en-US" sz="2000" dirty="0" smtClean="0">
                <a:solidFill>
                  <a:srgbClr val="44DBF8"/>
                </a:solidFill>
              </a:rPr>
              <a:t> </a:t>
            </a:r>
            <a:r>
              <a:rPr lang="en-US" sz="2000" dirty="0" err="1" smtClean="0">
                <a:solidFill>
                  <a:srgbClr val="44DBF8"/>
                </a:solidFill>
              </a:rPr>
              <a:t>nhau</a:t>
            </a:r>
            <a:endParaRPr lang="en-US" sz="2000" dirty="0">
              <a:solidFill>
                <a:srgbClr val="44DBF8"/>
              </a:solidFill>
            </a:endParaRPr>
          </a:p>
        </p:txBody>
      </p:sp>
      <p:pic>
        <p:nvPicPr>
          <p:cNvPr id="3" name="Picture 2"/>
          <p:cNvPicPr>
            <a:picLocks noChangeAspect="1"/>
          </p:cNvPicPr>
          <p:nvPr/>
        </p:nvPicPr>
        <p:blipFill>
          <a:blip r:embed="rId2"/>
          <a:stretch>
            <a:fillRect/>
          </a:stretch>
        </p:blipFill>
        <p:spPr>
          <a:xfrm>
            <a:off x="600016" y="914400"/>
            <a:ext cx="7968248" cy="1839191"/>
          </a:xfrm>
          <a:prstGeom prst="rect">
            <a:avLst/>
          </a:prstGeom>
        </p:spPr>
      </p:pic>
    </p:spTree>
    <p:extLst>
      <p:ext uri="{BB962C8B-B14F-4D97-AF65-F5344CB8AC3E}">
        <p14:creationId xmlns:p14="http://schemas.microsoft.com/office/powerpoint/2010/main" val="333865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5662" y="293842"/>
            <a:ext cx="8481568" cy="3965642"/>
          </a:xfrm>
          <a:prstGeom prst="rect">
            <a:avLst/>
          </a:prstGeom>
        </p:spPr>
      </p:pic>
    </p:spTree>
    <p:extLst>
      <p:ext uri="{BB962C8B-B14F-4D97-AF65-F5344CB8AC3E}">
        <p14:creationId xmlns:p14="http://schemas.microsoft.com/office/powerpoint/2010/main" val="135023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1949" y="294964"/>
            <a:ext cx="8557558"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 So sánh hai phân số không cùng mẫu</a:t>
            </a:r>
            <a:endParaRPr lang="en-US" sz="3200" b="1" dirty="0">
              <a:solidFill>
                <a:srgbClr val="FF0000"/>
              </a:solidFill>
              <a:latin typeface="Times New Roman" pitchFamily="18" charset="0"/>
              <a:cs typeface="Times New Roman" pitchFamily="18" charset="0"/>
            </a:endParaRPr>
          </a:p>
        </p:txBody>
      </p:sp>
      <p:grpSp>
        <p:nvGrpSpPr>
          <p:cNvPr id="8" name="Group 7"/>
          <p:cNvGrpSpPr/>
          <p:nvPr/>
        </p:nvGrpSpPr>
        <p:grpSpPr>
          <a:xfrm>
            <a:off x="199292" y="1006037"/>
            <a:ext cx="8604739" cy="3542518"/>
            <a:chOff x="667588" y="2074390"/>
            <a:chExt cx="8679543" cy="5959836"/>
          </a:xfrm>
          <a:solidFill>
            <a:schemeClr val="accent2">
              <a:lumMod val="20000"/>
              <a:lumOff val="80000"/>
            </a:schemeClr>
          </a:solidFill>
        </p:grpSpPr>
        <p:sp>
          <p:nvSpPr>
            <p:cNvPr id="9" name="Vertical Scroll 8"/>
            <p:cNvSpPr/>
            <p:nvPr/>
          </p:nvSpPr>
          <p:spPr>
            <a:xfrm>
              <a:off x="667588" y="2074390"/>
              <a:ext cx="8679543" cy="5959836"/>
            </a:xfrm>
            <a:prstGeom prst="verticalScroll">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 Box 7"/>
            <p:cNvSpPr txBox="1">
              <a:spLocks noChangeArrowheads="1"/>
            </p:cNvSpPr>
            <p:nvPr/>
          </p:nvSpPr>
          <p:spPr bwMode="auto">
            <a:xfrm>
              <a:off x="1219133" y="2638693"/>
              <a:ext cx="7491875" cy="500132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50000"/>
                </a:spcBef>
                <a:spcAft>
                  <a:spcPts val="0"/>
                </a:spcAft>
                <a:buFontTx/>
                <a:buNone/>
                <a:defRPr/>
              </a:pPr>
              <a:r>
                <a:rPr lang="en-US" altLang="en-US" b="1" dirty="0" smtClean="0">
                  <a:solidFill>
                    <a:srgbClr val="FF0000"/>
                  </a:solidFill>
                  <a:latin typeface="Times New Roman" panose="02020603050405020304" pitchFamily="18" charset="0"/>
                </a:rPr>
                <a:t>Quy tắc:</a:t>
              </a:r>
              <a:r>
                <a:rPr lang="en-US" altLang="en-US" b="1" dirty="0" smtClean="0">
                  <a:latin typeface="Times New Roman" panose="02020603050405020304" pitchFamily="18" charset="0"/>
                </a:rPr>
                <a:t> </a:t>
              </a:r>
            </a:p>
            <a:p>
              <a:pPr algn="ctr" eaLnBrk="1" fontAlgn="auto" hangingPunct="1">
                <a:spcBef>
                  <a:spcPct val="50000"/>
                </a:spcBef>
                <a:spcAft>
                  <a:spcPts val="0"/>
                </a:spcAft>
                <a:buFontTx/>
                <a:buNone/>
                <a:defRPr/>
              </a:pPr>
              <a:r>
                <a:rPr lang="en-US" altLang="en-US" dirty="0" smtClean="0">
                  <a:latin typeface="Times New Roman" panose="02020603050405020304" pitchFamily="18" charset="0"/>
                </a:rPr>
                <a:t>Muốn so sánh hai phân số </a:t>
              </a:r>
              <a:r>
                <a:rPr lang="en-US" altLang="en-US" dirty="0" smtClean="0">
                  <a:solidFill>
                    <a:srgbClr val="FF0000"/>
                  </a:solidFill>
                  <a:latin typeface="Times New Roman" panose="02020603050405020304" pitchFamily="18" charset="0"/>
                </a:rPr>
                <a:t>không cùng mẫu</a:t>
              </a:r>
              <a:r>
                <a:rPr lang="en-US" altLang="en-US" dirty="0" smtClean="0">
                  <a:latin typeface="Times New Roman" panose="02020603050405020304" pitchFamily="18" charset="0"/>
                </a:rPr>
                <a:t>, ta viết chúng dưới dạng hai phân số có     </a:t>
              </a:r>
              <a:r>
                <a:rPr lang="en-US" altLang="en-US" dirty="0" smtClean="0">
                  <a:solidFill>
                    <a:srgbClr val="FF0000"/>
                  </a:solidFill>
                  <a:latin typeface="Times New Roman" panose="02020603050405020304" pitchFamily="18" charset="0"/>
                </a:rPr>
                <a:t>cùng một mẫu dương</a:t>
              </a:r>
              <a:r>
                <a:rPr lang="en-US" altLang="en-US" dirty="0" smtClean="0">
                  <a:latin typeface="Times New Roman" panose="02020603050405020304" pitchFamily="18" charset="0"/>
                </a:rPr>
                <a:t> rồi </a:t>
              </a:r>
              <a:r>
                <a:rPr lang="en-US" altLang="en-US" dirty="0" smtClean="0">
                  <a:solidFill>
                    <a:srgbClr val="FF0000"/>
                  </a:solidFill>
                  <a:latin typeface="Times New Roman" panose="02020603050405020304" pitchFamily="18" charset="0"/>
                </a:rPr>
                <a:t>so sánh các tử </a:t>
              </a:r>
              <a:r>
                <a:rPr lang="en-US" altLang="en-US" dirty="0" smtClean="0">
                  <a:latin typeface="Times New Roman" panose="02020603050405020304" pitchFamily="18" charset="0"/>
                </a:rPr>
                <a:t>với nhau: Phân số nào có </a:t>
              </a:r>
              <a:r>
                <a:rPr lang="en-US" altLang="en-US" dirty="0" smtClean="0">
                  <a:solidFill>
                    <a:srgbClr val="FF0000"/>
                  </a:solidFill>
                  <a:latin typeface="Times New Roman" panose="02020603050405020304" pitchFamily="18" charset="0"/>
                </a:rPr>
                <a:t>tử lớn hơn</a:t>
              </a:r>
              <a:r>
                <a:rPr lang="en-US" altLang="en-US" dirty="0" smtClean="0">
                  <a:latin typeface="Times New Roman" panose="02020603050405020304" pitchFamily="18" charset="0"/>
                </a:rPr>
                <a:t>                                thì phân số đó </a:t>
              </a:r>
              <a:r>
                <a:rPr lang="en-US" altLang="en-US" dirty="0" smtClean="0">
                  <a:solidFill>
                    <a:srgbClr val="FF0000"/>
                  </a:solidFill>
                  <a:latin typeface="Times New Roman" panose="02020603050405020304" pitchFamily="18" charset="0"/>
                </a:rPr>
                <a:t>lớn hơn.</a:t>
              </a:r>
            </a:p>
          </p:txBody>
        </p:sp>
      </p:grpSp>
    </p:spTree>
    <p:extLst>
      <p:ext uri="{BB962C8B-B14F-4D97-AF65-F5344CB8AC3E}">
        <p14:creationId xmlns:p14="http://schemas.microsoft.com/office/powerpoint/2010/main" val="34304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9"/>
          <p:cNvSpPr>
            <a:spLocks noChangeArrowheads="1"/>
          </p:cNvSpPr>
          <p:nvPr/>
        </p:nvSpPr>
        <p:spPr bwMode="auto">
          <a:xfrm>
            <a:off x="112486" y="838481"/>
            <a:ext cx="8915400" cy="1248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7200" dirty="0" smtClean="0">
                <a:latin typeface="Times New Roman" pitchFamily="18" charset="0"/>
              </a:rPr>
              <a:t>.</a:t>
            </a:r>
            <a:r>
              <a:rPr lang="en-US" altLang="en-US" sz="2800" dirty="0" err="1" smtClean="0">
                <a:latin typeface="Times New Roman" pitchFamily="18" charset="0"/>
              </a:rPr>
              <a:t>Phân</a:t>
            </a:r>
            <a:r>
              <a:rPr lang="en-US" altLang="en-US" sz="2800" dirty="0" smtClean="0">
                <a:latin typeface="Times New Roman" pitchFamily="18" charset="0"/>
              </a:rPr>
              <a:t> </a:t>
            </a:r>
            <a:r>
              <a:rPr lang="en-US" altLang="en-US" sz="2800" dirty="0" err="1">
                <a:latin typeface="Times New Roman" pitchFamily="18" charset="0"/>
              </a:rPr>
              <a:t>số</a:t>
            </a:r>
            <a:r>
              <a:rPr lang="en-US" altLang="en-US" sz="2800" dirty="0">
                <a:latin typeface="Times New Roman" pitchFamily="18" charset="0"/>
              </a:rPr>
              <a:t> </a:t>
            </a:r>
            <a:r>
              <a:rPr lang="en-US" altLang="en-US" sz="2800" dirty="0" err="1">
                <a:latin typeface="Times New Roman" pitchFamily="18" charset="0"/>
              </a:rPr>
              <a:t>có</a:t>
            </a:r>
            <a:r>
              <a:rPr lang="en-US" altLang="en-US" sz="2800" dirty="0">
                <a:latin typeface="Times New Roman" pitchFamily="18" charset="0"/>
              </a:rPr>
              <a:t> </a:t>
            </a:r>
            <a:r>
              <a:rPr lang="en-US" altLang="en-US" sz="2800" dirty="0" err="1">
                <a:latin typeface="Times New Roman" pitchFamily="18" charset="0"/>
              </a:rPr>
              <a:t>tử</a:t>
            </a:r>
            <a:r>
              <a:rPr lang="en-US" altLang="en-US" sz="2800" dirty="0">
                <a:latin typeface="Times New Roman" pitchFamily="18" charset="0"/>
              </a:rPr>
              <a:t> </a:t>
            </a:r>
            <a:r>
              <a:rPr lang="en-US" altLang="en-US" sz="2800" dirty="0" err="1">
                <a:latin typeface="Times New Roman" pitchFamily="18" charset="0"/>
              </a:rPr>
              <a:t>và</a:t>
            </a:r>
            <a:r>
              <a:rPr lang="en-US" altLang="en-US" sz="2800" dirty="0">
                <a:latin typeface="Times New Roman" pitchFamily="18" charset="0"/>
              </a:rPr>
              <a:t> </a:t>
            </a:r>
            <a:r>
              <a:rPr lang="en-US" altLang="en-US" sz="2800" dirty="0" err="1">
                <a:latin typeface="Times New Roman" pitchFamily="18" charset="0"/>
              </a:rPr>
              <a:t>mẫu</a:t>
            </a:r>
            <a:r>
              <a:rPr lang="en-US" altLang="en-US" sz="2800" dirty="0">
                <a:latin typeface="Times New Roman" pitchFamily="18" charset="0"/>
              </a:rPr>
              <a:t> </a:t>
            </a:r>
            <a:r>
              <a:rPr lang="en-US" altLang="en-US" sz="2800" dirty="0" err="1">
                <a:latin typeface="Times New Roman" pitchFamily="18" charset="0"/>
              </a:rPr>
              <a:t>là</a:t>
            </a:r>
            <a:r>
              <a:rPr lang="en-US" altLang="en-US" sz="2800" dirty="0">
                <a:latin typeface="Times New Roman" pitchFamily="18" charset="0"/>
              </a:rPr>
              <a:t> </a:t>
            </a:r>
            <a:r>
              <a:rPr lang="en-US" altLang="en-US" sz="2800" dirty="0" err="1">
                <a:latin typeface="Times New Roman" pitchFamily="18" charset="0"/>
              </a:rPr>
              <a:t>hai</a:t>
            </a:r>
            <a:r>
              <a:rPr lang="en-US" altLang="en-US" sz="2800" dirty="0">
                <a:latin typeface="Times New Roman" pitchFamily="18" charset="0"/>
              </a:rPr>
              <a:t> </a:t>
            </a:r>
            <a:r>
              <a:rPr lang="en-US" altLang="en-US" sz="2800" dirty="0" err="1">
                <a:latin typeface="Times New Roman" pitchFamily="18" charset="0"/>
              </a:rPr>
              <a:t>số</a:t>
            </a:r>
            <a:r>
              <a:rPr lang="en-US" altLang="en-US" sz="2800" dirty="0">
                <a:latin typeface="Times New Roman" pitchFamily="18" charset="0"/>
              </a:rPr>
              <a:t> </a:t>
            </a:r>
            <a:r>
              <a:rPr lang="en-US" altLang="en-US" sz="2800" dirty="0" err="1">
                <a:latin typeface="Times New Roman" pitchFamily="18" charset="0"/>
              </a:rPr>
              <a:t>nguyên</a:t>
            </a:r>
            <a:r>
              <a:rPr lang="en-US" altLang="en-US" sz="2800" dirty="0">
                <a:latin typeface="Times New Roman" pitchFamily="18" charset="0"/>
              </a:rPr>
              <a:t> </a:t>
            </a:r>
            <a:r>
              <a:rPr lang="en-US" altLang="en-US" sz="2800" dirty="0" err="1">
                <a:latin typeface="Times New Roman" pitchFamily="18" charset="0"/>
              </a:rPr>
              <a:t>cùng</a:t>
            </a:r>
            <a:r>
              <a:rPr lang="en-US" altLang="en-US" sz="2800" dirty="0">
                <a:latin typeface="Times New Roman" pitchFamily="18" charset="0"/>
              </a:rPr>
              <a:t> </a:t>
            </a:r>
            <a:r>
              <a:rPr lang="en-US" altLang="en-US" sz="2800" dirty="0" err="1">
                <a:latin typeface="Times New Roman" pitchFamily="18" charset="0"/>
              </a:rPr>
              <a:t>dấu</a:t>
            </a:r>
            <a:r>
              <a:rPr lang="en-US" altLang="en-US" sz="2800" dirty="0">
                <a:latin typeface="Times New Roman" pitchFamily="18" charset="0"/>
              </a:rPr>
              <a:t> </a:t>
            </a:r>
            <a:r>
              <a:rPr lang="en-US" altLang="en-US" sz="2800" dirty="0" err="1">
                <a:latin typeface="Times New Roman" pitchFamily="18" charset="0"/>
              </a:rPr>
              <a:t>thì</a:t>
            </a:r>
            <a:r>
              <a:rPr lang="en-US" altLang="en-US" sz="2800" dirty="0">
                <a:latin typeface="Times New Roman" pitchFamily="18" charset="0"/>
              </a:rPr>
              <a:t> </a:t>
            </a:r>
            <a:r>
              <a:rPr lang="en-US" altLang="en-US" sz="2800" dirty="0" err="1">
                <a:solidFill>
                  <a:srgbClr val="FF3300"/>
                </a:solidFill>
                <a:latin typeface="Times New Roman" pitchFamily="18" charset="0"/>
              </a:rPr>
              <a:t>lớn</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hơn</a:t>
            </a:r>
            <a:r>
              <a:rPr lang="en-US" altLang="en-US" sz="2800" dirty="0">
                <a:solidFill>
                  <a:srgbClr val="FF3300"/>
                </a:solidFill>
                <a:latin typeface="Times New Roman" pitchFamily="18" charset="0"/>
              </a:rPr>
              <a:t> 0</a:t>
            </a:r>
            <a:r>
              <a:rPr lang="en-US" altLang="en-US" sz="2800" dirty="0" smtClean="0">
                <a:solidFill>
                  <a:srgbClr val="FF3300"/>
                </a:solidFill>
                <a:latin typeface="Times New Roman" pitchFamily="18" charset="0"/>
              </a:rPr>
              <a:t>.</a:t>
            </a:r>
          </a:p>
          <a:p>
            <a:pPr algn="ctr" eaLnBrk="1" hangingPunct="1"/>
            <a:r>
              <a:rPr lang="en-US" altLang="en-US" sz="2800" dirty="0">
                <a:latin typeface="Times New Roman" pitchFamily="18" charset="0"/>
              </a:rPr>
              <a:t>Phân số </a:t>
            </a:r>
            <a:r>
              <a:rPr lang="en-US" altLang="en-US" sz="2800" dirty="0">
                <a:solidFill>
                  <a:srgbClr val="FF0000"/>
                </a:solidFill>
                <a:latin typeface="Times New Roman" pitchFamily="18" charset="0"/>
              </a:rPr>
              <a:t>lớn hơn 0 </a:t>
            </a:r>
            <a:r>
              <a:rPr lang="en-US" altLang="en-US" sz="2800" dirty="0">
                <a:latin typeface="Times New Roman" pitchFamily="18" charset="0"/>
              </a:rPr>
              <a:t>là </a:t>
            </a:r>
            <a:r>
              <a:rPr lang="en-US" altLang="en-US" sz="2800" dirty="0">
                <a:solidFill>
                  <a:srgbClr val="FF0000"/>
                </a:solidFill>
                <a:latin typeface="Times New Roman" pitchFamily="18" charset="0"/>
              </a:rPr>
              <a:t>phân số </a:t>
            </a:r>
            <a:r>
              <a:rPr lang="en-US" altLang="en-US" sz="2800" dirty="0" smtClean="0">
                <a:solidFill>
                  <a:srgbClr val="FF0000"/>
                </a:solidFill>
                <a:latin typeface="Times New Roman" pitchFamily="18" charset="0"/>
              </a:rPr>
              <a:t>dương</a:t>
            </a:r>
          </a:p>
          <a:p>
            <a:pPr algn="ctr" eaLnBrk="1" hangingPunct="1"/>
            <a:endParaRPr lang="en-US" altLang="en-US" sz="2800" dirty="0">
              <a:solidFill>
                <a:srgbClr val="FF3300"/>
              </a:solidFill>
              <a:latin typeface="Times New Roman" pitchFamily="18" charset="0"/>
            </a:endParaRPr>
          </a:p>
        </p:txBody>
      </p:sp>
      <p:sp>
        <p:nvSpPr>
          <p:cNvPr id="8" name="Rectangle 168"/>
          <p:cNvSpPr>
            <a:spLocks noChangeArrowheads="1"/>
          </p:cNvSpPr>
          <p:nvPr/>
        </p:nvSpPr>
        <p:spPr bwMode="auto">
          <a:xfrm>
            <a:off x="0" y="2496129"/>
            <a:ext cx="877335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2800" dirty="0" smtClean="0">
                <a:latin typeface="Times New Roman" pitchFamily="18" charset="0"/>
              </a:rPr>
              <a:t>   </a:t>
            </a:r>
            <a:r>
              <a:rPr lang="en-US" altLang="en-US" sz="7200" dirty="0" smtClean="0">
                <a:latin typeface="Times New Roman" pitchFamily="18" charset="0"/>
              </a:rPr>
              <a:t>.</a:t>
            </a:r>
            <a:r>
              <a:rPr lang="en-US" altLang="en-US" sz="2800" dirty="0" err="1" smtClean="0">
                <a:latin typeface="Times New Roman" pitchFamily="18" charset="0"/>
              </a:rPr>
              <a:t>Phân</a:t>
            </a:r>
            <a:r>
              <a:rPr lang="en-US" altLang="en-US" sz="2800" dirty="0" smtClean="0">
                <a:latin typeface="Times New Roman" pitchFamily="18" charset="0"/>
              </a:rPr>
              <a:t> </a:t>
            </a:r>
            <a:r>
              <a:rPr lang="en-US" altLang="en-US" sz="2800" dirty="0" err="1">
                <a:latin typeface="Times New Roman" pitchFamily="18" charset="0"/>
              </a:rPr>
              <a:t>số</a:t>
            </a:r>
            <a:r>
              <a:rPr lang="en-US" altLang="en-US" sz="2800" dirty="0">
                <a:latin typeface="Times New Roman" pitchFamily="18" charset="0"/>
              </a:rPr>
              <a:t> </a:t>
            </a:r>
            <a:r>
              <a:rPr lang="en-US" altLang="en-US" sz="2800" dirty="0" err="1">
                <a:latin typeface="Times New Roman" pitchFamily="18" charset="0"/>
              </a:rPr>
              <a:t>có</a:t>
            </a:r>
            <a:r>
              <a:rPr lang="en-US" altLang="en-US" sz="2800" dirty="0">
                <a:latin typeface="Times New Roman" pitchFamily="18" charset="0"/>
              </a:rPr>
              <a:t> </a:t>
            </a:r>
            <a:r>
              <a:rPr lang="en-US" altLang="en-US" sz="2800" dirty="0" err="1">
                <a:latin typeface="Times New Roman" pitchFamily="18" charset="0"/>
              </a:rPr>
              <a:t>tử</a:t>
            </a:r>
            <a:r>
              <a:rPr lang="en-US" altLang="en-US" sz="2800" dirty="0">
                <a:latin typeface="Times New Roman" pitchFamily="18" charset="0"/>
              </a:rPr>
              <a:t> </a:t>
            </a:r>
            <a:r>
              <a:rPr lang="en-US" altLang="en-US" sz="2800" dirty="0" err="1">
                <a:latin typeface="Times New Roman" pitchFamily="18" charset="0"/>
              </a:rPr>
              <a:t>và</a:t>
            </a:r>
            <a:r>
              <a:rPr lang="en-US" altLang="en-US" sz="2800" dirty="0">
                <a:latin typeface="Times New Roman" pitchFamily="18" charset="0"/>
              </a:rPr>
              <a:t> </a:t>
            </a:r>
            <a:r>
              <a:rPr lang="en-US" altLang="en-US" sz="2800" dirty="0" err="1">
                <a:latin typeface="Times New Roman" pitchFamily="18" charset="0"/>
              </a:rPr>
              <a:t>mẫu</a:t>
            </a:r>
            <a:r>
              <a:rPr lang="en-US" altLang="en-US" sz="2800" dirty="0">
                <a:latin typeface="Times New Roman" pitchFamily="18" charset="0"/>
              </a:rPr>
              <a:t> </a:t>
            </a:r>
            <a:r>
              <a:rPr lang="en-US" altLang="en-US" sz="2800" dirty="0" err="1">
                <a:latin typeface="Times New Roman" pitchFamily="18" charset="0"/>
              </a:rPr>
              <a:t>là</a:t>
            </a:r>
            <a:r>
              <a:rPr lang="en-US" altLang="en-US" sz="2800" dirty="0">
                <a:latin typeface="Times New Roman" pitchFamily="18" charset="0"/>
              </a:rPr>
              <a:t> </a:t>
            </a:r>
            <a:r>
              <a:rPr lang="en-US" altLang="en-US" sz="2800" dirty="0" err="1">
                <a:latin typeface="Times New Roman" pitchFamily="18" charset="0"/>
              </a:rPr>
              <a:t>hai</a:t>
            </a:r>
            <a:r>
              <a:rPr lang="en-US" altLang="en-US" sz="2800" dirty="0">
                <a:latin typeface="Times New Roman" pitchFamily="18" charset="0"/>
              </a:rPr>
              <a:t> </a:t>
            </a:r>
            <a:r>
              <a:rPr lang="en-US" altLang="en-US" sz="2800" dirty="0" err="1">
                <a:latin typeface="Times New Roman" pitchFamily="18" charset="0"/>
              </a:rPr>
              <a:t>số</a:t>
            </a:r>
            <a:r>
              <a:rPr lang="en-US" altLang="en-US" sz="2800" dirty="0">
                <a:latin typeface="Times New Roman" pitchFamily="18" charset="0"/>
              </a:rPr>
              <a:t> </a:t>
            </a:r>
            <a:r>
              <a:rPr lang="en-US" altLang="en-US" sz="2800" dirty="0" err="1">
                <a:latin typeface="Times New Roman" pitchFamily="18" charset="0"/>
              </a:rPr>
              <a:t>nguyên</a:t>
            </a:r>
            <a:r>
              <a:rPr lang="en-US" altLang="en-US" sz="2800" dirty="0">
                <a:latin typeface="Times New Roman" pitchFamily="18" charset="0"/>
              </a:rPr>
              <a:t> </a:t>
            </a:r>
            <a:r>
              <a:rPr lang="en-US" altLang="en-US" sz="2800" dirty="0" err="1">
                <a:latin typeface="Times New Roman" pitchFamily="18" charset="0"/>
              </a:rPr>
              <a:t>khác</a:t>
            </a:r>
            <a:r>
              <a:rPr lang="en-US" altLang="en-US" sz="2800" dirty="0">
                <a:latin typeface="Times New Roman" pitchFamily="18" charset="0"/>
              </a:rPr>
              <a:t> </a:t>
            </a:r>
            <a:r>
              <a:rPr lang="en-US" altLang="en-US" sz="2800" dirty="0" err="1">
                <a:latin typeface="Times New Roman" pitchFamily="18" charset="0"/>
              </a:rPr>
              <a:t>dấu</a:t>
            </a:r>
            <a:r>
              <a:rPr lang="en-US" altLang="en-US" sz="2800" dirty="0">
                <a:latin typeface="Times New Roman" pitchFamily="18" charset="0"/>
              </a:rPr>
              <a:t> </a:t>
            </a:r>
            <a:r>
              <a:rPr lang="en-US" altLang="en-US" sz="2800" dirty="0" err="1">
                <a:latin typeface="Times New Roman" pitchFamily="18" charset="0"/>
              </a:rPr>
              <a:t>thì</a:t>
            </a:r>
            <a:r>
              <a:rPr lang="en-US" altLang="en-US" sz="2800" dirty="0">
                <a:latin typeface="Times New Roman" pitchFamily="18" charset="0"/>
              </a:rPr>
              <a:t> </a:t>
            </a:r>
            <a:r>
              <a:rPr lang="en-US" altLang="en-US" sz="2800" dirty="0" err="1">
                <a:solidFill>
                  <a:srgbClr val="FF3300"/>
                </a:solidFill>
                <a:latin typeface="Times New Roman" pitchFamily="18" charset="0"/>
              </a:rPr>
              <a:t>nhỏ</a:t>
            </a:r>
            <a:r>
              <a:rPr lang="en-US" altLang="en-US" sz="2800" dirty="0">
                <a:solidFill>
                  <a:srgbClr val="FF3300"/>
                </a:solidFill>
                <a:latin typeface="Times New Roman" pitchFamily="18" charset="0"/>
              </a:rPr>
              <a:t> </a:t>
            </a:r>
            <a:r>
              <a:rPr lang="en-US" altLang="en-US" sz="2800" dirty="0" err="1">
                <a:solidFill>
                  <a:srgbClr val="FF3300"/>
                </a:solidFill>
                <a:latin typeface="Times New Roman" pitchFamily="18" charset="0"/>
              </a:rPr>
              <a:t>hơn</a:t>
            </a:r>
            <a:r>
              <a:rPr lang="en-US" altLang="en-US" sz="2800" dirty="0">
                <a:solidFill>
                  <a:srgbClr val="FF3300"/>
                </a:solidFill>
                <a:latin typeface="Times New Roman" pitchFamily="18" charset="0"/>
              </a:rPr>
              <a:t> 0.</a:t>
            </a:r>
          </a:p>
          <a:p>
            <a:pPr algn="ctr" eaLnBrk="1" hangingPunct="1"/>
            <a:r>
              <a:rPr lang="en-US" altLang="en-US" sz="2800" dirty="0" err="1">
                <a:latin typeface="Times New Roman" pitchFamily="18" charset="0"/>
              </a:rPr>
              <a:t>Phân</a:t>
            </a:r>
            <a:r>
              <a:rPr lang="en-US" altLang="en-US" sz="2800" dirty="0">
                <a:latin typeface="Times New Roman" pitchFamily="18" charset="0"/>
              </a:rPr>
              <a:t> </a:t>
            </a:r>
            <a:r>
              <a:rPr lang="en-US" altLang="en-US" sz="2800" dirty="0" err="1">
                <a:latin typeface="Times New Roman" pitchFamily="18" charset="0"/>
              </a:rPr>
              <a:t>số</a:t>
            </a:r>
            <a:r>
              <a:rPr lang="en-US" altLang="en-US" sz="2800" dirty="0">
                <a:latin typeface="Times New Roman" pitchFamily="18" charset="0"/>
              </a:rPr>
              <a:t> </a:t>
            </a:r>
            <a:r>
              <a:rPr lang="en-US" altLang="en-US" sz="2800" dirty="0" err="1">
                <a:solidFill>
                  <a:srgbClr val="FF0000"/>
                </a:solidFill>
                <a:latin typeface="Times New Roman" pitchFamily="18" charset="0"/>
              </a:rPr>
              <a:t>nhỏ</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hơn</a:t>
            </a:r>
            <a:r>
              <a:rPr lang="en-US" altLang="en-US" sz="2800" dirty="0">
                <a:solidFill>
                  <a:srgbClr val="FF0000"/>
                </a:solidFill>
                <a:latin typeface="Times New Roman" pitchFamily="18" charset="0"/>
              </a:rPr>
              <a:t> 0 </a:t>
            </a:r>
            <a:r>
              <a:rPr lang="en-US" altLang="en-US" sz="2800" dirty="0" err="1">
                <a:latin typeface="Times New Roman" pitchFamily="18" charset="0"/>
              </a:rPr>
              <a:t>là</a:t>
            </a:r>
            <a:r>
              <a:rPr lang="en-US" altLang="en-US" sz="2800" dirty="0">
                <a:latin typeface="Times New Roman" pitchFamily="18" charset="0"/>
              </a:rPr>
              <a:t> </a:t>
            </a:r>
            <a:r>
              <a:rPr lang="en-US" altLang="en-US" sz="2800" dirty="0" err="1">
                <a:solidFill>
                  <a:srgbClr val="FF0000"/>
                </a:solidFill>
                <a:latin typeface="Times New Roman" pitchFamily="18" charset="0"/>
              </a:rPr>
              <a:t>phân</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số</a:t>
            </a:r>
            <a:r>
              <a:rPr lang="en-US" altLang="en-US" sz="2800" dirty="0">
                <a:solidFill>
                  <a:srgbClr val="FF0000"/>
                </a:solidFill>
                <a:latin typeface="Times New Roman" pitchFamily="18" charset="0"/>
              </a:rPr>
              <a:t> </a:t>
            </a:r>
            <a:r>
              <a:rPr lang="en-US" altLang="en-US" sz="2800" dirty="0" err="1">
                <a:solidFill>
                  <a:srgbClr val="FF0000"/>
                </a:solidFill>
                <a:latin typeface="Times New Roman" pitchFamily="18" charset="0"/>
              </a:rPr>
              <a:t>âm</a:t>
            </a:r>
            <a:r>
              <a:rPr lang="en-US" altLang="en-US" sz="2800" dirty="0">
                <a:solidFill>
                  <a:srgbClr val="FF0000"/>
                </a:solidFill>
                <a:latin typeface="Times New Roman" pitchFamily="18" charset="0"/>
              </a:rPr>
              <a:t>.</a:t>
            </a:r>
          </a:p>
          <a:p>
            <a:pPr algn="ctr" eaLnBrk="1" hangingPunct="1"/>
            <a:endParaRPr lang="en-US" altLang="en-US" sz="2800" dirty="0">
              <a:latin typeface="Times New Roman" pitchFamily="18" charset="0"/>
            </a:endParaRPr>
          </a:p>
        </p:txBody>
      </p:sp>
    </p:spTree>
    <p:extLst>
      <p:ext uri="{BB962C8B-B14F-4D97-AF65-F5344CB8AC3E}">
        <p14:creationId xmlns:p14="http://schemas.microsoft.com/office/powerpoint/2010/main" val="355006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75138" y="597877"/>
            <a:ext cx="8510954" cy="4149968"/>
            <a:chOff x="257907" y="328246"/>
            <a:chExt cx="8510954" cy="4149968"/>
          </a:xfrm>
        </p:grpSpPr>
        <p:sp>
          <p:nvSpPr>
            <p:cNvPr id="4" name="Rounded Rectangle 3"/>
            <p:cNvSpPr/>
            <p:nvPr/>
          </p:nvSpPr>
          <p:spPr>
            <a:xfrm>
              <a:off x="257907" y="328246"/>
              <a:ext cx="8510954" cy="414996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00B050"/>
                  </a:solidFill>
                  <a:latin typeface="Times New Roman" panose="02020603050405020304" pitchFamily="18" charset="0"/>
                  <a:cs typeface="Times New Roman" panose="02020603050405020304" pitchFamily="18" charset="0"/>
                </a:rPr>
                <a:t>Hỗn số dương: </a:t>
              </a:r>
              <a:r>
                <a:rPr lang="en-US" sz="3200" dirty="0" smtClean="0">
                  <a:solidFill>
                    <a:schemeClr val="tx1"/>
                  </a:solidFill>
                  <a:latin typeface="Times New Roman" panose="02020603050405020304" pitchFamily="18" charset="0"/>
                  <a:cs typeface="Times New Roman" panose="02020603050405020304" pitchFamily="18" charset="0"/>
                </a:rPr>
                <a:t>Với a, b là hai số nguyên dương</a:t>
              </a:r>
              <a:endParaRPr lang="en-US" sz="3200" dirty="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3200" dirty="0" smtClean="0">
                  <a:solidFill>
                    <a:schemeClr val="tx1"/>
                  </a:solidFill>
                  <a:latin typeface="Times New Roman" panose="02020603050405020304" pitchFamily="18" charset="0"/>
                  <a:cs typeface="Times New Roman" panose="02020603050405020304" pitchFamily="18" charset="0"/>
                </a:rPr>
                <a:t>  và a &gt; b, đem a chia cho b được thương là q và </a:t>
              </a:r>
              <a:endParaRPr lang="en-US" sz="3200" dirty="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3200" dirty="0" smtClean="0">
                  <a:solidFill>
                    <a:schemeClr val="tx1"/>
                  </a:solidFill>
                  <a:latin typeface="Times New Roman" panose="02020603050405020304" pitchFamily="18" charset="0"/>
                  <a:cs typeface="Times New Roman" panose="02020603050405020304" pitchFamily="18" charset="0"/>
                </a:rPr>
                <a:t>số dư r (              ) thì ta viết phân số     dưới </a:t>
              </a:r>
              <a:endParaRPr lang="en-US" sz="3200" dirty="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3200" dirty="0" smtClean="0">
                  <a:solidFill>
                    <a:schemeClr val="tx1"/>
                  </a:solidFill>
                  <a:latin typeface="Times New Roman" panose="02020603050405020304" pitchFamily="18" charset="0"/>
                  <a:cs typeface="Times New Roman" panose="02020603050405020304" pitchFamily="18" charset="0"/>
                </a:rPr>
                <a:t>dạng hỗn số         .</a:t>
              </a:r>
              <a:r>
                <a:rPr lang="en-US" sz="3200" dirty="0" smtClean="0">
                  <a:solidFill>
                    <a:srgbClr val="FF0000"/>
                  </a:solidFill>
                  <a:latin typeface="Times New Roman" panose="02020603050405020304" pitchFamily="18" charset="0"/>
                  <a:cs typeface="Times New Roman" panose="02020603050405020304" pitchFamily="18" charset="0"/>
                </a:rPr>
                <a:t>Ta có:</a:t>
              </a:r>
            </a:p>
            <a:p>
              <a:pPr>
                <a:lnSpc>
                  <a:spcPct val="150000"/>
                </a:lnSpc>
              </a:pP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                               Ngược lại ta có   </a:t>
              </a:r>
            </a:p>
            <a:p>
              <a:pPr>
                <a:lnSpc>
                  <a:spcPct val="150000"/>
                </a:lnSpc>
              </a:pPr>
              <a:r>
                <a:rPr lang="en-US" sz="3200" dirty="0" smtClean="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851527958"/>
                </p:ext>
              </p:extLst>
            </p:nvPr>
          </p:nvGraphicFramePr>
          <p:xfrm>
            <a:off x="1977289" y="1868572"/>
            <a:ext cx="1246558" cy="478169"/>
          </p:xfrm>
          <a:graphic>
            <a:graphicData uri="http://schemas.openxmlformats.org/presentationml/2006/ole">
              <mc:AlternateContent xmlns:mc="http://schemas.openxmlformats.org/markup-compatibility/2006">
                <mc:Choice xmlns:v="urn:schemas-microsoft-com:vml" Requires="v">
                  <p:oleObj spid="_x0000_s12442" name="Equation" r:id="rId3" imgW="558720" imgH="177480" progId="Equation.DSMT4">
                    <p:embed/>
                  </p:oleObj>
                </mc:Choice>
                <mc:Fallback>
                  <p:oleObj name="Equation" r:id="rId3" imgW="558720" imgH="177480" progId="Equation.DSMT4">
                    <p:embed/>
                    <p:pic>
                      <p:nvPicPr>
                        <p:cNvPr id="0" name=""/>
                        <p:cNvPicPr/>
                        <p:nvPr/>
                      </p:nvPicPr>
                      <p:blipFill>
                        <a:blip r:embed="rId4"/>
                        <a:stretch>
                          <a:fillRect/>
                        </a:stretch>
                      </p:blipFill>
                      <p:spPr>
                        <a:xfrm>
                          <a:off x="1977289" y="1868572"/>
                          <a:ext cx="1246558" cy="47816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12593491"/>
                </p:ext>
              </p:extLst>
            </p:nvPr>
          </p:nvGraphicFramePr>
          <p:xfrm>
            <a:off x="6600092" y="1602175"/>
            <a:ext cx="398584" cy="988625"/>
          </p:xfrm>
          <a:graphic>
            <a:graphicData uri="http://schemas.openxmlformats.org/presentationml/2006/ole">
              <mc:AlternateContent xmlns:mc="http://schemas.openxmlformats.org/markup-compatibility/2006">
                <mc:Choice xmlns:v="urn:schemas-microsoft-com:vml" Requires="v">
                  <p:oleObj spid="_x0000_s12443" name="Equation" r:id="rId5" imgW="152280" imgH="393480" progId="Equation.DSMT4">
                    <p:embed/>
                  </p:oleObj>
                </mc:Choice>
                <mc:Fallback>
                  <p:oleObj name="Equation" r:id="rId5" imgW="152280" imgH="393480" progId="Equation.DSMT4">
                    <p:embed/>
                    <p:pic>
                      <p:nvPicPr>
                        <p:cNvPr id="0" name=""/>
                        <p:cNvPicPr/>
                        <p:nvPr/>
                      </p:nvPicPr>
                      <p:blipFill>
                        <a:blip r:embed="rId6"/>
                        <a:stretch>
                          <a:fillRect/>
                        </a:stretch>
                      </p:blipFill>
                      <p:spPr>
                        <a:xfrm>
                          <a:off x="6600092" y="1602175"/>
                          <a:ext cx="398584" cy="9886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54982771"/>
                </p:ext>
              </p:extLst>
            </p:nvPr>
          </p:nvGraphicFramePr>
          <p:xfrm>
            <a:off x="2533197" y="2274278"/>
            <a:ext cx="796157" cy="1112340"/>
          </p:xfrm>
          <a:graphic>
            <a:graphicData uri="http://schemas.openxmlformats.org/presentationml/2006/ole">
              <mc:AlternateContent xmlns:mc="http://schemas.openxmlformats.org/markup-compatibility/2006">
                <mc:Choice xmlns:v="urn:schemas-microsoft-com:vml" Requires="v">
                  <p:oleObj spid="_x0000_s12444" name="Equation" r:id="rId7" imgW="241200" imgH="393480" progId="Equation.DSMT4">
                    <p:embed/>
                  </p:oleObj>
                </mc:Choice>
                <mc:Fallback>
                  <p:oleObj name="Equation" r:id="rId7" imgW="241200" imgH="393480" progId="Equation.DSMT4">
                    <p:embed/>
                    <p:pic>
                      <p:nvPicPr>
                        <p:cNvPr id="0" name=""/>
                        <p:cNvPicPr/>
                        <p:nvPr/>
                      </p:nvPicPr>
                      <p:blipFill>
                        <a:blip r:embed="rId8"/>
                        <a:stretch>
                          <a:fillRect/>
                        </a:stretch>
                      </p:blipFill>
                      <p:spPr>
                        <a:xfrm>
                          <a:off x="2533197" y="2274278"/>
                          <a:ext cx="796157" cy="111234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26205332"/>
                </p:ext>
              </p:extLst>
            </p:nvPr>
          </p:nvGraphicFramePr>
          <p:xfrm>
            <a:off x="4599232" y="2350558"/>
            <a:ext cx="1567105" cy="1025308"/>
          </p:xfrm>
          <a:graphic>
            <a:graphicData uri="http://schemas.openxmlformats.org/presentationml/2006/ole">
              <mc:AlternateContent xmlns:mc="http://schemas.openxmlformats.org/markup-compatibility/2006">
                <mc:Choice xmlns:v="urn:schemas-microsoft-com:vml" Requires="v">
                  <p:oleObj spid="_x0000_s12445" name="Equation" r:id="rId9" imgW="507960" imgH="393480" progId="Equation.DSMT4">
                    <p:embed/>
                  </p:oleObj>
                </mc:Choice>
                <mc:Fallback>
                  <p:oleObj name="Equation" r:id="rId9" imgW="507960" imgH="393480" progId="Equation.DSMT4">
                    <p:embed/>
                    <p:pic>
                      <p:nvPicPr>
                        <p:cNvPr id="0" name=""/>
                        <p:cNvPicPr/>
                        <p:nvPr/>
                      </p:nvPicPr>
                      <p:blipFill>
                        <a:blip r:embed="rId10"/>
                        <a:stretch>
                          <a:fillRect/>
                        </a:stretch>
                      </p:blipFill>
                      <p:spPr>
                        <a:xfrm>
                          <a:off x="4599232" y="2350558"/>
                          <a:ext cx="1567105" cy="1025308"/>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571294477"/>
                </p:ext>
              </p:extLst>
            </p:nvPr>
          </p:nvGraphicFramePr>
          <p:xfrm>
            <a:off x="6381383" y="3123405"/>
            <a:ext cx="1930279" cy="934979"/>
          </p:xfrm>
          <a:graphic>
            <a:graphicData uri="http://schemas.openxmlformats.org/presentationml/2006/ole">
              <mc:AlternateContent xmlns:mc="http://schemas.openxmlformats.org/markup-compatibility/2006">
                <mc:Choice xmlns:v="urn:schemas-microsoft-com:vml" Requires="v">
                  <p:oleObj spid="_x0000_s12446" name="Equation" r:id="rId11" imgW="812520" imgH="393480" progId="Equation.DSMT4">
                    <p:embed/>
                  </p:oleObj>
                </mc:Choice>
                <mc:Fallback>
                  <p:oleObj name="Equation" r:id="rId11" imgW="812520" imgH="393480" progId="Equation.DSMT4">
                    <p:embed/>
                    <p:pic>
                      <p:nvPicPr>
                        <p:cNvPr id="0" name=""/>
                        <p:cNvPicPr/>
                        <p:nvPr/>
                      </p:nvPicPr>
                      <p:blipFill>
                        <a:blip r:embed="rId12"/>
                        <a:stretch>
                          <a:fillRect/>
                        </a:stretch>
                      </p:blipFill>
                      <p:spPr>
                        <a:xfrm>
                          <a:off x="6381383" y="3123405"/>
                          <a:ext cx="1930279" cy="934979"/>
                        </a:xfrm>
                        <a:prstGeom prst="rect">
                          <a:avLst/>
                        </a:prstGeom>
                      </p:spPr>
                    </p:pic>
                  </p:oleObj>
                </mc:Fallback>
              </mc:AlternateContent>
            </a:graphicData>
          </a:graphic>
        </p:graphicFrame>
      </p:grpSp>
    </p:spTree>
    <p:extLst>
      <p:ext uri="{BB962C8B-B14F-4D97-AF65-F5344CB8AC3E}">
        <p14:creationId xmlns:p14="http://schemas.microsoft.com/office/powerpoint/2010/main" val="922403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3846" y="164123"/>
            <a:ext cx="1453662" cy="145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3341446" y="2267193"/>
            <a:ext cx="1629138" cy="24929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lgn="ctr" eaLnBrk="1" hangingPunct="1">
              <a:spcBef>
                <a:spcPct val="50000"/>
              </a:spcBef>
            </a:pPr>
            <a:r>
              <a:rPr lang="vi-VN" altLang="en-US" sz="2600" dirty="0">
                <a:solidFill>
                  <a:srgbClr val="0000CC"/>
                </a:solidFill>
                <a:latin typeface="Times New Roman" pitchFamily="18" charset="0"/>
                <a:cs typeface="Times New Roman" pitchFamily="18" charset="0"/>
              </a:rPr>
              <a:t>Viết các phân số thành </a:t>
            </a:r>
            <a:r>
              <a:rPr lang="vi-VN" altLang="en-US" sz="2600" dirty="0">
                <a:solidFill>
                  <a:srgbClr val="FF0000"/>
                </a:solidFill>
                <a:latin typeface="Times New Roman" pitchFamily="18" charset="0"/>
                <a:cs typeface="Times New Roman" pitchFamily="18" charset="0"/>
              </a:rPr>
              <a:t>phân số mẫu dương</a:t>
            </a:r>
            <a:endParaRPr lang="en-US" altLang="en-US" sz="2600" dirty="0">
              <a:solidFill>
                <a:srgbClr val="FF0000"/>
              </a:solidFill>
              <a:latin typeface="Times New Roman" pitchFamily="18" charset="0"/>
              <a:cs typeface="Times New Roman" pitchFamily="18" charset="0"/>
            </a:endParaRPr>
          </a:p>
        </p:txBody>
      </p:sp>
      <p:sp>
        <p:nvSpPr>
          <p:cNvPr id="7" name="Rounded Rectangle 6"/>
          <p:cNvSpPr/>
          <p:nvPr/>
        </p:nvSpPr>
        <p:spPr>
          <a:xfrm>
            <a:off x="5404338" y="1043354"/>
            <a:ext cx="1629508" cy="879231"/>
          </a:xfrm>
          <a:prstGeom prst="roundRect">
            <a:avLst/>
          </a:prstGeom>
          <a:solidFill>
            <a:schemeClr val="bg1"/>
          </a:solidFill>
          <a:ln w="38100">
            <a:solidFill>
              <a:srgbClr val="E529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rgbClr val="00B0F0"/>
                </a:solidFill>
                <a:latin typeface="Times New Roman" panose="02020603050405020304" pitchFamily="18" charset="0"/>
                <a:cs typeface="Times New Roman" panose="02020603050405020304" pitchFamily="18" charset="0"/>
              </a:rPr>
              <a:t>Phân số cùng mẫu</a:t>
            </a:r>
            <a:endParaRPr lang="en-US" sz="2600" dirty="0">
              <a:solidFill>
                <a:srgbClr val="00B0F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7397263" y="1101968"/>
            <a:ext cx="1348152" cy="832340"/>
          </a:xfrm>
          <a:prstGeom prst="roundRect">
            <a:avLst/>
          </a:prstGeom>
          <a:solidFill>
            <a:schemeClr val="bg1"/>
          </a:solidFill>
          <a:ln w="38100">
            <a:solidFill>
              <a:srgbClr val="E32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rgbClr val="00B0F0"/>
                </a:solidFill>
                <a:latin typeface="Times New Roman" panose="02020603050405020304" pitchFamily="18" charset="0"/>
                <a:cs typeface="Times New Roman" panose="02020603050405020304" pitchFamily="18" charset="0"/>
              </a:rPr>
              <a:t>So sánh tử</a:t>
            </a:r>
            <a:endParaRPr lang="en-US" sz="2600" dirty="0">
              <a:solidFill>
                <a:srgbClr val="00B0F0"/>
              </a:solidFill>
              <a:latin typeface="Times New Roman" panose="02020603050405020304" pitchFamily="18" charset="0"/>
              <a:cs typeface="Times New Roman" panose="02020603050405020304" pitchFamily="18" charset="0"/>
            </a:endParaRPr>
          </a:p>
        </p:txBody>
      </p:sp>
      <p:sp>
        <p:nvSpPr>
          <p:cNvPr id="10" name="Right Arrow 9"/>
          <p:cNvSpPr/>
          <p:nvPr/>
        </p:nvSpPr>
        <p:spPr>
          <a:xfrm>
            <a:off x="7069016" y="1383324"/>
            <a:ext cx="339970" cy="269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638800" y="3880337"/>
            <a:ext cx="2672862" cy="797170"/>
          </a:xfrm>
          <a:prstGeom prst="roundRect">
            <a:avLst/>
          </a:prstGeom>
          <a:solidFill>
            <a:schemeClr val="accent2">
              <a:lumMod val="20000"/>
              <a:lumOff val="80000"/>
            </a:schemeClr>
          </a:solidFill>
          <a:ln w="28575">
            <a:solidFill>
              <a:srgbClr val="E529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rgbClr val="002060"/>
                </a:solidFill>
                <a:latin typeface="Times New Roman" panose="02020603050405020304" pitchFamily="18" charset="0"/>
                <a:cs typeface="Times New Roman" panose="02020603050405020304" pitchFamily="18" charset="0"/>
              </a:rPr>
              <a:t>Phân số không cùng mẫu</a:t>
            </a:r>
            <a:endParaRPr lang="en-US" sz="2600" dirty="0">
              <a:solidFill>
                <a:srgbClr val="002060"/>
              </a:solidFill>
              <a:latin typeface="Times New Roman" panose="02020603050405020304" pitchFamily="18" charset="0"/>
              <a:cs typeface="Times New Roman" panose="02020603050405020304" pitchFamily="18" charset="0"/>
            </a:endParaRPr>
          </a:p>
        </p:txBody>
      </p:sp>
      <p:sp>
        <p:nvSpPr>
          <p:cNvPr id="12" name="Down Arrow 11"/>
          <p:cNvSpPr/>
          <p:nvPr/>
        </p:nvSpPr>
        <p:spPr>
          <a:xfrm>
            <a:off x="3809999" y="1617785"/>
            <a:ext cx="316523" cy="6447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650525" y="2579075"/>
            <a:ext cx="1840523" cy="797170"/>
          </a:xfrm>
          <a:prstGeom prst="roundRect">
            <a:avLst/>
          </a:prstGeom>
          <a:solidFill>
            <a:schemeClr val="accent2">
              <a:lumMod val="20000"/>
              <a:lumOff val="80000"/>
            </a:schemeClr>
          </a:solidFill>
          <a:ln w="28575">
            <a:solidFill>
              <a:srgbClr val="E529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rgbClr val="002060"/>
                </a:solidFill>
                <a:latin typeface="Times New Roman" panose="02020603050405020304" pitchFamily="18" charset="0"/>
                <a:cs typeface="Times New Roman" panose="02020603050405020304" pitchFamily="18" charset="0"/>
              </a:rPr>
              <a:t>Quy đồng mẫu</a:t>
            </a:r>
            <a:endParaRPr lang="en-US" sz="2600" dirty="0">
              <a:solidFill>
                <a:srgbClr val="002060"/>
              </a:solidFill>
              <a:latin typeface="Times New Roman" panose="02020603050405020304" pitchFamily="18" charset="0"/>
              <a:cs typeface="Times New Roman" panose="02020603050405020304" pitchFamily="18" charset="0"/>
            </a:endParaRPr>
          </a:p>
        </p:txBody>
      </p:sp>
      <p:sp>
        <p:nvSpPr>
          <p:cNvPr id="20" name="Up Arrow 19"/>
          <p:cNvSpPr/>
          <p:nvPr/>
        </p:nvSpPr>
        <p:spPr>
          <a:xfrm flipH="1">
            <a:off x="6213230" y="1981200"/>
            <a:ext cx="257908" cy="574432"/>
          </a:xfrm>
          <a:prstGeom prst="upArrow">
            <a:avLst>
              <a:gd name="adj1" fmla="val 6666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 Arrow 24"/>
          <p:cNvSpPr/>
          <p:nvPr/>
        </p:nvSpPr>
        <p:spPr>
          <a:xfrm>
            <a:off x="2368062" y="926123"/>
            <a:ext cx="844061" cy="246185"/>
          </a:xfrm>
          <a:prstGeom prst="leftArrow">
            <a:avLst>
              <a:gd name="adj1" fmla="val 5740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34462" y="738554"/>
            <a:ext cx="2133600" cy="609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accent3">
                    <a:lumMod val="50000"/>
                  </a:schemeClr>
                </a:solidFill>
                <a:latin typeface="Times New Roman" panose="02020603050405020304" pitchFamily="18" charset="0"/>
                <a:cs typeface="Times New Roman" panose="02020603050405020304" pitchFamily="18" charset="0"/>
              </a:rPr>
              <a:t>So sánh với 0</a:t>
            </a:r>
            <a:endParaRPr lang="en-US" sz="2600"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30" name="Up Arrow 29"/>
          <p:cNvSpPr/>
          <p:nvPr/>
        </p:nvSpPr>
        <p:spPr>
          <a:xfrm>
            <a:off x="6178061" y="3387970"/>
            <a:ext cx="316523"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ent Arrow 30"/>
          <p:cNvSpPr/>
          <p:nvPr/>
        </p:nvSpPr>
        <p:spPr>
          <a:xfrm>
            <a:off x="4747846" y="1395046"/>
            <a:ext cx="644769" cy="8440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ight Arrow 31"/>
          <p:cNvSpPr/>
          <p:nvPr/>
        </p:nvSpPr>
        <p:spPr>
          <a:xfrm flipV="1">
            <a:off x="4982308" y="4079628"/>
            <a:ext cx="668215" cy="375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152400" y="2028091"/>
            <a:ext cx="1125415" cy="275492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3">
                    <a:lumMod val="50000"/>
                  </a:schemeClr>
                </a:solidFill>
                <a:latin typeface="Times New Roman" panose="02020603050405020304" pitchFamily="18" charset="0"/>
                <a:cs typeface="Times New Roman" panose="02020603050405020304" pitchFamily="18" charset="0"/>
              </a:rPr>
              <a:t>Phân số có tử và mẫu là hai số nguyên </a:t>
            </a:r>
            <a:r>
              <a:rPr lang="en-US" sz="2000" dirty="0" smtClean="0">
                <a:solidFill>
                  <a:srgbClr val="FF0000"/>
                </a:solidFill>
                <a:latin typeface="Times New Roman" panose="02020603050405020304" pitchFamily="18" charset="0"/>
                <a:cs typeface="Times New Roman" panose="02020603050405020304" pitchFamily="18" charset="0"/>
              </a:rPr>
              <a:t>cùng</a:t>
            </a:r>
            <a:r>
              <a:rPr lang="en-US" sz="2000" dirty="0" smtClean="0">
                <a:solidFill>
                  <a:schemeClr val="accent3">
                    <a:lumMod val="50000"/>
                  </a:schemeClr>
                </a:solidFill>
                <a:latin typeface="Times New Roman" panose="02020603050405020304" pitchFamily="18" charset="0"/>
                <a:cs typeface="Times New Roman" panose="02020603050405020304" pitchFamily="18" charset="0"/>
              </a:rPr>
              <a:t> dấu </a:t>
            </a:r>
            <a:r>
              <a:rPr lang="en-US" sz="2000" dirty="0" smtClean="0">
                <a:solidFill>
                  <a:srgbClr val="FF0000"/>
                </a:solidFill>
                <a:latin typeface="Times New Roman" panose="02020603050405020304" pitchFamily="18" charset="0"/>
                <a:cs typeface="Times New Roman" panose="02020603050405020304" pitchFamily="18" charset="0"/>
              </a:rPr>
              <a:t>lớn</a:t>
            </a:r>
            <a:r>
              <a:rPr lang="en-US" sz="2000" dirty="0" smtClean="0">
                <a:solidFill>
                  <a:schemeClr val="accent3">
                    <a:lumMod val="50000"/>
                  </a:schemeClr>
                </a:solidFill>
                <a:latin typeface="Times New Roman" panose="02020603050405020304" pitchFamily="18" charset="0"/>
                <a:cs typeface="Times New Roman" panose="02020603050405020304" pitchFamily="18" charset="0"/>
              </a:rPr>
              <a:t> hơn 0</a:t>
            </a:r>
            <a:endParaRPr lang="en-US" sz="2000"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34" name="Rounded Rectangle 33"/>
          <p:cNvSpPr/>
          <p:nvPr/>
        </p:nvSpPr>
        <p:spPr>
          <a:xfrm>
            <a:off x="1523999" y="2051538"/>
            <a:ext cx="1137138" cy="275492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3">
                    <a:lumMod val="50000"/>
                  </a:schemeClr>
                </a:solidFill>
                <a:latin typeface="Times New Roman" panose="02020603050405020304" pitchFamily="18" charset="0"/>
                <a:cs typeface="Times New Roman" panose="02020603050405020304" pitchFamily="18" charset="0"/>
              </a:rPr>
              <a:t>Phân số có tử và mẫu là hai số nguyên </a:t>
            </a:r>
            <a:r>
              <a:rPr lang="en-US" sz="2000" dirty="0" smtClean="0">
                <a:solidFill>
                  <a:srgbClr val="FF0000"/>
                </a:solidFill>
                <a:latin typeface="Times New Roman" panose="02020603050405020304" pitchFamily="18" charset="0"/>
                <a:cs typeface="Times New Roman" panose="02020603050405020304" pitchFamily="18" charset="0"/>
              </a:rPr>
              <a:t>khác</a:t>
            </a:r>
            <a:r>
              <a:rPr lang="en-US" sz="2000" dirty="0" smtClean="0">
                <a:solidFill>
                  <a:schemeClr val="accent3">
                    <a:lumMod val="50000"/>
                  </a:schemeClr>
                </a:solidFill>
                <a:latin typeface="Times New Roman" panose="02020603050405020304" pitchFamily="18" charset="0"/>
                <a:cs typeface="Times New Roman" panose="02020603050405020304" pitchFamily="18" charset="0"/>
              </a:rPr>
              <a:t> dấu </a:t>
            </a:r>
            <a:r>
              <a:rPr lang="en-US" sz="2000" dirty="0" smtClean="0">
                <a:solidFill>
                  <a:srgbClr val="FF0000"/>
                </a:solidFill>
                <a:latin typeface="Times New Roman" panose="02020603050405020304" pitchFamily="18" charset="0"/>
                <a:cs typeface="Times New Roman" panose="02020603050405020304" pitchFamily="18" charset="0"/>
              </a:rPr>
              <a:t>nhỏ</a:t>
            </a:r>
            <a:r>
              <a:rPr lang="en-US" sz="2000" dirty="0" smtClean="0">
                <a:solidFill>
                  <a:schemeClr val="accent3">
                    <a:lumMod val="50000"/>
                  </a:schemeClr>
                </a:solidFill>
                <a:latin typeface="Times New Roman" panose="02020603050405020304" pitchFamily="18" charset="0"/>
                <a:cs typeface="Times New Roman" panose="02020603050405020304" pitchFamily="18" charset="0"/>
              </a:rPr>
              <a:t> hơn 0</a:t>
            </a:r>
            <a:endParaRPr lang="en-US" sz="2000"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35" name="Down Arrow 34"/>
          <p:cNvSpPr/>
          <p:nvPr/>
        </p:nvSpPr>
        <p:spPr>
          <a:xfrm>
            <a:off x="550984" y="1383324"/>
            <a:ext cx="269631"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1875691" y="1383323"/>
            <a:ext cx="328247" cy="6682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29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circle(in)">
                                      <p:cBhvr>
                                        <p:cTn id="15" dur="2000"/>
                                        <p:tgtEl>
                                          <p:spTgt spid="3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circle(in)">
                                      <p:cBhvr>
                                        <p:cTn id="43" dur="2000"/>
                                        <p:tgtEl>
                                          <p:spTgt spid="30"/>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ircle(in)">
                                      <p:cBhvr>
                                        <p:cTn id="46" dur="20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circle(in)">
                                      <p:cBhvr>
                                        <p:cTn id="51" dur="20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circle(in)">
                                      <p:cBhvr>
                                        <p:cTn id="56" dur="2000"/>
                                        <p:tgtEl>
                                          <p:spTgt spid="25"/>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circle(in)">
                                      <p:cBhvr>
                                        <p:cTn id="59" dur="20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circle(in)">
                                      <p:cBhvr>
                                        <p:cTn id="64" dur="2000"/>
                                        <p:tgtEl>
                                          <p:spTgt spid="35"/>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circle(in)">
                                      <p:cBhvr>
                                        <p:cTn id="67" dur="2000"/>
                                        <p:tgtEl>
                                          <p:spTgt spid="33"/>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circle(in)">
                                      <p:cBhvr>
                                        <p:cTn id="70" dur="2000"/>
                                        <p:tgtEl>
                                          <p:spTgt spid="36"/>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circle(in)">
                                      <p:cBhvr>
                                        <p:cTn id="73"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8" grpId="0" animBg="1"/>
      <p:bldP spid="20" grpId="0" animBg="1"/>
      <p:bldP spid="25" grpId="0" animBg="1"/>
      <p:bldP spid="26" grpId="0" animBg="1"/>
      <p:bldP spid="30" grpId="0" animBg="1"/>
      <p:bldP spid="31" grpId="0" animBg="1"/>
      <p:bldP spid="32" grpId="0" animBg="1"/>
      <p:bldP spid="33" grpId="0" animBg="1"/>
      <p:bldP spid="34" grpId="0" animBg="1"/>
      <p:bldP spid="35"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Snip Diagonal Corner Rectangle 3"/>
              <p:cNvSpPr/>
              <p:nvPr/>
            </p:nvSpPr>
            <p:spPr>
              <a:xfrm>
                <a:off x="246185" y="267426"/>
                <a:ext cx="7889630" cy="157309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latinLnBrk="0">
                  <a:defRPr/>
                </a:pPr>
                <a:r>
                  <a:rPr lang="en-US" sz="2800" b="1" dirty="0" smtClean="0">
                    <a:solidFill>
                      <a:srgbClr val="E32B27"/>
                    </a:solidFill>
                    <a:latin typeface="Times New Roman" pitchFamily="18" charset="0"/>
                    <a:cs typeface="Times New Roman" pitchFamily="18" charset="0"/>
                  </a:rPr>
                  <a:t>Câu 1</a:t>
                </a:r>
                <a:r>
                  <a:rPr lang="en-US" sz="2800" b="1" dirty="0" smtClean="0">
                    <a:solidFill>
                      <a:prstClr val="black"/>
                    </a:solidFill>
                    <a:latin typeface="Times New Roman" pitchFamily="18" charset="0"/>
                    <a:cs typeface="Times New Roman" pitchFamily="18" charset="0"/>
                  </a:rPr>
                  <a:t>: Điền dấu thích hợp (&lt;; &gt;; =) vào ô vuông</a:t>
                </a:r>
              </a:p>
              <a:p>
                <a:pPr algn="ctr" defTabSz="685800" latinLnBrk="0">
                  <a:defRPr/>
                </a:pPr>
                <a:r>
                  <a:rPr lang="en-US" sz="2800" b="1" dirty="0" smtClean="0">
                    <a:solidFill>
                      <a:prstClr val="black"/>
                    </a:solidFill>
                    <a:latin typeface="Times New Roman" pitchFamily="18" charset="0"/>
                    <a:cs typeface="Times New Roman" pitchFamily="18" charset="0"/>
                  </a:rPr>
                  <a:t> </a:t>
                </a:r>
                <a14:m>
                  <m:oMath xmlns:m="http://schemas.openxmlformats.org/officeDocument/2006/math">
                    <m:f>
                      <m:fPr>
                        <m:ctrlPr>
                          <a:rPr lang="en-US" sz="3200" b="1" i="1" smtClean="0">
                            <a:solidFill>
                              <a:prstClr val="black"/>
                            </a:solidFill>
                            <a:latin typeface="Cambria Math" panose="02040503050406030204" pitchFamily="18" charset="0"/>
                            <a:cs typeface="Times New Roman" pitchFamily="18" charset="0"/>
                          </a:rPr>
                        </m:ctrlPr>
                      </m:fPr>
                      <m:num>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𝟑</m:t>
                        </m:r>
                      </m:num>
                      <m:den>
                        <m:r>
                          <a:rPr lang="en-US" sz="3200" b="1" i="1" smtClean="0">
                            <a:solidFill>
                              <a:prstClr val="black"/>
                            </a:solidFill>
                            <a:latin typeface="Cambria Math" panose="02040503050406030204" pitchFamily="18" charset="0"/>
                            <a:cs typeface="Times New Roman" pitchFamily="18" charset="0"/>
                          </a:rPr>
                          <m:t>𝟕</m:t>
                        </m:r>
                      </m:den>
                    </m:f>
                  </m:oMath>
                </a14:m>
                <a:r>
                  <a:rPr lang="en-US" sz="3200" dirty="0" smtClean="0">
                    <a:solidFill>
                      <a:prstClr val="black"/>
                    </a:solidFill>
                    <a:latin typeface="Times New Roman" pitchFamily="18" charset="0"/>
                    <a:cs typeface="Times New Roman" pitchFamily="18" charset="0"/>
                  </a:rPr>
                  <a:t>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𝟔</m:t>
                        </m:r>
                      </m:num>
                      <m:den>
                        <m:r>
                          <a:rPr lang="en-US" sz="3200" b="1" i="1" smtClean="0">
                            <a:solidFill>
                              <a:prstClr val="black"/>
                            </a:solidFill>
                            <a:latin typeface="Cambria Math" panose="02040503050406030204" pitchFamily="18" charset="0"/>
                            <a:cs typeface="Times New Roman" pitchFamily="18" charset="0"/>
                          </a:rPr>
                          <m:t>𝟕</m:t>
                        </m:r>
                      </m:den>
                    </m:f>
                  </m:oMath>
                </a14:m>
                <a:endParaRPr lang="en-US" sz="3200" dirty="0" smtClean="0">
                  <a:solidFill>
                    <a:prstClr val="black"/>
                  </a:solidFill>
                  <a:latin typeface="Times New Roman" pitchFamily="18" charset="0"/>
                  <a:cs typeface="Times New Roman" pitchFamily="18" charset="0"/>
                </a:endParaRPr>
              </a:p>
            </p:txBody>
          </p:sp>
        </mc:Choice>
        <mc:Fallback xmlns="">
          <p:sp>
            <p:nvSpPr>
              <p:cNvPr id="4" name="Snip Diagonal Corner Rectangle 3"/>
              <p:cNvSpPr>
                <a:spLocks noRot="1" noChangeAspect="1" noMove="1" noResize="1" noEditPoints="1" noAdjustHandles="1" noChangeArrowheads="1" noChangeShapeType="1" noTextEdit="1"/>
              </p:cNvSpPr>
              <p:nvPr/>
            </p:nvSpPr>
            <p:spPr>
              <a:xfrm>
                <a:off x="246185" y="267426"/>
                <a:ext cx="7889630" cy="1573098"/>
              </a:xfrm>
              <a:prstGeom prst="snip2DiagRect">
                <a:avLst/>
              </a:prstGeom>
              <a:blipFill>
                <a:blip r:embed="rId2"/>
                <a:stretch>
                  <a:fillRect/>
                </a:stretch>
              </a:blipFill>
              <a:ln w="38100">
                <a:noFill/>
              </a:ln>
            </p:spPr>
            <p:txBody>
              <a:bodyPr/>
              <a:lstStyle/>
              <a:p>
                <a:r>
                  <a:rPr lang="en-US">
                    <a:noFill/>
                  </a:rPr>
                  <a:t> </a:t>
                </a:r>
              </a:p>
            </p:txBody>
          </p:sp>
        </mc:Fallback>
      </mc:AlternateContent>
      <p:pic>
        <p:nvPicPr>
          <p:cNvPr id="5" name="Picture 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870622" y="2826848"/>
            <a:ext cx="814875" cy="887195"/>
          </a:xfrm>
          <a:prstGeom prst="rect">
            <a:avLst/>
          </a:prstGeom>
        </p:spPr>
      </p:pic>
      <p:pic>
        <p:nvPicPr>
          <p:cNvPr id="6" name="Picture 5"/>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332703" y="3386891"/>
            <a:ext cx="609667" cy="663774"/>
          </a:xfrm>
          <a:prstGeom prst="rect">
            <a:avLst/>
          </a:prstGeom>
        </p:spPr>
      </p:pic>
      <p:pic>
        <p:nvPicPr>
          <p:cNvPr id="7" name="Picture 6"/>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71484" y="3847792"/>
            <a:ext cx="390293" cy="424931"/>
          </a:xfrm>
          <a:prstGeom prst="rect">
            <a:avLst/>
          </a:prstGeom>
        </p:spPr>
      </p:pic>
      <p:sp>
        <p:nvSpPr>
          <p:cNvPr id="2" name="Rectangle 1"/>
          <p:cNvSpPr/>
          <p:nvPr/>
        </p:nvSpPr>
        <p:spPr>
          <a:xfrm>
            <a:off x="3997571" y="1078523"/>
            <a:ext cx="468922" cy="46892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E32B27"/>
                </a:solidFill>
                <a:latin typeface="Times New Roman" panose="02020603050405020304" pitchFamily="18" charset="0"/>
                <a:cs typeface="Times New Roman" panose="02020603050405020304" pitchFamily="18" charset="0"/>
              </a:rPr>
              <a:t>&gt;</a:t>
            </a:r>
            <a:endParaRPr lang="en-US" sz="2800" b="1" dirty="0">
              <a:solidFill>
                <a:srgbClr val="E32B27"/>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Snip Diagonal Corner Rectangle 15"/>
              <p:cNvSpPr/>
              <p:nvPr/>
            </p:nvSpPr>
            <p:spPr>
              <a:xfrm>
                <a:off x="316523" y="2541703"/>
                <a:ext cx="7889630" cy="157309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latinLnBrk="0">
                  <a:defRPr/>
                </a:pPr>
                <a:r>
                  <a:rPr lang="en-US" sz="2800" b="1" dirty="0" smtClean="0">
                    <a:solidFill>
                      <a:srgbClr val="E32B27"/>
                    </a:solidFill>
                    <a:latin typeface="Times New Roman" pitchFamily="18" charset="0"/>
                    <a:cs typeface="Times New Roman" pitchFamily="18" charset="0"/>
                  </a:rPr>
                  <a:t>Câu 2</a:t>
                </a:r>
                <a:r>
                  <a:rPr lang="en-US" sz="2800" b="1" dirty="0" smtClean="0">
                    <a:solidFill>
                      <a:prstClr val="black"/>
                    </a:solidFill>
                    <a:latin typeface="Times New Roman" pitchFamily="18" charset="0"/>
                    <a:cs typeface="Times New Roman" pitchFamily="18" charset="0"/>
                  </a:rPr>
                  <a:t>: Điền dấu thích hợp (&lt;; &gt;; =) vào ô vuông</a:t>
                </a:r>
              </a:p>
              <a:p>
                <a:pPr algn="ctr" defTabSz="685800" latinLnBrk="0">
                  <a:defRPr/>
                </a:pPr>
                <a:r>
                  <a:rPr lang="en-US" sz="2800" b="1" dirty="0" smtClean="0">
                    <a:solidFill>
                      <a:prstClr val="black"/>
                    </a:solidFill>
                    <a:latin typeface="Times New Roman" pitchFamily="18" charset="0"/>
                    <a:cs typeface="Times New Roman" pitchFamily="18" charset="0"/>
                  </a:rPr>
                  <a:t> </a:t>
                </a:r>
                <a14:m>
                  <m:oMath xmlns:m="http://schemas.openxmlformats.org/officeDocument/2006/math">
                    <m:f>
                      <m:fPr>
                        <m:ctrlPr>
                          <a:rPr lang="en-US" sz="3200" b="1" i="1" smtClean="0">
                            <a:solidFill>
                              <a:prstClr val="black"/>
                            </a:solidFill>
                            <a:latin typeface="Cambria Math" panose="02040503050406030204" pitchFamily="18" charset="0"/>
                            <a:cs typeface="Times New Roman" pitchFamily="18" charset="0"/>
                          </a:rPr>
                        </m:ctrlPr>
                      </m:fPr>
                      <m:num>
                        <m:r>
                          <a:rPr lang="en-US" sz="3200" b="1" i="1" smtClean="0">
                            <a:solidFill>
                              <a:prstClr val="black"/>
                            </a:solidFill>
                            <a:latin typeface="Cambria Math" panose="02040503050406030204" pitchFamily="18" charset="0"/>
                            <a:cs typeface="Times New Roman" pitchFamily="18" charset="0"/>
                          </a:rPr>
                          <m:t>𝟏</m:t>
                        </m:r>
                      </m:num>
                      <m:den>
                        <m:r>
                          <a:rPr lang="en-US" sz="3200" b="1" i="1" smtClean="0">
                            <a:solidFill>
                              <a:prstClr val="black"/>
                            </a:solidFill>
                            <a:latin typeface="Cambria Math" panose="02040503050406030204" pitchFamily="18" charset="0"/>
                            <a:cs typeface="Times New Roman" pitchFamily="18" charset="0"/>
                          </a:rPr>
                          <m:t>−</m:t>
                        </m:r>
                        <m:r>
                          <a:rPr lang="en-US" sz="3200" b="1" i="1" smtClean="0">
                            <a:solidFill>
                              <a:prstClr val="black"/>
                            </a:solidFill>
                            <a:latin typeface="Cambria Math" panose="02040503050406030204" pitchFamily="18" charset="0"/>
                            <a:cs typeface="Times New Roman" pitchFamily="18" charset="0"/>
                          </a:rPr>
                          <m:t>𝟔</m:t>
                        </m:r>
                      </m:den>
                    </m:f>
                  </m:oMath>
                </a14:m>
                <a:r>
                  <a:rPr lang="en-US" sz="3200" dirty="0" smtClean="0">
                    <a:solidFill>
                      <a:prstClr val="black"/>
                    </a:solidFill>
                    <a:latin typeface="Times New Roman" pitchFamily="18" charset="0"/>
                    <a:cs typeface="Times New Roman" pitchFamily="18" charset="0"/>
                  </a:rPr>
                  <a:t>       </a:t>
                </a:r>
                <a14:m>
                  <m:oMath xmlns:m="http://schemas.openxmlformats.org/officeDocument/2006/math">
                    <m:f>
                      <m:fPr>
                        <m:ctrlPr>
                          <a:rPr lang="en-US" sz="3200" b="1" i="1">
                            <a:solidFill>
                              <a:prstClr val="black"/>
                            </a:solidFill>
                            <a:latin typeface="Cambria Math" panose="02040503050406030204" pitchFamily="18" charset="0"/>
                            <a:cs typeface="Times New Roman" pitchFamily="18" charset="0"/>
                          </a:rPr>
                        </m:ctrlPr>
                      </m:fPr>
                      <m:num>
                        <m:r>
                          <a:rPr lang="en-US" sz="3200" b="1" i="1" smtClean="0">
                            <a:solidFill>
                              <a:prstClr val="black"/>
                            </a:solidFill>
                            <a:latin typeface="Cambria Math" panose="02040503050406030204" pitchFamily="18" charset="0"/>
                            <a:cs typeface="Times New Roman" pitchFamily="18" charset="0"/>
                          </a:rPr>
                          <m:t>𝟑</m:t>
                        </m:r>
                      </m:num>
                      <m:den>
                        <m:r>
                          <a:rPr lang="en-US" sz="3200" b="1" i="1" smtClean="0">
                            <a:solidFill>
                              <a:prstClr val="black"/>
                            </a:solidFill>
                            <a:latin typeface="Cambria Math" panose="02040503050406030204" pitchFamily="18" charset="0"/>
                            <a:cs typeface="Times New Roman" pitchFamily="18" charset="0"/>
                          </a:rPr>
                          <m:t>𝟔</m:t>
                        </m:r>
                      </m:den>
                    </m:f>
                  </m:oMath>
                </a14:m>
                <a:endParaRPr lang="en-US" sz="3200" dirty="0" smtClean="0">
                  <a:solidFill>
                    <a:prstClr val="black"/>
                  </a:solidFill>
                  <a:latin typeface="Times New Roman" pitchFamily="18" charset="0"/>
                  <a:cs typeface="Times New Roman" pitchFamily="18" charset="0"/>
                </a:endParaRPr>
              </a:p>
            </p:txBody>
          </p:sp>
        </mc:Choice>
        <mc:Fallback xmlns="">
          <p:sp>
            <p:nvSpPr>
              <p:cNvPr id="16" name="Snip Diagonal Corner Rectangle 15"/>
              <p:cNvSpPr>
                <a:spLocks noRot="1" noChangeAspect="1" noMove="1" noResize="1" noEditPoints="1" noAdjustHandles="1" noChangeArrowheads="1" noChangeShapeType="1" noTextEdit="1"/>
              </p:cNvSpPr>
              <p:nvPr/>
            </p:nvSpPr>
            <p:spPr>
              <a:xfrm>
                <a:off x="316523" y="2541703"/>
                <a:ext cx="7889630" cy="1573098"/>
              </a:xfrm>
              <a:prstGeom prst="snip2DiagRect">
                <a:avLst/>
              </a:prstGeom>
              <a:blipFill>
                <a:blip r:embed="rId6"/>
                <a:stretch>
                  <a:fillRect/>
                </a:stretch>
              </a:blipFill>
              <a:ln w="38100">
                <a:noFill/>
              </a:ln>
            </p:spPr>
            <p:txBody>
              <a:bodyPr/>
              <a:lstStyle/>
              <a:p>
                <a:r>
                  <a:rPr lang="en-US">
                    <a:noFill/>
                  </a:rPr>
                  <a:t> </a:t>
                </a:r>
              </a:p>
            </p:txBody>
          </p:sp>
        </mc:Fallback>
      </mc:AlternateContent>
      <p:sp>
        <p:nvSpPr>
          <p:cNvPr id="17" name="Rectangle 16"/>
          <p:cNvSpPr/>
          <p:nvPr/>
        </p:nvSpPr>
        <p:spPr>
          <a:xfrm>
            <a:off x="4208586" y="3341077"/>
            <a:ext cx="468922" cy="46892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E32B27"/>
                </a:solidFill>
                <a:latin typeface="Times New Roman" panose="02020603050405020304" pitchFamily="18" charset="0"/>
                <a:cs typeface="Times New Roman" panose="02020603050405020304" pitchFamily="18" charset="0"/>
              </a:rPr>
              <a:t>&lt;</a:t>
            </a:r>
          </a:p>
        </p:txBody>
      </p:sp>
    </p:spTree>
    <p:extLst>
      <p:ext uri="{BB962C8B-B14F-4D97-AF65-F5344CB8AC3E}">
        <p14:creationId xmlns:p14="http://schemas.microsoft.com/office/powerpoint/2010/main" val="166490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250" fill="hold"/>
                                        <p:tgtEl>
                                          <p:spTgt spid="5"/>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500" fill="hold"/>
                                        <p:tgtEl>
                                          <p:spTgt spid="6"/>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1000"/>
                                        <p:tgtEl>
                                          <p:spTgt spid="2">
                                            <p:txEl>
                                              <p:pRg st="0" end="0"/>
                                            </p:txEl>
                                          </p:spTgt>
                                        </p:tgtEl>
                                      </p:cBhvr>
                                    </p:animEffect>
                                    <p:anim calcmode="lin" valueType="num">
                                      <p:cBhvr>
                                        <p:cTn id="2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barn(inVertical)">
                                      <p:cBhvr>
                                        <p:cTn id="3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7" grpId="0" animBg="1"/>
    </p:bldLst>
  </p:timing>
</p:sld>
</file>

<file path=ppt/theme/theme1.xml><?xml version="1.0" encoding="utf-8"?>
<a:theme xmlns:a="http://schemas.openxmlformats.org/drawingml/2006/main" name="Qui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1912</TotalTime>
  <Words>1089</Words>
  <Application>Microsoft Office PowerPoint</Application>
  <PresentationFormat>On-screen Show (16:9)</PresentationFormat>
  <Paragraphs>128</Paragraphs>
  <Slides>24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Times New Roman</vt:lpstr>
      <vt:lpstr>Cambria Math</vt:lpstr>
      <vt:lpstr>Source Sans Pro</vt:lpstr>
      <vt:lpstr>Oswald</vt:lpstr>
      <vt:lpstr>Arial</vt:lpstr>
      <vt:lpstr>宋体</vt:lpstr>
      <vt:lpstr>Goudy Stout</vt:lpstr>
      <vt:lpstr>Quince template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POWERPOINT ĐẸP</dc:title>
  <dc:creator>Administrator</dc:creator>
  <cp:lastModifiedBy>Laptop</cp:lastModifiedBy>
  <cp:revision>158</cp:revision>
  <dcterms:modified xsi:type="dcterms:W3CDTF">2024-01-02T02:49:27Z</dcterms:modified>
</cp:coreProperties>
</file>