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ts" ContentType="vide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303" r:id="rId2"/>
    <p:sldId id="313" r:id="rId3"/>
    <p:sldId id="295" r:id="rId4"/>
    <p:sldId id="324" r:id="rId5"/>
    <p:sldId id="322" r:id="rId6"/>
    <p:sldId id="325" r:id="rId7"/>
    <p:sldId id="326" r:id="rId8"/>
    <p:sldId id="323" r:id="rId9"/>
    <p:sldId id="327" r:id="rId10"/>
    <p:sldId id="328" r:id="rId11"/>
    <p:sldId id="329" r:id="rId12"/>
    <p:sldId id="301" r:id="rId13"/>
    <p:sldId id="314" r:id="rId14"/>
    <p:sldId id="287" r:id="rId15"/>
    <p:sldId id="330" r:id="rId16"/>
    <p:sldId id="262" r:id="rId17"/>
    <p:sldId id="309" r:id="rId18"/>
    <p:sldId id="299" r:id="rId19"/>
    <p:sldId id="263" r:id="rId20"/>
    <p:sldId id="264" r:id="rId21"/>
    <p:sldId id="265" r:id="rId22"/>
    <p:sldId id="266" r:id="rId23"/>
    <p:sldId id="269" r:id="rId24"/>
    <p:sldId id="270" r:id="rId25"/>
    <p:sldId id="311" r:id="rId26"/>
    <p:sldId id="315" r:id="rId27"/>
    <p:sldId id="280" r:id="rId28"/>
    <p:sldId id="319" r:id="rId29"/>
    <p:sldId id="320" r:id="rId30"/>
    <p:sldId id="321" r:id="rId31"/>
    <p:sldId id="284" r:id="rId32"/>
    <p:sldId id="286" r:id="rId3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Mouse Memoirs" panose="020B0604020202020204" charset="0"/>
      <p:regular r:id="rId43"/>
    </p:embeddedFont>
    <p:embeddedFont>
      <p:font typeface="VNI-Times" panose="020B0604020202020204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79788-CCBF-410D-8D9F-9812D35E5D5D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0C993-A15A-4531-A761-2B569D6C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5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Google Shape;2674;gbfe78c4662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5" name="Google Shape;2675;gbfe78c4662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916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4DB519-31C8-4C40-97AE-CB5A27DAD64F}" type="slidenum">
              <a:rPr lang="en-US"/>
              <a:pPr/>
              <a:t>12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/>
              <a:t>Slide 20</a:t>
            </a:r>
            <a:r>
              <a:rPr lang="en-US"/>
              <a:t>: Van dung.C8a-Tra loi.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50F-5E46-4190-B3D3-49B7FB02B90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956B-E33B-41B5-A489-4F6396F92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50F-5E46-4190-B3D3-49B7FB02B90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956B-E33B-41B5-A489-4F6396F92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50F-5E46-4190-B3D3-49B7FB02B90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956B-E33B-41B5-A489-4F6396F92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328271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2288583" y="4275404"/>
            <a:ext cx="21552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2288585" y="4901800"/>
            <a:ext cx="2155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6036308" y="4275407"/>
            <a:ext cx="21552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6036310" y="4901804"/>
            <a:ext cx="2155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2288583" y="2033400"/>
            <a:ext cx="21552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2288585" y="2659796"/>
            <a:ext cx="2155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6036308" y="2033400"/>
            <a:ext cx="21552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6036310" y="2659797"/>
            <a:ext cx="2155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713225" y="440967"/>
            <a:ext cx="7717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340459" y="4284485"/>
            <a:ext cx="1401294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19062" y="5136405"/>
            <a:ext cx="1186850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757905" y="-490081"/>
            <a:ext cx="10637921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17434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50F-5E46-4190-B3D3-49B7FB02B90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956B-E33B-41B5-A489-4F6396F92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50F-5E46-4190-B3D3-49B7FB02B90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956B-E33B-41B5-A489-4F6396F92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50F-5E46-4190-B3D3-49B7FB02B90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956B-E33B-41B5-A489-4F6396F92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50F-5E46-4190-B3D3-49B7FB02B90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956B-E33B-41B5-A489-4F6396F92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50F-5E46-4190-B3D3-49B7FB02B90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956B-E33B-41B5-A489-4F6396F92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50F-5E46-4190-B3D3-49B7FB02B90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956B-E33B-41B5-A489-4F6396F92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50F-5E46-4190-B3D3-49B7FB02B90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956B-E33B-41B5-A489-4F6396F92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50F-5E46-4190-B3D3-49B7FB02B90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B956B-E33B-41B5-A489-4F6396F92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6F50F-5E46-4190-B3D3-49B7FB02B90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B956B-E33B-41B5-A489-4F6396F9242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ts"/><Relationship Id="rId1" Type="http://schemas.microsoft.com/office/2007/relationships/media" Target="../media/media1.ts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6" descr="3d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054" y="238882"/>
            <a:ext cx="1048224" cy="50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3d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8661">
            <a:off x="4343757" y="3429001"/>
            <a:ext cx="1046924" cy="50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3d bi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8661">
            <a:off x="6171000" y="961572"/>
            <a:ext cx="1046923" cy="50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BIRD_1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932" y="441477"/>
            <a:ext cx="808927" cy="74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7" descr="FIREWK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4" y="5214561"/>
            <a:ext cx="1421475" cy="152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0" descr="FIREWK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105" y="5389943"/>
            <a:ext cx="1420175" cy="152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8972" y="1536243"/>
            <a:ext cx="81637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THẦY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TỚI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DỰ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THĂM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LỚP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6A4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629727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50" y="19050"/>
            <a:ext cx="906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spcAft>
                <a:spcPts val="0"/>
              </a:spcAft>
            </a:pP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endParaRPr lang="en-US" sz="2500" b="1" kern="0" dirty="0">
              <a:solidFill>
                <a:srgbClr val="1F3864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  ……….                 </a:t>
            </a:r>
            <a:r>
              <a:rPr lang="en-US" sz="2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:……..</a:t>
            </a:r>
          </a:p>
          <a:p>
            <a:pPr>
              <a:spcAft>
                <a:spcPts val="0"/>
              </a:spcAft>
            </a:pPr>
            <a:r>
              <a:rPr lang="en-US" sz="25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" y="1285492"/>
            <a:ext cx="4362451" cy="1325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" y="2649587"/>
            <a:ext cx="4371976" cy="163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49" y="1271831"/>
            <a:ext cx="4343402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49" y="2729717"/>
            <a:ext cx="4343401" cy="157722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7624" y="4325987"/>
            <a:ext cx="4371976" cy="25320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….....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52974" y="4345855"/>
            <a:ext cx="4371976" cy="25121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Lực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éo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lực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đẩy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)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đủ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mạnh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chuyển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trượt</a:t>
            </a:r>
            <a:endParaRPr lang="en-US" sz="2200" dirty="0" smtClean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….....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</a:t>
            </a:r>
          </a:p>
          <a:p>
            <a:pPr algn="just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4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50" y="19050"/>
            <a:ext cx="906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spcAft>
                <a:spcPts val="0"/>
              </a:spcAft>
            </a:pP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kern="0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endParaRPr lang="en-US" sz="2500" b="1" kern="0" dirty="0">
              <a:solidFill>
                <a:srgbClr val="1F3864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  ……….                 </a:t>
            </a:r>
            <a:r>
              <a:rPr lang="en-US" sz="2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:……..</a:t>
            </a:r>
          </a:p>
          <a:p>
            <a:pPr>
              <a:spcAft>
                <a:spcPts val="0"/>
              </a:spcAft>
            </a:pPr>
            <a:r>
              <a:rPr lang="en-US" sz="25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" y="1285492"/>
            <a:ext cx="4362451" cy="1325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" y="2649587"/>
            <a:ext cx="4371976" cy="163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49" y="1271831"/>
            <a:ext cx="4343402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49" y="2729717"/>
            <a:ext cx="4343401" cy="157722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7624" y="4325987"/>
            <a:ext cx="4371976" cy="25320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20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52974" y="4345855"/>
            <a:ext cx="4371976" cy="25121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Kéo</a:t>
            </a:r>
            <a:r>
              <a:rPr lang="en-US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0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đẩy</a:t>
            </a:r>
            <a:r>
              <a:rPr lang="en-US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) </a:t>
            </a:r>
            <a:r>
              <a:rPr lang="en-US" sz="20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đủ</a:t>
            </a:r>
            <a:r>
              <a:rPr lang="en-US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mạnh</a:t>
            </a:r>
            <a:r>
              <a:rPr lang="en-US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chuyển</a:t>
            </a:r>
            <a:r>
              <a:rPr lang="en-US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trượt</a:t>
            </a:r>
            <a:endParaRPr lang="en-US" sz="2000" dirty="0" smtClean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28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04800" y="228600"/>
            <a:ext cx="3048000" cy="609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584" name="Cloud"/>
          <p:cNvSpPr>
            <a:spLocks noChangeAspect="1" noEditPoints="1" noChangeArrowheads="1"/>
          </p:cNvSpPr>
          <p:nvPr/>
        </p:nvSpPr>
        <p:spPr bwMode="auto">
          <a:xfrm>
            <a:off x="3871021" y="1143000"/>
            <a:ext cx="5136802" cy="5257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en-US" sz="2800" b="1" dirty="0" smtClean="0">
                <a:latin typeface="VNI-Times" pitchFamily="2" charset="0"/>
              </a:rPr>
              <a:t>    </a:t>
            </a:r>
            <a:r>
              <a:rPr lang="en-US" sz="2800" b="1" u="sng" dirty="0" err="1" smtClean="0">
                <a:solidFill>
                  <a:srgbClr val="FF0000"/>
                </a:solidFill>
                <a:latin typeface="VNI-Times" pitchFamily="2" charset="0"/>
              </a:rPr>
              <a:t>Giaûi</a:t>
            </a:r>
            <a:r>
              <a:rPr lang="en-US" sz="2800" b="1" u="sng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VNI-Times" pitchFamily="2" charset="0"/>
              </a:rPr>
              <a:t>thích</a:t>
            </a:r>
            <a:r>
              <a:rPr lang="en-US" sz="2800" dirty="0" smtClean="0">
                <a:solidFill>
                  <a:srgbClr val="FF0000"/>
                </a:solidFill>
                <a:latin typeface="VNI-Times" pitchFamily="2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4156249" y="228600"/>
            <a:ext cx="4800600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indent="0" algn="ctr"/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ñi</a:t>
            </a:r>
            <a:r>
              <a:rPr lang="en-US" sz="2800" b="1" dirty="0"/>
              <a:t> </a:t>
            </a:r>
            <a:r>
              <a:rPr lang="en-US" sz="2800" b="1" dirty="0" err="1"/>
              <a:t>treân</a:t>
            </a:r>
            <a:r>
              <a:rPr lang="en-US" sz="2800" b="1" dirty="0"/>
              <a:t> </a:t>
            </a:r>
            <a:r>
              <a:rPr lang="en-US" sz="2800" b="1" dirty="0" err="1"/>
              <a:t>saøn</a:t>
            </a:r>
            <a:r>
              <a:rPr lang="en-US" sz="2800" b="1" dirty="0"/>
              <a:t> </a:t>
            </a:r>
            <a:r>
              <a:rPr lang="en-US" sz="2800" b="1" dirty="0" err="1"/>
              <a:t>ñaù</a:t>
            </a:r>
            <a:r>
              <a:rPr lang="en-US" sz="2800" b="1" dirty="0"/>
              <a:t> </a:t>
            </a:r>
            <a:r>
              <a:rPr lang="en-US" sz="2800" b="1" dirty="0" err="1"/>
              <a:t>hoa</a:t>
            </a:r>
            <a:r>
              <a:rPr lang="en-US" sz="2800" b="1" dirty="0"/>
              <a:t> </a:t>
            </a:r>
            <a:r>
              <a:rPr lang="en-US" sz="2800" b="1" dirty="0" err="1"/>
              <a:t>môùi</a:t>
            </a:r>
            <a:endParaRPr lang="en-US" sz="2800" b="1" dirty="0"/>
          </a:p>
          <a:p>
            <a:pPr algn="ctr"/>
            <a:r>
              <a:rPr lang="en-US" sz="2800" b="1" dirty="0"/>
              <a:t> </a:t>
            </a:r>
            <a:r>
              <a:rPr lang="en-US" sz="2800" b="1" dirty="0" err="1"/>
              <a:t>lau</a:t>
            </a:r>
            <a:r>
              <a:rPr lang="en-US" sz="2800" b="1" dirty="0"/>
              <a:t> </a:t>
            </a:r>
            <a:r>
              <a:rPr lang="en-US" sz="2800" b="1" dirty="0" err="1"/>
              <a:t>deå</a:t>
            </a:r>
            <a:r>
              <a:rPr lang="en-US" sz="2800" b="1" dirty="0"/>
              <a:t> </a:t>
            </a:r>
            <a:r>
              <a:rPr lang="en-US" sz="2800" b="1" dirty="0" err="1"/>
              <a:t>bò</a:t>
            </a:r>
            <a:r>
              <a:rPr lang="en-US" sz="2800" b="1" dirty="0"/>
              <a:t> </a:t>
            </a:r>
            <a:r>
              <a:rPr lang="en-US" sz="2800" b="1" dirty="0" err="1"/>
              <a:t>ngaõ</a:t>
            </a:r>
            <a:r>
              <a:rPr lang="en-US" sz="2800" b="1" dirty="0"/>
              <a:t>.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6" name="Picture 5" descr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9" b="25040"/>
          <a:stretch>
            <a:fillRect/>
          </a:stretch>
        </p:blipFill>
        <p:spPr bwMode="auto">
          <a:xfrm>
            <a:off x="0" y="1449388"/>
            <a:ext cx="400719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270157"/>
      </p:ext>
    </p:extLst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2008112015053943615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457200"/>
            <a:ext cx="4572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dichoi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57200"/>
            <a:ext cx="4267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5181600"/>
            <a:ext cx="4662854" cy="1558636"/>
            <a:chOff x="-2438400" y="5105400"/>
            <a:chExt cx="3276600" cy="155863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-2438400" y="5105400"/>
              <a:ext cx="3276600" cy="1558636"/>
            </a:xfrm>
            <a:prstGeom prst="wedgeRoundRectCallout">
              <a:avLst>
                <a:gd name="adj1" fmla="val 36658"/>
                <a:gd name="adj2" fmla="val 50716"/>
                <a:gd name="adj3" fmla="val 16667"/>
              </a:avLst>
            </a:prstGeom>
            <a:gradFill>
              <a:gsLst>
                <a:gs pos="0">
                  <a:schemeClr val="accent1"/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2438400" y="5118760"/>
              <a:ext cx="32766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ổ bi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57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81675" cy="43324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92" y="1205507"/>
            <a:ext cx="4673208" cy="3575407"/>
          </a:xfrm>
          <a:prstGeom prst="rect">
            <a:avLst/>
          </a:prstGeom>
        </p:spPr>
      </p:pic>
      <p:pic>
        <p:nvPicPr>
          <p:cNvPr id="19" name="Picture 2" descr="OBJEC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0896" y="3503491"/>
            <a:ext cx="4953000" cy="3276600"/>
          </a:xfrm>
          <a:prstGeom prst="rect">
            <a:avLst/>
          </a:prstGeom>
          <a:noFill/>
        </p:spPr>
      </p:pic>
      <p:sp>
        <p:nvSpPr>
          <p:cNvPr id="21" name="Rounded Rectangular Callout 20"/>
          <p:cNvSpPr/>
          <p:nvPr/>
        </p:nvSpPr>
        <p:spPr>
          <a:xfrm>
            <a:off x="3535660" y="45316"/>
            <a:ext cx="5638800" cy="2689172"/>
          </a:xfrm>
          <a:prstGeom prst="wedgeRoundRectCallout">
            <a:avLst>
              <a:gd name="adj1" fmla="val 9745"/>
              <a:gd name="adj2" fmla="val 51204"/>
              <a:gd name="adj3" fmla="val 16667"/>
            </a:avLst>
          </a:prstGeom>
          <a:gradFill flip="none" rotWithShape="1">
            <a:gsLst>
              <a:gs pos="0">
                <a:srgbClr val="FFFF00"/>
              </a:gs>
              <a:gs pos="50000">
                <a:srgbClr val="FFFF00">
                  <a:tint val="44500"/>
                  <a:satMod val="160000"/>
                  <a:lumMod val="50000"/>
                  <a:alpha val="7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16610" y="333831"/>
            <a:ext cx="54219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rục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ổ bi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ổ bi.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" y="4587220"/>
            <a:ext cx="5181600" cy="1508593"/>
            <a:chOff x="-2590800" y="3710028"/>
            <a:chExt cx="3641125" cy="1641430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-2590800" y="3733799"/>
              <a:ext cx="3641125" cy="1617659"/>
            </a:xfrm>
            <a:prstGeom prst="wedgeRoundRectCallout">
              <a:avLst>
                <a:gd name="adj1" fmla="val -30392"/>
                <a:gd name="adj2" fmla="val 50165"/>
                <a:gd name="adj3" fmla="val 16667"/>
              </a:avLst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2537254" y="3710028"/>
              <a:ext cx="3435178" cy="1607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ổ bi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267200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Kỹ năng viết bảng phấn như thế nào - Bảng Từ Hàn Quốc Giá Rẻ | Bảng Từ Xanh  | Bảng Từ Trắng | Bảng Flipchart | Bảng Di Đ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5" r="5" b="5"/>
          <a:stretch>
            <a:fillRect/>
          </a:stretch>
        </p:blipFill>
        <p:spPr bwMode="auto">
          <a:xfrm>
            <a:off x="4343400" y="85725"/>
            <a:ext cx="47244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Tay Cầm Chai Nước Hình ảnh Sẵn có - Tải xuống Hình ảnh Ngay bây giờ - Bong  bóng - Cấu trúc vật lý, Bàn tay con người, Bắn tung tó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55888"/>
            <a:ext cx="2819400" cy="422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ân tích các quy luật vật lý thú vị đằng sau những cú sút bó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26318"/>
            <a:ext cx="78486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00" name="Picture 36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37623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701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k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6034"/>
            <a:ext cx="3886200" cy="390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7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57500"/>
            <a:ext cx="3782318" cy="378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49729" y="1143000"/>
            <a:ext cx="388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ma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trượt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800600" y="2590802"/>
          <a:ext cx="3945292" cy="3886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Document" r:id="rId3" imgW="7606030" imgH="5205730" progId="Word.Document.8">
                  <p:embed/>
                </p:oleObj>
              </mc:Choice>
              <mc:Fallback>
                <p:oleObj name="Document" r:id="rId3" imgW="7606030" imgH="520573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590802"/>
                        <a:ext cx="3945292" cy="3886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8056" y="2745999"/>
            <a:ext cx="4114800" cy="206210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bóp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phanh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má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phanh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vành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Times New Roman" panose="02020603050405020304" pitchFamily="18" charset="0"/>
              </a:rPr>
              <a:t>bánh</a:t>
            </a:r>
            <a:r>
              <a:rPr lang="en-US" sz="32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? </a:t>
            </a:r>
            <a:endParaRPr lang="en-US" sz="32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5673436" y="3777051"/>
            <a:ext cx="1066800" cy="1219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09575" y="62388"/>
            <a:ext cx="8763000" cy="7758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4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1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381000" y="1905000"/>
            <a:ext cx="8001000" cy="205740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3200" b="1">
              <a:latin typeface="VNI-Times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8100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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vi-VN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325" y="2395091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Hãy tìm một số ví dụ về lực ma sát trượt trong đời sống và kĩ thuật.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60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701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ười đi xe máy ngã sõng soài vì sân lát gạch hoa - Báo Dân tr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2819400"/>
            <a:ext cx="88827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???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9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sk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Imag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838200" y="4149726"/>
            <a:ext cx="977900" cy="977900"/>
          </a:xfrm>
          <a:prstGeom prst="ellipse">
            <a:avLst/>
          </a:prstGeom>
          <a:gradFill rotWithShape="1">
            <a:gsLst>
              <a:gs pos="0">
                <a:srgbClr val="9999FF"/>
              </a:gs>
              <a:gs pos="100000">
                <a:srgbClr val="4747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990600" y="5165725"/>
            <a:ext cx="65532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4876800" y="5105400"/>
            <a:ext cx="838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4953000" y="5334001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</a:rPr>
              <a:t>Fms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5029200" y="5318125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57200" y="228602"/>
            <a:ext cx="388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ma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4343400"/>
            <a:ext cx="1610248" cy="8346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828800"/>
            <a:ext cx="8659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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ma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0532 L 0.125 -0.0053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333 0 " pathEditMode="relative" ptsTypes="AA">
                                      <p:cBhvr>
                                        <p:cTn id="23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15368" grpId="1" animBg="1"/>
      <p:bldP spid="15369" grpId="0" animBg="1"/>
      <p:bldP spid="15370" grpId="0" animBg="1"/>
      <p:bldP spid="15370" grpId="1" animBg="1"/>
      <p:bldP spid="15373" grpId="0" animBg="1"/>
      <p:bldP spid="9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9" name="Picture 9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65" y="2535072"/>
            <a:ext cx="3749637" cy="257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7" y="2535072"/>
            <a:ext cx="3854535" cy="257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8865" y="1331894"/>
            <a:ext cx="8093160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5267980"/>
            <a:ext cx="236324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2" y="5267980"/>
            <a:ext cx="194996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886" y="1309915"/>
            <a:ext cx="8077200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488865" y="5886403"/>
            <a:ext cx="809316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 err="1" smtClean="0"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lớn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của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lực</a:t>
            </a:r>
            <a:r>
              <a:rPr lang="en-US" sz="2800" dirty="0">
                <a:cs typeface="Times New Roman" panose="02020603050405020304" pitchFamily="18" charset="0"/>
              </a:rPr>
              <a:t> ma </a:t>
            </a:r>
            <a:r>
              <a:rPr lang="en-US" sz="2800" dirty="0" err="1">
                <a:cs typeface="Times New Roman" panose="02020603050405020304" pitchFamily="18" charset="0"/>
              </a:rPr>
              <a:t>sát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lăn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nhỏ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hơn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lực</a:t>
            </a:r>
            <a:r>
              <a:rPr lang="en-US" sz="2800" dirty="0">
                <a:cs typeface="Times New Roman" panose="02020603050405020304" pitchFamily="18" charset="0"/>
              </a:rPr>
              <a:t> ma </a:t>
            </a:r>
            <a:r>
              <a:rPr lang="en-US" sz="2800" dirty="0" err="1">
                <a:cs typeface="Times New Roman" panose="02020603050405020304" pitchFamily="18" charset="0"/>
              </a:rPr>
              <a:t>sát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trượt</a:t>
            </a:r>
            <a:endParaRPr lang="en-US" sz="28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9" name="Picture 9" descr="Wooden-Matches-Block-of-100-Fitz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814513"/>
            <a:ext cx="2203450" cy="22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3430588" y="1814514"/>
            <a:ext cx="1524000" cy="1538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>
              <a:latin typeface="Times New Roman" panose="02020603050405020304" pitchFamily="18" charset="0"/>
            </a:endParaRPr>
          </a:p>
        </p:txBody>
      </p:sp>
      <p:grpSp>
        <p:nvGrpSpPr>
          <p:cNvPr id="76826" name="Group 26"/>
          <p:cNvGrpSpPr/>
          <p:nvPr/>
        </p:nvGrpSpPr>
        <p:grpSpPr bwMode="auto">
          <a:xfrm>
            <a:off x="685802" y="4024313"/>
            <a:ext cx="8239125" cy="52387"/>
            <a:chOff x="432" y="2535"/>
            <a:chExt cx="5190" cy="33"/>
          </a:xfrm>
        </p:grpSpPr>
        <p:sp>
          <p:nvSpPr>
            <p:cNvPr id="76818" name="Line 18"/>
            <p:cNvSpPr>
              <a:spLocks noChangeShapeType="1"/>
            </p:cNvSpPr>
            <p:nvPr/>
          </p:nvSpPr>
          <p:spPr bwMode="auto">
            <a:xfrm>
              <a:off x="432" y="2535"/>
              <a:ext cx="5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5" name="Line 25"/>
            <p:cNvSpPr>
              <a:spLocks noChangeShapeType="1"/>
            </p:cNvSpPr>
            <p:nvPr/>
          </p:nvSpPr>
          <p:spPr bwMode="auto">
            <a:xfrm>
              <a:off x="438" y="2568"/>
              <a:ext cx="5184" cy="0"/>
            </a:xfrm>
            <a:prstGeom prst="line">
              <a:avLst/>
            </a:prstGeom>
            <a:noFill/>
            <a:ln w="76200">
              <a:pattFill prst="dkUpDiag">
                <a:fgClr>
                  <a:schemeClr val="tx1"/>
                </a:fgClr>
                <a:bgClr>
                  <a:srgbClr val="FFFFFF"/>
                </a:bgClr>
              </a:patt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5842000" y="3416300"/>
            <a:ext cx="152400" cy="30480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100000">
                <a:srgbClr val="FFC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5689600" y="3416300"/>
            <a:ext cx="152400" cy="304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5994400" y="3416300"/>
            <a:ext cx="152400" cy="304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6299200" y="3416300"/>
            <a:ext cx="152400" cy="304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6146800" y="3416300"/>
            <a:ext cx="152400" cy="30480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100000">
                <a:srgbClr val="FFC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2439988" y="1447800"/>
            <a:ext cx="12954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76812" name="Oval 12"/>
          <p:cNvSpPr>
            <a:spLocks noChangeArrowheads="1"/>
          </p:cNvSpPr>
          <p:nvPr/>
        </p:nvSpPr>
        <p:spPr bwMode="auto">
          <a:xfrm>
            <a:off x="3432177" y="3390900"/>
            <a:ext cx="593725" cy="338139"/>
          </a:xfrm>
          <a:prstGeom prst="ellipse">
            <a:avLst/>
          </a:prstGeom>
          <a:noFill/>
          <a:ln w="57150">
            <a:solidFill>
              <a:schemeClr val="bg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76813" name="Rectangle 13"/>
          <p:cNvSpPr>
            <a:spLocks noChangeArrowheads="1"/>
          </p:cNvSpPr>
          <p:nvPr/>
        </p:nvSpPr>
        <p:spPr bwMode="auto">
          <a:xfrm>
            <a:off x="3735388" y="3327400"/>
            <a:ext cx="2741612" cy="457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6464300" y="3492500"/>
            <a:ext cx="228600" cy="152400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76815" name="AutoShape 15" descr="Papyrus"/>
          <p:cNvSpPr>
            <a:spLocks noChangeArrowheads="1"/>
          </p:cNvSpPr>
          <p:nvPr/>
        </p:nvSpPr>
        <p:spPr bwMode="auto">
          <a:xfrm>
            <a:off x="6604000" y="3175000"/>
            <a:ext cx="2057400" cy="838200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7366000" y="2362200"/>
            <a:ext cx="685800" cy="990600"/>
          </a:xfrm>
          <a:prstGeom prst="can">
            <a:avLst>
              <a:gd name="adj" fmla="val 3611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76817" name="Oval 17"/>
          <p:cNvSpPr>
            <a:spLocks noChangeArrowheads="1"/>
          </p:cNvSpPr>
          <p:nvPr/>
        </p:nvSpPr>
        <p:spPr bwMode="auto">
          <a:xfrm>
            <a:off x="7632700" y="2260600"/>
            <a:ext cx="152400" cy="228600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76819" name="Line 19"/>
          <p:cNvSpPr>
            <a:spLocks noChangeShapeType="1"/>
          </p:cNvSpPr>
          <p:nvPr/>
        </p:nvSpPr>
        <p:spPr bwMode="auto">
          <a:xfrm flipH="1">
            <a:off x="5410200" y="3581400"/>
            <a:ext cx="1143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76820" name="Line 20"/>
          <p:cNvSpPr>
            <a:spLocks noChangeShapeType="1"/>
          </p:cNvSpPr>
          <p:nvPr/>
        </p:nvSpPr>
        <p:spPr bwMode="auto">
          <a:xfrm rot="10800000" flipH="1">
            <a:off x="7486197" y="3973284"/>
            <a:ext cx="1143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5435600" y="2971802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</a:rPr>
              <a:t>F</a:t>
            </a:r>
            <a:r>
              <a:rPr lang="en-US" sz="3200" b="1" baseline="-25000"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76822" name="Line 22"/>
          <p:cNvSpPr>
            <a:spLocks noChangeShapeType="1"/>
          </p:cNvSpPr>
          <p:nvPr/>
        </p:nvSpPr>
        <p:spPr bwMode="auto">
          <a:xfrm>
            <a:off x="5511800" y="29718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76823" name="Text Box 23"/>
          <p:cNvSpPr txBox="1">
            <a:spLocks noChangeArrowheads="1"/>
          </p:cNvSpPr>
          <p:nvPr/>
        </p:nvSpPr>
        <p:spPr bwMode="auto">
          <a:xfrm>
            <a:off x="7785100" y="4125686"/>
            <a:ext cx="9488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r>
              <a:rPr 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msn</a:t>
            </a:r>
          </a:p>
        </p:txBody>
      </p:sp>
      <p:sp>
        <p:nvSpPr>
          <p:cNvPr id="76824" name="Line 24"/>
          <p:cNvSpPr>
            <a:spLocks noChangeShapeType="1"/>
          </p:cNvSpPr>
          <p:nvPr/>
        </p:nvSpPr>
        <p:spPr bwMode="auto">
          <a:xfrm>
            <a:off x="7772400" y="4189184"/>
            <a:ext cx="47443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57200" y="152401"/>
            <a:ext cx="388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ma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5345" y="762000"/>
            <a:ext cx="8211457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5343" y="4724395"/>
            <a:ext cx="8267700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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333 0 " pathEditMode="relative" ptsTypes="AA">
                                      <p:cBhvr>
                                        <p:cTn id="12" dur="2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333 0 " pathEditMode="relative" ptsTypes="AA">
                                      <p:cBhvr>
                                        <p:cTn id="14" dur="20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333 0 " pathEditMode="relative" ptsTypes="AA">
                                      <p:cBhvr>
                                        <p:cTn id="16" dur="2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333 0 " pathEditMode="relative" ptsTypes="AA">
                                      <p:cBhvr>
                                        <p:cTn id="18" dur="20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333 0 " pathEditMode="relative" ptsTypes="AA">
                                      <p:cBhvr>
                                        <p:cTn id="20" dur="2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 animBg="1"/>
      <p:bldP spid="76811" grpId="0" animBg="1"/>
      <p:bldP spid="76812" grpId="0" animBg="1"/>
      <p:bldP spid="76813" grpId="0" animBg="1"/>
      <p:bldP spid="76819" grpId="0" animBg="1"/>
      <p:bldP spid="76820" grpId="0" animBg="1"/>
      <p:bldP spid="76821" grpId="0"/>
      <p:bldP spid="76822" grpId="0" animBg="1"/>
      <p:bldP spid="76823" grpId="0"/>
      <p:bldP spid="76824" grpId="0" animBg="1"/>
      <p:bldP spid="28" grpId="0"/>
      <p:bldP spid="30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III.TÁC DỤNG CỦA LỰC MA SÁT ĐỐI VỚI CHUYỂN ĐỘNG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Khai Thanh\Desktop\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2706"/>
            <a:ext cx="8763000" cy="54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45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hai Thanh\Desktop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205295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92138" y="1589781"/>
            <a:ext cx="8001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Câu1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ma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64710" y="2819400"/>
            <a:ext cx="8001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lốp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trượt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21167" y="3886202"/>
            <a:ext cx="800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mòn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đế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giầy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21167" y="4596826"/>
            <a:ext cx="800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lò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xo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nén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dãn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28424" y="5247381"/>
            <a:ext cx="8001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dây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cuaroa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bánh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592138" y="294383"/>
            <a:ext cx="800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IV.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VẬN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DỤNG: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Oval 23"/>
          <p:cNvSpPr>
            <a:spLocks noChangeArrowheads="1"/>
          </p:cNvSpPr>
          <p:nvPr/>
        </p:nvSpPr>
        <p:spPr bwMode="auto">
          <a:xfrm>
            <a:off x="533400" y="4648200"/>
            <a:ext cx="627062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1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762000" y="533400"/>
            <a:ext cx="7620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Câu2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ma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62000" y="1981201"/>
            <a:ext cx="762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nhám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62000" y="3962401"/>
            <a:ext cx="762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ép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762000" y="2996626"/>
            <a:ext cx="762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nhẵn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62000" y="4901626"/>
            <a:ext cx="762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>
            <a:off x="762000" y="2996625"/>
            <a:ext cx="627062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SB_Background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4349"/>
            <a:ext cx="9144000" cy="7351713"/>
          </a:xfrm>
          <a:prstGeom prst="rect">
            <a:avLst/>
          </a:prstGeom>
          <a:noFill/>
          <a:ln w="57150" cmpd="thinThick">
            <a:solidFill>
              <a:srgbClr val="DAEDEF">
                <a:alpha val="96077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51" descr="Du lịch văn hóa - sinh thái Buôn Đôn: Nỗi lo thiếu nước - Báo Đắk Lắk điện 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1"/>
            <a:ext cx="4343400" cy="668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23"/>
          <p:cNvGrpSpPr>
            <a:grpSpLocks/>
          </p:cNvGrpSpPr>
          <p:nvPr/>
        </p:nvGrpSpPr>
        <p:grpSpPr bwMode="auto">
          <a:xfrm>
            <a:off x="3043240" y="2952751"/>
            <a:ext cx="1246187" cy="1371600"/>
            <a:chOff x="2844800" y="1422399"/>
            <a:chExt cx="2235200" cy="2235200"/>
          </a:xfrm>
        </p:grpSpPr>
        <p:sp>
          <p:nvSpPr>
            <p:cNvPr id="5" name=" 3"/>
            <p:cNvSpPr/>
            <p:nvPr/>
          </p:nvSpPr>
          <p:spPr>
            <a:xfrm>
              <a:off x="2844800" y="1422399"/>
              <a:ext cx="2235200" cy="2235200"/>
            </a:xfrm>
            <a:prstGeom prst="gear9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6" name=" 4"/>
            <p:cNvSpPr/>
            <p:nvPr/>
          </p:nvSpPr>
          <p:spPr>
            <a:xfrm>
              <a:off x="3294688" y="1944980"/>
              <a:ext cx="1335425" cy="11512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0640" tIns="40640" rIns="40640" bIns="40640" anchor="ctr"/>
            <a:lstStyle/>
            <a:p>
              <a:pPr algn="ctr" defTabSz="1422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Font typeface="Arial" pitchFamily="34" charset="0"/>
                <a:buNone/>
                <a:defRPr/>
              </a:pPr>
              <a:endParaRPr lang="en-US" kern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1798752" y="2133603"/>
            <a:ext cx="1494695" cy="1606695"/>
            <a:chOff x="2844800" y="1828800"/>
            <a:chExt cx="2235200" cy="2235200"/>
          </a:xfrm>
          <a:solidFill>
            <a:srgbClr val="FF0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 3"/>
            <p:cNvSpPr/>
            <p:nvPr/>
          </p:nvSpPr>
          <p:spPr>
            <a:xfrm>
              <a:off x="2844800" y="1828800"/>
              <a:ext cx="2235200" cy="2235200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</p:sp>
        <p:sp>
          <p:nvSpPr>
            <p:cNvPr id="9" name=" 4"/>
            <p:cNvSpPr/>
            <p:nvPr/>
          </p:nvSpPr>
          <p:spPr>
            <a:xfrm>
              <a:off x="3294173" y="2352387"/>
              <a:ext cx="1336454" cy="1148937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40640" tIns="40640" rIns="40640" bIns="40640" spcCol="1270" anchor="ctr"/>
            <a:lstStyle/>
            <a:p>
              <a:pPr algn="ctr" defTabSz="1422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Font typeface="Arial" pitchFamily="34" charset="0"/>
                <a:buNone/>
                <a:defRPr/>
              </a:pPr>
              <a:endParaRPr lang="vi-VN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4102" name="Group 23"/>
          <p:cNvGrpSpPr>
            <a:grpSpLocks/>
          </p:cNvGrpSpPr>
          <p:nvPr/>
        </p:nvGrpSpPr>
        <p:grpSpPr bwMode="auto">
          <a:xfrm>
            <a:off x="796927" y="2914651"/>
            <a:ext cx="1304925" cy="1524000"/>
            <a:chOff x="2844800" y="1422399"/>
            <a:chExt cx="2235200" cy="2235200"/>
          </a:xfrm>
        </p:grpSpPr>
        <p:sp>
          <p:nvSpPr>
            <p:cNvPr id="11" name=" 3"/>
            <p:cNvSpPr/>
            <p:nvPr/>
          </p:nvSpPr>
          <p:spPr>
            <a:xfrm>
              <a:off x="2844800" y="1422399"/>
              <a:ext cx="2235200" cy="2235200"/>
            </a:xfrm>
            <a:prstGeom prst="gear9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12" name=" 4"/>
            <p:cNvSpPr/>
            <p:nvPr/>
          </p:nvSpPr>
          <p:spPr>
            <a:xfrm>
              <a:off x="3293472" y="1946275"/>
              <a:ext cx="1337857" cy="11478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0640" tIns="40640" rIns="40640" bIns="40640" anchor="ctr"/>
            <a:lstStyle/>
            <a:p>
              <a:pPr algn="ctr" defTabSz="1422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Font typeface="Arial" pitchFamily="34" charset="0"/>
                <a:buNone/>
                <a:defRPr/>
              </a:pPr>
              <a:endParaRPr lang="en-US" kern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3" name="Group 26"/>
          <p:cNvGrpSpPr/>
          <p:nvPr/>
        </p:nvGrpSpPr>
        <p:grpSpPr>
          <a:xfrm>
            <a:off x="1817269" y="3579509"/>
            <a:ext cx="1495198" cy="1642440"/>
            <a:chOff x="2032000" y="1015999"/>
            <a:chExt cx="2235200" cy="2235200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" name=" 3"/>
            <p:cNvSpPr/>
            <p:nvPr/>
          </p:nvSpPr>
          <p:spPr>
            <a:xfrm>
              <a:off x="2032000" y="1015999"/>
              <a:ext cx="2235200" cy="2235200"/>
            </a:xfrm>
            <a:prstGeom prst="gear9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</p:sp>
        <p:sp>
          <p:nvSpPr>
            <p:cNvPr id="15" name=" 4"/>
            <p:cNvSpPr/>
            <p:nvPr/>
          </p:nvSpPr>
          <p:spPr>
            <a:xfrm>
              <a:off x="2481373" y="1539586"/>
              <a:ext cx="1336454" cy="1148937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40640" tIns="40640" rIns="40640" bIns="40640" spcCol="1270" anchor="ctr"/>
            <a:lstStyle/>
            <a:p>
              <a:pPr algn="ctr" defTabSz="1422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Font typeface="Arial" pitchFamily="34" charset="0"/>
                <a:buNone/>
                <a:defRPr/>
              </a:pPr>
              <a:endParaRPr lang="vi-VN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43302" y="3007969"/>
            <a:ext cx="572295" cy="769441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C0504D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kern="0" dirty="0" smtClean="0">
                <a:solidFill>
                  <a:srgbClr val="00C200"/>
                </a:solidFill>
                <a:cs typeface="Arial" charset="0"/>
              </a:rPr>
              <a:t>K</a:t>
            </a:r>
            <a:endParaRPr lang="vi-VN" sz="4400" b="1" kern="0" dirty="0" smtClean="0">
              <a:solidFill>
                <a:srgbClr val="00C2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6717" y="3007969"/>
            <a:ext cx="568575" cy="769441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C0504D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charset="0"/>
              </a:rPr>
              <a:t>H</a:t>
            </a:r>
            <a:endParaRPr lang="vi-VN" sz="4400" b="1" kern="0" dirty="0" smtClean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17025" y="3004794"/>
            <a:ext cx="568574" cy="769441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C0504D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kern="0" smtClean="0">
                <a:solidFill>
                  <a:srgbClr val="24602E"/>
                </a:solidFill>
                <a:cs typeface="Arial" charset="0"/>
              </a:rPr>
              <a:t>T</a:t>
            </a:r>
            <a:endParaRPr lang="vi-VN" sz="4400" b="1" kern="0" smtClean="0">
              <a:solidFill>
                <a:srgbClr val="24602E"/>
              </a:solidFill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25164" y="3004794"/>
            <a:ext cx="567784" cy="769441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C0504D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kern="0" dirty="0">
                <a:solidFill>
                  <a:srgbClr val="5B34DA"/>
                </a:solidFill>
                <a:cs typeface="Arial" charset="0"/>
              </a:rPr>
              <a:t>N</a:t>
            </a:r>
            <a:endParaRPr lang="vi-VN" sz="4400" b="1" kern="0" dirty="0" smtClean="0">
              <a:solidFill>
                <a:srgbClr val="5B34DA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68634" y="3018716"/>
            <a:ext cx="567784" cy="769441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C0504D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kern="0" dirty="0">
                <a:solidFill>
                  <a:srgbClr val="333300"/>
                </a:solidFill>
                <a:cs typeface="Arial" charset="0"/>
              </a:rPr>
              <a:t>6</a:t>
            </a:r>
            <a:endParaRPr lang="vi-VN" sz="4400" b="1" kern="0" dirty="0" smtClean="0">
              <a:solidFill>
                <a:srgbClr val="333300"/>
              </a:solidFill>
              <a:cs typeface="Arial" charset="0"/>
            </a:endParaRPr>
          </a:p>
        </p:txBody>
      </p:sp>
      <p:pic>
        <p:nvPicPr>
          <p:cNvPr id="4122" name="Picture 36" descr="butterflies_flowers_sm_nwm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096001"/>
            <a:ext cx="762000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7" descr="Firewrk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3810001"/>
            <a:ext cx="12954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icture 38" descr="Firewrk5"/>
          <p:cNvSpPr>
            <a:spLocks noChangeAspect="1" noChangeArrowheads="1"/>
          </p:cNvSpPr>
          <p:nvPr/>
        </p:nvSpPr>
        <p:spPr bwMode="auto">
          <a:xfrm>
            <a:off x="6623052" y="3232151"/>
            <a:ext cx="7477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6" name="WordArt 54" descr="Green marble"/>
          <p:cNvSpPr>
            <a:spLocks noChangeArrowheads="1" noChangeShapeType="1" noTextEdit="1"/>
          </p:cNvSpPr>
          <p:nvPr/>
        </p:nvSpPr>
        <p:spPr bwMode="auto">
          <a:xfrm>
            <a:off x="425450" y="685800"/>
            <a:ext cx="7010400" cy="796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166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166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44: LỰC MA SÁT</a:t>
            </a:r>
            <a:endParaRPr lang="en-US" sz="16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48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3" presetClass="entr" presetSubtype="16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542471" y="381000"/>
            <a:ext cx="8001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Câu3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ma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trượt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524330" y="1524000"/>
            <a:ext cx="81624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A. Ma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bi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ổ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trục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đạp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448129" y="3875781"/>
            <a:ext cx="823867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C. Ma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lốp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468767" y="5094981"/>
            <a:ext cx="821803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D. Ma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m á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phanh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bóp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phanh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468769" y="2667000"/>
            <a:ext cx="82180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B. Ma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đăt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395514" y="5167087"/>
            <a:ext cx="627062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4"/>
          <p:cNvSpPr txBox="1">
            <a:spLocks noChangeArrowheads="1"/>
          </p:cNvSpPr>
          <p:nvPr/>
        </p:nvSpPr>
        <p:spPr bwMode="auto">
          <a:xfrm>
            <a:off x="2576946" y="0"/>
            <a:ext cx="63540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Giày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mòn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</a:endParaRPr>
          </a:p>
        </p:txBody>
      </p:sp>
      <p:pic>
        <p:nvPicPr>
          <p:cNvPr id="4" name="Picture 77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3838431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40261238672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7523"/>
            <a:ext cx="3177016" cy="341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0782" y="762000"/>
            <a:ext cx="40386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  <a:latin typeface="VNI-Times" pitchFamily="2" charset="0"/>
              </a:rPr>
              <a:t>Giaûi thích</a:t>
            </a:r>
            <a:r>
              <a:rPr lang="en-US" sz="2800" b="1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VNI-Times" pitchFamily="2" charset="0"/>
              </a:rPr>
              <a:t>: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 lực ma sát giữa đế giày và mặt đường làm mòn đế giày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VNI-Times" pitchFamily="2" charset="0"/>
              </a:rPr>
              <a:t>    Ma saùt trong tröôøng hôïp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VNI-Times" pitchFamily="2" charset="0"/>
              </a:rPr>
              <a:t>coù haïi.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an-n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" y="35635"/>
            <a:ext cx="4114799" cy="423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84698" y="80153"/>
            <a:ext cx="423154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457203" y="4315675"/>
            <a:ext cx="822959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nhựa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).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3" y="5507180"/>
            <a:ext cx="83183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VNI-Times" pitchFamily="2" charset="0"/>
              </a:rPr>
              <a:t>Giaûi thích</a:t>
            </a:r>
            <a:r>
              <a:rPr lang="en-US" sz="3200" b="1">
                <a:solidFill>
                  <a:srgbClr val="FF0000"/>
                </a:solidFill>
                <a:latin typeface="VNI-Times" pitchFamily="2" charset="0"/>
              </a:rPr>
              <a:t>: Ñeå taêng ma saùt giöõa daây cung vôùi </a:t>
            </a:r>
            <a:endParaRPr lang="en-US" sz="3200" b="1" smtClean="0">
              <a:solidFill>
                <a:srgbClr val="FF0000"/>
              </a:solidFill>
              <a:latin typeface="VNI-Times" pitchFamily="2" charset="0"/>
            </a:endParaRPr>
          </a:p>
          <a:p>
            <a:r>
              <a:rPr lang="en-US" sz="3200" b="1" smtClean="0">
                <a:solidFill>
                  <a:srgbClr val="FF0000"/>
                </a:solidFill>
                <a:latin typeface="VNI-Times" pitchFamily="2" charset="0"/>
              </a:rPr>
              <a:t>daây </a:t>
            </a:r>
            <a:r>
              <a:rPr lang="en-US" sz="3200" b="1">
                <a:solidFill>
                  <a:srgbClr val="FF0000"/>
                </a:solidFill>
                <a:latin typeface="VNI-Times" pitchFamily="2" charset="0"/>
              </a:rPr>
              <a:t>ñaøn, nhôø ñoù ñaøn keâu to</a:t>
            </a:r>
            <a:r>
              <a:rPr lang="en-US" sz="3200" b="1" smtClean="0">
                <a:solidFill>
                  <a:srgbClr val="FF0000"/>
                </a:solidFill>
                <a:latin typeface="VNI-Times" pitchFamily="2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 ma sát có ích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65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17800" cy="713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  <a:endParaRPr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82" name="Google Shape;2682;p65"/>
          <p:cNvSpPr txBox="1">
            <a:spLocks noGrp="1"/>
          </p:cNvSpPr>
          <p:nvPr>
            <p:ph type="subTitle" idx="1"/>
          </p:nvPr>
        </p:nvSpPr>
        <p:spPr>
          <a:xfrm>
            <a:off x="2254752" y="4253275"/>
            <a:ext cx="2155200" cy="469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/>
            <a:r>
              <a:rPr lang="en" dirty="0"/>
              <a:t>Truyền hình</a:t>
            </a:r>
            <a:endParaRPr dirty="0"/>
          </a:p>
        </p:txBody>
      </p:sp>
      <p:grpSp>
        <p:nvGrpSpPr>
          <p:cNvPr id="2702" name="Google Shape;2702;p65"/>
          <p:cNvGrpSpPr/>
          <p:nvPr/>
        </p:nvGrpSpPr>
        <p:grpSpPr>
          <a:xfrm>
            <a:off x="1303704" y="2696101"/>
            <a:ext cx="469375" cy="455975"/>
            <a:chOff x="1004775" y="1181625"/>
            <a:chExt cx="469375" cy="455975"/>
          </a:xfrm>
        </p:grpSpPr>
        <p:sp>
          <p:nvSpPr>
            <p:cNvPr id="2703" name="Google Shape;2703;p65"/>
            <p:cNvSpPr/>
            <p:nvPr/>
          </p:nvSpPr>
          <p:spPr>
            <a:xfrm>
              <a:off x="1004775" y="1291525"/>
              <a:ext cx="352450" cy="346075"/>
            </a:xfrm>
            <a:custGeom>
              <a:avLst/>
              <a:gdLst/>
              <a:ahLst/>
              <a:cxnLst/>
              <a:rect l="l" t="t" r="r" b="b"/>
              <a:pathLst>
                <a:path w="14098" h="13843" extrusionOk="0">
                  <a:moveTo>
                    <a:pt x="3908" y="1"/>
                  </a:moveTo>
                  <a:lnTo>
                    <a:pt x="1047" y="2839"/>
                  </a:lnTo>
                  <a:cubicBezTo>
                    <a:pt x="0" y="3886"/>
                    <a:pt x="0" y="5561"/>
                    <a:pt x="1047" y="6608"/>
                  </a:cubicBezTo>
                  <a:lnTo>
                    <a:pt x="7491" y="13075"/>
                  </a:lnTo>
                  <a:cubicBezTo>
                    <a:pt x="8014" y="13587"/>
                    <a:pt x="8695" y="13843"/>
                    <a:pt x="9375" y="13843"/>
                  </a:cubicBezTo>
                  <a:cubicBezTo>
                    <a:pt x="10056" y="13843"/>
                    <a:pt x="10736" y="13587"/>
                    <a:pt x="11260" y="13075"/>
                  </a:cubicBezTo>
                  <a:lnTo>
                    <a:pt x="14098" y="10190"/>
                  </a:lnTo>
                  <a:lnTo>
                    <a:pt x="12632" y="8725"/>
                  </a:lnTo>
                  <a:lnTo>
                    <a:pt x="9771" y="11633"/>
                  </a:lnTo>
                  <a:cubicBezTo>
                    <a:pt x="9666" y="11737"/>
                    <a:pt x="9527" y="11790"/>
                    <a:pt x="9387" y="11790"/>
                  </a:cubicBezTo>
                  <a:cubicBezTo>
                    <a:pt x="9247" y="11790"/>
                    <a:pt x="9108" y="11737"/>
                    <a:pt x="9003" y="11633"/>
                  </a:cubicBezTo>
                  <a:lnTo>
                    <a:pt x="2466" y="5119"/>
                  </a:lnTo>
                  <a:cubicBezTo>
                    <a:pt x="2257" y="4910"/>
                    <a:pt x="2257" y="4561"/>
                    <a:pt x="2466" y="4351"/>
                  </a:cubicBezTo>
                  <a:lnTo>
                    <a:pt x="5374" y="1490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04" name="Google Shape;2704;p65"/>
            <p:cNvSpPr/>
            <p:nvPr/>
          </p:nvSpPr>
          <p:spPr>
            <a:xfrm>
              <a:off x="1094900" y="1347375"/>
              <a:ext cx="206500" cy="207075"/>
            </a:xfrm>
            <a:custGeom>
              <a:avLst/>
              <a:gdLst/>
              <a:ahLst/>
              <a:cxnLst/>
              <a:rect l="l" t="t" r="r" b="b"/>
              <a:pathLst>
                <a:path w="8260" h="8283" extrusionOk="0">
                  <a:moveTo>
                    <a:pt x="2537" y="0"/>
                  </a:moveTo>
                  <a:lnTo>
                    <a:pt x="1" y="2489"/>
                  </a:lnTo>
                  <a:lnTo>
                    <a:pt x="5770" y="8282"/>
                  </a:lnTo>
                  <a:lnTo>
                    <a:pt x="8260" y="5746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05" name="Google Shape;2705;p65"/>
            <p:cNvSpPr/>
            <p:nvPr/>
          </p:nvSpPr>
          <p:spPr>
            <a:xfrm>
              <a:off x="1176925" y="1265350"/>
              <a:ext cx="207075" cy="206500"/>
            </a:xfrm>
            <a:custGeom>
              <a:avLst/>
              <a:gdLst/>
              <a:ahLst/>
              <a:cxnLst/>
              <a:rect l="l" t="t" r="r" b="b"/>
              <a:pathLst>
                <a:path w="8283" h="8260" extrusionOk="0">
                  <a:moveTo>
                    <a:pt x="2489" y="1"/>
                  </a:moveTo>
                  <a:lnTo>
                    <a:pt x="0" y="2537"/>
                  </a:lnTo>
                  <a:lnTo>
                    <a:pt x="5746" y="8260"/>
                  </a:lnTo>
                  <a:lnTo>
                    <a:pt x="8282" y="5770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06" name="Google Shape;2706;p65"/>
            <p:cNvSpPr/>
            <p:nvPr/>
          </p:nvSpPr>
          <p:spPr>
            <a:xfrm>
              <a:off x="1121075" y="1181625"/>
              <a:ext cx="353075" cy="346050"/>
            </a:xfrm>
            <a:custGeom>
              <a:avLst/>
              <a:gdLst/>
              <a:ahLst/>
              <a:cxnLst/>
              <a:rect l="l" t="t" r="r" b="b"/>
              <a:pathLst>
                <a:path w="14123" h="13842" extrusionOk="0">
                  <a:moveTo>
                    <a:pt x="4735" y="0"/>
                  </a:moveTo>
                  <a:cubicBezTo>
                    <a:pt x="4049" y="0"/>
                    <a:pt x="3362" y="256"/>
                    <a:pt x="2839" y="768"/>
                  </a:cubicBezTo>
                  <a:lnTo>
                    <a:pt x="1" y="3652"/>
                  </a:lnTo>
                  <a:lnTo>
                    <a:pt x="1490" y="5118"/>
                  </a:lnTo>
                  <a:lnTo>
                    <a:pt x="4351" y="2210"/>
                  </a:lnTo>
                  <a:cubicBezTo>
                    <a:pt x="4456" y="2105"/>
                    <a:pt x="4595" y="2053"/>
                    <a:pt x="4735" y="2053"/>
                  </a:cubicBezTo>
                  <a:cubicBezTo>
                    <a:pt x="4875" y="2053"/>
                    <a:pt x="5014" y="2105"/>
                    <a:pt x="5119" y="2210"/>
                  </a:cubicBezTo>
                  <a:lnTo>
                    <a:pt x="11656" y="8747"/>
                  </a:lnTo>
                  <a:cubicBezTo>
                    <a:pt x="11865" y="8957"/>
                    <a:pt x="11865" y="9282"/>
                    <a:pt x="11656" y="9492"/>
                  </a:cubicBezTo>
                  <a:lnTo>
                    <a:pt x="8748" y="12376"/>
                  </a:lnTo>
                  <a:lnTo>
                    <a:pt x="10214" y="13842"/>
                  </a:lnTo>
                  <a:lnTo>
                    <a:pt x="13075" y="11027"/>
                  </a:lnTo>
                  <a:cubicBezTo>
                    <a:pt x="14122" y="9957"/>
                    <a:pt x="14122" y="8282"/>
                    <a:pt x="13075" y="7235"/>
                  </a:cubicBezTo>
                  <a:lnTo>
                    <a:pt x="6631" y="768"/>
                  </a:lnTo>
                  <a:cubicBezTo>
                    <a:pt x="6108" y="256"/>
                    <a:pt x="5421" y="0"/>
                    <a:pt x="4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/>
                </a:solidFill>
              </a:endParaRPr>
            </a:p>
          </p:txBody>
        </p:sp>
      </p:grpSp>
      <p:sp>
        <p:nvSpPr>
          <p:cNvPr id="2707" name="Google Shape;2707;p65"/>
          <p:cNvSpPr/>
          <p:nvPr/>
        </p:nvSpPr>
        <p:spPr>
          <a:xfrm>
            <a:off x="5049710" y="2695876"/>
            <a:ext cx="468775" cy="456425"/>
          </a:xfrm>
          <a:custGeom>
            <a:avLst/>
            <a:gdLst/>
            <a:ahLst/>
            <a:cxnLst/>
            <a:rect l="l" t="t" r="r" b="b"/>
            <a:pathLst>
              <a:path w="18751" h="18257" extrusionOk="0">
                <a:moveTo>
                  <a:pt x="13633" y="5374"/>
                </a:moveTo>
                <a:cubicBezTo>
                  <a:pt x="13935" y="5374"/>
                  <a:pt x="14168" y="5630"/>
                  <a:pt x="14168" y="5909"/>
                </a:cubicBezTo>
                <a:lnTo>
                  <a:pt x="14168" y="6979"/>
                </a:lnTo>
                <a:cubicBezTo>
                  <a:pt x="14168" y="7282"/>
                  <a:pt x="13935" y="7514"/>
                  <a:pt x="13633" y="7514"/>
                </a:cubicBezTo>
                <a:lnTo>
                  <a:pt x="10446" y="7514"/>
                </a:lnTo>
                <a:lnTo>
                  <a:pt x="10446" y="14470"/>
                </a:lnTo>
                <a:cubicBezTo>
                  <a:pt x="10446" y="14772"/>
                  <a:pt x="10190" y="15005"/>
                  <a:pt x="9911" y="15005"/>
                </a:cubicBezTo>
                <a:lnTo>
                  <a:pt x="8841" y="15005"/>
                </a:lnTo>
                <a:cubicBezTo>
                  <a:pt x="8538" y="15005"/>
                  <a:pt x="8305" y="14772"/>
                  <a:pt x="8305" y="14470"/>
                </a:cubicBezTo>
                <a:lnTo>
                  <a:pt x="8305" y="7514"/>
                </a:lnTo>
                <a:lnTo>
                  <a:pt x="5095" y="7514"/>
                </a:lnTo>
                <a:cubicBezTo>
                  <a:pt x="4793" y="7514"/>
                  <a:pt x="4560" y="7282"/>
                  <a:pt x="4560" y="6979"/>
                </a:cubicBezTo>
                <a:lnTo>
                  <a:pt x="4560" y="5909"/>
                </a:lnTo>
                <a:cubicBezTo>
                  <a:pt x="4560" y="5630"/>
                  <a:pt x="4793" y="5374"/>
                  <a:pt x="5095" y="5374"/>
                </a:cubicBezTo>
                <a:close/>
                <a:moveTo>
                  <a:pt x="9376" y="0"/>
                </a:moveTo>
                <a:cubicBezTo>
                  <a:pt x="8695" y="0"/>
                  <a:pt x="8015" y="256"/>
                  <a:pt x="7491" y="768"/>
                </a:cubicBezTo>
                <a:lnTo>
                  <a:pt x="1024" y="7235"/>
                </a:lnTo>
                <a:cubicBezTo>
                  <a:pt x="0" y="8282"/>
                  <a:pt x="0" y="9957"/>
                  <a:pt x="1024" y="11004"/>
                </a:cubicBezTo>
                <a:lnTo>
                  <a:pt x="7491" y="17471"/>
                </a:lnTo>
                <a:cubicBezTo>
                  <a:pt x="8015" y="17995"/>
                  <a:pt x="8695" y="18256"/>
                  <a:pt x="9376" y="18256"/>
                </a:cubicBezTo>
                <a:cubicBezTo>
                  <a:pt x="10056" y="18256"/>
                  <a:pt x="10737" y="17995"/>
                  <a:pt x="11260" y="17471"/>
                </a:cubicBezTo>
                <a:lnTo>
                  <a:pt x="17704" y="11027"/>
                </a:lnTo>
                <a:cubicBezTo>
                  <a:pt x="18751" y="9980"/>
                  <a:pt x="18751" y="8282"/>
                  <a:pt x="17704" y="7235"/>
                </a:cubicBezTo>
                <a:lnTo>
                  <a:pt x="11260" y="768"/>
                </a:lnTo>
                <a:cubicBezTo>
                  <a:pt x="10737" y="256"/>
                  <a:pt x="10056" y="0"/>
                  <a:pt x="93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/>
              </a:solidFill>
            </a:endParaRPr>
          </a:p>
        </p:txBody>
      </p:sp>
      <p:sp>
        <p:nvSpPr>
          <p:cNvPr id="2708" name="Google Shape;2708;p65"/>
          <p:cNvSpPr/>
          <p:nvPr/>
        </p:nvSpPr>
        <p:spPr>
          <a:xfrm>
            <a:off x="1301090" y="4353451"/>
            <a:ext cx="474600" cy="456275"/>
          </a:xfrm>
          <a:custGeom>
            <a:avLst/>
            <a:gdLst/>
            <a:ahLst/>
            <a:cxnLst/>
            <a:rect l="l" t="t" r="r" b="b"/>
            <a:pathLst>
              <a:path w="18984" h="18251" extrusionOk="0">
                <a:moveTo>
                  <a:pt x="9865" y="2164"/>
                </a:moveTo>
                <a:cubicBezTo>
                  <a:pt x="11307" y="2164"/>
                  <a:pt x="12703" y="2629"/>
                  <a:pt x="13889" y="3466"/>
                </a:cubicBezTo>
                <a:cubicBezTo>
                  <a:pt x="13912" y="3490"/>
                  <a:pt x="13936" y="3490"/>
                  <a:pt x="13959" y="3513"/>
                </a:cubicBezTo>
                <a:lnTo>
                  <a:pt x="9865" y="7631"/>
                </a:lnTo>
                <a:lnTo>
                  <a:pt x="5770" y="3513"/>
                </a:lnTo>
                <a:cubicBezTo>
                  <a:pt x="6957" y="2652"/>
                  <a:pt x="8376" y="2164"/>
                  <a:pt x="9865" y="2164"/>
                </a:cubicBezTo>
                <a:close/>
                <a:moveTo>
                  <a:pt x="4235" y="5025"/>
                </a:moveTo>
                <a:lnTo>
                  <a:pt x="8329" y="9119"/>
                </a:lnTo>
                <a:lnTo>
                  <a:pt x="4235" y="13214"/>
                </a:lnTo>
                <a:cubicBezTo>
                  <a:pt x="4235" y="13191"/>
                  <a:pt x="4211" y="13167"/>
                  <a:pt x="4188" y="13144"/>
                </a:cubicBezTo>
                <a:cubicBezTo>
                  <a:pt x="2443" y="10725"/>
                  <a:pt x="2467" y="7444"/>
                  <a:pt x="4235" y="5025"/>
                </a:cubicBezTo>
                <a:close/>
                <a:moveTo>
                  <a:pt x="15471" y="5025"/>
                </a:moveTo>
                <a:cubicBezTo>
                  <a:pt x="15494" y="5048"/>
                  <a:pt x="15494" y="5071"/>
                  <a:pt x="15518" y="5095"/>
                </a:cubicBezTo>
                <a:cubicBezTo>
                  <a:pt x="17262" y="7537"/>
                  <a:pt x="17239" y="10818"/>
                  <a:pt x="15471" y="13214"/>
                </a:cubicBezTo>
                <a:lnTo>
                  <a:pt x="11377" y="9119"/>
                </a:lnTo>
                <a:lnTo>
                  <a:pt x="15471" y="5025"/>
                </a:lnTo>
                <a:close/>
                <a:moveTo>
                  <a:pt x="9865" y="10632"/>
                </a:moveTo>
                <a:lnTo>
                  <a:pt x="13959" y="14726"/>
                </a:lnTo>
                <a:cubicBezTo>
                  <a:pt x="12773" y="15610"/>
                  <a:pt x="11330" y="16075"/>
                  <a:pt x="9865" y="16075"/>
                </a:cubicBezTo>
                <a:cubicBezTo>
                  <a:pt x="8399" y="16075"/>
                  <a:pt x="7003" y="15633"/>
                  <a:pt x="5817" y="14796"/>
                </a:cubicBezTo>
                <a:cubicBezTo>
                  <a:pt x="5793" y="14772"/>
                  <a:pt x="5770" y="14749"/>
                  <a:pt x="5770" y="14726"/>
                </a:cubicBezTo>
                <a:lnTo>
                  <a:pt x="9865" y="10632"/>
                </a:lnTo>
                <a:close/>
                <a:moveTo>
                  <a:pt x="9865" y="0"/>
                </a:moveTo>
                <a:cubicBezTo>
                  <a:pt x="6166" y="0"/>
                  <a:pt x="2839" y="2233"/>
                  <a:pt x="1420" y="5630"/>
                </a:cubicBezTo>
                <a:cubicBezTo>
                  <a:pt x="1" y="9050"/>
                  <a:pt x="792" y="12958"/>
                  <a:pt x="3397" y="15587"/>
                </a:cubicBezTo>
                <a:cubicBezTo>
                  <a:pt x="5141" y="17330"/>
                  <a:pt x="7478" y="18251"/>
                  <a:pt x="9859" y="18251"/>
                </a:cubicBezTo>
                <a:cubicBezTo>
                  <a:pt x="11035" y="18251"/>
                  <a:pt x="12223" y="18026"/>
                  <a:pt x="13354" y="17564"/>
                </a:cubicBezTo>
                <a:cubicBezTo>
                  <a:pt x="16751" y="16145"/>
                  <a:pt x="18984" y="12818"/>
                  <a:pt x="18984" y="9119"/>
                </a:cubicBezTo>
                <a:cubicBezTo>
                  <a:pt x="18961" y="4094"/>
                  <a:pt x="14890" y="23"/>
                  <a:pt x="98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/>
              </a:solidFill>
            </a:endParaRPr>
          </a:p>
        </p:txBody>
      </p:sp>
      <p:grpSp>
        <p:nvGrpSpPr>
          <p:cNvPr id="2709" name="Google Shape;2709;p65"/>
          <p:cNvGrpSpPr/>
          <p:nvPr/>
        </p:nvGrpSpPr>
        <p:grpSpPr>
          <a:xfrm>
            <a:off x="5035746" y="4353226"/>
            <a:ext cx="496700" cy="456725"/>
            <a:chOff x="5431300" y="3346875"/>
            <a:chExt cx="496700" cy="456725"/>
          </a:xfrm>
        </p:grpSpPr>
        <p:sp>
          <p:nvSpPr>
            <p:cNvPr id="2710" name="Google Shape;2710;p65"/>
            <p:cNvSpPr/>
            <p:nvPr/>
          </p:nvSpPr>
          <p:spPr>
            <a:xfrm>
              <a:off x="5531900" y="3346875"/>
              <a:ext cx="396100" cy="379225"/>
            </a:xfrm>
            <a:custGeom>
              <a:avLst/>
              <a:gdLst/>
              <a:ahLst/>
              <a:cxnLst/>
              <a:rect l="l" t="t" r="r" b="b"/>
              <a:pathLst>
                <a:path w="15844" h="15169" extrusionOk="0">
                  <a:moveTo>
                    <a:pt x="6026" y="1"/>
                  </a:moveTo>
                  <a:cubicBezTo>
                    <a:pt x="3793" y="24"/>
                    <a:pt x="1653" y="862"/>
                    <a:pt x="1" y="2351"/>
                  </a:cubicBezTo>
                  <a:lnTo>
                    <a:pt x="2816" y="5166"/>
                  </a:lnTo>
                  <a:lnTo>
                    <a:pt x="2816" y="3793"/>
                  </a:lnTo>
                  <a:cubicBezTo>
                    <a:pt x="2816" y="3491"/>
                    <a:pt x="3072" y="3258"/>
                    <a:pt x="3351" y="3258"/>
                  </a:cubicBezTo>
                  <a:lnTo>
                    <a:pt x="6980" y="3258"/>
                  </a:lnTo>
                  <a:cubicBezTo>
                    <a:pt x="6997" y="3258"/>
                    <a:pt x="7013" y="3258"/>
                    <a:pt x="7030" y="3258"/>
                  </a:cubicBezTo>
                  <a:cubicBezTo>
                    <a:pt x="8568" y="3258"/>
                    <a:pt x="9915" y="4321"/>
                    <a:pt x="10237" y="5817"/>
                  </a:cubicBezTo>
                  <a:cubicBezTo>
                    <a:pt x="10633" y="7725"/>
                    <a:pt x="9237" y="9539"/>
                    <a:pt x="7306" y="9655"/>
                  </a:cubicBezTo>
                  <a:lnTo>
                    <a:pt x="12819" y="15169"/>
                  </a:lnTo>
                  <a:cubicBezTo>
                    <a:pt x="15239" y="12494"/>
                    <a:pt x="15844" y="8655"/>
                    <a:pt x="14378" y="5375"/>
                  </a:cubicBezTo>
                  <a:cubicBezTo>
                    <a:pt x="12921" y="2113"/>
                    <a:pt x="9668" y="24"/>
                    <a:pt x="6109" y="24"/>
                  </a:cubicBezTo>
                  <a:cubicBezTo>
                    <a:pt x="6089" y="24"/>
                    <a:pt x="6069" y="24"/>
                    <a:pt x="6050" y="24"/>
                  </a:cubicBezTo>
                  <a:lnTo>
                    <a:pt x="60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11" name="Google Shape;2711;p65"/>
            <p:cNvSpPr/>
            <p:nvPr/>
          </p:nvSpPr>
          <p:spPr>
            <a:xfrm>
              <a:off x="5655800" y="3481825"/>
              <a:ext cx="89575" cy="53525"/>
            </a:xfrm>
            <a:custGeom>
              <a:avLst/>
              <a:gdLst/>
              <a:ahLst/>
              <a:cxnLst/>
              <a:rect l="l" t="t" r="r" b="b"/>
              <a:pathLst>
                <a:path w="3583" h="2141" extrusionOk="0">
                  <a:moveTo>
                    <a:pt x="559" y="0"/>
                  </a:moveTo>
                  <a:cubicBezTo>
                    <a:pt x="256" y="0"/>
                    <a:pt x="0" y="233"/>
                    <a:pt x="0" y="535"/>
                  </a:cubicBezTo>
                  <a:lnTo>
                    <a:pt x="0" y="1605"/>
                  </a:lnTo>
                  <a:cubicBezTo>
                    <a:pt x="23" y="1885"/>
                    <a:pt x="256" y="2140"/>
                    <a:pt x="559" y="2140"/>
                  </a:cubicBezTo>
                  <a:lnTo>
                    <a:pt x="2164" y="2140"/>
                  </a:lnTo>
                  <a:cubicBezTo>
                    <a:pt x="3583" y="2140"/>
                    <a:pt x="3583" y="0"/>
                    <a:pt x="2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12" name="Google Shape;2712;p65"/>
            <p:cNvSpPr/>
            <p:nvPr/>
          </p:nvSpPr>
          <p:spPr>
            <a:xfrm>
              <a:off x="5431300" y="3424825"/>
              <a:ext cx="401900" cy="378775"/>
            </a:xfrm>
            <a:custGeom>
              <a:avLst/>
              <a:gdLst/>
              <a:ahLst/>
              <a:cxnLst/>
              <a:rect l="l" t="t" r="r" b="b"/>
              <a:pathLst>
                <a:path w="16076" h="15151" extrusionOk="0">
                  <a:moveTo>
                    <a:pt x="3257" y="0"/>
                  </a:moveTo>
                  <a:lnTo>
                    <a:pt x="3257" y="0"/>
                  </a:lnTo>
                  <a:cubicBezTo>
                    <a:pt x="0" y="3583"/>
                    <a:pt x="140" y="9073"/>
                    <a:pt x="3560" y="12493"/>
                  </a:cubicBezTo>
                  <a:cubicBezTo>
                    <a:pt x="5326" y="14259"/>
                    <a:pt x="7651" y="15151"/>
                    <a:pt x="9980" y="15151"/>
                  </a:cubicBezTo>
                  <a:cubicBezTo>
                    <a:pt x="12160" y="15151"/>
                    <a:pt x="14344" y="14370"/>
                    <a:pt x="16076" y="12795"/>
                  </a:cubicBezTo>
                  <a:lnTo>
                    <a:pt x="9818" y="6561"/>
                  </a:lnTo>
                  <a:lnTo>
                    <a:pt x="8980" y="6561"/>
                  </a:lnTo>
                  <a:lnTo>
                    <a:pt x="8980" y="11376"/>
                  </a:lnTo>
                  <a:cubicBezTo>
                    <a:pt x="8957" y="11655"/>
                    <a:pt x="8724" y="11888"/>
                    <a:pt x="8445" y="11911"/>
                  </a:cubicBezTo>
                  <a:lnTo>
                    <a:pt x="7375" y="11911"/>
                  </a:lnTo>
                  <a:cubicBezTo>
                    <a:pt x="7073" y="11888"/>
                    <a:pt x="6840" y="11655"/>
                    <a:pt x="6840" y="11376"/>
                  </a:cubicBezTo>
                  <a:lnTo>
                    <a:pt x="6840" y="3560"/>
                  </a:lnTo>
                  <a:lnTo>
                    <a:pt x="32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/>
                </a:solidFill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28600" y="1066800"/>
            <a:ext cx="87630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28600" y="2352588"/>
            <a:ext cx="87630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28600" y="3579313"/>
            <a:ext cx="8686800" cy="13454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28600" y="5125726"/>
            <a:ext cx="8686800" cy="12750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MA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6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" grpId="0" build="p"/>
      <p:bldP spid="5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76200"/>
            <a:ext cx="87630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44.1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84813240780123513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13" y="790574"/>
            <a:ext cx="9001287" cy="59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3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elp 1">
            <a:hlinkClick r:id="" action="ppaction://noaction" highlightClick="1"/>
          </p:cNvPr>
          <p:cNvSpPr/>
          <p:nvPr/>
        </p:nvSpPr>
        <p:spPr>
          <a:xfrm>
            <a:off x="76200" y="228600"/>
            <a:ext cx="762000" cy="914400"/>
          </a:xfrm>
          <a:prstGeom prst="actionButtonHel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914400" y="228600"/>
            <a:ext cx="815340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ction Button: Help 3">
            <a:hlinkClick r:id="" action="ppaction://noaction" highlightClick="1"/>
          </p:cNvPr>
          <p:cNvSpPr/>
          <p:nvPr/>
        </p:nvSpPr>
        <p:spPr>
          <a:xfrm>
            <a:off x="76200" y="1600200"/>
            <a:ext cx="762000" cy="1295400"/>
          </a:xfrm>
          <a:prstGeom prst="actionButtonHel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14400" y="1600200"/>
            <a:ext cx="8153400" cy="1295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Help 5">
            <a:hlinkClick r:id="" action="ppaction://noaction" highlightClick="1"/>
          </p:cNvPr>
          <p:cNvSpPr/>
          <p:nvPr/>
        </p:nvSpPr>
        <p:spPr>
          <a:xfrm>
            <a:off x="123825" y="3352800"/>
            <a:ext cx="762000" cy="1676400"/>
          </a:xfrm>
          <a:prstGeom prst="actionButtonHel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90600" y="3352800"/>
            <a:ext cx="8153400" cy="1676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ction Button: Help 8">
            <a:hlinkClick r:id="" action="ppaction://noaction" highlightClick="1"/>
          </p:cNvPr>
          <p:cNvSpPr/>
          <p:nvPr/>
        </p:nvSpPr>
        <p:spPr>
          <a:xfrm>
            <a:off x="123825" y="5334000"/>
            <a:ext cx="762000" cy="1295400"/>
          </a:xfrm>
          <a:prstGeom prst="actionButtonHel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90600" y="5334000"/>
            <a:ext cx="8153400" cy="1295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54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8575" y="152400"/>
            <a:ext cx="3476625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38671385147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81100"/>
            <a:ext cx="9150698" cy="567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143000"/>
            <a:ext cx="3606478" cy="296783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508027" y="76200"/>
            <a:ext cx="37817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886201" y="76200"/>
            <a:ext cx="5264497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GHỀ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505200" y="647700"/>
            <a:ext cx="381001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886201" y="647700"/>
            <a:ext cx="5257798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7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1219200"/>
            <a:ext cx="9134475" cy="5638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9600" y="228600"/>
            <a:ext cx="815340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181600" y="3505200"/>
            <a:ext cx="6096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36380" y="2858869"/>
            <a:ext cx="909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 flipH="1">
            <a:off x="4829175" y="5904131"/>
            <a:ext cx="807245" cy="2994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81600" y="5257800"/>
            <a:ext cx="909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7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2401" y="827484"/>
            <a:ext cx="4114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THÍ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44.4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400" y="0"/>
            <a:ext cx="8763000" cy="6234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3400" y="1524000"/>
            <a:ext cx="4724400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3000" b="1" u="sng" dirty="0">
                <a:latin typeface="Times New Roman" panose="02020603050405020304" pitchFamily="18" charset="0"/>
                <a:ea typeface="Arial" panose="020B0604020202020204" pitchFamily="34" charset="0"/>
              </a:rPr>
              <a:t>* </a:t>
            </a:r>
            <a:r>
              <a:rPr lang="vi-VN" sz="3000" b="1" u="sng" dirty="0">
                <a:latin typeface="Times New Roman" panose="02020603050405020304" pitchFamily="18" charset="0"/>
                <a:ea typeface="Arial" panose="020B0604020202020204" pitchFamily="34" charset="0"/>
              </a:rPr>
              <a:t>Bước 1: </a:t>
            </a:r>
            <a:r>
              <a:rPr lang="vi-VN" sz="3000" dirty="0">
                <a:latin typeface="Times New Roman" panose="02020603050405020304" pitchFamily="18" charset="0"/>
                <a:ea typeface="Arial" panose="020B0604020202020204" pitchFamily="34" charset="0"/>
              </a:rPr>
              <a:t>Móc lực kế vào khối gỗ đặt trên bàn, cầm lực kế song song với mặt bàn.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3000" b="1" u="sng" dirty="0">
                <a:latin typeface="Times New Roman" panose="02020603050405020304" pitchFamily="18" charset="0"/>
                <a:ea typeface="Arial" panose="020B0604020202020204" pitchFamily="34" charset="0"/>
              </a:rPr>
              <a:t>* </a:t>
            </a:r>
            <a:r>
              <a:rPr lang="vi-VN" sz="3000" b="1" u="sng" dirty="0">
                <a:latin typeface="Times New Roman" panose="02020603050405020304" pitchFamily="18" charset="0"/>
                <a:ea typeface="Arial" panose="020B0604020202020204" pitchFamily="34" charset="0"/>
              </a:rPr>
              <a:t>Bước 2: </a:t>
            </a:r>
            <a:r>
              <a:rPr lang="vi-VN" sz="3000" dirty="0">
                <a:latin typeface="Times New Roman" panose="02020603050405020304" pitchFamily="18" charset="0"/>
                <a:ea typeface="Arial" panose="020B0604020202020204" pitchFamily="34" charset="0"/>
              </a:rPr>
              <a:t>Kéo từ từ lực kế theo phương song song với mặt bàn mà vật vẫn chưa dịch chuyển. 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3000" b="1" u="sng" dirty="0">
                <a:latin typeface="Times New Roman" panose="02020603050405020304" pitchFamily="18" charset="0"/>
                <a:ea typeface="Arial" panose="020B0604020202020204" pitchFamily="34" charset="0"/>
              </a:rPr>
              <a:t>* </a:t>
            </a:r>
            <a:r>
              <a:rPr lang="en-US" sz="3000" b="1" u="sng" dirty="0" err="1"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3000" b="1" u="sng" dirty="0">
                <a:latin typeface="Times New Roman" panose="02020603050405020304" pitchFamily="18" charset="0"/>
                <a:ea typeface="Arial" panose="020B0604020202020204" pitchFamily="34" charset="0"/>
              </a:rPr>
              <a:t> 3: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</a:rPr>
              <a:t>Kéo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mạnh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khối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gỗ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trượt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bàn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487"/>
            <a:ext cx="4398019" cy="538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2523</TotalTime>
  <Words>1095</Words>
  <Application>Microsoft Office PowerPoint</Application>
  <PresentationFormat>On-screen Show (4:3)</PresentationFormat>
  <Paragraphs>103</Paragraphs>
  <Slides>32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Calibri</vt:lpstr>
      <vt:lpstr>Wingdings</vt:lpstr>
      <vt:lpstr>Verdana</vt:lpstr>
      <vt:lpstr>Mouse Memoirs</vt:lpstr>
      <vt:lpstr>VNI-Times</vt:lpstr>
      <vt:lpstr>Times New Roman</vt:lpstr>
      <vt:lpstr>Arial</vt:lpstr>
      <vt:lpstr>Symbol</vt:lpstr>
      <vt:lpstr>Calibri Light</vt:lpstr>
      <vt:lpstr>Office Theme</vt:lpstr>
      <vt:lpstr>Document</vt:lpstr>
      <vt:lpstr>PowerPoint Presentation</vt:lpstr>
      <vt:lpstr>PowerPoint Presentation</vt:lpstr>
      <vt:lpstr>PowerPoint Presentation</vt:lpstr>
      <vt:lpstr>NỘI DUNG CHÍNH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74</cp:revision>
  <cp:lastPrinted>2022-11-09T14:49:41Z</cp:lastPrinted>
  <dcterms:created xsi:type="dcterms:W3CDTF">2017-09-21T17:04:00Z</dcterms:created>
  <dcterms:modified xsi:type="dcterms:W3CDTF">2022-11-09T14:56:24Z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1033-10.2.0.7456</vt:lpwstr>
  </property>
</Properties>
</file>