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92" r:id="rId3"/>
    <p:sldId id="393" r:id="rId4"/>
    <p:sldId id="301" r:id="rId5"/>
    <p:sldId id="302" r:id="rId6"/>
    <p:sldId id="418" r:id="rId7"/>
    <p:sldId id="419" r:id="rId8"/>
    <p:sldId id="420" r:id="rId9"/>
    <p:sldId id="421" r:id="rId10"/>
    <p:sldId id="336" r:id="rId11"/>
    <p:sldId id="395" r:id="rId12"/>
    <p:sldId id="412" r:id="rId13"/>
    <p:sldId id="397" r:id="rId14"/>
    <p:sldId id="398" r:id="rId15"/>
    <p:sldId id="399" r:id="rId16"/>
    <p:sldId id="424" r:id="rId17"/>
    <p:sldId id="425" r:id="rId18"/>
    <p:sldId id="401" r:id="rId19"/>
    <p:sldId id="402" r:id="rId20"/>
    <p:sldId id="403" r:id="rId21"/>
    <p:sldId id="414" r:id="rId22"/>
    <p:sldId id="415" r:id="rId23"/>
    <p:sldId id="416" r:id="rId24"/>
    <p:sldId id="417" r:id="rId25"/>
    <p:sldId id="422" r:id="rId26"/>
    <p:sldId id="405" r:id="rId27"/>
    <p:sldId id="3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00CCFF"/>
    <a:srgbClr val="33CCFF"/>
    <a:srgbClr val="005F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5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24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6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7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8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15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16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21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22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0368218377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t>23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5133-F316-44A5-919F-A169784E38C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1EEB-B87C-4768-B59B-B2DC6D9EE4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997407" y="2260119"/>
            <a:ext cx="987364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1078238" y="1227885"/>
            <a:ext cx="10274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vi-VN" sz="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62: </a:t>
            </a:r>
            <a:r>
              <a:rPr lang="en-US" sz="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7022109" y="-1114274"/>
            <a:ext cx="666763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424305" y="296545"/>
            <a:ext cx="82600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en-US" alt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</a:t>
            </a: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NGỮ ĐỊA PHƯƠNG (PHƯƠNG NGỮ)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1424305" y="881380"/>
            <a:ext cx="10194290" cy="5571490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trong 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văn bản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Chuyện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cơm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hến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chỉ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vùng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miền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Trung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mới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miền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chú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thích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mới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được</a:t>
            </a: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-&gt; </a:t>
            </a:r>
            <a:r>
              <a:rPr lang="en-US" alt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Duống, xắt, rau mưng, trụng, đậu phụng, mè, vị tinh, thẫu, vịm, trẹc, o...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-Nếu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chú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thích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em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nghĩa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 “</a:t>
            </a:r>
            <a:r>
              <a:rPr lang="en-US" alt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duống</a:t>
            </a: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không?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thay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thế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“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trụng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bằng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-Thế nào là từ ngữ địa phương?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văn bản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58" y="104890"/>
            <a:ext cx="1452855" cy="968570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1424305" y="1311910"/>
            <a:ext cx="10194290" cy="1114425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Khác với từ ngữ toàn dân, từ ngữ địa phương </a:t>
            </a:r>
            <a:r>
              <a:rPr lang="en-US" alt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 từ ngữ riêng biệt ở mỗi vùng miền.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1424609" y="759348"/>
            <a:ext cx="715617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Khái niệm:</a:t>
            </a:r>
          </a:p>
        </p:txBody>
      </p:sp>
      <p:sp>
        <p:nvSpPr>
          <p:cNvPr id="2" name="Rectangles 1"/>
          <p:cNvSpPr/>
          <p:nvPr/>
        </p:nvSpPr>
        <p:spPr>
          <a:xfrm>
            <a:off x="1453515" y="2665095"/>
            <a:ext cx="10263505" cy="387159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(miền Trung),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(miền Bắc),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(miền Nam)...</a:t>
            </a: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Tác dụng:</a:t>
            </a:r>
          </a:p>
          <a:p>
            <a:pPr algn="just"/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sym typeface="+mn-ea"/>
              </a:rPr>
              <a:t>Tạo sắc thái địa phương cho câu chuyện, nhân vật... trong tác phẩm văn học.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58" y="104890"/>
            <a:ext cx="1452855" cy="968570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1424608" y="1487658"/>
            <a:ext cx="10194487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Trong văn bản khoa học, hành chính… không được dùng từ ngữ địa phương.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93" y="5334138"/>
            <a:ext cx="1539193" cy="1523862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1424609" y="759348"/>
            <a:ext cx="715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Lưu ý khi sử dụng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1424608" y="2804270"/>
            <a:ext cx="10194487" cy="1533369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Trong giao tiếp thông thường</a:t>
            </a:r>
            <a:r>
              <a:rPr lang="en-US" alt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chỉ nên dùng từ ngữ địa phương khi trò chuyện thân mật với </a:t>
            </a:r>
            <a:r>
              <a:rPr lang="en-US" alt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 </a:t>
            </a:r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 nói cùng phương ngữ với mình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nếu không sẽ dẫn đến khó hiểu.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57" y="2517914"/>
            <a:ext cx="5113155" cy="31465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9630" y="579755"/>
            <a:ext cx="9634855" cy="120777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576705" y="1002665"/>
            <a:ext cx="10124440" cy="497840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1) 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phương trong câu văn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:</a:t>
            </a:r>
            <a:r>
              <a:rPr lang="en-US" alt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t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hẫu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vịm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trẹc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đồng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khó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phương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“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mù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u</a:t>
            </a:r>
            <a:r>
              <a:rPr lang="en-US" alt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”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2) Những từ ngữ đó là từ địa phương, vì nó khác với từ toàn dân, chỉ được dùng ở một vùng miền nhất định (Huế, miền Trung).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910080" y="3376295"/>
            <a:ext cx="3660775" cy="5143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địa phương</a:t>
            </a:r>
          </a:p>
        </p:txBody>
      </p:sp>
      <p:sp>
        <p:nvSpPr>
          <p:cNvPr id="3" name="Rectangles 2"/>
          <p:cNvSpPr/>
          <p:nvPr/>
        </p:nvSpPr>
        <p:spPr>
          <a:xfrm>
            <a:off x="6716395" y="3376295"/>
            <a:ext cx="3660775" cy="5143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 ngữ toàn dân</a:t>
            </a:r>
          </a:p>
        </p:txBody>
      </p:sp>
      <p:sp>
        <p:nvSpPr>
          <p:cNvPr id="4" name="Rectangles 3"/>
          <p:cNvSpPr/>
          <p:nvPr/>
        </p:nvSpPr>
        <p:spPr>
          <a:xfrm>
            <a:off x="1910080" y="3891280"/>
            <a:ext cx="3660775" cy="514350"/>
          </a:xfrm>
          <a:prstGeom prst="rect">
            <a:avLst/>
          </a:prstGeom>
        </p:spPr>
        <p:style>
          <a:lnRef idx="2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</a:p>
        </p:txBody>
      </p:sp>
      <p:sp>
        <p:nvSpPr>
          <p:cNvPr id="5" name="Rectangles 4"/>
          <p:cNvSpPr/>
          <p:nvPr/>
        </p:nvSpPr>
        <p:spPr>
          <a:xfrm>
            <a:off x="1910080" y="4405630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vịm</a:t>
            </a:r>
          </a:p>
        </p:txBody>
      </p:sp>
      <p:sp>
        <p:nvSpPr>
          <p:cNvPr id="8" name="Rectangles 7"/>
          <p:cNvSpPr/>
          <p:nvPr/>
        </p:nvSpPr>
        <p:spPr>
          <a:xfrm>
            <a:off x="1910080" y="4919980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</a:p>
        </p:txBody>
      </p:sp>
      <p:sp>
        <p:nvSpPr>
          <p:cNvPr id="10" name="Rectangles 9"/>
          <p:cNvSpPr/>
          <p:nvPr/>
        </p:nvSpPr>
        <p:spPr>
          <a:xfrm>
            <a:off x="1910080" y="5360035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6716395" y="5360035"/>
            <a:ext cx="3660775" cy="5143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6716395" y="4845685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6716395" y="4331335"/>
            <a:ext cx="3660775" cy="5988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6716395" y="3890645"/>
            <a:ext cx="3660775" cy="51435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3" grpId="0" animBg="1"/>
      <p:bldP spid="14" grpId="0" bldLvl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1143000"/>
            <a:ext cx="9220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phát âm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thành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cụ đựng đồ ăn có miệng to gần bằng hoặc bằng thân,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bằng nhựa, s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sứ, thủy tinh.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85" y="4046220"/>
            <a:ext cx="1943100" cy="1828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87325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219575"/>
            <a:ext cx="5562600" cy="1952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gọi 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sứ có nắp đậy, dùng để đựng thức ăn.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4057650"/>
            <a:ext cx="5368925" cy="2114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mẹt, đồ đan bằng tre nứa, lòng nông, hình dáng v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 thước giống cái mâm.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58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990600"/>
            <a:ext cx="505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1066800"/>
            <a:ext cx="5130800" cy="2586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aphicFrame>
        <p:nvGraphicFramePr>
          <p:cNvPr id="3" name="Bảng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1905" y="1084580"/>
          <a:ext cx="10432415" cy="528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6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Hộp Văn bản 5"/>
          <p:cNvSpPr txBox="1"/>
          <p:nvPr/>
        </p:nvSpPr>
        <p:spPr>
          <a:xfrm>
            <a:off x="2566298" y="2209117"/>
            <a:ext cx="605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2/tr.116: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5507457" y="2132917"/>
            <a:ext cx="930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221983" y="2738965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duống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393061" y="2653075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321672" y="322574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xắt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5507064" y="3178808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2321678" y="3798464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5574132" y="3704484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2321597" y="432197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thẫu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5573870" y="4284911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2321638" y="4770847"/>
            <a:ext cx="12408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pt-BR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5754844" y="4799157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2384543" y="5340791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trẹc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/>
          <p:cNvSpPr txBox="1"/>
          <p:nvPr/>
        </p:nvSpPr>
        <p:spPr>
          <a:xfrm>
            <a:off x="5754804" y="5276250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2566193" y="5850959"/>
            <a:ext cx="124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5819574" y="5851456"/>
            <a:ext cx="115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10105" algn="l"/>
              </a:tabLs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  <p:bldP spid="18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3/tr.116: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489710" y="1235075"/>
            <a:ext cx="10010140" cy="136906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1652905" y="2757170"/>
            <a:ext cx="9846310" cy="2065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ạo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ấn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tượng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sâu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đậm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văn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hoá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Huế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3200" dirty="0"/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/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4/tr.116: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480457" y="974883"/>
            <a:ext cx="10244877" cy="1384995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graphicFrame>
        <p:nvGraphicFramePr>
          <p:cNvPr id="3" name="Bảng 2"/>
          <p:cNvGraphicFramePr>
            <a:graphicFrameLocks noGrp="1"/>
          </p:cNvGraphicFramePr>
          <p:nvPr/>
        </p:nvGraphicFramePr>
        <p:xfrm>
          <a:off x="1612505" y="2674605"/>
          <a:ext cx="9980779" cy="305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1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1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1" y="-414173"/>
            <a:ext cx="2842044" cy="2842044"/>
          </a:xfrm>
          <a:prstGeom prst="rect">
            <a:avLst/>
          </a:prstGeom>
        </p:spPr>
      </p:pic>
      <p:sp>
        <p:nvSpPr>
          <p:cNvPr id="10" name="Tiêu đề 1"/>
          <p:cNvSpPr>
            <a:spLocks noGrp="1"/>
          </p:cNvSpPr>
          <p:nvPr>
            <p:ph type="title"/>
          </p:nvPr>
        </p:nvSpPr>
        <p:spPr>
          <a:xfrm>
            <a:off x="1933203" y="2256071"/>
            <a:ext cx="9047504" cy="2476511"/>
          </a:xfrm>
          <a:prstGeom prst="wave">
            <a:avLst/>
          </a:prstGeom>
          <a:ln w="28575">
            <a:solidFill>
              <a:srgbClr val="00CC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“NHÌN HÌNH ĐOÁN CHỮ”</a:t>
            </a:r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0658" y="4650564"/>
            <a:ext cx="2180097" cy="2180097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4494221" y="298963"/>
            <a:ext cx="392546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5" name="Hộp Văn bản 14"/>
          <p:cNvSpPr txBox="1"/>
          <p:nvPr/>
        </p:nvSpPr>
        <p:spPr>
          <a:xfrm>
            <a:off x="3676767" y="168587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graphicFrame>
        <p:nvGraphicFramePr>
          <p:cNvPr id="3" name="Bảng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21130" y="341630"/>
          <a:ext cx="9980930" cy="596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Bắc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8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6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Hộp Văn bản 1"/>
          <p:cNvSpPr txBox="1"/>
          <p:nvPr/>
        </p:nvSpPr>
        <p:spPr>
          <a:xfrm>
            <a:off x="6708885" y="116263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5105517" y="1738680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6699250" y="1685925"/>
            <a:ext cx="1428750" cy="465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676766" y="2208871"/>
            <a:ext cx="1428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632537" y="2261881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676766" y="4493537"/>
            <a:ext cx="17005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6632825" y="4486336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617595" y="1202690"/>
            <a:ext cx="1623060" cy="483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u, bu</a:t>
            </a:r>
          </a:p>
        </p:txBody>
      </p:sp>
      <p:sp>
        <p:nvSpPr>
          <p:cNvPr id="9" name="Rectangles 8"/>
          <p:cNvSpPr/>
          <p:nvPr/>
        </p:nvSpPr>
        <p:spPr>
          <a:xfrm>
            <a:off x="3669665" y="1216660"/>
            <a:ext cx="2435225" cy="48514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76650" y="1738630"/>
            <a:ext cx="1283970" cy="40068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90800" y="1066800"/>
            <a:ext cx="8686800" cy="449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ngữ địa phương Nam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được dùng trong văn bản “</a:t>
            </a:r>
            <a:r>
              <a:rPr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gió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(Nguyễn Ngọc Tư)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hãy tìm các từ to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dân tương ứng với những từ n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v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tác dụng của việc sử dụng những từ ngữ địa phương  trong văn bản đó?</a:t>
            </a: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nhách,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xãi,  nhảy c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tưng, gấp rãi,  tánh,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liếp, 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bấp bỏm,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quần.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685800"/>
            <a:ext cx="4724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RA THÊM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nhách </a:t>
            </a: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xãi </a:t>
            </a: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nhảy c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tưng</a:t>
            </a: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rãi  </a:t>
            </a: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tánh</a:t>
            </a: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liếp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bấp bỏm</a:t>
            </a:r>
          </a:p>
          <a:p>
            <a:pPr lvl="0"/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quần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9475" y="752475"/>
            <a:ext cx="4573270" cy="6527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địa phương Nam Bộ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8855" y="752475"/>
            <a:ext cx="4011295" cy="6527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toàn dân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24220" y="1580515"/>
            <a:ext cx="5082540" cy="415353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 tẻ nhạt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-vội vàng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-nhảy cẫng lên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-gấp rút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-tính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-luống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-bập bõm</a:t>
            </a:r>
          </a:p>
          <a:p>
            <a:pPr algn="ctr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-luẩn quẩn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-Tác dụng: 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tác giả sử dụng từ ngữ địa phương nhằm tô đậm cảnh sắc thiên nhiên và tính cách con người Nam Bộ; qua đó thể hiện sự gắn bó, tình yêu sâu nặng với quê hương của nhà văn.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0373" y="-408622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9475" y="123190"/>
            <a:ext cx="11199495" cy="6457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từ ngữ toàn dân tương ứng với từ ngữ địa phương ở tỉnh Quảng Nam:</a:t>
            </a: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mè, thơm, heo, ngó, dù, mô, ni, chộ, chưng, mần, tui, bự, dề...</a:t>
            </a:r>
          </a:p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mè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thơm -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heo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ngó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dù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mô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ni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chộ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chưng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mần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tui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bự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dề -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4803099" y="620458"/>
            <a:ext cx="3466258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52" y="1611085"/>
            <a:ext cx="3112950" cy="406037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5036300" y="1540761"/>
            <a:ext cx="6556986" cy="4130695"/>
          </a:xfrm>
          <a:prstGeom prst="horizontalScroll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522951" y="702288"/>
            <a:ext cx="9717608" cy="26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uộn: Ngang 6"/>
          <p:cNvSpPr/>
          <p:nvPr/>
        </p:nvSpPr>
        <p:spPr>
          <a:xfrm>
            <a:off x="755856" y="247529"/>
            <a:ext cx="10827774" cy="2652008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534" y="567320"/>
            <a:ext cx="2244835" cy="214379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4" y="4291174"/>
            <a:ext cx="2128496" cy="2050026"/>
          </a:xfrm>
          <a:prstGeom prst="rect">
            <a:avLst/>
          </a:prstGeom>
        </p:spPr>
      </p:pic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2961982" y="3956740"/>
          <a:ext cx="776106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Xác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định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lời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Xuất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xứ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...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ng bóng Lời nói: Hình chữ nhật với Góc Tròn 7"/>
          <p:cNvSpPr/>
          <p:nvPr/>
        </p:nvSpPr>
        <p:spPr>
          <a:xfrm>
            <a:off x="5726545" y="434400"/>
            <a:ext cx="5984420" cy="2920709"/>
          </a:xfrm>
          <a:prstGeom prst="wedgeRoundRectCallout">
            <a:avLst>
              <a:gd name="adj1" fmla="val -29667"/>
              <a:gd name="adj2" fmla="val 74274"/>
              <a:gd name="adj3" fmla="val 16667"/>
            </a:avLst>
          </a:prstGeom>
          <a:noFill/>
          <a:ln w="38100">
            <a:solidFill>
              <a:srgbClr val="00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/>
          <p:cNvSpPr>
            <a:spLocks noGrp="1"/>
          </p:cNvSpPr>
          <p:nvPr>
            <p:ph idx="1"/>
          </p:nvPr>
        </p:nvSpPr>
        <p:spPr>
          <a:xfrm>
            <a:off x="7356574" y="434400"/>
            <a:ext cx="3453248" cy="59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Chỗ dành sẵn cho Nội dung 2"/>
          <p:cNvSpPr txBox="1"/>
          <p:nvPr/>
        </p:nvSpPr>
        <p:spPr>
          <a:xfrm>
            <a:off x="6010354" y="1079931"/>
            <a:ext cx="5087513" cy="262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/>
          <p:cNvSpPr txBox="1"/>
          <p:nvPr/>
        </p:nvSpPr>
        <p:spPr>
          <a:xfrm>
            <a:off x="5807075" y="1434465"/>
            <a:ext cx="6239510" cy="443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Chỗ dành sẵn cho Nội dung 2"/>
          <p:cNvSpPr txBox="1"/>
          <p:nvPr/>
        </p:nvSpPr>
        <p:spPr>
          <a:xfrm>
            <a:off x="5807075" y="1873250"/>
            <a:ext cx="6239510" cy="443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1" y="3904585"/>
            <a:ext cx="3219657" cy="1931794"/>
          </a:xfrm>
          <a:prstGeom prst="rect">
            <a:avLst/>
          </a:prstGeom>
        </p:spPr>
      </p:pic>
      <p:sp>
        <p:nvSpPr>
          <p:cNvPr id="14" name="Cuộn: Dọc 13"/>
          <p:cNvSpPr/>
          <p:nvPr/>
        </p:nvSpPr>
        <p:spPr>
          <a:xfrm>
            <a:off x="313867" y="1087103"/>
            <a:ext cx="5259742" cy="499156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191" y="727146"/>
            <a:ext cx="1630981" cy="1630981"/>
          </a:xfrm>
          <a:prstGeom prst="rect">
            <a:avLst/>
          </a:prstGeom>
        </p:spPr>
      </p:pic>
      <p:sp>
        <p:nvSpPr>
          <p:cNvPr id="17" name="Tiêu đề 1"/>
          <p:cNvSpPr>
            <a:spLocks noGrp="1"/>
          </p:cNvSpPr>
          <p:nvPr>
            <p:ph type="title"/>
          </p:nvPr>
        </p:nvSpPr>
        <p:spPr>
          <a:xfrm>
            <a:off x="314325" y="1873250"/>
            <a:ext cx="4973320" cy="43872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br>
              <a:rPr lang="en-US" sz="36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“NHÌN HÌNH</a:t>
            </a:r>
            <a:b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CHỮ”</a:t>
            </a:r>
          </a:p>
        </p:txBody>
      </p:sp>
      <p:sp>
        <p:nvSpPr>
          <p:cNvPr id="19" name="Chỗ dành sẵn cho Nội dung 2"/>
          <p:cNvSpPr txBox="1"/>
          <p:nvPr/>
        </p:nvSpPr>
        <p:spPr>
          <a:xfrm>
            <a:off x="5807075" y="2309495"/>
            <a:ext cx="5768340" cy="117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12" grpId="0"/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154671" y="2505154"/>
            <a:ext cx="16224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"/>
          <p:cNvSpPr>
            <a:spLocks noChangeAspect="1" noChangeArrowheads="1"/>
          </p:cNvSpPr>
          <p:nvPr/>
        </p:nvSpPr>
        <p:spPr bwMode="auto">
          <a:xfrm>
            <a:off x="3154671" y="2505154"/>
            <a:ext cx="16002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"/>
          <p:cNvSpPr>
            <a:spLocks noChangeAspect="1" noChangeArrowheads="1"/>
          </p:cNvSpPr>
          <p:nvPr/>
        </p:nvSpPr>
        <p:spPr bwMode="auto">
          <a:xfrm>
            <a:off x="3154671" y="2505154"/>
            <a:ext cx="1646237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Bảng 13"/>
          <p:cNvGraphicFramePr>
            <a:graphicFrameLocks noGrp="1"/>
          </p:cNvGraphicFramePr>
          <p:nvPr/>
        </p:nvGraphicFramePr>
        <p:xfrm>
          <a:off x="162233" y="120911"/>
          <a:ext cx="11867534" cy="661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5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1601">
                <a:tc>
                  <a:txBody>
                    <a:bodyPr/>
                    <a:lstStyle/>
                    <a:p>
                      <a:pPr algn="l"/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46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33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Hình ảnh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9" y="531010"/>
            <a:ext cx="3149959" cy="2154627"/>
          </a:xfrm>
          <a:prstGeom prst="rect">
            <a:avLst/>
          </a:prstGeom>
        </p:spPr>
      </p:pic>
      <p:pic>
        <p:nvPicPr>
          <p:cNvPr id="26" name="Hình ảnh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600" y="500746"/>
            <a:ext cx="2581957" cy="2341259"/>
          </a:xfrm>
          <a:prstGeom prst="rect">
            <a:avLst/>
          </a:prstGeom>
        </p:spPr>
      </p:pic>
      <p:pic>
        <p:nvPicPr>
          <p:cNvPr id="27" name="Hình ảnh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5433" y="92757"/>
            <a:ext cx="2319134" cy="2982799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7" y="421902"/>
            <a:ext cx="2270792" cy="2270792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60" y="556689"/>
            <a:ext cx="1785840" cy="1782268"/>
          </a:xfrm>
          <a:prstGeom prst="rect">
            <a:avLst/>
          </a:prstGeom>
        </p:spPr>
      </p:pic>
      <p:pic>
        <p:nvPicPr>
          <p:cNvPr id="30" name="Hình ảnh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1204">
            <a:off x="9852819" y="218011"/>
            <a:ext cx="2562046" cy="2562046"/>
          </a:xfrm>
          <a:prstGeom prst="rect">
            <a:avLst/>
          </a:prstGeom>
        </p:spPr>
      </p:pic>
      <p:sp>
        <p:nvSpPr>
          <p:cNvPr id="16" name="Hộp Văn bản 15"/>
          <p:cNvSpPr txBox="1"/>
          <p:nvPr/>
        </p:nvSpPr>
        <p:spPr>
          <a:xfrm>
            <a:off x="2295285" y="3373440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Dứa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3489325" y="5157470"/>
            <a:ext cx="186182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/>
          <p:cNvSpPr txBox="1"/>
          <p:nvPr/>
        </p:nvSpPr>
        <p:spPr>
          <a:xfrm>
            <a:off x="3893118" y="3373439"/>
            <a:ext cx="13499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2335298" y="515774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5709629" y="3391893"/>
            <a:ext cx="13324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5351780" y="5145405"/>
            <a:ext cx="1497965" cy="13290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chuối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lóc, </a:t>
            </a:r>
          </a:p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tràu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/>
          <p:cNvSpPr txBox="1"/>
          <p:nvPr/>
        </p:nvSpPr>
        <p:spPr>
          <a:xfrm>
            <a:off x="10611159" y="5145338"/>
            <a:ext cx="13780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Bắp</a:t>
            </a:r>
            <a:r>
              <a:rPr lang="en-US" sz="2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10796702" y="3403679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/>
          <p:cNvSpPr txBox="1"/>
          <p:nvPr/>
        </p:nvSpPr>
        <p:spPr>
          <a:xfrm>
            <a:off x="9361794" y="5111577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9303447" y="3396949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Bưởi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/>
          <p:cNvSpPr txBox="1"/>
          <p:nvPr/>
        </p:nvSpPr>
        <p:spPr>
          <a:xfrm>
            <a:off x="7639219" y="515774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7518771" y="3419554"/>
            <a:ext cx="10070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3352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762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Mẹ, u, bu, mế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18160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Nợ, mệ, bầm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4923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524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Bố( cha)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0688" y="5105400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3088" y="518160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tía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7175"/>
            <a:ext cx="3733800" cy="2417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0478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392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05400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167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55725"/>
            <a:ext cx="4257675" cy="289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738" y="204788"/>
            <a:ext cx="11312525" cy="608012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822325"/>
            <a:ext cx="2133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 dân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4252913"/>
            <a:ext cx="2438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305300"/>
            <a:ext cx="2382838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Trung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87838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811213"/>
            <a:ext cx="1392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05400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1676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51054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1495425"/>
            <a:ext cx="344963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4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/>
          <p:cNvSpPr txBox="1"/>
          <p:nvPr/>
        </p:nvSpPr>
        <p:spPr>
          <a:xfrm>
            <a:off x="3795933" y="365574"/>
            <a:ext cx="666763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3" y="814483"/>
            <a:ext cx="6576915" cy="657691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5" y="286916"/>
            <a:ext cx="2062455" cy="137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1*416"/>
  <p:tag name="TABLE_ENDDRAG_RECT" val="100*85*821*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85*469"/>
  <p:tag name="TABLE_ENDDRAG_RECT" val="111*26*785*46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1312</Words>
  <Application>Microsoft Office PowerPoint</Application>
  <PresentationFormat>Widescreen</PresentationFormat>
  <Paragraphs>234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等线</vt:lpstr>
      <vt:lpstr>SimSun</vt:lpstr>
      <vt:lpstr>Arial</vt:lpstr>
      <vt:lpstr>Calibri</vt:lpstr>
      <vt:lpstr>Calibri Light</vt:lpstr>
      <vt:lpstr>Times New Roman</vt:lpstr>
      <vt:lpstr>Chủ đề Office</vt:lpstr>
      <vt:lpstr>1_Chủ đề Office</vt:lpstr>
      <vt:lpstr>PowerPoint Presentation</vt:lpstr>
      <vt:lpstr>Trò chơi  “NHÌN HÌNH ĐOÁN CHỮ”</vt:lpstr>
      <vt:lpstr>Trò chơi  “NHÌN HÌNH  ĐOÁN CHỮ”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Thu Thảo Vi Thị</cp:lastModifiedBy>
  <cp:revision>58</cp:revision>
  <dcterms:created xsi:type="dcterms:W3CDTF">2022-10-28T13:58:00Z</dcterms:created>
  <dcterms:modified xsi:type="dcterms:W3CDTF">2026-01-09T01:55:07Z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6FD865B5C0024FF2BBE95B941F8C6738_12</vt:lpwstr>
  </property>
  <property fmtid="{D5CDD505-2E9C-101B-9397-08002B2CF9AE}" pid="3" name="KSOProductBuildVer">
    <vt:lpwstr>1033-12.2.0.19307</vt:lpwstr>
  </property>
</Properties>
</file>