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1014" r:id="rId2"/>
    <p:sldId id="852" r:id="rId3"/>
    <p:sldId id="986" r:id="rId4"/>
    <p:sldId id="1043" r:id="rId5"/>
    <p:sldId id="1044" r:id="rId6"/>
    <p:sldId id="1045" r:id="rId7"/>
    <p:sldId id="1035" r:id="rId8"/>
    <p:sldId id="1026" r:id="rId9"/>
    <p:sldId id="1046" r:id="rId10"/>
    <p:sldId id="1047" r:id="rId11"/>
    <p:sldId id="1048" r:id="rId12"/>
    <p:sldId id="1049" r:id="rId13"/>
    <p:sldId id="723" r:id="rId14"/>
    <p:sldId id="1042" r:id="rId15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8867AD-EF16-4402-9E9E-3FA5D933B004}">
          <p14:sldIdLst>
            <p14:sldId id="1014"/>
            <p14:sldId id="852"/>
            <p14:sldId id="986"/>
            <p14:sldId id="1043"/>
            <p14:sldId id="1044"/>
            <p14:sldId id="1045"/>
            <p14:sldId id="1035"/>
            <p14:sldId id="1026"/>
            <p14:sldId id="1046"/>
            <p14:sldId id="1047"/>
            <p14:sldId id="1048"/>
            <p14:sldId id="1049"/>
            <p14:sldId id="723"/>
            <p14:sldId id="104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3D13"/>
    <a:srgbClr val="F2EFF5"/>
    <a:srgbClr val="DEE7CF"/>
    <a:srgbClr val="DEF4F6"/>
    <a:srgbClr val="FAF0F0"/>
    <a:srgbClr val="F5E4E3"/>
    <a:srgbClr val="1D5E75"/>
    <a:srgbClr val="255997"/>
    <a:srgbClr val="FDEDD3"/>
    <a:srgbClr val="FEF5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75" autoAdjust="0"/>
    <p:restoredTop sz="94057" autoAdjust="0"/>
  </p:normalViewPr>
  <p:slideViewPr>
    <p:cSldViewPr>
      <p:cViewPr>
        <p:scale>
          <a:sx n="100" d="100"/>
          <a:sy n="100" d="100"/>
        </p:scale>
        <p:origin x="-438" y="-29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image" Target="../media/image48.wmf"/><Relationship Id="rId7" Type="http://schemas.openxmlformats.org/officeDocument/2006/relationships/image" Target="../media/image52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6" Type="http://schemas.openxmlformats.org/officeDocument/2006/relationships/image" Target="../media/image51.wmf"/><Relationship Id="rId11" Type="http://schemas.openxmlformats.org/officeDocument/2006/relationships/image" Target="../media/image56.wmf"/><Relationship Id="rId5" Type="http://schemas.openxmlformats.org/officeDocument/2006/relationships/image" Target="../media/image50.wmf"/><Relationship Id="rId10" Type="http://schemas.openxmlformats.org/officeDocument/2006/relationships/image" Target="../media/image55.wmf"/><Relationship Id="rId4" Type="http://schemas.openxmlformats.org/officeDocument/2006/relationships/image" Target="../media/image49.wmf"/><Relationship Id="rId9" Type="http://schemas.openxmlformats.org/officeDocument/2006/relationships/image" Target="../media/image54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image" Target="../media/image60.wmf"/><Relationship Id="rId7" Type="http://schemas.openxmlformats.org/officeDocument/2006/relationships/image" Target="../media/image64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6" Type="http://schemas.openxmlformats.org/officeDocument/2006/relationships/image" Target="../media/image63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Relationship Id="rId9" Type="http://schemas.openxmlformats.org/officeDocument/2006/relationships/image" Target="../media/image66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image" Target="../media/image61.wmf"/><Relationship Id="rId7" Type="http://schemas.openxmlformats.org/officeDocument/2006/relationships/image" Target="../media/image69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6" Type="http://schemas.openxmlformats.org/officeDocument/2006/relationships/image" Target="../media/image68.wmf"/><Relationship Id="rId5" Type="http://schemas.openxmlformats.org/officeDocument/2006/relationships/image" Target="../media/image67.wmf"/><Relationship Id="rId10" Type="http://schemas.openxmlformats.org/officeDocument/2006/relationships/image" Target="../media/image72.wmf"/><Relationship Id="rId4" Type="http://schemas.openxmlformats.org/officeDocument/2006/relationships/image" Target="../media/image62.wmf"/><Relationship Id="rId9" Type="http://schemas.openxmlformats.org/officeDocument/2006/relationships/image" Target="../media/image7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553F7-B9DF-40E4-9460-D9E3E4AC60BE}" type="datetimeFigureOut">
              <a:rPr lang="en-US" smtClean="0"/>
              <a:t>14/08/2023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F3B7D-E3BB-4AF2-97E7-41990B224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73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137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32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14/08/2023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31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14/08/2023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64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06374"/>
            <a:ext cx="2742486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06374"/>
            <a:ext cx="802431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14/08/2023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47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14/08/2023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28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14/08/2023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3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14/08/2023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85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14/08/2023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21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14/08/2023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11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14/08/2023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25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14/08/2023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1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14/08/2023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77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11894-28B8-4005-BA35-73238799DD5F}" type="datetimeFigureOut">
              <a:rPr lang="en-US" smtClean="0"/>
              <a:t>14/08/2023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0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8987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13" Type="http://schemas.openxmlformats.org/officeDocument/2006/relationships/oleObject" Target="../embeddings/oleObject43.bin"/><Relationship Id="rId18" Type="http://schemas.openxmlformats.org/officeDocument/2006/relationships/image" Target="../media/image63.wmf"/><Relationship Id="rId3" Type="http://schemas.openxmlformats.org/officeDocument/2006/relationships/notesSlide" Target="../notesSlides/notesSlide10.xml"/><Relationship Id="rId21" Type="http://schemas.openxmlformats.org/officeDocument/2006/relationships/oleObject" Target="../embeddings/oleObject47.bin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60.wmf"/><Relationship Id="rId17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2.wmf"/><Relationship Id="rId20" Type="http://schemas.openxmlformats.org/officeDocument/2006/relationships/image" Target="../media/image64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10.png"/><Relationship Id="rId11" Type="http://schemas.openxmlformats.org/officeDocument/2006/relationships/oleObject" Target="../embeddings/oleObject42.bin"/><Relationship Id="rId24" Type="http://schemas.openxmlformats.org/officeDocument/2006/relationships/image" Target="../media/image66.wmf"/><Relationship Id="rId5" Type="http://schemas.openxmlformats.org/officeDocument/2006/relationships/image" Target="../media/image9.png"/><Relationship Id="rId15" Type="http://schemas.openxmlformats.org/officeDocument/2006/relationships/oleObject" Target="../embeddings/oleObject44.bin"/><Relationship Id="rId23" Type="http://schemas.openxmlformats.org/officeDocument/2006/relationships/oleObject" Target="../embeddings/oleObject48.bin"/><Relationship Id="rId10" Type="http://schemas.openxmlformats.org/officeDocument/2006/relationships/image" Target="../media/image59.wmf"/><Relationship Id="rId19" Type="http://schemas.openxmlformats.org/officeDocument/2006/relationships/oleObject" Target="../embeddings/oleObject46.bin"/><Relationship Id="rId4" Type="http://schemas.openxmlformats.org/officeDocument/2006/relationships/image" Target="../media/image57.png"/><Relationship Id="rId9" Type="http://schemas.openxmlformats.org/officeDocument/2006/relationships/oleObject" Target="../embeddings/oleObject41.bin"/><Relationship Id="rId14" Type="http://schemas.openxmlformats.org/officeDocument/2006/relationships/image" Target="../media/image61.wmf"/><Relationship Id="rId22" Type="http://schemas.openxmlformats.org/officeDocument/2006/relationships/image" Target="../media/image65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13" Type="http://schemas.openxmlformats.org/officeDocument/2006/relationships/oleObject" Target="../embeddings/oleObject52.bin"/><Relationship Id="rId18" Type="http://schemas.openxmlformats.org/officeDocument/2006/relationships/image" Target="../media/image68.wmf"/><Relationship Id="rId26" Type="http://schemas.openxmlformats.org/officeDocument/2006/relationships/image" Target="../media/image72.wmf"/><Relationship Id="rId3" Type="http://schemas.openxmlformats.org/officeDocument/2006/relationships/notesSlide" Target="../notesSlides/notesSlide11.xml"/><Relationship Id="rId21" Type="http://schemas.openxmlformats.org/officeDocument/2006/relationships/oleObject" Target="../embeddings/oleObject56.bin"/><Relationship Id="rId7" Type="http://schemas.openxmlformats.org/officeDocument/2006/relationships/oleObject" Target="../embeddings/oleObject49.bin"/><Relationship Id="rId12" Type="http://schemas.openxmlformats.org/officeDocument/2006/relationships/image" Target="../media/image61.wmf"/><Relationship Id="rId17" Type="http://schemas.openxmlformats.org/officeDocument/2006/relationships/oleObject" Target="../embeddings/oleObject54.bin"/><Relationship Id="rId25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7.wmf"/><Relationship Id="rId20" Type="http://schemas.openxmlformats.org/officeDocument/2006/relationships/image" Target="../media/image69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10.png"/><Relationship Id="rId11" Type="http://schemas.openxmlformats.org/officeDocument/2006/relationships/oleObject" Target="../embeddings/oleObject51.bin"/><Relationship Id="rId24" Type="http://schemas.openxmlformats.org/officeDocument/2006/relationships/image" Target="../media/image71.wmf"/><Relationship Id="rId5" Type="http://schemas.openxmlformats.org/officeDocument/2006/relationships/image" Target="../media/image9.png"/><Relationship Id="rId15" Type="http://schemas.openxmlformats.org/officeDocument/2006/relationships/oleObject" Target="../embeddings/oleObject53.bin"/><Relationship Id="rId23" Type="http://schemas.openxmlformats.org/officeDocument/2006/relationships/oleObject" Target="../embeddings/oleObject57.bin"/><Relationship Id="rId10" Type="http://schemas.openxmlformats.org/officeDocument/2006/relationships/image" Target="../media/image59.wmf"/><Relationship Id="rId19" Type="http://schemas.openxmlformats.org/officeDocument/2006/relationships/oleObject" Target="../embeddings/oleObject55.bin"/><Relationship Id="rId4" Type="http://schemas.openxmlformats.org/officeDocument/2006/relationships/image" Target="../media/image57.png"/><Relationship Id="rId9" Type="http://schemas.openxmlformats.org/officeDocument/2006/relationships/oleObject" Target="../embeddings/oleObject50.bin"/><Relationship Id="rId14" Type="http://schemas.openxmlformats.org/officeDocument/2006/relationships/image" Target="../media/image62.wmf"/><Relationship Id="rId22" Type="http://schemas.openxmlformats.org/officeDocument/2006/relationships/image" Target="../media/image7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7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1.png"/><Relationship Id="rId12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11" Type="http://schemas.openxmlformats.org/officeDocument/2006/relationships/image" Target="../media/image6.wmf"/><Relationship Id="rId5" Type="http://schemas.openxmlformats.org/officeDocument/2006/relationships/image" Target="../media/image9.pn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8.png"/><Relationship Id="rId9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4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7.png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png"/><Relationship Id="rId11" Type="http://schemas.openxmlformats.org/officeDocument/2006/relationships/image" Target="../media/image13.wmf"/><Relationship Id="rId5" Type="http://schemas.openxmlformats.org/officeDocument/2006/relationships/image" Target="../media/image9.png"/><Relationship Id="rId15" Type="http://schemas.openxmlformats.org/officeDocument/2006/relationships/image" Target="../media/image15.wmf"/><Relationship Id="rId10" Type="http://schemas.openxmlformats.org/officeDocument/2006/relationships/oleObject" Target="../embeddings/oleObject5.bin"/><Relationship Id="rId4" Type="http://schemas.openxmlformats.org/officeDocument/2006/relationships/image" Target="../media/image8.png"/><Relationship Id="rId9" Type="http://schemas.openxmlformats.org/officeDocument/2006/relationships/image" Target="../media/image12.wmf"/><Relationship Id="rId14" Type="http://schemas.openxmlformats.org/officeDocument/2006/relationships/oleObject" Target="../embeddings/oleObject7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20.wmf"/><Relationship Id="rId18" Type="http://schemas.openxmlformats.org/officeDocument/2006/relationships/image" Target="../media/image22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0.png"/><Relationship Id="rId12" Type="http://schemas.openxmlformats.org/officeDocument/2006/relationships/oleObject" Target="../embeddings/oleObject11.bin"/><Relationship Id="rId1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1.wmf"/><Relationship Id="rId20" Type="http://schemas.openxmlformats.org/officeDocument/2006/relationships/image" Target="../media/image23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png"/><Relationship Id="rId11" Type="http://schemas.openxmlformats.org/officeDocument/2006/relationships/image" Target="../media/image19.wmf"/><Relationship Id="rId5" Type="http://schemas.openxmlformats.org/officeDocument/2006/relationships/image" Target="../media/image8.png"/><Relationship Id="rId15" Type="http://schemas.openxmlformats.org/officeDocument/2006/relationships/oleObject" Target="../embeddings/oleObject12.bin"/><Relationship Id="rId10" Type="http://schemas.openxmlformats.org/officeDocument/2006/relationships/oleObject" Target="../embeddings/oleObject10.bin"/><Relationship Id="rId19" Type="http://schemas.openxmlformats.org/officeDocument/2006/relationships/oleObject" Target="../embeddings/oleObject14.bin"/><Relationship Id="rId4" Type="http://schemas.openxmlformats.org/officeDocument/2006/relationships/image" Target="../media/image24.png"/><Relationship Id="rId9" Type="http://schemas.openxmlformats.org/officeDocument/2006/relationships/image" Target="../media/image18.wmf"/><Relationship Id="rId1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28.wmf"/><Relationship Id="rId18" Type="http://schemas.openxmlformats.org/officeDocument/2006/relationships/oleObject" Target="../embeddings/oleObject20.bin"/><Relationship Id="rId3" Type="http://schemas.openxmlformats.org/officeDocument/2006/relationships/notesSlide" Target="../notesSlides/notesSlide6.xml"/><Relationship Id="rId21" Type="http://schemas.openxmlformats.org/officeDocument/2006/relationships/image" Target="../media/image32.wmf"/><Relationship Id="rId7" Type="http://schemas.openxmlformats.org/officeDocument/2006/relationships/image" Target="../media/image10.png"/><Relationship Id="rId12" Type="http://schemas.openxmlformats.org/officeDocument/2006/relationships/oleObject" Target="../embeddings/oleObject17.bin"/><Relationship Id="rId17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9.bin"/><Relationship Id="rId20" Type="http://schemas.openxmlformats.org/officeDocument/2006/relationships/oleObject" Target="../embeddings/oleObject21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png"/><Relationship Id="rId11" Type="http://schemas.openxmlformats.org/officeDocument/2006/relationships/image" Target="../media/image27.wmf"/><Relationship Id="rId5" Type="http://schemas.openxmlformats.org/officeDocument/2006/relationships/image" Target="../media/image8.png"/><Relationship Id="rId15" Type="http://schemas.openxmlformats.org/officeDocument/2006/relationships/image" Target="../media/image29.wmf"/><Relationship Id="rId23" Type="http://schemas.openxmlformats.org/officeDocument/2006/relationships/image" Target="../media/image33.wmf"/><Relationship Id="rId10" Type="http://schemas.openxmlformats.org/officeDocument/2006/relationships/oleObject" Target="../embeddings/oleObject16.bin"/><Relationship Id="rId19" Type="http://schemas.openxmlformats.org/officeDocument/2006/relationships/image" Target="../media/image31.wmf"/><Relationship Id="rId4" Type="http://schemas.openxmlformats.org/officeDocument/2006/relationships/image" Target="../media/image34.png"/><Relationship Id="rId9" Type="http://schemas.openxmlformats.org/officeDocument/2006/relationships/image" Target="../media/image26.wmf"/><Relationship Id="rId14" Type="http://schemas.openxmlformats.org/officeDocument/2006/relationships/oleObject" Target="../embeddings/oleObject18.bin"/><Relationship Id="rId22" Type="http://schemas.openxmlformats.org/officeDocument/2006/relationships/oleObject" Target="../embeddings/oleObject2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oleObject" Target="../embeddings/oleObject25.bin"/><Relationship Id="rId18" Type="http://schemas.openxmlformats.org/officeDocument/2006/relationships/oleObject" Target="../embeddings/oleObject27.bin"/><Relationship Id="rId3" Type="http://schemas.openxmlformats.org/officeDocument/2006/relationships/notesSlide" Target="../notesSlides/notesSlide8.xml"/><Relationship Id="rId21" Type="http://schemas.openxmlformats.org/officeDocument/2006/relationships/oleObject" Target="../embeddings/oleObject28.bin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43.png"/><Relationship Id="rId17" Type="http://schemas.openxmlformats.org/officeDocument/2006/relationships/image" Target="../media/image3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6.bin"/><Relationship Id="rId20" Type="http://schemas.openxmlformats.org/officeDocument/2006/relationships/image" Target="../media/image45.png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png"/><Relationship Id="rId11" Type="http://schemas.openxmlformats.org/officeDocument/2006/relationships/image" Target="../media/image42.png"/><Relationship Id="rId5" Type="http://schemas.openxmlformats.org/officeDocument/2006/relationships/image" Target="../media/image9.png"/><Relationship Id="rId15" Type="http://schemas.openxmlformats.org/officeDocument/2006/relationships/image" Target="../media/image44.png"/><Relationship Id="rId10" Type="http://schemas.openxmlformats.org/officeDocument/2006/relationships/image" Target="../media/image37.wmf"/><Relationship Id="rId19" Type="http://schemas.openxmlformats.org/officeDocument/2006/relationships/image" Target="../media/image40.wmf"/><Relationship Id="rId4" Type="http://schemas.openxmlformats.org/officeDocument/2006/relationships/image" Target="../media/image8.png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38.wmf"/><Relationship Id="rId22" Type="http://schemas.openxmlformats.org/officeDocument/2006/relationships/image" Target="../media/image41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13" Type="http://schemas.openxmlformats.org/officeDocument/2006/relationships/oleObject" Target="../embeddings/oleObject32.bin"/><Relationship Id="rId18" Type="http://schemas.openxmlformats.org/officeDocument/2006/relationships/image" Target="../media/image51.wmf"/><Relationship Id="rId26" Type="http://schemas.openxmlformats.org/officeDocument/2006/relationships/image" Target="../media/image55.wmf"/><Relationship Id="rId3" Type="http://schemas.openxmlformats.org/officeDocument/2006/relationships/notesSlide" Target="../notesSlides/notesSlide9.xml"/><Relationship Id="rId21" Type="http://schemas.openxmlformats.org/officeDocument/2006/relationships/oleObject" Target="../embeddings/oleObject36.bin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48.wmf"/><Relationship Id="rId17" Type="http://schemas.openxmlformats.org/officeDocument/2006/relationships/oleObject" Target="../embeddings/oleObject34.bin"/><Relationship Id="rId25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0.wmf"/><Relationship Id="rId20" Type="http://schemas.openxmlformats.org/officeDocument/2006/relationships/image" Target="../media/image52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10.png"/><Relationship Id="rId11" Type="http://schemas.openxmlformats.org/officeDocument/2006/relationships/oleObject" Target="../embeddings/oleObject31.bin"/><Relationship Id="rId24" Type="http://schemas.openxmlformats.org/officeDocument/2006/relationships/image" Target="../media/image54.wmf"/><Relationship Id="rId5" Type="http://schemas.openxmlformats.org/officeDocument/2006/relationships/image" Target="../media/image9.png"/><Relationship Id="rId15" Type="http://schemas.openxmlformats.org/officeDocument/2006/relationships/oleObject" Target="../embeddings/oleObject33.bin"/><Relationship Id="rId23" Type="http://schemas.openxmlformats.org/officeDocument/2006/relationships/oleObject" Target="../embeddings/oleObject37.bin"/><Relationship Id="rId28" Type="http://schemas.openxmlformats.org/officeDocument/2006/relationships/image" Target="../media/image56.wmf"/><Relationship Id="rId10" Type="http://schemas.openxmlformats.org/officeDocument/2006/relationships/image" Target="../media/image47.wmf"/><Relationship Id="rId19" Type="http://schemas.openxmlformats.org/officeDocument/2006/relationships/oleObject" Target="../embeddings/oleObject35.bin"/><Relationship Id="rId4" Type="http://schemas.openxmlformats.org/officeDocument/2006/relationships/image" Target="../media/image57.png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49.wmf"/><Relationship Id="rId22" Type="http://schemas.openxmlformats.org/officeDocument/2006/relationships/image" Target="../media/image53.wmf"/><Relationship Id="rId27" Type="http://schemas.openxmlformats.org/officeDocument/2006/relationships/oleObject" Target="../embeddings/oleObject3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332412" y="2473880"/>
            <a:ext cx="5638800" cy="1259920"/>
          </a:xfrm>
          <a:prstGeom prst="roundRect">
            <a:avLst>
              <a:gd name="adj" fmla="val 12012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412" y="1648642"/>
            <a:ext cx="5638800" cy="888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764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6" r="13084" b="23353"/>
          <a:stretch/>
        </p:blipFill>
        <p:spPr bwMode="auto">
          <a:xfrm>
            <a:off x="6139295" y="2510248"/>
            <a:ext cx="4025035" cy="110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931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>
          <a:xfrm>
            <a:off x="2064499" y="160222"/>
            <a:ext cx="9821114" cy="1668578"/>
          </a:xfrm>
          <a:prstGeom prst="roundRect">
            <a:avLst>
              <a:gd name="adj" fmla="val 5364"/>
            </a:avLst>
          </a:prstGeom>
          <a:gradFill flip="none" rotWithShape="1">
            <a:gsLst>
              <a:gs pos="0">
                <a:srgbClr val="94B0B7"/>
              </a:gs>
              <a:gs pos="100000">
                <a:schemeClr val="bg1"/>
              </a:gs>
            </a:gsLst>
            <a:lin ang="18900000" scaled="1"/>
            <a:tileRect/>
          </a:gra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360612" y="262235"/>
            <a:ext cx="9296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b="1">
                <a:latin typeface="Arial" pitchFamily="34" charset="0"/>
                <a:cs typeface="Arial" pitchFamily="34" charset="0"/>
              </a:rPr>
              <a:t>Phân tích các đa thức sau thành thành nhân tử: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44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708" y="1961279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35" y="148522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86362" y="628083"/>
            <a:ext cx="134754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2.34</a:t>
            </a:r>
            <a:endParaRPr lang="en-US" sz="54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03" y="379212"/>
            <a:ext cx="1307140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2820798"/>
              </p:ext>
            </p:extLst>
          </p:nvPr>
        </p:nvGraphicFramePr>
        <p:xfrm>
          <a:off x="3141663" y="704792"/>
          <a:ext cx="2116137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49" name="Equation" r:id="rId7" imgW="901440" imgH="241200" progId="Equation.DSMT4">
                  <p:embed/>
                </p:oleObj>
              </mc:Choice>
              <mc:Fallback>
                <p:oleObj name="Equation" r:id="rId7" imgW="9014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1663" y="704792"/>
                        <a:ext cx="2116137" cy="57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1880649"/>
              </p:ext>
            </p:extLst>
          </p:nvPr>
        </p:nvGraphicFramePr>
        <p:xfrm>
          <a:off x="7361238" y="677662"/>
          <a:ext cx="2263775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50" name="Equation" r:id="rId9" imgW="965160" imgH="241200" progId="Equation.DSMT4">
                  <p:embed/>
                </p:oleObj>
              </mc:Choice>
              <mc:Fallback>
                <p:oleObj name="Equation" r:id="rId9" imgW="9651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1238" y="677662"/>
                        <a:ext cx="2263775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5032155"/>
              </p:ext>
            </p:extLst>
          </p:nvPr>
        </p:nvGraphicFramePr>
        <p:xfrm>
          <a:off x="2513012" y="2438400"/>
          <a:ext cx="4119562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51" name="Equation" r:id="rId11" imgW="1752480" imgH="241200" progId="Equation.DSMT4">
                  <p:embed/>
                </p:oleObj>
              </mc:Choice>
              <mc:Fallback>
                <p:oleObj name="Equation" r:id="rId11" imgW="17524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3012" y="2438400"/>
                        <a:ext cx="4119562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7985129"/>
              </p:ext>
            </p:extLst>
          </p:nvPr>
        </p:nvGraphicFramePr>
        <p:xfrm>
          <a:off x="3141663" y="1277938"/>
          <a:ext cx="2382837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52" name="Equation" r:id="rId13" imgW="1015920" imgH="241200" progId="Equation.DSMT4">
                  <p:embed/>
                </p:oleObj>
              </mc:Choice>
              <mc:Fallback>
                <p:oleObj name="Equation" r:id="rId13" imgW="10159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1663" y="1277938"/>
                        <a:ext cx="2382837" cy="579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4125997"/>
              </p:ext>
            </p:extLst>
          </p:nvPr>
        </p:nvGraphicFramePr>
        <p:xfrm>
          <a:off x="7361238" y="1250950"/>
          <a:ext cx="2473325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53" name="Equation" r:id="rId15" imgW="1054080" imgH="241200" progId="Equation.DSMT4">
                  <p:embed/>
                </p:oleObj>
              </mc:Choice>
              <mc:Fallback>
                <p:oleObj name="Equation" r:id="rId15" imgW="10540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1238" y="1250950"/>
                        <a:ext cx="2473325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6545920"/>
              </p:ext>
            </p:extLst>
          </p:nvPr>
        </p:nvGraphicFramePr>
        <p:xfrm>
          <a:off x="6627812" y="2514600"/>
          <a:ext cx="2836862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54" name="Equation" r:id="rId17" imgW="1206360" imgH="203040" progId="Equation.DSMT4">
                  <p:embed/>
                </p:oleObj>
              </mc:Choice>
              <mc:Fallback>
                <p:oleObj name="Equation" r:id="rId17" imgW="12063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7812" y="2514600"/>
                        <a:ext cx="2836862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2861748"/>
              </p:ext>
            </p:extLst>
          </p:nvPr>
        </p:nvGraphicFramePr>
        <p:xfrm>
          <a:off x="2560637" y="3235325"/>
          <a:ext cx="444817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55" name="Equation" r:id="rId19" imgW="1892160" imgH="241200" progId="Equation.DSMT4">
                  <p:embed/>
                </p:oleObj>
              </mc:Choice>
              <mc:Fallback>
                <p:oleObj name="Equation" r:id="rId19" imgW="18921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0637" y="3235325"/>
                        <a:ext cx="4448175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8726932"/>
              </p:ext>
            </p:extLst>
          </p:nvPr>
        </p:nvGraphicFramePr>
        <p:xfrm>
          <a:off x="4875212" y="3768725"/>
          <a:ext cx="5045075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56" name="Equation" r:id="rId21" imgW="2145960" imgH="304560" progId="Equation.DSMT4">
                  <p:embed/>
                </p:oleObj>
              </mc:Choice>
              <mc:Fallback>
                <p:oleObj name="Equation" r:id="rId21" imgW="214596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5212" y="3768725"/>
                        <a:ext cx="5045075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1747471"/>
              </p:ext>
            </p:extLst>
          </p:nvPr>
        </p:nvGraphicFramePr>
        <p:xfrm>
          <a:off x="4875212" y="4454525"/>
          <a:ext cx="447675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57" name="Equation" r:id="rId23" imgW="1904760" imgH="241200" progId="Equation.DSMT4">
                  <p:embed/>
                </p:oleObj>
              </mc:Choice>
              <mc:Fallback>
                <p:oleObj name="Equation" r:id="rId23" imgW="19047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5212" y="4454525"/>
                        <a:ext cx="4476750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557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>
          <a:xfrm>
            <a:off x="2064499" y="160222"/>
            <a:ext cx="9821114" cy="1668578"/>
          </a:xfrm>
          <a:prstGeom prst="roundRect">
            <a:avLst>
              <a:gd name="adj" fmla="val 5364"/>
            </a:avLst>
          </a:prstGeom>
          <a:gradFill flip="none" rotWithShape="1">
            <a:gsLst>
              <a:gs pos="0">
                <a:srgbClr val="94B0B7"/>
              </a:gs>
              <a:gs pos="100000">
                <a:schemeClr val="bg1"/>
              </a:gs>
            </a:gsLst>
            <a:lin ang="18900000" scaled="1"/>
            <a:tileRect/>
          </a:gra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360612" y="262235"/>
            <a:ext cx="9296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b="1">
                <a:latin typeface="Arial" pitchFamily="34" charset="0"/>
                <a:cs typeface="Arial" pitchFamily="34" charset="0"/>
              </a:rPr>
              <a:t>Phân tích các đa thức sau thành thành nhân tử: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44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708" y="1961279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35" y="148522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86362" y="628083"/>
            <a:ext cx="134754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2.34</a:t>
            </a:r>
            <a:endParaRPr lang="en-US" sz="54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03" y="379212"/>
            <a:ext cx="1307140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4570786"/>
              </p:ext>
            </p:extLst>
          </p:nvPr>
        </p:nvGraphicFramePr>
        <p:xfrm>
          <a:off x="3141663" y="704792"/>
          <a:ext cx="2116137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85" name="Equation" r:id="rId7" imgW="901440" imgH="241200" progId="Equation.DSMT4">
                  <p:embed/>
                </p:oleObj>
              </mc:Choice>
              <mc:Fallback>
                <p:oleObj name="Equation" r:id="rId7" imgW="9014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1663" y="704792"/>
                        <a:ext cx="2116137" cy="57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7811164"/>
              </p:ext>
            </p:extLst>
          </p:nvPr>
        </p:nvGraphicFramePr>
        <p:xfrm>
          <a:off x="7361238" y="677662"/>
          <a:ext cx="2263775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86" name="Equation" r:id="rId9" imgW="965160" imgH="241200" progId="Equation.DSMT4">
                  <p:embed/>
                </p:oleObj>
              </mc:Choice>
              <mc:Fallback>
                <p:oleObj name="Equation" r:id="rId9" imgW="9651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1238" y="677662"/>
                        <a:ext cx="2263775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42473"/>
              </p:ext>
            </p:extLst>
          </p:nvPr>
        </p:nvGraphicFramePr>
        <p:xfrm>
          <a:off x="3141663" y="1277938"/>
          <a:ext cx="2382837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87" name="Equation" r:id="rId11" imgW="1015920" imgH="241200" progId="Equation.DSMT4">
                  <p:embed/>
                </p:oleObj>
              </mc:Choice>
              <mc:Fallback>
                <p:oleObj name="Equation" r:id="rId11" imgW="10159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1663" y="1277938"/>
                        <a:ext cx="2382837" cy="579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3028693"/>
              </p:ext>
            </p:extLst>
          </p:nvPr>
        </p:nvGraphicFramePr>
        <p:xfrm>
          <a:off x="7361238" y="1250950"/>
          <a:ext cx="2473325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88" name="Equation" r:id="rId13" imgW="1054080" imgH="241200" progId="Equation.DSMT4">
                  <p:embed/>
                </p:oleObj>
              </mc:Choice>
              <mc:Fallback>
                <p:oleObj name="Equation" r:id="rId13" imgW="10540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1238" y="1250950"/>
                        <a:ext cx="2473325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6087875"/>
              </p:ext>
            </p:extLst>
          </p:nvPr>
        </p:nvGraphicFramePr>
        <p:xfrm>
          <a:off x="2894012" y="2286000"/>
          <a:ext cx="4865687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89" name="Equation" r:id="rId15" imgW="2070000" imgH="241200" progId="Equation.DSMT4">
                  <p:embed/>
                </p:oleObj>
              </mc:Choice>
              <mc:Fallback>
                <p:oleObj name="Equation" r:id="rId15" imgW="20700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4012" y="2286000"/>
                        <a:ext cx="4865687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6938451"/>
              </p:ext>
            </p:extLst>
          </p:nvPr>
        </p:nvGraphicFramePr>
        <p:xfrm>
          <a:off x="5332412" y="2819400"/>
          <a:ext cx="1731963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90" name="Equation" r:id="rId17" imgW="736560" imgH="241200" progId="Equation.DSMT4">
                  <p:embed/>
                </p:oleObj>
              </mc:Choice>
              <mc:Fallback>
                <p:oleObj name="Equation" r:id="rId17" imgW="7365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2412" y="2819400"/>
                        <a:ext cx="1731963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8991145"/>
              </p:ext>
            </p:extLst>
          </p:nvPr>
        </p:nvGraphicFramePr>
        <p:xfrm>
          <a:off x="2817812" y="3505200"/>
          <a:ext cx="495300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91" name="Equation" r:id="rId19" imgW="2108160" imgH="241200" progId="Equation.DSMT4">
                  <p:embed/>
                </p:oleObj>
              </mc:Choice>
              <mc:Fallback>
                <p:oleObj name="Equation" r:id="rId19" imgW="21081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7812" y="3505200"/>
                        <a:ext cx="4953000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3902664"/>
              </p:ext>
            </p:extLst>
          </p:nvPr>
        </p:nvGraphicFramePr>
        <p:xfrm>
          <a:off x="5256212" y="4038600"/>
          <a:ext cx="6235700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92" name="Equation" r:id="rId21" imgW="2654280" imgH="304560" progId="Equation.DSMT4">
                  <p:embed/>
                </p:oleObj>
              </mc:Choice>
              <mc:Fallback>
                <p:oleObj name="Equation" r:id="rId21" imgW="265428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6212" y="4038600"/>
                        <a:ext cx="6235700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5327707"/>
              </p:ext>
            </p:extLst>
          </p:nvPr>
        </p:nvGraphicFramePr>
        <p:xfrm>
          <a:off x="5270482" y="4800600"/>
          <a:ext cx="6086475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93" name="Equation" r:id="rId23" imgW="2590560" imgH="304560" progId="Equation.DSMT4">
                  <p:embed/>
                </p:oleObj>
              </mc:Choice>
              <mc:Fallback>
                <p:oleObj name="Equation" r:id="rId23" imgW="259056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482" y="4800600"/>
                        <a:ext cx="6086475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7910239"/>
              </p:ext>
            </p:extLst>
          </p:nvPr>
        </p:nvGraphicFramePr>
        <p:xfrm>
          <a:off x="5270482" y="5562600"/>
          <a:ext cx="3729038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94" name="Equation" r:id="rId25" imgW="1587240" imgH="304560" progId="Equation.DSMT4">
                  <p:embed/>
                </p:oleObj>
              </mc:Choice>
              <mc:Fallback>
                <p:oleObj name="Equation" r:id="rId25" imgW="158724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482" y="5562600"/>
                        <a:ext cx="3729038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5965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>
          <a:xfrm>
            <a:off x="2064499" y="160222"/>
            <a:ext cx="9821114" cy="1516178"/>
          </a:xfrm>
          <a:prstGeom prst="roundRect">
            <a:avLst>
              <a:gd name="adj" fmla="val 5364"/>
            </a:avLst>
          </a:prstGeom>
          <a:gradFill flip="none" rotWithShape="1">
            <a:gsLst>
              <a:gs pos="0">
                <a:srgbClr val="94B0B7"/>
              </a:gs>
              <a:gs pos="100000">
                <a:schemeClr val="bg1"/>
              </a:gs>
            </a:gsLst>
            <a:lin ang="18900000" scaled="1"/>
            <a:tileRect/>
          </a:gra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/>
              <p:cNvSpPr txBox="1"/>
              <p:nvPr/>
            </p:nvSpPr>
            <p:spPr>
              <a:xfrm>
                <a:off x="2360612" y="262235"/>
                <a:ext cx="9296400" cy="13017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600" b="1" smtClean="0">
                    <a:latin typeface="Arial" pitchFamily="34" charset="0"/>
                    <a:cs typeface="Arial" pitchFamily="34" charset="0"/>
                  </a:rPr>
                  <a:t>Sử dụng Hình 2.3, bằng cách tính diện tích hình vuông ABCD theo hai cách, hãy giải thích hằng đẳng </a:t>
                </a:r>
                <a:r>
                  <a:rPr lang="vi-VN" sz="2600" b="1">
                    <a:latin typeface="Arial" pitchFamily="34" charset="0"/>
                    <a:cs typeface="Arial" pitchFamily="34" charset="0"/>
                  </a:rPr>
                  <a:t>thức </a:t>
                </a: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6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(</m:t>
                          </m:r>
                          <m:r>
                            <a:rPr lang="en-US" sz="26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  <m:r>
                            <a:rPr lang="en-US" sz="26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+</m:t>
                          </m:r>
                          <m:r>
                            <a:rPr lang="en-US" sz="26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𝒃</m:t>
                          </m:r>
                          <m:r>
                            <a:rPr lang="en-US" sz="26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)</m:t>
                          </m:r>
                        </m:e>
                        <m:sup>
                          <m:r>
                            <a:rPr lang="en-US" sz="26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6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6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6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26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6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+</m:t>
                      </m:r>
                      <m:r>
                        <a:rPr lang="en-US" sz="26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𝟐</m:t>
                      </m:r>
                      <m:r>
                        <a:rPr lang="en-US" sz="26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𝒂𝒃</m:t>
                      </m:r>
                      <m:r>
                        <a:rPr lang="en-US" sz="26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26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6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𝒃</m:t>
                          </m:r>
                        </m:e>
                        <m:sup>
                          <m:r>
                            <a:rPr lang="en-US" sz="26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vi-VN" sz="2600" b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0612" y="262235"/>
                <a:ext cx="9296400" cy="1301703"/>
              </a:xfrm>
              <a:prstGeom prst="rect">
                <a:avLst/>
              </a:prstGeom>
              <a:blipFill rotWithShape="1">
                <a:blip r:embed="rId3"/>
                <a:stretch>
                  <a:fillRect l="-1115" t="-4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098" y="1795831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35" y="148522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86362" y="628083"/>
            <a:ext cx="134754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2.35</a:t>
            </a:r>
            <a:endParaRPr lang="en-US" sz="54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03" y="379212"/>
            <a:ext cx="1307140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697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949" y="1947138"/>
            <a:ext cx="3133725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446212" y="2126910"/>
            <a:ext cx="670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 i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Cách </a:t>
            </a:r>
            <a:r>
              <a:rPr lang="vi-VN" sz="2200" b="1" i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200" b="1" smtClean="0">
                <a:latin typeface="Arial" pitchFamily="34" charset="0"/>
                <a:cs typeface="Arial" pitchFamily="34" charset="0"/>
              </a:rPr>
              <a:t>: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Tính diện tích hình vuông ABCD có độ dài một cạnh bằng a + b.</a:t>
            </a:r>
            <a:endParaRPr lang="vi-VN" sz="2200" b="1">
              <a:solidFill>
                <a:srgbClr val="0F3D1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46212" y="2888910"/>
            <a:ext cx="6705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>
                <a:latin typeface="Arial" pitchFamily="34" charset="0"/>
                <a:cs typeface="Arial" pitchFamily="34" charset="0"/>
              </a:rPr>
              <a:t>Diện tích hình vuông ABCD là: (a + b)</a:t>
            </a:r>
            <a:r>
              <a:rPr lang="vi-VN" sz="2200" b="1" baseline="30000">
                <a:latin typeface="Arial" pitchFamily="34" charset="0"/>
                <a:cs typeface="Arial" pitchFamily="34" charset="0"/>
              </a:rPr>
              <a:t>2</a:t>
            </a:r>
            <a:endParaRPr lang="vi-VN" sz="2200" b="1" baseline="30000">
              <a:solidFill>
                <a:srgbClr val="0F3D1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46212" y="3350575"/>
            <a:ext cx="670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 i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Cách 2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. Tính diện tích hình vuông ABCD bằng tổng diện tích các hình P, Q, R, S.</a:t>
            </a:r>
            <a:endParaRPr lang="vi-VN" sz="2200" b="1" baseline="30000">
              <a:solidFill>
                <a:srgbClr val="0F3D1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46212" y="4120016"/>
            <a:ext cx="6705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>
                <a:latin typeface="Arial" pitchFamily="34" charset="0"/>
                <a:cs typeface="Arial" pitchFamily="34" charset="0"/>
              </a:rPr>
              <a:t>Diện tích hình vuông P là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: 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a</a:t>
            </a:r>
            <a:r>
              <a:rPr lang="vi-VN" sz="2200" b="1" baseline="30000" smtClean="0">
                <a:latin typeface="Arial" pitchFamily="34" charset="0"/>
                <a:cs typeface="Arial" pitchFamily="34" charset="0"/>
              </a:rPr>
              <a:t>2</a:t>
            </a:r>
            <a:endParaRPr lang="vi-VN" sz="2200" b="1" baseline="30000">
              <a:solidFill>
                <a:srgbClr val="0F3D1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46212" y="4550903"/>
            <a:ext cx="6705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>
                <a:latin typeface="Arial" pitchFamily="34" charset="0"/>
                <a:cs typeface="Arial" pitchFamily="34" charset="0"/>
              </a:rPr>
              <a:t>Diện tích hình hình chữ nhật Q là: ab</a:t>
            </a:r>
            <a:endParaRPr lang="vi-VN" sz="2200" b="1" baseline="30000">
              <a:solidFill>
                <a:srgbClr val="0F3D1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446212" y="4981790"/>
            <a:ext cx="6705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>
                <a:latin typeface="Arial" pitchFamily="34" charset="0"/>
                <a:cs typeface="Arial" pitchFamily="34" charset="0"/>
              </a:rPr>
              <a:t>Diện tích hình hình chữ nhật R là: ab</a:t>
            </a:r>
            <a:endParaRPr lang="vi-VN" sz="2200" b="1" baseline="30000">
              <a:solidFill>
                <a:srgbClr val="0F3D1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46212" y="5412677"/>
            <a:ext cx="6705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>
                <a:latin typeface="Arial" pitchFamily="34" charset="0"/>
                <a:cs typeface="Arial" pitchFamily="34" charset="0"/>
              </a:rPr>
              <a:t>Diện tích hình vuông S là: b</a:t>
            </a:r>
            <a:r>
              <a:rPr lang="vi-VN" sz="2200" b="1" baseline="30000">
                <a:latin typeface="Arial" pitchFamily="34" charset="0"/>
                <a:cs typeface="Arial" pitchFamily="34" charset="0"/>
              </a:rPr>
              <a:t>2</a:t>
            </a:r>
            <a:endParaRPr lang="vi-VN" sz="2200" b="1" baseline="30000">
              <a:solidFill>
                <a:srgbClr val="0F3D1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46212" y="5843564"/>
            <a:ext cx="883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>
                <a:latin typeface="Arial" pitchFamily="34" charset="0"/>
                <a:cs typeface="Arial" pitchFamily="34" charset="0"/>
              </a:rPr>
              <a:t>Diện tích hình vuông ABCD là: a</a:t>
            </a:r>
            <a:r>
              <a:rPr lang="vi-VN" sz="2200" b="1" baseline="30000">
                <a:latin typeface="Arial" pitchFamily="34" charset="0"/>
                <a:cs typeface="Arial" pitchFamily="34" charset="0"/>
              </a:rPr>
              <a:t>2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 + ab + ab + b</a:t>
            </a:r>
            <a:r>
              <a:rPr lang="vi-VN" sz="2200" b="1" baseline="30000">
                <a:latin typeface="Arial" pitchFamily="34" charset="0"/>
                <a:cs typeface="Arial" pitchFamily="34" charset="0"/>
              </a:rPr>
              <a:t>2 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= a</a:t>
            </a:r>
            <a:r>
              <a:rPr lang="vi-VN" sz="2200" b="1" baseline="30000">
                <a:latin typeface="Arial" pitchFamily="34" charset="0"/>
                <a:cs typeface="Arial" pitchFamily="34" charset="0"/>
              </a:rPr>
              <a:t>2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 + 2ab + 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b</a:t>
            </a:r>
            <a:r>
              <a:rPr lang="vi-VN" sz="2200" b="1" baseline="3000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446212" y="6288142"/>
            <a:ext cx="87296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>
                <a:latin typeface="Arial" pitchFamily="34" charset="0"/>
                <a:cs typeface="Arial" pitchFamily="34" charset="0"/>
              </a:rPr>
              <a:t>Từ hai cách tính diện 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tích 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ở 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trên, ta có: </a:t>
            </a:r>
            <a:r>
              <a:rPr lang="vi-VN" sz="22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(a + b)</a:t>
            </a:r>
            <a:r>
              <a:rPr lang="vi-VN" sz="2200" b="1" baseline="300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vi-VN" sz="22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= a</a:t>
            </a:r>
            <a:r>
              <a:rPr lang="vi-VN" sz="2200" b="1" baseline="300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vi-VN" sz="22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+ 2ab + b</a:t>
            </a:r>
            <a:r>
              <a:rPr lang="vi-VN" sz="2200" b="1" baseline="300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.</a:t>
            </a:r>
            <a:endParaRPr lang="vi-VN" sz="2200" b="1" baseline="30000">
              <a:solidFill>
                <a:srgbClr val="0F3D13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442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31" grpId="0"/>
      <p:bldP spid="32" grpId="0"/>
      <p:bldP spid="33" grpId="0"/>
      <p:bldP spid="34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13"/>
          <p:cNvSpPr/>
          <p:nvPr/>
        </p:nvSpPr>
        <p:spPr>
          <a:xfrm>
            <a:off x="-812588" y="492632"/>
            <a:ext cx="5463146" cy="5892800"/>
          </a:xfrm>
          <a:custGeom>
            <a:avLst/>
            <a:gdLst/>
            <a:ahLst/>
            <a:cxnLst/>
            <a:rect l="l" t="t" r="r" b="b"/>
            <a:pathLst>
              <a:path w="4098427" h="4419600">
                <a:moveTo>
                  <a:pt x="0" y="0"/>
                </a:moveTo>
                <a:lnTo>
                  <a:pt x="4098427" y="0"/>
                </a:lnTo>
                <a:lnTo>
                  <a:pt x="2588032" y="4419600"/>
                </a:lnTo>
                <a:lnTo>
                  <a:pt x="0" y="441960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5" name="Rectangle 15"/>
          <p:cNvSpPr/>
          <p:nvPr/>
        </p:nvSpPr>
        <p:spPr>
          <a:xfrm rot="1132070">
            <a:off x="3697390" y="-2084"/>
            <a:ext cx="1915577" cy="6882235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4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6" name="Rectangle 15"/>
          <p:cNvSpPr/>
          <p:nvPr/>
        </p:nvSpPr>
        <p:spPr>
          <a:xfrm rot="1132070">
            <a:off x="5733438" y="-2084"/>
            <a:ext cx="1915577" cy="6882235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304067" y="4800600"/>
            <a:ext cx="812588" cy="812800"/>
          </a:xfrm>
          <a:prstGeom prst="rect">
            <a:avLst/>
          </a:prstGeom>
          <a:noFill/>
          <a:ln w="50800">
            <a:solidFill>
              <a:schemeClr val="bg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116656" y="4546600"/>
            <a:ext cx="0" cy="508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>
            <a:off x="9116656" y="4546668"/>
            <a:ext cx="0" cy="50786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3" t="17982" r="12601" b="22046"/>
          <a:stretch/>
        </p:blipFill>
        <p:spPr bwMode="auto">
          <a:xfrm>
            <a:off x="1167199" y="869115"/>
            <a:ext cx="1660188" cy="297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1" t="11198" r="6916" b="28723"/>
          <a:stretch/>
        </p:blipFill>
        <p:spPr bwMode="auto">
          <a:xfrm>
            <a:off x="1115994" y="1219200"/>
            <a:ext cx="2507896" cy="333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5" t="19121" r="17589" b="20906"/>
          <a:stretch/>
        </p:blipFill>
        <p:spPr bwMode="auto">
          <a:xfrm>
            <a:off x="990697" y="1018100"/>
            <a:ext cx="542890" cy="349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324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012" y="1828800"/>
            <a:ext cx="6980237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726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359" name="Picture 3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0" y="1279525"/>
            <a:ext cx="8851900" cy="429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570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>
          <a:xfrm>
            <a:off x="2064499" y="177599"/>
            <a:ext cx="9821114" cy="1552650"/>
          </a:xfrm>
          <a:prstGeom prst="roundRect">
            <a:avLst>
              <a:gd name="adj" fmla="val 5364"/>
            </a:avLst>
          </a:prstGeom>
          <a:gradFill flip="none" rotWithShape="1">
            <a:gsLst>
              <a:gs pos="0">
                <a:srgbClr val="94B0B7"/>
              </a:gs>
              <a:gs pos="100000">
                <a:schemeClr val="bg1"/>
              </a:gs>
            </a:gsLst>
            <a:lin ang="18900000" scaled="1"/>
            <a:tileRect/>
          </a:gra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208212" y="238780"/>
            <a:ext cx="960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Đa thức </a:t>
            </a:r>
            <a:r>
              <a:rPr lang="vi-VN" sz="28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vi-VN" sz="2800" b="1" baseline="300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vi-VN" sz="28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– 9x + 8 </a:t>
            </a:r>
            <a:r>
              <a:rPr lang="vi-VN" b="1">
                <a:latin typeface="Arial" pitchFamily="34" charset="0"/>
                <a:cs typeface="Arial" pitchFamily="34" charset="0"/>
              </a:rPr>
              <a:t>được phân tích thành tích của hai đa thức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44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224" y="1938587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35" y="148522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86362" y="628083"/>
            <a:ext cx="134754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2.28</a:t>
            </a:r>
            <a:endParaRPr lang="en-US" sz="54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03" y="379212"/>
            <a:ext cx="1307140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2360612" y="714375"/>
                <a:ext cx="92964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smtClean="0">
                    <a:solidFill>
                      <a:srgbClr val="0F3D13"/>
                    </a:solidFill>
                    <a:latin typeface="Arial" pitchFamily="34" charset="0"/>
                    <a:cs typeface="Arial" pitchFamily="34" charset="0"/>
                  </a:rPr>
                  <a:t>A.</a:t>
                </a:r>
                <a:r>
                  <a:rPr lang="en-US" sz="2600" b="1" smtClean="0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𝟏</m:t>
                    </m:r>
                  </m:oMath>
                </a14:m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𝟖</m:t>
                    </m:r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.</a:t>
                </a:r>
                <a:r>
                  <a:rPr lang="en-US" sz="2600" b="1">
                    <a:latin typeface="Arial" pitchFamily="34" charset="0"/>
                    <a:cs typeface="Arial" pitchFamily="34" charset="0"/>
                  </a:rPr>
                  <a:t>		</a:t>
                </a:r>
                <a:r>
                  <a:rPr lang="en-US" sz="2600" b="1">
                    <a:solidFill>
                      <a:srgbClr val="0F3D13"/>
                    </a:solidFill>
                    <a:latin typeface="Arial" pitchFamily="34" charset="0"/>
                    <a:cs typeface="Arial" pitchFamily="34" charset="0"/>
                  </a:rPr>
                  <a:t>B.</a:t>
                </a:r>
                <a:r>
                  <a:rPr lang="en-US" sz="2600" b="1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  <a:cs typeface="Arial" pitchFamily="34" charset="0"/>
                      </a:rPr>
                      <m:t>  </m:t>
                    </m:r>
                    <m:r>
                      <a:rPr lang="en-US" b="1" i="1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en-US" b="1" i="1">
                        <a:latin typeface="Cambria Math"/>
                        <a:cs typeface="Arial" pitchFamily="34" charset="0"/>
                      </a:rPr>
                      <m:t>𝟏</m:t>
                    </m:r>
                  </m:oMath>
                </a14:m>
                <a:r>
                  <a:rPr lang="en-US" b="1">
                    <a:latin typeface="Arial" pitchFamily="34" charset="0"/>
                    <a:cs typeface="Arial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en-US" b="1" i="1">
                        <a:latin typeface="Cambria Math"/>
                        <a:cs typeface="Arial" pitchFamily="34" charset="0"/>
                      </a:rPr>
                      <m:t>𝟖</m:t>
                    </m:r>
                    <m:r>
                      <a:rPr lang="en-US" b="1" i="1"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2600" b="1">
                    <a:latin typeface="Arial" pitchFamily="34" charset="0"/>
                    <a:cs typeface="Arial" pitchFamily="34" charset="0"/>
                  </a:rPr>
                  <a:t>	</a:t>
                </a:r>
                <a:endParaRPr lang="en-US" sz="2600" b="1" smtClean="0"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2600" b="1">
                    <a:solidFill>
                      <a:srgbClr val="0F3D13"/>
                    </a:solidFill>
                    <a:latin typeface="Arial" pitchFamily="34" charset="0"/>
                    <a:cs typeface="Arial" pitchFamily="34" charset="0"/>
                  </a:rPr>
                  <a:t>C.</a:t>
                </a:r>
                <a:r>
                  <a:rPr lang="en-US" sz="2600" b="1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  <a:cs typeface="Arial" pitchFamily="34" charset="0"/>
                      </a:rPr>
                      <m:t>  </m:t>
                    </m:r>
                    <m:r>
                      <a:rPr lang="en-US" b="1" i="1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>
                        <a:latin typeface="Cambria Math"/>
                        <a:cs typeface="Arial" pitchFamily="34" charset="0"/>
                      </a:rPr>
                      <m:t>−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en-US" b="1">
                    <a:latin typeface="Arial" pitchFamily="34" charset="0"/>
                    <a:cs typeface="Arial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𝟒</m:t>
                    </m:r>
                    <m:r>
                      <a:rPr lang="en-US" b="1" i="1"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2600" b="1">
                    <a:latin typeface="Arial" pitchFamily="34" charset="0"/>
                    <a:cs typeface="Arial" pitchFamily="34" charset="0"/>
                  </a:rPr>
                  <a:t>		</a:t>
                </a:r>
                <a:r>
                  <a:rPr lang="en-US" sz="2600" b="1">
                    <a:solidFill>
                      <a:srgbClr val="0F3D13"/>
                    </a:solidFill>
                    <a:latin typeface="Arial" pitchFamily="34" charset="0"/>
                    <a:cs typeface="Arial" pitchFamily="34" charset="0"/>
                  </a:rPr>
                  <a:t>D.</a:t>
                </a:r>
                <a:r>
                  <a:rPr lang="en-US" sz="2600" b="1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a:rPr lang="en-US" b="1" i="1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𝟐</m:t>
                    </m:r>
                  </m:oMath>
                </a14:m>
                <a:r>
                  <a:rPr lang="en-US" b="1">
                    <a:latin typeface="Arial" pitchFamily="34" charset="0"/>
                    <a:cs typeface="Arial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𝟒</m:t>
                    </m:r>
                  </m:oMath>
                </a14:m>
                <a:endParaRPr lang="vi-VN" sz="20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0612" y="714375"/>
                <a:ext cx="9296400" cy="923330"/>
              </a:xfrm>
              <a:prstGeom prst="rect">
                <a:avLst/>
              </a:prstGeom>
              <a:blipFill rotWithShape="1">
                <a:blip r:embed="rId7"/>
                <a:stretch>
                  <a:fillRect l="-1115" t="-5921"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4387849" y="42672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smtClean="0">
                <a:latin typeface="Arial" pitchFamily="34" charset="0"/>
                <a:cs typeface="Arial" pitchFamily="34" charset="0"/>
              </a:rPr>
              <a:t>Chọn đáp án </a:t>
            </a:r>
            <a:r>
              <a:rPr lang="en-US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</a:t>
            </a:r>
            <a:endParaRPr lang="vi-VN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7207249" y="762000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3064772"/>
              </p:ext>
            </p:extLst>
          </p:nvPr>
        </p:nvGraphicFramePr>
        <p:xfrm>
          <a:off x="3244531" y="2362200"/>
          <a:ext cx="4477385" cy="5745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07" name="Equation" r:id="rId8" imgW="1904760" imgH="241200" progId="Equation.DSMT4">
                  <p:embed/>
                </p:oleObj>
              </mc:Choice>
              <mc:Fallback>
                <p:oleObj name="Equation" r:id="rId8" imgW="1904760" imgH="2412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4531" y="2362200"/>
                        <a:ext cx="4477385" cy="5745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2963135"/>
              </p:ext>
            </p:extLst>
          </p:nvPr>
        </p:nvGraphicFramePr>
        <p:xfrm>
          <a:off x="4875212" y="3016250"/>
          <a:ext cx="2805113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08" name="Equation" r:id="rId10" imgW="1193760" imgH="203040" progId="Equation.DSMT4">
                  <p:embed/>
                </p:oleObj>
              </mc:Choice>
              <mc:Fallback>
                <p:oleObj name="Equation" r:id="rId10" imgW="11937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5212" y="3016250"/>
                        <a:ext cx="2805113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5924036"/>
              </p:ext>
            </p:extLst>
          </p:nvPr>
        </p:nvGraphicFramePr>
        <p:xfrm>
          <a:off x="4875212" y="3581400"/>
          <a:ext cx="2178050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09" name="Equation" r:id="rId12" imgW="927000" imgH="203040" progId="Equation.DSMT4">
                  <p:embed/>
                </p:oleObj>
              </mc:Choice>
              <mc:Fallback>
                <p:oleObj name="Equation" r:id="rId12" imgW="9270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5212" y="3581400"/>
                        <a:ext cx="2178050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99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>
          <a:xfrm>
            <a:off x="2064499" y="177599"/>
            <a:ext cx="9821114" cy="1552650"/>
          </a:xfrm>
          <a:prstGeom prst="roundRect">
            <a:avLst>
              <a:gd name="adj" fmla="val 5364"/>
            </a:avLst>
          </a:prstGeom>
          <a:gradFill flip="none" rotWithShape="1">
            <a:gsLst>
              <a:gs pos="0">
                <a:srgbClr val="94B0B7"/>
              </a:gs>
              <a:gs pos="100000">
                <a:schemeClr val="bg1"/>
              </a:gs>
            </a:gsLst>
            <a:lin ang="18900000" scaled="1"/>
            <a:tileRect/>
          </a:gra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894012" y="238780"/>
            <a:ext cx="8915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Khẳng định nào sau đây là đúng ?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44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224" y="1938587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35" y="148522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86362" y="628083"/>
            <a:ext cx="134754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2.29</a:t>
            </a:r>
            <a:endParaRPr lang="en-US" sz="54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03" y="379212"/>
            <a:ext cx="1307140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2360612" y="714375"/>
                <a:ext cx="92964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smtClean="0">
                    <a:solidFill>
                      <a:srgbClr val="0F3D13"/>
                    </a:solidFill>
                    <a:latin typeface="Arial" pitchFamily="34" charset="0"/>
                    <a:cs typeface="Arial" pitchFamily="34" charset="0"/>
                  </a:rPr>
                  <a:t>A.</a:t>
                </a:r>
                <a:r>
                  <a:rPr lang="en-US" sz="2600" b="1" smtClean="0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>
                    <a:latin typeface="Arial" pitchFamily="34" charset="0"/>
                    <a:cs typeface="Arial" pitchFamily="34" charset="0"/>
                  </a:rPr>
                  <a:t>		</a:t>
                </a: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		</a:t>
                </a:r>
                <a:r>
                  <a:rPr lang="en-US" sz="2600" b="1" smtClean="0">
                    <a:solidFill>
                      <a:srgbClr val="0F3D13"/>
                    </a:solidFill>
                    <a:latin typeface="Arial" pitchFamily="34" charset="0"/>
                    <a:cs typeface="Arial" pitchFamily="34" charset="0"/>
                  </a:rPr>
                  <a:t>B</a:t>
                </a:r>
                <a:r>
                  <a:rPr lang="en-US" sz="2600" b="1">
                    <a:solidFill>
                      <a:srgbClr val="0F3D13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r>
                  <a:rPr lang="en-US" sz="2600" b="1">
                    <a:latin typeface="Arial" pitchFamily="34" charset="0"/>
                    <a:cs typeface="Arial" pitchFamily="34" charset="0"/>
                  </a:rPr>
                  <a:t> 	</a:t>
                </a:r>
                <a:endParaRPr lang="en-US" sz="2600" b="1" smtClean="0"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2600" b="1">
                    <a:solidFill>
                      <a:srgbClr val="0F3D13"/>
                    </a:solidFill>
                    <a:latin typeface="Arial" pitchFamily="34" charset="0"/>
                    <a:cs typeface="Arial" pitchFamily="34" charset="0"/>
                  </a:rPr>
                  <a:t>C.</a:t>
                </a:r>
                <a:r>
                  <a:rPr lang="en-US" sz="2600" b="1">
                    <a:latin typeface="Arial" pitchFamily="34" charset="0"/>
                    <a:cs typeface="Arial" pitchFamily="34" charset="0"/>
                  </a:rPr>
                  <a:t> 		</a:t>
                </a: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		</a:t>
                </a:r>
                <a:r>
                  <a:rPr lang="en-US" sz="2600" b="1" smtClean="0">
                    <a:solidFill>
                      <a:srgbClr val="0F3D13"/>
                    </a:solidFill>
                    <a:latin typeface="Arial" pitchFamily="34" charset="0"/>
                    <a:cs typeface="Arial" pitchFamily="34" charset="0"/>
                  </a:rPr>
                  <a:t>D</a:t>
                </a:r>
                <a:r>
                  <a:rPr lang="en-US" sz="2600" b="1">
                    <a:solidFill>
                      <a:srgbClr val="0F3D13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r>
                  <a:rPr lang="en-US" sz="2600" b="1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endParaRPr lang="vi-VN" sz="20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0612" y="714375"/>
                <a:ext cx="9296400" cy="923330"/>
              </a:xfrm>
              <a:prstGeom prst="rect">
                <a:avLst/>
              </a:prstGeom>
              <a:blipFill rotWithShape="1">
                <a:blip r:embed="rId7"/>
                <a:stretch>
                  <a:fillRect l="-1115" t="-5921"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4559299" y="29718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smtClean="0">
                <a:latin typeface="Arial" pitchFamily="34" charset="0"/>
                <a:cs typeface="Arial" pitchFamily="34" charset="0"/>
              </a:rPr>
              <a:t>Chọn đáp án </a:t>
            </a:r>
            <a:r>
              <a:rPr lang="en-US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</a:t>
            </a:r>
            <a:endParaRPr lang="vi-VN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7237412" y="1168924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8640911"/>
              </p:ext>
            </p:extLst>
          </p:nvPr>
        </p:nvGraphicFramePr>
        <p:xfrm>
          <a:off x="3991767" y="2300037"/>
          <a:ext cx="3611563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47" name="Equation" r:id="rId8" imgW="1536480" imgH="241200" progId="Equation.DSMT4">
                  <p:embed/>
                </p:oleObj>
              </mc:Choice>
              <mc:Fallback>
                <p:oleObj name="Equation" r:id="rId8" imgW="15364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1767" y="2300037"/>
                        <a:ext cx="3611563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8548834"/>
              </p:ext>
            </p:extLst>
          </p:nvPr>
        </p:nvGraphicFramePr>
        <p:xfrm>
          <a:off x="2944131" y="685800"/>
          <a:ext cx="3773265" cy="474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48" name="Equation" r:id="rId10" imgW="1942920" imgH="241200" progId="Equation.DSMT4">
                  <p:embed/>
                </p:oleObj>
              </mc:Choice>
              <mc:Fallback>
                <p:oleObj name="Equation" r:id="rId10" imgW="19429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4131" y="685800"/>
                        <a:ext cx="3773265" cy="474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5292778"/>
              </p:ext>
            </p:extLst>
          </p:nvPr>
        </p:nvGraphicFramePr>
        <p:xfrm>
          <a:off x="7872634" y="685800"/>
          <a:ext cx="3773265" cy="474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49" name="Equation" r:id="rId12" imgW="1942920" imgH="241200" progId="Equation.DSMT4">
                  <p:embed/>
                </p:oleObj>
              </mc:Choice>
              <mc:Fallback>
                <p:oleObj name="Equation" r:id="rId12" imgW="19429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2634" y="685800"/>
                        <a:ext cx="3773265" cy="474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3499747"/>
              </p:ext>
            </p:extLst>
          </p:nvPr>
        </p:nvGraphicFramePr>
        <p:xfrm>
          <a:off x="2944131" y="1160463"/>
          <a:ext cx="2984500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50" name="Equation" r:id="rId14" imgW="1536480" imgH="241200" progId="Equation.DSMT4">
                  <p:embed/>
                </p:oleObj>
              </mc:Choice>
              <mc:Fallback>
                <p:oleObj name="Equation" r:id="rId14" imgW="15364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4131" y="1160463"/>
                        <a:ext cx="2984500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7740441"/>
              </p:ext>
            </p:extLst>
          </p:nvPr>
        </p:nvGraphicFramePr>
        <p:xfrm>
          <a:off x="7872634" y="1150867"/>
          <a:ext cx="2984500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51" name="Equation" r:id="rId16" imgW="1536480" imgH="241200" progId="Equation.DSMT4">
                  <p:embed/>
                </p:oleObj>
              </mc:Choice>
              <mc:Fallback>
                <p:oleObj name="Equation" r:id="rId16" imgW="15364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2634" y="1150867"/>
                        <a:ext cx="2984500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341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>
          <a:xfrm>
            <a:off x="2064499" y="177598"/>
            <a:ext cx="9821114" cy="1983945"/>
          </a:xfrm>
          <a:prstGeom prst="roundRect">
            <a:avLst>
              <a:gd name="adj" fmla="val 5364"/>
            </a:avLst>
          </a:prstGeom>
          <a:gradFill flip="none" rotWithShape="1">
            <a:gsLst>
              <a:gs pos="0">
                <a:srgbClr val="94B0B7"/>
              </a:gs>
              <a:gs pos="100000">
                <a:schemeClr val="bg1"/>
              </a:gs>
            </a:gsLst>
            <a:lin ang="18900000" scaled="1"/>
            <a:tileRect/>
          </a:gra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/>
              <p:cNvSpPr txBox="1"/>
              <p:nvPr/>
            </p:nvSpPr>
            <p:spPr>
              <a:xfrm>
                <a:off x="2284412" y="238780"/>
                <a:ext cx="9525000" cy="9015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Biểu thức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𝟐𝟓</m:t>
                        </m:r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𝟐𝟎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𝒙𝒚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𝟒</m:t>
                    </m:r>
                    <m:sSup>
                      <m:sSupPr>
                        <m:ctrlP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𝒚</m:t>
                        </m:r>
                      </m:e>
                      <m:sup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viết dưới dạng bình phương của một tổng là :</a:t>
                </a:r>
                <a:endParaRPr lang="vi-VN" sz="26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412" y="238780"/>
                <a:ext cx="9525000" cy="901593"/>
              </a:xfrm>
              <a:prstGeom prst="rect">
                <a:avLst/>
              </a:prstGeom>
              <a:blipFill rotWithShape="1">
                <a:blip r:embed="rId4"/>
                <a:stretch>
                  <a:fillRect l="-1152" t="-5405" b="-15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Picture 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224" y="2315122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35" y="148522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93575" y="628083"/>
            <a:ext cx="133312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2.30</a:t>
            </a:r>
            <a:endParaRPr lang="en-US" sz="54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03" y="379212"/>
            <a:ext cx="1307140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436812" y="1129032"/>
            <a:ext cx="9296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mtClean="0">
                <a:solidFill>
                  <a:srgbClr val="0F3D13"/>
                </a:solidFill>
                <a:latin typeface="Arial" pitchFamily="34" charset="0"/>
                <a:cs typeface="Arial" pitchFamily="34" charset="0"/>
              </a:rPr>
              <a:t>A.</a:t>
            </a:r>
            <a:r>
              <a:rPr lang="en-US" sz="26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>
                <a:latin typeface="Arial" pitchFamily="34" charset="0"/>
                <a:cs typeface="Arial" pitchFamily="34" charset="0"/>
              </a:rPr>
              <a:t>		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		</a:t>
            </a:r>
            <a:r>
              <a:rPr lang="en-US" sz="2600" b="1" smtClean="0">
                <a:solidFill>
                  <a:srgbClr val="0F3D13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2600" b="1">
                <a:solidFill>
                  <a:srgbClr val="0F3D13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2600" b="1">
                <a:latin typeface="Arial" pitchFamily="34" charset="0"/>
                <a:cs typeface="Arial" pitchFamily="34" charset="0"/>
              </a:rPr>
              <a:t> 	</a:t>
            </a:r>
            <a:endParaRPr lang="en-US" sz="2600" b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29136" y="41148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smtClean="0">
                <a:latin typeface="Arial" pitchFamily="34" charset="0"/>
                <a:cs typeface="Arial" pitchFamily="34" charset="0"/>
              </a:rPr>
              <a:t>Chọn đáp án </a:t>
            </a:r>
            <a:r>
              <a:rPr lang="en-US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</a:t>
            </a:r>
            <a:endParaRPr lang="vi-VN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7313612" y="1704343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9661710"/>
              </p:ext>
            </p:extLst>
          </p:nvPr>
        </p:nvGraphicFramePr>
        <p:xfrm>
          <a:off x="3032154" y="2743200"/>
          <a:ext cx="6297613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73" name="Equation" r:id="rId8" imgW="2679480" imgH="241200" progId="Equation.DSMT4">
                  <p:embed/>
                </p:oleObj>
              </mc:Choice>
              <mc:Fallback>
                <p:oleObj name="Equation" r:id="rId8" imgW="26794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2154" y="2743200"/>
                        <a:ext cx="6297613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5418827"/>
              </p:ext>
            </p:extLst>
          </p:nvPr>
        </p:nvGraphicFramePr>
        <p:xfrm>
          <a:off x="3275012" y="1050925"/>
          <a:ext cx="1700212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74" name="Equation" r:id="rId10" imgW="876240" imgH="317160" progId="Equation.DSMT4">
                  <p:embed/>
                </p:oleObj>
              </mc:Choice>
              <mc:Fallback>
                <p:oleObj name="Equation" r:id="rId10" imgW="87624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012" y="1050925"/>
                        <a:ext cx="1700212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1529039"/>
              </p:ext>
            </p:extLst>
          </p:nvPr>
        </p:nvGraphicFramePr>
        <p:xfrm>
          <a:off x="8228012" y="1050925"/>
          <a:ext cx="1700212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75" name="Equation" r:id="rId12" imgW="876240" imgH="317160" progId="Equation.DSMT4">
                  <p:embed/>
                </p:oleObj>
              </mc:Choice>
              <mc:Fallback>
                <p:oleObj name="Equation" r:id="rId12" imgW="87624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8012" y="1050925"/>
                        <a:ext cx="1700212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2436812" y="1669100"/>
                <a:ext cx="929640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smtClean="0">
                    <a:solidFill>
                      <a:srgbClr val="0F3D13"/>
                    </a:solidFill>
                    <a:latin typeface="Arial" pitchFamily="34" charset="0"/>
                    <a:cs typeface="Arial" pitchFamily="34" charset="0"/>
                  </a:rPr>
                  <a:t>C</a:t>
                </a:r>
                <a:r>
                  <a:rPr lang="en-US" sz="2600" b="1">
                    <a:solidFill>
                      <a:srgbClr val="0F3D13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r>
                  <a:rPr lang="en-US" sz="2600" b="1">
                    <a:latin typeface="Arial" pitchFamily="34" charset="0"/>
                    <a:cs typeface="Arial" pitchFamily="34" charset="0"/>
                  </a:rPr>
                  <a:t> 		</a:t>
                </a: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		</a:t>
                </a:r>
                <a:r>
                  <a:rPr lang="en-US" sz="2600" b="1" smtClean="0">
                    <a:solidFill>
                      <a:srgbClr val="0F3D13"/>
                    </a:solidFill>
                    <a:latin typeface="Arial" pitchFamily="34" charset="0"/>
                    <a:cs typeface="Arial" pitchFamily="34" charset="0"/>
                  </a:rPr>
                  <a:t>D</a:t>
                </a:r>
                <a:r>
                  <a:rPr lang="en-US" sz="2600" b="1">
                    <a:solidFill>
                      <a:srgbClr val="0F3D13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r>
                  <a:rPr lang="en-US" sz="2600" b="1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endParaRPr lang="vi-VN" sz="20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6812" y="1669100"/>
                <a:ext cx="9296400" cy="492443"/>
              </a:xfrm>
              <a:prstGeom prst="rect">
                <a:avLst/>
              </a:prstGeom>
              <a:blipFill rotWithShape="1">
                <a:blip r:embed="rId14"/>
                <a:stretch>
                  <a:fillRect l="-1180" t="-11111" b="-29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3062791"/>
              </p:ext>
            </p:extLst>
          </p:nvPr>
        </p:nvGraphicFramePr>
        <p:xfrm>
          <a:off x="3275012" y="1652588"/>
          <a:ext cx="1255712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76" name="Equation" r:id="rId15" imgW="647640" imgH="241200" progId="Equation.DSMT4">
                  <p:embed/>
                </p:oleObj>
              </mc:Choice>
              <mc:Fallback>
                <p:oleObj name="Equation" r:id="rId15" imgW="6476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012" y="1652588"/>
                        <a:ext cx="1255712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3363218"/>
              </p:ext>
            </p:extLst>
          </p:nvPr>
        </p:nvGraphicFramePr>
        <p:xfrm>
          <a:off x="8304212" y="1652588"/>
          <a:ext cx="1255712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77" name="Equation" r:id="rId17" imgW="647640" imgH="241200" progId="Equation.DSMT4">
                  <p:embed/>
                </p:oleObj>
              </mc:Choice>
              <mc:Fallback>
                <p:oleObj name="Equation" r:id="rId17" imgW="6476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4212" y="1652588"/>
                        <a:ext cx="1255712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1161255"/>
              </p:ext>
            </p:extLst>
          </p:nvPr>
        </p:nvGraphicFramePr>
        <p:xfrm>
          <a:off x="5713412" y="3429000"/>
          <a:ext cx="179070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78" name="Equation" r:id="rId19" imgW="761760" imgH="241200" progId="Equation.DSMT4">
                  <p:embed/>
                </p:oleObj>
              </mc:Choice>
              <mc:Fallback>
                <p:oleObj name="Equation" r:id="rId19" imgW="7617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3412" y="3429000"/>
                        <a:ext cx="1790700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030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>
          <a:xfrm>
            <a:off x="2064499" y="177599"/>
            <a:ext cx="9821114" cy="1600276"/>
          </a:xfrm>
          <a:prstGeom prst="roundRect">
            <a:avLst>
              <a:gd name="adj" fmla="val 5364"/>
            </a:avLst>
          </a:prstGeom>
          <a:gradFill flip="none" rotWithShape="1">
            <a:gsLst>
              <a:gs pos="0">
                <a:srgbClr val="94B0B7"/>
              </a:gs>
              <a:gs pos="100000">
                <a:schemeClr val="bg1"/>
              </a:gs>
            </a:gsLst>
            <a:lin ang="18900000" scaled="1"/>
            <a:tileRect/>
          </a:gra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/>
              <p:cNvSpPr txBox="1"/>
              <p:nvPr/>
            </p:nvSpPr>
            <p:spPr>
              <a:xfrm>
                <a:off x="2360612" y="336716"/>
                <a:ext cx="9525000" cy="501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Rút gọn biểu thức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𝑨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sSup>
                      <m:sSupPr>
                        <m:ctrlP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(</m:t>
                        </m:r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𝒙</m:t>
                        </m:r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𝟏</m:t>
                        </m:r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)</m:t>
                        </m:r>
                      </m:e>
                      <m:sup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𝟑</m:t>
                        </m:r>
                      </m:sup>
                    </m:sSup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𝟔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ta được :</a:t>
                </a:r>
                <a:endParaRPr lang="vi-VN" sz="26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0612" y="336716"/>
                <a:ext cx="9525000" cy="501484"/>
              </a:xfrm>
              <a:prstGeom prst="rect">
                <a:avLst/>
              </a:prstGeom>
              <a:blipFill rotWithShape="1">
                <a:blip r:embed="rId4"/>
                <a:stretch>
                  <a:fillRect l="-1088" t="-9639" b="-27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Picture 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224" y="19812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35" y="148522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86362" y="628083"/>
            <a:ext cx="134754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2.31</a:t>
            </a:r>
            <a:endParaRPr lang="en-US" sz="54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03" y="379212"/>
            <a:ext cx="1307140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527548" y="4912667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smtClean="0">
                <a:latin typeface="Arial" pitchFamily="34" charset="0"/>
                <a:cs typeface="Arial" pitchFamily="34" charset="0"/>
              </a:rPr>
              <a:t>Chọn đáp án </a:t>
            </a:r>
            <a:r>
              <a:rPr lang="en-US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</a:t>
            </a:r>
            <a:endParaRPr lang="vi-VN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6387321"/>
              </p:ext>
            </p:extLst>
          </p:nvPr>
        </p:nvGraphicFramePr>
        <p:xfrm>
          <a:off x="3122612" y="2438400"/>
          <a:ext cx="6716713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03" name="Equation" r:id="rId8" imgW="2857320" imgH="241200" progId="Equation.DSMT4">
                  <p:embed/>
                </p:oleObj>
              </mc:Choice>
              <mc:Fallback>
                <p:oleObj name="Equation" r:id="rId8" imgW="28573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2612" y="2438400"/>
                        <a:ext cx="6716713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436812" y="1015510"/>
            <a:ext cx="9296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mtClean="0">
                <a:solidFill>
                  <a:srgbClr val="0F3D13"/>
                </a:solidFill>
                <a:latin typeface="Arial" pitchFamily="34" charset="0"/>
                <a:cs typeface="Arial" pitchFamily="34" charset="0"/>
              </a:rPr>
              <a:t>A.</a:t>
            </a:r>
            <a:r>
              <a:rPr lang="en-US" sz="26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>
                <a:latin typeface="Arial" pitchFamily="34" charset="0"/>
                <a:cs typeface="Arial" pitchFamily="34" charset="0"/>
              </a:rPr>
              <a:t>		</a:t>
            </a:r>
            <a:r>
              <a:rPr lang="en-US" sz="2600" b="1" smtClean="0">
                <a:solidFill>
                  <a:srgbClr val="0F3D13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2600" b="1">
                <a:solidFill>
                  <a:srgbClr val="0F3D13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2600" b="1">
                <a:latin typeface="Arial" pitchFamily="34" charset="0"/>
                <a:cs typeface="Arial" pitchFamily="34" charset="0"/>
              </a:rPr>
              <a:t> 	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600" b="1">
                <a:solidFill>
                  <a:srgbClr val="0F3D13"/>
                </a:solidFill>
                <a:latin typeface="Arial" pitchFamily="34" charset="0"/>
                <a:cs typeface="Arial" pitchFamily="34" charset="0"/>
              </a:rPr>
              <a:t>C.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		</a:t>
            </a:r>
            <a:r>
              <a:rPr lang="en-US" sz="2600" b="1">
                <a:solidFill>
                  <a:srgbClr val="0F3D13"/>
                </a:solidFill>
                <a:latin typeface="Arial" pitchFamily="34" charset="0"/>
                <a:cs typeface="Arial" pitchFamily="34" charset="0"/>
              </a:rPr>
              <a:t>D.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9877647"/>
              </p:ext>
            </p:extLst>
          </p:nvPr>
        </p:nvGraphicFramePr>
        <p:xfrm>
          <a:off x="3198812" y="990600"/>
          <a:ext cx="923942" cy="516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04" name="Equation" r:id="rId10" imgW="393480" imgH="215640" progId="Equation.DSMT4">
                  <p:embed/>
                </p:oleObj>
              </mc:Choice>
              <mc:Fallback>
                <p:oleObj name="Equation" r:id="rId10" imgW="393480" imgH="21564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8812" y="990600"/>
                        <a:ext cx="923942" cy="5167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5434313"/>
              </p:ext>
            </p:extLst>
          </p:nvPr>
        </p:nvGraphicFramePr>
        <p:xfrm>
          <a:off x="5734050" y="991378"/>
          <a:ext cx="893763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05" name="Equation" r:id="rId12" imgW="380880" imgH="215640" progId="Equation.DSMT4">
                  <p:embed/>
                </p:oleObj>
              </mc:Choice>
              <mc:Fallback>
                <p:oleObj name="Equation" r:id="rId12" imgW="3808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4050" y="991378"/>
                        <a:ext cx="893763" cy="51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1366305"/>
              </p:ext>
            </p:extLst>
          </p:nvPr>
        </p:nvGraphicFramePr>
        <p:xfrm>
          <a:off x="8139113" y="991378"/>
          <a:ext cx="1071562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06" name="Equation" r:id="rId14" imgW="457200" imgH="215640" progId="Equation.DSMT4">
                  <p:embed/>
                </p:oleObj>
              </mc:Choice>
              <mc:Fallback>
                <p:oleObj name="Equation" r:id="rId14" imgW="4572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39113" y="991378"/>
                        <a:ext cx="1071562" cy="51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8363140"/>
              </p:ext>
            </p:extLst>
          </p:nvPr>
        </p:nvGraphicFramePr>
        <p:xfrm>
          <a:off x="10452100" y="991378"/>
          <a:ext cx="1042988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07" name="Equation" r:id="rId16" imgW="444240" imgH="215640" progId="Equation.DSMT4">
                  <p:embed/>
                </p:oleObj>
              </mc:Choice>
              <mc:Fallback>
                <p:oleObj name="Equation" r:id="rId16" imgW="44424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52100" y="991378"/>
                        <a:ext cx="1042988" cy="51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0436872"/>
              </p:ext>
            </p:extLst>
          </p:nvPr>
        </p:nvGraphicFramePr>
        <p:xfrm>
          <a:off x="3427412" y="3065463"/>
          <a:ext cx="474662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08" name="Equation" r:id="rId18" imgW="2019240" imgH="215640" progId="Equation.DSMT4">
                  <p:embed/>
                </p:oleObj>
              </mc:Choice>
              <mc:Fallback>
                <p:oleObj name="Equation" r:id="rId18" imgW="201924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7412" y="3065463"/>
                        <a:ext cx="4746625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6080264"/>
              </p:ext>
            </p:extLst>
          </p:nvPr>
        </p:nvGraphicFramePr>
        <p:xfrm>
          <a:off x="3427412" y="3598863"/>
          <a:ext cx="5284788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09" name="Equation" r:id="rId20" imgW="2247840" imgH="304560" progId="Equation.DSMT4">
                  <p:embed/>
                </p:oleObj>
              </mc:Choice>
              <mc:Fallback>
                <p:oleObj name="Equation" r:id="rId20" imgW="224784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7412" y="3598863"/>
                        <a:ext cx="5284788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9325718"/>
              </p:ext>
            </p:extLst>
          </p:nvPr>
        </p:nvGraphicFramePr>
        <p:xfrm>
          <a:off x="3427412" y="4208463"/>
          <a:ext cx="1343025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10" name="Equation" r:id="rId22" imgW="571320" imgH="215640" progId="Equation.DSMT4">
                  <p:embed/>
                </p:oleObj>
              </mc:Choice>
              <mc:Fallback>
                <p:oleObj name="Equation" r:id="rId22" imgW="5713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7412" y="4208463"/>
                        <a:ext cx="1343025" cy="515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Oval 33"/>
          <p:cNvSpPr/>
          <p:nvPr/>
        </p:nvSpPr>
        <p:spPr>
          <a:xfrm>
            <a:off x="7313612" y="1038225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3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944" y="1128351"/>
            <a:ext cx="8607136" cy="4279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575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>
          <a:xfrm>
            <a:off x="2064499" y="160222"/>
            <a:ext cx="9821114" cy="1554278"/>
          </a:xfrm>
          <a:prstGeom prst="roundRect">
            <a:avLst>
              <a:gd name="adj" fmla="val 5364"/>
            </a:avLst>
          </a:prstGeom>
          <a:gradFill flip="none" rotWithShape="1">
            <a:gsLst>
              <a:gs pos="0">
                <a:srgbClr val="94B0B7"/>
              </a:gs>
              <a:gs pos="100000">
                <a:schemeClr val="bg1"/>
              </a:gs>
            </a:gsLst>
            <a:lin ang="18900000" scaled="1"/>
            <a:tileRect/>
          </a:gra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360612" y="262235"/>
            <a:ext cx="929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Tính nhanh giá trị của các biểu thức: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44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277" y="1949324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35" y="148522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86362" y="628083"/>
            <a:ext cx="134754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2.32</a:t>
            </a:r>
            <a:endParaRPr lang="en-US" sz="54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03" y="379212"/>
            <a:ext cx="1307140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2970212" y="2362200"/>
            <a:ext cx="18041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smtClean="0">
                <a:latin typeface="Arial" pitchFamily="34" charset="0"/>
                <a:cs typeface="Arial" pitchFamily="34" charset="0"/>
              </a:rPr>
              <a:t>a) Ta có : </a:t>
            </a:r>
            <a:endParaRPr lang="vi-VN" sz="2600" b="1">
              <a:solidFill>
                <a:srgbClr val="0F3D13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1786656"/>
              </p:ext>
            </p:extLst>
          </p:nvPr>
        </p:nvGraphicFramePr>
        <p:xfrm>
          <a:off x="2278774" y="835756"/>
          <a:ext cx="2359184" cy="635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0" name="Equation" r:id="rId7" imgW="914400" imgH="241200" progId="Equation.DSMT4">
                  <p:embed/>
                </p:oleObj>
              </mc:Choice>
              <mc:Fallback>
                <p:oleObj name="Equation" r:id="rId7" imgW="914400" imgH="2412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8774" y="835756"/>
                        <a:ext cx="2359184" cy="6356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6121452"/>
              </p:ext>
            </p:extLst>
          </p:nvPr>
        </p:nvGraphicFramePr>
        <p:xfrm>
          <a:off x="6864350" y="828358"/>
          <a:ext cx="3178175" cy="635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1" name="Equation" r:id="rId9" imgW="1231560" imgH="241200" progId="Equation.DSMT4">
                  <p:embed/>
                </p:oleObj>
              </mc:Choice>
              <mc:Fallback>
                <p:oleObj name="Equation" r:id="rId9" imgW="12315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4350" y="828358"/>
                        <a:ext cx="3178175" cy="6356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4591866" y="938510"/>
                <a:ext cx="2133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tại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𝟏𝟎𝟐</m:t>
                    </m:r>
                  </m:oMath>
                </a14:m>
                <a:endParaRPr lang="vi-VN" b="1">
                  <a:solidFill>
                    <a:srgbClr val="0F3D13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1866" y="938510"/>
                <a:ext cx="2133600" cy="461665"/>
              </a:xfrm>
              <a:prstGeom prst="rect">
                <a:avLst/>
              </a:prstGeom>
              <a:blipFill rotWithShape="1">
                <a:blip r:embed="rId11"/>
                <a:stretch>
                  <a:fillRect l="-4286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9980612" y="938509"/>
                <a:ext cx="19050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tại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𝟗𝟗𝟗</m:t>
                    </m:r>
                  </m:oMath>
                </a14:m>
                <a:endParaRPr lang="vi-VN" b="1">
                  <a:solidFill>
                    <a:srgbClr val="0F3D13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0612" y="938509"/>
                <a:ext cx="1905001" cy="461665"/>
              </a:xfrm>
              <a:prstGeom prst="rect">
                <a:avLst/>
              </a:prstGeom>
              <a:blipFill rotWithShape="1">
                <a:blip r:embed="rId12"/>
                <a:stretch>
                  <a:fillRect l="-4792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623720"/>
              </p:ext>
            </p:extLst>
          </p:nvPr>
        </p:nvGraphicFramePr>
        <p:xfrm>
          <a:off x="4774381" y="2333625"/>
          <a:ext cx="3074987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2" name="Equation" r:id="rId13" imgW="1307880" imgH="241200" progId="Equation.DSMT4">
                  <p:embed/>
                </p:oleObj>
              </mc:Choice>
              <mc:Fallback>
                <p:oleObj name="Equation" r:id="rId13" imgW="1307880" imgH="241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4381" y="2333625"/>
                        <a:ext cx="3074987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3427412" y="2971800"/>
                <a:ext cx="7162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b="1">
                    <a:latin typeface="Arial" pitchFamily="34" charset="0"/>
                    <a:cs typeface="Arial" pitchFamily="34" charset="0"/>
                  </a:rPr>
                  <a:t>Thay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>
                        <a:latin typeface="Cambria Math"/>
                        <a:cs typeface="Arial" pitchFamily="34" charset="0"/>
                      </a:rPr>
                      <m:t>𝟏𝟎𝟐</m:t>
                    </m:r>
                    <m:r>
                      <a:rPr lang="en-US" b="1" i="1"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vi-VN" b="1">
                    <a:latin typeface="Arial" pitchFamily="34" charset="0"/>
                    <a:cs typeface="Arial" pitchFamily="34" charset="0"/>
                  </a:rPr>
                  <a:t>vào biểu thức (x – 2)</a:t>
                </a:r>
                <a:r>
                  <a:rPr lang="vi-VN" b="1" baseline="3000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, ta được:</a:t>
                </a:r>
                <a:endParaRPr lang="vi-VN" b="1">
                  <a:solidFill>
                    <a:srgbClr val="0F3D13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7412" y="2971800"/>
                <a:ext cx="7162800" cy="461665"/>
              </a:xfrm>
              <a:prstGeom prst="rect">
                <a:avLst/>
              </a:prstGeom>
              <a:blipFill rotWithShape="1">
                <a:blip r:embed="rId15"/>
                <a:stretch>
                  <a:fillRect l="-1277" t="-9333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6692948"/>
              </p:ext>
            </p:extLst>
          </p:nvPr>
        </p:nvGraphicFramePr>
        <p:xfrm>
          <a:off x="4774381" y="3581400"/>
          <a:ext cx="385127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3" name="Equation" r:id="rId16" imgW="1638000" imgH="241200" progId="Equation.DSMT4">
                  <p:embed/>
                </p:oleObj>
              </mc:Choice>
              <mc:Fallback>
                <p:oleObj name="Equation" r:id="rId16" imgW="16380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4381" y="3581400"/>
                        <a:ext cx="3851275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2970212" y="4267200"/>
            <a:ext cx="18041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smtClean="0">
                <a:latin typeface="Arial" pitchFamily="34" charset="0"/>
                <a:cs typeface="Arial" pitchFamily="34" charset="0"/>
              </a:rPr>
              <a:t>a) Ta có : </a:t>
            </a:r>
            <a:endParaRPr lang="vi-VN" sz="2600" b="1">
              <a:solidFill>
                <a:srgbClr val="0F3D13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076578"/>
              </p:ext>
            </p:extLst>
          </p:nvPr>
        </p:nvGraphicFramePr>
        <p:xfrm>
          <a:off x="4591866" y="4226083"/>
          <a:ext cx="376237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4" name="Equation" r:id="rId18" imgW="1600200" imgH="241200" progId="Equation.DSMT4">
                  <p:embed/>
                </p:oleObj>
              </mc:Choice>
              <mc:Fallback>
                <p:oleObj name="Equation" r:id="rId18" imgW="16002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1866" y="4226083"/>
                        <a:ext cx="3762375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3656012" y="4876800"/>
                <a:ext cx="7162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b="1">
                    <a:latin typeface="Arial" pitchFamily="34" charset="0"/>
                    <a:cs typeface="Arial" pitchFamily="34" charset="0"/>
                  </a:rPr>
                  <a:t>Thay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>
                        <a:latin typeface="Cambria Math"/>
                        <a:cs typeface="Arial" pitchFamily="34" charset="0"/>
                      </a:rPr>
                      <m:t>𝟗𝟗𝟗</m:t>
                    </m:r>
                    <m:r>
                      <a:rPr lang="en-US" b="1" i="1"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vi-VN" b="1">
                    <a:latin typeface="Arial" pitchFamily="34" charset="0"/>
                    <a:cs typeface="Arial" pitchFamily="34" charset="0"/>
                  </a:rPr>
                  <a:t>vào biểu thức (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x 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+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)</a:t>
                </a:r>
                <a:r>
                  <a:rPr lang="en-US" b="1" baseline="30000" smtClean="0">
                    <a:latin typeface="Arial" pitchFamily="34" charset="0"/>
                    <a:cs typeface="Arial" pitchFamily="34" charset="0"/>
                  </a:rPr>
                  <a:t>3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ta được:</a:t>
                </a:r>
                <a:endParaRPr lang="vi-VN" b="1">
                  <a:solidFill>
                    <a:srgbClr val="0F3D13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6012" y="4876800"/>
                <a:ext cx="7162800" cy="461665"/>
              </a:xfrm>
              <a:prstGeom prst="rect">
                <a:avLst/>
              </a:prstGeom>
              <a:blipFill rotWithShape="1">
                <a:blip r:embed="rId20"/>
                <a:stretch>
                  <a:fillRect l="-1362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7109176"/>
              </p:ext>
            </p:extLst>
          </p:nvPr>
        </p:nvGraphicFramePr>
        <p:xfrm>
          <a:off x="4496968" y="5410200"/>
          <a:ext cx="495617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5" name="Equation" r:id="rId21" imgW="2108160" imgH="241200" progId="Equation.DSMT4">
                  <p:embed/>
                </p:oleObj>
              </mc:Choice>
              <mc:Fallback>
                <p:oleObj name="Equation" r:id="rId21" imgW="21081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6968" y="5410200"/>
                        <a:ext cx="4956175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569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2" grpId="0"/>
      <p:bldP spid="24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>
          <a:xfrm>
            <a:off x="2064499" y="160222"/>
            <a:ext cx="9821114" cy="1668578"/>
          </a:xfrm>
          <a:prstGeom prst="roundRect">
            <a:avLst>
              <a:gd name="adj" fmla="val 5364"/>
            </a:avLst>
          </a:prstGeom>
          <a:gradFill flip="none" rotWithShape="1">
            <a:gsLst>
              <a:gs pos="0">
                <a:srgbClr val="94B0B7"/>
              </a:gs>
              <a:gs pos="100000">
                <a:schemeClr val="bg1"/>
              </a:gs>
            </a:gsLst>
            <a:lin ang="18900000" scaled="1"/>
            <a:tileRect/>
          </a:gra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360612" y="262235"/>
            <a:ext cx="9296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b="1">
                <a:latin typeface="Arial" pitchFamily="34" charset="0"/>
                <a:cs typeface="Arial" pitchFamily="34" charset="0"/>
              </a:rPr>
              <a:t>Rút gọn các biểu thức: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44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708" y="1961279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35" y="148522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86362" y="628083"/>
            <a:ext cx="134754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2.33</a:t>
            </a:r>
            <a:endParaRPr lang="en-US" sz="54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03" y="379212"/>
            <a:ext cx="1307140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4819967"/>
              </p:ext>
            </p:extLst>
          </p:nvPr>
        </p:nvGraphicFramePr>
        <p:xfrm>
          <a:off x="3074987" y="685800"/>
          <a:ext cx="4916920" cy="578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52" name="Equation" r:id="rId7" imgW="2095200" imgH="241200" progId="Equation.DSMT4">
                  <p:embed/>
                </p:oleObj>
              </mc:Choice>
              <mc:Fallback>
                <p:oleObj name="Equation" r:id="rId7" imgW="20952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4987" y="685800"/>
                        <a:ext cx="4916920" cy="5787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577591"/>
              </p:ext>
            </p:extLst>
          </p:nvPr>
        </p:nvGraphicFramePr>
        <p:xfrm>
          <a:off x="3074987" y="1155540"/>
          <a:ext cx="7743825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53" name="Equation" r:id="rId9" imgW="3301920" imgH="241200" progId="Equation.DSMT4">
                  <p:embed/>
                </p:oleObj>
              </mc:Choice>
              <mc:Fallback>
                <p:oleObj name="Equation" r:id="rId9" imgW="33019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4987" y="1155540"/>
                        <a:ext cx="7743825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1429147"/>
              </p:ext>
            </p:extLst>
          </p:nvPr>
        </p:nvGraphicFramePr>
        <p:xfrm>
          <a:off x="2709861" y="2286000"/>
          <a:ext cx="4926013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54" name="Equation" r:id="rId11" imgW="2095200" imgH="241200" progId="Equation.DSMT4">
                  <p:embed/>
                </p:oleObj>
              </mc:Choice>
              <mc:Fallback>
                <p:oleObj name="Equation" r:id="rId11" imgW="20952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9861" y="2286000"/>
                        <a:ext cx="4926013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8922368"/>
              </p:ext>
            </p:extLst>
          </p:nvPr>
        </p:nvGraphicFramePr>
        <p:xfrm>
          <a:off x="4722812" y="2819400"/>
          <a:ext cx="480695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55" name="Equation" r:id="rId13" imgW="2044440" imgH="241200" progId="Equation.DSMT4">
                  <p:embed/>
                </p:oleObj>
              </mc:Choice>
              <mc:Fallback>
                <p:oleObj name="Equation" r:id="rId13" imgW="20444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2812" y="2819400"/>
                        <a:ext cx="4806950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5561950"/>
              </p:ext>
            </p:extLst>
          </p:nvPr>
        </p:nvGraphicFramePr>
        <p:xfrm>
          <a:off x="4722812" y="3352800"/>
          <a:ext cx="5403850" cy="72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56" name="Equation" r:id="rId15" imgW="2298600" imgH="304560" progId="Equation.DSMT4">
                  <p:embed/>
                </p:oleObj>
              </mc:Choice>
              <mc:Fallback>
                <p:oleObj name="Equation" r:id="rId15" imgW="229860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2812" y="3352800"/>
                        <a:ext cx="5403850" cy="725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0300891"/>
              </p:ext>
            </p:extLst>
          </p:nvPr>
        </p:nvGraphicFramePr>
        <p:xfrm>
          <a:off x="4722812" y="3962400"/>
          <a:ext cx="193992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57" name="Equation" r:id="rId17" imgW="825480" imgH="241200" progId="Equation.DSMT4">
                  <p:embed/>
                </p:oleObj>
              </mc:Choice>
              <mc:Fallback>
                <p:oleObj name="Equation" r:id="rId17" imgW="8254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2812" y="3962400"/>
                        <a:ext cx="1939925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6491330"/>
              </p:ext>
            </p:extLst>
          </p:nvPr>
        </p:nvGraphicFramePr>
        <p:xfrm>
          <a:off x="2665412" y="4460875"/>
          <a:ext cx="7761288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58" name="Equation" r:id="rId19" imgW="3301920" imgH="241200" progId="Equation.DSMT4">
                  <p:embed/>
                </p:oleObj>
              </mc:Choice>
              <mc:Fallback>
                <p:oleObj name="Equation" r:id="rId19" imgW="33019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5412" y="4460875"/>
                        <a:ext cx="7761288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6323182"/>
              </p:ext>
            </p:extLst>
          </p:nvPr>
        </p:nvGraphicFramePr>
        <p:xfrm>
          <a:off x="3198812" y="4994275"/>
          <a:ext cx="8567737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59" name="Equation" r:id="rId21" imgW="3644640" imgH="304560" progId="Equation.DSMT4">
                  <p:embed/>
                </p:oleObj>
              </mc:Choice>
              <mc:Fallback>
                <p:oleObj name="Equation" r:id="rId21" imgW="364464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8812" y="4994275"/>
                        <a:ext cx="8567737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5715237"/>
              </p:ext>
            </p:extLst>
          </p:nvPr>
        </p:nvGraphicFramePr>
        <p:xfrm>
          <a:off x="3198812" y="5680075"/>
          <a:ext cx="3492500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60" name="Equation" r:id="rId23" imgW="1485720" imgH="241200" progId="Equation.DSMT4">
                  <p:embed/>
                </p:oleObj>
              </mc:Choice>
              <mc:Fallback>
                <p:oleObj name="Equation" r:id="rId23" imgW="14857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8812" y="5680075"/>
                        <a:ext cx="3492500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7296252"/>
              </p:ext>
            </p:extLst>
          </p:nvPr>
        </p:nvGraphicFramePr>
        <p:xfrm>
          <a:off x="3198812" y="6246813"/>
          <a:ext cx="2986088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61" name="Equation" r:id="rId25" imgW="1269720" imgH="241200" progId="Equation.DSMT4">
                  <p:embed/>
                </p:oleObj>
              </mc:Choice>
              <mc:Fallback>
                <p:oleObj name="Equation" r:id="rId25" imgW="12697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8812" y="6246813"/>
                        <a:ext cx="2986088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4212052"/>
              </p:ext>
            </p:extLst>
          </p:nvPr>
        </p:nvGraphicFramePr>
        <p:xfrm>
          <a:off x="6170612" y="6246813"/>
          <a:ext cx="1701800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62" name="Equation" r:id="rId27" imgW="723600" imgH="241200" progId="Equation.DSMT4">
                  <p:embed/>
                </p:oleObj>
              </mc:Choice>
              <mc:Fallback>
                <p:oleObj name="Equation" r:id="rId27" imgW="7236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0612" y="6246813"/>
                        <a:ext cx="1701800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368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42585</TotalTime>
  <Words>387</Words>
  <Application>Microsoft Office PowerPoint</Application>
  <PresentationFormat>Custom</PresentationFormat>
  <Paragraphs>58</Paragraphs>
  <Slides>14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Phienbanmoi.com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2681</cp:revision>
  <dcterms:created xsi:type="dcterms:W3CDTF">2021-08-04T05:24:17Z</dcterms:created>
  <dcterms:modified xsi:type="dcterms:W3CDTF">2023-08-14T10:22:01Z</dcterms:modified>
</cp:coreProperties>
</file>