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014" r:id="rId2"/>
    <p:sldId id="852" r:id="rId3"/>
    <p:sldId id="986" r:id="rId4"/>
    <p:sldId id="1059" r:id="rId5"/>
    <p:sldId id="1060" r:id="rId6"/>
    <p:sldId id="1061" r:id="rId7"/>
    <p:sldId id="1062" r:id="rId8"/>
    <p:sldId id="1035" r:id="rId9"/>
    <p:sldId id="1026" r:id="rId10"/>
    <p:sldId id="1063" r:id="rId11"/>
    <p:sldId id="1064" r:id="rId12"/>
    <p:sldId id="1066" r:id="rId13"/>
    <p:sldId id="1065" r:id="rId14"/>
    <p:sldId id="1067" r:id="rId15"/>
    <p:sldId id="723" r:id="rId16"/>
    <p:sldId id="1042"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14"/>
            <p14:sldId id="852"/>
            <p14:sldId id="986"/>
            <p14:sldId id="1059"/>
            <p14:sldId id="1060"/>
            <p14:sldId id="1061"/>
            <p14:sldId id="1062"/>
            <p14:sldId id="1035"/>
            <p14:sldId id="1026"/>
            <p14:sldId id="1063"/>
            <p14:sldId id="1064"/>
            <p14:sldId id="1066"/>
            <p14:sldId id="1065"/>
            <p14:sldId id="1067"/>
            <p14:sldId id="723"/>
            <p14:sldId id="104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2EFF5"/>
    <a:srgbClr val="DEE7CF"/>
    <a:srgbClr val="DEF4F6"/>
    <a:srgbClr val="FAF0F0"/>
    <a:srgbClr val="F5E4E3"/>
    <a:srgbClr val="1D5E75"/>
    <a:srgbClr val="255997"/>
    <a:srgbClr val="FDEDD3"/>
    <a:srgbClr val="FEF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438"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23/08/2023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156749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23/08/2023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23/08/2023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23/08/2023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23/08/2023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23/08/2023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23/08/2023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23/08/2023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23/08/2023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5.wmf"/><Relationship Id="rId3" Type="http://schemas.openxmlformats.org/officeDocument/2006/relationships/notesSlide" Target="../notesSlides/notesSlide10.xml"/><Relationship Id="rId7" Type="http://schemas.openxmlformats.org/officeDocument/2006/relationships/image" Target="../media/image37.emf"/><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png"/><Relationship Id="rId11" Type="http://schemas.openxmlformats.org/officeDocument/2006/relationships/image" Target="../media/image34.wmf"/><Relationship Id="rId5" Type="http://schemas.openxmlformats.org/officeDocument/2006/relationships/image" Target="../media/image10.png"/><Relationship Id="rId15" Type="http://schemas.openxmlformats.org/officeDocument/2006/relationships/image" Target="../media/image36.wmf"/><Relationship Id="rId10" Type="http://schemas.openxmlformats.org/officeDocument/2006/relationships/oleObject" Target="../embeddings/oleObject19.bin"/><Relationship Id="rId4" Type="http://schemas.openxmlformats.org/officeDocument/2006/relationships/image" Target="../media/image9.png"/><Relationship Id="rId9" Type="http://schemas.openxmlformats.org/officeDocument/2006/relationships/image" Target="../media/image39.png"/><Relationship Id="rId1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9.png"/><Relationship Id="rId7"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9.png"/><Relationship Id="rId7"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image" Target="../media/image11.png"/><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5.wmf"/><Relationship Id="rId5" Type="http://schemas.openxmlformats.org/officeDocument/2006/relationships/image" Target="../media/image9.png"/><Relationship Id="rId15" Type="http://schemas.openxmlformats.org/officeDocument/2006/relationships/image" Target="../media/image7.wmf"/><Relationship Id="rId10" Type="http://schemas.openxmlformats.org/officeDocument/2006/relationships/oleObject" Target="../embeddings/oleObject1.bin"/><Relationship Id="rId4" Type="http://schemas.openxmlformats.org/officeDocument/2006/relationships/image" Target="../media/image8.png"/><Relationship Id="rId9" Type="http://schemas.openxmlformats.org/officeDocument/2006/relationships/image" Target="../media/image12.emf"/><Relationship Id="rId1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oleObject" Target="../embeddings/oleObject4.bin"/><Relationship Id="rId12" Type="http://schemas.openxmlformats.org/officeDocument/2006/relationships/image" Target="../media/image16.wmf"/><Relationship Id="rId17" Type="http://schemas.openxmlformats.org/officeDocument/2006/relationships/image" Target="../media/image19.e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image" Target="../media/image11.png"/><Relationship Id="rId11" Type="http://schemas.openxmlformats.org/officeDocument/2006/relationships/oleObject" Target="../embeddings/oleObject6.bin"/><Relationship Id="rId5" Type="http://schemas.openxmlformats.org/officeDocument/2006/relationships/image" Target="../media/image10.png"/><Relationship Id="rId15" Type="http://schemas.openxmlformats.org/officeDocument/2006/relationships/oleObject" Target="../embeddings/oleObject8.bin"/><Relationship Id="rId10" Type="http://schemas.openxmlformats.org/officeDocument/2006/relationships/image" Target="../media/image15.wmf"/><Relationship Id="rId4" Type="http://schemas.openxmlformats.org/officeDocument/2006/relationships/image" Target="../media/image9.png"/><Relationship Id="rId9" Type="http://schemas.openxmlformats.org/officeDocument/2006/relationships/oleObject" Target="../embeddings/oleObject5.bin"/><Relationship Id="rId14" Type="http://schemas.openxmlformats.org/officeDocument/2006/relationships/image" Target="../media/image17.wmf"/></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2.wmf"/><Relationship Id="rId3" Type="http://schemas.openxmlformats.org/officeDocument/2006/relationships/notesSlide" Target="../notesSlides/notesSlide6.xml"/><Relationship Id="rId7" Type="http://schemas.openxmlformats.org/officeDocument/2006/relationships/oleObject" Target="../embeddings/oleObject9.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11" Type="http://schemas.openxmlformats.org/officeDocument/2006/relationships/image" Target="../media/image23.emf"/><Relationship Id="rId5" Type="http://schemas.openxmlformats.org/officeDocument/2006/relationships/image" Target="../media/image10.png"/><Relationship Id="rId10" Type="http://schemas.openxmlformats.org/officeDocument/2006/relationships/image" Target="../media/image21.wmf"/><Relationship Id="rId4" Type="http://schemas.openxmlformats.org/officeDocument/2006/relationships/image" Target="../media/image9.png"/><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4.bin"/><Relationship Id="rId3" Type="http://schemas.openxmlformats.org/officeDocument/2006/relationships/notesSlide" Target="../notesSlides/notesSlide7.xml"/><Relationship Id="rId7" Type="http://schemas.openxmlformats.org/officeDocument/2006/relationships/oleObject" Target="../embeddings/oleObject12.bin"/><Relationship Id="rId12" Type="http://schemas.openxmlformats.org/officeDocument/2006/relationships/image" Target="../media/image28.emf"/><Relationship Id="rId2" Type="http://schemas.openxmlformats.org/officeDocument/2006/relationships/slideLayout" Target="../slideLayouts/slideLayout2.xml"/><Relationship Id="rId16" Type="http://schemas.openxmlformats.org/officeDocument/2006/relationships/image" Target="../media/image27.wmf"/><Relationship Id="rId1" Type="http://schemas.openxmlformats.org/officeDocument/2006/relationships/vmlDrawing" Target="../drawings/vmlDrawing4.vml"/><Relationship Id="rId6" Type="http://schemas.openxmlformats.org/officeDocument/2006/relationships/image" Target="../media/image11.png"/><Relationship Id="rId11" Type="http://schemas.openxmlformats.org/officeDocument/2006/relationships/image" Target="../media/image25.wmf"/><Relationship Id="rId5" Type="http://schemas.openxmlformats.org/officeDocument/2006/relationships/image" Target="../media/image10.png"/><Relationship Id="rId15" Type="http://schemas.openxmlformats.org/officeDocument/2006/relationships/oleObject" Target="../embeddings/oleObject15.bin"/><Relationship Id="rId10" Type="http://schemas.openxmlformats.org/officeDocument/2006/relationships/oleObject" Target="../embeddings/oleObject13.bin"/><Relationship Id="rId4" Type="http://schemas.openxmlformats.org/officeDocument/2006/relationships/image" Target="../media/image9.png"/><Relationship Id="rId9" Type="http://schemas.openxmlformats.org/officeDocument/2006/relationships/image" Target="../media/image30.png"/><Relationship Id="rId14" Type="http://schemas.openxmlformats.org/officeDocument/2006/relationships/image" Target="../media/image26.w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2.wmf"/><Relationship Id="rId3" Type="http://schemas.openxmlformats.org/officeDocument/2006/relationships/notesSlide" Target="../notesSlides/notesSlide9.xml"/><Relationship Id="rId7" Type="http://schemas.openxmlformats.org/officeDocument/2006/relationships/image" Target="../media/image33.e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png"/><Relationship Id="rId11" Type="http://schemas.openxmlformats.org/officeDocument/2006/relationships/image" Target="../media/image31.wmf"/><Relationship Id="rId5" Type="http://schemas.openxmlformats.org/officeDocument/2006/relationships/image" Target="../media/image10.png"/><Relationship Id="rId10" Type="http://schemas.openxmlformats.org/officeDocument/2006/relationships/oleObject" Target="../embeddings/oleObject17.bin"/><Relationship Id="rId4" Type="http://schemas.openxmlformats.org/officeDocument/2006/relationships/image" Target="../media/image9.png"/><Relationship Id="rId9"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256212" y="2438400"/>
            <a:ext cx="5029200" cy="118372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217" r="11736" b="20000"/>
          <a:stretch/>
        </p:blipFill>
        <p:spPr bwMode="auto">
          <a:xfrm>
            <a:off x="5789612" y="2466553"/>
            <a:ext cx="3962400" cy="110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74" y="1620644"/>
            <a:ext cx="5126182" cy="77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3114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60222"/>
            <a:ext cx="9821114" cy="1986984"/>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208214"/>
            <a:ext cx="9296400" cy="1938992"/>
          </a:xfrm>
          <a:prstGeom prst="rect">
            <a:avLst/>
          </a:prstGeom>
          <a:noFill/>
        </p:spPr>
        <p:txBody>
          <a:bodyPr wrap="square" rtlCol="0">
            <a:spAutoFit/>
          </a:bodyPr>
          <a:lstStyle/>
          <a:p>
            <a:r>
              <a:rPr lang="vi-VN" b="1">
                <a:latin typeface="Arial" pitchFamily="34" charset="0"/>
                <a:cs typeface="Arial" pitchFamily="34" charset="0"/>
              </a:rPr>
              <a:t>Cho tam giác ABC vuông tại A. Gọi D, E, F lần lượt là trung điểm của AB, BC, </a:t>
            </a:r>
            <a:r>
              <a:rPr lang="vi-VN" b="1">
                <a:latin typeface="Arial" pitchFamily="34" charset="0"/>
                <a:cs typeface="Arial" pitchFamily="34" charset="0"/>
              </a:rPr>
              <a:t>AC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en-US" b="1" smtClean="0">
                <a:latin typeface="Arial" pitchFamily="34" charset="0"/>
                <a:cs typeface="Arial" pitchFamily="34" charset="0"/>
              </a:rPr>
              <a:t>Chứng </a:t>
            </a:r>
            <a:r>
              <a:rPr lang="en-US" b="1">
                <a:latin typeface="Arial" pitchFamily="34" charset="0"/>
                <a:cs typeface="Arial" pitchFamily="34" charset="0"/>
              </a:rPr>
              <a:t>minh rằng AE = </a:t>
            </a:r>
            <a:r>
              <a:rPr lang="en-US" b="1">
                <a:latin typeface="Arial" pitchFamily="34" charset="0"/>
                <a:cs typeface="Arial" pitchFamily="34" charset="0"/>
              </a:rPr>
              <a:t>DF</a:t>
            </a:r>
            <a:r>
              <a:rPr lang="en-US" b="1" smtClean="0">
                <a:latin typeface="Arial" pitchFamily="34" charset="0"/>
                <a:cs typeface="Arial" pitchFamily="34" charset="0"/>
              </a:rPr>
              <a:t>.</a:t>
            </a:r>
          </a:p>
          <a:p>
            <a:pPr marL="457200" indent="-457200">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I là trung điểm của DE. Chứng minh rằng ba điểm B, I, F thẳng hàng.</a:t>
            </a: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412"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3"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55612" y="2673728"/>
            <a:ext cx="7138169" cy="400110"/>
          </a:xfrm>
          <a:prstGeom prst="rect">
            <a:avLst/>
          </a:prstGeom>
          <a:noFill/>
        </p:spPr>
        <p:txBody>
          <a:bodyPr wrap="square" rtlCol="0">
            <a:spAutoFit/>
          </a:bodyPr>
          <a:lstStyle/>
          <a:p>
            <a:pPr algn="just"/>
            <a:r>
              <a:rPr lang="en-US" sz="2000" b="1" smtClean="0">
                <a:latin typeface="Arial" pitchFamily="34" charset="0"/>
                <a:cs typeface="Arial" pitchFamily="34" charset="0"/>
              </a:rPr>
              <a:t>a)  T</a:t>
            </a:r>
            <a:r>
              <a:rPr lang="vi-VN" sz="2000" b="1" smtClean="0">
                <a:latin typeface="Arial" pitchFamily="34" charset="0"/>
                <a:cs typeface="Arial" pitchFamily="34" charset="0"/>
              </a:rPr>
              <a:t>am </a:t>
            </a:r>
            <a:r>
              <a:rPr lang="vi-VN" sz="2000" b="1">
                <a:latin typeface="Arial" pitchFamily="34" charset="0"/>
                <a:cs typeface="Arial" pitchFamily="34" charset="0"/>
              </a:rPr>
              <a:t>giác ABC vuông tại </a:t>
            </a:r>
            <a:r>
              <a:rPr lang="vi-VN" sz="2000" b="1">
                <a:latin typeface="Arial" pitchFamily="34" charset="0"/>
                <a:cs typeface="Arial" pitchFamily="34" charset="0"/>
              </a:rPr>
              <a:t>A </a:t>
            </a:r>
            <a:r>
              <a:rPr lang="vi-VN" sz="2000" b="1" smtClean="0">
                <a:latin typeface="Arial" pitchFamily="34" charset="0"/>
                <a:cs typeface="Arial" pitchFamily="34" charset="0"/>
              </a:rPr>
              <a:t>nên</a:t>
            </a:r>
            <a:r>
              <a:rPr lang="en-US" sz="2000" b="1">
                <a:latin typeface="Arial" pitchFamily="34" charset="0"/>
                <a:cs typeface="Arial" pitchFamily="34" charset="0"/>
              </a:rPr>
              <a:t> AB ⊥ AC.</a:t>
            </a:r>
            <a:endParaRPr lang="vi-VN" sz="2000" b="1">
              <a:solidFill>
                <a:srgbClr val="0F3D13"/>
              </a:solidFill>
              <a:latin typeface="Arial" pitchFamily="34" charset="0"/>
              <a:cs typeface="Arial" pitchFamily="34" charset="0"/>
            </a:endParaRPr>
          </a:p>
        </p:txBody>
      </p:sp>
      <p:sp>
        <p:nvSpPr>
          <p:cNvPr id="29" name="TextBox 28"/>
          <p:cNvSpPr txBox="1"/>
          <p:nvPr/>
        </p:nvSpPr>
        <p:spPr>
          <a:xfrm>
            <a:off x="754880" y="3124200"/>
            <a:ext cx="6757169" cy="707886"/>
          </a:xfrm>
          <a:prstGeom prst="rect">
            <a:avLst/>
          </a:prstGeom>
          <a:noFill/>
        </p:spPr>
        <p:txBody>
          <a:bodyPr wrap="square" rtlCol="0">
            <a:spAutoFit/>
          </a:bodyPr>
          <a:lstStyle/>
          <a:p>
            <a:pPr algn="just"/>
            <a:r>
              <a:rPr lang="vi-VN" sz="2000" b="1">
                <a:latin typeface="Arial" pitchFamily="34" charset="0"/>
                <a:cs typeface="Arial" pitchFamily="34" charset="0"/>
              </a:rPr>
              <a:t>Vì D, E lần lượt là trung điểm của AB, BC nên DE là đường trung bình của tam giác ABC suy ra DE // AC.</a:t>
            </a:r>
            <a:endParaRPr lang="vi-VN" sz="2000" b="1">
              <a:solidFill>
                <a:srgbClr val="0F3D13"/>
              </a:solidFill>
              <a:latin typeface="Arial" pitchFamily="34" charset="0"/>
              <a:cs typeface="Arial" pitchFamily="34" charset="0"/>
            </a:endParaRPr>
          </a:p>
        </p:txBody>
      </p:sp>
      <p:pic>
        <p:nvPicPr>
          <p:cNvPr id="1392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2150" y="2200275"/>
            <a:ext cx="36004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4" name="TextBox 23"/>
              <p:cNvSpPr txBox="1"/>
              <p:nvPr/>
            </p:nvSpPr>
            <p:spPr>
              <a:xfrm>
                <a:off x="754880" y="3872581"/>
                <a:ext cx="6757169" cy="409343"/>
              </a:xfrm>
              <a:prstGeom prst="rect">
                <a:avLst/>
              </a:prstGeom>
              <a:noFill/>
            </p:spPr>
            <p:txBody>
              <a:bodyPr wrap="square" rtlCol="0">
                <a:spAutoFit/>
              </a:bodyPr>
              <a:lstStyle/>
              <a:p>
                <a:pPr algn="just"/>
                <a:r>
                  <a:rPr lang="vi-VN" sz="2000" b="1" smtClean="0">
                    <a:latin typeface="Arial" pitchFamily="34" charset="0"/>
                    <a:cs typeface="Arial" pitchFamily="34" charset="0"/>
                  </a:rPr>
                  <a:t>Mà AB ⊥ AC nên AB ⊥ </a:t>
                </a:r>
                <a:r>
                  <a:rPr lang="vi-VN" sz="2000" b="1">
                    <a:latin typeface="Arial" pitchFamily="34" charset="0"/>
                    <a:cs typeface="Arial" pitchFamily="34" charset="0"/>
                  </a:rPr>
                  <a:t>DE </a:t>
                </a:r>
                <a:r>
                  <a:rPr lang="vi-VN" sz="2000" b="1" smtClean="0">
                    <a:latin typeface="Arial" pitchFamily="34" charset="0"/>
                    <a:cs typeface="Arial" pitchFamily="34" charset="0"/>
                  </a:rPr>
                  <a:t>hay</a:t>
                </a:r>
                <a:r>
                  <a:rPr lang="en-US" sz="2000" b="1" smtClean="0">
                    <a:latin typeface="Arial" pitchFamily="34" charset="0"/>
                    <a:cs typeface="Arial" pitchFamily="34" charset="0"/>
                  </a:rPr>
                  <a:t>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𝑨𝑫𝑬</m:t>
                        </m:r>
                      </m:e>
                    </m:acc>
                    <m:r>
                      <a:rPr lang="en-US" sz="2000" b="1" i="1" smtClean="0">
                        <a:latin typeface="Cambria Math"/>
                        <a:cs typeface="Arial" pitchFamily="34" charset="0"/>
                      </a:rPr>
                      <m:t>=</m:t>
                    </m:r>
                    <m:sSup>
                      <m:sSupPr>
                        <m:ctrlPr>
                          <a:rPr lang="en-US" sz="2000" b="1" i="1" smtClean="0">
                            <a:latin typeface="Cambria Math"/>
                            <a:cs typeface="Arial" pitchFamily="34" charset="0"/>
                          </a:rPr>
                        </m:ctrlPr>
                      </m:sSupPr>
                      <m:e>
                        <m:r>
                          <a:rPr lang="en-US" sz="2000" b="1" i="1" smtClean="0">
                            <a:latin typeface="Cambria Math"/>
                            <a:cs typeface="Arial" pitchFamily="34" charset="0"/>
                          </a:rPr>
                          <m:t>𝟗𝟎</m:t>
                        </m:r>
                      </m:e>
                      <m:sup>
                        <m:r>
                          <a:rPr lang="en-US" sz="2000" b="1" i="1" smtClean="0">
                            <a:latin typeface="Cambria Math"/>
                            <a:cs typeface="Arial" pitchFamily="34" charset="0"/>
                          </a:rPr>
                          <m:t>𝟎</m:t>
                        </m:r>
                      </m:sup>
                    </m:sSup>
                  </m:oMath>
                </a14:m>
                <a:endParaRPr lang="vi-VN" sz="2000" b="1">
                  <a:solidFill>
                    <a:srgbClr val="0F3D13"/>
                  </a:solidFill>
                  <a:latin typeface="Arial" pitchFamily="34" charset="0"/>
                  <a:cs typeface="Arial"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754880" y="3872581"/>
                <a:ext cx="6757169" cy="409343"/>
              </a:xfrm>
              <a:prstGeom prst="rect">
                <a:avLst/>
              </a:prstGeom>
              <a:blipFill rotWithShape="1">
                <a:blip r:embed="rId8"/>
                <a:stretch>
                  <a:fillRect l="-993" t="-7463" b="-268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754880" y="4322419"/>
                <a:ext cx="7396932" cy="409343"/>
              </a:xfrm>
              <a:prstGeom prst="rect">
                <a:avLst/>
              </a:prstGeom>
              <a:noFill/>
            </p:spPr>
            <p:txBody>
              <a:bodyPr wrap="square" rtlCol="0">
                <a:spAutoFit/>
              </a:bodyPr>
              <a:lstStyle/>
              <a:p>
                <a:pPr algn="just"/>
                <a:r>
                  <a:rPr lang="vi-VN" sz="2000" b="1" smtClean="0">
                    <a:latin typeface="Arial" pitchFamily="34" charset="0"/>
                    <a:cs typeface="Arial" pitchFamily="34" charset="0"/>
                  </a:rPr>
                  <a:t>Tương tự, ta chứng minh được: EF ⊥ AC hay</a:t>
                </a:r>
                <a:r>
                  <a:rPr lang="en-US" sz="2000" b="1" smtClean="0">
                    <a:latin typeface="Arial" pitchFamily="34" charset="0"/>
                    <a:cs typeface="Arial" pitchFamily="34" charset="0"/>
                  </a:rPr>
                  <a:t>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𝑨𝑭𝑬</m:t>
                        </m:r>
                      </m:e>
                    </m:acc>
                    <m:r>
                      <a:rPr lang="en-US" sz="2000" b="1" i="1" smtClean="0">
                        <a:latin typeface="Cambria Math"/>
                        <a:cs typeface="Arial" pitchFamily="34" charset="0"/>
                      </a:rPr>
                      <m:t>=</m:t>
                    </m:r>
                    <m:sSup>
                      <m:sSupPr>
                        <m:ctrlPr>
                          <a:rPr lang="en-US" sz="2000" b="1" i="1" smtClean="0">
                            <a:latin typeface="Cambria Math"/>
                            <a:cs typeface="Arial" pitchFamily="34" charset="0"/>
                          </a:rPr>
                        </m:ctrlPr>
                      </m:sSupPr>
                      <m:e>
                        <m:r>
                          <a:rPr lang="en-US" sz="2000" b="1" i="1" smtClean="0">
                            <a:latin typeface="Cambria Math"/>
                            <a:cs typeface="Arial" pitchFamily="34" charset="0"/>
                          </a:rPr>
                          <m:t>𝟗𝟎</m:t>
                        </m:r>
                      </m:e>
                      <m:sup>
                        <m:r>
                          <a:rPr lang="en-US" sz="2000" b="1" i="1" smtClean="0">
                            <a:latin typeface="Cambria Math"/>
                            <a:cs typeface="Arial" pitchFamily="34" charset="0"/>
                          </a:rPr>
                          <m:t>𝟎</m:t>
                        </m:r>
                      </m:sup>
                    </m:sSup>
                  </m:oMath>
                </a14:m>
                <a:endParaRPr lang="vi-VN" sz="2000" b="1">
                  <a:solidFill>
                    <a:srgbClr val="0F3D13"/>
                  </a:solidFill>
                  <a:latin typeface="Arial" pitchFamily="34" charset="0"/>
                  <a:cs typeface="Arial"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754880" y="4322419"/>
                <a:ext cx="7396932" cy="409343"/>
              </a:xfrm>
              <a:prstGeom prst="rect">
                <a:avLst/>
              </a:prstGeom>
              <a:blipFill rotWithShape="1">
                <a:blip r:embed="rId9"/>
                <a:stretch>
                  <a:fillRect l="-907" t="-7463" r="-2473" b="-26866"/>
                </a:stretch>
              </a:blipFill>
            </p:spPr>
            <p:txBody>
              <a:bodyPr/>
              <a:lstStyle/>
              <a:p>
                <a:r>
                  <a:rPr lang="en-US">
                    <a:noFill/>
                  </a:rPr>
                  <a:t> </a:t>
                </a:r>
              </a:p>
            </p:txBody>
          </p:sp>
        </mc:Fallback>
      </mc:AlternateContent>
      <p:sp>
        <p:nvSpPr>
          <p:cNvPr id="27" name="TextBox 26"/>
          <p:cNvSpPr txBox="1"/>
          <p:nvPr/>
        </p:nvSpPr>
        <p:spPr>
          <a:xfrm>
            <a:off x="754880" y="4772257"/>
            <a:ext cx="1216795" cy="409343"/>
          </a:xfrm>
          <a:prstGeom prst="rect">
            <a:avLst/>
          </a:prstGeom>
          <a:noFill/>
        </p:spPr>
        <p:txBody>
          <a:bodyPr wrap="square" rtlCol="0">
            <a:spAutoFit/>
          </a:bodyPr>
          <a:lstStyle/>
          <a:p>
            <a:pPr algn="just"/>
            <a:r>
              <a:rPr lang="en-US" sz="2000" b="1" smtClean="0">
                <a:latin typeface="Arial" pitchFamily="34" charset="0"/>
                <a:cs typeface="Arial" pitchFamily="34" charset="0"/>
              </a:rPr>
              <a:t>Ta có : </a:t>
            </a:r>
            <a:endParaRPr lang="vi-VN" sz="2000" b="1">
              <a:solidFill>
                <a:srgbClr val="0F3D13"/>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30399505"/>
              </p:ext>
            </p:extLst>
          </p:nvPr>
        </p:nvGraphicFramePr>
        <p:xfrm>
          <a:off x="1939924" y="4727204"/>
          <a:ext cx="3757613" cy="404813"/>
        </p:xfrm>
        <a:graphic>
          <a:graphicData uri="http://schemas.openxmlformats.org/presentationml/2006/ole">
            <mc:AlternateContent xmlns:mc="http://schemas.openxmlformats.org/markup-compatibility/2006">
              <mc:Choice xmlns:v="urn:schemas-microsoft-com:vml" Requires="v">
                <p:oleObj spid="_x0000_s139290" name="Equation" r:id="rId10" imgW="2120760" imgH="228600" progId="Equation.DSMT4">
                  <p:embed/>
                </p:oleObj>
              </mc:Choice>
              <mc:Fallback>
                <p:oleObj name="Equation" r:id="rId10" imgW="2120760" imgH="228600" progId="Equation.DSMT4">
                  <p:embed/>
                  <p:pic>
                    <p:nvPicPr>
                      <p:cNvPr id="0" name="Object 27"/>
                      <p:cNvPicPr>
                        <a:picLocks noChangeAspect="1" noChangeArrowheads="1"/>
                      </p:cNvPicPr>
                      <p:nvPr/>
                    </p:nvPicPr>
                    <p:blipFill>
                      <a:blip r:embed="rId11"/>
                      <a:srcRect/>
                      <a:stretch>
                        <a:fillRect/>
                      </a:stretch>
                    </p:blipFill>
                    <p:spPr bwMode="auto">
                      <a:xfrm>
                        <a:off x="1939924" y="4727204"/>
                        <a:ext cx="37576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08771472"/>
              </p:ext>
            </p:extLst>
          </p:nvPr>
        </p:nvGraphicFramePr>
        <p:xfrm>
          <a:off x="1977207" y="5257800"/>
          <a:ext cx="3667125" cy="404813"/>
        </p:xfrm>
        <a:graphic>
          <a:graphicData uri="http://schemas.openxmlformats.org/presentationml/2006/ole">
            <mc:AlternateContent xmlns:mc="http://schemas.openxmlformats.org/markup-compatibility/2006">
              <mc:Choice xmlns:v="urn:schemas-microsoft-com:vml" Requires="v">
                <p:oleObj spid="_x0000_s139291" name="Equation" r:id="rId12" imgW="2070000" imgH="228600" progId="Equation.DSMT4">
                  <p:embed/>
                </p:oleObj>
              </mc:Choice>
              <mc:Fallback>
                <p:oleObj name="Equation" r:id="rId12" imgW="2070000" imgH="228600" progId="Equation.DSMT4">
                  <p:embed/>
                  <p:pic>
                    <p:nvPicPr>
                      <p:cNvPr id="0" name=""/>
                      <p:cNvPicPr>
                        <a:picLocks noChangeAspect="1" noChangeArrowheads="1"/>
                      </p:cNvPicPr>
                      <p:nvPr/>
                    </p:nvPicPr>
                    <p:blipFill>
                      <a:blip r:embed="rId13"/>
                      <a:srcRect/>
                      <a:stretch>
                        <a:fillRect/>
                      </a:stretch>
                    </p:blipFill>
                    <p:spPr bwMode="auto">
                      <a:xfrm>
                        <a:off x="1977207" y="5257800"/>
                        <a:ext cx="36671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6199387" y="5334000"/>
            <a:ext cx="1216795" cy="409343"/>
          </a:xfrm>
          <a:prstGeom prst="rect">
            <a:avLst/>
          </a:prstGeom>
          <a:noFill/>
        </p:spPr>
        <p:txBody>
          <a:bodyPr wrap="square" rtlCol="0">
            <a:spAutoFit/>
          </a:bodyPr>
          <a:lstStyle/>
          <a:p>
            <a:pPr algn="just"/>
            <a:r>
              <a:rPr lang="en-US" sz="2000" b="1" smtClean="0">
                <a:latin typeface="Arial" pitchFamily="34" charset="0"/>
                <a:cs typeface="Arial" pitchFamily="34" charset="0"/>
              </a:rPr>
              <a:t>Suy ra :</a:t>
            </a:r>
            <a:endParaRPr lang="vi-VN" sz="2000" b="1">
              <a:solidFill>
                <a:srgbClr val="0F3D13"/>
              </a:solidFill>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764488491"/>
              </p:ext>
            </p:extLst>
          </p:nvPr>
        </p:nvGraphicFramePr>
        <p:xfrm>
          <a:off x="7395544" y="5295900"/>
          <a:ext cx="2790825" cy="404813"/>
        </p:xfrm>
        <a:graphic>
          <a:graphicData uri="http://schemas.openxmlformats.org/presentationml/2006/ole">
            <mc:AlternateContent xmlns:mc="http://schemas.openxmlformats.org/markup-compatibility/2006">
              <mc:Choice xmlns:v="urn:schemas-microsoft-com:vml" Requires="v">
                <p:oleObj spid="_x0000_s139292" name="Equation" r:id="rId14" imgW="1574640" imgH="228600" progId="Equation.DSMT4">
                  <p:embed/>
                </p:oleObj>
              </mc:Choice>
              <mc:Fallback>
                <p:oleObj name="Equation" r:id="rId14" imgW="1574640" imgH="228600" progId="Equation.DSMT4">
                  <p:embed/>
                  <p:pic>
                    <p:nvPicPr>
                      <p:cNvPr id="0" name=""/>
                      <p:cNvPicPr>
                        <a:picLocks noChangeAspect="1" noChangeArrowheads="1"/>
                      </p:cNvPicPr>
                      <p:nvPr/>
                    </p:nvPicPr>
                    <p:blipFill>
                      <a:blip r:embed="rId15"/>
                      <a:srcRect/>
                      <a:stretch>
                        <a:fillRect/>
                      </a:stretch>
                    </p:blipFill>
                    <p:spPr bwMode="auto">
                      <a:xfrm>
                        <a:off x="7395544" y="5295900"/>
                        <a:ext cx="27908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785043" y="5867400"/>
            <a:ext cx="8814569" cy="409343"/>
          </a:xfrm>
          <a:prstGeom prst="rect">
            <a:avLst/>
          </a:prstGeom>
          <a:noFill/>
        </p:spPr>
        <p:txBody>
          <a:bodyPr wrap="square" rtlCol="0">
            <a:spAutoFit/>
          </a:bodyPr>
          <a:lstStyle/>
          <a:p>
            <a:pPr algn="just"/>
            <a:r>
              <a:rPr lang="en-US" sz="2000" b="1" smtClean="0">
                <a:latin typeface="Arial" pitchFamily="34" charset="0"/>
                <a:cs typeface="Arial" pitchFamily="34" charset="0"/>
              </a:rPr>
              <a:t>Tứ giác ADEF có 4 góc vuông nên nó là hình chữ nhật </a:t>
            </a:r>
            <a:endParaRPr lang="vi-VN" sz="2000" b="1">
              <a:solidFill>
                <a:srgbClr val="0F3D13"/>
              </a:solidFill>
              <a:latin typeface="Arial" pitchFamily="34" charset="0"/>
              <a:cs typeface="Arial" pitchFamily="34" charset="0"/>
            </a:endParaRPr>
          </a:p>
        </p:txBody>
      </p:sp>
      <p:sp>
        <p:nvSpPr>
          <p:cNvPr id="34" name="TextBox 33"/>
          <p:cNvSpPr txBox="1"/>
          <p:nvPr/>
        </p:nvSpPr>
        <p:spPr>
          <a:xfrm>
            <a:off x="783455" y="6324600"/>
            <a:ext cx="8814569" cy="400110"/>
          </a:xfrm>
          <a:prstGeom prst="rect">
            <a:avLst/>
          </a:prstGeom>
          <a:noFill/>
        </p:spPr>
        <p:txBody>
          <a:bodyPr wrap="square" rtlCol="0">
            <a:spAutoFit/>
          </a:bodyPr>
          <a:lstStyle/>
          <a:p>
            <a:pPr algn="just"/>
            <a:r>
              <a:rPr lang="vi-VN" sz="2000" b="1">
                <a:latin typeface="Arial" pitchFamily="34" charset="0"/>
                <a:cs typeface="Arial" pitchFamily="34" charset="0"/>
              </a:rPr>
              <a:t>Suy ra hai đường chéo AE và DF </a:t>
            </a:r>
            <a:r>
              <a:rPr lang="vi-VN" sz="2000" b="1">
                <a:latin typeface="Arial" pitchFamily="34" charset="0"/>
                <a:cs typeface="Arial" pitchFamily="34" charset="0"/>
              </a:rPr>
              <a:t>bằng </a:t>
            </a:r>
            <a:r>
              <a:rPr lang="vi-VN" sz="2000" b="1" smtClean="0">
                <a:latin typeface="Arial" pitchFamily="34" charset="0"/>
                <a:cs typeface="Arial" pitchFamily="34" charset="0"/>
              </a:rPr>
              <a:t>nhau</a:t>
            </a:r>
            <a:r>
              <a:rPr lang="en-US" sz="2000" b="1" smtClean="0">
                <a:latin typeface="Arial" pitchFamily="34" charset="0"/>
                <a:cs typeface="Arial" pitchFamily="34" charset="0"/>
              </a:rPr>
              <a:t> , tức là </a:t>
            </a:r>
            <a:r>
              <a:rPr lang="en-US" sz="2000" b="1">
                <a:solidFill>
                  <a:schemeClr val="accent2">
                    <a:lumMod val="75000"/>
                  </a:schemeClr>
                </a:solidFill>
                <a:latin typeface="Arial" pitchFamily="34" charset="0"/>
                <a:cs typeface="Arial" pitchFamily="34" charset="0"/>
              </a:rPr>
              <a:t>AE </a:t>
            </a:r>
            <a:r>
              <a:rPr lang="en-US" sz="2000" b="1">
                <a:solidFill>
                  <a:schemeClr val="accent2">
                    <a:lumMod val="75000"/>
                  </a:schemeClr>
                </a:solidFill>
                <a:latin typeface="Arial" pitchFamily="34" charset="0"/>
                <a:cs typeface="Arial" pitchFamily="34" charset="0"/>
              </a:rPr>
              <a:t>= </a:t>
            </a:r>
            <a:r>
              <a:rPr lang="en-US" sz="2000" b="1" smtClean="0">
                <a:solidFill>
                  <a:schemeClr val="accent2">
                    <a:lumMod val="75000"/>
                  </a:schemeClr>
                </a:solidFill>
                <a:latin typeface="Arial" pitchFamily="34" charset="0"/>
                <a:cs typeface="Arial" pitchFamily="34" charset="0"/>
              </a:rPr>
              <a:t>DF </a:t>
            </a:r>
            <a:r>
              <a:rPr lang="en-US" sz="2000" b="1" smtClean="0">
                <a:latin typeface="Arial" pitchFamily="34" charset="0"/>
                <a:cs typeface="Arial" pitchFamily="34" charset="0"/>
              </a:rPr>
              <a:t>(đpcm) </a:t>
            </a:r>
            <a:endParaRPr lang="vi-VN" sz="20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3548150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wipe(left)">
                                      <p:cBhvr>
                                        <p:cTn id="7" dur="500"/>
                                        <p:tgtEl>
                                          <p:spTgt spid="139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4" grpId="0"/>
      <p:bldP spid="26" grpId="0"/>
      <p:bldP spid="27" grpId="0"/>
      <p:bldP spid="31"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60222"/>
            <a:ext cx="9821114" cy="1986984"/>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208214"/>
            <a:ext cx="9296400" cy="1938992"/>
          </a:xfrm>
          <a:prstGeom prst="rect">
            <a:avLst/>
          </a:prstGeom>
          <a:noFill/>
        </p:spPr>
        <p:txBody>
          <a:bodyPr wrap="square" rtlCol="0">
            <a:spAutoFit/>
          </a:bodyPr>
          <a:lstStyle/>
          <a:p>
            <a:r>
              <a:rPr lang="vi-VN" b="1">
                <a:latin typeface="Arial" pitchFamily="34" charset="0"/>
                <a:cs typeface="Arial" pitchFamily="34" charset="0"/>
              </a:rPr>
              <a:t>Cho tam giác ABC vuông tại A. Gọi D, E, F lần lượt là trung điểm của AB, BC, </a:t>
            </a:r>
            <a:r>
              <a:rPr lang="vi-VN" b="1">
                <a:latin typeface="Arial" pitchFamily="34" charset="0"/>
                <a:cs typeface="Arial" pitchFamily="34" charset="0"/>
              </a:rPr>
              <a:t>AC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en-US" b="1" smtClean="0">
                <a:latin typeface="Arial" pitchFamily="34" charset="0"/>
                <a:cs typeface="Arial" pitchFamily="34" charset="0"/>
              </a:rPr>
              <a:t>Chứng </a:t>
            </a:r>
            <a:r>
              <a:rPr lang="en-US" b="1">
                <a:latin typeface="Arial" pitchFamily="34" charset="0"/>
                <a:cs typeface="Arial" pitchFamily="34" charset="0"/>
              </a:rPr>
              <a:t>minh rằng AE = </a:t>
            </a:r>
            <a:r>
              <a:rPr lang="en-US" b="1">
                <a:latin typeface="Arial" pitchFamily="34" charset="0"/>
                <a:cs typeface="Arial" pitchFamily="34" charset="0"/>
              </a:rPr>
              <a:t>DF</a:t>
            </a:r>
            <a:r>
              <a:rPr lang="en-US" b="1" smtClean="0">
                <a:latin typeface="Arial" pitchFamily="34" charset="0"/>
                <a:cs typeface="Arial" pitchFamily="34" charset="0"/>
              </a:rPr>
              <a:t>.</a:t>
            </a:r>
          </a:p>
          <a:p>
            <a:pPr marL="457200" indent="-457200">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I là trung điểm của DE. Chứng minh rằng ba điểm B, I, F thẳng hàng.</a:t>
            </a:r>
          </a:p>
        </p:txBody>
      </p:sp>
      <p:pic>
        <p:nvPicPr>
          <p:cNvPr id="4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412"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3"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667000"/>
            <a:ext cx="6980237" cy="707886"/>
          </a:xfrm>
          <a:prstGeom prst="rect">
            <a:avLst/>
          </a:prstGeom>
          <a:noFill/>
        </p:spPr>
        <p:txBody>
          <a:bodyPr wrap="square" rtlCol="0">
            <a:spAutoFit/>
          </a:bodyPr>
          <a:lstStyle/>
          <a:p>
            <a:pPr algn="just"/>
            <a:r>
              <a:rPr lang="vi-VN" sz="2000" b="1">
                <a:latin typeface="Arial" pitchFamily="34" charset="0"/>
                <a:cs typeface="Arial" pitchFamily="34" charset="0"/>
              </a:rPr>
              <a:t>b) Vì D, F lần lượt là trung điểm của AB, AC nên DF </a:t>
            </a:r>
            <a:r>
              <a:rPr lang="vi-VN" sz="2000" b="1">
                <a:latin typeface="Arial" pitchFamily="34" charset="0"/>
                <a:cs typeface="Arial" pitchFamily="34" charset="0"/>
              </a:rPr>
              <a:t>là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vi-VN" sz="2000" b="1" smtClean="0">
                <a:latin typeface="Arial" pitchFamily="34" charset="0"/>
                <a:cs typeface="Arial" pitchFamily="34" charset="0"/>
              </a:rPr>
              <a:t>đường </a:t>
            </a:r>
            <a:r>
              <a:rPr lang="vi-VN" sz="2000" b="1">
                <a:latin typeface="Arial" pitchFamily="34" charset="0"/>
                <a:cs typeface="Arial" pitchFamily="34" charset="0"/>
              </a:rPr>
              <a:t>trung bình của tam giác ABC.</a:t>
            </a:r>
            <a:endParaRPr lang="vi-VN" sz="2000" b="1">
              <a:solidFill>
                <a:srgbClr val="0F3D13"/>
              </a:solidFill>
              <a:latin typeface="Arial" pitchFamily="34" charset="0"/>
              <a:cs typeface="Arial" pitchFamily="34" charset="0"/>
            </a:endParaRPr>
          </a:p>
        </p:txBody>
      </p:sp>
      <p:sp>
        <p:nvSpPr>
          <p:cNvPr id="24" name="TextBox 23"/>
          <p:cNvSpPr txBox="1"/>
          <p:nvPr/>
        </p:nvSpPr>
        <p:spPr>
          <a:xfrm>
            <a:off x="754880" y="3411091"/>
            <a:ext cx="6757169" cy="409343"/>
          </a:xfrm>
          <a:prstGeom prst="rect">
            <a:avLst/>
          </a:prstGeom>
          <a:noFill/>
        </p:spPr>
        <p:txBody>
          <a:bodyPr wrap="square" rtlCol="0">
            <a:spAutoFit/>
          </a:bodyPr>
          <a:lstStyle/>
          <a:p>
            <a:pPr algn="just"/>
            <a:r>
              <a:rPr lang="vi-VN" sz="2000" b="1">
                <a:latin typeface="Arial" pitchFamily="34" charset="0"/>
                <a:cs typeface="Arial" pitchFamily="34" charset="0"/>
              </a:rPr>
              <a:t>Suy ra DF // BC hay DF // BE.</a:t>
            </a:r>
            <a:endParaRPr lang="vi-VN" sz="2000" b="1">
              <a:solidFill>
                <a:srgbClr val="0F3D13"/>
              </a:solidFill>
              <a:latin typeface="Arial" pitchFamily="34" charset="0"/>
              <a:cs typeface="Arial" pitchFamily="34" charset="0"/>
            </a:endParaRPr>
          </a:p>
        </p:txBody>
      </p:sp>
      <p:pic>
        <p:nvPicPr>
          <p:cNvPr id="140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3074" y="2286000"/>
            <a:ext cx="36004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54880" y="3856639"/>
            <a:ext cx="7338194" cy="400110"/>
          </a:xfrm>
          <a:prstGeom prst="rect">
            <a:avLst/>
          </a:prstGeom>
          <a:noFill/>
        </p:spPr>
        <p:txBody>
          <a:bodyPr wrap="square" rtlCol="0">
            <a:spAutoFit/>
          </a:bodyPr>
          <a:lstStyle/>
          <a:p>
            <a:pPr algn="just"/>
            <a:r>
              <a:rPr lang="vi-VN" sz="2000" b="1">
                <a:latin typeface="Arial" pitchFamily="34" charset="0"/>
                <a:cs typeface="Arial" pitchFamily="34" charset="0"/>
              </a:rPr>
              <a:t>Vì tứ giác ADEF là hình chữ nhật nên AD // EF hay BD // EF.</a:t>
            </a:r>
            <a:endParaRPr lang="vi-VN" sz="2000" b="1">
              <a:solidFill>
                <a:srgbClr val="0F3D13"/>
              </a:solidFill>
              <a:latin typeface="Arial" pitchFamily="34" charset="0"/>
              <a:cs typeface="Arial" pitchFamily="34" charset="0"/>
            </a:endParaRPr>
          </a:p>
        </p:txBody>
      </p:sp>
      <p:sp>
        <p:nvSpPr>
          <p:cNvPr id="22" name="TextBox 21"/>
          <p:cNvSpPr txBox="1"/>
          <p:nvPr/>
        </p:nvSpPr>
        <p:spPr>
          <a:xfrm>
            <a:off x="754880" y="4292954"/>
            <a:ext cx="7338194" cy="707886"/>
          </a:xfrm>
          <a:prstGeom prst="rect">
            <a:avLst/>
          </a:prstGeom>
          <a:noFill/>
        </p:spPr>
        <p:txBody>
          <a:bodyPr wrap="square" rtlCol="0">
            <a:spAutoFit/>
          </a:bodyPr>
          <a:lstStyle/>
          <a:p>
            <a:pPr algn="just"/>
            <a:r>
              <a:rPr lang="vi-VN" sz="2000" b="1">
                <a:latin typeface="Arial" pitchFamily="34" charset="0"/>
                <a:cs typeface="Arial" pitchFamily="34" charset="0"/>
              </a:rPr>
              <a:t>Tứ giác BDFE có DF // BE và BD // EF nên tứ giác BDFE là hình bình hành.</a:t>
            </a:r>
            <a:endParaRPr lang="vi-VN" sz="2000" b="1">
              <a:solidFill>
                <a:srgbClr val="0F3D13"/>
              </a:solidFill>
              <a:latin typeface="Arial" pitchFamily="34" charset="0"/>
              <a:cs typeface="Arial" pitchFamily="34" charset="0"/>
            </a:endParaRPr>
          </a:p>
        </p:txBody>
      </p:sp>
      <p:sp>
        <p:nvSpPr>
          <p:cNvPr id="23" name="TextBox 22"/>
          <p:cNvSpPr txBox="1"/>
          <p:nvPr/>
        </p:nvSpPr>
        <p:spPr>
          <a:xfrm>
            <a:off x="754880" y="5037045"/>
            <a:ext cx="10902132" cy="707886"/>
          </a:xfrm>
          <a:prstGeom prst="rect">
            <a:avLst/>
          </a:prstGeom>
          <a:noFill/>
        </p:spPr>
        <p:txBody>
          <a:bodyPr wrap="square" rtlCol="0">
            <a:spAutoFit/>
          </a:bodyPr>
          <a:lstStyle/>
          <a:p>
            <a:pPr algn="just"/>
            <a:r>
              <a:rPr lang="vi-VN" sz="2000" b="1">
                <a:latin typeface="Arial" pitchFamily="34" charset="0"/>
                <a:cs typeface="Arial" pitchFamily="34" charset="0"/>
              </a:rPr>
              <a:t>Hình bình hành BDFE có hai đường chéo BF và </a:t>
            </a:r>
            <a:r>
              <a:rPr lang="vi-VN" sz="2000" b="1">
                <a:latin typeface="Arial" pitchFamily="34" charset="0"/>
                <a:cs typeface="Arial" pitchFamily="34" charset="0"/>
              </a:rPr>
              <a:t>DE</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sv-SE" sz="2000" b="1">
                <a:latin typeface="Arial" pitchFamily="34" charset="0"/>
                <a:cs typeface="Arial" pitchFamily="34" charset="0"/>
              </a:rPr>
              <a:t>Mà I là trung điểm của DE nên I cũng là trung điểm của BF.</a:t>
            </a:r>
            <a:endParaRPr lang="vi-VN" sz="2000" b="1">
              <a:solidFill>
                <a:srgbClr val="0F3D13"/>
              </a:solidFill>
              <a:latin typeface="Arial" pitchFamily="34" charset="0"/>
              <a:cs typeface="Arial" pitchFamily="34" charset="0"/>
            </a:endParaRPr>
          </a:p>
        </p:txBody>
      </p:sp>
      <p:sp>
        <p:nvSpPr>
          <p:cNvPr id="25" name="TextBox 24"/>
          <p:cNvSpPr txBox="1"/>
          <p:nvPr/>
        </p:nvSpPr>
        <p:spPr>
          <a:xfrm>
            <a:off x="754880" y="5781138"/>
            <a:ext cx="10902132" cy="400110"/>
          </a:xfrm>
          <a:prstGeom prst="rect">
            <a:avLst/>
          </a:prstGeom>
          <a:noFill/>
        </p:spPr>
        <p:txBody>
          <a:bodyPr wrap="square" rtlCol="0">
            <a:spAutoFit/>
          </a:bodyPr>
          <a:lstStyle/>
          <a:p>
            <a:pPr algn="just"/>
            <a:r>
              <a:rPr lang="vi-VN" sz="2000" b="1">
                <a:latin typeface="Arial" pitchFamily="34" charset="0"/>
                <a:cs typeface="Arial" pitchFamily="34" charset="0"/>
              </a:rPr>
              <a:t>Do đó, ba điểm </a:t>
            </a:r>
            <a:r>
              <a:rPr lang="vi-VN" sz="2000" b="1">
                <a:solidFill>
                  <a:schemeClr val="accent2">
                    <a:lumMod val="75000"/>
                  </a:schemeClr>
                </a:solidFill>
                <a:latin typeface="Arial" pitchFamily="34" charset="0"/>
                <a:cs typeface="Arial" pitchFamily="34" charset="0"/>
              </a:rPr>
              <a:t>B, I, F thẳng </a:t>
            </a:r>
            <a:r>
              <a:rPr lang="vi-VN" sz="2000" b="1">
                <a:solidFill>
                  <a:schemeClr val="accent2">
                    <a:lumMod val="75000"/>
                  </a:schemeClr>
                </a:solidFill>
                <a:latin typeface="Arial" pitchFamily="34" charset="0"/>
                <a:cs typeface="Arial" pitchFamily="34" charset="0"/>
              </a:rPr>
              <a:t>hàng</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2955370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21" grpId="0"/>
      <p:bldP spid="22"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60222"/>
            <a:ext cx="9821114" cy="1638038"/>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307538"/>
            <a:ext cx="9296400" cy="1292662"/>
          </a:xfrm>
          <a:prstGeom prst="rect">
            <a:avLst/>
          </a:prstGeom>
          <a:noFill/>
        </p:spPr>
        <p:txBody>
          <a:bodyPr wrap="square" rtlCol="0">
            <a:spAutoFit/>
          </a:bodyPr>
          <a:lstStyle/>
          <a:p>
            <a:r>
              <a:rPr lang="vi-VN" sz="2600" b="1">
                <a:latin typeface="Arial" pitchFamily="34" charset="0"/>
                <a:cs typeface="Arial" pitchFamily="34" charset="0"/>
              </a:rPr>
              <a:t>Cho tam giác ABC, các đường trung tuyến BD và CE cắt nhau tại G. Gọi I, K lần lượt là trung điểm của GB, GC. Chứng minh tứ giác EDKI là hình bình hành.</a:t>
            </a:r>
          </a:p>
        </p:txBody>
      </p:sp>
      <p:pic>
        <p:nvPicPr>
          <p:cNvPr id="4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566" y="195391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3"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18704" y="2420946"/>
            <a:ext cx="7138169" cy="707886"/>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Vì BD và CE là đường trung tuyến nên E, D lần lượt là trung điểm của AB, AC.</a:t>
            </a:r>
            <a:endParaRPr lang="vi-VN" sz="2000" b="1">
              <a:solidFill>
                <a:srgbClr val="0F3D13"/>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9" name="TextBox 28"/>
              <p:cNvSpPr txBox="1"/>
              <p:nvPr/>
            </p:nvSpPr>
            <p:spPr>
              <a:xfrm>
                <a:off x="823504" y="3143059"/>
                <a:ext cx="6757169" cy="554832"/>
              </a:xfrm>
              <a:prstGeom prst="rect">
                <a:avLst/>
              </a:prstGeom>
              <a:noFill/>
            </p:spPr>
            <p:txBody>
              <a:bodyPr wrap="square" rtlCol="0">
                <a:spAutoFit/>
              </a:bodyPr>
              <a:lstStyle/>
              <a:p>
                <a:pPr algn="just"/>
                <a:r>
                  <a:rPr lang="en-US" sz="2000" b="1" smtClean="0">
                    <a:latin typeface="Arial" pitchFamily="34" charset="0"/>
                    <a:cs typeface="Arial" pitchFamily="34" charset="0"/>
                  </a:rPr>
                  <a:t>Khi đó DE // BC và DE = </a:t>
                </a:r>
                <a14:m>
                  <m:oMath xmlns:m="http://schemas.openxmlformats.org/officeDocument/2006/math">
                    <m:f>
                      <m:fPr>
                        <m:ctrlPr>
                          <a:rPr lang="en-US" sz="2000" b="1" i="1" smtClean="0">
                            <a:latin typeface="Cambria Math"/>
                            <a:cs typeface="Arial" pitchFamily="34" charset="0"/>
                          </a:rPr>
                        </m:ctrlPr>
                      </m:fPr>
                      <m:num>
                        <m:r>
                          <a:rPr lang="en-US" sz="2000" b="1" i="1" smtClean="0">
                            <a:latin typeface="Cambria Math"/>
                            <a:cs typeface="Arial" pitchFamily="34" charset="0"/>
                          </a:rPr>
                          <m:t>𝟏</m:t>
                        </m:r>
                      </m:num>
                      <m:den>
                        <m:r>
                          <a:rPr lang="en-US" sz="2000" b="1" i="1" smtClean="0">
                            <a:latin typeface="Cambria Math"/>
                            <a:cs typeface="Arial" pitchFamily="34" charset="0"/>
                          </a:rPr>
                          <m:t>𝟐</m:t>
                        </m:r>
                      </m:den>
                    </m:f>
                  </m:oMath>
                </a14:m>
                <a:r>
                  <a:rPr lang="en-US" sz="2000" b="1" smtClean="0">
                    <a:solidFill>
                      <a:srgbClr val="0F3D13"/>
                    </a:solidFill>
                    <a:latin typeface="Arial" pitchFamily="34" charset="0"/>
                    <a:cs typeface="Arial" pitchFamily="34" charset="0"/>
                  </a:rPr>
                  <a:t> </a:t>
                </a:r>
                <a:r>
                  <a:rPr lang="en-US" sz="2000" b="1" smtClean="0">
                    <a:latin typeface="Arial" pitchFamily="34" charset="0"/>
                    <a:cs typeface="Arial" pitchFamily="34" charset="0"/>
                  </a:rPr>
                  <a:t>BC    </a:t>
                </a:r>
                <a:r>
                  <a:rPr lang="en-US" sz="2000" b="1" smtClean="0">
                    <a:solidFill>
                      <a:schemeClr val="accent2">
                        <a:lumMod val="75000"/>
                      </a:schemeClr>
                    </a:solidFill>
                    <a:latin typeface="Arial" pitchFamily="34" charset="0"/>
                    <a:cs typeface="Arial" pitchFamily="34" charset="0"/>
                  </a:rPr>
                  <a:t>(1)</a:t>
                </a:r>
                <a:endParaRPr lang="vi-VN" sz="2000" b="1">
                  <a:solidFill>
                    <a:schemeClr val="accent2">
                      <a:lumMod val="75000"/>
                    </a:schemeClr>
                  </a:solidFill>
                  <a:latin typeface="Arial" pitchFamily="34" charset="0"/>
                  <a:cs typeface="Arial"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823504" y="3143059"/>
                <a:ext cx="6757169" cy="554832"/>
              </a:xfrm>
              <a:prstGeom prst="rect">
                <a:avLst/>
              </a:prstGeom>
              <a:blipFill rotWithShape="1">
                <a:blip r:embed="rId6"/>
                <a:stretch>
                  <a:fillRect l="-902" b="-3297"/>
                </a:stretch>
              </a:blipFill>
            </p:spPr>
            <p:txBody>
              <a:bodyPr/>
              <a:lstStyle/>
              <a:p>
                <a:r>
                  <a:rPr lang="en-US">
                    <a:noFill/>
                  </a:rPr>
                  <a:t> </a:t>
                </a:r>
              </a:p>
            </p:txBody>
          </p:sp>
        </mc:Fallback>
      </mc:AlternateContent>
      <p:pic>
        <p:nvPicPr>
          <p:cNvPr id="14131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8012" y="1899395"/>
            <a:ext cx="35337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4" name="TextBox 23"/>
              <p:cNvSpPr txBox="1"/>
              <p:nvPr/>
            </p:nvSpPr>
            <p:spPr>
              <a:xfrm>
                <a:off x="823504" y="3712119"/>
                <a:ext cx="7328308" cy="843244"/>
              </a:xfrm>
              <a:prstGeom prst="rect">
                <a:avLst/>
              </a:prstGeom>
              <a:noFill/>
            </p:spPr>
            <p:txBody>
              <a:bodyPr wrap="square" rtlCol="0">
                <a:spAutoFit/>
              </a:bodyPr>
              <a:lstStyle/>
              <a:p>
                <a:pPr algn="just"/>
                <a:r>
                  <a:rPr lang="vi-VN" sz="2000" b="1">
                    <a:latin typeface="Arial" pitchFamily="34" charset="0"/>
                    <a:cs typeface="Arial" pitchFamily="34" charset="0"/>
                  </a:rPr>
                  <a:t>Vì I, </a:t>
                </a:r>
                <a:r>
                  <a:rPr lang="vi-VN" sz="2000" b="1">
                    <a:latin typeface="Arial" pitchFamily="34" charset="0"/>
                    <a:cs typeface="Arial" pitchFamily="34" charset="0"/>
                  </a:rPr>
                  <a:t>K </a:t>
                </a:r>
                <a:r>
                  <a:rPr lang="vi-VN" sz="2000" b="1" smtClean="0">
                    <a:latin typeface="Arial" pitchFamily="34" charset="0"/>
                    <a:cs typeface="Arial" pitchFamily="34" charset="0"/>
                  </a:rPr>
                  <a:t>là </a:t>
                </a:r>
                <a:r>
                  <a:rPr lang="vi-VN" sz="2000" b="1">
                    <a:latin typeface="Arial" pitchFamily="34" charset="0"/>
                    <a:cs typeface="Arial" pitchFamily="34" charset="0"/>
                  </a:rPr>
                  <a:t>trung điểm của GB, GC nên IK là đường trung bình của tam giác GBC suy ra IK // BC </a:t>
                </a:r>
                <a:r>
                  <a:rPr lang="vi-VN" sz="2000" b="1">
                    <a:latin typeface="Arial" pitchFamily="34" charset="0"/>
                    <a:cs typeface="Arial" pitchFamily="34" charset="0"/>
                  </a:rPr>
                  <a:t>và </a:t>
                </a:r>
                <a:r>
                  <a:rPr lang="en-US" sz="2000" b="1" smtClean="0">
                    <a:latin typeface="Arial" pitchFamily="34" charset="0"/>
                    <a:cs typeface="Arial" pitchFamily="34" charset="0"/>
                  </a:rPr>
                  <a:t>IK = </a:t>
                </a:r>
                <a14:m>
                  <m:oMath xmlns:m="http://schemas.openxmlformats.org/officeDocument/2006/math">
                    <m:f>
                      <m:fPr>
                        <m:ctrlPr>
                          <a:rPr lang="en-US" sz="2000" b="1" i="1" smtClean="0">
                            <a:latin typeface="Cambria Math"/>
                            <a:cs typeface="Arial" pitchFamily="34" charset="0"/>
                          </a:rPr>
                        </m:ctrlPr>
                      </m:fPr>
                      <m:num>
                        <m:r>
                          <a:rPr lang="en-US" sz="2000" b="1" i="1" smtClean="0">
                            <a:latin typeface="Cambria Math"/>
                            <a:cs typeface="Arial" pitchFamily="34" charset="0"/>
                          </a:rPr>
                          <m:t>𝟏</m:t>
                        </m:r>
                      </m:num>
                      <m:den>
                        <m:r>
                          <a:rPr lang="en-US" sz="2000" b="1" i="1" smtClean="0">
                            <a:latin typeface="Cambria Math"/>
                            <a:cs typeface="Arial" pitchFamily="34" charset="0"/>
                          </a:rPr>
                          <m:t>𝟐</m:t>
                        </m:r>
                      </m:den>
                    </m:f>
                  </m:oMath>
                </a14:m>
                <a:r>
                  <a:rPr lang="en-US" sz="2000" b="1" smtClean="0">
                    <a:solidFill>
                      <a:srgbClr val="0F3D13"/>
                    </a:solidFill>
                    <a:latin typeface="Arial" pitchFamily="34" charset="0"/>
                    <a:cs typeface="Arial" pitchFamily="34" charset="0"/>
                  </a:rPr>
                  <a:t> </a:t>
                </a:r>
                <a:r>
                  <a:rPr lang="en-US" sz="2000" b="1" smtClean="0">
                    <a:latin typeface="Arial" pitchFamily="34" charset="0"/>
                    <a:cs typeface="Arial" pitchFamily="34" charset="0"/>
                  </a:rPr>
                  <a:t>BC    </a:t>
                </a:r>
                <a:r>
                  <a:rPr lang="en-US" sz="2000" b="1" smtClean="0">
                    <a:solidFill>
                      <a:schemeClr val="accent2">
                        <a:lumMod val="75000"/>
                      </a:schemeClr>
                    </a:solidFill>
                    <a:latin typeface="Arial" pitchFamily="34" charset="0"/>
                    <a:cs typeface="Arial" pitchFamily="34" charset="0"/>
                  </a:rPr>
                  <a:t>(2)</a:t>
                </a:r>
                <a:endParaRPr lang="vi-VN" sz="2000" b="1">
                  <a:solidFill>
                    <a:schemeClr val="accent2">
                      <a:lumMod val="75000"/>
                    </a:schemeClr>
                  </a:solidFill>
                  <a:latin typeface="Arial" pitchFamily="34" charset="0"/>
                  <a:cs typeface="Arial"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823504" y="3712119"/>
                <a:ext cx="7328308" cy="843244"/>
              </a:xfrm>
              <a:prstGeom prst="rect">
                <a:avLst/>
              </a:prstGeom>
              <a:blipFill rotWithShape="1">
                <a:blip r:embed="rId8"/>
                <a:stretch>
                  <a:fillRect l="-832" t="-2899" r="-915" b="-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823504" y="4569932"/>
                <a:ext cx="7328308" cy="535468"/>
              </a:xfrm>
              <a:prstGeom prst="rect">
                <a:avLst/>
              </a:prstGeom>
              <a:noFill/>
            </p:spPr>
            <p:txBody>
              <a:bodyPr wrap="square" rtlCol="0">
                <a:spAutoFit/>
              </a:bodyPr>
              <a:lstStyle/>
              <a:p>
                <a:pPr algn="just"/>
                <a:r>
                  <a:rPr lang="nl-NL" sz="2000" b="1">
                    <a:latin typeface="Arial" pitchFamily="34" charset="0"/>
                    <a:cs typeface="Arial" pitchFamily="34" charset="0"/>
                  </a:rPr>
                  <a:t>Từ (1) và (2) suy ra DE // </a:t>
                </a:r>
                <a:r>
                  <a:rPr lang="nl-NL" sz="2000" b="1">
                    <a:latin typeface="Arial" pitchFamily="34" charset="0"/>
                    <a:cs typeface="Arial" pitchFamily="34" charset="0"/>
                  </a:rPr>
                  <a:t>IK </a:t>
                </a:r>
                <a:r>
                  <a:rPr lang="nl-NL" sz="2000" b="1" smtClean="0">
                    <a:latin typeface="Arial" pitchFamily="34" charset="0"/>
                    <a:cs typeface="Arial" pitchFamily="34" charset="0"/>
                  </a:rPr>
                  <a:t>và </a:t>
                </a:r>
                <a:r>
                  <a:rPr lang="nl-NL" sz="2000" b="1" smtClean="0">
                    <a:solidFill>
                      <a:schemeClr val="tx1"/>
                    </a:solidFill>
                    <a:latin typeface="Arial" pitchFamily="34" charset="0"/>
                    <a:cs typeface="Arial" pitchFamily="34" charset="0"/>
                  </a:rPr>
                  <a:t>DE = </a:t>
                </a:r>
                <a:r>
                  <a:rPr lang="en-US" sz="2000" b="1" smtClean="0">
                    <a:solidFill>
                      <a:schemeClr val="tx1"/>
                    </a:solidFill>
                    <a:latin typeface="Arial" pitchFamily="34" charset="0"/>
                    <a:cs typeface="Arial" pitchFamily="34" charset="0"/>
                  </a:rPr>
                  <a:t>IK </a:t>
                </a:r>
                <a:r>
                  <a:rPr lang="en-US" sz="2000" b="1">
                    <a:solidFill>
                      <a:schemeClr val="tx1"/>
                    </a:solidFill>
                    <a:latin typeface="Arial" pitchFamily="34" charset="0"/>
                    <a:cs typeface="Arial" pitchFamily="34" charset="0"/>
                  </a:rPr>
                  <a:t>= </a:t>
                </a:r>
                <a14:m>
                  <m:oMath xmlns:m="http://schemas.openxmlformats.org/officeDocument/2006/math">
                    <m:f>
                      <m:fPr>
                        <m:ctrlPr>
                          <a:rPr lang="en-US" sz="2000" b="1" i="1">
                            <a:solidFill>
                              <a:schemeClr val="tx1"/>
                            </a:solidFill>
                            <a:latin typeface="Cambria Math"/>
                            <a:cs typeface="Arial" pitchFamily="34" charset="0"/>
                          </a:rPr>
                        </m:ctrlPr>
                      </m:fPr>
                      <m:num>
                        <m:r>
                          <a:rPr lang="en-US" sz="2000" b="1" i="1">
                            <a:solidFill>
                              <a:schemeClr val="tx1"/>
                            </a:solidFill>
                            <a:latin typeface="Cambria Math"/>
                            <a:cs typeface="Arial" pitchFamily="34" charset="0"/>
                          </a:rPr>
                          <m:t>𝟏</m:t>
                        </m:r>
                      </m:num>
                      <m:den>
                        <m:r>
                          <a:rPr lang="en-US" sz="2000" b="1" i="1">
                            <a:solidFill>
                              <a:schemeClr val="tx1"/>
                            </a:solidFill>
                            <a:latin typeface="Cambria Math"/>
                            <a:cs typeface="Arial" pitchFamily="34" charset="0"/>
                          </a:rPr>
                          <m:t>𝟐</m:t>
                        </m:r>
                      </m:den>
                    </m:f>
                  </m:oMath>
                </a14:m>
                <a:r>
                  <a:rPr lang="en-US" sz="2000" b="1">
                    <a:solidFill>
                      <a:schemeClr val="tx1"/>
                    </a:solidFill>
                    <a:latin typeface="Arial" pitchFamily="34" charset="0"/>
                    <a:cs typeface="Arial" pitchFamily="34" charset="0"/>
                  </a:rPr>
                  <a:t> BC</a:t>
                </a:r>
                <a:r>
                  <a:rPr lang="nl-NL" sz="2000" b="1" smtClean="0">
                    <a:solidFill>
                      <a:schemeClr val="tx1"/>
                    </a:solidFill>
                    <a:latin typeface="Arial" pitchFamily="34" charset="0"/>
                    <a:cs typeface="Arial" pitchFamily="34" charset="0"/>
                  </a:rPr>
                  <a:t> </a:t>
                </a:r>
                <a:endParaRPr lang="vi-VN" sz="2000" b="1">
                  <a:solidFill>
                    <a:schemeClr val="tx1"/>
                  </a:solidFill>
                  <a:latin typeface="Arial" pitchFamily="34" charset="0"/>
                  <a:cs typeface="Arial"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823504" y="4569932"/>
                <a:ext cx="7328308" cy="535468"/>
              </a:xfrm>
              <a:prstGeom prst="rect">
                <a:avLst/>
              </a:prstGeom>
              <a:blipFill rotWithShape="1">
                <a:blip r:embed="rId9"/>
                <a:stretch>
                  <a:fillRect l="-832" b="-6818"/>
                </a:stretch>
              </a:blipFill>
            </p:spPr>
            <p:txBody>
              <a:bodyPr/>
              <a:lstStyle/>
              <a:p>
                <a:r>
                  <a:rPr lang="en-US">
                    <a:noFill/>
                  </a:rPr>
                  <a:t> </a:t>
                </a:r>
              </a:p>
            </p:txBody>
          </p:sp>
        </mc:Fallback>
      </mc:AlternateContent>
      <p:sp>
        <p:nvSpPr>
          <p:cNvPr id="15" name="TextBox 14"/>
          <p:cNvSpPr txBox="1"/>
          <p:nvPr/>
        </p:nvSpPr>
        <p:spPr>
          <a:xfrm>
            <a:off x="823504" y="5181600"/>
            <a:ext cx="11214508" cy="400110"/>
          </a:xfrm>
          <a:prstGeom prst="rect">
            <a:avLst/>
          </a:prstGeom>
          <a:noFill/>
        </p:spPr>
        <p:txBody>
          <a:bodyPr wrap="square" rtlCol="0">
            <a:spAutoFit/>
          </a:bodyPr>
          <a:lstStyle/>
          <a:p>
            <a:pPr algn="just"/>
            <a:r>
              <a:rPr lang="en-US" sz="2000" b="1" smtClean="0">
                <a:latin typeface="Arial" pitchFamily="34" charset="0"/>
                <a:cs typeface="Arial" pitchFamily="34" charset="0"/>
              </a:rPr>
              <a:t>T</a:t>
            </a:r>
            <a:r>
              <a:rPr lang="vi-VN" sz="2000" b="1" smtClean="0">
                <a:latin typeface="Arial" pitchFamily="34" charset="0"/>
                <a:cs typeface="Arial" pitchFamily="34" charset="0"/>
              </a:rPr>
              <a:t>ứ </a:t>
            </a:r>
            <a:r>
              <a:rPr lang="vi-VN" sz="2000" b="1">
                <a:latin typeface="Arial" pitchFamily="34" charset="0"/>
                <a:cs typeface="Arial" pitchFamily="34" charset="0"/>
              </a:rPr>
              <a:t>giác EDKI có DE // IK và DE = IK nên tứ giác </a:t>
            </a:r>
            <a:r>
              <a:rPr lang="vi-VN" sz="2000" b="1">
                <a:solidFill>
                  <a:schemeClr val="accent2">
                    <a:lumMod val="75000"/>
                  </a:schemeClr>
                </a:solidFill>
                <a:latin typeface="Arial" pitchFamily="34" charset="0"/>
                <a:cs typeface="Arial" pitchFamily="34" charset="0"/>
              </a:rPr>
              <a:t>EDKI là hình bình hành </a:t>
            </a:r>
            <a:r>
              <a:rPr lang="vi-VN" sz="2000" b="1">
                <a:latin typeface="Arial" pitchFamily="34" charset="0"/>
                <a:cs typeface="Arial" pitchFamily="34" charset="0"/>
              </a:rPr>
              <a:t>(đpcm).</a:t>
            </a:r>
            <a:endParaRPr lang="vi-VN"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963825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wipe(left)">
                                      <p:cBhvr>
                                        <p:cTn id="7" dur="500"/>
                                        <p:tgtEl>
                                          <p:spTgt spid="1413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4" grpId="0"/>
      <p:bldP spid="26"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60222"/>
            <a:ext cx="9821114" cy="161765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284412" y="304800"/>
            <a:ext cx="9525001" cy="1246495"/>
          </a:xfrm>
          <a:prstGeom prst="rect">
            <a:avLst/>
          </a:prstGeom>
          <a:noFill/>
        </p:spPr>
        <p:txBody>
          <a:bodyPr wrap="square" rtlCol="0">
            <a:spAutoFit/>
          </a:bodyPr>
          <a:lstStyle/>
          <a:p>
            <a:r>
              <a:rPr lang="vi-VN" sz="2500" b="1">
                <a:latin typeface="Arial" pitchFamily="34" charset="0"/>
                <a:cs typeface="Arial" pitchFamily="34" charset="0"/>
              </a:rPr>
              <a:t>Cho tam giác ABC, điểm I thuộc cạnh AB, điểm K thuộc cạnh AC. Kẻ IM song song với BK (M thuộc AC), kẻ KN song song với CI (N thuộc AB). Chứng minh MN song song với </a:t>
            </a:r>
            <a:r>
              <a:rPr lang="vi-VN" sz="2500" b="1">
                <a:latin typeface="Arial" pitchFamily="34" charset="0"/>
                <a:cs typeface="Arial" pitchFamily="34" charset="0"/>
              </a:rPr>
              <a:t>BC</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pic>
        <p:nvPicPr>
          <p:cNvPr id="4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566" y="195391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3"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4.26</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128304" y="2420946"/>
            <a:ext cx="7138169" cy="400110"/>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Áp dụng định </a:t>
            </a:r>
            <a:r>
              <a:rPr lang="vi-VN" sz="2000" b="1">
                <a:latin typeface="Arial" pitchFamily="34" charset="0"/>
                <a:cs typeface="Arial" pitchFamily="34" charset="0"/>
              </a:rPr>
              <a:t>lí </a:t>
            </a:r>
            <a:r>
              <a:rPr lang="vi-VN" sz="2000" b="1" smtClean="0">
                <a:latin typeface="Arial" pitchFamily="34" charset="0"/>
                <a:cs typeface="Arial" pitchFamily="34" charset="0"/>
              </a:rPr>
              <a:t>Thalès</a:t>
            </a:r>
            <a:r>
              <a:rPr lang="en-US" sz="2000" b="1" smtClean="0">
                <a:latin typeface="Arial" pitchFamily="34" charset="0"/>
                <a:cs typeface="Arial" pitchFamily="34" charset="0"/>
              </a:rPr>
              <a:t> </a:t>
            </a:r>
            <a:r>
              <a:rPr lang="vi-VN" sz="2000" b="1" smtClean="0">
                <a:latin typeface="Arial" pitchFamily="34" charset="0"/>
                <a:cs typeface="Arial" pitchFamily="34" charset="0"/>
              </a:rPr>
              <a:t>:</a:t>
            </a:r>
            <a:endParaRPr lang="vi-VN" sz="2000" b="1">
              <a:solidFill>
                <a:srgbClr val="0F3D13"/>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9" name="TextBox 28"/>
              <p:cNvSpPr txBox="1"/>
              <p:nvPr/>
            </p:nvSpPr>
            <p:spPr>
              <a:xfrm>
                <a:off x="1433104" y="2895600"/>
                <a:ext cx="6757169" cy="623056"/>
              </a:xfrm>
              <a:prstGeom prst="rect">
                <a:avLst/>
              </a:prstGeom>
              <a:noFill/>
            </p:spPr>
            <p:txBody>
              <a:bodyPr wrap="square" rtlCol="0">
                <a:spAutoFit/>
              </a:bodyPr>
              <a:lstStyle/>
              <a:p>
                <a:pPr algn="just"/>
                <a:r>
                  <a:rPr lang="en-US" sz="2000" b="1" smtClean="0">
                    <a:latin typeface="Arial" pitchFamily="34" charset="0"/>
                    <a:cs typeface="Arial" pitchFamily="34" charset="0"/>
                  </a:rPr>
                  <a:t>Vì IM // </a:t>
                </a:r>
                <a:r>
                  <a:rPr lang="en-US" sz="2000" b="1">
                    <a:latin typeface="Arial" pitchFamily="34" charset="0"/>
                    <a:cs typeface="Arial" pitchFamily="34" charset="0"/>
                  </a:rPr>
                  <a:t>BK </a:t>
                </a:r>
                <a:r>
                  <a:rPr lang="en-US" sz="2000" b="1" smtClean="0">
                    <a:latin typeface="Arial" pitchFamily="34" charset="0"/>
                    <a:cs typeface="Arial" pitchFamily="34" charset="0"/>
                  </a:rPr>
                  <a:t>nên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𝑨𝑰</m:t>
                        </m:r>
                      </m:num>
                      <m:den>
                        <m:r>
                          <a:rPr lang="en-US" b="1" i="1" smtClean="0">
                            <a:latin typeface="Cambria Math"/>
                            <a:cs typeface="Arial" pitchFamily="34" charset="0"/>
                          </a:rPr>
                          <m:t>𝑨𝑩</m:t>
                        </m:r>
                      </m:den>
                    </m:f>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𝑨𝑴</m:t>
                        </m:r>
                      </m:num>
                      <m:den>
                        <m:r>
                          <a:rPr lang="en-US" b="1" i="1" smtClean="0">
                            <a:latin typeface="Cambria Math"/>
                            <a:cs typeface="Arial" pitchFamily="34" charset="0"/>
                          </a:rPr>
                          <m:t>𝑨𝑲</m:t>
                        </m:r>
                      </m:den>
                    </m:f>
                  </m:oMath>
                </a14:m>
                <a:r>
                  <a:rPr lang="en-US" sz="2000" b="1" smtClean="0">
                    <a:solidFill>
                      <a:schemeClr val="accent2">
                        <a:lumMod val="75000"/>
                      </a:schemeClr>
                    </a:solidFill>
                    <a:latin typeface="Arial" pitchFamily="34" charset="0"/>
                    <a:cs typeface="Arial" pitchFamily="34" charset="0"/>
                  </a:rPr>
                  <a:t>  </a:t>
                </a:r>
                <a:r>
                  <a:rPr lang="en-US" sz="2000" b="1" smtClean="0">
                    <a:latin typeface="Arial" pitchFamily="34" charset="0"/>
                    <a:cs typeface="Arial" pitchFamily="34" charset="0"/>
                  </a:rPr>
                  <a:t>suy ra AB. AM = AI . AK   </a:t>
                </a:r>
                <a:r>
                  <a:rPr lang="en-US" sz="2000" b="1" smtClean="0">
                    <a:solidFill>
                      <a:schemeClr val="accent2">
                        <a:lumMod val="75000"/>
                      </a:schemeClr>
                    </a:solidFill>
                    <a:latin typeface="Arial" pitchFamily="34" charset="0"/>
                    <a:cs typeface="Arial" pitchFamily="34" charset="0"/>
                  </a:rPr>
                  <a:t>(1)</a:t>
                </a:r>
                <a:endParaRPr lang="vi-VN" sz="2000" b="1">
                  <a:solidFill>
                    <a:schemeClr val="accent2">
                      <a:lumMod val="75000"/>
                    </a:schemeClr>
                  </a:solidFill>
                  <a:latin typeface="Arial" pitchFamily="34" charset="0"/>
                  <a:cs typeface="Arial"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1433104" y="2895600"/>
                <a:ext cx="6757169" cy="623056"/>
              </a:xfrm>
              <a:prstGeom prst="rect">
                <a:avLst/>
              </a:prstGeom>
              <a:blipFill rotWithShape="1">
                <a:blip r:embed="rId6"/>
                <a:stretch>
                  <a:fillRect l="-902" b="-1961"/>
                </a:stretch>
              </a:blipFill>
            </p:spPr>
            <p:txBody>
              <a:bodyPr/>
              <a:lstStyle/>
              <a:p>
                <a:r>
                  <a:rPr lang="en-US">
                    <a:noFill/>
                  </a:rPr>
                  <a:t> </a:t>
                </a:r>
              </a:p>
            </p:txBody>
          </p:sp>
        </mc:Fallback>
      </mc:AlternateContent>
      <p:sp>
        <p:nvSpPr>
          <p:cNvPr id="26" name="TextBox 25"/>
          <p:cNvSpPr txBox="1"/>
          <p:nvPr/>
        </p:nvSpPr>
        <p:spPr>
          <a:xfrm>
            <a:off x="1433104" y="4333436"/>
            <a:ext cx="7328308" cy="400110"/>
          </a:xfrm>
          <a:prstGeom prst="rect">
            <a:avLst/>
          </a:prstGeom>
          <a:noFill/>
        </p:spPr>
        <p:txBody>
          <a:bodyPr wrap="square" rtlCol="0">
            <a:spAutoFit/>
          </a:bodyPr>
          <a:lstStyle/>
          <a:p>
            <a:pPr algn="just"/>
            <a:r>
              <a:rPr lang="nl-NL" sz="2000" b="1">
                <a:latin typeface="Arial" pitchFamily="34" charset="0"/>
                <a:cs typeface="Arial" pitchFamily="34" charset="0"/>
              </a:rPr>
              <a:t>Từ (1) và (2) </a:t>
            </a:r>
            <a:r>
              <a:rPr lang="nl-NL" sz="2000" b="1">
                <a:latin typeface="Arial" pitchFamily="34" charset="0"/>
                <a:cs typeface="Arial" pitchFamily="34" charset="0"/>
              </a:rPr>
              <a:t>suy </a:t>
            </a:r>
            <a:r>
              <a:rPr lang="nl-NL" sz="2000" b="1" smtClean="0">
                <a:latin typeface="Arial" pitchFamily="34" charset="0"/>
                <a:cs typeface="Arial" pitchFamily="34" charset="0"/>
              </a:rPr>
              <a:t>ra </a:t>
            </a:r>
            <a:r>
              <a:rPr lang="en-US" sz="2000" b="1">
                <a:latin typeface="Arial" pitchFamily="34" charset="0"/>
                <a:cs typeface="Arial" pitchFamily="34" charset="0"/>
              </a:rPr>
              <a:t>AB. </a:t>
            </a:r>
            <a:r>
              <a:rPr lang="en-US" sz="2000" b="1">
                <a:latin typeface="Arial" pitchFamily="34" charset="0"/>
                <a:cs typeface="Arial" pitchFamily="34" charset="0"/>
              </a:rPr>
              <a:t>AM </a:t>
            </a:r>
            <a:r>
              <a:rPr lang="en-US" sz="2000" b="1" smtClean="0">
                <a:latin typeface="Arial" pitchFamily="34" charset="0"/>
                <a:cs typeface="Arial" pitchFamily="34" charset="0"/>
              </a:rPr>
              <a:t>= AN. AC</a:t>
            </a:r>
            <a:endParaRPr lang="vi-VN" sz="2000" b="1">
              <a:solidFill>
                <a:schemeClr val="accent2">
                  <a:lumMod val="75000"/>
                </a:schemeClr>
              </a:solidFill>
              <a:latin typeface="Arial" pitchFamily="34" charset="0"/>
              <a:cs typeface="Arial" pitchFamily="34" charset="0"/>
            </a:endParaRPr>
          </a:p>
        </p:txBody>
      </p:sp>
      <p:pic>
        <p:nvPicPr>
          <p:cNvPr id="14131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6612" y="1934864"/>
            <a:ext cx="34004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7" name="TextBox 26"/>
              <p:cNvSpPr txBox="1"/>
              <p:nvPr/>
            </p:nvSpPr>
            <p:spPr>
              <a:xfrm>
                <a:off x="1433104" y="3614518"/>
                <a:ext cx="6757169" cy="623056"/>
              </a:xfrm>
              <a:prstGeom prst="rect">
                <a:avLst/>
              </a:prstGeom>
              <a:noFill/>
            </p:spPr>
            <p:txBody>
              <a:bodyPr wrap="square" rtlCol="0">
                <a:spAutoFit/>
              </a:bodyPr>
              <a:lstStyle/>
              <a:p>
                <a:pPr algn="just"/>
                <a:r>
                  <a:rPr lang="en-US" sz="2000" b="1" smtClean="0">
                    <a:latin typeface="Arial" pitchFamily="34" charset="0"/>
                    <a:cs typeface="Arial" pitchFamily="34" charset="0"/>
                  </a:rPr>
                  <a:t>Vì KN // IC nên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𝑨</m:t>
                        </m:r>
                        <m:r>
                          <a:rPr lang="en-US" b="1" i="1" smtClean="0">
                            <a:latin typeface="Cambria Math"/>
                            <a:cs typeface="Arial" pitchFamily="34" charset="0"/>
                          </a:rPr>
                          <m:t>𝑵</m:t>
                        </m:r>
                      </m:num>
                      <m:den>
                        <m:r>
                          <a:rPr lang="en-US" b="1" i="1" smtClean="0">
                            <a:latin typeface="Cambria Math"/>
                            <a:cs typeface="Arial" pitchFamily="34" charset="0"/>
                          </a:rPr>
                          <m:t>𝑨𝑰</m:t>
                        </m:r>
                      </m:den>
                    </m:f>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𝑨𝑲</m:t>
                        </m:r>
                      </m:num>
                      <m:den>
                        <m:r>
                          <a:rPr lang="en-US" b="1" i="1" smtClean="0">
                            <a:latin typeface="Cambria Math"/>
                            <a:cs typeface="Arial" pitchFamily="34" charset="0"/>
                          </a:rPr>
                          <m:t>𝑨𝑪</m:t>
                        </m:r>
                      </m:den>
                    </m:f>
                  </m:oMath>
                </a14:m>
                <a:r>
                  <a:rPr lang="en-US" sz="2000" b="1" smtClean="0">
                    <a:solidFill>
                      <a:schemeClr val="accent2">
                        <a:lumMod val="75000"/>
                      </a:schemeClr>
                    </a:solidFill>
                    <a:latin typeface="Arial" pitchFamily="34" charset="0"/>
                    <a:cs typeface="Arial" pitchFamily="34" charset="0"/>
                  </a:rPr>
                  <a:t>  </a:t>
                </a:r>
                <a:r>
                  <a:rPr lang="en-US" sz="2000" b="1" smtClean="0">
                    <a:latin typeface="Arial" pitchFamily="34" charset="0"/>
                    <a:cs typeface="Arial" pitchFamily="34" charset="0"/>
                  </a:rPr>
                  <a:t>suy ra AN. AC = AI . AK   </a:t>
                </a:r>
                <a:r>
                  <a:rPr lang="en-US" sz="2000" b="1" smtClean="0">
                    <a:solidFill>
                      <a:schemeClr val="accent2">
                        <a:lumMod val="75000"/>
                      </a:schemeClr>
                    </a:solidFill>
                    <a:latin typeface="Arial" pitchFamily="34" charset="0"/>
                    <a:cs typeface="Arial" pitchFamily="34" charset="0"/>
                  </a:rPr>
                  <a:t>(2)</a:t>
                </a:r>
                <a:endParaRPr lang="vi-VN" sz="2000" b="1">
                  <a:solidFill>
                    <a:schemeClr val="accent2">
                      <a:lumMod val="75000"/>
                    </a:schemeClr>
                  </a:solidFill>
                  <a:latin typeface="Arial" pitchFamily="34" charset="0"/>
                  <a:cs typeface="Arial"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1433104" y="3614518"/>
                <a:ext cx="6757169" cy="623056"/>
              </a:xfrm>
              <a:prstGeom prst="rect">
                <a:avLst/>
              </a:prstGeom>
              <a:blipFill rotWithShape="1">
                <a:blip r:embed="rId8"/>
                <a:stretch>
                  <a:fillRect l="-902" b="-19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1433104" y="4829408"/>
                <a:ext cx="2634071" cy="713529"/>
              </a:xfrm>
              <a:prstGeom prst="rect">
                <a:avLst/>
              </a:prstGeom>
              <a:noFill/>
            </p:spPr>
            <p:txBody>
              <a:bodyPr wrap="square" rtlCol="0">
                <a:spAutoFit/>
              </a:bodyPr>
              <a:lstStyle/>
              <a:p>
                <a:pPr algn="just"/>
                <a:r>
                  <a:rPr lang="en-US" sz="2000" b="1" smtClean="0">
                    <a:latin typeface="Arial" pitchFamily="34" charset="0"/>
                    <a:cs typeface="Arial" pitchFamily="34" charset="0"/>
                  </a:rPr>
                  <a:t>Suy ra   </a:t>
                </a:r>
                <a:r>
                  <a:rPr lang="en-US" sz="2800" b="1" smtClean="0">
                    <a:latin typeface="Arial" pitchFamily="34" charset="0"/>
                    <a:cs typeface="Arial" pitchFamily="34" charset="0"/>
                  </a:rPr>
                  <a:t> </a:t>
                </a:r>
                <a14:m>
                  <m:oMath xmlns:m="http://schemas.openxmlformats.org/officeDocument/2006/math">
                    <m:f>
                      <m:fPr>
                        <m:ctrlPr>
                          <a:rPr lang="en-US" sz="2800" b="1" i="1" smtClean="0">
                            <a:solidFill>
                              <a:schemeClr val="accent2">
                                <a:lumMod val="75000"/>
                              </a:schemeClr>
                            </a:solidFill>
                            <a:latin typeface="Cambria Math"/>
                            <a:cs typeface="Arial" pitchFamily="34" charset="0"/>
                          </a:rPr>
                        </m:ctrlPr>
                      </m:fPr>
                      <m:num>
                        <m:r>
                          <a:rPr lang="en-US" sz="2800" b="1" i="1">
                            <a:solidFill>
                              <a:schemeClr val="accent2">
                                <a:lumMod val="75000"/>
                              </a:schemeClr>
                            </a:solidFill>
                            <a:latin typeface="Cambria Math"/>
                            <a:cs typeface="Arial" pitchFamily="34" charset="0"/>
                          </a:rPr>
                          <m:t>𝑨𝑵</m:t>
                        </m:r>
                      </m:num>
                      <m:den>
                        <m:r>
                          <a:rPr lang="en-US" sz="2800" b="1" i="1">
                            <a:solidFill>
                              <a:schemeClr val="accent2">
                                <a:lumMod val="75000"/>
                              </a:schemeClr>
                            </a:solidFill>
                            <a:latin typeface="Cambria Math"/>
                            <a:cs typeface="Arial" pitchFamily="34" charset="0"/>
                          </a:rPr>
                          <m:t>𝑨</m:t>
                        </m:r>
                        <m:r>
                          <a:rPr lang="en-US" sz="2800" b="1" i="1" smtClean="0">
                            <a:solidFill>
                              <a:schemeClr val="accent2">
                                <a:lumMod val="75000"/>
                              </a:schemeClr>
                            </a:solidFill>
                            <a:latin typeface="Cambria Math"/>
                            <a:cs typeface="Arial" pitchFamily="34" charset="0"/>
                          </a:rPr>
                          <m:t>𝑩</m:t>
                        </m:r>
                      </m:den>
                    </m:f>
                    <m:r>
                      <a:rPr lang="en-US" sz="2800" b="1" i="1">
                        <a:solidFill>
                          <a:schemeClr val="accent2">
                            <a:lumMod val="75000"/>
                          </a:schemeClr>
                        </a:solidFill>
                        <a:latin typeface="Cambria Math"/>
                        <a:cs typeface="Arial" pitchFamily="34" charset="0"/>
                      </a:rPr>
                      <m:t>=</m:t>
                    </m:r>
                    <m:f>
                      <m:fPr>
                        <m:ctrlPr>
                          <a:rPr lang="en-US" sz="2800" b="1" i="1">
                            <a:solidFill>
                              <a:schemeClr val="accent2">
                                <a:lumMod val="75000"/>
                              </a:schemeClr>
                            </a:solidFill>
                            <a:latin typeface="Cambria Math"/>
                            <a:cs typeface="Arial" pitchFamily="34" charset="0"/>
                          </a:rPr>
                        </m:ctrlPr>
                      </m:fPr>
                      <m:num>
                        <m:r>
                          <a:rPr lang="en-US" sz="2800" b="1" i="1">
                            <a:solidFill>
                              <a:schemeClr val="accent2">
                                <a:lumMod val="75000"/>
                              </a:schemeClr>
                            </a:solidFill>
                            <a:latin typeface="Cambria Math"/>
                            <a:cs typeface="Arial" pitchFamily="34" charset="0"/>
                          </a:rPr>
                          <m:t>𝑨</m:t>
                        </m:r>
                        <m:r>
                          <a:rPr lang="en-US" sz="2800" b="1" i="1" smtClean="0">
                            <a:solidFill>
                              <a:schemeClr val="accent2">
                                <a:lumMod val="75000"/>
                              </a:schemeClr>
                            </a:solidFill>
                            <a:latin typeface="Cambria Math"/>
                            <a:cs typeface="Arial" pitchFamily="34" charset="0"/>
                          </a:rPr>
                          <m:t>𝑴</m:t>
                        </m:r>
                      </m:num>
                      <m:den>
                        <m:r>
                          <a:rPr lang="en-US" sz="2800" b="1" i="1">
                            <a:solidFill>
                              <a:schemeClr val="accent2">
                                <a:lumMod val="75000"/>
                              </a:schemeClr>
                            </a:solidFill>
                            <a:latin typeface="Cambria Math"/>
                            <a:cs typeface="Arial" pitchFamily="34" charset="0"/>
                          </a:rPr>
                          <m:t>𝑨𝑪</m:t>
                        </m:r>
                      </m:den>
                    </m:f>
                  </m:oMath>
                </a14:m>
                <a:r>
                  <a:rPr lang="en-US" sz="2000" b="1" smtClean="0">
                    <a:latin typeface="Arial" pitchFamily="34" charset="0"/>
                    <a:cs typeface="Arial" pitchFamily="34" charset="0"/>
                  </a:rPr>
                  <a:t> </a:t>
                </a:r>
                <a:endParaRPr lang="vi-VN" sz="2000" b="1">
                  <a:solidFill>
                    <a:schemeClr val="accent2">
                      <a:lumMod val="75000"/>
                    </a:schemeClr>
                  </a:solidFill>
                  <a:latin typeface="Arial" pitchFamily="34" charset="0"/>
                  <a:cs typeface="Arial"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1433104" y="4829408"/>
                <a:ext cx="2634071" cy="713529"/>
              </a:xfrm>
              <a:prstGeom prst="rect">
                <a:avLst/>
              </a:prstGeom>
              <a:blipFill rotWithShape="1">
                <a:blip r:embed="rId9"/>
                <a:stretch>
                  <a:fillRect l="-2315"/>
                </a:stretch>
              </a:blipFill>
            </p:spPr>
            <p:txBody>
              <a:bodyPr/>
              <a:lstStyle/>
              <a:p>
                <a:r>
                  <a:rPr lang="en-US">
                    <a:noFill/>
                  </a:rPr>
                  <a:t> </a:t>
                </a:r>
              </a:p>
            </p:txBody>
          </p:sp>
        </mc:Fallback>
      </mc:AlternateContent>
      <p:sp>
        <p:nvSpPr>
          <p:cNvPr id="31" name="TextBox 30"/>
          <p:cNvSpPr txBox="1"/>
          <p:nvPr/>
        </p:nvSpPr>
        <p:spPr>
          <a:xfrm>
            <a:off x="1433104" y="5638800"/>
            <a:ext cx="6453596" cy="400110"/>
          </a:xfrm>
          <a:prstGeom prst="rect">
            <a:avLst/>
          </a:prstGeom>
          <a:noFill/>
        </p:spPr>
        <p:txBody>
          <a:bodyPr wrap="square" rtlCol="0">
            <a:spAutoFit/>
          </a:bodyPr>
          <a:lstStyle/>
          <a:p>
            <a:pPr algn="just"/>
            <a:r>
              <a:rPr lang="en-US" sz="2000" b="1" smtClean="0">
                <a:latin typeface="Arial" pitchFamily="34" charset="0"/>
                <a:cs typeface="Arial" pitchFamily="34" charset="0"/>
              </a:rPr>
              <a:t>Do đó </a:t>
            </a:r>
            <a:r>
              <a:rPr lang="vi-VN" sz="2000" b="1" smtClean="0">
                <a:latin typeface="Arial" pitchFamily="34" charset="0"/>
                <a:cs typeface="Arial" pitchFamily="34" charset="0"/>
              </a:rPr>
              <a:t>MN </a:t>
            </a:r>
            <a:r>
              <a:rPr lang="vi-VN" sz="2000" b="1">
                <a:latin typeface="Arial" pitchFamily="34" charset="0"/>
                <a:cs typeface="Arial" pitchFamily="34" charset="0"/>
              </a:rPr>
              <a:t>// BC (theo định lí Thalès đảo).</a:t>
            </a:r>
            <a:endParaRPr lang="vi-VN"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60011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1318"/>
                                        </p:tgtEl>
                                        <p:attrNameLst>
                                          <p:attrName>style.visibility</p:attrName>
                                        </p:attrNameLst>
                                      </p:cBhvr>
                                      <p:to>
                                        <p:strVal val="visible"/>
                                      </p:to>
                                    </p:set>
                                    <p:animEffect transition="in" filter="wipe(left)">
                                      <p:cBhvr>
                                        <p:cTn id="7" dur="500"/>
                                        <p:tgtEl>
                                          <p:spTgt spid="141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6" grpId="0"/>
      <p:bldP spid="27"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60222"/>
            <a:ext cx="9821114" cy="183173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284412" y="228600"/>
            <a:ext cx="9525001" cy="1631216"/>
          </a:xfrm>
          <a:prstGeom prst="rect">
            <a:avLst/>
          </a:prstGeom>
          <a:noFill/>
        </p:spPr>
        <p:txBody>
          <a:bodyPr wrap="square" rtlCol="0">
            <a:spAutoFit/>
          </a:bodyPr>
          <a:lstStyle/>
          <a:p>
            <a:r>
              <a:rPr lang="vi-VN" sz="2500" b="1">
                <a:latin typeface="Arial" pitchFamily="34" charset="0"/>
                <a:cs typeface="Arial" pitchFamily="34" charset="0"/>
              </a:rPr>
              <a:t>Bác Mến muốn tính khoảng cách giữa hai vị trí P, Q ở hai bên bờ ao cá. Để làm điều đó, bác Mến chọn ba vị trí A, B, C, thực hiện đo đạc và vẽ mô phỏng như Hình 4.32. Em hãy giúp bác Mến tính khoảng cách giữa hai điểm P và </a:t>
            </a:r>
            <a:r>
              <a:rPr lang="vi-VN" sz="2500" b="1">
                <a:latin typeface="Arial" pitchFamily="34" charset="0"/>
                <a:cs typeface="Arial" pitchFamily="34" charset="0"/>
              </a:rPr>
              <a:t>Q</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pic>
        <p:nvPicPr>
          <p:cNvPr id="4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9303" y="211731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3"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4.27</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836612" y="2590800"/>
            <a:ext cx="7138169" cy="400110"/>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Trong Hình 4.32 có AP = BP = 150 m; AQ = CQ = 250 m.</a:t>
            </a:r>
            <a:endParaRPr lang="vi-VN" sz="2000" b="1">
              <a:solidFill>
                <a:srgbClr val="0F3D13"/>
              </a:solidFill>
              <a:latin typeface="Arial" pitchFamily="34" charset="0"/>
              <a:cs typeface="Arial" pitchFamily="34" charset="0"/>
            </a:endParaRPr>
          </a:p>
        </p:txBody>
      </p:sp>
      <p:sp>
        <p:nvSpPr>
          <p:cNvPr id="29" name="TextBox 28"/>
          <p:cNvSpPr txBox="1"/>
          <p:nvPr/>
        </p:nvSpPr>
        <p:spPr>
          <a:xfrm>
            <a:off x="1141412" y="3065454"/>
            <a:ext cx="6757169" cy="400110"/>
          </a:xfrm>
          <a:prstGeom prst="rect">
            <a:avLst/>
          </a:prstGeom>
          <a:noFill/>
        </p:spPr>
        <p:txBody>
          <a:bodyPr wrap="square" rtlCol="0">
            <a:spAutoFit/>
          </a:bodyPr>
          <a:lstStyle/>
          <a:p>
            <a:pPr algn="just"/>
            <a:r>
              <a:rPr lang="vi-VN" sz="2000" b="1">
                <a:latin typeface="Arial" pitchFamily="34" charset="0"/>
                <a:cs typeface="Arial" pitchFamily="34" charset="0"/>
              </a:rPr>
              <a:t>Suy ra PQ là đường trung bình của tam giác ABC.</a:t>
            </a:r>
            <a:endParaRPr lang="vi-VN" sz="2000" b="1">
              <a:solidFill>
                <a:schemeClr val="accent2">
                  <a:lumMod val="75000"/>
                </a:schemeClr>
              </a:solidFill>
              <a:latin typeface="Arial" pitchFamily="34" charset="0"/>
              <a:cs typeface="Arial" pitchFamily="34" charset="0"/>
            </a:endParaRPr>
          </a:p>
        </p:txBody>
      </p:sp>
      <p:grpSp>
        <p:nvGrpSpPr>
          <p:cNvPr id="3" name="Group 2"/>
          <p:cNvGrpSpPr/>
          <p:nvPr/>
        </p:nvGrpSpPr>
        <p:grpSpPr>
          <a:xfrm>
            <a:off x="7923212" y="2117315"/>
            <a:ext cx="4124325" cy="3272254"/>
            <a:chOff x="8064500" y="2117315"/>
            <a:chExt cx="4124325" cy="3272254"/>
          </a:xfrm>
        </p:grpSpPr>
        <p:pic>
          <p:nvPicPr>
            <p:cNvPr id="14233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4500" y="2117315"/>
              <a:ext cx="41243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752012" y="5051015"/>
              <a:ext cx="1219199" cy="338554"/>
            </a:xfrm>
            <a:prstGeom prst="rect">
              <a:avLst/>
            </a:prstGeom>
            <a:noFill/>
          </p:spPr>
          <p:txBody>
            <a:bodyPr wrap="square" rtlCol="0">
              <a:spAutoFit/>
            </a:bodyPr>
            <a:lstStyle/>
            <a:p>
              <a:pPr algn="just"/>
              <a:r>
                <a:rPr lang="en-US" sz="1600" b="1" smtClean="0">
                  <a:solidFill>
                    <a:schemeClr val="accent2">
                      <a:lumMod val="75000"/>
                    </a:schemeClr>
                  </a:solidFill>
                  <a:latin typeface="Arial" pitchFamily="34" charset="0"/>
                  <a:cs typeface="Arial" pitchFamily="34" charset="0"/>
                </a:rPr>
                <a:t>Hình 4.32</a:t>
              </a:r>
              <a:endParaRPr lang="vi-VN" sz="1600" b="1">
                <a:solidFill>
                  <a:schemeClr val="accent2">
                    <a:lumMod val="75000"/>
                  </a:schemeClr>
                </a:solidFill>
                <a:latin typeface="Arial" pitchFamily="34" charset="0"/>
                <a:cs typeface="Arial" pitchFamily="34" charset="0"/>
              </a:endParaRPr>
            </a:p>
          </p:txBody>
        </p:sp>
      </p:grpSp>
      <mc:AlternateContent xmlns:mc="http://schemas.openxmlformats.org/markup-compatibility/2006">
        <mc:Choice xmlns:a14="http://schemas.microsoft.com/office/drawing/2010/main" Requires="a14">
          <p:sp>
            <p:nvSpPr>
              <p:cNvPr id="20" name="TextBox 19"/>
              <p:cNvSpPr txBox="1"/>
              <p:nvPr/>
            </p:nvSpPr>
            <p:spPr>
              <a:xfrm>
                <a:off x="1097491" y="3657600"/>
                <a:ext cx="6757169" cy="624082"/>
              </a:xfrm>
              <a:prstGeom prst="rect">
                <a:avLst/>
              </a:prstGeom>
              <a:noFill/>
            </p:spPr>
            <p:txBody>
              <a:bodyPr wrap="square" rtlCol="0">
                <a:spAutoFit/>
              </a:bodyPr>
              <a:lstStyle/>
              <a:p>
                <a:pPr algn="just"/>
                <a:r>
                  <a:rPr lang="vi-VN" sz="2000" b="1" smtClean="0">
                    <a:latin typeface="Arial" pitchFamily="34" charset="0"/>
                    <a:cs typeface="Arial" pitchFamily="34" charset="0"/>
                  </a:rPr>
                  <a:t>Do đó</a:t>
                </a:r>
                <a:r>
                  <a:rPr lang="en-US" sz="2000" b="1" smtClean="0">
                    <a:latin typeface="Arial" pitchFamily="34" charset="0"/>
                    <a:cs typeface="Arial" pitchFamily="34" charset="0"/>
                  </a:rPr>
                  <a:t> PQ</a:t>
                </a:r>
                <a:r>
                  <a:rPr lang="vi-VN" sz="2000"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oMath>
                </a14:m>
                <a:r>
                  <a:rPr lang="en-US" sz="2000" b="1" smtClean="0">
                    <a:solidFill>
                      <a:schemeClr val="accent2">
                        <a:lumMod val="75000"/>
                      </a:schemeClr>
                    </a:solidFill>
                    <a:latin typeface="Arial" pitchFamily="34" charset="0"/>
                    <a:cs typeface="Arial" pitchFamily="34" charset="0"/>
                  </a:rPr>
                  <a:t> </a:t>
                </a:r>
                <a:r>
                  <a:rPr lang="en-US" sz="2000" b="1" smtClean="0">
                    <a:solidFill>
                      <a:schemeClr val="tx1"/>
                    </a:solidFill>
                    <a:latin typeface="Arial" pitchFamily="34" charset="0"/>
                    <a:cs typeface="Arial" pitchFamily="34" charset="0"/>
                  </a:rPr>
                  <a:t>BC = </a:t>
                </a:r>
                <a14:m>
                  <m:oMath xmlns:m="http://schemas.openxmlformats.org/officeDocument/2006/math">
                    <m:f>
                      <m:fPr>
                        <m:ctrlPr>
                          <a:rPr lang="en-US" b="1" i="1">
                            <a:solidFill>
                              <a:schemeClr val="tx1"/>
                            </a:solidFill>
                            <a:latin typeface="Cambria Math"/>
                            <a:cs typeface="Arial" pitchFamily="34" charset="0"/>
                          </a:rPr>
                        </m:ctrlPr>
                      </m:fPr>
                      <m:num>
                        <m:r>
                          <a:rPr lang="en-US" b="1" i="1">
                            <a:solidFill>
                              <a:schemeClr val="tx1"/>
                            </a:solidFill>
                            <a:latin typeface="Cambria Math"/>
                            <a:cs typeface="Arial" pitchFamily="34" charset="0"/>
                          </a:rPr>
                          <m:t>𝟏</m:t>
                        </m:r>
                      </m:num>
                      <m:den>
                        <m:r>
                          <a:rPr lang="en-US" b="1" i="1">
                            <a:solidFill>
                              <a:schemeClr val="tx1"/>
                            </a:solidFill>
                            <a:latin typeface="Cambria Math"/>
                            <a:cs typeface="Arial" pitchFamily="34" charset="0"/>
                          </a:rPr>
                          <m:t>𝟐</m:t>
                        </m:r>
                      </m:den>
                    </m:f>
                  </m:oMath>
                </a14:m>
                <a:r>
                  <a:rPr lang="en-US" sz="2000" b="1" smtClean="0">
                    <a:solidFill>
                      <a:schemeClr val="tx1"/>
                    </a:solidFill>
                    <a:latin typeface="Arial" pitchFamily="34" charset="0"/>
                    <a:cs typeface="Arial" pitchFamily="34" charset="0"/>
                  </a:rPr>
                  <a:t> . 400 = </a:t>
                </a:r>
                <a:r>
                  <a:rPr lang="en-US" sz="2000" b="1" smtClean="0">
                    <a:latin typeface="Arial" pitchFamily="34" charset="0"/>
                    <a:cs typeface="Arial" pitchFamily="34" charset="0"/>
                  </a:rPr>
                  <a:t>200 (m)</a:t>
                </a:r>
                <a:endParaRPr lang="vi-VN" sz="2000" b="1">
                  <a:latin typeface="Arial" pitchFamily="34" charset="0"/>
                  <a:cs typeface="Arial"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097491" y="3657600"/>
                <a:ext cx="6757169" cy="624082"/>
              </a:xfrm>
              <a:prstGeom prst="rect">
                <a:avLst/>
              </a:prstGeom>
              <a:blipFill rotWithShape="1">
                <a:blip r:embed="rId7"/>
                <a:stretch>
                  <a:fillRect l="-903" b="-1961"/>
                </a:stretch>
              </a:blipFill>
            </p:spPr>
            <p:txBody>
              <a:bodyPr/>
              <a:lstStyle/>
              <a:p>
                <a:r>
                  <a:rPr lang="en-US">
                    <a:noFill/>
                  </a:rPr>
                  <a:t> </a:t>
                </a:r>
              </a:p>
            </p:txBody>
          </p:sp>
        </mc:Fallback>
      </mc:AlternateContent>
      <p:sp>
        <p:nvSpPr>
          <p:cNvPr id="22" name="TextBox 21"/>
          <p:cNvSpPr txBox="1"/>
          <p:nvPr/>
        </p:nvSpPr>
        <p:spPr>
          <a:xfrm>
            <a:off x="1097490" y="4412840"/>
            <a:ext cx="6757169" cy="400110"/>
          </a:xfrm>
          <a:prstGeom prst="rect">
            <a:avLst/>
          </a:prstGeom>
          <a:noFill/>
        </p:spPr>
        <p:txBody>
          <a:bodyPr wrap="square" rtlCol="0">
            <a:spAutoFit/>
          </a:bodyPr>
          <a:lstStyle/>
          <a:p>
            <a:pPr algn="just"/>
            <a:r>
              <a:rPr lang="vi-VN" sz="2000" b="1">
                <a:latin typeface="Arial" pitchFamily="34" charset="0"/>
                <a:cs typeface="Arial" pitchFamily="34" charset="0"/>
              </a:rPr>
              <a:t>Vậy khoảng cách giữa hai điểm P và Q là </a:t>
            </a:r>
            <a:r>
              <a:rPr lang="vi-VN" sz="2000" b="1">
                <a:solidFill>
                  <a:schemeClr val="accent2">
                    <a:lumMod val="75000"/>
                  </a:schemeClr>
                </a:solidFill>
                <a:latin typeface="Arial" pitchFamily="34" charset="0"/>
                <a:cs typeface="Arial" pitchFamily="34" charset="0"/>
              </a:rPr>
              <a:t>200 m</a:t>
            </a:r>
            <a:r>
              <a:rPr lang="vi-VN" sz="2000" b="1">
                <a:latin typeface="Arial" pitchFamily="34" charset="0"/>
                <a:cs typeface="Arial" pitchFamily="34" charset="0"/>
              </a:rPr>
              <a:t>.</a:t>
            </a:r>
            <a:endParaRPr lang="vi-VN"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92678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8006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5466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5466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2" y="1828800"/>
            <a:ext cx="698023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261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359" name="Picture 3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4" y="1143000"/>
            <a:ext cx="8851900"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77599"/>
            <a:ext cx="9821114" cy="149880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2360612" y="314980"/>
                <a:ext cx="9372600" cy="523220"/>
              </a:xfrm>
              <a:prstGeom prst="rect">
                <a:avLst/>
              </a:prstGeom>
              <a:noFill/>
            </p:spPr>
            <p:txBody>
              <a:bodyPr wrap="square" rtlCol="0">
                <a:spAutoFit/>
              </a:bodyPr>
              <a:lstStyle/>
              <a:p>
                <a:r>
                  <a:rPr lang="en-US" sz="2800" b="1" smtClean="0">
                    <a:latin typeface="Arial" pitchFamily="34" charset="0"/>
                    <a:cs typeface="Arial" pitchFamily="34" charset="0"/>
                  </a:rPr>
                  <a:t>Độ dài </a:t>
                </a:r>
                <a14:m>
                  <m:oMath xmlns:m="http://schemas.openxmlformats.org/officeDocument/2006/math">
                    <m:r>
                      <a:rPr lang="en-US" sz="2800" b="1" i="1" smtClean="0">
                        <a:latin typeface="Cambria Math"/>
                        <a:cs typeface="Arial" pitchFamily="34" charset="0"/>
                      </a:rPr>
                      <m:t>𝒙</m:t>
                    </m:r>
                    <m:r>
                      <a:rPr lang="en-US" sz="2800" b="1" i="1" smtClean="0">
                        <a:latin typeface="Cambria Math"/>
                        <a:cs typeface="Arial" pitchFamily="34" charset="0"/>
                      </a:rPr>
                      <m:t> </m:t>
                    </m:r>
                  </m:oMath>
                </a14:m>
                <a:r>
                  <a:rPr lang="en-US" sz="2800" b="1" smtClean="0">
                    <a:latin typeface="Arial" pitchFamily="34" charset="0"/>
                    <a:cs typeface="Arial" pitchFamily="34" charset="0"/>
                  </a:rPr>
                  <a:t>trong Hình 4.31 bằng</a:t>
                </a:r>
              </a:p>
            </p:txBody>
          </p:sp>
        </mc:Choice>
        <mc:Fallback xmlns="">
          <p:sp>
            <p:nvSpPr>
              <p:cNvPr id="43" name="TextBox 42"/>
              <p:cNvSpPr txBox="1">
                <a:spLocks noRot="1" noChangeAspect="1" noMove="1" noResize="1" noEditPoints="1" noAdjustHandles="1" noChangeArrowheads="1" noChangeShapeType="1" noTextEdit="1"/>
              </p:cNvSpPr>
              <p:nvPr/>
            </p:nvSpPr>
            <p:spPr>
              <a:xfrm>
                <a:off x="2360612" y="314980"/>
                <a:ext cx="9372600" cy="523220"/>
              </a:xfrm>
              <a:prstGeom prst="rect">
                <a:avLst/>
              </a:prstGeom>
              <a:blipFill rotWithShape="1">
                <a:blip r:embed="rId4"/>
                <a:stretch>
                  <a:fillRect l="-1300" t="-11628" b="-31395"/>
                </a:stretch>
              </a:blipFill>
            </p:spPr>
            <p:txBody>
              <a:bodyPr/>
              <a:lstStyle/>
              <a:p>
                <a:r>
                  <a:rPr lang="en-US">
                    <a:noFill/>
                  </a:rPr>
                  <a:t> </a:t>
                </a:r>
              </a:p>
            </p:txBody>
          </p:sp>
        </mc:Fallback>
      </mc:AlternateContent>
      <p:pic>
        <p:nvPicPr>
          <p:cNvPr id="44"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2812"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4"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4.18</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1" name="TextBox 20"/>
              <p:cNvSpPr txBox="1"/>
              <p:nvPr/>
            </p:nvSpPr>
            <p:spPr>
              <a:xfrm>
                <a:off x="760412" y="2238377"/>
                <a:ext cx="7739886" cy="780855"/>
              </a:xfrm>
              <a:prstGeom prst="rect">
                <a:avLst/>
              </a:prstGeom>
              <a:noFill/>
            </p:spPr>
            <p:txBody>
              <a:bodyPr wrap="square" rtlCol="0">
                <a:spAutoFit/>
              </a:bodyPr>
              <a:lstStyle/>
              <a:p>
                <a:pPr marL="342900" indent="-342900">
                  <a:buFont typeface="Wingdings" pitchFamily="2" charset="2"/>
                  <a:buChar char="v"/>
                </a:pPr>
                <a:r>
                  <a:rPr lang="en-US" sz="2200" b="1" smtClean="0">
                    <a:latin typeface="Arial" pitchFamily="34" charset="0"/>
                    <a:cs typeface="Arial" pitchFamily="34" charset="0"/>
                  </a:rPr>
                  <a:t>Trong Hình 4.31 có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𝑨𝑴𝑵</m:t>
                        </m:r>
                      </m:e>
                    </m:acc>
                    <m:r>
                      <a:rPr lang="en-US" sz="2200" b="1" i="1" smtClean="0">
                        <a:latin typeface="Cambria Math"/>
                        <a:cs typeface="Arial" pitchFamily="34" charset="0"/>
                      </a:rPr>
                      <m:t>=</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𝑨𝑩𝑪</m:t>
                        </m:r>
                      </m:e>
                    </m:acc>
                  </m:oMath>
                </a14:m>
                <a:r>
                  <a:rPr lang="en-US" sz="2200" b="1" smtClean="0">
                    <a:solidFill>
                      <a:schemeClr val="accent2">
                        <a:lumMod val="75000"/>
                      </a:schemeClr>
                    </a:solidFill>
                    <a:latin typeface="Arial" pitchFamily="34" charset="0"/>
                    <a:cs typeface="Arial" pitchFamily="34" charset="0"/>
                  </a:rPr>
                  <a:t> </a:t>
                </a:r>
                <a:r>
                  <a:rPr lang="en-US" sz="2200" b="1">
                    <a:latin typeface="Arial" pitchFamily="34" charset="0"/>
                    <a:cs typeface="Arial" pitchFamily="34" charset="0"/>
                  </a:rPr>
                  <a:t>mà hai góc này ở vị trí đồng vị nên MN // BC.</a:t>
                </a:r>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60412" y="2238377"/>
                <a:ext cx="7739886" cy="780855"/>
              </a:xfrm>
              <a:prstGeom prst="rect">
                <a:avLst/>
              </a:prstGeom>
              <a:blipFill rotWithShape="1">
                <a:blip r:embed="rId8"/>
                <a:stretch>
                  <a:fillRect l="-867" t="-3125" r="-1970" b="-14844"/>
                </a:stretch>
              </a:blipFill>
            </p:spPr>
            <p:txBody>
              <a:bodyPr/>
              <a:lstStyle/>
              <a:p>
                <a:r>
                  <a:rPr lang="en-US">
                    <a:noFill/>
                  </a:rPr>
                  <a:t> </a:t>
                </a:r>
              </a:p>
            </p:txBody>
          </p:sp>
        </mc:Fallback>
      </mc:AlternateContent>
      <p:sp>
        <p:nvSpPr>
          <p:cNvPr id="3" name="Oval 2"/>
          <p:cNvSpPr/>
          <p:nvPr/>
        </p:nvSpPr>
        <p:spPr>
          <a:xfrm>
            <a:off x="7115492" y="1071919"/>
            <a:ext cx="502920"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4413" y="1077158"/>
            <a:ext cx="9601200" cy="492443"/>
          </a:xfrm>
          <a:prstGeom prst="rect">
            <a:avLst/>
          </a:prstGeom>
          <a:noFill/>
        </p:spPr>
        <p:txBody>
          <a:bodyPr wrap="square" rtlCol="0">
            <a:spAutoFit/>
          </a:bodyPr>
          <a:lstStyle/>
          <a:p>
            <a:r>
              <a:rPr lang="vi-VN" sz="2600" b="1" smtClean="0">
                <a:solidFill>
                  <a:srgbClr val="0F3D13"/>
                </a:solidFill>
                <a:latin typeface="Arial" pitchFamily="34" charset="0"/>
                <a:cs typeface="Arial" pitchFamily="34" charset="0"/>
              </a:rPr>
              <a:t>A</a:t>
            </a:r>
            <a:r>
              <a:rPr lang="vi-VN" sz="2600" b="1">
                <a:solidFill>
                  <a:srgbClr val="0F3D13"/>
                </a:solidFill>
                <a:latin typeface="Arial" pitchFamily="34" charset="0"/>
                <a:cs typeface="Arial" pitchFamily="34" charset="0"/>
              </a:rPr>
              <a:t>.</a:t>
            </a:r>
            <a:r>
              <a:rPr lang="vi-VN" sz="2200" b="1">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2,75</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B</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2,75</a:t>
            </a:r>
            <a:r>
              <a:rPr lang="en-US" sz="2200" b="1">
                <a:latin typeface="Arial" pitchFamily="34" charset="0"/>
                <a:cs typeface="Arial" pitchFamily="34" charset="0"/>
              </a:rPr>
              <a:t>	</a:t>
            </a:r>
            <a:r>
              <a:rPr lang="en-US" sz="2600" b="1" smtClean="0">
                <a:solidFill>
                  <a:srgbClr val="0F3D13"/>
                </a:solidFill>
                <a:latin typeface="Arial" pitchFamily="34" charset="0"/>
                <a:cs typeface="Arial" pitchFamily="34" charset="0"/>
              </a:rPr>
              <a:t>C</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a:latin typeface="Arial" pitchFamily="34" charset="0"/>
                <a:cs typeface="Arial" pitchFamily="34" charset="0"/>
              </a:rPr>
              <a:t>2,75</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D</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a:latin typeface="Arial" pitchFamily="34" charset="0"/>
                <a:cs typeface="Arial" pitchFamily="34" charset="0"/>
              </a:rPr>
              <a:t>2,75</a:t>
            </a:r>
            <a:endParaRPr lang="vi-VN" sz="2600" b="1">
              <a:latin typeface="Arial" pitchFamily="34" charset="0"/>
              <a:cs typeface="Arial" pitchFamily="34" charset="0"/>
            </a:endParaRPr>
          </a:p>
        </p:txBody>
      </p:sp>
      <p:pic>
        <p:nvPicPr>
          <p:cNvPr id="13312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97899" y="1777874"/>
            <a:ext cx="31623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045872" y="3047612"/>
            <a:ext cx="6496339" cy="430887"/>
          </a:xfrm>
          <a:prstGeom prst="rect">
            <a:avLst/>
          </a:prstGeom>
          <a:noFill/>
        </p:spPr>
        <p:txBody>
          <a:bodyPr wrap="square" rtlCol="0">
            <a:spAutoFit/>
          </a:bodyPr>
          <a:lstStyle/>
          <a:p>
            <a:r>
              <a:rPr lang="en-US" sz="2200" b="1" smtClean="0">
                <a:latin typeface="Arial" pitchFamily="34" charset="0"/>
                <a:cs typeface="Arial" pitchFamily="34" charset="0"/>
              </a:rPr>
              <a:t>Áp dụng định lí Thales vào tam giác ABC :</a:t>
            </a:r>
            <a:endParaRPr lang="vi-VN" sz="2200" b="1">
              <a:latin typeface="Arial" pitchFamily="34" charset="0"/>
              <a:cs typeface="Arial" pitchFamily="34" charset="0"/>
            </a:endParaRPr>
          </a:p>
        </p:txBody>
      </p:sp>
      <p:grpSp>
        <p:nvGrpSpPr>
          <p:cNvPr id="4" name="Group 3"/>
          <p:cNvGrpSpPr/>
          <p:nvPr/>
        </p:nvGrpSpPr>
        <p:grpSpPr>
          <a:xfrm>
            <a:off x="2247278" y="3556803"/>
            <a:ext cx="3370330" cy="786597"/>
            <a:chOff x="2247278" y="3443290"/>
            <a:chExt cx="3370330" cy="786597"/>
          </a:xfrm>
        </p:grpSpPr>
        <p:graphicFrame>
          <p:nvGraphicFramePr>
            <p:cNvPr id="2" name="Object 1"/>
            <p:cNvGraphicFramePr>
              <a:graphicFrameLocks noChangeAspect="1"/>
            </p:cNvGraphicFramePr>
            <p:nvPr>
              <p:extLst>
                <p:ext uri="{D42A27DB-BD31-4B8C-83A1-F6EECF244321}">
                  <p14:modId xmlns:p14="http://schemas.microsoft.com/office/powerpoint/2010/main" val="1575623236"/>
                </p:ext>
              </p:extLst>
            </p:nvPr>
          </p:nvGraphicFramePr>
          <p:xfrm>
            <a:off x="2247278" y="3462675"/>
            <a:ext cx="1410676" cy="767212"/>
          </p:xfrm>
          <a:graphic>
            <a:graphicData uri="http://schemas.openxmlformats.org/presentationml/2006/ole">
              <mc:AlternateContent xmlns:mc="http://schemas.openxmlformats.org/markup-compatibility/2006">
                <mc:Choice xmlns:v="urn:schemas-microsoft-com:vml" Requires="v">
                  <p:oleObj spid="_x0000_s133180" name="Equation" r:id="rId10" imgW="723600" imgH="393480" progId="Equation.DSMT4">
                    <p:embed/>
                  </p:oleObj>
                </mc:Choice>
                <mc:Fallback>
                  <p:oleObj name="Equation" r:id="rId10" imgW="723600" imgH="393480" progId="Equation.DSMT4">
                    <p:embed/>
                    <p:pic>
                      <p:nvPicPr>
                        <p:cNvPr id="0" name=""/>
                        <p:cNvPicPr/>
                        <p:nvPr/>
                      </p:nvPicPr>
                      <p:blipFill>
                        <a:blip r:embed="rId11"/>
                        <a:stretch>
                          <a:fillRect/>
                        </a:stretch>
                      </p:blipFill>
                      <p:spPr>
                        <a:xfrm>
                          <a:off x="2247278" y="3462675"/>
                          <a:ext cx="1410676" cy="767212"/>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311111633"/>
                </p:ext>
              </p:extLst>
            </p:nvPr>
          </p:nvGraphicFramePr>
          <p:xfrm>
            <a:off x="4651931" y="3443290"/>
            <a:ext cx="965677" cy="768350"/>
          </p:xfrm>
          <a:graphic>
            <a:graphicData uri="http://schemas.openxmlformats.org/presentationml/2006/ole">
              <mc:AlternateContent xmlns:mc="http://schemas.openxmlformats.org/markup-compatibility/2006">
                <mc:Choice xmlns:v="urn:schemas-microsoft-com:vml" Requires="v">
                  <p:oleObj spid="_x0000_s133181" name="Equation" r:id="rId12" imgW="495000" imgH="393480" progId="Equation.DSMT4">
                    <p:embed/>
                  </p:oleObj>
                </mc:Choice>
                <mc:Fallback>
                  <p:oleObj name="Equation" r:id="rId12" imgW="495000" imgH="393480" progId="Equation.DSMT4">
                    <p:embed/>
                    <p:pic>
                      <p:nvPicPr>
                        <p:cNvPr id="0" name=""/>
                        <p:cNvPicPr/>
                        <p:nvPr/>
                      </p:nvPicPr>
                      <p:blipFill>
                        <a:blip r:embed="rId13"/>
                        <a:stretch>
                          <a:fillRect/>
                        </a:stretch>
                      </p:blipFill>
                      <p:spPr>
                        <a:xfrm>
                          <a:off x="4651931" y="3443290"/>
                          <a:ext cx="965677" cy="768350"/>
                        </a:xfrm>
                        <a:prstGeom prst="rect">
                          <a:avLst/>
                        </a:prstGeom>
                      </p:spPr>
                    </p:pic>
                  </p:oleObj>
                </mc:Fallback>
              </mc:AlternateContent>
            </a:graphicData>
          </a:graphic>
        </p:graphicFrame>
        <p:sp>
          <p:nvSpPr>
            <p:cNvPr id="24" name="TextBox 23"/>
            <p:cNvSpPr txBox="1"/>
            <p:nvPr/>
          </p:nvSpPr>
          <p:spPr>
            <a:xfrm>
              <a:off x="3808412" y="3609977"/>
              <a:ext cx="759137" cy="430887"/>
            </a:xfrm>
            <a:prstGeom prst="rect">
              <a:avLst/>
            </a:prstGeom>
            <a:noFill/>
          </p:spPr>
          <p:txBody>
            <a:bodyPr wrap="square" rtlCol="0">
              <a:spAutoFit/>
            </a:bodyPr>
            <a:lstStyle/>
            <a:p>
              <a:r>
                <a:rPr lang="en-US" sz="2200" b="1" smtClean="0">
                  <a:latin typeface="Arial" pitchFamily="34" charset="0"/>
                  <a:cs typeface="Arial" pitchFamily="34" charset="0"/>
                </a:rPr>
                <a:t>hay</a:t>
              </a:r>
              <a:endParaRPr lang="vi-VN" sz="2200" b="1">
                <a:latin typeface="Arial" pitchFamily="34" charset="0"/>
                <a:cs typeface="Arial" pitchFamily="34" charset="0"/>
              </a:endParaRPr>
            </a:p>
          </p:txBody>
        </p:sp>
      </p:grpSp>
      <p:sp>
        <p:nvSpPr>
          <p:cNvPr id="25" name="TextBox 24"/>
          <p:cNvSpPr txBox="1"/>
          <p:nvPr/>
        </p:nvSpPr>
        <p:spPr>
          <a:xfrm>
            <a:off x="2363475" y="4640213"/>
            <a:ext cx="1368737" cy="430887"/>
          </a:xfrm>
          <a:prstGeom prst="rect">
            <a:avLst/>
          </a:prstGeom>
          <a:noFill/>
        </p:spPr>
        <p:txBody>
          <a:bodyPr wrap="square" rtlCol="0">
            <a:spAutoFit/>
          </a:bodyPr>
          <a:lstStyle/>
          <a:p>
            <a:r>
              <a:rPr lang="en-US" sz="2200" b="1" smtClean="0">
                <a:latin typeface="Arial" pitchFamily="34" charset="0"/>
                <a:cs typeface="Arial" pitchFamily="34" charset="0"/>
              </a:rPr>
              <a:t>Suy ra :</a:t>
            </a:r>
            <a:endParaRPr lang="vi-VN" sz="2200"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606107395"/>
              </p:ext>
            </p:extLst>
          </p:nvPr>
        </p:nvGraphicFramePr>
        <p:xfrm>
          <a:off x="3581399" y="4489450"/>
          <a:ext cx="1979613" cy="768350"/>
        </p:xfrm>
        <a:graphic>
          <a:graphicData uri="http://schemas.openxmlformats.org/presentationml/2006/ole">
            <mc:AlternateContent xmlns:mc="http://schemas.openxmlformats.org/markup-compatibility/2006">
              <mc:Choice xmlns:v="urn:schemas-microsoft-com:vml" Requires="v">
                <p:oleObj spid="_x0000_s133182" name="Equation" r:id="rId14" imgW="1015920" imgH="393480" progId="Equation.DSMT4">
                  <p:embed/>
                </p:oleObj>
              </mc:Choice>
              <mc:Fallback>
                <p:oleObj name="Equation" r:id="rId14" imgW="1015920" imgH="393480" progId="Equation.DSMT4">
                  <p:embed/>
                  <p:pic>
                    <p:nvPicPr>
                      <p:cNvPr id="0" name=""/>
                      <p:cNvPicPr/>
                      <p:nvPr/>
                    </p:nvPicPr>
                    <p:blipFill>
                      <a:blip r:embed="rId15"/>
                      <a:stretch>
                        <a:fillRect/>
                      </a:stretch>
                    </p:blipFill>
                    <p:spPr>
                      <a:xfrm>
                        <a:off x="3581399" y="4489450"/>
                        <a:ext cx="1979613" cy="768350"/>
                      </a:xfrm>
                      <a:prstGeom prst="rect">
                        <a:avLst/>
                      </a:prstGeom>
                    </p:spPr>
                  </p:pic>
                </p:oleObj>
              </mc:Fallback>
            </mc:AlternateContent>
          </a:graphicData>
        </a:graphic>
      </p:graphicFrame>
      <p:sp>
        <p:nvSpPr>
          <p:cNvPr id="27" name="TextBox 26"/>
          <p:cNvSpPr txBox="1"/>
          <p:nvPr/>
        </p:nvSpPr>
        <p:spPr>
          <a:xfrm>
            <a:off x="2925304" y="5334000"/>
            <a:ext cx="3192982" cy="492443"/>
          </a:xfrm>
          <a:prstGeom prst="rect">
            <a:avLst/>
          </a:prstGeom>
          <a:noFill/>
        </p:spPr>
        <p:txBody>
          <a:bodyPr wrap="square" rtlCol="0">
            <a:spAutoFit/>
          </a:bodyPr>
          <a:lstStyle/>
          <a:p>
            <a:r>
              <a:rPr lang="en-US" sz="2200" b="1" smtClean="0">
                <a:latin typeface="Arial" pitchFamily="34" charset="0"/>
                <a:cs typeface="Arial" pitchFamily="34" charset="0"/>
              </a:rPr>
              <a:t>Chọn đáp án </a:t>
            </a:r>
            <a:r>
              <a:rPr lang="en-US" sz="2600" b="1" smtClean="0">
                <a:solidFill>
                  <a:schemeClr val="accent2">
                    <a:lumMod val="75000"/>
                  </a:schemeClr>
                </a:solidFill>
                <a:latin typeface="Arial" pitchFamily="34" charset="0"/>
                <a:cs typeface="Arial" pitchFamily="34" charset="0"/>
              </a:rPr>
              <a:t>C</a:t>
            </a:r>
            <a:endParaRPr lang="vi-VN" sz="26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29995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wipe(left)">
                                      <p:cBhvr>
                                        <p:cTn id="7" dur="500"/>
                                        <p:tgtEl>
                                          <p:spTgt spid="133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heel(1)">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P spid="22" grpId="0"/>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77599"/>
            <a:ext cx="9821114" cy="149880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267355"/>
            <a:ext cx="9372600" cy="830997"/>
          </a:xfrm>
          <a:prstGeom prst="rect">
            <a:avLst/>
          </a:prstGeom>
          <a:noFill/>
        </p:spPr>
        <p:txBody>
          <a:bodyPr wrap="square" rtlCol="0">
            <a:spAutoFit/>
          </a:bodyPr>
          <a:lstStyle/>
          <a:p>
            <a:r>
              <a:rPr lang="vi-VN" b="1">
                <a:latin typeface="Arial" pitchFamily="34" charset="0"/>
                <a:cs typeface="Arial" pitchFamily="34" charset="0"/>
              </a:rPr>
              <a:t>Cho tam giác ABC. Gọi H, K lần lượt là trung điểm của AC, BC. Biết HK = 3,5 cm. Độ dài AB bằng</a:t>
            </a:r>
            <a:endParaRPr lang="en-US" b="1" smtClean="0">
              <a:latin typeface="Arial" pitchFamily="34" charset="0"/>
              <a:cs typeface="Arial" pitchFamily="34" charset="0"/>
            </a:endParaRPr>
          </a:p>
        </p:txBody>
      </p:sp>
      <p:pic>
        <p:nvPicPr>
          <p:cNvPr id="4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2"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4"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4.19</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1" name="TextBox 20"/>
              <p:cNvSpPr txBox="1"/>
              <p:nvPr/>
            </p:nvSpPr>
            <p:spPr>
              <a:xfrm>
                <a:off x="1539455" y="2314577"/>
                <a:ext cx="6509360" cy="1301190"/>
              </a:xfrm>
              <a:prstGeom prst="rect">
                <a:avLst/>
              </a:prstGeom>
              <a:noFill/>
            </p:spPr>
            <p:txBody>
              <a:bodyPr wrap="square" rtlCol="0">
                <a:spAutoFit/>
              </a:bodyPr>
              <a:lstStyle/>
              <a:p>
                <a:pPr marL="342900" indent="-342900">
                  <a:buFont typeface="Wingdings" pitchFamily="2" charset="2"/>
                  <a:buChar char="v"/>
                </a:pPr>
                <a:r>
                  <a:rPr lang="vi-VN" sz="2200" b="1" smtClean="0">
                    <a:latin typeface="Arial" pitchFamily="34" charset="0"/>
                    <a:cs typeface="Arial" pitchFamily="34" charset="0"/>
                  </a:rPr>
                  <a:t>Vì H, K lần lượt là trung điểm của AC, BC nên HK là đường trung bình của tam giác ABC </a:t>
                </a:r>
                <a:r>
                  <a:rPr lang="vi-VN" sz="2200" b="1">
                    <a:latin typeface="Arial" pitchFamily="34" charset="0"/>
                    <a:cs typeface="Arial" pitchFamily="34" charset="0"/>
                  </a:rPr>
                  <a:t>suy </a:t>
                </a:r>
                <a:r>
                  <a:rPr lang="vi-VN" sz="2200" b="1" smtClean="0">
                    <a:latin typeface="Arial" pitchFamily="34" charset="0"/>
                    <a:cs typeface="Arial" pitchFamily="34" charset="0"/>
                  </a:rPr>
                  <a:t>ra</a:t>
                </a:r>
                <a:r>
                  <a:rPr lang="en-US" sz="2200"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𝑯𝑲</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𝑨𝑩</m:t>
                    </m:r>
                  </m:oMath>
                </a14:m>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539455" y="2314577"/>
                <a:ext cx="6509360" cy="1301190"/>
              </a:xfrm>
              <a:prstGeom prst="rect">
                <a:avLst/>
              </a:prstGeom>
              <a:blipFill rotWithShape="1">
                <a:blip r:embed="rId6"/>
                <a:stretch>
                  <a:fillRect l="-1031" t="-2347" b="-1878"/>
                </a:stretch>
              </a:blipFill>
            </p:spPr>
            <p:txBody>
              <a:bodyPr/>
              <a:lstStyle/>
              <a:p>
                <a:r>
                  <a:rPr lang="en-US">
                    <a:noFill/>
                  </a:rPr>
                  <a:t> </a:t>
                </a:r>
              </a:p>
            </p:txBody>
          </p:sp>
        </mc:Fallback>
      </mc:AlternateContent>
      <p:sp>
        <p:nvSpPr>
          <p:cNvPr id="16" name="TextBox 15"/>
          <p:cNvSpPr txBox="1"/>
          <p:nvPr/>
        </p:nvSpPr>
        <p:spPr>
          <a:xfrm>
            <a:off x="2284413" y="1077158"/>
            <a:ext cx="9601200" cy="492443"/>
          </a:xfrm>
          <a:prstGeom prst="rect">
            <a:avLst/>
          </a:prstGeom>
          <a:noFill/>
        </p:spPr>
        <p:txBody>
          <a:bodyPr wrap="square" rtlCol="0">
            <a:spAutoFit/>
          </a:bodyPr>
          <a:lstStyle/>
          <a:p>
            <a:r>
              <a:rPr lang="vi-VN" sz="2600" b="1" smtClean="0">
                <a:solidFill>
                  <a:srgbClr val="0F3D13"/>
                </a:solidFill>
                <a:latin typeface="Arial" pitchFamily="34" charset="0"/>
                <a:cs typeface="Arial" pitchFamily="34" charset="0"/>
              </a:rPr>
              <a:t>A</a:t>
            </a:r>
            <a:r>
              <a:rPr lang="vi-VN" sz="2600" b="1">
                <a:solidFill>
                  <a:srgbClr val="0F3D13"/>
                </a:solidFill>
                <a:latin typeface="Arial" pitchFamily="34" charset="0"/>
                <a:cs typeface="Arial" pitchFamily="34" charset="0"/>
              </a:rPr>
              <a:t>.</a:t>
            </a:r>
            <a:r>
              <a:rPr lang="vi-VN" sz="2200" b="1">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3,5cm</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B</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7cm</a:t>
            </a:r>
            <a:r>
              <a:rPr lang="en-US" sz="2200" b="1">
                <a:latin typeface="Arial" pitchFamily="34" charset="0"/>
                <a:cs typeface="Arial" pitchFamily="34" charset="0"/>
              </a:rPr>
              <a:t>	</a:t>
            </a:r>
            <a:r>
              <a:rPr lang="en-US" sz="2600" b="1" smtClean="0">
                <a:solidFill>
                  <a:srgbClr val="0F3D13"/>
                </a:solidFill>
                <a:latin typeface="Arial" pitchFamily="34" charset="0"/>
                <a:cs typeface="Arial" pitchFamily="34" charset="0"/>
              </a:rPr>
              <a:t>C</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10cm</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D</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15cm</a:t>
            </a:r>
            <a:endParaRPr lang="vi-VN" sz="2600" b="1">
              <a:latin typeface="Arial" pitchFamily="34" charset="0"/>
              <a:cs typeface="Arial" pitchFamily="34" charset="0"/>
            </a:endParaRPr>
          </a:p>
        </p:txBody>
      </p:sp>
      <p:sp>
        <p:nvSpPr>
          <p:cNvPr id="22" name="TextBox 21"/>
          <p:cNvSpPr txBox="1"/>
          <p:nvPr/>
        </p:nvSpPr>
        <p:spPr>
          <a:xfrm>
            <a:off x="1884073" y="3710957"/>
            <a:ext cx="5090983" cy="430887"/>
          </a:xfrm>
          <a:prstGeom prst="rect">
            <a:avLst/>
          </a:prstGeom>
          <a:noFill/>
        </p:spPr>
        <p:txBody>
          <a:bodyPr wrap="square" rtlCol="0">
            <a:spAutoFit/>
          </a:bodyPr>
          <a:lstStyle/>
          <a:p>
            <a:r>
              <a:rPr lang="de-DE" sz="2200" b="1">
                <a:latin typeface="Arial" pitchFamily="34" charset="0"/>
                <a:cs typeface="Arial" pitchFamily="34" charset="0"/>
              </a:rPr>
              <a:t>Do đó AB = 2HK = 2 . 3,5 = </a:t>
            </a:r>
            <a:r>
              <a:rPr lang="de-DE" sz="2200" b="1">
                <a:solidFill>
                  <a:schemeClr val="accent2">
                    <a:lumMod val="75000"/>
                  </a:schemeClr>
                </a:solidFill>
                <a:latin typeface="Arial" pitchFamily="34" charset="0"/>
                <a:cs typeface="Arial" pitchFamily="34" charset="0"/>
              </a:rPr>
              <a:t>7</a:t>
            </a:r>
            <a:r>
              <a:rPr lang="de-DE" sz="2200" b="1">
                <a:latin typeface="Arial" pitchFamily="34" charset="0"/>
                <a:cs typeface="Arial" pitchFamily="34" charset="0"/>
              </a:rPr>
              <a:t> (cm).</a:t>
            </a:r>
            <a:endParaRPr lang="vi-VN" sz="2200" b="1">
              <a:latin typeface="Arial" pitchFamily="34" charset="0"/>
              <a:cs typeface="Arial" pitchFamily="34" charset="0"/>
            </a:endParaRPr>
          </a:p>
        </p:txBody>
      </p:sp>
      <p:sp>
        <p:nvSpPr>
          <p:cNvPr id="27" name="TextBox 26"/>
          <p:cNvSpPr txBox="1"/>
          <p:nvPr/>
        </p:nvSpPr>
        <p:spPr>
          <a:xfrm>
            <a:off x="3248215" y="4308157"/>
            <a:ext cx="3192982" cy="492443"/>
          </a:xfrm>
          <a:prstGeom prst="rect">
            <a:avLst/>
          </a:prstGeom>
          <a:noFill/>
        </p:spPr>
        <p:txBody>
          <a:bodyPr wrap="square" rtlCol="0">
            <a:spAutoFit/>
          </a:bodyPr>
          <a:lstStyle/>
          <a:p>
            <a:r>
              <a:rPr lang="en-US" sz="2200" b="1" smtClean="0">
                <a:latin typeface="Arial" pitchFamily="34" charset="0"/>
                <a:cs typeface="Arial" pitchFamily="34" charset="0"/>
              </a:rPr>
              <a:t>Chọn đáp án </a:t>
            </a:r>
            <a:r>
              <a:rPr lang="en-US" sz="2600" b="1" smtClean="0">
                <a:solidFill>
                  <a:schemeClr val="accent2">
                    <a:lumMod val="75000"/>
                  </a:schemeClr>
                </a:solidFill>
                <a:latin typeface="Arial" pitchFamily="34" charset="0"/>
                <a:cs typeface="Arial" pitchFamily="34" charset="0"/>
              </a:rPr>
              <a:t>B</a:t>
            </a:r>
            <a:endParaRPr lang="vi-VN" sz="2600" b="1">
              <a:solidFill>
                <a:schemeClr val="accent2">
                  <a:lumMod val="75000"/>
                </a:schemeClr>
              </a:solidFill>
              <a:latin typeface="Arial" pitchFamily="34" charset="0"/>
              <a:cs typeface="Arial" pitchFamily="34" charset="0"/>
            </a:endParaRPr>
          </a:p>
        </p:txBody>
      </p:sp>
      <p:pic>
        <p:nvPicPr>
          <p:cNvPr id="13414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12797" y="1786614"/>
            <a:ext cx="31623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722812" y="1071919"/>
            <a:ext cx="502920"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7144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wipe(left)">
                                      <p:cBhvr>
                                        <p:cTn id="7" dur="500"/>
                                        <p:tgtEl>
                                          <p:spTgt spid="134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77599"/>
            <a:ext cx="9821114" cy="149880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208211" y="267355"/>
            <a:ext cx="9677401" cy="830997"/>
          </a:xfrm>
          <a:prstGeom prst="rect">
            <a:avLst/>
          </a:prstGeom>
          <a:noFill/>
        </p:spPr>
        <p:txBody>
          <a:bodyPr wrap="square" rtlCol="0">
            <a:spAutoFit/>
          </a:bodyPr>
          <a:lstStyle/>
          <a:p>
            <a:r>
              <a:rPr lang="vi-VN" b="1">
                <a:latin typeface="Arial" pitchFamily="34" charset="0"/>
                <a:cs typeface="Arial" pitchFamily="34" charset="0"/>
              </a:rPr>
              <a:t>Cho tam giác ABC có chu vi là 32 cm. Gọi M, N, P lần lượt là trung điểm của các cạnh AB, AC, BC. Chu vi của tam giác MNP là</a:t>
            </a:r>
            <a:endParaRPr lang="en-US" b="1" smtClean="0">
              <a:latin typeface="Arial" pitchFamily="34" charset="0"/>
              <a:cs typeface="Arial" pitchFamily="34" charset="0"/>
            </a:endParaRP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812"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93577" y="628083"/>
            <a:ext cx="1333122"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4.20</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60412" y="2209800"/>
            <a:ext cx="7620000" cy="769441"/>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Vì M, N lần lượt là trung điểm của các cạnh AB, AC nên MN là đường trung bình của tam giác </a:t>
            </a:r>
            <a:r>
              <a:rPr lang="vi-VN" sz="2200" b="1" smtClean="0">
                <a:latin typeface="Arial" pitchFamily="34" charset="0"/>
                <a:cs typeface="Arial" pitchFamily="34" charset="0"/>
              </a:rPr>
              <a:t>ABC</a:t>
            </a:r>
            <a:r>
              <a:rPr lang="en-US" sz="2200" b="1" smtClean="0">
                <a:latin typeface="Arial" pitchFamily="34" charset="0"/>
                <a:cs typeface="Arial" pitchFamily="34" charset="0"/>
              </a:rPr>
              <a:t> nên</a:t>
            </a:r>
            <a:r>
              <a:rPr lang="vi-VN" sz="2200" b="1" smtClean="0">
                <a:latin typeface="Arial" pitchFamily="34" charset="0"/>
                <a:cs typeface="Arial" pitchFamily="34" charset="0"/>
              </a:rPr>
              <a:t> </a:t>
            </a:r>
            <a:endParaRPr lang="vi-VN" sz="2200" b="1">
              <a:latin typeface="Arial" pitchFamily="34" charset="0"/>
              <a:cs typeface="Arial" pitchFamily="34" charset="0"/>
            </a:endParaRPr>
          </a:p>
        </p:txBody>
      </p:sp>
      <p:sp>
        <p:nvSpPr>
          <p:cNvPr id="16" name="TextBox 15"/>
          <p:cNvSpPr txBox="1"/>
          <p:nvPr/>
        </p:nvSpPr>
        <p:spPr>
          <a:xfrm>
            <a:off x="2284413" y="1077158"/>
            <a:ext cx="9601200" cy="492443"/>
          </a:xfrm>
          <a:prstGeom prst="rect">
            <a:avLst/>
          </a:prstGeom>
          <a:noFill/>
        </p:spPr>
        <p:txBody>
          <a:bodyPr wrap="square" rtlCol="0">
            <a:spAutoFit/>
          </a:bodyPr>
          <a:lstStyle/>
          <a:p>
            <a:r>
              <a:rPr lang="vi-VN" sz="2600" b="1" smtClean="0">
                <a:solidFill>
                  <a:srgbClr val="0F3D13"/>
                </a:solidFill>
                <a:latin typeface="Arial" pitchFamily="34" charset="0"/>
                <a:cs typeface="Arial" pitchFamily="34" charset="0"/>
              </a:rPr>
              <a:t>A</a:t>
            </a:r>
            <a:r>
              <a:rPr lang="vi-VN" sz="2600" b="1">
                <a:solidFill>
                  <a:srgbClr val="0F3D13"/>
                </a:solidFill>
                <a:latin typeface="Arial" pitchFamily="34" charset="0"/>
                <a:cs typeface="Arial" pitchFamily="34" charset="0"/>
              </a:rPr>
              <a:t>.</a:t>
            </a:r>
            <a:r>
              <a:rPr lang="vi-VN" sz="2200" b="1">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8cm</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B</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64cm</a:t>
            </a:r>
            <a:r>
              <a:rPr lang="en-US" sz="2200" b="1">
                <a:latin typeface="Arial" pitchFamily="34" charset="0"/>
                <a:cs typeface="Arial" pitchFamily="34" charset="0"/>
              </a:rPr>
              <a:t>	</a:t>
            </a:r>
            <a:r>
              <a:rPr lang="en-US" sz="2600" b="1" smtClean="0">
                <a:solidFill>
                  <a:srgbClr val="0F3D13"/>
                </a:solidFill>
                <a:latin typeface="Arial" pitchFamily="34" charset="0"/>
                <a:cs typeface="Arial" pitchFamily="34" charset="0"/>
              </a:rPr>
              <a:t>C</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a:latin typeface="Arial" pitchFamily="34" charset="0"/>
                <a:cs typeface="Arial" pitchFamily="34" charset="0"/>
              </a:rPr>
              <a:t>3</a:t>
            </a:r>
            <a:r>
              <a:rPr lang="en-US" sz="2600" b="1" smtClean="0">
                <a:latin typeface="Arial" pitchFamily="34" charset="0"/>
                <a:cs typeface="Arial" pitchFamily="34" charset="0"/>
              </a:rPr>
              <a:t>0cm</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D</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16cm</a:t>
            </a:r>
            <a:endParaRPr lang="vi-VN" sz="2600" b="1">
              <a:latin typeface="Arial" pitchFamily="34" charset="0"/>
              <a:cs typeface="Arial" pitchFamily="34" charset="0"/>
            </a:endParaRPr>
          </a:p>
        </p:txBody>
      </p:sp>
      <p:sp>
        <p:nvSpPr>
          <p:cNvPr id="22" name="TextBox 21"/>
          <p:cNvSpPr txBox="1"/>
          <p:nvPr/>
        </p:nvSpPr>
        <p:spPr>
          <a:xfrm>
            <a:off x="796924" y="4191000"/>
            <a:ext cx="7431088" cy="430887"/>
          </a:xfrm>
          <a:prstGeom prst="rect">
            <a:avLst/>
          </a:prstGeom>
          <a:noFill/>
        </p:spPr>
        <p:txBody>
          <a:bodyPr wrap="square" rtlCol="0">
            <a:spAutoFit/>
          </a:bodyPr>
          <a:lstStyle/>
          <a:p>
            <a:r>
              <a:rPr lang="nn-NO" sz="2200" b="1">
                <a:latin typeface="Arial" pitchFamily="34" charset="0"/>
                <a:cs typeface="Arial" pitchFamily="34" charset="0"/>
              </a:rPr>
              <a:t>Chu vi tam giác ABC bằng: AB + BC + CA = </a:t>
            </a:r>
            <a:r>
              <a:rPr lang="nn-NO" sz="2200" b="1">
                <a:solidFill>
                  <a:schemeClr val="accent2">
                    <a:lumMod val="75000"/>
                  </a:schemeClr>
                </a:solidFill>
                <a:latin typeface="Arial" pitchFamily="34" charset="0"/>
                <a:cs typeface="Arial" pitchFamily="34" charset="0"/>
              </a:rPr>
              <a:t>32</a:t>
            </a:r>
            <a:r>
              <a:rPr lang="nn-NO" sz="2200" b="1">
                <a:latin typeface="Arial" pitchFamily="34" charset="0"/>
                <a:cs typeface="Arial" pitchFamily="34" charset="0"/>
              </a:rPr>
              <a:t> (cm).</a:t>
            </a:r>
            <a:endParaRPr lang="vi-VN" sz="2200" b="1">
              <a:latin typeface="Arial" pitchFamily="34" charset="0"/>
              <a:cs typeface="Arial" pitchFamily="34" charset="0"/>
            </a:endParaRPr>
          </a:p>
        </p:txBody>
      </p:sp>
      <p:sp>
        <p:nvSpPr>
          <p:cNvPr id="27" name="TextBox 26"/>
          <p:cNvSpPr txBox="1"/>
          <p:nvPr/>
        </p:nvSpPr>
        <p:spPr>
          <a:xfrm>
            <a:off x="2589212" y="6096000"/>
            <a:ext cx="3192982" cy="492443"/>
          </a:xfrm>
          <a:prstGeom prst="rect">
            <a:avLst/>
          </a:prstGeom>
          <a:noFill/>
        </p:spPr>
        <p:txBody>
          <a:bodyPr wrap="square" rtlCol="0">
            <a:spAutoFit/>
          </a:bodyPr>
          <a:lstStyle/>
          <a:p>
            <a:r>
              <a:rPr lang="en-US" sz="2200" b="1" smtClean="0">
                <a:latin typeface="Arial" pitchFamily="34" charset="0"/>
                <a:cs typeface="Arial" pitchFamily="34" charset="0"/>
              </a:rPr>
              <a:t>Chọn đáp án </a:t>
            </a:r>
            <a:r>
              <a:rPr lang="en-US" sz="2600" b="1" smtClean="0">
                <a:solidFill>
                  <a:schemeClr val="accent2">
                    <a:lumMod val="75000"/>
                  </a:schemeClr>
                </a:solidFill>
                <a:latin typeface="Arial" pitchFamily="34" charset="0"/>
                <a:cs typeface="Arial" pitchFamily="34" charset="0"/>
              </a:rPr>
              <a:t>D</a:t>
            </a:r>
            <a:endParaRPr lang="vi-VN" sz="2600" b="1">
              <a:solidFill>
                <a:schemeClr val="accent2">
                  <a:lumMod val="75000"/>
                </a:schemeClr>
              </a:solidFill>
              <a:latin typeface="Arial" pitchFamily="34" charset="0"/>
              <a:cs typeface="Arial" pitchFamily="34" charset="0"/>
            </a:endParaRPr>
          </a:p>
        </p:txBody>
      </p:sp>
      <p:sp>
        <p:nvSpPr>
          <p:cNvPr id="3" name="Oval 2"/>
          <p:cNvSpPr/>
          <p:nvPr/>
        </p:nvSpPr>
        <p:spPr>
          <a:xfrm>
            <a:off x="9572942" y="1077158"/>
            <a:ext cx="502920"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657044008"/>
              </p:ext>
            </p:extLst>
          </p:nvPr>
        </p:nvGraphicFramePr>
        <p:xfrm>
          <a:off x="3464559" y="2950666"/>
          <a:ext cx="1509713" cy="768350"/>
        </p:xfrm>
        <a:graphic>
          <a:graphicData uri="http://schemas.openxmlformats.org/presentationml/2006/ole">
            <mc:AlternateContent xmlns:mc="http://schemas.openxmlformats.org/markup-compatibility/2006">
              <mc:Choice xmlns:v="urn:schemas-microsoft-com:vml" Requires="v">
                <p:oleObj spid="_x0000_s135251" name="Equation" r:id="rId7" imgW="774360" imgH="393480" progId="Equation.DSMT4">
                  <p:embed/>
                </p:oleObj>
              </mc:Choice>
              <mc:Fallback>
                <p:oleObj name="Equation" r:id="rId7" imgW="774360" imgH="393480" progId="Equation.DSMT4">
                  <p:embed/>
                  <p:pic>
                    <p:nvPicPr>
                      <p:cNvPr id="0" name="Object 25"/>
                      <p:cNvPicPr>
                        <a:picLocks noChangeAspect="1" noChangeArrowheads="1"/>
                      </p:cNvPicPr>
                      <p:nvPr/>
                    </p:nvPicPr>
                    <p:blipFill>
                      <a:blip r:embed="rId8"/>
                      <a:srcRect/>
                      <a:stretch>
                        <a:fillRect/>
                      </a:stretch>
                    </p:blipFill>
                    <p:spPr bwMode="auto">
                      <a:xfrm>
                        <a:off x="3464559" y="2950666"/>
                        <a:ext cx="15097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796924" y="3669556"/>
            <a:ext cx="7620000" cy="430887"/>
          </a:xfrm>
          <a:prstGeom prst="rect">
            <a:avLst/>
          </a:prstGeom>
          <a:noFill/>
        </p:spPr>
        <p:txBody>
          <a:bodyPr wrap="square" rtlCol="0">
            <a:spAutoFit/>
          </a:bodyPr>
          <a:lstStyle/>
          <a:p>
            <a:r>
              <a:rPr lang="en-US" sz="2200" b="1" smtClean="0">
                <a:latin typeface="Arial" pitchFamily="34" charset="0"/>
                <a:cs typeface="Arial" pitchFamily="34" charset="0"/>
              </a:rPr>
              <a:t>Chứng minh tương tự, ta có :</a:t>
            </a:r>
            <a:endParaRPr lang="vi-VN" sz="2200"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506072200"/>
              </p:ext>
            </p:extLst>
          </p:nvPr>
        </p:nvGraphicFramePr>
        <p:xfrm>
          <a:off x="4906878" y="3500824"/>
          <a:ext cx="3068638" cy="768350"/>
        </p:xfrm>
        <a:graphic>
          <a:graphicData uri="http://schemas.openxmlformats.org/presentationml/2006/ole">
            <mc:AlternateContent xmlns:mc="http://schemas.openxmlformats.org/markup-compatibility/2006">
              <mc:Choice xmlns:v="urn:schemas-microsoft-com:vml" Requires="v">
                <p:oleObj spid="_x0000_s135252" name="Equation" r:id="rId9" imgW="1574640" imgH="393480" progId="Equation.DSMT4">
                  <p:embed/>
                </p:oleObj>
              </mc:Choice>
              <mc:Fallback>
                <p:oleObj name="Equation" r:id="rId9" imgW="1574640" imgH="393480" progId="Equation.DSMT4">
                  <p:embed/>
                  <p:pic>
                    <p:nvPicPr>
                      <p:cNvPr id="0" name=""/>
                      <p:cNvPicPr>
                        <a:picLocks noChangeAspect="1" noChangeArrowheads="1"/>
                      </p:cNvPicPr>
                      <p:nvPr/>
                    </p:nvPicPr>
                    <p:blipFill>
                      <a:blip r:embed="rId10"/>
                      <a:srcRect/>
                      <a:stretch>
                        <a:fillRect/>
                      </a:stretch>
                    </p:blipFill>
                    <p:spPr bwMode="auto">
                      <a:xfrm>
                        <a:off x="4906878" y="3500824"/>
                        <a:ext cx="30686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796924" y="4719399"/>
            <a:ext cx="7431088" cy="430887"/>
          </a:xfrm>
          <a:prstGeom prst="rect">
            <a:avLst/>
          </a:prstGeom>
          <a:noFill/>
        </p:spPr>
        <p:txBody>
          <a:bodyPr wrap="square" rtlCol="0">
            <a:spAutoFit/>
          </a:bodyPr>
          <a:lstStyle/>
          <a:p>
            <a:r>
              <a:rPr lang="pl-PL" sz="2200" b="1">
                <a:latin typeface="Arial" pitchFamily="34" charset="0"/>
                <a:cs typeface="Arial" pitchFamily="34" charset="0"/>
              </a:rPr>
              <a:t>Chu vi tam giác MNP </a:t>
            </a:r>
            <a:r>
              <a:rPr lang="pl-PL" sz="2200" b="1" smtClean="0">
                <a:latin typeface="Arial" pitchFamily="34" charset="0"/>
                <a:cs typeface="Arial" pitchFamily="34" charset="0"/>
              </a:rPr>
              <a:t>bằng</a:t>
            </a:r>
            <a:r>
              <a:rPr lang="en-US" sz="2200" b="1" smtClean="0">
                <a:latin typeface="Arial" pitchFamily="34" charset="0"/>
                <a:cs typeface="Arial" pitchFamily="34" charset="0"/>
              </a:rPr>
              <a:t> </a:t>
            </a:r>
            <a:r>
              <a:rPr lang="pl-PL"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892638008"/>
              </p:ext>
            </p:extLst>
          </p:nvPr>
        </p:nvGraphicFramePr>
        <p:xfrm>
          <a:off x="1141412" y="5257800"/>
          <a:ext cx="4702175" cy="768350"/>
        </p:xfrm>
        <a:graphic>
          <a:graphicData uri="http://schemas.openxmlformats.org/presentationml/2006/ole">
            <mc:AlternateContent xmlns:mc="http://schemas.openxmlformats.org/markup-compatibility/2006">
              <mc:Choice xmlns:v="urn:schemas-microsoft-com:vml" Requires="v">
                <p:oleObj spid="_x0000_s135253" name="Equation" r:id="rId11" imgW="2412720" imgH="393480" progId="Equation.DSMT4">
                  <p:embed/>
                </p:oleObj>
              </mc:Choice>
              <mc:Fallback>
                <p:oleObj name="Equation" r:id="rId11" imgW="2412720" imgH="393480" progId="Equation.DSMT4">
                  <p:embed/>
                  <p:pic>
                    <p:nvPicPr>
                      <p:cNvPr id="0" name=""/>
                      <p:cNvPicPr>
                        <a:picLocks noChangeAspect="1" noChangeArrowheads="1"/>
                      </p:cNvPicPr>
                      <p:nvPr/>
                    </p:nvPicPr>
                    <p:blipFill>
                      <a:blip r:embed="rId12"/>
                      <a:srcRect/>
                      <a:stretch>
                        <a:fillRect/>
                      </a:stretch>
                    </p:blipFill>
                    <p:spPr bwMode="auto">
                      <a:xfrm>
                        <a:off x="1141412" y="5257800"/>
                        <a:ext cx="4702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76933844"/>
              </p:ext>
            </p:extLst>
          </p:nvPr>
        </p:nvGraphicFramePr>
        <p:xfrm>
          <a:off x="5907087" y="5257800"/>
          <a:ext cx="2549525" cy="768350"/>
        </p:xfrm>
        <a:graphic>
          <a:graphicData uri="http://schemas.openxmlformats.org/presentationml/2006/ole">
            <mc:AlternateContent xmlns:mc="http://schemas.openxmlformats.org/markup-compatibility/2006">
              <mc:Choice xmlns:v="urn:schemas-microsoft-com:vml" Requires="v">
                <p:oleObj spid="_x0000_s135254" name="Equation" r:id="rId13" imgW="1307880" imgH="393480" progId="Equation.DSMT4">
                  <p:embed/>
                </p:oleObj>
              </mc:Choice>
              <mc:Fallback>
                <p:oleObj name="Equation" r:id="rId13" imgW="1307880" imgH="393480" progId="Equation.DSMT4">
                  <p:embed/>
                  <p:pic>
                    <p:nvPicPr>
                      <p:cNvPr id="0" name=""/>
                      <p:cNvPicPr>
                        <a:picLocks noChangeAspect="1" noChangeArrowheads="1"/>
                      </p:cNvPicPr>
                      <p:nvPr/>
                    </p:nvPicPr>
                    <p:blipFill>
                      <a:blip r:embed="rId14"/>
                      <a:srcRect/>
                      <a:stretch>
                        <a:fillRect/>
                      </a:stretch>
                    </p:blipFill>
                    <p:spPr bwMode="auto">
                      <a:xfrm>
                        <a:off x="5907087" y="5257800"/>
                        <a:ext cx="25495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550710512"/>
              </p:ext>
            </p:extLst>
          </p:nvPr>
        </p:nvGraphicFramePr>
        <p:xfrm>
          <a:off x="8380412" y="5257800"/>
          <a:ext cx="2054225" cy="768350"/>
        </p:xfrm>
        <a:graphic>
          <a:graphicData uri="http://schemas.openxmlformats.org/presentationml/2006/ole">
            <mc:AlternateContent xmlns:mc="http://schemas.openxmlformats.org/markup-compatibility/2006">
              <mc:Choice xmlns:v="urn:schemas-microsoft-com:vml" Requires="v">
                <p:oleObj spid="_x0000_s135255" name="Equation" r:id="rId15" imgW="1054080" imgH="393480" progId="Equation.DSMT4">
                  <p:embed/>
                </p:oleObj>
              </mc:Choice>
              <mc:Fallback>
                <p:oleObj name="Equation" r:id="rId15" imgW="1054080" imgH="393480" progId="Equation.DSMT4">
                  <p:embed/>
                  <p:pic>
                    <p:nvPicPr>
                      <p:cNvPr id="0" name=""/>
                      <p:cNvPicPr>
                        <a:picLocks noChangeAspect="1" noChangeArrowheads="1"/>
                      </p:cNvPicPr>
                      <p:nvPr/>
                    </p:nvPicPr>
                    <p:blipFill>
                      <a:blip r:embed="rId16"/>
                      <a:srcRect/>
                      <a:stretch>
                        <a:fillRect/>
                      </a:stretch>
                    </p:blipFill>
                    <p:spPr bwMode="auto">
                      <a:xfrm>
                        <a:off x="8380412" y="5257800"/>
                        <a:ext cx="20542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5175"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94712" y="1847850"/>
            <a:ext cx="31623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979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ipe(left)">
                                      <p:cBhvr>
                                        <p:cTn id="7" dur="500"/>
                                        <p:tgtEl>
                                          <p:spTgt spid="1351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par>
                          <p:cTn id="59" fill="hold">
                            <p:stCondLst>
                              <p:cond delay="500"/>
                            </p:stCondLst>
                            <p:childTnLst>
                              <p:par>
                                <p:cTn id="60" presetID="21" presetClass="entr" presetSubtype="1"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77598"/>
            <a:ext cx="9821114" cy="1600275"/>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208211" y="238780"/>
            <a:ext cx="9448801" cy="1107996"/>
          </a:xfrm>
          <a:prstGeom prst="rect">
            <a:avLst/>
          </a:prstGeom>
          <a:noFill/>
        </p:spPr>
        <p:txBody>
          <a:bodyPr wrap="square" rtlCol="0">
            <a:spAutoFit/>
          </a:bodyPr>
          <a:lstStyle/>
          <a:p>
            <a:r>
              <a:rPr lang="vi-VN" sz="2200" b="1">
                <a:latin typeface="Arial" pitchFamily="34" charset="0"/>
                <a:cs typeface="Arial" pitchFamily="34" charset="0"/>
              </a:rPr>
              <a:t>Cho tam giác ABC có AB = 9 cm, D là điểm thuộc cạnh AB sao cho AD = 6 cm. Kẻ DE song song với BC (E thuộc AC), kẻ EF song song với CD (F thuộc AB). Độ dài AF bằng</a:t>
            </a:r>
            <a:endParaRPr lang="en-US" sz="2200" b="1" smtClean="0">
              <a:latin typeface="Arial" pitchFamily="34" charset="0"/>
              <a:cs typeface="Arial" pitchFamily="34" charset="0"/>
            </a:endParaRP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775" y="196077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4"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4.21</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306512" y="2326957"/>
            <a:ext cx="4572000" cy="430887"/>
          </a:xfrm>
          <a:prstGeom prst="rect">
            <a:avLst/>
          </a:prstGeom>
          <a:noFill/>
        </p:spPr>
        <p:txBody>
          <a:bodyPr wrap="square" rtlCol="0">
            <a:spAutoFit/>
          </a:bodyPr>
          <a:lstStyle/>
          <a:p>
            <a:pPr marL="342900" indent="-342900">
              <a:buFont typeface="Wingdings" pitchFamily="2" charset="2"/>
              <a:buChar char="v"/>
            </a:pPr>
            <a:r>
              <a:rPr lang="vi-VN" sz="2200" b="1" smtClean="0">
                <a:latin typeface="Arial" pitchFamily="34" charset="0"/>
                <a:cs typeface="Arial" pitchFamily="34" charset="0"/>
              </a:rPr>
              <a:t>Áp </a:t>
            </a:r>
            <a:r>
              <a:rPr lang="vi-VN" sz="2200" b="1">
                <a:latin typeface="Arial" pitchFamily="34" charset="0"/>
                <a:cs typeface="Arial" pitchFamily="34" charset="0"/>
              </a:rPr>
              <a:t>dụng định lí </a:t>
            </a:r>
            <a:r>
              <a:rPr lang="vi-VN" sz="2200" b="1" smtClean="0">
                <a:latin typeface="Arial" pitchFamily="34" charset="0"/>
                <a:cs typeface="Arial" pitchFamily="34" charset="0"/>
              </a:rPr>
              <a:t>Thalès</a:t>
            </a:r>
            <a:r>
              <a:rPr lang="en-US" sz="2200" b="1">
                <a:latin typeface="Arial" pitchFamily="34" charset="0"/>
                <a:cs typeface="Arial" pitchFamily="34" charset="0"/>
              </a:rPr>
              <a:t> </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6" name="TextBox 15"/>
          <p:cNvSpPr txBox="1"/>
          <p:nvPr/>
        </p:nvSpPr>
        <p:spPr>
          <a:xfrm>
            <a:off x="2284413" y="1298257"/>
            <a:ext cx="9601200" cy="492443"/>
          </a:xfrm>
          <a:prstGeom prst="rect">
            <a:avLst/>
          </a:prstGeom>
          <a:noFill/>
        </p:spPr>
        <p:txBody>
          <a:bodyPr wrap="square" rtlCol="0">
            <a:spAutoFit/>
          </a:bodyPr>
          <a:lstStyle/>
          <a:p>
            <a:r>
              <a:rPr lang="vi-VN" sz="2600" b="1" smtClean="0">
                <a:solidFill>
                  <a:srgbClr val="0F3D13"/>
                </a:solidFill>
                <a:latin typeface="Arial" pitchFamily="34" charset="0"/>
                <a:cs typeface="Arial" pitchFamily="34" charset="0"/>
              </a:rPr>
              <a:t>A</a:t>
            </a:r>
            <a:r>
              <a:rPr lang="vi-VN" sz="2600" b="1">
                <a:solidFill>
                  <a:srgbClr val="0F3D13"/>
                </a:solidFill>
                <a:latin typeface="Arial" pitchFamily="34" charset="0"/>
                <a:cs typeface="Arial" pitchFamily="34" charset="0"/>
              </a:rPr>
              <a:t>.</a:t>
            </a:r>
            <a:r>
              <a:rPr lang="vi-VN" sz="2200" b="1">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4cm</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B</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5cm</a:t>
            </a:r>
            <a:r>
              <a:rPr lang="en-US" sz="2200" b="1">
                <a:latin typeface="Arial" pitchFamily="34" charset="0"/>
                <a:cs typeface="Arial" pitchFamily="34" charset="0"/>
              </a:rPr>
              <a:t>	</a:t>
            </a:r>
            <a:r>
              <a:rPr lang="en-US" sz="2600" b="1" smtClean="0">
                <a:solidFill>
                  <a:srgbClr val="0F3D13"/>
                </a:solidFill>
                <a:latin typeface="Arial" pitchFamily="34" charset="0"/>
                <a:cs typeface="Arial" pitchFamily="34" charset="0"/>
              </a:rPr>
              <a:t>C</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6cm</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D</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7cm</a:t>
            </a:r>
            <a:endParaRPr lang="vi-VN" sz="2600" b="1">
              <a:latin typeface="Arial" pitchFamily="34" charset="0"/>
              <a:cs typeface="Arial" pitchFamily="34" charset="0"/>
            </a:endParaRPr>
          </a:p>
        </p:txBody>
      </p:sp>
      <p:sp>
        <p:nvSpPr>
          <p:cNvPr id="27" name="TextBox 26"/>
          <p:cNvSpPr txBox="1"/>
          <p:nvPr/>
        </p:nvSpPr>
        <p:spPr>
          <a:xfrm>
            <a:off x="2995922" y="5410200"/>
            <a:ext cx="3192982" cy="492443"/>
          </a:xfrm>
          <a:prstGeom prst="rect">
            <a:avLst/>
          </a:prstGeom>
          <a:noFill/>
        </p:spPr>
        <p:txBody>
          <a:bodyPr wrap="square" rtlCol="0">
            <a:spAutoFit/>
          </a:bodyPr>
          <a:lstStyle/>
          <a:p>
            <a:r>
              <a:rPr lang="en-US" sz="2200" b="1" smtClean="0">
                <a:latin typeface="Arial" pitchFamily="34" charset="0"/>
                <a:cs typeface="Arial" pitchFamily="34" charset="0"/>
              </a:rPr>
              <a:t>Chọn đáp án </a:t>
            </a:r>
            <a:r>
              <a:rPr lang="en-US" sz="2600" b="1" smtClean="0">
                <a:solidFill>
                  <a:schemeClr val="accent2">
                    <a:lumMod val="75000"/>
                  </a:schemeClr>
                </a:solidFill>
                <a:latin typeface="Arial" pitchFamily="34" charset="0"/>
                <a:cs typeface="Arial" pitchFamily="34" charset="0"/>
              </a:rPr>
              <a:t>A</a:t>
            </a:r>
            <a:endParaRPr lang="vi-VN" sz="2600" b="1">
              <a:solidFill>
                <a:schemeClr val="accent2">
                  <a:lumMod val="75000"/>
                </a:schemeClr>
              </a:solidFill>
              <a:latin typeface="Arial" pitchFamily="34" charset="0"/>
              <a:cs typeface="Arial" pitchFamily="34" charset="0"/>
            </a:endParaRPr>
          </a:p>
        </p:txBody>
      </p:sp>
      <p:sp>
        <p:nvSpPr>
          <p:cNvPr id="3" name="Oval 2"/>
          <p:cNvSpPr/>
          <p:nvPr/>
        </p:nvSpPr>
        <p:spPr>
          <a:xfrm>
            <a:off x="2208494" y="1335095"/>
            <a:ext cx="502920"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455715020"/>
              </p:ext>
            </p:extLst>
          </p:nvPr>
        </p:nvGraphicFramePr>
        <p:xfrm>
          <a:off x="2965449" y="4489450"/>
          <a:ext cx="3217863" cy="768350"/>
        </p:xfrm>
        <a:graphic>
          <a:graphicData uri="http://schemas.openxmlformats.org/presentationml/2006/ole">
            <mc:AlternateContent xmlns:mc="http://schemas.openxmlformats.org/markup-compatibility/2006">
              <mc:Choice xmlns:v="urn:schemas-microsoft-com:vml" Requires="v">
                <p:oleObj spid="_x0000_s136241" name="Equation" r:id="rId7" imgW="1650960" imgH="393480" progId="Equation.DSMT4">
                  <p:embed/>
                </p:oleObj>
              </mc:Choice>
              <mc:Fallback>
                <p:oleObj name="Equation" r:id="rId7" imgW="1650960" imgH="393480" progId="Equation.DSMT4">
                  <p:embed/>
                  <p:pic>
                    <p:nvPicPr>
                      <p:cNvPr id="0" name=""/>
                      <p:cNvPicPr>
                        <a:picLocks noChangeAspect="1" noChangeArrowheads="1"/>
                      </p:cNvPicPr>
                      <p:nvPr/>
                    </p:nvPicPr>
                    <p:blipFill>
                      <a:blip r:embed="rId8"/>
                      <a:srcRect/>
                      <a:stretch>
                        <a:fillRect/>
                      </a:stretch>
                    </p:blipFill>
                    <p:spPr bwMode="auto">
                      <a:xfrm>
                        <a:off x="2965449" y="4489450"/>
                        <a:ext cx="32178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1375058" y="2858620"/>
            <a:ext cx="4436779" cy="430887"/>
          </a:xfrm>
          <a:prstGeom prst="rect">
            <a:avLst/>
          </a:prstGeom>
          <a:noFill/>
        </p:spPr>
        <p:txBody>
          <a:bodyPr wrap="square" rtlCol="0">
            <a:spAutoFit/>
          </a:bodyPr>
          <a:lstStyle/>
          <a:p>
            <a:pPr marL="342900" indent="-342900">
              <a:buFont typeface="Arial" pitchFamily="34" charset="0"/>
              <a:buChar char="•"/>
            </a:pPr>
            <a:r>
              <a:rPr lang="en-US" sz="2200" b="1">
                <a:latin typeface="Arial" pitchFamily="34" charset="0"/>
                <a:cs typeface="Arial" pitchFamily="34" charset="0"/>
              </a:rPr>
              <a:t>Với DE // BC (E ∈ AC) ta có:</a:t>
            </a:r>
            <a:endParaRPr lang="vi-VN" sz="2200"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671485585"/>
              </p:ext>
            </p:extLst>
          </p:nvPr>
        </p:nvGraphicFramePr>
        <p:xfrm>
          <a:off x="5649912" y="2729269"/>
          <a:ext cx="2425700" cy="768350"/>
        </p:xfrm>
        <a:graphic>
          <a:graphicData uri="http://schemas.openxmlformats.org/presentationml/2006/ole">
            <mc:AlternateContent xmlns:mc="http://schemas.openxmlformats.org/markup-compatibility/2006">
              <mc:Choice xmlns:v="urn:schemas-microsoft-com:vml" Requires="v">
                <p:oleObj spid="_x0000_s136242" name="Equation" r:id="rId9" imgW="1244520" imgH="393480" progId="Equation.DSMT4">
                  <p:embed/>
                </p:oleObj>
              </mc:Choice>
              <mc:Fallback>
                <p:oleObj name="Equation" r:id="rId9" imgW="1244520" imgH="393480" progId="Equation.DSMT4">
                  <p:embed/>
                  <p:pic>
                    <p:nvPicPr>
                      <p:cNvPr id="0" name=""/>
                      <p:cNvPicPr>
                        <a:picLocks noChangeAspect="1" noChangeArrowheads="1"/>
                      </p:cNvPicPr>
                      <p:nvPr/>
                    </p:nvPicPr>
                    <p:blipFill>
                      <a:blip r:embed="rId10"/>
                      <a:srcRect/>
                      <a:stretch>
                        <a:fillRect/>
                      </a:stretch>
                    </p:blipFill>
                    <p:spPr bwMode="auto">
                      <a:xfrm>
                        <a:off x="5649912" y="2729269"/>
                        <a:ext cx="2425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619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6137" y="1960770"/>
            <a:ext cx="33432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375058" y="3733800"/>
            <a:ext cx="4436779" cy="430887"/>
          </a:xfrm>
          <a:prstGeom prst="rect">
            <a:avLst/>
          </a:prstGeom>
          <a:noFill/>
        </p:spPr>
        <p:txBody>
          <a:bodyPr wrap="square" rtlCol="0">
            <a:spAutoFit/>
          </a:bodyPr>
          <a:lstStyle/>
          <a:p>
            <a:pPr marL="342900" indent="-342900">
              <a:buFont typeface="Arial" pitchFamily="34" charset="0"/>
              <a:buChar char="•"/>
            </a:pPr>
            <a:r>
              <a:rPr lang="en-US" sz="2200" b="1">
                <a:latin typeface="Arial" pitchFamily="34" charset="0"/>
                <a:cs typeface="Arial" pitchFamily="34" charset="0"/>
              </a:rPr>
              <a:t>Với </a:t>
            </a:r>
            <a:r>
              <a:rPr lang="en-US" sz="2200" b="1" smtClean="0">
                <a:latin typeface="Arial" pitchFamily="34" charset="0"/>
                <a:cs typeface="Arial" pitchFamily="34" charset="0"/>
              </a:rPr>
              <a:t>EF </a:t>
            </a:r>
            <a:r>
              <a:rPr lang="en-US" sz="2200" b="1">
                <a:latin typeface="Arial" pitchFamily="34" charset="0"/>
                <a:cs typeface="Arial" pitchFamily="34" charset="0"/>
              </a:rPr>
              <a:t>// </a:t>
            </a:r>
            <a:r>
              <a:rPr lang="en-US" sz="2200" b="1" smtClean="0">
                <a:latin typeface="Arial" pitchFamily="34" charset="0"/>
                <a:cs typeface="Arial" pitchFamily="34" charset="0"/>
              </a:rPr>
              <a:t>CD (F </a:t>
            </a:r>
            <a:r>
              <a:rPr lang="en-US" sz="2200" b="1">
                <a:latin typeface="Arial" pitchFamily="34" charset="0"/>
                <a:cs typeface="Arial" pitchFamily="34" charset="0"/>
              </a:rPr>
              <a:t>∈ </a:t>
            </a:r>
            <a:r>
              <a:rPr lang="en-US" sz="2200" b="1" smtClean="0">
                <a:latin typeface="Arial" pitchFamily="34" charset="0"/>
                <a:cs typeface="Arial" pitchFamily="34" charset="0"/>
              </a:rPr>
              <a:t>AB) </a:t>
            </a:r>
            <a:r>
              <a:rPr lang="en-US" sz="2200" b="1">
                <a:latin typeface="Arial" pitchFamily="34" charset="0"/>
                <a:cs typeface="Arial" pitchFamily="34" charset="0"/>
              </a:rPr>
              <a:t>ta có:</a:t>
            </a:r>
            <a:endParaRPr lang="vi-VN" sz="22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432028921"/>
              </p:ext>
            </p:extLst>
          </p:nvPr>
        </p:nvGraphicFramePr>
        <p:xfrm>
          <a:off x="5573712" y="3605213"/>
          <a:ext cx="1831975" cy="768350"/>
        </p:xfrm>
        <a:graphic>
          <a:graphicData uri="http://schemas.openxmlformats.org/presentationml/2006/ole">
            <mc:AlternateContent xmlns:mc="http://schemas.openxmlformats.org/markup-compatibility/2006">
              <mc:Choice xmlns:v="urn:schemas-microsoft-com:vml" Requires="v">
                <p:oleObj spid="_x0000_s136243" name="Equation" r:id="rId12" imgW="939600" imgH="393480" progId="Equation.DSMT4">
                  <p:embed/>
                </p:oleObj>
              </mc:Choice>
              <mc:Fallback>
                <p:oleObj name="Equation" r:id="rId12" imgW="939600" imgH="393480" progId="Equation.DSMT4">
                  <p:embed/>
                  <p:pic>
                    <p:nvPicPr>
                      <p:cNvPr id="0" name=""/>
                      <p:cNvPicPr>
                        <a:picLocks noChangeAspect="1" noChangeArrowheads="1"/>
                      </p:cNvPicPr>
                      <p:nvPr/>
                    </p:nvPicPr>
                    <p:blipFill>
                      <a:blip r:embed="rId13"/>
                      <a:srcRect/>
                      <a:stretch>
                        <a:fillRect/>
                      </a:stretch>
                    </p:blipFill>
                    <p:spPr bwMode="auto">
                      <a:xfrm>
                        <a:off x="5573712" y="3605213"/>
                        <a:ext cx="1831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1839912" y="4610981"/>
            <a:ext cx="1148073" cy="430887"/>
          </a:xfrm>
          <a:prstGeom prst="rect">
            <a:avLst/>
          </a:prstGeom>
          <a:noFill/>
        </p:spPr>
        <p:txBody>
          <a:bodyPr wrap="square" rtlCol="0">
            <a:spAutoFit/>
          </a:bodyPr>
          <a:lstStyle/>
          <a:p>
            <a:r>
              <a:rPr lang="en-US" sz="2200" b="1" smtClean="0">
                <a:latin typeface="Arial" pitchFamily="34" charset="0"/>
                <a:cs typeface="Arial" pitchFamily="34" charset="0"/>
              </a:rPr>
              <a:t>Suy ra </a:t>
            </a:r>
            <a:endParaRPr lang="vi-VN" sz="2200" b="1">
              <a:latin typeface="Arial" pitchFamily="34" charset="0"/>
              <a:cs typeface="Arial" pitchFamily="34" charset="0"/>
            </a:endParaRPr>
          </a:p>
        </p:txBody>
      </p:sp>
    </p:spTree>
    <p:extLst>
      <p:ext uri="{BB962C8B-B14F-4D97-AF65-F5344CB8AC3E}">
        <p14:creationId xmlns:p14="http://schemas.microsoft.com/office/powerpoint/2010/main" val="6274171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wipe(left)">
                                      <p:cBhvr>
                                        <p:cTn id="7" dur="5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p:stCondLst>
                              <p:cond delay="500"/>
                            </p:stCondLst>
                            <p:childTnLst>
                              <p:par>
                                <p:cTn id="50" presetID="21" presetClass="entr" presetSubtype="1"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heel(1)">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77599"/>
            <a:ext cx="9821114" cy="149880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208211" y="238780"/>
            <a:ext cx="9448801" cy="769441"/>
          </a:xfrm>
          <a:prstGeom prst="rect">
            <a:avLst/>
          </a:prstGeom>
          <a:noFill/>
        </p:spPr>
        <p:txBody>
          <a:bodyPr wrap="square" rtlCol="0">
            <a:spAutoFit/>
          </a:bodyPr>
          <a:lstStyle/>
          <a:p>
            <a:r>
              <a:rPr lang="vi-VN" sz="2200" b="1">
                <a:latin typeface="Arial" pitchFamily="34" charset="0"/>
                <a:cs typeface="Arial" pitchFamily="34" charset="0"/>
              </a:rPr>
              <a:t>Cho tam giác ABC cân tại A có AB = 15 cm, BC = 10 cm, đường phân giác trong của góc B cắt AC tại D. Khi đó, đoạn thẳng AD có độ dài là</a:t>
            </a:r>
            <a:endParaRPr lang="en-US" sz="2200" b="1" smtClean="0">
              <a:latin typeface="Arial" pitchFamily="34" charset="0"/>
              <a:cs typeface="Arial" pitchFamily="34" charset="0"/>
            </a:endParaRP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8712" y="1876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4"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4.22</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89012" y="2326957"/>
            <a:ext cx="7391400" cy="430887"/>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Vì tam giác ABC cân tại A nên AB = AC = 15 cm.</a:t>
            </a:r>
          </a:p>
        </p:txBody>
      </p:sp>
      <p:sp>
        <p:nvSpPr>
          <p:cNvPr id="16" name="TextBox 15"/>
          <p:cNvSpPr txBox="1"/>
          <p:nvPr/>
        </p:nvSpPr>
        <p:spPr>
          <a:xfrm>
            <a:off x="2284413" y="1066800"/>
            <a:ext cx="9601200" cy="492443"/>
          </a:xfrm>
          <a:prstGeom prst="rect">
            <a:avLst/>
          </a:prstGeom>
          <a:noFill/>
        </p:spPr>
        <p:txBody>
          <a:bodyPr wrap="square" rtlCol="0">
            <a:spAutoFit/>
          </a:bodyPr>
          <a:lstStyle/>
          <a:p>
            <a:r>
              <a:rPr lang="vi-VN" sz="2600" b="1" smtClean="0">
                <a:solidFill>
                  <a:srgbClr val="0F3D13"/>
                </a:solidFill>
                <a:latin typeface="Arial" pitchFamily="34" charset="0"/>
                <a:cs typeface="Arial" pitchFamily="34" charset="0"/>
              </a:rPr>
              <a:t>A</a:t>
            </a:r>
            <a:r>
              <a:rPr lang="vi-VN" sz="2600" b="1">
                <a:solidFill>
                  <a:srgbClr val="0F3D13"/>
                </a:solidFill>
                <a:latin typeface="Arial" pitchFamily="34" charset="0"/>
                <a:cs typeface="Arial" pitchFamily="34" charset="0"/>
              </a:rPr>
              <a:t>.</a:t>
            </a:r>
            <a:r>
              <a:rPr lang="vi-VN" sz="2200" b="1">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3cm</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B</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6cm</a:t>
            </a:r>
            <a:r>
              <a:rPr lang="en-US" sz="2200" b="1">
                <a:latin typeface="Arial" pitchFamily="34" charset="0"/>
                <a:cs typeface="Arial" pitchFamily="34" charset="0"/>
              </a:rPr>
              <a:t>	</a:t>
            </a:r>
            <a:r>
              <a:rPr lang="en-US" sz="2600" b="1" smtClean="0">
                <a:solidFill>
                  <a:srgbClr val="0F3D13"/>
                </a:solidFill>
                <a:latin typeface="Arial" pitchFamily="34" charset="0"/>
                <a:cs typeface="Arial" pitchFamily="34" charset="0"/>
              </a:rPr>
              <a:t>C</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9cm</a:t>
            </a:r>
            <a:r>
              <a:rPr lang="en-US" sz="2200" b="1" smtClean="0">
                <a:latin typeface="Arial" pitchFamily="34" charset="0"/>
                <a:cs typeface="Arial" pitchFamily="34" charset="0"/>
              </a:rPr>
              <a:t>	</a:t>
            </a:r>
            <a:r>
              <a:rPr lang="en-US" sz="2600" b="1" smtClean="0">
                <a:solidFill>
                  <a:srgbClr val="0F3D13"/>
                </a:solidFill>
                <a:latin typeface="Arial" pitchFamily="34" charset="0"/>
                <a:cs typeface="Arial" pitchFamily="34" charset="0"/>
              </a:rPr>
              <a:t>D</a:t>
            </a:r>
            <a:r>
              <a:rPr lang="vi-VN" sz="2600" b="1" smtClean="0">
                <a:solidFill>
                  <a:srgbClr val="0F3D13"/>
                </a:solidFill>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   </a:t>
            </a:r>
            <a:r>
              <a:rPr lang="en-US" sz="2600" b="1" smtClean="0">
                <a:latin typeface="Arial" pitchFamily="34" charset="0"/>
                <a:cs typeface="Arial" pitchFamily="34" charset="0"/>
              </a:rPr>
              <a:t>12cm</a:t>
            </a:r>
            <a:endParaRPr lang="vi-VN" sz="2600" b="1">
              <a:latin typeface="Arial" pitchFamily="34" charset="0"/>
              <a:cs typeface="Arial" pitchFamily="34" charset="0"/>
            </a:endParaRPr>
          </a:p>
        </p:txBody>
      </p:sp>
      <p:sp>
        <p:nvSpPr>
          <p:cNvPr id="27" name="TextBox 26"/>
          <p:cNvSpPr txBox="1"/>
          <p:nvPr/>
        </p:nvSpPr>
        <p:spPr>
          <a:xfrm>
            <a:off x="2284412" y="6248400"/>
            <a:ext cx="3192982" cy="492443"/>
          </a:xfrm>
          <a:prstGeom prst="rect">
            <a:avLst/>
          </a:prstGeom>
          <a:noFill/>
        </p:spPr>
        <p:txBody>
          <a:bodyPr wrap="square" rtlCol="0">
            <a:spAutoFit/>
          </a:bodyPr>
          <a:lstStyle/>
          <a:p>
            <a:r>
              <a:rPr lang="en-US" sz="2200" b="1" smtClean="0">
                <a:latin typeface="Arial" pitchFamily="34" charset="0"/>
                <a:cs typeface="Arial" pitchFamily="34" charset="0"/>
              </a:rPr>
              <a:t>Chọn đáp án </a:t>
            </a:r>
            <a:r>
              <a:rPr lang="en-US" sz="2600" b="1" smtClean="0">
                <a:solidFill>
                  <a:schemeClr val="accent2">
                    <a:lumMod val="75000"/>
                  </a:schemeClr>
                </a:solidFill>
                <a:latin typeface="Arial" pitchFamily="34" charset="0"/>
                <a:cs typeface="Arial" pitchFamily="34" charset="0"/>
              </a:rPr>
              <a:t>C</a:t>
            </a:r>
            <a:endParaRPr lang="vi-VN" sz="2600" b="1">
              <a:solidFill>
                <a:schemeClr val="accent2">
                  <a:lumMod val="75000"/>
                </a:schemeClr>
              </a:solidFill>
              <a:latin typeface="Arial" pitchFamily="34" charset="0"/>
              <a:cs typeface="Arial" pitchFamily="34" charset="0"/>
            </a:endParaRPr>
          </a:p>
        </p:txBody>
      </p:sp>
      <p:sp>
        <p:nvSpPr>
          <p:cNvPr id="3" name="Oval 2"/>
          <p:cNvSpPr/>
          <p:nvPr/>
        </p:nvSpPr>
        <p:spPr>
          <a:xfrm>
            <a:off x="7161212" y="1103638"/>
            <a:ext cx="502920" cy="50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4177292603"/>
              </p:ext>
            </p:extLst>
          </p:nvPr>
        </p:nvGraphicFramePr>
        <p:xfrm>
          <a:off x="5789612" y="3765093"/>
          <a:ext cx="1312862" cy="768350"/>
        </p:xfrm>
        <a:graphic>
          <a:graphicData uri="http://schemas.openxmlformats.org/presentationml/2006/ole">
            <mc:AlternateContent xmlns:mc="http://schemas.openxmlformats.org/markup-compatibility/2006">
              <mc:Choice xmlns:v="urn:schemas-microsoft-com:vml" Requires="v">
                <p:oleObj spid="_x0000_s137273" name="Equation" r:id="rId7" imgW="672840" imgH="393480" progId="Equation.DSMT4">
                  <p:embed/>
                </p:oleObj>
              </mc:Choice>
              <mc:Fallback>
                <p:oleObj name="Equation" r:id="rId7" imgW="672840" imgH="393480" progId="Equation.DSMT4">
                  <p:embed/>
                  <p:pic>
                    <p:nvPicPr>
                      <p:cNvPr id="0" name=""/>
                      <p:cNvPicPr>
                        <a:picLocks noChangeAspect="1" noChangeArrowheads="1"/>
                      </p:cNvPicPr>
                      <p:nvPr/>
                    </p:nvPicPr>
                    <p:blipFill>
                      <a:blip r:embed="rId8"/>
                      <a:srcRect/>
                      <a:stretch>
                        <a:fillRect/>
                      </a:stretch>
                    </p:blipFill>
                    <p:spPr bwMode="auto">
                      <a:xfrm>
                        <a:off x="5789612" y="3765093"/>
                        <a:ext cx="13128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1375058" y="2858620"/>
                <a:ext cx="7005354" cy="780855"/>
              </a:xfrm>
              <a:prstGeom prst="rect">
                <a:avLst/>
              </a:prstGeom>
              <a:noFill/>
            </p:spPr>
            <p:txBody>
              <a:bodyPr wrap="square" rtlCol="0">
                <a:spAutoFit/>
              </a:bodyPr>
              <a:lstStyle/>
              <a:p>
                <a:r>
                  <a:rPr lang="vi-VN" sz="2200" b="1" smtClean="0">
                    <a:latin typeface="Arial" pitchFamily="34" charset="0"/>
                    <a:cs typeface="Arial" pitchFamily="34" charset="0"/>
                  </a:rPr>
                  <a:t>Theo đề bài, BD là tia phân </a:t>
                </a:r>
                <a:r>
                  <a:rPr lang="vi-VN" sz="2200" b="1">
                    <a:latin typeface="Arial" pitchFamily="34" charset="0"/>
                    <a:cs typeface="Arial" pitchFamily="34" charset="0"/>
                  </a:rPr>
                  <a:t>giác </a:t>
                </a:r>
                <a:r>
                  <a:rPr lang="vi-VN" sz="2200" b="1" smtClean="0">
                    <a:latin typeface="Arial" pitchFamily="34" charset="0"/>
                    <a:cs typeface="Arial" pitchFamily="34" charset="0"/>
                  </a:rPr>
                  <a:t>của</a:t>
                </a:r>
                <a:r>
                  <a:rPr lang="en-US" sz="2200" b="1" smtClean="0">
                    <a:latin typeface="Arial" pitchFamily="34" charset="0"/>
                    <a:cs typeface="Arial" pitchFamily="34" charset="0"/>
                  </a:rPr>
                  <a:t>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𝑨𝑩𝑪</m:t>
                        </m:r>
                      </m:e>
                    </m:acc>
                  </m:oMath>
                </a14:m>
                <a:r>
                  <a:rPr lang="en-US" sz="2200" b="1" smtClean="0">
                    <a:latin typeface="Arial" pitchFamily="34" charset="0"/>
                    <a:cs typeface="Arial" pitchFamily="34" charset="0"/>
                  </a:rPr>
                  <a:t> , áp dụng tính chất </a:t>
                </a:r>
                <a:r>
                  <a:rPr lang="vi-VN" sz="2200" b="1" smtClean="0">
                    <a:latin typeface="Arial" pitchFamily="34" charset="0"/>
                    <a:cs typeface="Arial" pitchFamily="34" charset="0"/>
                  </a:rPr>
                  <a:t>đường phân giác</a:t>
                </a:r>
                <a:r>
                  <a:rPr lang="en-US" sz="2200" b="1" smtClean="0">
                    <a:latin typeface="Arial" pitchFamily="34" charset="0"/>
                    <a:cs typeface="Arial" pitchFamily="34" charset="0"/>
                  </a:rPr>
                  <a:t> vào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ABC, ta có :</a:t>
                </a:r>
                <a:r>
                  <a:rPr lang="vi-VN"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5058" y="2858620"/>
                <a:ext cx="7005354" cy="780855"/>
              </a:xfrm>
              <a:prstGeom prst="rect">
                <a:avLst/>
              </a:prstGeom>
              <a:blipFill rotWithShape="1">
                <a:blip r:embed="rId9"/>
                <a:stretch>
                  <a:fillRect l="-1131" t="-3125" r="-1218" b="-14844"/>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2293260487"/>
              </p:ext>
            </p:extLst>
          </p:nvPr>
        </p:nvGraphicFramePr>
        <p:xfrm>
          <a:off x="1979612" y="3733800"/>
          <a:ext cx="2425700" cy="768350"/>
        </p:xfrm>
        <a:graphic>
          <a:graphicData uri="http://schemas.openxmlformats.org/presentationml/2006/ole">
            <mc:AlternateContent xmlns:mc="http://schemas.openxmlformats.org/markup-compatibility/2006">
              <mc:Choice xmlns:v="urn:schemas-microsoft-com:vml" Requires="v">
                <p:oleObj spid="_x0000_s137274" name="Equation" r:id="rId10" imgW="1244520" imgH="393480" progId="Equation.DSMT4">
                  <p:embed/>
                </p:oleObj>
              </mc:Choice>
              <mc:Fallback>
                <p:oleObj name="Equation" r:id="rId10" imgW="1244520" imgH="393480" progId="Equation.DSMT4">
                  <p:embed/>
                  <p:pic>
                    <p:nvPicPr>
                      <p:cNvPr id="0" name=""/>
                      <p:cNvPicPr>
                        <a:picLocks noChangeAspect="1" noChangeArrowheads="1"/>
                      </p:cNvPicPr>
                      <p:nvPr/>
                    </p:nvPicPr>
                    <p:blipFill>
                      <a:blip r:embed="rId11"/>
                      <a:srcRect/>
                      <a:stretch>
                        <a:fillRect/>
                      </a:stretch>
                    </p:blipFill>
                    <p:spPr bwMode="auto">
                      <a:xfrm>
                        <a:off x="1979612" y="3733800"/>
                        <a:ext cx="2425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4738376" y="3886200"/>
            <a:ext cx="1148073" cy="430887"/>
          </a:xfrm>
          <a:prstGeom prst="rect">
            <a:avLst/>
          </a:prstGeom>
          <a:noFill/>
        </p:spPr>
        <p:txBody>
          <a:bodyPr wrap="square" rtlCol="0">
            <a:spAutoFit/>
          </a:bodyPr>
          <a:lstStyle/>
          <a:p>
            <a:r>
              <a:rPr lang="en-US" sz="2200" b="1" smtClean="0">
                <a:latin typeface="Arial" pitchFamily="34" charset="0"/>
                <a:cs typeface="Arial" pitchFamily="34" charset="0"/>
              </a:rPr>
              <a:t>Suy ra </a:t>
            </a:r>
            <a:endParaRPr lang="vi-VN" sz="2200" b="1">
              <a:latin typeface="Arial" pitchFamily="34" charset="0"/>
              <a:cs typeface="Arial" pitchFamily="34" charset="0"/>
            </a:endParaRPr>
          </a:p>
        </p:txBody>
      </p:sp>
      <p:pic>
        <p:nvPicPr>
          <p:cNvPr id="13721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3302" y="1775507"/>
            <a:ext cx="2598420" cy="30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5058" y="4572000"/>
            <a:ext cx="7005354" cy="430887"/>
          </a:xfrm>
          <a:prstGeom prst="rect">
            <a:avLst/>
          </a:prstGeom>
          <a:noFill/>
        </p:spPr>
        <p:txBody>
          <a:bodyPr wrap="square" rtlCol="0">
            <a:spAutoFit/>
          </a:bodyPr>
          <a:lstStyle/>
          <a:p>
            <a:r>
              <a:rPr lang="vi-VN" sz="2200" b="1">
                <a:latin typeface="Arial" pitchFamily="34" charset="0"/>
                <a:cs typeface="Arial" pitchFamily="34" charset="0"/>
              </a:rPr>
              <a:t>Áp dụng tính chất dãy tỉ số bằng nhau, ta có:</a:t>
            </a:r>
          </a:p>
        </p:txBody>
      </p:sp>
      <p:graphicFrame>
        <p:nvGraphicFramePr>
          <p:cNvPr id="23" name="Object 22"/>
          <p:cNvGraphicFramePr>
            <a:graphicFrameLocks noChangeAspect="1"/>
          </p:cNvGraphicFramePr>
          <p:nvPr>
            <p:extLst>
              <p:ext uri="{D42A27DB-BD31-4B8C-83A1-F6EECF244321}">
                <p14:modId xmlns:p14="http://schemas.microsoft.com/office/powerpoint/2010/main" val="3377154682"/>
              </p:ext>
            </p:extLst>
          </p:nvPr>
        </p:nvGraphicFramePr>
        <p:xfrm>
          <a:off x="1949449" y="5002887"/>
          <a:ext cx="2774950" cy="768350"/>
        </p:xfrm>
        <a:graphic>
          <a:graphicData uri="http://schemas.openxmlformats.org/presentationml/2006/ole">
            <mc:AlternateContent xmlns:mc="http://schemas.openxmlformats.org/markup-compatibility/2006">
              <mc:Choice xmlns:v="urn:schemas-microsoft-com:vml" Requires="v">
                <p:oleObj spid="_x0000_s137275" name="Equation" r:id="rId13" imgW="1422360" imgH="393480" progId="Equation.DSMT4">
                  <p:embed/>
                </p:oleObj>
              </mc:Choice>
              <mc:Fallback>
                <p:oleObj name="Equation" r:id="rId13" imgW="1422360" imgH="393480" progId="Equation.DSMT4">
                  <p:embed/>
                  <p:pic>
                    <p:nvPicPr>
                      <p:cNvPr id="0" name=""/>
                      <p:cNvPicPr>
                        <a:picLocks noChangeAspect="1" noChangeArrowheads="1"/>
                      </p:cNvPicPr>
                      <p:nvPr/>
                    </p:nvPicPr>
                    <p:blipFill>
                      <a:blip r:embed="rId14"/>
                      <a:srcRect/>
                      <a:stretch>
                        <a:fillRect/>
                      </a:stretch>
                    </p:blipFill>
                    <p:spPr bwMode="auto">
                      <a:xfrm>
                        <a:off x="1949449" y="5002887"/>
                        <a:ext cx="27749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08228135"/>
              </p:ext>
            </p:extLst>
          </p:nvPr>
        </p:nvGraphicFramePr>
        <p:xfrm>
          <a:off x="4750624" y="5002887"/>
          <a:ext cx="1833562" cy="768350"/>
        </p:xfrm>
        <a:graphic>
          <a:graphicData uri="http://schemas.openxmlformats.org/presentationml/2006/ole">
            <mc:AlternateContent xmlns:mc="http://schemas.openxmlformats.org/markup-compatibility/2006">
              <mc:Choice xmlns:v="urn:schemas-microsoft-com:vml" Requires="v">
                <p:oleObj spid="_x0000_s137276" name="Equation" r:id="rId15" imgW="939600" imgH="393480" progId="Equation.DSMT4">
                  <p:embed/>
                </p:oleObj>
              </mc:Choice>
              <mc:Fallback>
                <p:oleObj name="Equation" r:id="rId15" imgW="939600" imgH="393480" progId="Equation.DSMT4">
                  <p:embed/>
                  <p:pic>
                    <p:nvPicPr>
                      <p:cNvPr id="0" name=""/>
                      <p:cNvPicPr>
                        <a:picLocks noChangeAspect="1" noChangeArrowheads="1"/>
                      </p:cNvPicPr>
                      <p:nvPr/>
                    </p:nvPicPr>
                    <p:blipFill>
                      <a:blip r:embed="rId16"/>
                      <a:srcRect/>
                      <a:stretch>
                        <a:fillRect/>
                      </a:stretch>
                    </p:blipFill>
                    <p:spPr bwMode="auto">
                      <a:xfrm>
                        <a:off x="4750624" y="5002887"/>
                        <a:ext cx="18335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1392520" y="5791200"/>
            <a:ext cx="4092292" cy="430887"/>
          </a:xfrm>
          <a:prstGeom prst="rect">
            <a:avLst/>
          </a:prstGeom>
          <a:noFill/>
        </p:spPr>
        <p:txBody>
          <a:bodyPr wrap="square" rtlCol="0">
            <a:spAutoFit/>
          </a:bodyPr>
          <a:lstStyle/>
          <a:p>
            <a:r>
              <a:rPr lang="vi-VN" sz="2200" b="1">
                <a:latin typeface="Arial" pitchFamily="34" charset="0"/>
                <a:cs typeface="Arial" pitchFamily="34" charset="0"/>
              </a:rPr>
              <a:t>Do đó AD = 3 . 3 = </a:t>
            </a:r>
            <a:r>
              <a:rPr lang="vi-VN" sz="2200" b="1">
                <a:solidFill>
                  <a:schemeClr val="accent2">
                    <a:lumMod val="75000"/>
                  </a:schemeClr>
                </a:solidFill>
                <a:latin typeface="Arial" pitchFamily="34" charset="0"/>
                <a:cs typeface="Arial" pitchFamily="34" charset="0"/>
              </a:rPr>
              <a:t>9 </a:t>
            </a:r>
            <a:r>
              <a:rPr lang="vi-VN" sz="2200" b="1">
                <a:latin typeface="Arial" pitchFamily="34" charset="0"/>
                <a:cs typeface="Arial" pitchFamily="34" charset="0"/>
              </a:rPr>
              <a:t>(cm).</a:t>
            </a:r>
          </a:p>
        </p:txBody>
      </p:sp>
    </p:spTree>
    <p:extLst>
      <p:ext uri="{BB962C8B-B14F-4D97-AF65-F5344CB8AC3E}">
        <p14:creationId xmlns:p14="http://schemas.microsoft.com/office/powerpoint/2010/main" val="2649861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wipe(left)">
                                      <p:cBhvr>
                                        <p:cTn id="7" dur="500"/>
                                        <p:tgtEl>
                                          <p:spTgt spid="1372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par>
                          <p:cTn id="59" fill="hold">
                            <p:stCondLst>
                              <p:cond delay="500"/>
                            </p:stCondLst>
                            <p:childTnLst>
                              <p:par>
                                <p:cTn id="60" presetID="21" presetClass="entr" presetSubtype="1"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 grpId="0" animBg="1"/>
      <p:bldP spid="18" grpId="0"/>
      <p:bldP spid="29" grpId="0"/>
      <p:bldP spid="22"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944" y="1128351"/>
            <a:ext cx="8607136" cy="427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7516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60222"/>
            <a:ext cx="9821114" cy="1638038"/>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228600"/>
            <a:ext cx="9296400" cy="1569660"/>
          </a:xfrm>
          <a:prstGeom prst="rect">
            <a:avLst/>
          </a:prstGeom>
          <a:noFill/>
        </p:spPr>
        <p:txBody>
          <a:bodyPr wrap="square" rtlCol="0">
            <a:spAutoFit/>
          </a:bodyPr>
          <a:lstStyle/>
          <a:p>
            <a:r>
              <a:rPr lang="vi-VN" b="1">
                <a:latin typeface="Arial" pitchFamily="34" charset="0"/>
                <a:cs typeface="Arial" pitchFamily="34" charset="0"/>
              </a:rPr>
              <a:t>Cho góc xOy. Trên tia Ox, lấy hai điểm A và B sao cho OA = 2 cm, OB = 5 cm. Trên tia Oy, lấy điểm C sao cho OC = 3 cm</a:t>
            </a:r>
            <a:r>
              <a:rPr lang="vi-VN" b="1">
                <a:latin typeface="Arial" pitchFamily="34" charset="0"/>
                <a:cs typeface="Arial" pitchFamily="34" charset="0"/>
              </a:rPr>
              <a:t>. </a:t>
            </a:r>
            <a:endParaRPr lang="en-US" b="1" smtClean="0">
              <a:latin typeface="Arial" pitchFamily="34" charset="0"/>
              <a:cs typeface="Arial" pitchFamily="34" charset="0"/>
            </a:endParaRPr>
          </a:p>
          <a:p>
            <a:r>
              <a:rPr lang="vi-VN" b="1" smtClean="0">
                <a:latin typeface="Arial" pitchFamily="34" charset="0"/>
                <a:cs typeface="Arial" pitchFamily="34" charset="0"/>
              </a:rPr>
              <a:t>Từ </a:t>
            </a:r>
            <a:r>
              <a:rPr lang="vi-VN" b="1">
                <a:latin typeface="Arial" pitchFamily="34" charset="0"/>
                <a:cs typeface="Arial" pitchFamily="34" charset="0"/>
              </a:rPr>
              <a:t>điểm B kẻ đường thẳng song song với AC cắt Oy tại D</a:t>
            </a:r>
            <a:r>
              <a:rPr lang="vi-VN" b="1">
                <a:latin typeface="Arial" pitchFamily="34" charset="0"/>
                <a:cs typeface="Arial" pitchFamily="34" charset="0"/>
              </a:rPr>
              <a:t>. </a:t>
            </a:r>
            <a:endParaRPr lang="en-US" b="1" smtClean="0">
              <a:latin typeface="Arial" pitchFamily="34" charset="0"/>
              <a:cs typeface="Arial" pitchFamily="34" charset="0"/>
            </a:endParaRPr>
          </a:p>
          <a:p>
            <a:r>
              <a:rPr lang="vi-VN" b="1" smtClean="0">
                <a:latin typeface="Arial" pitchFamily="34" charset="0"/>
                <a:cs typeface="Arial" pitchFamily="34" charset="0"/>
              </a:rPr>
              <a:t>Tính </a:t>
            </a:r>
            <a:r>
              <a:rPr lang="vi-VN" b="1">
                <a:latin typeface="Arial" pitchFamily="34" charset="0"/>
                <a:cs typeface="Arial" pitchFamily="34" charset="0"/>
              </a:rPr>
              <a:t>độ dài đoạn thẳng </a:t>
            </a:r>
            <a:r>
              <a:rPr lang="vi-VN" b="1">
                <a:latin typeface="Arial" pitchFamily="34" charset="0"/>
                <a:cs typeface="Arial" pitchFamily="34" charset="0"/>
              </a:rPr>
              <a:t>CD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4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1905" y="19145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3"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55612" y="2366427"/>
            <a:ext cx="7138169" cy="707886"/>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Từ điểm B kẻ đường thẳng song song với AC cắt Oy tại D hay AC // BD.</a:t>
            </a:r>
            <a:endParaRPr lang="vi-VN" sz="2000" b="1">
              <a:solidFill>
                <a:srgbClr val="0F3D13"/>
              </a:solidFill>
              <a:latin typeface="Arial" pitchFamily="34" charset="0"/>
              <a:cs typeface="Arial" pitchFamily="34" charset="0"/>
            </a:endParaRPr>
          </a:p>
        </p:txBody>
      </p:sp>
      <p:sp>
        <p:nvSpPr>
          <p:cNvPr id="29" name="TextBox 28"/>
          <p:cNvSpPr txBox="1"/>
          <p:nvPr/>
        </p:nvSpPr>
        <p:spPr>
          <a:xfrm>
            <a:off x="785043" y="3124200"/>
            <a:ext cx="6757169" cy="400110"/>
          </a:xfrm>
          <a:prstGeom prst="rect">
            <a:avLst/>
          </a:prstGeom>
          <a:noFill/>
        </p:spPr>
        <p:txBody>
          <a:bodyPr wrap="square" rtlCol="0">
            <a:spAutoFit/>
          </a:bodyPr>
          <a:lstStyle/>
          <a:p>
            <a:pPr algn="just"/>
            <a:r>
              <a:rPr lang="vi-VN" sz="2000" b="1">
                <a:latin typeface="Arial" pitchFamily="34" charset="0"/>
                <a:cs typeface="Arial" pitchFamily="34" charset="0"/>
              </a:rPr>
              <a:t>Áp dụng định lí Thalès vào tam giác OBD, ta có:</a:t>
            </a:r>
            <a:endParaRPr lang="vi-VN" sz="2000" b="1">
              <a:solidFill>
                <a:srgbClr val="0F3D13"/>
              </a:solidFill>
              <a:latin typeface="Arial" pitchFamily="34" charset="0"/>
              <a:cs typeface="Arial" pitchFamily="34" charset="0"/>
            </a:endParaRPr>
          </a:p>
        </p:txBody>
      </p:sp>
      <p:pic>
        <p:nvPicPr>
          <p:cNvPr id="1382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8924" y="1895475"/>
            <a:ext cx="35337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774825" y="3559174"/>
            <a:ext cx="3259520" cy="784226"/>
            <a:chOff x="1774825" y="3559174"/>
            <a:chExt cx="3259520" cy="784226"/>
          </a:xfrm>
        </p:grpSpPr>
        <p:graphicFrame>
          <p:nvGraphicFramePr>
            <p:cNvPr id="19" name="Object 18"/>
            <p:cNvGraphicFramePr>
              <a:graphicFrameLocks noChangeAspect="1"/>
            </p:cNvGraphicFramePr>
            <p:nvPr>
              <p:extLst>
                <p:ext uri="{D42A27DB-BD31-4B8C-83A1-F6EECF244321}">
                  <p14:modId xmlns:p14="http://schemas.microsoft.com/office/powerpoint/2010/main" val="3866025117"/>
                </p:ext>
              </p:extLst>
            </p:nvPr>
          </p:nvGraphicFramePr>
          <p:xfrm>
            <a:off x="3994533" y="3559174"/>
            <a:ext cx="1039812" cy="768350"/>
          </p:xfrm>
          <a:graphic>
            <a:graphicData uri="http://schemas.openxmlformats.org/presentationml/2006/ole">
              <mc:AlternateContent xmlns:mc="http://schemas.openxmlformats.org/markup-compatibility/2006">
                <mc:Choice xmlns:v="urn:schemas-microsoft-com:vml" Requires="v">
                  <p:oleObj spid="_x0000_s138271" name="Equation" r:id="rId8" imgW="533160" imgH="393480" progId="Equation.DSMT4">
                    <p:embed/>
                  </p:oleObj>
                </mc:Choice>
                <mc:Fallback>
                  <p:oleObj name="Equation" r:id="rId8" imgW="533160" imgH="393480" progId="Equation.DSMT4">
                    <p:embed/>
                    <p:pic>
                      <p:nvPicPr>
                        <p:cNvPr id="0" name=""/>
                        <p:cNvPicPr>
                          <a:picLocks noChangeAspect="1" noChangeArrowheads="1"/>
                        </p:cNvPicPr>
                        <p:nvPr/>
                      </p:nvPicPr>
                      <p:blipFill>
                        <a:blip r:embed="rId9"/>
                        <a:srcRect/>
                        <a:stretch>
                          <a:fillRect/>
                        </a:stretch>
                      </p:blipFill>
                      <p:spPr bwMode="auto">
                        <a:xfrm>
                          <a:off x="3994533" y="3559174"/>
                          <a:ext cx="10398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938010775"/>
                </p:ext>
              </p:extLst>
            </p:nvPr>
          </p:nvGraphicFramePr>
          <p:xfrm>
            <a:off x="1774825" y="3575050"/>
            <a:ext cx="1311275" cy="768350"/>
          </p:xfrm>
          <a:graphic>
            <a:graphicData uri="http://schemas.openxmlformats.org/presentationml/2006/ole">
              <mc:AlternateContent xmlns:mc="http://schemas.openxmlformats.org/markup-compatibility/2006">
                <mc:Choice xmlns:v="urn:schemas-microsoft-com:vml" Requires="v">
                  <p:oleObj spid="_x0000_s138272" name="Equation" r:id="rId10" imgW="672840" imgH="393480" progId="Equation.DSMT4">
                    <p:embed/>
                  </p:oleObj>
                </mc:Choice>
                <mc:Fallback>
                  <p:oleObj name="Equation" r:id="rId10" imgW="672840" imgH="393480" progId="Equation.DSMT4">
                    <p:embed/>
                    <p:pic>
                      <p:nvPicPr>
                        <p:cNvPr id="0" name=""/>
                        <p:cNvPicPr>
                          <a:picLocks noChangeAspect="1" noChangeArrowheads="1"/>
                        </p:cNvPicPr>
                        <p:nvPr/>
                      </p:nvPicPr>
                      <p:blipFill>
                        <a:blip r:embed="rId11"/>
                        <a:srcRect/>
                        <a:stretch>
                          <a:fillRect/>
                        </a:stretch>
                      </p:blipFill>
                      <p:spPr bwMode="auto">
                        <a:xfrm>
                          <a:off x="1774825" y="3575050"/>
                          <a:ext cx="1311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3198812" y="3727906"/>
              <a:ext cx="1148073" cy="430887"/>
            </a:xfrm>
            <a:prstGeom prst="rect">
              <a:avLst/>
            </a:prstGeom>
            <a:noFill/>
          </p:spPr>
          <p:txBody>
            <a:bodyPr wrap="square" rtlCol="0">
              <a:spAutoFit/>
            </a:bodyPr>
            <a:lstStyle/>
            <a:p>
              <a:r>
                <a:rPr lang="en-US" sz="2200" b="1" smtClean="0">
                  <a:latin typeface="Arial" pitchFamily="34" charset="0"/>
                  <a:cs typeface="Arial" pitchFamily="34" charset="0"/>
                </a:rPr>
                <a:t>hay</a:t>
              </a:r>
              <a:endParaRPr lang="vi-VN" sz="2200" b="1">
                <a:latin typeface="Arial" pitchFamily="34" charset="0"/>
                <a:cs typeface="Arial" pitchFamily="34" charset="0"/>
              </a:endParaRPr>
            </a:p>
          </p:txBody>
        </p:sp>
      </p:grpSp>
      <p:sp>
        <p:nvSpPr>
          <p:cNvPr id="22" name="TextBox 21"/>
          <p:cNvSpPr txBox="1"/>
          <p:nvPr/>
        </p:nvSpPr>
        <p:spPr>
          <a:xfrm>
            <a:off x="868051" y="4572000"/>
            <a:ext cx="1148073" cy="430887"/>
          </a:xfrm>
          <a:prstGeom prst="rect">
            <a:avLst/>
          </a:prstGeom>
          <a:noFill/>
        </p:spPr>
        <p:txBody>
          <a:bodyPr wrap="square" rtlCol="0">
            <a:spAutoFit/>
          </a:bodyPr>
          <a:lstStyle/>
          <a:p>
            <a:r>
              <a:rPr lang="en-US" sz="2200" b="1" smtClean="0">
                <a:latin typeface="Arial" pitchFamily="34" charset="0"/>
                <a:cs typeface="Arial" pitchFamily="34" charset="0"/>
              </a:rPr>
              <a:t>Suy ra</a:t>
            </a:r>
            <a:endParaRPr lang="vi-VN" sz="22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778041154"/>
              </p:ext>
            </p:extLst>
          </p:nvPr>
        </p:nvGraphicFramePr>
        <p:xfrm>
          <a:off x="2064499" y="4414402"/>
          <a:ext cx="2476500" cy="768350"/>
        </p:xfrm>
        <a:graphic>
          <a:graphicData uri="http://schemas.openxmlformats.org/presentationml/2006/ole">
            <mc:AlternateContent xmlns:mc="http://schemas.openxmlformats.org/markup-compatibility/2006">
              <mc:Choice xmlns:v="urn:schemas-microsoft-com:vml" Requires="v">
                <p:oleObj spid="_x0000_s138273" name="Equation" r:id="rId12" imgW="1269720" imgH="393480" progId="Equation.DSMT4">
                  <p:embed/>
                </p:oleObj>
              </mc:Choice>
              <mc:Fallback>
                <p:oleObj name="Equation" r:id="rId12" imgW="1269720" imgH="393480" progId="Equation.DSMT4">
                  <p:embed/>
                  <p:pic>
                    <p:nvPicPr>
                      <p:cNvPr id="0" name=""/>
                      <p:cNvPicPr>
                        <a:picLocks noChangeAspect="1" noChangeArrowheads="1"/>
                      </p:cNvPicPr>
                      <p:nvPr/>
                    </p:nvPicPr>
                    <p:blipFill>
                      <a:blip r:embed="rId13"/>
                      <a:srcRect/>
                      <a:stretch>
                        <a:fillRect/>
                      </a:stretch>
                    </p:blipFill>
                    <p:spPr bwMode="auto">
                      <a:xfrm>
                        <a:off x="2064499" y="4414402"/>
                        <a:ext cx="2476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831539" y="5281612"/>
            <a:ext cx="8844273" cy="430887"/>
          </a:xfrm>
          <a:prstGeom prst="rect">
            <a:avLst/>
          </a:prstGeom>
          <a:noFill/>
        </p:spPr>
        <p:txBody>
          <a:bodyPr wrap="square" rtlCol="0">
            <a:spAutoFit/>
          </a:bodyPr>
          <a:lstStyle/>
          <a:p>
            <a:r>
              <a:rPr lang="pl-PL" sz="2200" b="1">
                <a:latin typeface="Arial" pitchFamily="34" charset="0"/>
                <a:cs typeface="Arial" pitchFamily="34" charset="0"/>
              </a:rPr>
              <a:t>Ta có OD = OC + CD suy ra CD = OD – OC = 7,5 – 3 = </a:t>
            </a:r>
            <a:r>
              <a:rPr lang="pl-PL" sz="2200" b="1">
                <a:solidFill>
                  <a:schemeClr val="accent2">
                    <a:lumMod val="75000"/>
                  </a:schemeClr>
                </a:solidFill>
                <a:latin typeface="Arial" pitchFamily="34" charset="0"/>
                <a:cs typeface="Arial" pitchFamily="34" charset="0"/>
              </a:rPr>
              <a:t>4,5</a:t>
            </a:r>
            <a:r>
              <a:rPr lang="pl-PL" sz="2200" b="1">
                <a:latin typeface="Arial" pitchFamily="34" charset="0"/>
                <a:cs typeface="Arial" pitchFamily="34" charset="0"/>
              </a:rPr>
              <a:t> (cm).</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935690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wipe(left)">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43190</TotalTime>
  <Words>1358</Words>
  <Application>Microsoft Office PowerPoint</Application>
  <PresentationFormat>Custom</PresentationFormat>
  <Paragraphs>107</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2722</cp:revision>
  <dcterms:created xsi:type="dcterms:W3CDTF">2021-08-04T05:24:17Z</dcterms:created>
  <dcterms:modified xsi:type="dcterms:W3CDTF">2023-08-23T07:58:50Z</dcterms:modified>
</cp:coreProperties>
</file>