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14" r:id="rId2"/>
    <p:sldId id="852" r:id="rId3"/>
    <p:sldId id="1031" r:id="rId4"/>
    <p:sldId id="1032" r:id="rId5"/>
    <p:sldId id="985" r:id="rId6"/>
    <p:sldId id="986" r:id="rId7"/>
    <p:sldId id="1033" r:id="rId8"/>
    <p:sldId id="1034" r:id="rId9"/>
    <p:sldId id="1035" r:id="rId10"/>
    <p:sldId id="1036" r:id="rId11"/>
    <p:sldId id="1037" r:id="rId12"/>
    <p:sldId id="723" r:id="rId13"/>
    <p:sldId id="1025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014"/>
            <p14:sldId id="852"/>
            <p14:sldId id="1031"/>
            <p14:sldId id="1032"/>
            <p14:sldId id="985"/>
            <p14:sldId id="986"/>
            <p14:sldId id="1033"/>
            <p14:sldId id="1034"/>
            <p14:sldId id="1035"/>
            <p14:sldId id="1036"/>
            <p14:sldId id="1037"/>
            <p14:sldId id="723"/>
            <p14:sldId id="10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2EFF5"/>
    <a:srgbClr val="DEE7CF"/>
    <a:srgbClr val="DEF4F6"/>
    <a:srgbClr val="FAF0F0"/>
    <a:srgbClr val="F5E4E3"/>
    <a:srgbClr val="1D5E75"/>
    <a:srgbClr val="255997"/>
    <a:srgbClr val="FDEDD3"/>
    <a:srgbClr val="FE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 varScale="1">
        <p:scale>
          <a:sx n="60" d="100"/>
          <a:sy n="60" d="100"/>
        </p:scale>
        <p:origin x="924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34.png"/><Relationship Id="rId7" Type="http://schemas.openxmlformats.org/officeDocument/2006/relationships/image" Target="../media/image42.wmf"/><Relationship Id="rId12" Type="http://schemas.openxmlformats.org/officeDocument/2006/relationships/image" Target="../media/image45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5.png"/><Relationship Id="rId10" Type="http://schemas.openxmlformats.org/officeDocument/2006/relationships/image" Target="../media/image44.emf"/><Relationship Id="rId4" Type="http://schemas.openxmlformats.org/officeDocument/2006/relationships/image" Target="../media/image24.png"/><Relationship Id="rId9" Type="http://schemas.openxmlformats.org/officeDocument/2006/relationships/image" Target="../media/image43.wmf"/><Relationship Id="rId14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9.wmf"/><Relationship Id="rId3" Type="http://schemas.openxmlformats.org/officeDocument/2006/relationships/image" Target="../media/image31.png"/><Relationship Id="rId7" Type="http://schemas.openxmlformats.org/officeDocument/2006/relationships/image" Target="../media/image65.png"/><Relationship Id="rId12" Type="http://schemas.openxmlformats.org/officeDocument/2006/relationships/oleObject" Target="../embeddings/oleObject1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7.png"/><Relationship Id="rId5" Type="http://schemas.openxmlformats.org/officeDocument/2006/relationships/image" Target="../media/image25.png"/><Relationship Id="rId15" Type="http://schemas.openxmlformats.org/officeDocument/2006/relationships/image" Target="../media/image50.wmf"/><Relationship Id="rId10" Type="http://schemas.openxmlformats.org/officeDocument/2006/relationships/image" Target="../media/image48.emf"/><Relationship Id="rId4" Type="http://schemas.openxmlformats.org/officeDocument/2006/relationships/image" Target="../media/image24.png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8.wmf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wmf"/><Relationship Id="rId5" Type="http://schemas.openxmlformats.org/officeDocument/2006/relationships/image" Target="../media/image5.png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0.png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2.emf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7.png"/><Relationship Id="rId4" Type="http://schemas.openxmlformats.org/officeDocument/2006/relationships/image" Target="../media/image3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41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7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86412" y="2518371"/>
            <a:ext cx="6248400" cy="1036035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1947054"/>
            <a:ext cx="2296504" cy="321470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2695168"/>
            <a:ext cx="64008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1620644"/>
            <a:ext cx="5126182" cy="77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2398"/>
            <a:ext cx="9821114" cy="1605476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8212" y="230069"/>
            <a:ext cx="95727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>
                <a:latin typeface="Arial" pitchFamily="34" charset="0"/>
                <a:cs typeface="Arial" pitchFamily="34" charset="0"/>
              </a:rPr>
              <a:t>Tam giác ABC có AB = 15 cm, AC = 20 cm, BC = 25 cm. Đường phân giác của góc BAC cắt cạnh BC tại D.</a:t>
            </a:r>
            <a:endParaRPr lang="en-US" sz="2300" b="1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sz="2300" b="1">
                <a:latin typeface="Arial" pitchFamily="34" charset="0"/>
                <a:cs typeface="Arial" pitchFamily="34" charset="0"/>
              </a:rPr>
              <a:t>Tính độ dài các đoạn thẳng DB và DC.</a:t>
            </a:r>
            <a:endParaRPr lang="en-US" sz="2300" b="1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sz="2300" b="1">
                <a:latin typeface="Arial" pitchFamily="34" charset="0"/>
                <a:cs typeface="Arial" pitchFamily="34" charset="0"/>
              </a:rPr>
              <a:t>Tính tỉ số diện tích của hai tam giác ABD và ACD.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81" y="191868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5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4.16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325614" y="2373456"/>
            <a:ext cx="682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b) Hai tam giác ABD và ACD có chung đường cao kẻ </a:t>
            </a:r>
            <a:br>
              <a:rPr lang="en-US" sz="2000" b="1">
                <a:latin typeface="Arial" pitchFamily="34" charset="0"/>
                <a:cs typeface="Arial" pitchFamily="34" charset="0"/>
              </a:rPr>
            </a:br>
            <a:r>
              <a:rPr lang="en-US" sz="2000" b="1">
                <a:latin typeface="Arial" pitchFamily="34" charset="0"/>
                <a:cs typeface="Arial" pitchFamily="34" charset="0"/>
              </a:rPr>
              <a:t>   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từ đỉnh A đến cạnh BC, ta gọi đường cao đó là AH.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8613" y="328539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Ta có : </a:t>
            </a:r>
            <a:endParaRPr lang="vi-VN" sz="28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8613" y="5154493"/>
            <a:ext cx="125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Suy ra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622711"/>
              </p:ext>
            </p:extLst>
          </p:nvPr>
        </p:nvGraphicFramePr>
        <p:xfrm>
          <a:off x="2758342" y="3073570"/>
          <a:ext cx="2081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393480" progId="Equation.DSMT4">
                  <p:embed/>
                </p:oleObj>
              </mc:Choice>
              <mc:Fallback>
                <p:oleObj name="Equation" r:id="rId6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342" y="3073570"/>
                        <a:ext cx="2081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75893"/>
              </p:ext>
            </p:extLst>
          </p:nvPr>
        </p:nvGraphicFramePr>
        <p:xfrm>
          <a:off x="2741612" y="3951143"/>
          <a:ext cx="1935306" cy="6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393480" progId="Equation.DSMT4">
                  <p:embed/>
                </p:oleObj>
              </mc:Choice>
              <mc:Fallback>
                <p:oleObj name="Equation" r:id="rId8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3951143"/>
                        <a:ext cx="1935306" cy="697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92" y="1780092"/>
            <a:ext cx="3436620" cy="30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20813"/>
              </p:ext>
            </p:extLst>
          </p:nvPr>
        </p:nvGraphicFramePr>
        <p:xfrm>
          <a:off x="2665412" y="4678966"/>
          <a:ext cx="2027014" cy="135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0" imgH="761760" progId="Equation.DSMT4">
                  <p:embed/>
                </p:oleObj>
              </mc:Choice>
              <mc:Fallback>
                <p:oleObj name="Equation" r:id="rId11" imgW="11430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4678966"/>
                        <a:ext cx="2027014" cy="1351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94717"/>
              </p:ext>
            </p:extLst>
          </p:nvPr>
        </p:nvGraphicFramePr>
        <p:xfrm>
          <a:off x="4722812" y="4957732"/>
          <a:ext cx="1312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72840" imgH="393480" progId="Equation.DSMT4">
                  <p:embed/>
                </p:oleObj>
              </mc:Choice>
              <mc:Fallback>
                <p:oleObj name="Equation" r:id="rId13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4957732"/>
                        <a:ext cx="1312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81112" y="6019800"/>
                <a:ext cx="80185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Vậy tỉ số diện tích của hai tam giác ABD và ACD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12" y="6019800"/>
                <a:ext cx="8018500" cy="624082"/>
              </a:xfrm>
              <a:prstGeom prst="rect">
                <a:avLst/>
              </a:prstGeom>
              <a:blipFill rotWithShape="1">
                <a:blip r:embed="rId16"/>
                <a:stretch>
                  <a:fillRect l="-760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3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2398"/>
            <a:ext cx="9821114" cy="1427802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25674" y="304800"/>
            <a:ext cx="95727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>
                <a:latin typeface="Arial" pitchFamily="34" charset="0"/>
                <a:cs typeface="Arial" pitchFamily="34" charset="0"/>
              </a:rPr>
              <a:t>Cho hình bình hành ABCD, một đường thẳng đi qua D cắt AC, AB, CB theo thứ tự tại M, N, K. </a:t>
            </a:r>
            <a:endParaRPr lang="en-US" sz="2300" b="1">
              <a:latin typeface="Arial" pitchFamily="34" charset="0"/>
              <a:cs typeface="Arial" pitchFamily="34" charset="0"/>
            </a:endParaRPr>
          </a:p>
          <a:p>
            <a:r>
              <a:rPr lang="vi-VN" sz="2300" b="1">
                <a:latin typeface="Arial" pitchFamily="34" charset="0"/>
                <a:cs typeface="Arial" pitchFamily="34" charset="0"/>
              </a:rPr>
              <a:t>Chứng minh rằng: DM</a:t>
            </a:r>
            <a:r>
              <a:rPr lang="vi-VN" sz="23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300" b="1">
                <a:latin typeface="Arial" pitchFamily="34" charset="0"/>
                <a:cs typeface="Arial" pitchFamily="34" charset="0"/>
              </a:rPr>
              <a:t> = MN.MK.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173854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5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4.17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6612" y="21336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Vì ABCD là hình bình hành nên AB // CD, AD // BC suy ra AN // CD, AD // CK.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1412" y="2965307"/>
                <a:ext cx="6705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Áp dụng định lí Thales cho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AMN có AN // CD :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965307"/>
                <a:ext cx="670560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091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85258"/>
              </p:ext>
            </p:extLst>
          </p:nvPr>
        </p:nvGraphicFramePr>
        <p:xfrm>
          <a:off x="3029333" y="3450097"/>
          <a:ext cx="2228273" cy="6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120" imgH="393480" progId="Equation.DSMT4">
                  <p:embed/>
                </p:oleObj>
              </mc:Choice>
              <mc:Fallback>
                <p:oleObj name="Equation" r:id="rId8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333" y="3450097"/>
                        <a:ext cx="2228273" cy="697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2" y="1880581"/>
            <a:ext cx="3771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1412" y="4219500"/>
                <a:ext cx="6705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Áp dụng định lí Thales cho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ADM có CK // AD :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4219500"/>
                <a:ext cx="6705600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091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22740"/>
              </p:ext>
            </p:extLst>
          </p:nvPr>
        </p:nvGraphicFramePr>
        <p:xfrm>
          <a:off x="3018848" y="4684498"/>
          <a:ext cx="2274455" cy="69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680" imgH="393480" progId="Equation.DSMT4">
                  <p:embed/>
                </p:oleObj>
              </mc:Choice>
              <mc:Fallback>
                <p:oleObj name="Equation" r:id="rId12" imgW="128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848" y="4684498"/>
                        <a:ext cx="2274455" cy="697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17612" y="5556107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itchFamily="34" charset="0"/>
                <a:cs typeface="Arial" pitchFamily="34" charset="0"/>
              </a:rPr>
              <a:t>Từ (1) và (2) suy ra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706645"/>
              </p:ext>
            </p:extLst>
          </p:nvPr>
        </p:nvGraphicFramePr>
        <p:xfrm>
          <a:off x="4037012" y="5475287"/>
          <a:ext cx="13731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393480" progId="Equation.DSMT4">
                  <p:embed/>
                </p:oleObj>
              </mc:Choice>
              <mc:Fallback>
                <p:oleObj name="Equation" r:id="rId14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5475287"/>
                        <a:ext cx="13731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225548" y="6165707"/>
            <a:ext cx="494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itchFamily="34" charset="0"/>
                <a:cs typeface="Arial" pitchFamily="34" charset="0"/>
              </a:rPr>
              <a:t>Do đó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DM</a:t>
            </a:r>
            <a:r>
              <a:rPr lang="vi-VN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MN.MK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(đpcm)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5" grpId="0"/>
      <p:bldP spid="2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37338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34798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34798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1828800"/>
            <a:ext cx="69802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6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46" y="209549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16" name="Picture 1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" b="27842"/>
          <a:stretch/>
        </p:blipFill>
        <p:spPr bwMode="auto">
          <a:xfrm>
            <a:off x="3351212" y="31616"/>
            <a:ext cx="4624742" cy="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0376" y="609600"/>
            <a:ext cx="11735236" cy="1523605"/>
            <a:chOff x="150376" y="609600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14394"/>
              <a:ext cx="10142682" cy="1266806"/>
            </a:xfrm>
            <a:prstGeom prst="roundRect">
              <a:avLst>
                <a:gd name="adj" fmla="val 10406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4412" y="965559"/>
                  <a:ext cx="9296400" cy="55397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Tìm độ dài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 trong Hình 4.27</a:t>
                  </a:r>
                  <a:endParaRPr lang="en-US" sz="28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965559"/>
                  <a:ext cx="9296400" cy="5539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49" t="-7692" b="-274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609600"/>
              <a:ext cx="1515280" cy="1523605"/>
            </a:xfrm>
            <a:prstGeom prst="rect">
              <a:avLst/>
            </a:prstGeom>
          </p:spPr>
        </p:pic>
        <p:pic>
          <p:nvPicPr>
            <p:cNvPr id="85118" name="Picture 12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6" r="1889" b="28778"/>
            <a:stretch/>
          </p:blipFill>
          <p:spPr bwMode="auto">
            <a:xfrm>
              <a:off x="340767" y="838200"/>
              <a:ext cx="1301968" cy="46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12615" y="10578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1751" y="2514600"/>
                <a:ext cx="6419655" cy="78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s-ES" sz="2200" b="1">
                    <a:latin typeface="Arial" pitchFamily="34" charset="0"/>
                    <a:cs typeface="Arial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𝑨𝑴𝑵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𝑨𝑩𝑪</m:t>
                        </m:r>
                      </m:e>
                    </m:acc>
                  </m:oMath>
                </a14:m>
                <a:r>
                  <a:rPr lang="en-US" sz="22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, mà hai góc này ở vị trí đồng vị nên MN // BC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51" y="2514600"/>
                <a:ext cx="6419655" cy="780855"/>
              </a:xfrm>
              <a:prstGeom prst="rect">
                <a:avLst/>
              </a:prstGeom>
              <a:blipFill rotWithShape="1">
                <a:blip r:embed="rId8"/>
                <a:stretch>
                  <a:fillRect l="-1045" t="-3125" r="-1235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51157" y="3352800"/>
                <a:ext cx="641965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Suy ra </a:t>
                </a:r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𝑴𝑩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𝑨𝑵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𝑵𝑪</m:t>
                        </m:r>
                      </m:den>
                    </m:f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( định lí Thales )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57" y="3352800"/>
                <a:ext cx="6419655" cy="713529"/>
              </a:xfrm>
              <a:prstGeom prst="rect">
                <a:avLst/>
              </a:prstGeom>
              <a:blipFill rotWithShape="1">
                <a:blip r:embed="rId9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51157" y="4234675"/>
                <a:ext cx="641965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Hay </a:t>
                </a:r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Arial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suy ra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𝟏𝟔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𝟏𝟐</m:t>
                    </m:r>
                  </m:oMath>
                </a14:m>
                <a:endParaRPr lang="vi-VN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57" y="4234675"/>
                <a:ext cx="6419655" cy="803682"/>
              </a:xfrm>
              <a:prstGeom prst="rect">
                <a:avLst/>
              </a:prstGeom>
              <a:blipFill rotWithShape="1">
                <a:blip r:embed="rId10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075612" y="2085975"/>
            <a:ext cx="3286125" cy="2824579"/>
            <a:chOff x="8456612" y="2085975"/>
            <a:chExt cx="3286125" cy="2824579"/>
          </a:xfrm>
        </p:grpSpPr>
        <p:sp>
          <p:nvSpPr>
            <p:cNvPr id="36" name="TextBox 35"/>
            <p:cNvSpPr txBox="1"/>
            <p:nvPr/>
          </p:nvSpPr>
          <p:spPr>
            <a:xfrm>
              <a:off x="9637712" y="45720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4.27</a:t>
              </a:r>
            </a:p>
          </p:txBody>
        </p:sp>
        <p:pic>
          <p:nvPicPr>
            <p:cNvPr id="11161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612" y="2085975"/>
              <a:ext cx="3286125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46" y="223837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16" name="Picture 1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" b="27842"/>
          <a:stretch/>
        </p:blipFill>
        <p:spPr bwMode="auto">
          <a:xfrm>
            <a:off x="3351212" y="31616"/>
            <a:ext cx="4624742" cy="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0376" y="609600"/>
            <a:ext cx="11735236" cy="1523605"/>
            <a:chOff x="150376" y="609600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657243"/>
              <a:ext cx="10142682" cy="1418811"/>
            </a:xfrm>
            <a:prstGeom prst="roundRect">
              <a:avLst>
                <a:gd name="adj" fmla="val 8929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3412" y="736671"/>
              <a:ext cx="9982200" cy="1231084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b="1">
                  <a:latin typeface="Arial" pitchFamily="34" charset="0"/>
                  <a:cs typeface="Arial" pitchFamily="34" charset="0"/>
                </a:rPr>
                <a:t>Cho tam giác ABC với trung tuyến AM. Tia phân giác của góc AMB cắt cạnh AB tại D, tia phân giác của góc AMC cắt cạnh AC tại E . Chứng minh DE // BC .</a:t>
              </a:r>
              <a:endPara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609600"/>
              <a:ext cx="1515280" cy="1523605"/>
            </a:xfrm>
            <a:prstGeom prst="rect">
              <a:avLst/>
            </a:prstGeom>
          </p:spPr>
        </p:pic>
        <p:pic>
          <p:nvPicPr>
            <p:cNvPr id="85118" name="Picture 12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6" r="1889" b="28778"/>
            <a:stretch/>
          </p:blipFill>
          <p:spPr bwMode="auto">
            <a:xfrm>
              <a:off x="340767" y="838200"/>
              <a:ext cx="1301968" cy="46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12615" y="10578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5613" y="2657475"/>
                <a:ext cx="7520342" cy="97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AMB , MD 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𝑨𝑴𝑩</m:t>
                        </m:r>
                      </m:e>
                    </m:acc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nên</a:t>
                </a:r>
                <a:br>
                  <a:rPr lang="en-US" sz="2200" b="1"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𝑫𝑨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den>
                    </m:f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𝑴𝑨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𝑴𝑩</m:t>
                        </m:r>
                      </m:den>
                    </m:f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(tính chất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đường phân giác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trong tam giác )</a:t>
                </a: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(1)</a:t>
                </a:r>
                <a:endParaRPr lang="vi-VN" sz="20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3" y="2657475"/>
                <a:ext cx="7520342" cy="973536"/>
              </a:xfrm>
              <a:prstGeom prst="rect">
                <a:avLst/>
              </a:prstGeom>
              <a:blipFill rotWithShape="1">
                <a:blip r:embed="rId7"/>
                <a:stretch>
                  <a:fillRect l="-892" t="-2500" r="-9327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5974" y="3725121"/>
                <a:ext cx="7238999" cy="97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AMC , ME 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>
                            <a:latin typeface="Cambria Math" panose="02040503050406030204" pitchFamily="18" charset="0"/>
                            <a:cs typeface="Arial" pitchFamily="34" charset="0"/>
                          </a:rPr>
                          <m:t>𝑨𝑴𝑪</m:t>
                        </m:r>
                      </m:e>
                    </m:acc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nên</a:t>
                </a:r>
                <a:br>
                  <a:rPr lang="en-US" sz="2200" b="1"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  <a:cs typeface="Arial" pitchFamily="34" charset="0"/>
                          </a:rPr>
                          <m:t>𝐄𝐀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  <a:cs typeface="Arial" pitchFamily="34" charset="0"/>
                          </a:rPr>
                          <m:t>𝐄𝐂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  <a:cs typeface="Arial" pitchFamily="34" charset="0"/>
                          </a:rPr>
                          <m:t>𝐌𝐀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  <a:cs typeface="Arial" pitchFamily="34" charset="0"/>
                          </a:rPr>
                          <m:t>𝐌</m:t>
                        </m:r>
                        <m:r>
                          <a:rPr lang="en-US" b="1">
                            <a:latin typeface="Cambria Math" panose="02040503050406030204" pitchFamily="18" charset="0"/>
                            <a:cs typeface="Arial" pitchFamily="34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(tính chất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đường phân giác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trong tam giác )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(2)</a:t>
                </a:r>
                <a:endParaRPr lang="vi-VN" sz="20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4" y="3725121"/>
                <a:ext cx="7238999" cy="974754"/>
              </a:xfrm>
              <a:prstGeom prst="rect">
                <a:avLst/>
              </a:prstGeom>
              <a:blipFill rotWithShape="1">
                <a:blip r:embed="rId8"/>
                <a:stretch>
                  <a:fillRect l="-1095" t="-2500" r="-968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315642" y="2133600"/>
            <a:ext cx="3646170" cy="3048000"/>
            <a:chOff x="8100377" y="2133600"/>
            <a:chExt cx="3646170" cy="3048000"/>
          </a:xfrm>
        </p:grpSpPr>
        <p:sp>
          <p:nvSpPr>
            <p:cNvPr id="36" name="TextBox 35"/>
            <p:cNvSpPr txBox="1"/>
            <p:nvPr/>
          </p:nvSpPr>
          <p:spPr>
            <a:xfrm>
              <a:off x="9256712" y="4843046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4.28</a:t>
              </a:r>
            </a:p>
          </p:txBody>
        </p:sp>
        <p:pic>
          <p:nvPicPr>
            <p:cNvPr id="11264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77" y="2133600"/>
              <a:ext cx="3646170" cy="284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815974" y="4826913"/>
            <a:ext cx="7238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Mặt khác MB = MC ( M là trung điểm BC) 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(3)</a:t>
            </a:r>
            <a:endParaRPr lang="vi-VN" sz="20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5974" y="5257800"/>
                <a:ext cx="7238999" cy="73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Từ (1), (2), (3) suy ra</a:t>
                </a:r>
                <a:r>
                  <a:rPr lang="en-US" sz="32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𝐃</m:t>
                        </m:r>
                        <m:r>
                          <a:rPr lang="en-US" sz="2800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𝐀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𝐃𝐁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𝐄𝐀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𝐄𝐂</m:t>
                        </m:r>
                      </m:den>
                    </m:f>
                  </m:oMath>
                </a14:m>
                <a:endParaRPr lang="vi-VN" sz="20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4" y="5257800"/>
                <a:ext cx="7238999" cy="738920"/>
              </a:xfrm>
              <a:prstGeom prst="rect">
                <a:avLst/>
              </a:prstGeom>
              <a:blipFill rotWithShape="1">
                <a:blip r:embed="rId10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15974" y="5996720"/>
            <a:ext cx="7238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Do đó DE // BC (định lí Thales đảo)</a:t>
            </a:r>
            <a:endParaRPr lang="vi-VN" sz="20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4" y="218082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16" name="Picture 1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" b="27842"/>
          <a:stretch/>
        </p:blipFill>
        <p:spPr bwMode="auto">
          <a:xfrm>
            <a:off x="3351212" y="31616"/>
            <a:ext cx="4624742" cy="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0376" y="609600"/>
            <a:ext cx="11735236" cy="1523605"/>
            <a:chOff x="150376" y="609600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657244"/>
              <a:ext cx="10142682" cy="1400156"/>
            </a:xfrm>
            <a:prstGeom prst="roundRect">
              <a:avLst>
                <a:gd name="adj" fmla="val 6255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03412" y="736671"/>
                  <a:ext cx="9982200" cy="123108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Cho tam giác ABC vuông tại A, đường cao AH ( H thuộc BC) </a:t>
                  </a:r>
                  <a:br>
                    <a:rPr lang="en-US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Gọi I và K lần lượt là trung điểm của AH và HB. Chứng minh rằng :</a:t>
                  </a:r>
                  <a:br>
                    <a:rPr lang="en-US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a)   IK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⊥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AC			b)   AK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⊥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CI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412" y="736671"/>
                  <a:ext cx="9982200" cy="12310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11" t="-2475" b="-94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609600"/>
              <a:ext cx="1515280" cy="1523605"/>
            </a:xfrm>
            <a:prstGeom prst="rect">
              <a:avLst/>
            </a:prstGeom>
          </p:spPr>
        </p:pic>
        <p:pic>
          <p:nvPicPr>
            <p:cNvPr id="85118" name="Picture 12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6" r="1889" b="28778"/>
            <a:stretch/>
          </p:blipFill>
          <p:spPr bwMode="auto">
            <a:xfrm>
              <a:off x="340767" y="838200"/>
              <a:ext cx="1301968" cy="46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12615" y="10578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5612" y="2659559"/>
                <a:ext cx="7772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a) Tam giác AHB có I là trung điểm của AH, K là trung </a:t>
                </a:r>
                <a:br>
                  <a:rPr lang="en-US" sz="2200" b="1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   điểm của BH nên KI là đường trung bình của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AHB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2659559"/>
                <a:ext cx="777240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020" t="-3937" r="-1020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39773" y="3505200"/>
            <a:ext cx="7238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Từ đó suy ra KI // AB (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tam giác )</a:t>
            </a:r>
            <a:endParaRPr lang="vi-VN" sz="20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13737" y="2210298"/>
            <a:ext cx="3800475" cy="2769602"/>
            <a:chOff x="8121649" y="2210298"/>
            <a:chExt cx="3800475" cy="2769602"/>
          </a:xfrm>
        </p:grpSpPr>
        <p:sp>
          <p:nvSpPr>
            <p:cNvPr id="36" name="TextBox 35"/>
            <p:cNvSpPr txBox="1"/>
            <p:nvPr/>
          </p:nvSpPr>
          <p:spPr>
            <a:xfrm>
              <a:off x="9355136" y="4641346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4.29</a:t>
              </a:r>
            </a:p>
          </p:txBody>
        </p:sp>
        <p:pic>
          <p:nvPicPr>
            <p:cNvPr id="113667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649" y="2210298"/>
              <a:ext cx="3800475" cy="260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9773" y="4057213"/>
                <a:ext cx="7238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Vì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AB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AC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nên </a:t>
                </a:r>
                <a:r>
                  <a:rPr lang="en-US" b="1">
                    <a:solidFill>
                      <a:schemeClr val="accent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>
                    <a:solidFill>
                      <a:schemeClr val="accent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AC</a:t>
                </a:r>
                <a:endParaRPr lang="vi-VN" b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73" y="4057213"/>
                <a:ext cx="7238999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01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9773" y="4595179"/>
                <a:ext cx="7238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b) Tam giác AKC có :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AH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KC  (giả thiết)</a:t>
                </a:r>
                <a:br>
                  <a:rPr lang="en-US" sz="2000" b="1">
                    <a:latin typeface="Arial" pitchFamily="34" charset="0"/>
                    <a:cs typeface="Arial" pitchFamily="34" charset="0"/>
                  </a:rPr>
                </a:b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		      KI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AC (chứng minh trên)</a:t>
                </a:r>
                <a:endParaRPr lang="vi-VN" sz="20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73" y="4595179"/>
                <a:ext cx="7238999" cy="738664"/>
              </a:xfrm>
              <a:prstGeom prst="rect">
                <a:avLst/>
              </a:prstGeom>
              <a:blipFill rotWithShape="1">
                <a:blip r:embed="rId11"/>
                <a:stretch>
                  <a:fillRect l="-1010" t="-4132" b="-14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773" y="5343211"/>
                <a:ext cx="723899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Vì AH cắt KI tại I nên I là trực tâm của tam giác AKC</a:t>
                </a:r>
                <a:br>
                  <a:rPr lang="en-US" sz="2200" b="1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Suy ra </a:t>
                </a:r>
                <a:r>
                  <a:rPr lang="en-US" b="1">
                    <a:solidFill>
                      <a:schemeClr val="accent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>
                    <a:solidFill>
                      <a:schemeClr val="accent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AK</a:t>
                </a:r>
                <a:endParaRPr lang="vi-VN" b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73" y="5343211"/>
                <a:ext cx="7238999" cy="800219"/>
              </a:xfrm>
              <a:prstGeom prst="rect">
                <a:avLst/>
              </a:prstGeom>
              <a:blipFill rotWithShape="1">
                <a:blip r:embed="rId12"/>
                <a:stretch>
                  <a:fillRect l="-1010" t="-3817" b="-17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3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/>
      <p:bldP spid="24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055" flipH="1">
            <a:off x="77478" y="5366495"/>
            <a:ext cx="1224069" cy="1607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97" y="0"/>
            <a:ext cx="11139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2398"/>
            <a:ext cx="9821114" cy="1275402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84543" y="455035"/>
                <a:ext cx="61244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Tìm độ dài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 trong Hình 4.30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543" y="455035"/>
                <a:ext cx="6124469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09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40" y="158908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5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4.13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5612" y="2133600"/>
                <a:ext cx="6858000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Trong Hình 4.30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𝑫𝑬𝑴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𝑬𝑴𝑵</m:t>
                        </m:r>
                      </m:e>
                    </m:acc>
                  </m:oMath>
                </a14:m>
                <a:r>
                  <a:rPr lang="en-US" sz="22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mà 2 góc này ở vị trí so le trong nên MN // DE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2133600"/>
                <a:ext cx="6858000" cy="778675"/>
              </a:xfrm>
              <a:prstGeom prst="rect">
                <a:avLst/>
              </a:prstGeom>
              <a:blipFill rotWithShape="1">
                <a:blip r:embed="rId8"/>
                <a:stretch>
                  <a:fillRect l="-978" t="-3125" r="-1156" b="-1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36527" y="2971800"/>
            <a:ext cx="629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itchFamily="34" charset="0"/>
                <a:cs typeface="Arial" pitchFamily="34" charset="0"/>
              </a:rPr>
              <a:t>Áp dụng định lí Thales vào tam giác DEF :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37463" y="1688098"/>
            <a:ext cx="4248150" cy="2748379"/>
            <a:chOff x="7637463" y="1688098"/>
            <a:chExt cx="4248150" cy="2748379"/>
          </a:xfrm>
        </p:grpSpPr>
        <p:sp>
          <p:nvSpPr>
            <p:cNvPr id="20" name="TextBox 19"/>
            <p:cNvSpPr txBox="1"/>
            <p:nvPr/>
          </p:nvSpPr>
          <p:spPr>
            <a:xfrm>
              <a:off x="9294812" y="40979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4.30</a:t>
              </a:r>
            </a:p>
          </p:txBody>
        </p:sp>
        <p:pic>
          <p:nvPicPr>
            <p:cNvPr id="11469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63" y="1688098"/>
              <a:ext cx="4248150" cy="240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979612" y="3447887"/>
            <a:ext cx="3124200" cy="843264"/>
            <a:chOff x="1979612" y="3584424"/>
            <a:chExt cx="3124200" cy="843264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1884446"/>
                </p:ext>
              </p:extLst>
            </p:nvPr>
          </p:nvGraphicFramePr>
          <p:xfrm>
            <a:off x="1979612" y="3606863"/>
            <a:ext cx="1385929" cy="76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711000" imgH="393480" progId="Equation.DSMT4">
                    <p:embed/>
                  </p:oleObj>
                </mc:Choice>
                <mc:Fallback>
                  <p:oleObj name="Equation" r:id="rId10" imgW="7110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79612" y="3606863"/>
                          <a:ext cx="1385929" cy="767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385522"/>
                </p:ext>
              </p:extLst>
            </p:nvPr>
          </p:nvGraphicFramePr>
          <p:xfrm>
            <a:off x="4231734" y="3584424"/>
            <a:ext cx="872078" cy="843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06080" imgH="393480" progId="Equation.DSMT4">
                    <p:embed/>
                  </p:oleObj>
                </mc:Choice>
                <mc:Fallback>
                  <p:oleObj name="Equation" r:id="rId12" imgW="4060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231734" y="3584424"/>
                          <a:ext cx="872078" cy="8432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3453196" y="3716923"/>
              <a:ext cx="8628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latin typeface="Arial" pitchFamily="34" charset="0"/>
                  <a:cs typeface="Arial" pitchFamily="34" charset="0"/>
                </a:rPr>
                <a:t>hay</a:t>
              </a:r>
              <a:endParaRPr lang="vi-VN" sz="2200" b="1">
                <a:solidFill>
                  <a:srgbClr val="0F3D1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2952" y="4598313"/>
            <a:ext cx="1291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itchFamily="34" charset="0"/>
                <a:cs typeface="Arial" pitchFamily="34" charset="0"/>
              </a:rPr>
              <a:t>Suy ra 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23718"/>
              </p:ext>
            </p:extLst>
          </p:nvPr>
        </p:nvGraphicFramePr>
        <p:xfrm>
          <a:off x="2117725" y="4419600"/>
          <a:ext cx="15525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23600" imgH="393480" progId="Equation.DSMT4">
                  <p:embed/>
                </p:oleObj>
              </mc:Choice>
              <mc:Fallback>
                <p:oleObj name="Equation" r:id="rId14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7725" y="4419600"/>
                        <a:ext cx="1552575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2398"/>
            <a:ext cx="9821114" cy="1504002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08212" y="268169"/>
                <a:ext cx="9829799" cy="133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300" b="1">
                    <a:latin typeface="Arial" pitchFamily="34" charset="0"/>
                    <a:cs typeface="Arial" pitchFamily="34" charset="0"/>
                  </a:rPr>
                  <a:t>Cho tứ giác ABCD, gọi E, F, K lần lượt là trung điểm của AD, BC, AC</a:t>
                </a:r>
                <a:endParaRPr lang="en-US" sz="2300" b="1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sz="2300" b="1">
                    <a:latin typeface="Arial" pitchFamily="34" charset="0"/>
                    <a:cs typeface="Arial" pitchFamily="34" charset="0"/>
                  </a:rPr>
                  <a:t>Chứng minh EK // CD, FK // AB.</a:t>
                </a:r>
                <a:endParaRPr lang="en-US" sz="2300" b="1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de-DE" sz="2300" b="1">
                    <a:latin typeface="Arial" pitchFamily="34" charset="0"/>
                    <a:cs typeface="Arial" pitchFamily="34" charset="0"/>
                  </a:rPr>
                  <a:t>So sánh EF và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/>
                        <a:cs typeface="Arial" pitchFamily="34" charset="0"/>
                      </a:rPr>
                      <m:t>𝑬𝑭</m:t>
                    </m:r>
                    <m:r>
                      <a:rPr lang="en-US" sz="23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3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3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3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3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300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  <m:r>
                      <a:rPr lang="en-US" sz="23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300" b="1" i="1" smtClean="0">
                        <a:latin typeface="Cambria Math"/>
                        <a:cs typeface="Arial" pitchFamily="34" charset="0"/>
                      </a:rPr>
                      <m:t>𝑪𝑫</m:t>
                    </m:r>
                    <m:r>
                      <a:rPr lang="en-US" sz="23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3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68169"/>
                <a:ext cx="9829799" cy="1332031"/>
              </a:xfrm>
              <a:prstGeom prst="rect">
                <a:avLst/>
              </a:prstGeom>
              <a:blipFill rotWithShape="1">
                <a:blip r:embed="rId3"/>
                <a:stretch>
                  <a:fillRect l="-868" t="-3196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180143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5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4.14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7414" y="2286000"/>
            <a:ext cx="751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a) Vì E, K lần lượt là trung điểm của AD, AC nên EK là </a:t>
            </a:r>
            <a:br>
              <a:rPr lang="en-US" sz="2000" b="1">
                <a:latin typeface="Arial" pitchFamily="34" charset="0"/>
                <a:cs typeface="Arial" pitchFamily="34" charset="0"/>
              </a:rPr>
            </a:br>
            <a:r>
              <a:rPr lang="en-US" sz="2000" b="1">
                <a:latin typeface="Arial" pitchFamily="34" charset="0"/>
                <a:cs typeface="Arial" pitchFamily="34" charset="0"/>
              </a:rPr>
              <a:t>   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đường trung bình của tam giác ACD suy ra EK // CD.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526" y="2981351"/>
            <a:ext cx="726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Vì K, F lần lượt là trung điểm của AC, BC nên KF là đường trung bình của tam giác ABC suy ra KF // AB.</a:t>
            </a:r>
            <a:endParaRPr lang="vi-VN" sz="20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7" y="1876175"/>
            <a:ext cx="33623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36526" y="3676702"/>
            <a:ext cx="726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Arial" pitchFamily="34" charset="0"/>
                <a:cs typeface="Arial" pitchFamily="34" charset="0"/>
              </a:rPr>
              <a:t>Vậy </a:t>
            </a:r>
            <a:r>
              <a:rPr lang="de-DE" sz="20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EK // CD, FK // AB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.</a:t>
            </a:r>
            <a:endParaRPr lang="vi-VN" sz="20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7412" y="4064277"/>
                <a:ext cx="7740599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b) Vì EK là đường trung bình của tam giác ACD nên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𝑬𝑲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𝑪𝑫</m:t>
                    </m:r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12" y="4064277"/>
                <a:ext cx="7740599" cy="535468"/>
              </a:xfrm>
              <a:prstGeom prst="rect">
                <a:avLst/>
              </a:prstGeom>
              <a:blipFill rotWithShape="1">
                <a:blip r:embed="rId8"/>
                <a:stretch>
                  <a:fillRect l="-866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6527" y="4587210"/>
                <a:ext cx="7720085" cy="58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Vì KF là đường trung bình của tam giác ABC nên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𝑲𝑭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0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27" y="4587210"/>
                <a:ext cx="7720085" cy="589015"/>
              </a:xfrm>
              <a:prstGeom prst="rect">
                <a:avLst/>
              </a:prstGeom>
              <a:blipFill rotWithShape="1">
                <a:blip r:embed="rId9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6527" y="5163690"/>
                <a:ext cx="7720085" cy="61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𝑬𝑲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𝑲𝑭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𝑪𝑫</m:t>
                        </m:r>
                      </m:e>
                    </m:d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   </m:t>
                    </m:r>
                  </m:oMath>
                </a14:m>
                <a:r>
                  <a:rPr lang="en-US" sz="20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(1)</a:t>
                </a:r>
                <a:endParaRPr lang="vi-VN" sz="20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27" y="5163690"/>
                <a:ext cx="7720085" cy="610315"/>
              </a:xfrm>
              <a:prstGeom prst="rect">
                <a:avLst/>
              </a:prstGeom>
              <a:blipFill rotWithShape="1">
                <a:blip r:embed="rId10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6526" y="5761470"/>
                <a:ext cx="7720085" cy="440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Áp dụng bất đẳng thức, ta có 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𝑬𝑭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𝑬𝑲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𝑲𝑭</m:t>
                    </m:r>
                  </m:oMath>
                </a14:m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(2)</a:t>
                </a:r>
                <a:endParaRPr lang="vi-VN" sz="20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26" y="5761470"/>
                <a:ext cx="7720085" cy="440121"/>
              </a:xfrm>
              <a:prstGeom prst="rect">
                <a:avLst/>
              </a:prstGeom>
              <a:blipFill rotWithShape="1">
                <a:blip r:embed="rId11"/>
                <a:stretch>
                  <a:fillRect l="-869" t="-555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36526" y="6189058"/>
                <a:ext cx="7720085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Từ (1), (2) suy ra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𝑬𝑭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𝑪𝑫</m:t>
                        </m:r>
                      </m:e>
                    </m:d>
                  </m:oMath>
                </a14:m>
                <a:endParaRPr lang="vi-VN" sz="20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26" y="6189058"/>
                <a:ext cx="7720085" cy="535468"/>
              </a:xfrm>
              <a:prstGeom prst="rect">
                <a:avLst/>
              </a:prstGeom>
              <a:blipFill rotWithShape="1">
                <a:blip r:embed="rId12"/>
                <a:stretch>
                  <a:fillRect l="-869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0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3" grpId="0"/>
      <p:bldP spid="25" grpId="0"/>
      <p:bldP spid="26" grpId="0"/>
      <p:bldP spid="27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2398"/>
            <a:ext cx="9821114" cy="1605476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08212" y="230069"/>
                <a:ext cx="9572731" cy="142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300" b="1">
                    <a:latin typeface="Arial" pitchFamily="34" charset="0"/>
                    <a:cs typeface="Arial" pitchFamily="34" charset="0"/>
                  </a:rPr>
                  <a:t>Cho tam giác ABC, phân giác AD (D ∈ BC). Đường thẳng qua D song song với AB cắt AC tại E. </a:t>
                </a:r>
                <a:endParaRPr lang="en-US" sz="2300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300" b="1">
                    <a:latin typeface="Arial" pitchFamily="34" charset="0"/>
                    <a:cs typeface="Arial" pitchFamily="34" charset="0"/>
                  </a:rPr>
                  <a:t>Chứng minh rằng</a:t>
                </a:r>
                <a:r>
                  <a:rPr lang="en-US" sz="2300" b="1">
                    <a:latin typeface="Arial" pitchFamily="34" charset="0"/>
                    <a:cs typeface="Arial" pitchFamily="34" charset="0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𝑬𝑪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𝑬𝑨</m:t>
                        </m:r>
                      </m:den>
                    </m:f>
                  </m:oMath>
                </a14:m>
                <a:endParaRPr lang="vi-VN" sz="23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30069"/>
                <a:ext cx="9572731" cy="1420517"/>
              </a:xfrm>
              <a:prstGeom prst="rect">
                <a:avLst/>
              </a:prstGeom>
              <a:blipFill rotWithShape="1">
                <a:blip r:embed="rId3"/>
                <a:stretch>
                  <a:fillRect l="-891" t="-3004" b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193381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5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4.15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9412" y="2373456"/>
                <a:ext cx="7511998" cy="1030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Theo giả thiết , AD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, áp dụng tính chất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đường phân giác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ABC , 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den>
                    </m:f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(1)</a:t>
                </a:r>
                <a:endParaRPr lang="vi-VN" sz="20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" y="2373456"/>
                <a:ext cx="7511998" cy="1030731"/>
              </a:xfrm>
              <a:prstGeom prst="rect">
                <a:avLst/>
              </a:prstGeom>
              <a:blipFill rotWithShape="1">
                <a:blip r:embed="rId7"/>
                <a:stretch>
                  <a:fillRect l="-649" t="-2959" r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25414" y="3497346"/>
            <a:ext cx="788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 qua D song song với AB cắt AC tại E hay DE // AB  </a:t>
            </a:r>
            <a:endParaRPr lang="vi-VN" sz="20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1905000"/>
            <a:ext cx="3124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4937" y="4036441"/>
                <a:ext cx="788359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Áp dụng định lí Thales, ta có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den>
                    </m:f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𝑬𝑪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𝑬𝑨</m:t>
                        </m:r>
                      </m:den>
                    </m:f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b="1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(2)</a:t>
                </a:r>
                <a:endParaRPr lang="vi-VN" sz="28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37" y="4036441"/>
                <a:ext cx="7883598" cy="712631"/>
              </a:xfrm>
              <a:prstGeom prst="rect">
                <a:avLst/>
              </a:prstGeom>
              <a:blipFill rotWithShape="1">
                <a:blip r:embed="rId9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5414" y="4888056"/>
                <a:ext cx="7883598" cy="67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Từ (1), (2) suy ra :</a:t>
                </a:r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den>
                    </m:f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𝑬𝑪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𝑬𝑨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(đpcm)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14" y="4888056"/>
                <a:ext cx="7883598" cy="674544"/>
              </a:xfrm>
              <a:prstGeom prst="rect">
                <a:avLst/>
              </a:prstGeom>
              <a:blipFill rotWithShape="1">
                <a:blip r:embed="rId10"/>
                <a:stretch>
                  <a:fillRect l="-851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1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2398"/>
            <a:ext cx="9821114" cy="1605476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8212" y="230069"/>
            <a:ext cx="95727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>
                <a:latin typeface="Arial" pitchFamily="34" charset="0"/>
                <a:cs typeface="Arial" pitchFamily="34" charset="0"/>
              </a:rPr>
              <a:t>Tam giác ABC có AB = 15 cm, AC = 20 cm, BC = 25 cm. Đường phân giác của góc BAC cắt cạnh BC tại D.</a:t>
            </a:r>
            <a:endParaRPr lang="en-US" sz="2300" b="1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sz="2300" b="1">
                <a:latin typeface="Arial" pitchFamily="34" charset="0"/>
                <a:cs typeface="Arial" pitchFamily="34" charset="0"/>
              </a:rPr>
              <a:t>Tính độ dài các đoạn thẳng DB và DC.</a:t>
            </a:r>
            <a:endParaRPr lang="en-US" sz="2300" b="1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sz="2300" b="1">
                <a:latin typeface="Arial" pitchFamily="34" charset="0"/>
                <a:cs typeface="Arial" pitchFamily="34" charset="0"/>
              </a:rPr>
              <a:t>Tính tỉ số diện tích của hai tam giác ABD và ACD.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81" y="191868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5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4.16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325614" y="2373456"/>
            <a:ext cx="591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latin typeface="Arial" pitchFamily="34" charset="0"/>
                <a:cs typeface="Arial" pitchFamily="34" charset="0"/>
              </a:rPr>
              <a:t>a)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Áp dụng tính chất đường phân giác, ta có:</a:t>
            </a:r>
            <a:endParaRPr lang="vi-VN" sz="20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1613" y="3034945"/>
            <a:ext cx="125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Suy ra </a:t>
            </a:r>
            <a:endParaRPr lang="vi-VN" sz="20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1581" y="3790890"/>
            <a:ext cx="564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Áp dụng tính chất dãy tỉ số bằng nhau, ta có:</a:t>
            </a:r>
            <a:endParaRPr lang="vi-VN" sz="28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1616" y="5360164"/>
            <a:ext cx="125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Do đó :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1918681"/>
            <a:ext cx="3436620" cy="30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323155"/>
              </p:ext>
            </p:extLst>
          </p:nvPr>
        </p:nvGraphicFramePr>
        <p:xfrm>
          <a:off x="2240014" y="2891271"/>
          <a:ext cx="2476500" cy="76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393480" progId="Equation.DSMT4">
                  <p:embed/>
                </p:oleObj>
              </mc:Choice>
              <mc:Fallback>
                <p:oleObj name="Equation" r:id="rId7" imgW="126972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014" y="2891271"/>
                        <a:ext cx="2476500" cy="766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203329"/>
              </p:ext>
            </p:extLst>
          </p:nvPr>
        </p:nvGraphicFramePr>
        <p:xfrm>
          <a:off x="6084939" y="2883537"/>
          <a:ext cx="13366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393480" progId="Equation.DSMT4">
                  <p:embed/>
                </p:oleObj>
              </mc:Choice>
              <mc:Fallback>
                <p:oleObj name="Equation" r:id="rId9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939" y="2883537"/>
                        <a:ext cx="13366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22472"/>
              </p:ext>
            </p:extLst>
          </p:nvPr>
        </p:nvGraphicFramePr>
        <p:xfrm>
          <a:off x="2271737" y="4343400"/>
          <a:ext cx="2798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34960" imgH="393480" progId="Equation.DSMT4">
                  <p:embed/>
                </p:oleObj>
              </mc:Choice>
              <mc:Fallback>
                <p:oleObj name="Equation" r:id="rId11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37" y="4343400"/>
                        <a:ext cx="27987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153225"/>
              </p:ext>
            </p:extLst>
          </p:nvPr>
        </p:nvGraphicFramePr>
        <p:xfrm>
          <a:off x="5113415" y="4343400"/>
          <a:ext cx="14112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23600" imgH="393480" progId="Equation.DSMT4">
                  <p:embed/>
                </p:oleObj>
              </mc:Choice>
              <mc:Fallback>
                <p:oleObj name="Equation" r:id="rId13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415" y="4343400"/>
                        <a:ext cx="14112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284299"/>
              </p:ext>
            </p:extLst>
          </p:nvPr>
        </p:nvGraphicFramePr>
        <p:xfrm>
          <a:off x="2925814" y="5176838"/>
          <a:ext cx="25765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20480" imgH="393480" progId="Equation.DSMT4">
                  <p:embed/>
                </p:oleObj>
              </mc:Choice>
              <mc:Fallback>
                <p:oleObj name="Equation" r:id="rId15" imgW="1320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814" y="5176838"/>
                        <a:ext cx="257651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995772"/>
              </p:ext>
            </p:extLst>
          </p:nvPr>
        </p:nvGraphicFramePr>
        <p:xfrm>
          <a:off x="2925814" y="5943600"/>
          <a:ext cx="27495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09400" imgH="393480" progId="Equation.DSMT4">
                  <p:embed/>
                </p:oleObj>
              </mc:Choice>
              <mc:Fallback>
                <p:oleObj name="Equation" r:id="rId17" imgW="1409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814" y="5943600"/>
                        <a:ext cx="27495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9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42394</TotalTime>
  <Words>997</Words>
  <Application>Microsoft Office PowerPoint</Application>
  <PresentationFormat>Custom</PresentationFormat>
  <Paragraphs>84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.VnCentury SchoolbookH</vt:lpstr>
      <vt:lpstr>Arial</vt:lpstr>
      <vt:lpstr>Calibri</vt:lpstr>
      <vt:lpstr>Cambria Math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2687</cp:revision>
  <dcterms:created xsi:type="dcterms:W3CDTF">2021-08-04T05:24:17Z</dcterms:created>
  <dcterms:modified xsi:type="dcterms:W3CDTF">2025-12-12T03:51:19Z</dcterms:modified>
</cp:coreProperties>
</file>