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70" r:id="rId4"/>
    <p:sldId id="290" r:id="rId5"/>
    <p:sldId id="266" r:id="rId6"/>
    <p:sldId id="268" r:id="rId7"/>
    <p:sldId id="271" r:id="rId8"/>
    <p:sldId id="291" r:id="rId9"/>
    <p:sldId id="292" r:id="rId10"/>
    <p:sldId id="293" r:id="rId11"/>
    <p:sldId id="294" r:id="rId12"/>
    <p:sldId id="295" r:id="rId13"/>
    <p:sldId id="296" r:id="rId14"/>
    <p:sldId id="297" r:id="rId15"/>
    <p:sldId id="298" r:id="rId16"/>
    <p:sldId id="299"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9" r:id="rId32"/>
    <p:sldId id="284" r:id="rId33"/>
    <p:sldId id="285" r:id="rId34"/>
    <p:sldId id="269" r:id="rId35"/>
    <p:sldId id="288" r:id="rId36"/>
    <p:sldId id="274" r:id="rId37"/>
    <p:sldId id="275" r:id="rId38"/>
    <p:sldId id="272" r:id="rId39"/>
    <p:sldId id="273" r:id="rId40"/>
    <p:sldId id="276" r:id="rId41"/>
    <p:sldId id="287" r:id="rId42"/>
    <p:sldId id="286" r:id="rId43"/>
    <p:sldId id="278" r:id="rId44"/>
    <p:sldId id="277" r:id="rId45"/>
    <p:sldId id="28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79C2"/>
    <a:srgbClr val="F48F1E"/>
    <a:srgbClr val="004A58"/>
    <a:srgbClr val="01303F"/>
    <a:srgbClr val="004A56"/>
    <a:srgbClr val="063D06"/>
    <a:srgbClr val="00471C"/>
    <a:srgbClr val="002E00"/>
    <a:srgbClr val="000B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94660"/>
  </p:normalViewPr>
  <p:slideViewPr>
    <p:cSldViewPr snapToGrid="0">
      <p:cViewPr varScale="1">
        <p:scale>
          <a:sx n="69" d="100"/>
          <a:sy n="69" d="100"/>
        </p:scale>
        <p:origin x="4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50CA-C224-58EF-A0E8-ED6CCA26CD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4F0648-2EEB-8A6D-ED9F-78DC02045C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8E8956-23DA-358D-F940-B0BA66628A53}"/>
              </a:ext>
            </a:extLst>
          </p:cNvPr>
          <p:cNvSpPr>
            <a:spLocks noGrp="1"/>
          </p:cNvSpPr>
          <p:nvPr>
            <p:ph type="dt" sz="half" idx="10"/>
          </p:nvPr>
        </p:nvSpPr>
        <p:spPr/>
        <p:txBody>
          <a:bodyPr/>
          <a:lstStyle/>
          <a:p>
            <a:fld id="{1EC5AF5C-4854-48FB-A956-E92945016E9F}" type="datetimeFigureOut">
              <a:rPr lang="en-US" smtClean="0"/>
              <a:t>4/16/2024</a:t>
            </a:fld>
            <a:endParaRPr lang="en-US"/>
          </a:p>
        </p:txBody>
      </p:sp>
      <p:sp>
        <p:nvSpPr>
          <p:cNvPr id="5" name="Footer Placeholder 4">
            <a:extLst>
              <a:ext uri="{FF2B5EF4-FFF2-40B4-BE49-F238E27FC236}">
                <a16:creationId xmlns:a16="http://schemas.microsoft.com/office/drawing/2014/main" id="{C006C0F7-BBBB-9BD9-6E9D-C2F14E236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3EA17-2F0F-10BE-6261-C9659870D65F}"/>
              </a:ext>
            </a:extLst>
          </p:cNvPr>
          <p:cNvSpPr>
            <a:spLocks noGrp="1"/>
          </p:cNvSpPr>
          <p:nvPr>
            <p:ph type="sldNum" sz="quarter" idx="12"/>
          </p:nvPr>
        </p:nvSpPr>
        <p:spPr/>
        <p:txBody>
          <a:bodyPr/>
          <a:lstStyle/>
          <a:p>
            <a:fld id="{1F372376-CD4F-483F-93D9-B7114ED50B86}" type="slidenum">
              <a:rPr lang="en-US" smtClean="0"/>
              <a:t>‹#›</a:t>
            </a:fld>
            <a:endParaRPr lang="en-US"/>
          </a:p>
        </p:txBody>
      </p:sp>
    </p:spTree>
    <p:extLst>
      <p:ext uri="{BB962C8B-B14F-4D97-AF65-F5344CB8AC3E}">
        <p14:creationId xmlns:p14="http://schemas.microsoft.com/office/powerpoint/2010/main" val="2520046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6F85-BFBC-E928-F181-B1DFF9B6F4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7FE39D-46A6-50BC-16AB-2183D24081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C3B1E-D8B1-6D28-5AEC-F21CCB9ACA45}"/>
              </a:ext>
            </a:extLst>
          </p:cNvPr>
          <p:cNvSpPr>
            <a:spLocks noGrp="1"/>
          </p:cNvSpPr>
          <p:nvPr>
            <p:ph type="dt" sz="half" idx="10"/>
          </p:nvPr>
        </p:nvSpPr>
        <p:spPr/>
        <p:txBody>
          <a:bodyPr/>
          <a:lstStyle/>
          <a:p>
            <a:fld id="{1EC5AF5C-4854-48FB-A956-E92945016E9F}" type="datetimeFigureOut">
              <a:rPr lang="en-US" smtClean="0"/>
              <a:t>4/16/2024</a:t>
            </a:fld>
            <a:endParaRPr lang="en-US"/>
          </a:p>
        </p:txBody>
      </p:sp>
      <p:sp>
        <p:nvSpPr>
          <p:cNvPr id="5" name="Footer Placeholder 4">
            <a:extLst>
              <a:ext uri="{FF2B5EF4-FFF2-40B4-BE49-F238E27FC236}">
                <a16:creationId xmlns:a16="http://schemas.microsoft.com/office/drawing/2014/main" id="{3762891F-0A02-1C4E-6DBD-A5237B23F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F6D9C-0A56-FE0D-77E7-40627B94E3FB}"/>
              </a:ext>
            </a:extLst>
          </p:cNvPr>
          <p:cNvSpPr>
            <a:spLocks noGrp="1"/>
          </p:cNvSpPr>
          <p:nvPr>
            <p:ph type="sldNum" sz="quarter" idx="12"/>
          </p:nvPr>
        </p:nvSpPr>
        <p:spPr/>
        <p:txBody>
          <a:bodyPr/>
          <a:lstStyle/>
          <a:p>
            <a:fld id="{1F372376-CD4F-483F-93D9-B7114ED50B86}" type="slidenum">
              <a:rPr lang="en-US" smtClean="0"/>
              <a:t>‹#›</a:t>
            </a:fld>
            <a:endParaRPr lang="en-US"/>
          </a:p>
        </p:txBody>
      </p:sp>
    </p:spTree>
    <p:extLst>
      <p:ext uri="{BB962C8B-B14F-4D97-AF65-F5344CB8AC3E}">
        <p14:creationId xmlns:p14="http://schemas.microsoft.com/office/powerpoint/2010/main" val="186031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0B43BE-C340-CF3D-F9CF-6ABF4433D5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11B32C-2E98-2523-5BE5-5CD463B054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CAFD0-5570-5C9B-6732-243EA0FA57B0}"/>
              </a:ext>
            </a:extLst>
          </p:cNvPr>
          <p:cNvSpPr>
            <a:spLocks noGrp="1"/>
          </p:cNvSpPr>
          <p:nvPr>
            <p:ph type="dt" sz="half" idx="10"/>
          </p:nvPr>
        </p:nvSpPr>
        <p:spPr/>
        <p:txBody>
          <a:bodyPr/>
          <a:lstStyle/>
          <a:p>
            <a:fld id="{1EC5AF5C-4854-48FB-A956-E92945016E9F}" type="datetimeFigureOut">
              <a:rPr lang="en-US" smtClean="0"/>
              <a:t>4/16/2024</a:t>
            </a:fld>
            <a:endParaRPr lang="en-US"/>
          </a:p>
        </p:txBody>
      </p:sp>
      <p:sp>
        <p:nvSpPr>
          <p:cNvPr id="5" name="Footer Placeholder 4">
            <a:extLst>
              <a:ext uri="{FF2B5EF4-FFF2-40B4-BE49-F238E27FC236}">
                <a16:creationId xmlns:a16="http://schemas.microsoft.com/office/drawing/2014/main" id="{4533CE7C-7DB4-57C3-C6C4-3011D04DA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5F5F3-02E3-2DCA-35B5-2741C32510A0}"/>
              </a:ext>
            </a:extLst>
          </p:cNvPr>
          <p:cNvSpPr>
            <a:spLocks noGrp="1"/>
          </p:cNvSpPr>
          <p:nvPr>
            <p:ph type="sldNum" sz="quarter" idx="12"/>
          </p:nvPr>
        </p:nvSpPr>
        <p:spPr/>
        <p:txBody>
          <a:bodyPr/>
          <a:lstStyle/>
          <a:p>
            <a:fld id="{1F372376-CD4F-483F-93D9-B7114ED50B86}" type="slidenum">
              <a:rPr lang="en-US" smtClean="0"/>
              <a:t>‹#›</a:t>
            </a:fld>
            <a:endParaRPr lang="en-US"/>
          </a:p>
        </p:txBody>
      </p:sp>
    </p:spTree>
    <p:extLst>
      <p:ext uri="{BB962C8B-B14F-4D97-AF65-F5344CB8AC3E}">
        <p14:creationId xmlns:p14="http://schemas.microsoft.com/office/powerpoint/2010/main" val="197170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0044-C10C-68C7-5AD4-575436DA9F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DFDDCC-49C8-7DD6-3516-46F0C462BB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88D94-C2EF-51D2-D789-8C10F07C8EE7}"/>
              </a:ext>
            </a:extLst>
          </p:cNvPr>
          <p:cNvSpPr>
            <a:spLocks noGrp="1"/>
          </p:cNvSpPr>
          <p:nvPr>
            <p:ph type="dt" sz="half" idx="10"/>
          </p:nvPr>
        </p:nvSpPr>
        <p:spPr/>
        <p:txBody>
          <a:bodyPr/>
          <a:lstStyle/>
          <a:p>
            <a:fld id="{1EC5AF5C-4854-48FB-A956-E92945016E9F}" type="datetimeFigureOut">
              <a:rPr lang="en-US" smtClean="0"/>
              <a:t>4/16/2024</a:t>
            </a:fld>
            <a:endParaRPr lang="en-US"/>
          </a:p>
        </p:txBody>
      </p:sp>
      <p:sp>
        <p:nvSpPr>
          <p:cNvPr id="5" name="Footer Placeholder 4">
            <a:extLst>
              <a:ext uri="{FF2B5EF4-FFF2-40B4-BE49-F238E27FC236}">
                <a16:creationId xmlns:a16="http://schemas.microsoft.com/office/drawing/2014/main" id="{B4B86240-9011-7181-1553-416137BD1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ADC67-40AC-D644-29E3-929E9EB0FF07}"/>
              </a:ext>
            </a:extLst>
          </p:cNvPr>
          <p:cNvSpPr>
            <a:spLocks noGrp="1"/>
          </p:cNvSpPr>
          <p:nvPr>
            <p:ph type="sldNum" sz="quarter" idx="12"/>
          </p:nvPr>
        </p:nvSpPr>
        <p:spPr/>
        <p:txBody>
          <a:bodyPr/>
          <a:lstStyle/>
          <a:p>
            <a:fld id="{1F372376-CD4F-483F-93D9-B7114ED50B86}" type="slidenum">
              <a:rPr lang="en-US" smtClean="0"/>
              <a:t>‹#›</a:t>
            </a:fld>
            <a:endParaRPr lang="en-US"/>
          </a:p>
        </p:txBody>
      </p:sp>
    </p:spTree>
    <p:extLst>
      <p:ext uri="{BB962C8B-B14F-4D97-AF65-F5344CB8AC3E}">
        <p14:creationId xmlns:p14="http://schemas.microsoft.com/office/powerpoint/2010/main" val="291215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2D43C-D999-1715-4CAC-F9D2E73538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85417-9F6D-417B-7ACC-F17F7EE35F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957027-A586-9987-193E-FE18D2A1B13D}"/>
              </a:ext>
            </a:extLst>
          </p:cNvPr>
          <p:cNvSpPr>
            <a:spLocks noGrp="1"/>
          </p:cNvSpPr>
          <p:nvPr>
            <p:ph type="dt" sz="half" idx="10"/>
          </p:nvPr>
        </p:nvSpPr>
        <p:spPr/>
        <p:txBody>
          <a:bodyPr/>
          <a:lstStyle/>
          <a:p>
            <a:fld id="{1EC5AF5C-4854-48FB-A956-E92945016E9F}" type="datetimeFigureOut">
              <a:rPr lang="en-US" smtClean="0"/>
              <a:t>4/16/2024</a:t>
            </a:fld>
            <a:endParaRPr lang="en-US"/>
          </a:p>
        </p:txBody>
      </p:sp>
      <p:sp>
        <p:nvSpPr>
          <p:cNvPr id="5" name="Footer Placeholder 4">
            <a:extLst>
              <a:ext uri="{FF2B5EF4-FFF2-40B4-BE49-F238E27FC236}">
                <a16:creationId xmlns:a16="http://schemas.microsoft.com/office/drawing/2014/main" id="{9592500E-01C5-1293-9037-7109416CD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69565-5129-0F7B-2636-971B0A741DF6}"/>
              </a:ext>
            </a:extLst>
          </p:cNvPr>
          <p:cNvSpPr>
            <a:spLocks noGrp="1"/>
          </p:cNvSpPr>
          <p:nvPr>
            <p:ph type="sldNum" sz="quarter" idx="12"/>
          </p:nvPr>
        </p:nvSpPr>
        <p:spPr/>
        <p:txBody>
          <a:bodyPr/>
          <a:lstStyle/>
          <a:p>
            <a:fld id="{1F372376-CD4F-483F-93D9-B7114ED50B86}" type="slidenum">
              <a:rPr lang="en-US" smtClean="0"/>
              <a:t>‹#›</a:t>
            </a:fld>
            <a:endParaRPr lang="en-US"/>
          </a:p>
        </p:txBody>
      </p:sp>
    </p:spTree>
    <p:extLst>
      <p:ext uri="{BB962C8B-B14F-4D97-AF65-F5344CB8AC3E}">
        <p14:creationId xmlns:p14="http://schemas.microsoft.com/office/powerpoint/2010/main" val="245167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917AD-FB01-6333-22BB-BCC15D08AD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E45838-5ABA-4F6E-9DE6-1C93165C82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FEDC37-8251-B7B9-58A0-C720B7299D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E0C332-F9AF-5957-9712-2805446780C8}"/>
              </a:ext>
            </a:extLst>
          </p:cNvPr>
          <p:cNvSpPr>
            <a:spLocks noGrp="1"/>
          </p:cNvSpPr>
          <p:nvPr>
            <p:ph type="dt" sz="half" idx="10"/>
          </p:nvPr>
        </p:nvSpPr>
        <p:spPr/>
        <p:txBody>
          <a:bodyPr/>
          <a:lstStyle/>
          <a:p>
            <a:fld id="{1EC5AF5C-4854-48FB-A956-E92945016E9F}" type="datetimeFigureOut">
              <a:rPr lang="en-US" smtClean="0"/>
              <a:t>4/16/2024</a:t>
            </a:fld>
            <a:endParaRPr lang="en-US"/>
          </a:p>
        </p:txBody>
      </p:sp>
      <p:sp>
        <p:nvSpPr>
          <p:cNvPr id="6" name="Footer Placeholder 5">
            <a:extLst>
              <a:ext uri="{FF2B5EF4-FFF2-40B4-BE49-F238E27FC236}">
                <a16:creationId xmlns:a16="http://schemas.microsoft.com/office/drawing/2014/main" id="{DACAF8B4-810C-A5E5-12C4-17EC2786E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3E06C-7766-6496-A5B1-AB47FCBC521C}"/>
              </a:ext>
            </a:extLst>
          </p:cNvPr>
          <p:cNvSpPr>
            <a:spLocks noGrp="1"/>
          </p:cNvSpPr>
          <p:nvPr>
            <p:ph type="sldNum" sz="quarter" idx="12"/>
          </p:nvPr>
        </p:nvSpPr>
        <p:spPr/>
        <p:txBody>
          <a:bodyPr/>
          <a:lstStyle/>
          <a:p>
            <a:fld id="{1F372376-CD4F-483F-93D9-B7114ED50B86}" type="slidenum">
              <a:rPr lang="en-US" smtClean="0"/>
              <a:t>‹#›</a:t>
            </a:fld>
            <a:endParaRPr lang="en-US"/>
          </a:p>
        </p:txBody>
      </p:sp>
    </p:spTree>
    <p:extLst>
      <p:ext uri="{BB962C8B-B14F-4D97-AF65-F5344CB8AC3E}">
        <p14:creationId xmlns:p14="http://schemas.microsoft.com/office/powerpoint/2010/main" val="345722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9C30-D759-D171-D768-C2262D3282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7A1713-DA31-F1A0-509E-5F816B0E4F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C4344B-881C-1F17-EB0C-628FFBD92B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C523B8-08E9-E6DA-54C7-D18D91F2CD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8CB76F-AB0F-5B0A-9251-3191D977D4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E31D00-1D25-E32F-A95D-2A8BD5099B31}"/>
              </a:ext>
            </a:extLst>
          </p:cNvPr>
          <p:cNvSpPr>
            <a:spLocks noGrp="1"/>
          </p:cNvSpPr>
          <p:nvPr>
            <p:ph type="dt" sz="half" idx="10"/>
          </p:nvPr>
        </p:nvSpPr>
        <p:spPr/>
        <p:txBody>
          <a:bodyPr/>
          <a:lstStyle/>
          <a:p>
            <a:fld id="{1EC5AF5C-4854-48FB-A956-E92945016E9F}" type="datetimeFigureOut">
              <a:rPr lang="en-US" smtClean="0"/>
              <a:t>4/16/2024</a:t>
            </a:fld>
            <a:endParaRPr lang="en-US"/>
          </a:p>
        </p:txBody>
      </p:sp>
      <p:sp>
        <p:nvSpPr>
          <p:cNvPr id="8" name="Footer Placeholder 7">
            <a:extLst>
              <a:ext uri="{FF2B5EF4-FFF2-40B4-BE49-F238E27FC236}">
                <a16:creationId xmlns:a16="http://schemas.microsoft.com/office/drawing/2014/main" id="{1AF6BFF2-6F3B-4071-939D-D005DC0D36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509CF8-42F6-13E8-8057-42F5CA0F05F2}"/>
              </a:ext>
            </a:extLst>
          </p:cNvPr>
          <p:cNvSpPr>
            <a:spLocks noGrp="1"/>
          </p:cNvSpPr>
          <p:nvPr>
            <p:ph type="sldNum" sz="quarter" idx="12"/>
          </p:nvPr>
        </p:nvSpPr>
        <p:spPr/>
        <p:txBody>
          <a:bodyPr/>
          <a:lstStyle/>
          <a:p>
            <a:fld id="{1F372376-CD4F-483F-93D9-B7114ED50B86}" type="slidenum">
              <a:rPr lang="en-US" smtClean="0"/>
              <a:t>‹#›</a:t>
            </a:fld>
            <a:endParaRPr lang="en-US"/>
          </a:p>
        </p:txBody>
      </p:sp>
    </p:spTree>
    <p:extLst>
      <p:ext uri="{BB962C8B-B14F-4D97-AF65-F5344CB8AC3E}">
        <p14:creationId xmlns:p14="http://schemas.microsoft.com/office/powerpoint/2010/main" val="247838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6DA74-F9E3-D5F6-80CF-9848379872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428D1D-D2E5-7718-6D86-10D1186BC490}"/>
              </a:ext>
            </a:extLst>
          </p:cNvPr>
          <p:cNvSpPr>
            <a:spLocks noGrp="1"/>
          </p:cNvSpPr>
          <p:nvPr>
            <p:ph type="dt" sz="half" idx="10"/>
          </p:nvPr>
        </p:nvSpPr>
        <p:spPr/>
        <p:txBody>
          <a:bodyPr/>
          <a:lstStyle/>
          <a:p>
            <a:fld id="{1EC5AF5C-4854-48FB-A956-E92945016E9F}" type="datetimeFigureOut">
              <a:rPr lang="en-US" smtClean="0"/>
              <a:t>4/16/2024</a:t>
            </a:fld>
            <a:endParaRPr lang="en-US"/>
          </a:p>
        </p:txBody>
      </p:sp>
      <p:sp>
        <p:nvSpPr>
          <p:cNvPr id="4" name="Footer Placeholder 3">
            <a:extLst>
              <a:ext uri="{FF2B5EF4-FFF2-40B4-BE49-F238E27FC236}">
                <a16:creationId xmlns:a16="http://schemas.microsoft.com/office/drawing/2014/main" id="{34933D7E-4B66-0D15-2909-9CB4B64ABA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D597DE-07CE-B99C-B434-147400BC4991}"/>
              </a:ext>
            </a:extLst>
          </p:cNvPr>
          <p:cNvSpPr>
            <a:spLocks noGrp="1"/>
          </p:cNvSpPr>
          <p:nvPr>
            <p:ph type="sldNum" sz="quarter" idx="12"/>
          </p:nvPr>
        </p:nvSpPr>
        <p:spPr/>
        <p:txBody>
          <a:bodyPr/>
          <a:lstStyle/>
          <a:p>
            <a:fld id="{1F372376-CD4F-483F-93D9-B7114ED50B86}" type="slidenum">
              <a:rPr lang="en-US" smtClean="0"/>
              <a:t>‹#›</a:t>
            </a:fld>
            <a:endParaRPr lang="en-US"/>
          </a:p>
        </p:txBody>
      </p:sp>
    </p:spTree>
    <p:extLst>
      <p:ext uri="{BB962C8B-B14F-4D97-AF65-F5344CB8AC3E}">
        <p14:creationId xmlns:p14="http://schemas.microsoft.com/office/powerpoint/2010/main" val="373274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DBEB1F-F9CD-1663-51E2-4EEB9A5689C0}"/>
              </a:ext>
            </a:extLst>
          </p:cNvPr>
          <p:cNvSpPr>
            <a:spLocks noGrp="1"/>
          </p:cNvSpPr>
          <p:nvPr>
            <p:ph type="dt" sz="half" idx="10"/>
          </p:nvPr>
        </p:nvSpPr>
        <p:spPr/>
        <p:txBody>
          <a:bodyPr/>
          <a:lstStyle/>
          <a:p>
            <a:fld id="{1EC5AF5C-4854-48FB-A956-E92945016E9F}" type="datetimeFigureOut">
              <a:rPr lang="en-US" smtClean="0"/>
              <a:t>4/16/2024</a:t>
            </a:fld>
            <a:endParaRPr lang="en-US"/>
          </a:p>
        </p:txBody>
      </p:sp>
      <p:sp>
        <p:nvSpPr>
          <p:cNvPr id="3" name="Footer Placeholder 2">
            <a:extLst>
              <a:ext uri="{FF2B5EF4-FFF2-40B4-BE49-F238E27FC236}">
                <a16:creationId xmlns:a16="http://schemas.microsoft.com/office/drawing/2014/main" id="{0F670BF6-5022-B2E0-ADC5-2F2900551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086B13-4B9F-2CDB-5949-7A24B63EE10B}"/>
              </a:ext>
            </a:extLst>
          </p:cNvPr>
          <p:cNvSpPr>
            <a:spLocks noGrp="1"/>
          </p:cNvSpPr>
          <p:nvPr>
            <p:ph type="sldNum" sz="quarter" idx="12"/>
          </p:nvPr>
        </p:nvSpPr>
        <p:spPr/>
        <p:txBody>
          <a:bodyPr/>
          <a:lstStyle/>
          <a:p>
            <a:fld id="{1F372376-CD4F-483F-93D9-B7114ED50B86}" type="slidenum">
              <a:rPr lang="en-US" smtClean="0"/>
              <a:t>‹#›</a:t>
            </a:fld>
            <a:endParaRPr lang="en-US"/>
          </a:p>
        </p:txBody>
      </p:sp>
    </p:spTree>
    <p:extLst>
      <p:ext uri="{BB962C8B-B14F-4D97-AF65-F5344CB8AC3E}">
        <p14:creationId xmlns:p14="http://schemas.microsoft.com/office/powerpoint/2010/main" val="119254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0FF0-FF31-E71B-40E0-EFE0CA0B1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5CD529-FD39-22DE-8700-146A9237A9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C96C3C-520F-8797-B37F-7D6AA57A5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A0B73-C69F-4EF1-D9F9-635B43ADCB5A}"/>
              </a:ext>
            </a:extLst>
          </p:cNvPr>
          <p:cNvSpPr>
            <a:spLocks noGrp="1"/>
          </p:cNvSpPr>
          <p:nvPr>
            <p:ph type="dt" sz="half" idx="10"/>
          </p:nvPr>
        </p:nvSpPr>
        <p:spPr/>
        <p:txBody>
          <a:bodyPr/>
          <a:lstStyle/>
          <a:p>
            <a:fld id="{1EC5AF5C-4854-48FB-A956-E92945016E9F}" type="datetimeFigureOut">
              <a:rPr lang="en-US" smtClean="0"/>
              <a:t>4/16/2024</a:t>
            </a:fld>
            <a:endParaRPr lang="en-US"/>
          </a:p>
        </p:txBody>
      </p:sp>
      <p:sp>
        <p:nvSpPr>
          <p:cNvPr id="6" name="Footer Placeholder 5">
            <a:extLst>
              <a:ext uri="{FF2B5EF4-FFF2-40B4-BE49-F238E27FC236}">
                <a16:creationId xmlns:a16="http://schemas.microsoft.com/office/drawing/2014/main" id="{5D0DB1D3-8009-3068-BBE7-A13E70867F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1E504-ECE7-26E2-A489-4489F9CC370A}"/>
              </a:ext>
            </a:extLst>
          </p:cNvPr>
          <p:cNvSpPr>
            <a:spLocks noGrp="1"/>
          </p:cNvSpPr>
          <p:nvPr>
            <p:ph type="sldNum" sz="quarter" idx="12"/>
          </p:nvPr>
        </p:nvSpPr>
        <p:spPr/>
        <p:txBody>
          <a:bodyPr/>
          <a:lstStyle/>
          <a:p>
            <a:fld id="{1F372376-CD4F-483F-93D9-B7114ED50B86}" type="slidenum">
              <a:rPr lang="en-US" smtClean="0"/>
              <a:t>‹#›</a:t>
            </a:fld>
            <a:endParaRPr lang="en-US"/>
          </a:p>
        </p:txBody>
      </p:sp>
    </p:spTree>
    <p:extLst>
      <p:ext uri="{BB962C8B-B14F-4D97-AF65-F5344CB8AC3E}">
        <p14:creationId xmlns:p14="http://schemas.microsoft.com/office/powerpoint/2010/main" val="34105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2588-26ED-8219-B59E-A9E941A48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16351A-B89C-A1A2-C685-BB3F30D208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6910A2-1034-A6F6-9A9D-BA19290DD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BEC91D-4BFF-532C-193C-DCDDA38481D0}"/>
              </a:ext>
            </a:extLst>
          </p:cNvPr>
          <p:cNvSpPr>
            <a:spLocks noGrp="1"/>
          </p:cNvSpPr>
          <p:nvPr>
            <p:ph type="dt" sz="half" idx="10"/>
          </p:nvPr>
        </p:nvSpPr>
        <p:spPr/>
        <p:txBody>
          <a:bodyPr/>
          <a:lstStyle/>
          <a:p>
            <a:fld id="{1EC5AF5C-4854-48FB-A956-E92945016E9F}" type="datetimeFigureOut">
              <a:rPr lang="en-US" smtClean="0"/>
              <a:t>4/16/2024</a:t>
            </a:fld>
            <a:endParaRPr lang="en-US"/>
          </a:p>
        </p:txBody>
      </p:sp>
      <p:sp>
        <p:nvSpPr>
          <p:cNvPr id="6" name="Footer Placeholder 5">
            <a:extLst>
              <a:ext uri="{FF2B5EF4-FFF2-40B4-BE49-F238E27FC236}">
                <a16:creationId xmlns:a16="http://schemas.microsoft.com/office/drawing/2014/main" id="{35FE4ADD-E42D-3C7F-34F2-E1A41AC37C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1B2537-D2D1-627C-82DB-7AC1231CF21A}"/>
              </a:ext>
            </a:extLst>
          </p:cNvPr>
          <p:cNvSpPr>
            <a:spLocks noGrp="1"/>
          </p:cNvSpPr>
          <p:nvPr>
            <p:ph type="sldNum" sz="quarter" idx="12"/>
          </p:nvPr>
        </p:nvSpPr>
        <p:spPr/>
        <p:txBody>
          <a:bodyPr/>
          <a:lstStyle/>
          <a:p>
            <a:fld id="{1F372376-CD4F-483F-93D9-B7114ED50B86}" type="slidenum">
              <a:rPr lang="en-US" smtClean="0"/>
              <a:t>‹#›</a:t>
            </a:fld>
            <a:endParaRPr lang="en-US"/>
          </a:p>
        </p:txBody>
      </p:sp>
    </p:spTree>
    <p:extLst>
      <p:ext uri="{BB962C8B-B14F-4D97-AF65-F5344CB8AC3E}">
        <p14:creationId xmlns:p14="http://schemas.microsoft.com/office/powerpoint/2010/main" val="69531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480E3D-DD99-02E1-F425-1DF18598FC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420D78-CE66-3796-16E9-436FFB6E8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095AD9-8DBC-C912-D323-76A88C114D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5AF5C-4854-48FB-A956-E92945016E9F}" type="datetimeFigureOut">
              <a:rPr lang="en-US" smtClean="0"/>
              <a:t>4/16/2024</a:t>
            </a:fld>
            <a:endParaRPr lang="en-US"/>
          </a:p>
        </p:txBody>
      </p:sp>
      <p:sp>
        <p:nvSpPr>
          <p:cNvPr id="5" name="Footer Placeholder 4">
            <a:extLst>
              <a:ext uri="{FF2B5EF4-FFF2-40B4-BE49-F238E27FC236}">
                <a16:creationId xmlns:a16="http://schemas.microsoft.com/office/drawing/2014/main" id="{0A7ED88D-8E78-6661-AAF0-E61709E41D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F4DF1E-2206-DB34-4E9B-FFA736FBCF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72376-CD4F-483F-93D9-B7114ED50B86}" type="slidenum">
              <a:rPr lang="en-US" smtClean="0"/>
              <a:t>‹#›</a:t>
            </a:fld>
            <a:endParaRPr lang="en-US"/>
          </a:p>
        </p:txBody>
      </p:sp>
    </p:spTree>
    <p:extLst>
      <p:ext uri="{BB962C8B-B14F-4D97-AF65-F5344CB8AC3E}">
        <p14:creationId xmlns:p14="http://schemas.microsoft.com/office/powerpoint/2010/main" val="510296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9Slide02 Tieu de rat dai 01" panose="020B0604020202020204" charset="0"/>
              <a:ea typeface="#9Slide02 Tieu de rat dai 01" panose="020B0604020202020204" charset="0"/>
            </a:endParaRPr>
          </a:p>
        </p:txBody>
      </p:sp>
      <p:sp>
        <p:nvSpPr>
          <p:cNvPr id="3" name="Rectangle 2">
            <a:extLst>
              <a:ext uri="{FF2B5EF4-FFF2-40B4-BE49-F238E27FC236}">
                <a16:creationId xmlns:a16="http://schemas.microsoft.com/office/drawing/2014/main" id="{E55B57B7-43CF-AE2B-EF5D-3131A4BD4297}"/>
              </a:ext>
            </a:extLst>
          </p:cNvPr>
          <p:cNvSpPr/>
          <p:nvPr/>
        </p:nvSpPr>
        <p:spPr>
          <a:xfrm flipV="1">
            <a:off x="3595255" y="3283527"/>
            <a:ext cx="68372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6511EE-63E5-86EC-9C7C-2EA538392B06}"/>
              </a:ext>
            </a:extLst>
          </p:cNvPr>
          <p:cNvSpPr txBox="1"/>
          <p:nvPr/>
        </p:nvSpPr>
        <p:spPr>
          <a:xfrm>
            <a:off x="3491346" y="2457184"/>
            <a:ext cx="8035636" cy="707886"/>
          </a:xfrm>
          <a:prstGeom prst="rect">
            <a:avLst/>
          </a:prstGeom>
          <a:noFill/>
        </p:spPr>
        <p:txBody>
          <a:bodyPr wrap="square" rtlCol="0">
            <a:spAutoFit/>
          </a:bodyPr>
          <a:lstStyle/>
          <a:p>
            <a:r>
              <a:rPr lang="en-US" sz="4000" b="1">
                <a:solidFill>
                  <a:schemeClr val="bg1"/>
                </a:solidFill>
                <a:latin typeface="Arial" panose="020B0604020202020204" pitchFamily="34" charset="0"/>
                <a:ea typeface="#9Slide02 Tieu de rat dai 01" panose="020B0604020202020204" charset="0"/>
                <a:cs typeface="Arial" panose="020B0604020202020204" pitchFamily="34" charset="0"/>
              </a:rPr>
              <a:t>BÀI 38: HỆ NỘI TIẾT Ở NGƯỜI</a:t>
            </a:r>
            <a:endParaRPr lang="en-US" sz="4000" b="1" dirty="0">
              <a:solidFill>
                <a:schemeClr val="bg1"/>
              </a:solidFill>
              <a:latin typeface="Arial" panose="020B0604020202020204" pitchFamily="34" charset="0"/>
              <a:ea typeface="#9Slide02 Tieu de rat dai 01" panose="020B0604020202020204" charset="0"/>
              <a:cs typeface="Arial" panose="020B0604020202020204" pitchFamily="34" charset="0"/>
            </a:endParaRPr>
          </a:p>
        </p:txBody>
      </p:sp>
      <p:pic>
        <p:nvPicPr>
          <p:cNvPr id="2054" name="Picture 6" descr="Giải phẫu - sinh lý - Hệ nội tiết Hệ nội tiết gồm các cơ quan có chức năng nội  tiết sơ cấp, nghĩa là chức năng chính của các cơ quan">
            <a:extLst>
              <a:ext uri="{FF2B5EF4-FFF2-40B4-BE49-F238E27FC236}">
                <a16:creationId xmlns:a16="http://schemas.microsoft.com/office/drawing/2014/main" id="{6DC45278-55A7-EE5A-70C4-EFEC30D85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160" y="2414846"/>
            <a:ext cx="2495550" cy="1828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49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380916-52B7-C43A-0DB6-622A055C4EDA}"/>
              </a:ext>
            </a:extLst>
          </p:cNvPr>
          <p:cNvSpPr txBox="1"/>
          <p:nvPr/>
        </p:nvSpPr>
        <p:spPr>
          <a:xfrm>
            <a:off x="1814945" y="706582"/>
            <a:ext cx="9337964" cy="2680029"/>
          </a:xfrm>
          <a:prstGeom prst="rect">
            <a:avLst/>
          </a:prstGeom>
          <a:noFill/>
        </p:spPr>
        <p:txBody>
          <a:bodyPr wrap="square" rtlCol="0">
            <a:spAutoFit/>
          </a:bodyPr>
          <a:lstStyle/>
          <a:p>
            <a:pPr>
              <a:lnSpc>
                <a:spcPct val="120000"/>
              </a:lnSpc>
              <a:spcAft>
                <a:spcPts val="800"/>
              </a:spcAft>
            </a:pP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hoocmon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ra.</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685C063C-C0E9-37CE-229C-BA2C90B37B5B}"/>
              </a:ext>
            </a:extLst>
          </p:cNvPr>
          <p:cNvSpPr/>
          <p:nvPr/>
        </p:nvSpPr>
        <p:spPr>
          <a:xfrm>
            <a:off x="2147455" y="2916382"/>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52849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5F60E79-9090-FEA3-8182-14C5DE18F352}"/>
              </a:ext>
            </a:extLst>
          </p:cNvPr>
          <p:cNvSpPr txBox="1"/>
          <p:nvPr/>
        </p:nvSpPr>
        <p:spPr>
          <a:xfrm>
            <a:off x="1399308" y="831273"/>
            <a:ext cx="9975273" cy="3123227"/>
          </a:xfrm>
          <a:prstGeom prst="rect">
            <a:avLst/>
          </a:prstGeom>
          <a:noFill/>
        </p:spPr>
        <p:txBody>
          <a:bodyPr wrap="square" rtlCol="0">
            <a:spAutoFit/>
          </a:bodyPr>
          <a:lstStyle/>
          <a:p>
            <a:pPr>
              <a:lnSpc>
                <a:spcPct val="120000"/>
              </a:lnSpc>
              <a:spcAft>
                <a:spcPts val="800"/>
              </a:spcAft>
            </a:pP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chemeClr val="accent4"/>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qua con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máu</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bạch</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huyết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hóa</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883147D3-99EF-9E21-41B0-ECDA7384F5FF}"/>
              </a:ext>
            </a:extLst>
          </p:cNvPr>
          <p:cNvSpPr/>
          <p:nvPr/>
        </p:nvSpPr>
        <p:spPr>
          <a:xfrm>
            <a:off x="1634836" y="2392886"/>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75993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0A7BD9-6A3D-371C-B6E2-07FE5F152BD3}"/>
              </a:ext>
            </a:extLst>
          </p:cNvPr>
          <p:cNvSpPr txBox="1"/>
          <p:nvPr/>
        </p:nvSpPr>
        <p:spPr>
          <a:xfrm>
            <a:off x="2327564" y="886690"/>
            <a:ext cx="9033163" cy="2680029"/>
          </a:xfrm>
          <a:prstGeom prst="rect">
            <a:avLst/>
          </a:prstGeom>
          <a:noFill/>
        </p:spPr>
        <p:txBody>
          <a:bodyPr wrap="square" rtlCol="0">
            <a:spAutoFit/>
          </a:bodyPr>
          <a:lstStyle/>
          <a:p>
            <a:pPr>
              <a:lnSpc>
                <a:spcPct val="120000"/>
              </a:lnSpc>
              <a:spcAft>
                <a:spcPts val="800"/>
              </a:spcAft>
            </a:pP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hôi</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ức</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giáp</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E51E455E-8359-CAC0-09A8-0C19147F1D83}"/>
              </a:ext>
            </a:extLst>
          </p:cNvPr>
          <p:cNvSpPr/>
          <p:nvPr/>
        </p:nvSpPr>
        <p:spPr>
          <a:xfrm>
            <a:off x="2563092" y="1454728"/>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68984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E1286C9-7360-CF22-48D2-7194F9B261CB}"/>
              </a:ext>
            </a:extLst>
          </p:cNvPr>
          <p:cNvSpPr txBox="1"/>
          <p:nvPr/>
        </p:nvSpPr>
        <p:spPr>
          <a:xfrm>
            <a:off x="2770909" y="748971"/>
            <a:ext cx="8451273" cy="2680029"/>
          </a:xfrm>
          <a:prstGeom prst="rect">
            <a:avLst/>
          </a:prstGeom>
          <a:noFill/>
        </p:spPr>
        <p:txBody>
          <a:bodyPr wrap="square" rtlCol="0">
            <a:spAutoFit/>
          </a:bodyPr>
          <a:lstStyle/>
          <a:p>
            <a:pPr>
              <a:lnSpc>
                <a:spcPct val="120000"/>
              </a:lnSpc>
              <a:spcAft>
                <a:spcPts val="800"/>
              </a:spcAft>
            </a:pP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Hoocmon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nhờ</a:t>
            </a:r>
            <a:endPar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Tim.</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đồi</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C1FBC40C-F684-20A7-166D-63C9FF52AEEC}"/>
              </a:ext>
            </a:extLst>
          </p:cNvPr>
          <p:cNvSpPr/>
          <p:nvPr/>
        </p:nvSpPr>
        <p:spPr>
          <a:xfrm>
            <a:off x="3089564" y="1288473"/>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65096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D1D7535-A611-1AA8-578C-E34B7295DC96}"/>
              </a:ext>
            </a:extLst>
          </p:cNvPr>
          <p:cNvSpPr txBox="1"/>
          <p:nvPr/>
        </p:nvSpPr>
        <p:spPr>
          <a:xfrm>
            <a:off x="2244436" y="942109"/>
            <a:ext cx="8728364" cy="2680029"/>
          </a:xfrm>
          <a:prstGeom prst="rect">
            <a:avLst/>
          </a:prstGeom>
          <a:noFill/>
        </p:spPr>
        <p:txBody>
          <a:bodyPr wrap="square" rtlCol="0">
            <a:spAutoFit/>
          </a:bodyPr>
          <a:lstStyle/>
          <a:p>
            <a:pPr>
              <a:lnSpc>
                <a:spcPct val="120000"/>
              </a:lnSpc>
              <a:spcAft>
                <a:spcPts val="800"/>
              </a:spcAft>
            </a:pP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tụy</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giáp</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D3A4F5FF-82DE-02FD-7CB5-5F8A880DD0E8}"/>
              </a:ext>
            </a:extLst>
          </p:cNvPr>
          <p:cNvSpPr/>
          <p:nvPr/>
        </p:nvSpPr>
        <p:spPr>
          <a:xfrm>
            <a:off x="2521528" y="1468582"/>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89846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B54462D-8C0B-F4B5-15C5-41C2ED29EDDC}"/>
              </a:ext>
            </a:extLst>
          </p:cNvPr>
          <p:cNvSpPr txBox="1"/>
          <p:nvPr/>
        </p:nvSpPr>
        <p:spPr>
          <a:xfrm>
            <a:off x="2466108" y="942109"/>
            <a:ext cx="9060873" cy="2680029"/>
          </a:xfrm>
          <a:prstGeom prst="rect">
            <a:avLst/>
          </a:prstGeom>
          <a:noFill/>
        </p:spPr>
        <p:txBody>
          <a:bodyPr wrap="square" rtlCol="0">
            <a:spAutoFit/>
          </a:bodyPr>
          <a:lstStyle/>
          <a:p>
            <a:pPr>
              <a:lnSpc>
                <a:spcPct val="120000"/>
              </a:lnSpc>
              <a:spcAft>
                <a:spcPts val="800"/>
              </a:spcAft>
            </a:pP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dẫn</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ngấm</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máu</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quan</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42E54B8A-7167-2561-F1F5-50687DFF7A31}"/>
              </a:ext>
            </a:extLst>
          </p:cNvPr>
          <p:cNvSpPr/>
          <p:nvPr/>
        </p:nvSpPr>
        <p:spPr>
          <a:xfrm>
            <a:off x="2729346" y="3172691"/>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73656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98E6EB9-DFAB-5DDE-7697-B3ECE058A1B2}"/>
              </a:ext>
            </a:extLst>
          </p:cNvPr>
          <p:cNvSpPr txBox="1"/>
          <p:nvPr/>
        </p:nvSpPr>
        <p:spPr>
          <a:xfrm>
            <a:off x="2840181" y="1122218"/>
            <a:ext cx="8174181" cy="2680029"/>
          </a:xfrm>
          <a:prstGeom prst="rect">
            <a:avLst/>
          </a:prstGeom>
          <a:noFill/>
        </p:spPr>
        <p:txBody>
          <a:bodyPr wrap="square" rtlCol="0">
            <a:spAutoFit/>
          </a:bodyPr>
          <a:lstStyle/>
          <a:p>
            <a:pPr>
              <a:lnSpc>
                <a:spcPct val="120000"/>
              </a:lnSpc>
              <a:spcAft>
                <a:spcPts val="800"/>
              </a:spcAft>
            </a:pP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8: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dẫn</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ngấm</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máu</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quan</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FF27B5A2-C64F-41AD-E096-0461888AB324}"/>
              </a:ext>
            </a:extLst>
          </p:cNvPr>
          <p:cNvSpPr/>
          <p:nvPr/>
        </p:nvSpPr>
        <p:spPr>
          <a:xfrm>
            <a:off x="3075709" y="3289629"/>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2899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CD4DB4-027F-0661-819E-EFDCB5C80290}"/>
              </a:ext>
            </a:extLst>
          </p:cNvPr>
          <p:cNvSpPr txBox="1"/>
          <p:nvPr/>
        </p:nvSpPr>
        <p:spPr>
          <a:xfrm>
            <a:off x="3020290" y="346364"/>
            <a:ext cx="8659091" cy="2680029"/>
          </a:xfrm>
          <a:prstGeom prst="rect">
            <a:avLst/>
          </a:prstGeom>
          <a:noFill/>
        </p:spPr>
        <p:txBody>
          <a:bodyPr wrap="square" rtlCol="0">
            <a:spAutoFit/>
          </a:bodyPr>
          <a:lstStyle/>
          <a:p>
            <a:pPr>
              <a:lnSpc>
                <a:spcPct val="120000"/>
              </a:lnSpc>
              <a:spcAft>
                <a:spcPts val="800"/>
              </a:spcAft>
            </a:pP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Hoocmon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tụy</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FSH.</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LH.</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Insullin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Ostrogen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52CE919B-EF99-0F0D-0AC4-E3E8055E0543}"/>
              </a:ext>
            </a:extLst>
          </p:cNvPr>
          <p:cNvSpPr/>
          <p:nvPr/>
        </p:nvSpPr>
        <p:spPr>
          <a:xfrm>
            <a:off x="3283528" y="1945738"/>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69421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4768E79-D32C-6BB5-0207-9F4CF7CAC72F}"/>
              </a:ext>
            </a:extLst>
          </p:cNvPr>
          <p:cNvSpPr txBox="1"/>
          <p:nvPr/>
        </p:nvSpPr>
        <p:spPr>
          <a:xfrm>
            <a:off x="983673" y="720436"/>
            <a:ext cx="10681855" cy="3123227"/>
          </a:xfrm>
          <a:prstGeom prst="rect">
            <a:avLst/>
          </a:prstGeom>
          <a:noFill/>
        </p:spPr>
        <p:txBody>
          <a:bodyPr wrap="square" rtlCol="0">
            <a:spAutoFit/>
          </a:bodyPr>
          <a:lstStyle/>
          <a:p>
            <a:pPr>
              <a:lnSpc>
                <a:spcPct val="120000"/>
              </a:lnSpc>
              <a:spcAft>
                <a:spcPts val="800"/>
              </a:spcAft>
            </a:pP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giáp</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hoocmon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canxitonin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hoocmon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giáp</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canxi</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photpho</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canxi</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photpho</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thụ</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canxi</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A76970EB-AB81-C0F5-B458-CCEECEE2711C}"/>
              </a:ext>
            </a:extLst>
          </p:cNvPr>
          <p:cNvSpPr/>
          <p:nvPr/>
        </p:nvSpPr>
        <p:spPr>
          <a:xfrm>
            <a:off x="1274619" y="2736273"/>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4582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14466E3-4602-90EA-97B3-8CE2E301A705}"/>
              </a:ext>
            </a:extLst>
          </p:cNvPr>
          <p:cNvSpPr txBox="1"/>
          <p:nvPr/>
        </p:nvSpPr>
        <p:spPr>
          <a:xfrm>
            <a:off x="2133599" y="748971"/>
            <a:ext cx="8492837" cy="2680029"/>
          </a:xfrm>
          <a:prstGeom prst="rect">
            <a:avLst/>
          </a:prstGeom>
          <a:noFill/>
        </p:spPr>
        <p:txBody>
          <a:bodyPr wrap="square" rtlCol="0">
            <a:spAutoFit/>
          </a:bodyPr>
          <a:lstStyle/>
          <a:p>
            <a:pPr>
              <a:lnSpc>
                <a:spcPct val="120000"/>
              </a:lnSpc>
              <a:spcAft>
                <a:spcPts val="800"/>
              </a:spcAft>
            </a:pP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11: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giáp</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canxi</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photpho</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máu</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hoocmon</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natri</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máu</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hoocmon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dục</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EC79AFEE-416E-CB96-8B14-8C826ABD980E}"/>
              </a:ext>
            </a:extLst>
          </p:cNvPr>
          <p:cNvSpPr/>
          <p:nvPr/>
        </p:nvSpPr>
        <p:spPr>
          <a:xfrm>
            <a:off x="2313709" y="2361374"/>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92171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61CE610-7F45-AA4A-007E-D1BFF94DF019}"/>
              </a:ext>
            </a:extLst>
          </p:cNvPr>
          <p:cNvPicPr>
            <a:picLocks noChangeAspect="1"/>
          </p:cNvPicPr>
          <p:nvPr/>
        </p:nvPicPr>
        <p:blipFill>
          <a:blip r:embed="rId2"/>
          <a:stretch>
            <a:fillRect/>
          </a:stretch>
        </p:blipFill>
        <p:spPr>
          <a:xfrm>
            <a:off x="5611091" y="217516"/>
            <a:ext cx="5777345" cy="6640483"/>
          </a:xfrm>
          <a:prstGeom prst="rect">
            <a:avLst/>
          </a:prstGeom>
        </p:spPr>
      </p:pic>
      <p:sp>
        <p:nvSpPr>
          <p:cNvPr id="7" name="TextBox 6">
            <a:extLst>
              <a:ext uri="{FF2B5EF4-FFF2-40B4-BE49-F238E27FC236}">
                <a16:creationId xmlns:a16="http://schemas.microsoft.com/office/drawing/2014/main" id="{76900C8D-8075-0F9D-03DE-C848CE582714}"/>
              </a:ext>
            </a:extLst>
          </p:cNvPr>
          <p:cNvSpPr txBox="1"/>
          <p:nvPr/>
        </p:nvSpPr>
        <p:spPr>
          <a:xfrm>
            <a:off x="249381" y="789709"/>
            <a:ext cx="5361709" cy="4410503"/>
          </a:xfrm>
          <a:prstGeom prst="rect">
            <a:avLst/>
          </a:prstGeom>
          <a:noFill/>
        </p:spPr>
        <p:txBody>
          <a:bodyPr wrap="square" rtlCol="0">
            <a:spAutoFit/>
          </a:bodyPr>
          <a:lstStyle/>
          <a:p>
            <a:pPr>
              <a:lnSpc>
                <a:spcPct val="107000"/>
              </a:lnSpc>
              <a:spcAft>
                <a:spcPts val="800"/>
              </a:spcAft>
            </a:pP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Với</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chiều</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cao</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2,51m,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anh</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Ksen</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người</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Thổ</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Nhĩ</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Kì</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được</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sách</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Kỉ</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lục</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Guiness</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ghi</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nhận</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là</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người</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đàn</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ông</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cao</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nhất</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thế</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giới</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vào</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9/5/2011.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Ngược</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lại</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với</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chiều</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cao</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0,51m,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anh</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Dangi</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người</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Nepal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được</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ghi</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nhận</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là</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người</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đàn</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ông</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trưởng</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thành</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thấp</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nhất</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thế</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giới</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vào</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26/2/2012.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Điều</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gì</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khiến</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họ</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cao</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lớn</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hoặc</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thấp</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bé</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bất</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thường</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so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với</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chúng</a:t>
            </a:r>
            <a:r>
              <a:rPr lang="en-US" sz="24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ta?</a:t>
            </a:r>
          </a:p>
        </p:txBody>
      </p:sp>
    </p:spTree>
    <p:extLst>
      <p:ext uri="{BB962C8B-B14F-4D97-AF65-F5344CB8AC3E}">
        <p14:creationId xmlns:p14="http://schemas.microsoft.com/office/powerpoint/2010/main" val="3317874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4C7295-4189-AB1D-2AA4-88DF9D9CE251}"/>
              </a:ext>
            </a:extLst>
          </p:cNvPr>
          <p:cNvSpPr txBox="1"/>
          <p:nvPr/>
        </p:nvSpPr>
        <p:spPr>
          <a:xfrm>
            <a:off x="1870364" y="942108"/>
            <a:ext cx="9407236" cy="3123227"/>
          </a:xfrm>
          <a:prstGeom prst="rect">
            <a:avLst/>
          </a:prstGeom>
          <a:noFill/>
        </p:spPr>
        <p:txBody>
          <a:bodyPr wrap="square" rtlCol="0">
            <a:spAutoFit/>
          </a:bodyPr>
          <a:lstStyle/>
          <a:p>
            <a:pPr>
              <a:lnSpc>
                <a:spcPct val="120000"/>
              </a:lnSpc>
              <a:spcAft>
                <a:spcPts val="800"/>
              </a:spcAft>
            </a:pP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hầu</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dục</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yên</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giáp</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tuỵ</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6431319C-9E2C-8B53-3B67-85C2257B331A}"/>
              </a:ext>
            </a:extLst>
          </p:cNvPr>
          <p:cNvSpPr/>
          <p:nvPr/>
        </p:nvSpPr>
        <p:spPr>
          <a:xfrm>
            <a:off x="2078182" y="2503721"/>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33572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9B35DF-8AFB-2B70-DEE7-001460EF43C6}"/>
              </a:ext>
            </a:extLst>
          </p:cNvPr>
          <p:cNvSpPr txBox="1"/>
          <p:nvPr/>
        </p:nvSpPr>
        <p:spPr>
          <a:xfrm>
            <a:off x="1898073" y="748971"/>
            <a:ext cx="9476509" cy="2680029"/>
          </a:xfrm>
          <a:prstGeom prst="rect">
            <a:avLst/>
          </a:prstGeom>
          <a:noFill/>
        </p:spPr>
        <p:txBody>
          <a:bodyPr wrap="square" rtlCol="0">
            <a:spAutoFit/>
          </a:bodyPr>
          <a:lstStyle/>
          <a:p>
            <a:pPr>
              <a:lnSpc>
                <a:spcPct val="120000"/>
              </a:lnSpc>
              <a:spcAft>
                <a:spcPts val="800"/>
              </a:spcAft>
            </a:pP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13: ADH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Gan      </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Tim</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Phổi</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01D39334-45F4-729E-9023-18C9A3753265}"/>
              </a:ext>
            </a:extLst>
          </p:cNvPr>
          <p:cNvSpPr/>
          <p:nvPr/>
        </p:nvSpPr>
        <p:spPr>
          <a:xfrm>
            <a:off x="2133601" y="2389084"/>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31862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F3EB4AD-841A-F448-11EA-7F9B64973C30}"/>
              </a:ext>
            </a:extLst>
          </p:cNvPr>
          <p:cNvSpPr txBox="1"/>
          <p:nvPr/>
        </p:nvSpPr>
        <p:spPr>
          <a:xfrm>
            <a:off x="665018" y="443345"/>
            <a:ext cx="11180618" cy="2680029"/>
          </a:xfrm>
          <a:prstGeom prst="rect">
            <a:avLst/>
          </a:prstGeom>
          <a:noFill/>
        </p:spPr>
        <p:txBody>
          <a:bodyPr wrap="square" rtlCol="0">
            <a:spAutoFit/>
          </a:bodyPr>
          <a:lstStyle/>
          <a:p>
            <a:pPr>
              <a:lnSpc>
                <a:spcPct val="120000"/>
              </a:lnSpc>
              <a:spcAft>
                <a:spcPts val="800"/>
              </a:spcAft>
            </a:pP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14:</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hoocmôn</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Insulin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canxitônin</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Ôxitôxin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tirôxin</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Insulin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glucagôn</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Insulin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tirôxin</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50ED0BEB-D0BB-CF49-7FC9-007FE269573E}"/>
              </a:ext>
            </a:extLst>
          </p:cNvPr>
          <p:cNvSpPr/>
          <p:nvPr/>
        </p:nvSpPr>
        <p:spPr>
          <a:xfrm>
            <a:off x="928255" y="2056574"/>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71262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BB17722-398B-EC2F-DA20-3CB70A931BE9}"/>
              </a:ext>
            </a:extLst>
          </p:cNvPr>
          <p:cNvSpPr txBox="1"/>
          <p:nvPr/>
        </p:nvSpPr>
        <p:spPr>
          <a:xfrm>
            <a:off x="1399310" y="1191491"/>
            <a:ext cx="10377054" cy="2680029"/>
          </a:xfrm>
          <a:prstGeom prst="rect">
            <a:avLst/>
          </a:prstGeom>
          <a:noFill/>
        </p:spPr>
        <p:txBody>
          <a:bodyPr wrap="square" rtlCol="0">
            <a:spAutoFit/>
          </a:bodyPr>
          <a:lstStyle/>
          <a:p>
            <a:pPr>
              <a:lnSpc>
                <a:spcPct val="120000"/>
              </a:lnSpc>
              <a:spcAft>
                <a:spcPts val="800"/>
              </a:spcAft>
            </a:pP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15: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Hoocmôn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insulin do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tuỵ</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glicôgen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gan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cơ</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glucôzơ</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gan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cơ</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glicôgen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glucôzơ</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gan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cơ</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glucôzơ</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glicôgen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gan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cơ</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41892926-7198-876F-749D-7DA7C1D2E06A}"/>
              </a:ext>
            </a:extLst>
          </p:cNvPr>
          <p:cNvSpPr/>
          <p:nvPr/>
        </p:nvSpPr>
        <p:spPr>
          <a:xfrm>
            <a:off x="1648692" y="3358902"/>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97863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388D648-5FC3-8EC6-E262-C156DACD3F64}"/>
              </a:ext>
            </a:extLst>
          </p:cNvPr>
          <p:cNvSpPr txBox="1"/>
          <p:nvPr/>
        </p:nvSpPr>
        <p:spPr>
          <a:xfrm>
            <a:off x="928255" y="540327"/>
            <a:ext cx="11014363" cy="2144177"/>
          </a:xfrm>
          <a:prstGeom prst="rect">
            <a:avLst/>
          </a:prstGeom>
          <a:noFill/>
        </p:spPr>
        <p:txBody>
          <a:bodyPr wrap="square" rtlCol="0">
            <a:spAutoFit/>
          </a:bodyPr>
          <a:lstStyle/>
          <a:p>
            <a:pPr>
              <a:lnSpc>
                <a:spcPct val="107000"/>
              </a:lnSpc>
              <a:spcAft>
                <a:spcPts val="800"/>
              </a:spcAft>
            </a:pP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16.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hoocmoon</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trùng</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460375">
              <a:lnSpc>
                <a:spcPct val="107000"/>
              </a:lnSpc>
              <a:buFont typeface="+mj-lt"/>
              <a:buAutoNum type="alphaUcPeriod"/>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Estrogen</a:t>
            </a:r>
          </a:p>
          <a:p>
            <a:pPr marL="342900" lvl="0" indent="460375">
              <a:lnSpc>
                <a:spcPct val="107000"/>
              </a:lnSpc>
              <a:buFont typeface="+mj-lt"/>
              <a:buAutoNum type="alphaUcPeriod"/>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Calcitonin</a:t>
            </a:r>
          </a:p>
          <a:p>
            <a:pPr marL="342900" lvl="0" indent="460375">
              <a:lnSpc>
                <a:spcPct val="107000"/>
              </a:lnSpc>
              <a:buFont typeface="+mj-lt"/>
              <a:buAutoNum type="alphaUcPeriod"/>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Testosterone</a:t>
            </a:r>
          </a:p>
          <a:p>
            <a:pPr marL="342900" lvl="0" indent="460375">
              <a:lnSpc>
                <a:spcPct val="107000"/>
              </a:lnSpc>
              <a:spcAft>
                <a:spcPts val="800"/>
              </a:spcAft>
              <a:buFont typeface="+mj-lt"/>
              <a:buAutoNum type="alphaUcPeriod"/>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Adrenaline</a:t>
            </a:r>
          </a:p>
        </p:txBody>
      </p:sp>
      <p:sp>
        <p:nvSpPr>
          <p:cNvPr id="4" name="Oval 3">
            <a:extLst>
              <a:ext uri="{FF2B5EF4-FFF2-40B4-BE49-F238E27FC236}">
                <a16:creationId xmlns:a16="http://schemas.microsoft.com/office/drawing/2014/main" id="{0A047A21-29BD-D715-0764-CB56729F468C}"/>
              </a:ext>
            </a:extLst>
          </p:cNvPr>
          <p:cNvSpPr/>
          <p:nvPr/>
        </p:nvSpPr>
        <p:spPr>
          <a:xfrm>
            <a:off x="1136073" y="1776661"/>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7151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67EF34C-C7C7-A0F7-3DAF-761197DDFE24}"/>
              </a:ext>
            </a:extLst>
          </p:cNvPr>
          <p:cNvSpPr txBox="1"/>
          <p:nvPr/>
        </p:nvSpPr>
        <p:spPr>
          <a:xfrm>
            <a:off x="415636" y="651164"/>
            <a:ext cx="9337964" cy="1749005"/>
          </a:xfrm>
          <a:prstGeom prst="rect">
            <a:avLst/>
          </a:prstGeom>
          <a:noFill/>
        </p:spPr>
        <p:txBody>
          <a:bodyPr wrap="square" rtlCol="0">
            <a:spAutoFit/>
          </a:bodyPr>
          <a:lstStyle/>
          <a:p>
            <a:pPr>
              <a:lnSpc>
                <a:spcPct val="107000"/>
              </a:lnSpc>
              <a:spcAft>
                <a:spcPts val="800"/>
              </a:spcAft>
            </a:pP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17.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thận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mạch</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dãn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phế</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góp</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huyết</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huyết</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137050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393750-80AF-3D6A-3613-5D740546C664}"/>
              </a:ext>
            </a:extLst>
          </p:cNvPr>
          <p:cNvSpPr txBox="1"/>
          <p:nvPr/>
        </p:nvSpPr>
        <p:spPr>
          <a:xfrm>
            <a:off x="1025236" y="1011381"/>
            <a:ext cx="9753600" cy="1251240"/>
          </a:xfrm>
          <a:prstGeom prst="rect">
            <a:avLst/>
          </a:prstGeom>
          <a:noFill/>
        </p:spPr>
        <p:txBody>
          <a:bodyPr wrap="square" rtlCol="0">
            <a:spAutoFit/>
          </a:bodyPr>
          <a:lstStyle/>
          <a:p>
            <a:pPr>
              <a:lnSpc>
                <a:spcPct val="107000"/>
              </a:lnSpc>
              <a:spcAft>
                <a:spcPts val="800"/>
              </a:spcAft>
            </a:pP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18. Hormone Insulin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máu</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glycogen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ở ……………………..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huyết</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77700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4AB457D-DB83-0C32-D95D-EF3AEA2FAFA8}"/>
              </a:ext>
            </a:extLst>
          </p:cNvPr>
          <p:cNvSpPr txBox="1"/>
          <p:nvPr/>
        </p:nvSpPr>
        <p:spPr>
          <a:xfrm>
            <a:off x="1593273" y="554182"/>
            <a:ext cx="7121236" cy="2144177"/>
          </a:xfrm>
          <a:prstGeom prst="rect">
            <a:avLst/>
          </a:prstGeom>
          <a:noFill/>
        </p:spPr>
        <p:txBody>
          <a:bodyPr wrap="square" rtlCol="0">
            <a:spAutoFit/>
          </a:bodyPr>
          <a:lstStyle/>
          <a:p>
            <a:pPr>
              <a:lnSpc>
                <a:spcPct val="107000"/>
              </a:lnSpc>
              <a:spcAft>
                <a:spcPts val="800"/>
              </a:spcAft>
            </a:pP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19.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nằm</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92150" lvl="0" indent="166688">
              <a:lnSpc>
                <a:spcPct val="107000"/>
              </a:lnSpc>
              <a:buFont typeface="+mj-lt"/>
              <a:buAutoNum type="alphaUcPeriod"/>
            </a:pP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giáp</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92150" lvl="0" indent="166688">
              <a:lnSpc>
                <a:spcPct val="107000"/>
              </a:lnSpc>
              <a:buFont typeface="+mj-lt"/>
              <a:buAutoNum type="alphaUcPeriod"/>
            </a:pP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yên</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92150" lvl="0" indent="166688">
              <a:lnSpc>
                <a:spcPct val="107000"/>
              </a:lnSpc>
              <a:buFont typeface="+mj-lt"/>
              <a:buAutoNum type="alphaUcPeriod"/>
            </a:pP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tùng</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92150" lvl="0" indent="166688">
              <a:lnSpc>
                <a:spcPct val="107000"/>
              </a:lnSpc>
              <a:spcAft>
                <a:spcPts val="800"/>
              </a:spcAft>
              <a:buFont typeface="+mj-lt"/>
              <a:buAutoNum type="alphaUcPeriod"/>
            </a:pP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thận</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FDEF840C-25BE-ACA4-9FE1-A9D330378BE3}"/>
              </a:ext>
            </a:extLst>
          </p:cNvPr>
          <p:cNvSpPr/>
          <p:nvPr/>
        </p:nvSpPr>
        <p:spPr>
          <a:xfrm>
            <a:off x="2078183" y="1003629"/>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4218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C64F095-97A6-0DC5-2027-F9B23F774908}"/>
              </a:ext>
            </a:extLst>
          </p:cNvPr>
          <p:cNvSpPr txBox="1"/>
          <p:nvPr/>
        </p:nvSpPr>
        <p:spPr>
          <a:xfrm>
            <a:off x="1233054" y="1039090"/>
            <a:ext cx="9725891" cy="2246769"/>
          </a:xfrm>
          <a:prstGeom prst="rect">
            <a:avLst/>
          </a:prstGeom>
          <a:noFill/>
        </p:spPr>
        <p:txBody>
          <a:bodyPr wrap="square" rtlCol="0">
            <a:spAutoFit/>
          </a:bodyPr>
          <a:lstStyle/>
          <a:p>
            <a:pPr>
              <a:lnSpc>
                <a:spcPct val="107000"/>
              </a:lnSpc>
              <a:spcAft>
                <a:spcPts val="800"/>
              </a:spcAft>
            </a:pP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20.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en-US" sz="2400" b="1" dirty="0" err="1">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trống</a:t>
            </a:r>
            <a:endPar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gây</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iodine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yên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giáp</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gây</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phì</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tuyến</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MSH		ACTH	TH	ADH		TSH		GH</a:t>
            </a:r>
          </a:p>
        </p:txBody>
      </p:sp>
    </p:spTree>
    <p:extLst>
      <p:ext uri="{BB962C8B-B14F-4D97-AF65-F5344CB8AC3E}">
        <p14:creationId xmlns:p14="http://schemas.microsoft.com/office/powerpoint/2010/main" val="2342993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67997F3-C925-8EC1-F1FE-156017ACD735}"/>
              </a:ext>
            </a:extLst>
          </p:cNvPr>
          <p:cNvSpPr txBox="1"/>
          <p:nvPr/>
        </p:nvSpPr>
        <p:spPr>
          <a:xfrm>
            <a:off x="1593273" y="845127"/>
            <a:ext cx="8797636" cy="2539350"/>
          </a:xfrm>
          <a:prstGeom prst="rect">
            <a:avLst/>
          </a:prstGeom>
          <a:noFill/>
        </p:spPr>
        <p:txBody>
          <a:bodyPr wrap="square" rtlCol="0">
            <a:spAutoFit/>
          </a:bodyPr>
          <a:lstStyle/>
          <a:p>
            <a:pPr>
              <a:lnSpc>
                <a:spcPct val="107000"/>
              </a:lnSpc>
              <a:spcAft>
                <a:spcPts val="800"/>
              </a:spcAft>
            </a:pP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21.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yên</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hormone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sữa</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vú</a:t>
            </a:r>
            <a:r>
              <a:rPr lang="en-US" sz="24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460375">
              <a:lnSpc>
                <a:spcPct val="107000"/>
              </a:lnSpc>
              <a:buFont typeface="+mj-lt"/>
              <a:buAutoNum type="alphaUcPeriod"/>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ACTH</a:t>
            </a:r>
          </a:p>
          <a:p>
            <a:pPr marL="342900" lvl="0" indent="460375">
              <a:lnSpc>
                <a:spcPct val="107000"/>
              </a:lnSpc>
              <a:buFont typeface="+mj-lt"/>
              <a:buAutoNum type="alphaUcPeriod"/>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TSH</a:t>
            </a:r>
          </a:p>
          <a:p>
            <a:pPr marL="342900" lvl="0" indent="460375">
              <a:lnSpc>
                <a:spcPct val="107000"/>
              </a:lnSpc>
              <a:buFont typeface="+mj-lt"/>
              <a:buAutoNum type="alphaUcPeriod"/>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Prolactin</a:t>
            </a:r>
          </a:p>
          <a:p>
            <a:pPr marL="342900" lvl="0" indent="460375">
              <a:lnSpc>
                <a:spcPct val="107000"/>
              </a:lnSpc>
              <a:spcAft>
                <a:spcPts val="800"/>
              </a:spcAft>
              <a:buFont typeface="+mj-lt"/>
              <a:buAutoNum type="alphaUcPeriod"/>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GH</a:t>
            </a:r>
          </a:p>
        </p:txBody>
      </p:sp>
      <p:sp>
        <p:nvSpPr>
          <p:cNvPr id="6" name="Oval 5">
            <a:extLst>
              <a:ext uri="{FF2B5EF4-FFF2-40B4-BE49-F238E27FC236}">
                <a16:creationId xmlns:a16="http://schemas.microsoft.com/office/drawing/2014/main" id="{41DB3E21-A587-EAA4-C728-8F8B700EDC9E}"/>
              </a:ext>
            </a:extLst>
          </p:cNvPr>
          <p:cNvSpPr/>
          <p:nvPr/>
        </p:nvSpPr>
        <p:spPr>
          <a:xfrm>
            <a:off x="1801091" y="2472211"/>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8896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Giải phẫu - sinh lý - Hệ nội tiết Hệ nội tiết gồm các cơ quan có chức năng nội  tiết sơ cấp, nghĩa là chức năng chính của các cơ quan">
            <a:extLst>
              <a:ext uri="{FF2B5EF4-FFF2-40B4-BE49-F238E27FC236}">
                <a16:creationId xmlns:a16="http://schemas.microsoft.com/office/drawing/2014/main" id="{4085F8D9-0602-4F1F-0593-FF9036670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159" y="1946031"/>
            <a:ext cx="3135287" cy="22976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ACD63B-92CE-601B-D909-DF11780642C5}"/>
              </a:ext>
            </a:extLst>
          </p:cNvPr>
          <p:cNvSpPr txBox="1"/>
          <p:nvPr/>
        </p:nvSpPr>
        <p:spPr>
          <a:xfrm>
            <a:off x="4471584" y="2602395"/>
            <a:ext cx="4320723" cy="492443"/>
          </a:xfrm>
          <a:prstGeom prst="rect">
            <a:avLst/>
          </a:prstGeom>
          <a:noFill/>
        </p:spPr>
        <p:txBody>
          <a:bodyPr wrap="square" rtlCol="0">
            <a:spAutoFit/>
          </a:bodyPr>
          <a:lstStyle/>
          <a:p>
            <a:r>
              <a:rPr lang="en-US" sz="2600" b="1" dirty="0">
                <a:solidFill>
                  <a:schemeClr val="accent4">
                    <a:lumMod val="60000"/>
                    <a:lumOff val="40000"/>
                  </a:schemeClr>
                </a:solidFill>
                <a:latin typeface="Arial" panose="020B0604020202020204" pitchFamily="34" charset="0"/>
                <a:cs typeface="Arial" panose="020B0604020202020204" pitchFamily="34" charset="0"/>
              </a:rPr>
              <a:t>CÁC TUYẾN NỘI TIẾT</a:t>
            </a:r>
          </a:p>
        </p:txBody>
      </p:sp>
    </p:spTree>
    <p:extLst>
      <p:ext uri="{BB962C8B-B14F-4D97-AF65-F5344CB8AC3E}">
        <p14:creationId xmlns:p14="http://schemas.microsoft.com/office/powerpoint/2010/main" val="299185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ED65A9-8A26-1336-5991-3B98D84FD804}"/>
              </a:ext>
            </a:extLst>
          </p:cNvPr>
          <p:cNvSpPr txBox="1"/>
          <p:nvPr/>
        </p:nvSpPr>
        <p:spPr>
          <a:xfrm>
            <a:off x="1080655" y="775855"/>
            <a:ext cx="9809018" cy="2539350"/>
          </a:xfrm>
          <a:prstGeom prst="rect">
            <a:avLst/>
          </a:prstGeom>
          <a:noFill/>
        </p:spPr>
        <p:txBody>
          <a:bodyPr wrap="square" rtlCol="0">
            <a:spAutoFit/>
          </a:bodyPr>
          <a:lstStyle/>
          <a:p>
            <a:pPr marL="228600">
              <a:lnSpc>
                <a:spcPct val="107000"/>
              </a:lnSpc>
              <a:spcAft>
                <a:spcPts val="800"/>
              </a:spcAft>
            </a:pP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15. Hormone calcitonin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hoà</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calcium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phosphorus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máu</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bởi</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225425">
              <a:lnSpc>
                <a:spcPct val="107000"/>
              </a:lnSpc>
              <a:buFont typeface="+mj-lt"/>
              <a:buAutoNum type="alphaUcPeriod"/>
            </a:pP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tuỵ</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225425">
              <a:lnSpc>
                <a:spcPct val="107000"/>
              </a:lnSpc>
              <a:buFont typeface="+mj-lt"/>
              <a:buAutoNum type="alphaUcPeriod"/>
            </a:pP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tùng</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225425">
              <a:lnSpc>
                <a:spcPct val="107000"/>
              </a:lnSpc>
              <a:buFont typeface="+mj-lt"/>
              <a:buAutoNum type="alphaUcPeriod"/>
            </a:pP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giáp</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225425">
              <a:lnSpc>
                <a:spcPct val="107000"/>
              </a:lnSpc>
              <a:spcAft>
                <a:spcPts val="800"/>
              </a:spcAft>
              <a:buFont typeface="+mj-lt"/>
              <a:buAutoNum type="alphaUcPeriod"/>
            </a:pP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thận</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5222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4621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A437D-BE64-C4ED-B793-90EB4EEEC7DF}"/>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2" name="Table 2">
            <a:extLst>
              <a:ext uri="{FF2B5EF4-FFF2-40B4-BE49-F238E27FC236}">
                <a16:creationId xmlns:a16="http://schemas.microsoft.com/office/drawing/2014/main" id="{E0492F7C-A658-C487-BF57-5954CEEE6E87}"/>
              </a:ext>
            </a:extLst>
          </p:cNvPr>
          <p:cNvGraphicFramePr>
            <a:graphicFrameLocks noGrp="1"/>
          </p:cNvGraphicFramePr>
          <p:nvPr>
            <p:extLst>
              <p:ext uri="{D42A27DB-BD31-4B8C-83A1-F6EECF244321}">
                <p14:modId xmlns:p14="http://schemas.microsoft.com/office/powerpoint/2010/main" val="844692526"/>
              </p:ext>
            </p:extLst>
          </p:nvPr>
        </p:nvGraphicFramePr>
        <p:xfrm>
          <a:off x="221672" y="48031"/>
          <a:ext cx="11568544" cy="10881360"/>
        </p:xfrm>
        <a:graphic>
          <a:graphicData uri="http://schemas.openxmlformats.org/drawingml/2006/table">
            <a:tbl>
              <a:tblPr firstRow="1" bandRow="1">
                <a:tableStyleId>{5940675A-B579-460E-94D1-54222C63F5DA}</a:tableStyleId>
              </a:tblPr>
              <a:tblGrid>
                <a:gridCol w="2192556">
                  <a:extLst>
                    <a:ext uri="{9D8B030D-6E8A-4147-A177-3AD203B41FA5}">
                      <a16:colId xmlns:a16="http://schemas.microsoft.com/office/drawing/2014/main" val="2268827457"/>
                    </a:ext>
                  </a:extLst>
                </a:gridCol>
                <a:gridCol w="3810624">
                  <a:extLst>
                    <a:ext uri="{9D8B030D-6E8A-4147-A177-3AD203B41FA5}">
                      <a16:colId xmlns:a16="http://schemas.microsoft.com/office/drawing/2014/main" val="2771032537"/>
                    </a:ext>
                  </a:extLst>
                </a:gridCol>
                <a:gridCol w="5565364">
                  <a:extLst>
                    <a:ext uri="{9D8B030D-6E8A-4147-A177-3AD203B41FA5}">
                      <a16:colId xmlns:a16="http://schemas.microsoft.com/office/drawing/2014/main" val="391906573"/>
                    </a:ext>
                  </a:extLst>
                </a:gridCol>
              </a:tblGrid>
              <a:tr h="330750">
                <a:tc>
                  <a:txBody>
                    <a:bodyPr/>
                    <a:lstStyle/>
                    <a:p>
                      <a:pPr algn="ctr"/>
                      <a:r>
                        <a:rPr lang="en-US" sz="2400" b="1" dirty="0" err="1">
                          <a:solidFill>
                            <a:schemeClr val="bg1"/>
                          </a:solidFill>
                        </a:rPr>
                        <a:t>Các</a:t>
                      </a:r>
                      <a:r>
                        <a:rPr lang="en-US" sz="2400" b="1" dirty="0">
                          <a:solidFill>
                            <a:schemeClr val="bg1"/>
                          </a:solidFill>
                        </a:rPr>
                        <a:t> </a:t>
                      </a:r>
                      <a:r>
                        <a:rPr lang="en-US" sz="2400" b="1" dirty="0" err="1">
                          <a:solidFill>
                            <a:schemeClr val="bg1"/>
                          </a:solidFill>
                        </a:rPr>
                        <a:t>tuyến</a:t>
                      </a:r>
                      <a:r>
                        <a:rPr lang="en-US" sz="2400" b="1" dirty="0">
                          <a:solidFill>
                            <a:schemeClr val="bg1"/>
                          </a:solidFill>
                        </a:rPr>
                        <a:t> </a:t>
                      </a:r>
                      <a:r>
                        <a:rPr lang="en-US" sz="2400" b="1" dirty="0" err="1">
                          <a:solidFill>
                            <a:schemeClr val="bg1"/>
                          </a:solidFill>
                        </a:rPr>
                        <a:t>nội</a:t>
                      </a:r>
                      <a:r>
                        <a:rPr lang="en-US" sz="2400" b="1" dirty="0">
                          <a:solidFill>
                            <a:schemeClr val="bg1"/>
                          </a:solidFill>
                        </a:rPr>
                        <a:t> </a:t>
                      </a:r>
                      <a:r>
                        <a:rPr lang="en-US" sz="2400" b="1" dirty="0" err="1">
                          <a:solidFill>
                            <a:schemeClr val="bg1"/>
                          </a:solidFill>
                        </a:rPr>
                        <a:t>tiết</a:t>
                      </a:r>
                      <a:endParaRPr lang="en-US" sz="2400" b="1" dirty="0">
                        <a:solidFill>
                          <a:schemeClr val="bg1"/>
                        </a:solidFill>
                      </a:endParaRPr>
                    </a:p>
                  </a:txBody>
                  <a:tcPr/>
                </a:tc>
                <a:tc>
                  <a:txBody>
                    <a:bodyPr/>
                    <a:lstStyle/>
                    <a:p>
                      <a:pPr algn="ctr"/>
                      <a:r>
                        <a:rPr lang="en-US" sz="2400" b="1" dirty="0">
                          <a:solidFill>
                            <a:schemeClr val="bg1"/>
                          </a:solidFill>
                        </a:rPr>
                        <a:t>Hormone</a:t>
                      </a:r>
                    </a:p>
                  </a:txBody>
                  <a:tcPr/>
                </a:tc>
                <a:tc>
                  <a:txBody>
                    <a:bodyPr/>
                    <a:lstStyle/>
                    <a:p>
                      <a:pPr algn="ctr"/>
                      <a:r>
                        <a:rPr lang="en-US" sz="2400" b="1" dirty="0" err="1">
                          <a:solidFill>
                            <a:schemeClr val="bg1"/>
                          </a:solidFill>
                        </a:rPr>
                        <a:t>Chức</a:t>
                      </a:r>
                      <a:r>
                        <a:rPr lang="en-US" sz="2400" b="1" dirty="0">
                          <a:solidFill>
                            <a:schemeClr val="bg1"/>
                          </a:solidFill>
                        </a:rPr>
                        <a:t> </a:t>
                      </a:r>
                      <a:r>
                        <a:rPr lang="en-US" sz="2400" b="1" dirty="0" err="1">
                          <a:solidFill>
                            <a:schemeClr val="bg1"/>
                          </a:solidFill>
                        </a:rPr>
                        <a:t>năng</a:t>
                      </a:r>
                      <a:endParaRPr lang="en-US" sz="2400" b="1" dirty="0">
                        <a:solidFill>
                          <a:schemeClr val="bg1"/>
                        </a:solidFill>
                      </a:endParaRPr>
                    </a:p>
                  </a:txBody>
                  <a:tcPr/>
                </a:tc>
                <a:extLst>
                  <a:ext uri="{0D108BD9-81ED-4DB2-BD59-A6C34878D82A}">
                    <a16:rowId xmlns:a16="http://schemas.microsoft.com/office/drawing/2014/main" val="2186480129"/>
                  </a:ext>
                </a:extLst>
              </a:tr>
              <a:tr h="730969">
                <a:tc>
                  <a:txBody>
                    <a:bodyPr/>
                    <a:lstStyle/>
                    <a:p>
                      <a:r>
                        <a:rPr lang="en-US" sz="2400" dirty="0" err="1">
                          <a:solidFill>
                            <a:schemeClr val="bg1"/>
                          </a:solidFill>
                        </a:rPr>
                        <a:t>Tuyến</a:t>
                      </a:r>
                      <a:r>
                        <a:rPr lang="en-US" sz="2400" dirty="0">
                          <a:solidFill>
                            <a:schemeClr val="bg1"/>
                          </a:solidFill>
                        </a:rPr>
                        <a:t> </a:t>
                      </a:r>
                      <a:r>
                        <a:rPr lang="en-US" sz="2400" dirty="0" err="1">
                          <a:solidFill>
                            <a:schemeClr val="bg1"/>
                          </a:solidFill>
                        </a:rPr>
                        <a:t>giáp</a:t>
                      </a:r>
                      <a:endParaRPr lang="en-US" sz="2400" dirty="0">
                        <a:solidFill>
                          <a:schemeClr val="bg1"/>
                        </a:solidFill>
                      </a:endParaRPr>
                    </a:p>
                  </a:txBody>
                  <a:tcPr/>
                </a:tc>
                <a:tc>
                  <a:txBody>
                    <a:bodyPr/>
                    <a:lstStyle/>
                    <a:p>
                      <a:r>
                        <a:rPr lang="en-US" sz="2400" dirty="0">
                          <a:solidFill>
                            <a:schemeClr val="bg1"/>
                          </a:solidFill>
                        </a:rPr>
                        <a:t>-Thyroxine</a:t>
                      </a:r>
                    </a:p>
                    <a:p>
                      <a:endParaRPr lang="en-US" sz="2400" dirty="0">
                        <a:solidFill>
                          <a:schemeClr val="bg1"/>
                        </a:solidFill>
                      </a:endParaRPr>
                    </a:p>
                    <a:p>
                      <a:r>
                        <a:rPr lang="en-US" sz="2400" dirty="0">
                          <a:solidFill>
                            <a:schemeClr val="bg1"/>
                          </a:solidFill>
                        </a:rPr>
                        <a:t>-</a:t>
                      </a:r>
                      <a:r>
                        <a:rPr lang="en-US" sz="2400" dirty="0" err="1">
                          <a:solidFill>
                            <a:schemeClr val="bg1"/>
                          </a:solidFill>
                        </a:rPr>
                        <a:t>Calcitonine</a:t>
                      </a:r>
                      <a:endParaRPr lang="en-US" sz="2400" dirty="0">
                        <a:solidFill>
                          <a:schemeClr val="bg1"/>
                        </a:solidFill>
                      </a:endParaRPr>
                    </a:p>
                  </a:txBody>
                  <a:tcPr/>
                </a:tc>
                <a:tc>
                  <a:txBody>
                    <a:bodyPr/>
                    <a:lstStyle/>
                    <a:p>
                      <a:r>
                        <a:rPr lang="en-US" sz="2400" dirty="0">
                          <a:solidFill>
                            <a:schemeClr val="bg1"/>
                          </a:solidFill>
                        </a:rPr>
                        <a:t>-</a:t>
                      </a:r>
                      <a:r>
                        <a:rPr lang="en-US" sz="2400" dirty="0" err="1">
                          <a:solidFill>
                            <a:schemeClr val="bg1"/>
                          </a:solidFill>
                        </a:rPr>
                        <a:t>Điều</a:t>
                      </a:r>
                      <a:r>
                        <a:rPr lang="en-US" sz="2400" dirty="0">
                          <a:solidFill>
                            <a:schemeClr val="bg1"/>
                          </a:solidFill>
                        </a:rPr>
                        <a:t> </a:t>
                      </a:r>
                      <a:r>
                        <a:rPr lang="en-US" sz="2400" dirty="0" err="1">
                          <a:solidFill>
                            <a:schemeClr val="bg1"/>
                          </a:solidFill>
                        </a:rPr>
                        <a:t>hoà</a:t>
                      </a:r>
                      <a:r>
                        <a:rPr lang="en-US" sz="2400" dirty="0">
                          <a:solidFill>
                            <a:schemeClr val="bg1"/>
                          </a:solidFill>
                        </a:rPr>
                        <a:t> </a:t>
                      </a:r>
                      <a:r>
                        <a:rPr lang="en-US" sz="2400" dirty="0" err="1">
                          <a:solidFill>
                            <a:schemeClr val="bg1"/>
                          </a:solidFill>
                        </a:rPr>
                        <a:t>sinh</a:t>
                      </a:r>
                      <a:r>
                        <a:rPr lang="en-US" sz="2400" dirty="0">
                          <a:solidFill>
                            <a:schemeClr val="bg1"/>
                          </a:solidFill>
                        </a:rPr>
                        <a:t> </a:t>
                      </a:r>
                      <a:r>
                        <a:rPr lang="en-US" sz="2400" dirty="0" err="1">
                          <a:solidFill>
                            <a:schemeClr val="bg1"/>
                          </a:solidFill>
                        </a:rPr>
                        <a:t>trưởng</a:t>
                      </a:r>
                      <a:r>
                        <a:rPr lang="en-US" sz="2400" dirty="0">
                          <a:solidFill>
                            <a:schemeClr val="bg1"/>
                          </a:solidFill>
                        </a:rPr>
                        <a:t>, </a:t>
                      </a:r>
                      <a:r>
                        <a:rPr lang="en-US" sz="2400" dirty="0" err="1">
                          <a:solidFill>
                            <a:schemeClr val="bg1"/>
                          </a:solidFill>
                        </a:rPr>
                        <a:t>phát</a:t>
                      </a:r>
                      <a:r>
                        <a:rPr lang="en-US" sz="2400" dirty="0">
                          <a:solidFill>
                            <a:schemeClr val="bg1"/>
                          </a:solidFill>
                        </a:rPr>
                        <a:t> </a:t>
                      </a:r>
                      <a:r>
                        <a:rPr lang="en-US" sz="2400" dirty="0" err="1">
                          <a:solidFill>
                            <a:schemeClr val="bg1"/>
                          </a:solidFill>
                        </a:rPr>
                        <a:t>triển</a:t>
                      </a:r>
                      <a:r>
                        <a:rPr lang="en-US" sz="2400" dirty="0">
                          <a:solidFill>
                            <a:schemeClr val="bg1"/>
                          </a:solidFill>
                        </a:rPr>
                        <a:t>; </a:t>
                      </a:r>
                      <a:r>
                        <a:rPr lang="en-US" sz="2400" dirty="0" err="1">
                          <a:solidFill>
                            <a:schemeClr val="bg1"/>
                          </a:solidFill>
                        </a:rPr>
                        <a:t>tăng</a:t>
                      </a:r>
                      <a:r>
                        <a:rPr lang="en-US" sz="2400" dirty="0">
                          <a:solidFill>
                            <a:schemeClr val="bg1"/>
                          </a:solidFill>
                        </a:rPr>
                        <a:t> </a:t>
                      </a:r>
                      <a:r>
                        <a:rPr lang="en-US" sz="2400" dirty="0" err="1">
                          <a:solidFill>
                            <a:schemeClr val="bg1"/>
                          </a:solidFill>
                        </a:rPr>
                        <a:t>cường</a:t>
                      </a:r>
                      <a:r>
                        <a:rPr lang="en-US" sz="2400" dirty="0">
                          <a:solidFill>
                            <a:schemeClr val="bg1"/>
                          </a:solidFill>
                        </a:rPr>
                        <a:t> </a:t>
                      </a:r>
                      <a:r>
                        <a:rPr lang="en-US" sz="2400" dirty="0" err="1">
                          <a:solidFill>
                            <a:schemeClr val="bg1"/>
                          </a:solidFill>
                        </a:rPr>
                        <a:t>trao</a:t>
                      </a:r>
                      <a:r>
                        <a:rPr lang="en-US" sz="2400" dirty="0">
                          <a:solidFill>
                            <a:schemeClr val="bg1"/>
                          </a:solidFill>
                        </a:rPr>
                        <a:t> </a:t>
                      </a:r>
                      <a:r>
                        <a:rPr lang="en-US" sz="2400" dirty="0" err="1">
                          <a:solidFill>
                            <a:schemeClr val="bg1"/>
                          </a:solidFill>
                        </a:rPr>
                        <a:t>đổi</a:t>
                      </a:r>
                      <a:r>
                        <a:rPr lang="en-US" sz="2400" dirty="0">
                          <a:solidFill>
                            <a:schemeClr val="bg1"/>
                          </a:solidFill>
                        </a:rPr>
                        <a:t> </a:t>
                      </a:r>
                      <a:r>
                        <a:rPr lang="en-US" sz="2400" dirty="0" err="1">
                          <a:solidFill>
                            <a:schemeClr val="bg1"/>
                          </a:solidFill>
                        </a:rPr>
                        <a:t>chất</a:t>
                      </a:r>
                      <a:r>
                        <a:rPr lang="en-US" sz="2400" dirty="0">
                          <a:solidFill>
                            <a:schemeClr val="bg1"/>
                          </a:solidFill>
                        </a:rPr>
                        <a:t>, </a:t>
                      </a:r>
                      <a:r>
                        <a:rPr lang="en-US" sz="2400" dirty="0" err="1">
                          <a:solidFill>
                            <a:schemeClr val="bg1"/>
                          </a:solidFill>
                        </a:rPr>
                        <a:t>sinh</a:t>
                      </a:r>
                      <a:r>
                        <a:rPr lang="en-US" sz="2400" dirty="0">
                          <a:solidFill>
                            <a:schemeClr val="bg1"/>
                          </a:solidFill>
                        </a:rPr>
                        <a:t> </a:t>
                      </a:r>
                      <a:r>
                        <a:rPr lang="en-US" sz="2400" dirty="0" err="1">
                          <a:solidFill>
                            <a:schemeClr val="bg1"/>
                          </a:solidFill>
                        </a:rPr>
                        <a:t>nhiệt</a:t>
                      </a:r>
                      <a:r>
                        <a:rPr lang="en-US" sz="2400" dirty="0">
                          <a:solidFill>
                            <a:schemeClr val="bg1"/>
                          </a:solidFill>
                        </a:rPr>
                        <a:t>; </a:t>
                      </a:r>
                    </a:p>
                    <a:p>
                      <a:r>
                        <a:rPr lang="en-US" sz="2400" dirty="0">
                          <a:solidFill>
                            <a:schemeClr val="bg1"/>
                          </a:solidFill>
                        </a:rPr>
                        <a:t>-</a:t>
                      </a:r>
                      <a:r>
                        <a:rPr lang="en-US" sz="2400" dirty="0" err="1">
                          <a:solidFill>
                            <a:schemeClr val="bg1"/>
                          </a:solidFill>
                        </a:rPr>
                        <a:t>Điều</a:t>
                      </a:r>
                      <a:r>
                        <a:rPr lang="en-US" sz="2400" dirty="0">
                          <a:solidFill>
                            <a:schemeClr val="bg1"/>
                          </a:solidFill>
                        </a:rPr>
                        <a:t> </a:t>
                      </a:r>
                      <a:r>
                        <a:rPr lang="en-US" sz="2400" dirty="0" err="1">
                          <a:solidFill>
                            <a:schemeClr val="bg1"/>
                          </a:solidFill>
                        </a:rPr>
                        <a:t>hoà</a:t>
                      </a:r>
                      <a:r>
                        <a:rPr lang="en-US" sz="2400" dirty="0">
                          <a:solidFill>
                            <a:schemeClr val="bg1"/>
                          </a:solidFill>
                        </a:rPr>
                        <a:t> calcium </a:t>
                      </a:r>
                      <a:r>
                        <a:rPr lang="en-US" sz="2400" dirty="0" err="1">
                          <a:solidFill>
                            <a:schemeClr val="bg1"/>
                          </a:solidFill>
                        </a:rPr>
                        <a:t>máu</a:t>
                      </a:r>
                      <a:endParaRPr lang="en-US" sz="2400" dirty="0">
                        <a:solidFill>
                          <a:schemeClr val="bg1"/>
                        </a:solidFill>
                      </a:endParaRPr>
                    </a:p>
                  </a:txBody>
                  <a:tcPr/>
                </a:tc>
                <a:extLst>
                  <a:ext uri="{0D108BD9-81ED-4DB2-BD59-A6C34878D82A}">
                    <a16:rowId xmlns:a16="http://schemas.microsoft.com/office/drawing/2014/main" val="1507475545"/>
                  </a:ext>
                </a:extLst>
              </a:tr>
              <a:tr h="1126697">
                <a:tc>
                  <a:txBody>
                    <a:bodyPr/>
                    <a:lstStyle/>
                    <a:p>
                      <a:r>
                        <a:rPr lang="en-US" sz="2400" dirty="0" err="1">
                          <a:solidFill>
                            <a:schemeClr val="bg1"/>
                          </a:solidFill>
                        </a:rPr>
                        <a:t>Tuyến</a:t>
                      </a:r>
                      <a:r>
                        <a:rPr lang="en-US" sz="2400" dirty="0">
                          <a:solidFill>
                            <a:schemeClr val="bg1"/>
                          </a:solidFill>
                        </a:rPr>
                        <a:t> </a:t>
                      </a:r>
                      <a:r>
                        <a:rPr lang="en-US" sz="2400" dirty="0" err="1">
                          <a:solidFill>
                            <a:schemeClr val="bg1"/>
                          </a:solidFill>
                        </a:rPr>
                        <a:t>yên</a:t>
                      </a:r>
                      <a:endParaRPr lang="en-US" sz="2400" dirty="0">
                        <a:solidFill>
                          <a:schemeClr val="bg1"/>
                        </a:solidFill>
                      </a:endParaRPr>
                    </a:p>
                  </a:txBody>
                  <a:tcPr/>
                </a:tc>
                <a:tc>
                  <a:txBody>
                    <a:bodyPr/>
                    <a:lstStyle/>
                    <a:p>
                      <a:r>
                        <a:rPr lang="en-US" sz="2400" dirty="0">
                          <a:solidFill>
                            <a:schemeClr val="bg1"/>
                          </a:solidFill>
                        </a:rPr>
                        <a:t>-GH</a:t>
                      </a:r>
                    </a:p>
                    <a:p>
                      <a:r>
                        <a:rPr lang="en-US" sz="2400" dirty="0">
                          <a:solidFill>
                            <a:schemeClr val="bg1"/>
                          </a:solidFill>
                        </a:rPr>
                        <a:t>-Prolactin</a:t>
                      </a:r>
                    </a:p>
                    <a:p>
                      <a:r>
                        <a:rPr lang="en-US" sz="2400" dirty="0">
                          <a:solidFill>
                            <a:schemeClr val="bg1"/>
                          </a:solidFill>
                        </a:rPr>
                        <a:t>-TSH</a:t>
                      </a:r>
                    </a:p>
                    <a:p>
                      <a:r>
                        <a:rPr lang="en-US" sz="2400" dirty="0">
                          <a:solidFill>
                            <a:schemeClr val="bg1"/>
                          </a:solidFill>
                        </a:rPr>
                        <a:t>-ACTH</a:t>
                      </a:r>
                    </a:p>
                    <a:p>
                      <a:r>
                        <a:rPr lang="en-US" sz="2400" dirty="0">
                          <a:solidFill>
                            <a:schemeClr val="bg1"/>
                          </a:solidFill>
                        </a:rPr>
                        <a:t>-FSH, LH</a:t>
                      </a:r>
                    </a:p>
                  </a:txBody>
                  <a:tcPr/>
                </a:tc>
                <a:tc>
                  <a:txBody>
                    <a:bodyPr/>
                    <a:lstStyle/>
                    <a:p>
                      <a:r>
                        <a:rPr lang="en-US" sz="2400" dirty="0">
                          <a:solidFill>
                            <a:schemeClr val="bg1"/>
                          </a:solidFill>
                        </a:rPr>
                        <a:t> -</a:t>
                      </a:r>
                      <a:r>
                        <a:rPr lang="en-US" sz="2400" dirty="0" err="1">
                          <a:solidFill>
                            <a:schemeClr val="bg1"/>
                          </a:solidFill>
                        </a:rPr>
                        <a:t>Kích</a:t>
                      </a:r>
                      <a:r>
                        <a:rPr lang="en-US" sz="2400" dirty="0">
                          <a:solidFill>
                            <a:schemeClr val="bg1"/>
                          </a:solidFill>
                        </a:rPr>
                        <a:t> </a:t>
                      </a:r>
                      <a:r>
                        <a:rPr lang="en-US" sz="2400" dirty="0" err="1">
                          <a:solidFill>
                            <a:schemeClr val="bg1"/>
                          </a:solidFill>
                        </a:rPr>
                        <a:t>thích</a:t>
                      </a:r>
                      <a:r>
                        <a:rPr lang="en-US" sz="2400" dirty="0">
                          <a:solidFill>
                            <a:schemeClr val="bg1"/>
                          </a:solidFill>
                        </a:rPr>
                        <a:t> </a:t>
                      </a:r>
                      <a:r>
                        <a:rPr lang="en-US" sz="2400" dirty="0" err="1">
                          <a:solidFill>
                            <a:schemeClr val="bg1"/>
                          </a:solidFill>
                        </a:rPr>
                        <a:t>sinh</a:t>
                      </a:r>
                      <a:r>
                        <a:rPr lang="en-US" sz="2400" dirty="0">
                          <a:solidFill>
                            <a:schemeClr val="bg1"/>
                          </a:solidFill>
                        </a:rPr>
                        <a:t> </a:t>
                      </a:r>
                      <a:r>
                        <a:rPr lang="en-US" sz="2400" dirty="0" err="1">
                          <a:solidFill>
                            <a:schemeClr val="bg1"/>
                          </a:solidFill>
                        </a:rPr>
                        <a:t>trưởng</a:t>
                      </a:r>
                      <a:r>
                        <a:rPr lang="en-US" sz="2400" dirty="0">
                          <a:solidFill>
                            <a:schemeClr val="bg1"/>
                          </a:solidFill>
                        </a:rPr>
                        <a:t>.</a:t>
                      </a:r>
                    </a:p>
                    <a:p>
                      <a:pPr marL="0" indent="0">
                        <a:buFontTx/>
                        <a:buNone/>
                      </a:pPr>
                      <a:r>
                        <a:rPr lang="en-US" sz="2400" dirty="0">
                          <a:solidFill>
                            <a:schemeClr val="bg1"/>
                          </a:solidFill>
                        </a:rPr>
                        <a:t>- </a:t>
                      </a:r>
                      <a:r>
                        <a:rPr lang="en-US" sz="2400" dirty="0" err="1">
                          <a:solidFill>
                            <a:schemeClr val="bg1"/>
                          </a:solidFill>
                        </a:rPr>
                        <a:t>Điều</a:t>
                      </a:r>
                      <a:r>
                        <a:rPr lang="en-US" sz="2400" dirty="0">
                          <a:solidFill>
                            <a:schemeClr val="bg1"/>
                          </a:solidFill>
                        </a:rPr>
                        <a:t> </a:t>
                      </a:r>
                      <a:r>
                        <a:rPr lang="en-US" sz="2400" dirty="0" err="1">
                          <a:solidFill>
                            <a:schemeClr val="bg1"/>
                          </a:solidFill>
                        </a:rPr>
                        <a:t>hoà</a:t>
                      </a:r>
                      <a:r>
                        <a:rPr lang="en-US" sz="2400" dirty="0">
                          <a:solidFill>
                            <a:schemeClr val="bg1"/>
                          </a:solidFill>
                        </a:rPr>
                        <a:t> </a:t>
                      </a:r>
                      <a:r>
                        <a:rPr lang="en-US" sz="2400" dirty="0" err="1">
                          <a:solidFill>
                            <a:schemeClr val="bg1"/>
                          </a:solidFill>
                        </a:rPr>
                        <a:t>hình</a:t>
                      </a:r>
                      <a:r>
                        <a:rPr lang="en-US" sz="2400" dirty="0">
                          <a:solidFill>
                            <a:schemeClr val="bg1"/>
                          </a:solidFill>
                        </a:rPr>
                        <a:t> </a:t>
                      </a:r>
                      <a:r>
                        <a:rPr lang="en-US" sz="2400" dirty="0" err="1">
                          <a:solidFill>
                            <a:schemeClr val="bg1"/>
                          </a:solidFill>
                        </a:rPr>
                        <a:t>thành</a:t>
                      </a:r>
                      <a:r>
                        <a:rPr lang="en-US" sz="2400" dirty="0">
                          <a:solidFill>
                            <a:schemeClr val="bg1"/>
                          </a:solidFill>
                        </a:rPr>
                        <a:t> </a:t>
                      </a:r>
                      <a:r>
                        <a:rPr lang="en-US" sz="2400" dirty="0" err="1">
                          <a:solidFill>
                            <a:schemeClr val="bg1"/>
                          </a:solidFill>
                        </a:rPr>
                        <a:t>và</a:t>
                      </a:r>
                      <a:r>
                        <a:rPr lang="en-US" sz="2400" dirty="0">
                          <a:solidFill>
                            <a:schemeClr val="bg1"/>
                          </a:solidFill>
                        </a:rPr>
                        <a:t> </a:t>
                      </a:r>
                      <a:r>
                        <a:rPr lang="en-US" sz="2400" dirty="0" err="1">
                          <a:solidFill>
                            <a:schemeClr val="bg1"/>
                          </a:solidFill>
                        </a:rPr>
                        <a:t>tiết</a:t>
                      </a:r>
                      <a:r>
                        <a:rPr lang="en-US" sz="2400" dirty="0">
                          <a:solidFill>
                            <a:schemeClr val="bg1"/>
                          </a:solidFill>
                        </a:rPr>
                        <a:t> </a:t>
                      </a:r>
                      <a:r>
                        <a:rPr lang="en-US" sz="2400" dirty="0" err="1">
                          <a:solidFill>
                            <a:schemeClr val="bg1"/>
                          </a:solidFill>
                        </a:rPr>
                        <a:t>sữa</a:t>
                      </a:r>
                      <a:r>
                        <a:rPr lang="en-US" sz="2400" dirty="0">
                          <a:solidFill>
                            <a:schemeClr val="bg1"/>
                          </a:solidFill>
                        </a:rPr>
                        <a:t>.</a:t>
                      </a:r>
                    </a:p>
                    <a:p>
                      <a:pPr marL="0" indent="0">
                        <a:buFontTx/>
                        <a:buNone/>
                      </a:pPr>
                      <a:r>
                        <a:rPr lang="en-US" sz="2400" dirty="0">
                          <a:solidFill>
                            <a:schemeClr val="bg1"/>
                          </a:solidFill>
                        </a:rPr>
                        <a:t>- </a:t>
                      </a:r>
                      <a:r>
                        <a:rPr lang="en-US" sz="2400" dirty="0" err="1">
                          <a:solidFill>
                            <a:schemeClr val="bg1"/>
                          </a:solidFill>
                        </a:rPr>
                        <a:t>Điều</a:t>
                      </a:r>
                      <a:r>
                        <a:rPr lang="en-US" sz="2400" dirty="0">
                          <a:solidFill>
                            <a:schemeClr val="bg1"/>
                          </a:solidFill>
                        </a:rPr>
                        <a:t> </a:t>
                      </a:r>
                      <a:r>
                        <a:rPr lang="en-US" sz="2400" dirty="0" err="1">
                          <a:solidFill>
                            <a:schemeClr val="bg1"/>
                          </a:solidFill>
                        </a:rPr>
                        <a:t>hoà</a:t>
                      </a:r>
                      <a:r>
                        <a:rPr lang="en-US" sz="2400" dirty="0">
                          <a:solidFill>
                            <a:schemeClr val="bg1"/>
                          </a:solidFill>
                        </a:rPr>
                        <a:t> </a:t>
                      </a:r>
                      <a:r>
                        <a:rPr lang="en-US" sz="2400" dirty="0" err="1">
                          <a:solidFill>
                            <a:schemeClr val="bg1"/>
                          </a:solidFill>
                        </a:rPr>
                        <a:t>hoạt</a:t>
                      </a:r>
                      <a:r>
                        <a:rPr lang="en-US" sz="2400" dirty="0">
                          <a:solidFill>
                            <a:schemeClr val="bg1"/>
                          </a:solidFill>
                        </a:rPr>
                        <a:t> </a:t>
                      </a:r>
                      <a:r>
                        <a:rPr lang="en-US" sz="2400" dirty="0" err="1">
                          <a:solidFill>
                            <a:schemeClr val="bg1"/>
                          </a:solidFill>
                        </a:rPr>
                        <a:t>động</a:t>
                      </a:r>
                      <a:r>
                        <a:rPr lang="en-US" sz="2400" dirty="0">
                          <a:solidFill>
                            <a:schemeClr val="bg1"/>
                          </a:solidFill>
                        </a:rPr>
                        <a:t> </a:t>
                      </a:r>
                      <a:r>
                        <a:rPr lang="en-US" sz="2400" dirty="0" err="1">
                          <a:solidFill>
                            <a:schemeClr val="bg1"/>
                          </a:solidFill>
                        </a:rPr>
                        <a:t>tuyến</a:t>
                      </a:r>
                      <a:r>
                        <a:rPr lang="en-US" sz="2400" dirty="0">
                          <a:solidFill>
                            <a:schemeClr val="bg1"/>
                          </a:solidFill>
                        </a:rPr>
                        <a:t> </a:t>
                      </a:r>
                      <a:r>
                        <a:rPr lang="en-US" sz="2400" dirty="0" err="1">
                          <a:solidFill>
                            <a:schemeClr val="bg1"/>
                          </a:solidFill>
                        </a:rPr>
                        <a:t>giáp</a:t>
                      </a:r>
                      <a:r>
                        <a:rPr lang="en-US" sz="2400" dirty="0">
                          <a:solidFill>
                            <a:schemeClr val="bg1"/>
                          </a:solidFill>
                        </a:rPr>
                        <a:t>.</a:t>
                      </a:r>
                    </a:p>
                    <a:p>
                      <a:pPr marL="0" indent="0">
                        <a:buFontTx/>
                        <a:buNone/>
                      </a:pPr>
                      <a:r>
                        <a:rPr lang="en-US" sz="2400" dirty="0">
                          <a:solidFill>
                            <a:schemeClr val="bg1"/>
                          </a:solidFill>
                        </a:rPr>
                        <a:t>- </a:t>
                      </a:r>
                      <a:r>
                        <a:rPr lang="en-US" sz="2400" dirty="0" err="1">
                          <a:solidFill>
                            <a:schemeClr val="bg1"/>
                          </a:solidFill>
                        </a:rPr>
                        <a:t>Điều</a:t>
                      </a:r>
                      <a:r>
                        <a:rPr lang="en-US" sz="2400" dirty="0">
                          <a:solidFill>
                            <a:schemeClr val="bg1"/>
                          </a:solidFill>
                        </a:rPr>
                        <a:t> </a:t>
                      </a:r>
                      <a:r>
                        <a:rPr lang="en-US" sz="2400" dirty="0" err="1">
                          <a:solidFill>
                            <a:schemeClr val="bg1"/>
                          </a:solidFill>
                        </a:rPr>
                        <a:t>hoà</a:t>
                      </a:r>
                      <a:r>
                        <a:rPr lang="en-US" sz="2400" dirty="0">
                          <a:solidFill>
                            <a:schemeClr val="bg1"/>
                          </a:solidFill>
                        </a:rPr>
                        <a:t> </a:t>
                      </a:r>
                      <a:r>
                        <a:rPr lang="en-US" sz="2400" dirty="0" err="1">
                          <a:solidFill>
                            <a:schemeClr val="bg1"/>
                          </a:solidFill>
                        </a:rPr>
                        <a:t>hoạt</a:t>
                      </a:r>
                      <a:r>
                        <a:rPr lang="en-US" sz="2400" dirty="0">
                          <a:solidFill>
                            <a:schemeClr val="bg1"/>
                          </a:solidFill>
                        </a:rPr>
                        <a:t> </a:t>
                      </a:r>
                      <a:r>
                        <a:rPr lang="en-US" sz="2400" dirty="0" err="1">
                          <a:solidFill>
                            <a:schemeClr val="bg1"/>
                          </a:solidFill>
                        </a:rPr>
                        <a:t>độngTuyến</a:t>
                      </a:r>
                      <a:r>
                        <a:rPr lang="en-US" sz="2400" dirty="0">
                          <a:solidFill>
                            <a:schemeClr val="bg1"/>
                          </a:solidFill>
                        </a:rPr>
                        <a:t> </a:t>
                      </a:r>
                      <a:r>
                        <a:rPr lang="en-US" sz="2400" dirty="0" err="1">
                          <a:solidFill>
                            <a:schemeClr val="bg1"/>
                          </a:solidFill>
                        </a:rPr>
                        <a:t>trên</a:t>
                      </a:r>
                      <a:r>
                        <a:rPr lang="en-US" sz="2400" dirty="0">
                          <a:solidFill>
                            <a:schemeClr val="bg1"/>
                          </a:solidFill>
                        </a:rPr>
                        <a:t> </a:t>
                      </a:r>
                      <a:r>
                        <a:rPr lang="en-US" sz="2400" dirty="0" err="1">
                          <a:solidFill>
                            <a:schemeClr val="bg1"/>
                          </a:solidFill>
                        </a:rPr>
                        <a:t>thận</a:t>
                      </a:r>
                      <a:r>
                        <a:rPr lang="en-US" sz="2400" dirty="0">
                          <a:solidFill>
                            <a:schemeClr val="bg1"/>
                          </a:solidFill>
                        </a:rPr>
                        <a:t>.</a:t>
                      </a:r>
                    </a:p>
                    <a:p>
                      <a:pPr marL="0" indent="0">
                        <a:buFontTx/>
                        <a:buNone/>
                      </a:pPr>
                      <a:r>
                        <a:rPr lang="en-US" sz="2400" dirty="0">
                          <a:solidFill>
                            <a:schemeClr val="bg1"/>
                          </a:solidFill>
                        </a:rPr>
                        <a:t>- </a:t>
                      </a:r>
                      <a:r>
                        <a:rPr lang="en-US" sz="2400" dirty="0" err="1">
                          <a:solidFill>
                            <a:schemeClr val="bg1"/>
                          </a:solidFill>
                        </a:rPr>
                        <a:t>Điều</a:t>
                      </a:r>
                      <a:r>
                        <a:rPr lang="en-US" sz="2400" dirty="0">
                          <a:solidFill>
                            <a:schemeClr val="bg1"/>
                          </a:solidFill>
                        </a:rPr>
                        <a:t> </a:t>
                      </a:r>
                      <a:r>
                        <a:rPr lang="en-US" sz="2400" dirty="0" err="1">
                          <a:solidFill>
                            <a:schemeClr val="bg1"/>
                          </a:solidFill>
                        </a:rPr>
                        <a:t>hoà</a:t>
                      </a:r>
                      <a:r>
                        <a:rPr lang="en-US" sz="2400" dirty="0">
                          <a:solidFill>
                            <a:schemeClr val="bg1"/>
                          </a:solidFill>
                        </a:rPr>
                        <a:t> </a:t>
                      </a:r>
                      <a:r>
                        <a:rPr lang="en-US" sz="2400" dirty="0" err="1">
                          <a:solidFill>
                            <a:schemeClr val="bg1"/>
                          </a:solidFill>
                        </a:rPr>
                        <a:t>hoạt</a:t>
                      </a:r>
                      <a:r>
                        <a:rPr lang="en-US" sz="2400" dirty="0">
                          <a:solidFill>
                            <a:schemeClr val="bg1"/>
                          </a:solidFill>
                        </a:rPr>
                        <a:t> </a:t>
                      </a:r>
                      <a:r>
                        <a:rPr lang="en-US" sz="2400" dirty="0" err="1">
                          <a:solidFill>
                            <a:schemeClr val="bg1"/>
                          </a:solidFill>
                        </a:rPr>
                        <a:t>động</a:t>
                      </a:r>
                      <a:r>
                        <a:rPr lang="en-US" sz="2400" dirty="0">
                          <a:solidFill>
                            <a:schemeClr val="bg1"/>
                          </a:solidFill>
                        </a:rPr>
                        <a:t> </a:t>
                      </a:r>
                      <a:r>
                        <a:rPr lang="en-US" sz="2400" dirty="0" err="1">
                          <a:solidFill>
                            <a:schemeClr val="bg1"/>
                          </a:solidFill>
                        </a:rPr>
                        <a:t>tuyến</a:t>
                      </a:r>
                      <a:r>
                        <a:rPr lang="en-US" sz="2400" dirty="0">
                          <a:solidFill>
                            <a:schemeClr val="bg1"/>
                          </a:solidFill>
                        </a:rPr>
                        <a:t> </a:t>
                      </a:r>
                      <a:r>
                        <a:rPr lang="en-US" sz="2400" dirty="0" err="1">
                          <a:solidFill>
                            <a:schemeClr val="bg1"/>
                          </a:solidFill>
                        </a:rPr>
                        <a:t>sinh</a:t>
                      </a:r>
                      <a:r>
                        <a:rPr lang="en-US" sz="2400" dirty="0">
                          <a:solidFill>
                            <a:schemeClr val="bg1"/>
                          </a:solidFill>
                        </a:rPr>
                        <a:t> </a:t>
                      </a:r>
                      <a:r>
                        <a:rPr lang="en-US" sz="2400" dirty="0" err="1">
                          <a:solidFill>
                            <a:schemeClr val="bg1"/>
                          </a:solidFill>
                        </a:rPr>
                        <a:t>dục</a:t>
                      </a:r>
                      <a:r>
                        <a:rPr lang="en-US" sz="2400" dirty="0">
                          <a:solidFill>
                            <a:schemeClr val="bg1"/>
                          </a:solidFill>
                        </a:rPr>
                        <a:t>.</a:t>
                      </a:r>
                    </a:p>
                  </a:txBody>
                  <a:tcPr/>
                </a:tc>
                <a:extLst>
                  <a:ext uri="{0D108BD9-81ED-4DB2-BD59-A6C34878D82A}">
                    <a16:rowId xmlns:a16="http://schemas.microsoft.com/office/drawing/2014/main" val="2931399826"/>
                  </a:ext>
                </a:extLst>
              </a:tr>
              <a:tr h="330750">
                <a:tc>
                  <a:txBody>
                    <a:bodyPr/>
                    <a:lstStyle/>
                    <a:p>
                      <a:r>
                        <a:rPr lang="en-US" sz="2400" dirty="0" err="1">
                          <a:solidFill>
                            <a:schemeClr val="bg1"/>
                          </a:solidFill>
                        </a:rPr>
                        <a:t>Tuyến</a:t>
                      </a:r>
                      <a:r>
                        <a:rPr lang="en-US" sz="2400" dirty="0">
                          <a:solidFill>
                            <a:schemeClr val="bg1"/>
                          </a:solidFill>
                        </a:rPr>
                        <a:t> </a:t>
                      </a:r>
                      <a:r>
                        <a:rPr lang="en-US" sz="2400" dirty="0" err="1">
                          <a:solidFill>
                            <a:schemeClr val="bg1"/>
                          </a:solidFill>
                        </a:rPr>
                        <a:t>cận</a:t>
                      </a:r>
                      <a:r>
                        <a:rPr lang="en-US" sz="2400" dirty="0">
                          <a:solidFill>
                            <a:schemeClr val="bg1"/>
                          </a:solidFill>
                        </a:rPr>
                        <a:t> </a:t>
                      </a:r>
                      <a:r>
                        <a:rPr lang="en-US" sz="2400" dirty="0" err="1">
                          <a:solidFill>
                            <a:schemeClr val="bg1"/>
                          </a:solidFill>
                        </a:rPr>
                        <a:t>giáp</a:t>
                      </a:r>
                      <a:endParaRPr lang="en-US" sz="2400" dirty="0">
                        <a:solidFill>
                          <a:schemeClr val="bg1"/>
                        </a:solidFill>
                      </a:endParaRPr>
                    </a:p>
                  </a:txBody>
                  <a:tcPr/>
                </a:tc>
                <a:tc>
                  <a:txBody>
                    <a:bodyPr/>
                    <a:lstStyle/>
                    <a:p>
                      <a:r>
                        <a:rPr lang="en-US" sz="2400" dirty="0">
                          <a:solidFill>
                            <a:schemeClr val="bg1"/>
                          </a:solidFill>
                        </a:rPr>
                        <a:t>PTH</a:t>
                      </a:r>
                    </a:p>
                  </a:txBody>
                  <a:tcPr/>
                </a:tc>
                <a:tc>
                  <a:txBody>
                    <a:bodyPr/>
                    <a:lstStyle/>
                    <a:p>
                      <a:r>
                        <a:rPr lang="en-US" sz="2400" dirty="0" err="1">
                          <a:solidFill>
                            <a:schemeClr val="bg1"/>
                          </a:solidFill>
                        </a:rPr>
                        <a:t>Điều</a:t>
                      </a:r>
                      <a:r>
                        <a:rPr lang="en-US" sz="2400" dirty="0">
                          <a:solidFill>
                            <a:schemeClr val="bg1"/>
                          </a:solidFill>
                        </a:rPr>
                        <a:t> </a:t>
                      </a:r>
                      <a:r>
                        <a:rPr lang="en-US" sz="2400" dirty="0" err="1">
                          <a:solidFill>
                            <a:schemeClr val="bg1"/>
                          </a:solidFill>
                        </a:rPr>
                        <a:t>hoà</a:t>
                      </a:r>
                      <a:r>
                        <a:rPr lang="en-US" sz="2400" dirty="0">
                          <a:solidFill>
                            <a:schemeClr val="bg1"/>
                          </a:solidFill>
                        </a:rPr>
                        <a:t> </a:t>
                      </a:r>
                      <a:r>
                        <a:rPr lang="en-US" sz="2400" dirty="0" err="1">
                          <a:solidFill>
                            <a:schemeClr val="bg1"/>
                          </a:solidFill>
                        </a:rPr>
                        <a:t>lượng</a:t>
                      </a:r>
                      <a:r>
                        <a:rPr lang="en-US" sz="2400" dirty="0">
                          <a:solidFill>
                            <a:schemeClr val="bg1"/>
                          </a:solidFill>
                        </a:rPr>
                        <a:t> calcium </a:t>
                      </a:r>
                      <a:r>
                        <a:rPr lang="en-US" sz="2400" dirty="0" err="1">
                          <a:solidFill>
                            <a:schemeClr val="bg1"/>
                          </a:solidFill>
                        </a:rPr>
                        <a:t>máu</a:t>
                      </a:r>
                      <a:r>
                        <a:rPr lang="en-US" sz="2400" dirty="0">
                          <a:solidFill>
                            <a:schemeClr val="bg1"/>
                          </a:solidFill>
                        </a:rPr>
                        <a:t>.</a:t>
                      </a:r>
                    </a:p>
                  </a:txBody>
                  <a:tcPr/>
                </a:tc>
                <a:extLst>
                  <a:ext uri="{0D108BD9-81ED-4DB2-BD59-A6C34878D82A}">
                    <a16:rowId xmlns:a16="http://schemas.microsoft.com/office/drawing/2014/main" val="2186867791"/>
                  </a:ext>
                </a:extLst>
              </a:tr>
              <a:tr h="815548">
                <a:tc>
                  <a:txBody>
                    <a:bodyPr/>
                    <a:lstStyle/>
                    <a:p>
                      <a:r>
                        <a:rPr lang="en-US" sz="2400" dirty="0" err="1">
                          <a:solidFill>
                            <a:schemeClr val="bg1"/>
                          </a:solidFill>
                        </a:rPr>
                        <a:t>Vùng</a:t>
                      </a:r>
                      <a:r>
                        <a:rPr lang="en-US" sz="2400" dirty="0">
                          <a:solidFill>
                            <a:schemeClr val="bg1"/>
                          </a:solidFill>
                        </a:rPr>
                        <a:t> </a:t>
                      </a:r>
                      <a:r>
                        <a:rPr lang="en-US" sz="2400" dirty="0" err="1">
                          <a:solidFill>
                            <a:schemeClr val="bg1"/>
                          </a:solidFill>
                        </a:rPr>
                        <a:t>dưới</a:t>
                      </a:r>
                      <a:r>
                        <a:rPr lang="en-US" sz="2400" dirty="0">
                          <a:solidFill>
                            <a:schemeClr val="bg1"/>
                          </a:solidFill>
                        </a:rPr>
                        <a:t> </a:t>
                      </a:r>
                      <a:r>
                        <a:rPr lang="en-US" sz="2400" dirty="0" err="1">
                          <a:solidFill>
                            <a:schemeClr val="bg1"/>
                          </a:solidFill>
                        </a:rPr>
                        <a:t>đồi</a:t>
                      </a:r>
                      <a:endParaRPr lang="en-US" sz="2400" dirty="0">
                        <a:solidFill>
                          <a:schemeClr val="bg1"/>
                        </a:solidFill>
                      </a:endParaRPr>
                    </a:p>
                  </a:txBody>
                  <a:tcPr/>
                </a:tc>
                <a:tc>
                  <a:txBody>
                    <a:bodyPr/>
                    <a:lstStyle/>
                    <a:p>
                      <a:r>
                        <a:rPr lang="en-US" sz="2400" dirty="0">
                          <a:solidFill>
                            <a:schemeClr val="bg1"/>
                          </a:solidFill>
                        </a:rPr>
                        <a:t>-CRH, TRH, GnRH</a:t>
                      </a:r>
                    </a:p>
                    <a:p>
                      <a:r>
                        <a:rPr lang="en-US" sz="2400" dirty="0">
                          <a:solidFill>
                            <a:schemeClr val="bg1"/>
                          </a:solidFill>
                        </a:rPr>
                        <a:t>-ADH</a:t>
                      </a:r>
                    </a:p>
                    <a:p>
                      <a:r>
                        <a:rPr lang="en-US" sz="2400" dirty="0">
                          <a:solidFill>
                            <a:schemeClr val="bg1"/>
                          </a:solidFill>
                        </a:rPr>
                        <a:t>-Oxytocin</a:t>
                      </a:r>
                    </a:p>
                  </a:txBody>
                  <a:tcPr/>
                </a:tc>
                <a:tc>
                  <a:txBody>
                    <a:bodyPr/>
                    <a:lstStyle/>
                    <a:p>
                      <a:pPr marL="0" indent="0">
                        <a:buFontTx/>
                        <a:buNone/>
                      </a:pPr>
                      <a:r>
                        <a:rPr lang="en-US" sz="2400" dirty="0">
                          <a:solidFill>
                            <a:schemeClr val="bg1"/>
                          </a:solidFill>
                        </a:rPr>
                        <a:t>- </a:t>
                      </a:r>
                      <a:r>
                        <a:rPr lang="en-US" sz="2400" dirty="0" err="1">
                          <a:solidFill>
                            <a:schemeClr val="bg1"/>
                          </a:solidFill>
                        </a:rPr>
                        <a:t>Điều</a:t>
                      </a:r>
                      <a:r>
                        <a:rPr lang="en-US" sz="2400" dirty="0">
                          <a:solidFill>
                            <a:schemeClr val="bg1"/>
                          </a:solidFill>
                        </a:rPr>
                        <a:t> </a:t>
                      </a:r>
                      <a:r>
                        <a:rPr lang="en-US" sz="2400" dirty="0" err="1">
                          <a:solidFill>
                            <a:schemeClr val="bg1"/>
                          </a:solidFill>
                        </a:rPr>
                        <a:t>hoà</a:t>
                      </a:r>
                      <a:r>
                        <a:rPr lang="en-US" sz="2400" dirty="0">
                          <a:solidFill>
                            <a:schemeClr val="bg1"/>
                          </a:solidFill>
                        </a:rPr>
                        <a:t> </a:t>
                      </a:r>
                      <a:r>
                        <a:rPr lang="en-US" sz="2400" dirty="0" err="1">
                          <a:solidFill>
                            <a:schemeClr val="bg1"/>
                          </a:solidFill>
                        </a:rPr>
                        <a:t>hoạt</a:t>
                      </a:r>
                      <a:r>
                        <a:rPr lang="en-US" sz="2400" dirty="0">
                          <a:solidFill>
                            <a:schemeClr val="bg1"/>
                          </a:solidFill>
                        </a:rPr>
                        <a:t> </a:t>
                      </a:r>
                      <a:r>
                        <a:rPr lang="en-US" sz="2400" dirty="0" err="1">
                          <a:solidFill>
                            <a:schemeClr val="bg1"/>
                          </a:solidFill>
                        </a:rPr>
                        <a:t>động</a:t>
                      </a:r>
                      <a:r>
                        <a:rPr lang="en-US" sz="2400" dirty="0">
                          <a:solidFill>
                            <a:schemeClr val="bg1"/>
                          </a:solidFill>
                        </a:rPr>
                        <a:t> </a:t>
                      </a:r>
                      <a:r>
                        <a:rPr lang="en-US" sz="2400" dirty="0" err="1">
                          <a:solidFill>
                            <a:schemeClr val="bg1"/>
                          </a:solidFill>
                        </a:rPr>
                        <a:t>tuyến</a:t>
                      </a:r>
                      <a:r>
                        <a:rPr lang="en-US" sz="2400" dirty="0">
                          <a:solidFill>
                            <a:schemeClr val="bg1"/>
                          </a:solidFill>
                        </a:rPr>
                        <a:t> </a:t>
                      </a:r>
                      <a:r>
                        <a:rPr lang="en-US" sz="2400" dirty="0" err="1">
                          <a:solidFill>
                            <a:schemeClr val="bg1"/>
                          </a:solidFill>
                        </a:rPr>
                        <a:t>yên</a:t>
                      </a:r>
                      <a:r>
                        <a:rPr lang="en-US" sz="2400" dirty="0">
                          <a:solidFill>
                            <a:schemeClr val="bg1"/>
                          </a:solidFill>
                        </a:rPr>
                        <a:t>.</a:t>
                      </a:r>
                    </a:p>
                    <a:p>
                      <a:pPr marL="0" indent="0">
                        <a:buFontTx/>
                        <a:buNone/>
                      </a:pPr>
                      <a:r>
                        <a:rPr lang="en-US" sz="2400" dirty="0">
                          <a:solidFill>
                            <a:schemeClr val="bg1"/>
                          </a:solidFill>
                        </a:rPr>
                        <a:t>- </a:t>
                      </a:r>
                      <a:r>
                        <a:rPr lang="en-US" sz="2400" dirty="0" err="1">
                          <a:solidFill>
                            <a:schemeClr val="bg1"/>
                          </a:solidFill>
                        </a:rPr>
                        <a:t>Điều</a:t>
                      </a:r>
                      <a:r>
                        <a:rPr lang="en-US" sz="2400" dirty="0">
                          <a:solidFill>
                            <a:schemeClr val="bg1"/>
                          </a:solidFill>
                        </a:rPr>
                        <a:t> </a:t>
                      </a:r>
                      <a:r>
                        <a:rPr lang="en-US" sz="2400" dirty="0" err="1">
                          <a:solidFill>
                            <a:schemeClr val="bg1"/>
                          </a:solidFill>
                        </a:rPr>
                        <a:t>hoà</a:t>
                      </a:r>
                      <a:r>
                        <a:rPr lang="en-US" sz="2400" dirty="0">
                          <a:solidFill>
                            <a:schemeClr val="bg1"/>
                          </a:solidFill>
                        </a:rPr>
                        <a:t> </a:t>
                      </a:r>
                      <a:r>
                        <a:rPr lang="en-US" sz="2400" dirty="0" err="1">
                          <a:solidFill>
                            <a:schemeClr val="bg1"/>
                          </a:solidFill>
                        </a:rPr>
                        <a:t>áp</a:t>
                      </a:r>
                      <a:r>
                        <a:rPr lang="en-US" sz="2400" dirty="0">
                          <a:solidFill>
                            <a:schemeClr val="bg1"/>
                          </a:solidFill>
                        </a:rPr>
                        <a:t> </a:t>
                      </a:r>
                      <a:r>
                        <a:rPr lang="en-US" sz="2400" dirty="0" err="1">
                          <a:solidFill>
                            <a:schemeClr val="bg1"/>
                          </a:solidFill>
                        </a:rPr>
                        <a:t>suất</a:t>
                      </a:r>
                      <a:r>
                        <a:rPr lang="en-US" sz="2400" dirty="0">
                          <a:solidFill>
                            <a:schemeClr val="bg1"/>
                          </a:solidFill>
                        </a:rPr>
                        <a:t> </a:t>
                      </a:r>
                      <a:r>
                        <a:rPr lang="en-US" sz="2400" dirty="0" err="1">
                          <a:solidFill>
                            <a:schemeClr val="bg1"/>
                          </a:solidFill>
                        </a:rPr>
                        <a:t>thẩm</a:t>
                      </a:r>
                      <a:r>
                        <a:rPr lang="en-US" sz="2400" dirty="0">
                          <a:solidFill>
                            <a:schemeClr val="bg1"/>
                          </a:solidFill>
                        </a:rPr>
                        <a:t> </a:t>
                      </a:r>
                      <a:r>
                        <a:rPr lang="en-US" sz="2400" dirty="0" err="1">
                          <a:solidFill>
                            <a:schemeClr val="bg1"/>
                          </a:solidFill>
                        </a:rPr>
                        <a:t>thấu</a:t>
                      </a:r>
                      <a:r>
                        <a:rPr lang="en-US" sz="2400" dirty="0">
                          <a:solidFill>
                            <a:schemeClr val="bg1"/>
                          </a:solidFill>
                        </a:rPr>
                        <a:t>.</a:t>
                      </a:r>
                    </a:p>
                    <a:p>
                      <a:pPr marL="0" indent="0">
                        <a:buFontTx/>
                        <a:buNone/>
                      </a:pPr>
                      <a:r>
                        <a:rPr lang="en-US" sz="2400" dirty="0">
                          <a:solidFill>
                            <a:schemeClr val="bg1"/>
                          </a:solidFill>
                        </a:rPr>
                        <a:t>- </a:t>
                      </a:r>
                      <a:r>
                        <a:rPr lang="en-US" sz="2400" dirty="0" err="1">
                          <a:solidFill>
                            <a:schemeClr val="bg1"/>
                          </a:solidFill>
                        </a:rPr>
                        <a:t>Kích</a:t>
                      </a:r>
                      <a:r>
                        <a:rPr lang="en-US" sz="2400" dirty="0">
                          <a:solidFill>
                            <a:schemeClr val="bg1"/>
                          </a:solidFill>
                        </a:rPr>
                        <a:t> </a:t>
                      </a:r>
                      <a:r>
                        <a:rPr lang="en-US" sz="2400" dirty="0" err="1">
                          <a:solidFill>
                            <a:schemeClr val="bg1"/>
                          </a:solidFill>
                        </a:rPr>
                        <a:t>thích</a:t>
                      </a:r>
                      <a:r>
                        <a:rPr lang="en-US" sz="2400" dirty="0">
                          <a:solidFill>
                            <a:schemeClr val="bg1"/>
                          </a:solidFill>
                        </a:rPr>
                        <a:t> </a:t>
                      </a:r>
                      <a:r>
                        <a:rPr lang="en-US" sz="2400" dirty="0" err="1">
                          <a:solidFill>
                            <a:schemeClr val="bg1"/>
                          </a:solidFill>
                        </a:rPr>
                        <a:t>quá</a:t>
                      </a:r>
                      <a:r>
                        <a:rPr lang="en-US" sz="2400" dirty="0">
                          <a:solidFill>
                            <a:schemeClr val="bg1"/>
                          </a:solidFill>
                        </a:rPr>
                        <a:t> </a:t>
                      </a:r>
                      <a:r>
                        <a:rPr lang="en-US" sz="2400" dirty="0" err="1">
                          <a:solidFill>
                            <a:schemeClr val="bg1"/>
                          </a:solidFill>
                        </a:rPr>
                        <a:t>trình</a:t>
                      </a:r>
                      <a:r>
                        <a:rPr lang="en-US" sz="2400" dirty="0">
                          <a:solidFill>
                            <a:schemeClr val="bg1"/>
                          </a:solidFill>
                        </a:rPr>
                        <a:t> </a:t>
                      </a:r>
                      <a:r>
                        <a:rPr lang="en-US" sz="2400" dirty="0" err="1">
                          <a:solidFill>
                            <a:schemeClr val="bg1"/>
                          </a:solidFill>
                        </a:rPr>
                        <a:t>đẻ</a:t>
                      </a:r>
                      <a:r>
                        <a:rPr lang="en-US" sz="2400" dirty="0">
                          <a:solidFill>
                            <a:schemeClr val="bg1"/>
                          </a:solidFill>
                        </a:rPr>
                        <a:t>.</a:t>
                      </a:r>
                    </a:p>
                  </a:txBody>
                  <a:tcPr/>
                </a:tc>
                <a:extLst>
                  <a:ext uri="{0D108BD9-81ED-4DB2-BD59-A6C34878D82A}">
                    <a16:rowId xmlns:a16="http://schemas.microsoft.com/office/drawing/2014/main" val="3460049264"/>
                  </a:ext>
                </a:extLst>
              </a:tr>
              <a:tr h="700880">
                <a:tc>
                  <a:txBody>
                    <a:bodyPr/>
                    <a:lstStyle/>
                    <a:p>
                      <a:r>
                        <a:rPr lang="en-US" sz="2400" dirty="0" err="1">
                          <a:solidFill>
                            <a:schemeClr val="bg1"/>
                          </a:solidFill>
                        </a:rPr>
                        <a:t>Vùng</a:t>
                      </a:r>
                      <a:r>
                        <a:rPr lang="en-US" sz="2400" dirty="0">
                          <a:solidFill>
                            <a:schemeClr val="bg1"/>
                          </a:solidFill>
                        </a:rPr>
                        <a:t> </a:t>
                      </a:r>
                      <a:r>
                        <a:rPr lang="en-US" sz="2400" dirty="0" err="1">
                          <a:solidFill>
                            <a:schemeClr val="bg1"/>
                          </a:solidFill>
                        </a:rPr>
                        <a:t>dưới</a:t>
                      </a:r>
                      <a:r>
                        <a:rPr lang="en-US" sz="2400" dirty="0">
                          <a:solidFill>
                            <a:schemeClr val="bg1"/>
                          </a:solidFill>
                        </a:rPr>
                        <a:t> </a:t>
                      </a:r>
                      <a:r>
                        <a:rPr lang="en-US" sz="2400" dirty="0" err="1">
                          <a:solidFill>
                            <a:schemeClr val="bg1"/>
                          </a:solidFill>
                        </a:rPr>
                        <a:t>đồi</a:t>
                      </a:r>
                      <a:endParaRPr lang="en-US" sz="2400" dirty="0">
                        <a:solidFill>
                          <a:schemeClr val="bg1"/>
                        </a:solidFill>
                      </a:endParaRPr>
                    </a:p>
                  </a:txBody>
                  <a:tcPr/>
                </a:tc>
                <a:tc>
                  <a:txBody>
                    <a:bodyPr/>
                    <a:lstStyle/>
                    <a:p>
                      <a:r>
                        <a:rPr lang="en-US" sz="2400" dirty="0">
                          <a:solidFill>
                            <a:schemeClr val="bg1"/>
                          </a:solidFill>
                        </a:rPr>
                        <a:t>-CRH, TRH, GnRH</a:t>
                      </a:r>
                    </a:p>
                    <a:p>
                      <a:r>
                        <a:rPr lang="en-US" sz="2400" dirty="0">
                          <a:solidFill>
                            <a:schemeClr val="bg1"/>
                          </a:solidFill>
                        </a:rPr>
                        <a:t>-ADH</a:t>
                      </a:r>
                    </a:p>
                    <a:p>
                      <a:r>
                        <a:rPr lang="en-US" sz="2400" dirty="0">
                          <a:solidFill>
                            <a:schemeClr val="bg1"/>
                          </a:solidFill>
                        </a:rPr>
                        <a:t>-Oxytocin</a:t>
                      </a:r>
                    </a:p>
                  </a:txBody>
                  <a:tcPr/>
                </a:tc>
                <a:tc>
                  <a:txBody>
                    <a:bodyPr/>
                    <a:lstStyle/>
                    <a:p>
                      <a:pPr marL="0" indent="0">
                        <a:buFontTx/>
                        <a:buNone/>
                      </a:pPr>
                      <a:r>
                        <a:rPr lang="en-US" sz="2400" dirty="0">
                          <a:solidFill>
                            <a:schemeClr val="bg1"/>
                          </a:solidFill>
                        </a:rPr>
                        <a:t>- </a:t>
                      </a:r>
                      <a:r>
                        <a:rPr lang="en-US" sz="2400" dirty="0" err="1">
                          <a:solidFill>
                            <a:schemeClr val="bg1"/>
                          </a:solidFill>
                        </a:rPr>
                        <a:t>Điều</a:t>
                      </a:r>
                      <a:r>
                        <a:rPr lang="en-US" sz="2400" dirty="0">
                          <a:solidFill>
                            <a:schemeClr val="bg1"/>
                          </a:solidFill>
                        </a:rPr>
                        <a:t> </a:t>
                      </a:r>
                      <a:r>
                        <a:rPr lang="en-US" sz="2400" dirty="0" err="1">
                          <a:solidFill>
                            <a:schemeClr val="bg1"/>
                          </a:solidFill>
                        </a:rPr>
                        <a:t>hoà</a:t>
                      </a:r>
                      <a:r>
                        <a:rPr lang="en-US" sz="2400" dirty="0">
                          <a:solidFill>
                            <a:schemeClr val="bg1"/>
                          </a:solidFill>
                        </a:rPr>
                        <a:t> </a:t>
                      </a:r>
                      <a:r>
                        <a:rPr lang="en-US" sz="2400" dirty="0" err="1">
                          <a:solidFill>
                            <a:schemeClr val="bg1"/>
                          </a:solidFill>
                        </a:rPr>
                        <a:t>hoạt</a:t>
                      </a:r>
                      <a:r>
                        <a:rPr lang="en-US" sz="2400" dirty="0">
                          <a:solidFill>
                            <a:schemeClr val="bg1"/>
                          </a:solidFill>
                        </a:rPr>
                        <a:t> </a:t>
                      </a:r>
                      <a:r>
                        <a:rPr lang="en-US" sz="2400" dirty="0" err="1">
                          <a:solidFill>
                            <a:schemeClr val="bg1"/>
                          </a:solidFill>
                        </a:rPr>
                        <a:t>động</a:t>
                      </a:r>
                      <a:r>
                        <a:rPr lang="en-US" sz="2400" dirty="0">
                          <a:solidFill>
                            <a:schemeClr val="bg1"/>
                          </a:solidFill>
                        </a:rPr>
                        <a:t> </a:t>
                      </a:r>
                      <a:r>
                        <a:rPr lang="en-US" sz="2400" dirty="0" err="1">
                          <a:solidFill>
                            <a:schemeClr val="bg1"/>
                          </a:solidFill>
                        </a:rPr>
                        <a:t>tuyến</a:t>
                      </a:r>
                      <a:r>
                        <a:rPr lang="en-US" sz="2400" dirty="0">
                          <a:solidFill>
                            <a:schemeClr val="bg1"/>
                          </a:solidFill>
                        </a:rPr>
                        <a:t> </a:t>
                      </a:r>
                      <a:r>
                        <a:rPr lang="en-US" sz="2400" dirty="0" err="1">
                          <a:solidFill>
                            <a:schemeClr val="bg1"/>
                          </a:solidFill>
                        </a:rPr>
                        <a:t>yên</a:t>
                      </a:r>
                      <a:r>
                        <a:rPr lang="en-US" sz="2400" dirty="0">
                          <a:solidFill>
                            <a:schemeClr val="bg1"/>
                          </a:solidFill>
                        </a:rPr>
                        <a:t>.</a:t>
                      </a:r>
                    </a:p>
                    <a:p>
                      <a:pPr marL="0" indent="0">
                        <a:buFontTx/>
                        <a:buNone/>
                      </a:pPr>
                      <a:r>
                        <a:rPr lang="en-US" sz="2400" dirty="0">
                          <a:solidFill>
                            <a:schemeClr val="bg1"/>
                          </a:solidFill>
                        </a:rPr>
                        <a:t>- </a:t>
                      </a:r>
                      <a:r>
                        <a:rPr lang="en-US" sz="2400" dirty="0" err="1">
                          <a:solidFill>
                            <a:schemeClr val="bg1"/>
                          </a:solidFill>
                        </a:rPr>
                        <a:t>Điều</a:t>
                      </a:r>
                      <a:r>
                        <a:rPr lang="en-US" sz="2400" dirty="0">
                          <a:solidFill>
                            <a:schemeClr val="bg1"/>
                          </a:solidFill>
                        </a:rPr>
                        <a:t> </a:t>
                      </a:r>
                      <a:r>
                        <a:rPr lang="en-US" sz="2400" dirty="0" err="1">
                          <a:solidFill>
                            <a:schemeClr val="bg1"/>
                          </a:solidFill>
                        </a:rPr>
                        <a:t>hoà</a:t>
                      </a:r>
                      <a:r>
                        <a:rPr lang="en-US" sz="2400" dirty="0">
                          <a:solidFill>
                            <a:schemeClr val="bg1"/>
                          </a:solidFill>
                        </a:rPr>
                        <a:t> </a:t>
                      </a:r>
                      <a:r>
                        <a:rPr lang="en-US" sz="2400" dirty="0" err="1">
                          <a:solidFill>
                            <a:schemeClr val="bg1"/>
                          </a:solidFill>
                        </a:rPr>
                        <a:t>áp</a:t>
                      </a:r>
                      <a:r>
                        <a:rPr lang="en-US" sz="2400" dirty="0">
                          <a:solidFill>
                            <a:schemeClr val="bg1"/>
                          </a:solidFill>
                        </a:rPr>
                        <a:t> </a:t>
                      </a:r>
                      <a:r>
                        <a:rPr lang="en-US" sz="2400" dirty="0" err="1">
                          <a:solidFill>
                            <a:schemeClr val="bg1"/>
                          </a:solidFill>
                        </a:rPr>
                        <a:t>suất</a:t>
                      </a:r>
                      <a:r>
                        <a:rPr lang="en-US" sz="2400" dirty="0">
                          <a:solidFill>
                            <a:schemeClr val="bg1"/>
                          </a:solidFill>
                        </a:rPr>
                        <a:t> </a:t>
                      </a:r>
                      <a:r>
                        <a:rPr lang="en-US" sz="2400" dirty="0" err="1">
                          <a:solidFill>
                            <a:schemeClr val="bg1"/>
                          </a:solidFill>
                        </a:rPr>
                        <a:t>thẩm</a:t>
                      </a:r>
                      <a:r>
                        <a:rPr lang="en-US" sz="2400" dirty="0">
                          <a:solidFill>
                            <a:schemeClr val="bg1"/>
                          </a:solidFill>
                        </a:rPr>
                        <a:t> </a:t>
                      </a:r>
                      <a:r>
                        <a:rPr lang="en-US" sz="2400" dirty="0" err="1">
                          <a:solidFill>
                            <a:schemeClr val="bg1"/>
                          </a:solidFill>
                        </a:rPr>
                        <a:t>thấu</a:t>
                      </a:r>
                      <a:r>
                        <a:rPr lang="en-US" sz="2400" dirty="0">
                          <a:solidFill>
                            <a:schemeClr val="bg1"/>
                          </a:solidFill>
                        </a:rPr>
                        <a:t>.</a:t>
                      </a:r>
                    </a:p>
                    <a:p>
                      <a:pPr marL="0" indent="0">
                        <a:buFontTx/>
                        <a:buNone/>
                      </a:pPr>
                      <a:r>
                        <a:rPr lang="en-US" sz="2400" dirty="0">
                          <a:solidFill>
                            <a:schemeClr val="bg1"/>
                          </a:solidFill>
                        </a:rPr>
                        <a:t>- </a:t>
                      </a:r>
                      <a:r>
                        <a:rPr lang="en-US" sz="2400" dirty="0" err="1">
                          <a:solidFill>
                            <a:schemeClr val="bg1"/>
                          </a:solidFill>
                        </a:rPr>
                        <a:t>Kích</a:t>
                      </a:r>
                      <a:r>
                        <a:rPr lang="en-US" sz="2400" dirty="0">
                          <a:solidFill>
                            <a:schemeClr val="bg1"/>
                          </a:solidFill>
                        </a:rPr>
                        <a:t> </a:t>
                      </a:r>
                      <a:r>
                        <a:rPr lang="en-US" sz="2400" dirty="0" err="1">
                          <a:solidFill>
                            <a:schemeClr val="bg1"/>
                          </a:solidFill>
                        </a:rPr>
                        <a:t>thích</a:t>
                      </a:r>
                      <a:r>
                        <a:rPr lang="en-US" sz="2400" dirty="0">
                          <a:solidFill>
                            <a:schemeClr val="bg1"/>
                          </a:solidFill>
                        </a:rPr>
                        <a:t> </a:t>
                      </a:r>
                      <a:r>
                        <a:rPr lang="en-US" sz="2400" dirty="0" err="1">
                          <a:solidFill>
                            <a:schemeClr val="bg1"/>
                          </a:solidFill>
                        </a:rPr>
                        <a:t>quá</a:t>
                      </a:r>
                      <a:r>
                        <a:rPr lang="en-US" sz="2400" dirty="0">
                          <a:solidFill>
                            <a:schemeClr val="bg1"/>
                          </a:solidFill>
                        </a:rPr>
                        <a:t> </a:t>
                      </a:r>
                      <a:r>
                        <a:rPr lang="en-US" sz="2400" dirty="0" err="1">
                          <a:solidFill>
                            <a:schemeClr val="bg1"/>
                          </a:solidFill>
                        </a:rPr>
                        <a:t>trình</a:t>
                      </a:r>
                      <a:r>
                        <a:rPr lang="en-US" sz="2400" dirty="0">
                          <a:solidFill>
                            <a:schemeClr val="bg1"/>
                          </a:solidFill>
                        </a:rPr>
                        <a:t> </a:t>
                      </a:r>
                      <a:r>
                        <a:rPr lang="en-US" sz="2400" dirty="0" err="1">
                          <a:solidFill>
                            <a:schemeClr val="bg1"/>
                          </a:solidFill>
                        </a:rPr>
                        <a:t>đẻ</a:t>
                      </a:r>
                      <a:r>
                        <a:rPr lang="en-US" sz="2400" dirty="0">
                          <a:solidFill>
                            <a:schemeClr val="bg1"/>
                          </a:solidFill>
                        </a:rPr>
                        <a:t>.</a:t>
                      </a:r>
                    </a:p>
                  </a:txBody>
                  <a:tcPr/>
                </a:tc>
                <a:extLst>
                  <a:ext uri="{0D108BD9-81ED-4DB2-BD59-A6C34878D82A}">
                    <a16:rowId xmlns:a16="http://schemas.microsoft.com/office/drawing/2014/main" val="1104790108"/>
                  </a:ext>
                </a:extLst>
              </a:tr>
              <a:tr h="330750">
                <a:tc>
                  <a:txBody>
                    <a:bodyPr/>
                    <a:lstStyle/>
                    <a:p>
                      <a:r>
                        <a:rPr lang="en-US" sz="2400" dirty="0" err="1"/>
                        <a:t>Tuyến</a:t>
                      </a:r>
                      <a:r>
                        <a:rPr lang="en-US" sz="2400" dirty="0"/>
                        <a:t> </a:t>
                      </a:r>
                      <a:r>
                        <a:rPr lang="en-US" sz="2400" dirty="0" err="1"/>
                        <a:t>tùng</a:t>
                      </a:r>
                      <a:endParaRPr lang="en-US" sz="2400" dirty="0"/>
                    </a:p>
                  </a:txBody>
                  <a:tcPr/>
                </a:tc>
                <a:tc>
                  <a:txBody>
                    <a:bodyPr/>
                    <a:lstStyle/>
                    <a:p>
                      <a:r>
                        <a:rPr lang="en-US" sz="2400" dirty="0"/>
                        <a:t>Melatonin</a:t>
                      </a:r>
                    </a:p>
                  </a:txBody>
                  <a:tcPr/>
                </a:tc>
                <a:tc>
                  <a:txBody>
                    <a:bodyPr/>
                    <a:lstStyle/>
                    <a:p>
                      <a:r>
                        <a:rPr lang="en-US" sz="2400" dirty="0" err="1"/>
                        <a:t>Điều</a:t>
                      </a:r>
                      <a:r>
                        <a:rPr lang="en-US" sz="2400" dirty="0"/>
                        <a:t> </a:t>
                      </a:r>
                      <a:r>
                        <a:rPr lang="en-US" sz="2400" dirty="0" err="1"/>
                        <a:t>hoà</a:t>
                      </a:r>
                      <a:r>
                        <a:rPr lang="en-US" sz="2400" dirty="0"/>
                        <a:t> chu </a:t>
                      </a:r>
                      <a:r>
                        <a:rPr lang="en-US" sz="2400" dirty="0" err="1"/>
                        <a:t>kì</a:t>
                      </a:r>
                      <a:r>
                        <a:rPr lang="en-US" sz="2400" dirty="0"/>
                        <a:t> </a:t>
                      </a:r>
                      <a:r>
                        <a:rPr lang="en-US" sz="2400" dirty="0" err="1"/>
                        <a:t>thức</a:t>
                      </a:r>
                      <a:r>
                        <a:rPr lang="en-US" sz="2400" dirty="0"/>
                        <a:t> </a:t>
                      </a:r>
                      <a:r>
                        <a:rPr lang="en-US" sz="2400" dirty="0" err="1"/>
                        <a:t>ngủ</a:t>
                      </a:r>
                      <a:r>
                        <a:rPr lang="en-US" sz="2400" dirty="0"/>
                        <a:t>.</a:t>
                      </a:r>
                    </a:p>
                  </a:txBody>
                  <a:tcPr/>
                </a:tc>
                <a:extLst>
                  <a:ext uri="{0D108BD9-81ED-4DB2-BD59-A6C34878D82A}">
                    <a16:rowId xmlns:a16="http://schemas.microsoft.com/office/drawing/2014/main" val="2703818225"/>
                  </a:ext>
                </a:extLst>
              </a:tr>
              <a:tr h="330750">
                <a:tc>
                  <a:txBody>
                    <a:bodyPr/>
                    <a:lstStyle/>
                    <a:p>
                      <a:r>
                        <a:rPr lang="en-US" sz="2400" dirty="0" err="1"/>
                        <a:t>Tuyến</a:t>
                      </a:r>
                      <a:r>
                        <a:rPr lang="en-US" sz="2400" dirty="0"/>
                        <a:t> </a:t>
                      </a:r>
                      <a:r>
                        <a:rPr lang="en-US" sz="2400" dirty="0" err="1"/>
                        <a:t>tuỵ</a:t>
                      </a:r>
                      <a:endParaRPr lang="en-US" sz="2400" dirty="0"/>
                    </a:p>
                  </a:txBody>
                  <a:tcPr/>
                </a:tc>
                <a:tc>
                  <a:txBody>
                    <a:bodyPr/>
                    <a:lstStyle/>
                    <a:p>
                      <a:r>
                        <a:rPr lang="en-US" sz="2400" dirty="0"/>
                        <a:t>Insulin </a:t>
                      </a:r>
                      <a:r>
                        <a:rPr lang="en-US" sz="2400" dirty="0" err="1"/>
                        <a:t>và</a:t>
                      </a:r>
                      <a:r>
                        <a:rPr lang="en-US" sz="2400" dirty="0"/>
                        <a:t> glucagon</a:t>
                      </a:r>
                    </a:p>
                  </a:txBody>
                  <a:tcPr/>
                </a:tc>
                <a:tc>
                  <a:txBody>
                    <a:bodyPr/>
                    <a:lstStyle/>
                    <a:p>
                      <a:r>
                        <a:rPr lang="en-US" sz="2400" dirty="0" err="1"/>
                        <a:t>Điều</a:t>
                      </a:r>
                      <a:r>
                        <a:rPr lang="en-US" sz="2400" dirty="0"/>
                        <a:t> </a:t>
                      </a:r>
                      <a:r>
                        <a:rPr lang="en-US" sz="2400" dirty="0" err="1"/>
                        <a:t>hoà</a:t>
                      </a:r>
                      <a:r>
                        <a:rPr lang="en-US" sz="2400" dirty="0"/>
                        <a:t> </a:t>
                      </a:r>
                      <a:r>
                        <a:rPr lang="en-US" sz="2400" dirty="0" err="1"/>
                        <a:t>lượng</a:t>
                      </a:r>
                      <a:r>
                        <a:rPr lang="en-US" sz="2400" dirty="0"/>
                        <a:t> </a:t>
                      </a:r>
                      <a:r>
                        <a:rPr lang="en-US" sz="2400" dirty="0" err="1"/>
                        <a:t>đường</a:t>
                      </a:r>
                      <a:r>
                        <a:rPr lang="en-US" sz="2400" dirty="0"/>
                        <a:t> </a:t>
                      </a:r>
                      <a:r>
                        <a:rPr lang="en-US" sz="2400" dirty="0" err="1"/>
                        <a:t>máu</a:t>
                      </a:r>
                      <a:r>
                        <a:rPr lang="en-US" sz="2400" dirty="0"/>
                        <a:t>.</a:t>
                      </a:r>
                    </a:p>
                  </a:txBody>
                  <a:tcPr/>
                </a:tc>
                <a:extLst>
                  <a:ext uri="{0D108BD9-81ED-4DB2-BD59-A6C34878D82A}">
                    <a16:rowId xmlns:a16="http://schemas.microsoft.com/office/drawing/2014/main" val="1788630660"/>
                  </a:ext>
                </a:extLst>
              </a:tr>
              <a:tr h="700880">
                <a:tc>
                  <a:txBody>
                    <a:bodyPr/>
                    <a:lstStyle/>
                    <a:p>
                      <a:r>
                        <a:rPr lang="en-US" sz="2400" dirty="0" err="1"/>
                        <a:t>Tuyến</a:t>
                      </a:r>
                      <a:r>
                        <a:rPr lang="en-US" sz="2400" dirty="0"/>
                        <a:t> </a:t>
                      </a:r>
                      <a:r>
                        <a:rPr lang="en-US" sz="2400" dirty="0" err="1"/>
                        <a:t>trên</a:t>
                      </a:r>
                      <a:r>
                        <a:rPr lang="en-US" sz="2400" dirty="0"/>
                        <a:t> </a:t>
                      </a:r>
                      <a:r>
                        <a:rPr lang="en-US" sz="2400" dirty="0" err="1"/>
                        <a:t>thận</a:t>
                      </a:r>
                      <a:endParaRPr lang="en-US" sz="2400" dirty="0"/>
                    </a:p>
                  </a:txBody>
                  <a:tcPr/>
                </a:tc>
                <a:tc>
                  <a:txBody>
                    <a:bodyPr/>
                    <a:lstStyle/>
                    <a:p>
                      <a:r>
                        <a:rPr lang="en-US" sz="2400" dirty="0"/>
                        <a:t>-aldosterone</a:t>
                      </a:r>
                    </a:p>
                    <a:p>
                      <a:r>
                        <a:rPr lang="en-US" sz="2400" dirty="0"/>
                        <a:t>-cortisol</a:t>
                      </a:r>
                    </a:p>
                    <a:p>
                      <a:r>
                        <a:rPr lang="en-US" sz="2400" dirty="0"/>
                        <a:t>-adrenalin, noradrenalin, cortisol</a:t>
                      </a:r>
                    </a:p>
                  </a:txBody>
                  <a:tcPr/>
                </a:tc>
                <a:tc>
                  <a:txBody>
                    <a:bodyPr/>
                    <a:lstStyle/>
                    <a:p>
                      <a:r>
                        <a:rPr lang="en-US" sz="2400" dirty="0"/>
                        <a:t>-</a:t>
                      </a:r>
                      <a:r>
                        <a:rPr lang="en-US" sz="2400" dirty="0" err="1"/>
                        <a:t>Điều</a:t>
                      </a:r>
                      <a:r>
                        <a:rPr lang="en-US" sz="2400" dirty="0"/>
                        <a:t> </a:t>
                      </a:r>
                      <a:r>
                        <a:rPr lang="en-US" sz="2400" dirty="0" err="1"/>
                        <a:t>hoà</a:t>
                      </a:r>
                      <a:r>
                        <a:rPr lang="en-US" sz="2400" dirty="0"/>
                        <a:t> </a:t>
                      </a:r>
                      <a:r>
                        <a:rPr lang="en-US" sz="2400" dirty="0" err="1"/>
                        <a:t>huyết</a:t>
                      </a:r>
                      <a:r>
                        <a:rPr lang="en-US" sz="2400" dirty="0"/>
                        <a:t> </a:t>
                      </a:r>
                      <a:r>
                        <a:rPr lang="en-US" sz="2400" dirty="0" err="1"/>
                        <a:t>áp</a:t>
                      </a:r>
                      <a:r>
                        <a:rPr lang="en-US" sz="2400" dirty="0"/>
                        <a:t>, </a:t>
                      </a:r>
                      <a:r>
                        <a:rPr lang="en-US" sz="2400" dirty="0" err="1"/>
                        <a:t>thể</a:t>
                      </a:r>
                      <a:r>
                        <a:rPr lang="en-US" sz="2400" dirty="0"/>
                        <a:t> </a:t>
                      </a:r>
                      <a:r>
                        <a:rPr lang="en-US" sz="2400" dirty="0" err="1"/>
                        <a:t>tích</a:t>
                      </a:r>
                      <a:r>
                        <a:rPr lang="en-US" sz="2400" dirty="0"/>
                        <a:t> </a:t>
                      </a:r>
                      <a:r>
                        <a:rPr lang="en-US" sz="2400" dirty="0" err="1"/>
                        <a:t>máu</a:t>
                      </a:r>
                      <a:r>
                        <a:rPr lang="en-US" sz="2400" dirty="0"/>
                        <a:t>.</a:t>
                      </a:r>
                    </a:p>
                    <a:p>
                      <a:r>
                        <a:rPr lang="en-US" sz="2400" dirty="0"/>
                        <a:t>-</a:t>
                      </a:r>
                      <a:r>
                        <a:rPr lang="en-US" sz="2400" dirty="0" err="1"/>
                        <a:t>Điều</a:t>
                      </a:r>
                      <a:r>
                        <a:rPr lang="en-US" sz="2400" dirty="0"/>
                        <a:t> </a:t>
                      </a:r>
                      <a:r>
                        <a:rPr lang="en-US" sz="2400" dirty="0" err="1"/>
                        <a:t>hoà</a:t>
                      </a:r>
                      <a:r>
                        <a:rPr lang="en-US" sz="2400" dirty="0"/>
                        <a:t> </a:t>
                      </a:r>
                      <a:r>
                        <a:rPr lang="en-US" sz="2400" dirty="0" err="1"/>
                        <a:t>trao</a:t>
                      </a:r>
                      <a:r>
                        <a:rPr lang="en-US" sz="2400" dirty="0"/>
                        <a:t> </a:t>
                      </a:r>
                      <a:r>
                        <a:rPr lang="en-US" sz="2400" dirty="0" err="1"/>
                        <a:t>đổi</a:t>
                      </a:r>
                      <a:r>
                        <a:rPr lang="en-US" sz="2400" dirty="0"/>
                        <a:t> </a:t>
                      </a:r>
                      <a:r>
                        <a:rPr lang="en-US" sz="2400" dirty="0" err="1"/>
                        <a:t>chất</a:t>
                      </a:r>
                      <a:r>
                        <a:rPr lang="en-US" sz="2400" dirty="0"/>
                        <a:t>, </a:t>
                      </a:r>
                      <a:r>
                        <a:rPr lang="en-US" sz="2400" dirty="0" err="1"/>
                        <a:t>năng</a:t>
                      </a:r>
                      <a:r>
                        <a:rPr lang="en-US" sz="2400" dirty="0"/>
                        <a:t> </a:t>
                      </a:r>
                      <a:r>
                        <a:rPr lang="en-US" sz="2400" dirty="0" err="1"/>
                        <a:t>lượng</a:t>
                      </a:r>
                      <a:r>
                        <a:rPr lang="en-US" sz="2400" dirty="0"/>
                        <a:t>.</a:t>
                      </a:r>
                    </a:p>
                    <a:p>
                      <a:r>
                        <a:rPr lang="en-US" sz="2400" dirty="0"/>
                        <a:t>- </a:t>
                      </a:r>
                      <a:r>
                        <a:rPr lang="en-US" sz="2400" dirty="0" err="1"/>
                        <a:t>Chống</a:t>
                      </a:r>
                      <a:r>
                        <a:rPr lang="en-US" sz="2400" dirty="0"/>
                        <a:t> stress</a:t>
                      </a:r>
                    </a:p>
                  </a:txBody>
                  <a:tcPr/>
                </a:tc>
                <a:extLst>
                  <a:ext uri="{0D108BD9-81ED-4DB2-BD59-A6C34878D82A}">
                    <a16:rowId xmlns:a16="http://schemas.microsoft.com/office/drawing/2014/main" val="67459355"/>
                  </a:ext>
                </a:extLst>
              </a:tr>
              <a:tr h="570883">
                <a:tc>
                  <a:txBody>
                    <a:bodyPr/>
                    <a:lstStyle/>
                    <a:p>
                      <a:r>
                        <a:rPr lang="en-US" sz="2400" dirty="0" err="1"/>
                        <a:t>Tuyến</a:t>
                      </a:r>
                      <a:r>
                        <a:rPr lang="en-US" sz="2400" dirty="0"/>
                        <a:t> </a:t>
                      </a:r>
                      <a:r>
                        <a:rPr lang="en-US" sz="2400" dirty="0" err="1"/>
                        <a:t>sinh</a:t>
                      </a:r>
                      <a:r>
                        <a:rPr lang="en-US" sz="2400" dirty="0"/>
                        <a:t> </a:t>
                      </a:r>
                      <a:r>
                        <a:rPr lang="en-US" sz="2400" dirty="0" err="1"/>
                        <a:t>dục</a:t>
                      </a:r>
                      <a:r>
                        <a:rPr lang="en-US" sz="2400" dirty="0"/>
                        <a:t> </a:t>
                      </a:r>
                      <a:r>
                        <a:rPr lang="en-US" sz="2400" dirty="0" err="1"/>
                        <a:t>nữ</a:t>
                      </a:r>
                      <a:endParaRPr lang="en-US" sz="2400" dirty="0"/>
                    </a:p>
                  </a:txBody>
                  <a:tcPr/>
                </a:tc>
                <a:tc>
                  <a:txBody>
                    <a:bodyPr/>
                    <a:lstStyle/>
                    <a:p>
                      <a:r>
                        <a:rPr lang="en-US" sz="2400" dirty="0"/>
                        <a:t>Estrogen, progesterone (</a:t>
                      </a:r>
                      <a:r>
                        <a:rPr lang="en-US" sz="2400" dirty="0" err="1"/>
                        <a:t>buồng</a:t>
                      </a:r>
                      <a:r>
                        <a:rPr lang="en-US" sz="2400" dirty="0"/>
                        <a:t> </a:t>
                      </a:r>
                      <a:r>
                        <a:rPr lang="en-US" sz="2400" dirty="0" err="1"/>
                        <a:t>trứng</a:t>
                      </a:r>
                      <a:r>
                        <a:rPr lang="en-US" sz="2400" dirty="0"/>
                        <a:t>)</a:t>
                      </a:r>
                    </a:p>
                  </a:txBody>
                  <a:tcPr/>
                </a:tc>
                <a:tc rowSpan="2">
                  <a:txBody>
                    <a:bodyPr/>
                    <a:lstStyle/>
                    <a:p>
                      <a:pPr marL="285750" indent="-285750">
                        <a:buFontTx/>
                        <a:buChar char="-"/>
                      </a:pPr>
                      <a:r>
                        <a:rPr lang="en-US" sz="2400" dirty="0" err="1"/>
                        <a:t>Hình</a:t>
                      </a:r>
                      <a:r>
                        <a:rPr lang="en-US" sz="2400" dirty="0"/>
                        <a:t> </a:t>
                      </a:r>
                      <a:r>
                        <a:rPr lang="en-US" sz="2400" dirty="0" err="1"/>
                        <a:t>thành</a:t>
                      </a:r>
                      <a:r>
                        <a:rPr lang="en-US" sz="2400" dirty="0"/>
                        <a:t> </a:t>
                      </a:r>
                      <a:r>
                        <a:rPr lang="en-US" sz="2400" dirty="0" err="1"/>
                        <a:t>đặc</a:t>
                      </a:r>
                      <a:r>
                        <a:rPr lang="en-US" sz="2400" dirty="0"/>
                        <a:t> </a:t>
                      </a:r>
                      <a:r>
                        <a:rPr lang="en-US" sz="2400" dirty="0" err="1"/>
                        <a:t>điểm</a:t>
                      </a:r>
                      <a:r>
                        <a:rPr lang="en-US" sz="2400" dirty="0"/>
                        <a:t> </a:t>
                      </a:r>
                      <a:r>
                        <a:rPr lang="en-US" sz="2400" dirty="0" err="1"/>
                        <a:t>sinh</a:t>
                      </a:r>
                      <a:r>
                        <a:rPr lang="en-US" sz="2400" dirty="0"/>
                        <a:t> </a:t>
                      </a:r>
                      <a:r>
                        <a:rPr lang="en-US" sz="2400" dirty="0" err="1"/>
                        <a:t>dục</a:t>
                      </a:r>
                      <a:r>
                        <a:rPr lang="en-US" sz="2400" dirty="0"/>
                        <a:t> </a:t>
                      </a:r>
                      <a:r>
                        <a:rPr lang="en-US" sz="2400" dirty="0" err="1"/>
                        <a:t>thứ</a:t>
                      </a:r>
                      <a:r>
                        <a:rPr lang="en-US" sz="2400" dirty="0"/>
                        <a:t> </a:t>
                      </a:r>
                      <a:r>
                        <a:rPr lang="en-US" sz="2400" dirty="0" err="1"/>
                        <a:t>cấp</a:t>
                      </a:r>
                      <a:r>
                        <a:rPr lang="en-US" sz="2400" dirty="0"/>
                        <a:t>.</a:t>
                      </a:r>
                    </a:p>
                    <a:p>
                      <a:pPr marL="285750" indent="-285750">
                        <a:buFontTx/>
                        <a:buChar char="-"/>
                      </a:pPr>
                      <a:r>
                        <a:rPr lang="en-US" sz="2400" dirty="0" err="1"/>
                        <a:t>Kích</a:t>
                      </a:r>
                      <a:r>
                        <a:rPr lang="en-US" sz="2400" dirty="0"/>
                        <a:t> </a:t>
                      </a:r>
                      <a:r>
                        <a:rPr lang="en-US" sz="2400" dirty="0" err="1"/>
                        <a:t>thích</a:t>
                      </a:r>
                      <a:r>
                        <a:rPr lang="en-US" sz="2400" dirty="0"/>
                        <a:t> </a:t>
                      </a:r>
                      <a:r>
                        <a:rPr lang="en-US" sz="2400" dirty="0" err="1"/>
                        <a:t>sinh</a:t>
                      </a:r>
                      <a:r>
                        <a:rPr lang="en-US" sz="2400" dirty="0"/>
                        <a:t> </a:t>
                      </a:r>
                      <a:r>
                        <a:rPr lang="en-US" sz="2400" dirty="0" err="1"/>
                        <a:t>trưởng</a:t>
                      </a:r>
                      <a:r>
                        <a:rPr lang="en-US" sz="2400" dirty="0"/>
                        <a:t>, </a:t>
                      </a:r>
                      <a:r>
                        <a:rPr lang="en-US" sz="2400" dirty="0" err="1"/>
                        <a:t>phát</a:t>
                      </a:r>
                      <a:r>
                        <a:rPr lang="en-US" sz="2400" dirty="0"/>
                        <a:t> </a:t>
                      </a:r>
                      <a:r>
                        <a:rPr lang="en-US" sz="2400" dirty="0" err="1"/>
                        <a:t>triển</a:t>
                      </a:r>
                      <a:r>
                        <a:rPr lang="en-US" sz="2400" dirty="0"/>
                        <a:t>.</a:t>
                      </a:r>
                    </a:p>
                    <a:p>
                      <a:pPr marL="285750" indent="-285750">
                        <a:buFontTx/>
                        <a:buChar char="-"/>
                      </a:pPr>
                      <a:r>
                        <a:rPr lang="en-US" sz="2400" dirty="0" err="1"/>
                        <a:t>Điều</a:t>
                      </a:r>
                      <a:r>
                        <a:rPr lang="en-US" sz="2400" dirty="0"/>
                        <a:t> </a:t>
                      </a:r>
                      <a:r>
                        <a:rPr lang="en-US" sz="2400" dirty="0" err="1"/>
                        <a:t>hoà</a:t>
                      </a:r>
                      <a:r>
                        <a:rPr lang="en-US" sz="2400" dirty="0"/>
                        <a:t> chu </a:t>
                      </a:r>
                      <a:r>
                        <a:rPr lang="en-US" sz="2400" dirty="0" err="1"/>
                        <a:t>kì</a:t>
                      </a:r>
                      <a:r>
                        <a:rPr lang="en-US" sz="2400" dirty="0"/>
                        <a:t> </a:t>
                      </a:r>
                      <a:r>
                        <a:rPr lang="en-US" sz="2400" dirty="0" err="1"/>
                        <a:t>sinh</a:t>
                      </a:r>
                      <a:r>
                        <a:rPr lang="en-US" sz="2400" dirty="0"/>
                        <a:t> </a:t>
                      </a:r>
                      <a:r>
                        <a:rPr lang="en-US" sz="2400" dirty="0" err="1"/>
                        <a:t>dục</a:t>
                      </a:r>
                      <a:r>
                        <a:rPr lang="en-US" sz="2400" dirty="0"/>
                        <a:t>.</a:t>
                      </a:r>
                    </a:p>
                  </a:txBody>
                  <a:tcPr/>
                </a:tc>
                <a:extLst>
                  <a:ext uri="{0D108BD9-81ED-4DB2-BD59-A6C34878D82A}">
                    <a16:rowId xmlns:a16="http://schemas.microsoft.com/office/drawing/2014/main" val="1336050082"/>
                  </a:ext>
                </a:extLst>
              </a:tr>
              <a:tr h="570883">
                <a:tc>
                  <a:txBody>
                    <a:bodyPr/>
                    <a:lstStyle/>
                    <a:p>
                      <a:r>
                        <a:rPr lang="en-US" sz="2400" dirty="0" err="1"/>
                        <a:t>Tuyến</a:t>
                      </a:r>
                      <a:r>
                        <a:rPr lang="en-US" sz="2400" dirty="0"/>
                        <a:t> </a:t>
                      </a:r>
                      <a:r>
                        <a:rPr lang="en-US" sz="2400" dirty="0" err="1"/>
                        <a:t>sinh</a:t>
                      </a:r>
                      <a:r>
                        <a:rPr lang="en-US" sz="2400" dirty="0"/>
                        <a:t> </a:t>
                      </a:r>
                      <a:r>
                        <a:rPr lang="en-US" sz="2400" dirty="0" err="1"/>
                        <a:t>dục</a:t>
                      </a:r>
                      <a:r>
                        <a:rPr lang="en-US" sz="2400" dirty="0"/>
                        <a:t> </a:t>
                      </a:r>
                      <a:r>
                        <a:rPr lang="en-US" sz="2400" dirty="0" err="1"/>
                        <a:t>nam</a:t>
                      </a:r>
                      <a:endParaRPr lang="en-US" sz="2400" dirty="0"/>
                    </a:p>
                  </a:txBody>
                  <a:tcPr/>
                </a:tc>
                <a:tc>
                  <a:txBody>
                    <a:bodyPr/>
                    <a:lstStyle/>
                    <a:p>
                      <a:r>
                        <a:rPr lang="en-US" sz="2400" dirty="0"/>
                        <a:t>Testosterone( </a:t>
                      </a:r>
                      <a:r>
                        <a:rPr lang="en-US" sz="2400" dirty="0" err="1"/>
                        <a:t>tinh</a:t>
                      </a:r>
                      <a:r>
                        <a:rPr lang="en-US" sz="2400" dirty="0"/>
                        <a:t> </a:t>
                      </a:r>
                      <a:r>
                        <a:rPr lang="en-US" sz="2400" dirty="0" err="1"/>
                        <a:t>hoàn</a:t>
                      </a:r>
                      <a:r>
                        <a:rPr lang="en-US" sz="2400" dirty="0"/>
                        <a:t>)</a:t>
                      </a:r>
                    </a:p>
                  </a:txBody>
                  <a:tcPr/>
                </a:tc>
                <a:tc vMerge="1">
                  <a:txBody>
                    <a:bodyPr/>
                    <a:lstStyle/>
                    <a:p>
                      <a:endParaRPr lang="en-US" dirty="0"/>
                    </a:p>
                  </a:txBody>
                  <a:tcPr/>
                </a:tc>
                <a:extLst>
                  <a:ext uri="{0D108BD9-81ED-4DB2-BD59-A6C34878D82A}">
                    <a16:rowId xmlns:a16="http://schemas.microsoft.com/office/drawing/2014/main" val="1305444910"/>
                  </a:ext>
                </a:extLst>
              </a:tr>
            </a:tbl>
          </a:graphicData>
        </a:graphic>
      </p:graphicFrame>
    </p:spTree>
    <p:extLst>
      <p:ext uri="{BB962C8B-B14F-4D97-AF65-F5344CB8AC3E}">
        <p14:creationId xmlns:p14="http://schemas.microsoft.com/office/powerpoint/2010/main" val="499707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631DD1-65B6-8FBC-DFBE-75738DABE8F2}"/>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2" name="Table 2">
            <a:extLst>
              <a:ext uri="{FF2B5EF4-FFF2-40B4-BE49-F238E27FC236}">
                <a16:creationId xmlns:a16="http://schemas.microsoft.com/office/drawing/2014/main" id="{E0492F7C-A658-C487-BF57-5954CEEE6E87}"/>
              </a:ext>
            </a:extLst>
          </p:cNvPr>
          <p:cNvGraphicFramePr>
            <a:graphicFrameLocks noGrp="1"/>
          </p:cNvGraphicFramePr>
          <p:nvPr>
            <p:extLst>
              <p:ext uri="{D42A27DB-BD31-4B8C-83A1-F6EECF244321}">
                <p14:modId xmlns:p14="http://schemas.microsoft.com/office/powerpoint/2010/main" val="566260061"/>
              </p:ext>
            </p:extLst>
          </p:nvPr>
        </p:nvGraphicFramePr>
        <p:xfrm>
          <a:off x="311728" y="-6625596"/>
          <a:ext cx="11568544" cy="10881360"/>
        </p:xfrm>
        <a:graphic>
          <a:graphicData uri="http://schemas.openxmlformats.org/drawingml/2006/table">
            <a:tbl>
              <a:tblPr firstRow="1" bandRow="1">
                <a:tableStyleId>{5940675A-B579-460E-94D1-54222C63F5DA}</a:tableStyleId>
              </a:tblPr>
              <a:tblGrid>
                <a:gridCol w="2192556">
                  <a:extLst>
                    <a:ext uri="{9D8B030D-6E8A-4147-A177-3AD203B41FA5}">
                      <a16:colId xmlns:a16="http://schemas.microsoft.com/office/drawing/2014/main" val="2268827457"/>
                    </a:ext>
                  </a:extLst>
                </a:gridCol>
                <a:gridCol w="3810624">
                  <a:extLst>
                    <a:ext uri="{9D8B030D-6E8A-4147-A177-3AD203B41FA5}">
                      <a16:colId xmlns:a16="http://schemas.microsoft.com/office/drawing/2014/main" val="2771032537"/>
                    </a:ext>
                  </a:extLst>
                </a:gridCol>
                <a:gridCol w="5565364">
                  <a:extLst>
                    <a:ext uri="{9D8B030D-6E8A-4147-A177-3AD203B41FA5}">
                      <a16:colId xmlns:a16="http://schemas.microsoft.com/office/drawing/2014/main" val="391906573"/>
                    </a:ext>
                  </a:extLst>
                </a:gridCol>
              </a:tblGrid>
              <a:tr h="330750">
                <a:tc>
                  <a:txBody>
                    <a:bodyPr/>
                    <a:lstStyle/>
                    <a:p>
                      <a:pPr algn="ctr"/>
                      <a:r>
                        <a:rPr lang="en-US" sz="2400" b="1" dirty="0" err="1"/>
                        <a:t>Các</a:t>
                      </a:r>
                      <a:r>
                        <a:rPr lang="en-US" sz="2400" b="1" dirty="0"/>
                        <a:t> </a:t>
                      </a:r>
                      <a:r>
                        <a:rPr lang="en-US" sz="2400" b="1" dirty="0" err="1"/>
                        <a:t>tuyến</a:t>
                      </a:r>
                      <a:r>
                        <a:rPr lang="en-US" sz="2400" b="1" dirty="0"/>
                        <a:t> </a:t>
                      </a:r>
                      <a:r>
                        <a:rPr lang="en-US" sz="2400" b="1" dirty="0" err="1"/>
                        <a:t>nội</a:t>
                      </a:r>
                      <a:r>
                        <a:rPr lang="en-US" sz="2400" b="1" dirty="0"/>
                        <a:t> </a:t>
                      </a:r>
                      <a:r>
                        <a:rPr lang="en-US" sz="2400" b="1" dirty="0" err="1"/>
                        <a:t>tiết</a:t>
                      </a:r>
                      <a:endParaRPr lang="en-US" sz="2400" b="1" dirty="0"/>
                    </a:p>
                  </a:txBody>
                  <a:tcPr/>
                </a:tc>
                <a:tc>
                  <a:txBody>
                    <a:bodyPr/>
                    <a:lstStyle/>
                    <a:p>
                      <a:pPr algn="ctr"/>
                      <a:r>
                        <a:rPr lang="en-US" sz="2400" b="1" dirty="0"/>
                        <a:t>Hormone</a:t>
                      </a:r>
                    </a:p>
                  </a:txBody>
                  <a:tcPr/>
                </a:tc>
                <a:tc>
                  <a:txBody>
                    <a:bodyPr/>
                    <a:lstStyle/>
                    <a:p>
                      <a:pPr algn="ctr"/>
                      <a:r>
                        <a:rPr lang="en-US" sz="2400" b="1" dirty="0" err="1"/>
                        <a:t>Chức</a:t>
                      </a:r>
                      <a:r>
                        <a:rPr lang="en-US" sz="2400" b="1" dirty="0"/>
                        <a:t> </a:t>
                      </a:r>
                      <a:r>
                        <a:rPr lang="en-US" sz="2400" b="1" dirty="0" err="1"/>
                        <a:t>năng</a:t>
                      </a:r>
                      <a:endParaRPr lang="en-US" sz="2400" b="1" dirty="0"/>
                    </a:p>
                  </a:txBody>
                  <a:tcPr/>
                </a:tc>
                <a:extLst>
                  <a:ext uri="{0D108BD9-81ED-4DB2-BD59-A6C34878D82A}">
                    <a16:rowId xmlns:a16="http://schemas.microsoft.com/office/drawing/2014/main" val="2186480129"/>
                  </a:ext>
                </a:extLst>
              </a:tr>
              <a:tr h="730969">
                <a:tc>
                  <a:txBody>
                    <a:bodyPr/>
                    <a:lstStyle/>
                    <a:p>
                      <a:r>
                        <a:rPr lang="en-US" sz="2400" dirty="0" err="1"/>
                        <a:t>Tuyến</a:t>
                      </a:r>
                      <a:r>
                        <a:rPr lang="en-US" sz="2400" dirty="0"/>
                        <a:t> </a:t>
                      </a:r>
                      <a:r>
                        <a:rPr lang="en-US" sz="2400" dirty="0" err="1"/>
                        <a:t>giáp</a:t>
                      </a:r>
                      <a:endParaRPr lang="en-US" sz="2400" dirty="0"/>
                    </a:p>
                  </a:txBody>
                  <a:tcPr/>
                </a:tc>
                <a:tc>
                  <a:txBody>
                    <a:bodyPr/>
                    <a:lstStyle/>
                    <a:p>
                      <a:r>
                        <a:rPr lang="en-US" sz="2400" dirty="0"/>
                        <a:t>-Thyroxine</a:t>
                      </a:r>
                    </a:p>
                    <a:p>
                      <a:endParaRPr lang="en-US" sz="2400" dirty="0"/>
                    </a:p>
                    <a:p>
                      <a:r>
                        <a:rPr lang="en-US" sz="2400" dirty="0"/>
                        <a:t>-</a:t>
                      </a:r>
                      <a:r>
                        <a:rPr lang="en-US" sz="2400" dirty="0" err="1"/>
                        <a:t>Calcitonine</a:t>
                      </a:r>
                      <a:endParaRPr lang="en-US" sz="2400" dirty="0"/>
                    </a:p>
                  </a:txBody>
                  <a:tcPr/>
                </a:tc>
                <a:tc>
                  <a:txBody>
                    <a:bodyPr/>
                    <a:lstStyle/>
                    <a:p>
                      <a:r>
                        <a:rPr lang="en-US" sz="2400" dirty="0"/>
                        <a:t>-</a:t>
                      </a:r>
                      <a:r>
                        <a:rPr lang="en-US" sz="2400" dirty="0" err="1"/>
                        <a:t>Điều</a:t>
                      </a:r>
                      <a:r>
                        <a:rPr lang="en-US" sz="2400" dirty="0"/>
                        <a:t> </a:t>
                      </a:r>
                      <a:r>
                        <a:rPr lang="en-US" sz="2400" dirty="0" err="1"/>
                        <a:t>hoà</a:t>
                      </a:r>
                      <a:r>
                        <a:rPr lang="en-US" sz="2400" dirty="0"/>
                        <a:t> </a:t>
                      </a:r>
                      <a:r>
                        <a:rPr lang="en-US" sz="2400" dirty="0" err="1"/>
                        <a:t>sinh</a:t>
                      </a:r>
                      <a:r>
                        <a:rPr lang="en-US" sz="2400" dirty="0"/>
                        <a:t> </a:t>
                      </a:r>
                      <a:r>
                        <a:rPr lang="en-US" sz="2400" dirty="0" err="1"/>
                        <a:t>trưởng</a:t>
                      </a:r>
                      <a:r>
                        <a:rPr lang="en-US" sz="2400" dirty="0"/>
                        <a:t>, </a:t>
                      </a:r>
                      <a:r>
                        <a:rPr lang="en-US" sz="2400" dirty="0" err="1"/>
                        <a:t>phát</a:t>
                      </a:r>
                      <a:r>
                        <a:rPr lang="en-US" sz="2400" dirty="0"/>
                        <a:t> </a:t>
                      </a:r>
                      <a:r>
                        <a:rPr lang="en-US" sz="2400" dirty="0" err="1"/>
                        <a:t>triển</a:t>
                      </a:r>
                      <a:r>
                        <a:rPr lang="en-US" sz="2400" dirty="0"/>
                        <a:t>; </a:t>
                      </a:r>
                      <a:r>
                        <a:rPr lang="en-US" sz="2400" dirty="0" err="1"/>
                        <a:t>tăng</a:t>
                      </a:r>
                      <a:r>
                        <a:rPr lang="en-US" sz="2400" dirty="0"/>
                        <a:t> </a:t>
                      </a:r>
                      <a:r>
                        <a:rPr lang="en-US" sz="2400" dirty="0" err="1"/>
                        <a:t>cường</a:t>
                      </a:r>
                      <a:r>
                        <a:rPr lang="en-US" sz="2400" dirty="0"/>
                        <a:t> </a:t>
                      </a:r>
                      <a:r>
                        <a:rPr lang="en-US" sz="2400" dirty="0" err="1"/>
                        <a:t>trao</a:t>
                      </a:r>
                      <a:r>
                        <a:rPr lang="en-US" sz="2400" dirty="0"/>
                        <a:t> </a:t>
                      </a:r>
                      <a:r>
                        <a:rPr lang="en-US" sz="2400" dirty="0" err="1"/>
                        <a:t>đổi</a:t>
                      </a:r>
                      <a:r>
                        <a:rPr lang="en-US" sz="2400" dirty="0"/>
                        <a:t> </a:t>
                      </a:r>
                      <a:r>
                        <a:rPr lang="en-US" sz="2400" dirty="0" err="1"/>
                        <a:t>chất</a:t>
                      </a:r>
                      <a:r>
                        <a:rPr lang="en-US" sz="2400" dirty="0"/>
                        <a:t>, </a:t>
                      </a:r>
                      <a:r>
                        <a:rPr lang="en-US" sz="2400" dirty="0" err="1"/>
                        <a:t>sinh</a:t>
                      </a:r>
                      <a:r>
                        <a:rPr lang="en-US" sz="2400" dirty="0"/>
                        <a:t> </a:t>
                      </a:r>
                      <a:r>
                        <a:rPr lang="en-US" sz="2400" dirty="0" err="1"/>
                        <a:t>nhiệt</a:t>
                      </a:r>
                      <a:r>
                        <a:rPr lang="en-US" sz="2400" dirty="0"/>
                        <a:t>; </a:t>
                      </a:r>
                    </a:p>
                    <a:p>
                      <a:r>
                        <a:rPr lang="en-US" sz="2400" dirty="0"/>
                        <a:t>-</a:t>
                      </a:r>
                      <a:r>
                        <a:rPr lang="en-US" sz="2400" dirty="0" err="1"/>
                        <a:t>Điều</a:t>
                      </a:r>
                      <a:r>
                        <a:rPr lang="en-US" sz="2400" dirty="0"/>
                        <a:t> </a:t>
                      </a:r>
                      <a:r>
                        <a:rPr lang="en-US" sz="2400" dirty="0" err="1"/>
                        <a:t>hoà</a:t>
                      </a:r>
                      <a:r>
                        <a:rPr lang="en-US" sz="2400" dirty="0"/>
                        <a:t> calcium </a:t>
                      </a:r>
                      <a:r>
                        <a:rPr lang="en-US" sz="2400" dirty="0" err="1"/>
                        <a:t>máu</a:t>
                      </a:r>
                      <a:endParaRPr lang="en-US" sz="2400" dirty="0"/>
                    </a:p>
                  </a:txBody>
                  <a:tcPr/>
                </a:tc>
                <a:extLst>
                  <a:ext uri="{0D108BD9-81ED-4DB2-BD59-A6C34878D82A}">
                    <a16:rowId xmlns:a16="http://schemas.microsoft.com/office/drawing/2014/main" val="1507475545"/>
                  </a:ext>
                </a:extLst>
              </a:tr>
              <a:tr h="1126697">
                <a:tc>
                  <a:txBody>
                    <a:bodyPr/>
                    <a:lstStyle/>
                    <a:p>
                      <a:r>
                        <a:rPr lang="en-US" sz="2400" dirty="0" err="1"/>
                        <a:t>Tuyến</a:t>
                      </a:r>
                      <a:r>
                        <a:rPr lang="en-US" sz="2400" dirty="0"/>
                        <a:t> </a:t>
                      </a:r>
                      <a:r>
                        <a:rPr lang="en-US" sz="2400" dirty="0" err="1"/>
                        <a:t>yên</a:t>
                      </a:r>
                      <a:endParaRPr lang="en-US" sz="2400" dirty="0"/>
                    </a:p>
                  </a:txBody>
                  <a:tcPr/>
                </a:tc>
                <a:tc>
                  <a:txBody>
                    <a:bodyPr/>
                    <a:lstStyle/>
                    <a:p>
                      <a:r>
                        <a:rPr lang="en-US" sz="2400" dirty="0"/>
                        <a:t>-GH</a:t>
                      </a:r>
                    </a:p>
                    <a:p>
                      <a:r>
                        <a:rPr lang="en-US" sz="2400" dirty="0"/>
                        <a:t>-Prolactin</a:t>
                      </a:r>
                    </a:p>
                    <a:p>
                      <a:r>
                        <a:rPr lang="en-US" sz="2400" dirty="0"/>
                        <a:t>-TSH</a:t>
                      </a:r>
                    </a:p>
                    <a:p>
                      <a:r>
                        <a:rPr lang="en-US" sz="2400" dirty="0"/>
                        <a:t>-ACTH</a:t>
                      </a:r>
                    </a:p>
                    <a:p>
                      <a:r>
                        <a:rPr lang="en-US" sz="2400" dirty="0"/>
                        <a:t>-FSH, LH</a:t>
                      </a:r>
                    </a:p>
                  </a:txBody>
                  <a:tcPr/>
                </a:tc>
                <a:tc>
                  <a:txBody>
                    <a:bodyPr/>
                    <a:lstStyle/>
                    <a:p>
                      <a:r>
                        <a:rPr lang="en-US" sz="2400" dirty="0"/>
                        <a:t> -</a:t>
                      </a:r>
                      <a:r>
                        <a:rPr lang="en-US" sz="2400" dirty="0" err="1"/>
                        <a:t>Kích</a:t>
                      </a:r>
                      <a:r>
                        <a:rPr lang="en-US" sz="2400" dirty="0"/>
                        <a:t> </a:t>
                      </a:r>
                      <a:r>
                        <a:rPr lang="en-US" sz="2400" dirty="0" err="1"/>
                        <a:t>thích</a:t>
                      </a:r>
                      <a:r>
                        <a:rPr lang="en-US" sz="2400" dirty="0"/>
                        <a:t> </a:t>
                      </a:r>
                      <a:r>
                        <a:rPr lang="en-US" sz="2400" dirty="0" err="1"/>
                        <a:t>sinh</a:t>
                      </a:r>
                      <a:r>
                        <a:rPr lang="en-US" sz="2400" dirty="0"/>
                        <a:t> </a:t>
                      </a:r>
                      <a:r>
                        <a:rPr lang="en-US" sz="2400" dirty="0" err="1"/>
                        <a:t>trưởng</a:t>
                      </a:r>
                      <a:r>
                        <a:rPr lang="en-US" sz="2400" dirty="0"/>
                        <a:t>.</a:t>
                      </a:r>
                    </a:p>
                    <a:p>
                      <a:pPr marL="0" indent="0">
                        <a:buFontTx/>
                        <a:buNone/>
                      </a:pPr>
                      <a:r>
                        <a:rPr lang="en-US" sz="2400" dirty="0"/>
                        <a:t>- </a:t>
                      </a:r>
                      <a:r>
                        <a:rPr lang="en-US" sz="2400" dirty="0" err="1"/>
                        <a:t>Điều</a:t>
                      </a:r>
                      <a:r>
                        <a:rPr lang="en-US" sz="2400" dirty="0"/>
                        <a:t> </a:t>
                      </a:r>
                      <a:r>
                        <a:rPr lang="en-US" sz="2400" dirty="0" err="1"/>
                        <a:t>hoà</a:t>
                      </a:r>
                      <a:r>
                        <a:rPr lang="en-US" sz="2400" dirty="0"/>
                        <a:t> </a:t>
                      </a:r>
                      <a:r>
                        <a:rPr lang="en-US" sz="2400" dirty="0" err="1"/>
                        <a:t>hình</a:t>
                      </a:r>
                      <a:r>
                        <a:rPr lang="en-US" sz="2400" dirty="0"/>
                        <a:t> </a:t>
                      </a:r>
                      <a:r>
                        <a:rPr lang="en-US" sz="2400" dirty="0" err="1"/>
                        <a:t>thành</a:t>
                      </a:r>
                      <a:r>
                        <a:rPr lang="en-US" sz="2400" dirty="0"/>
                        <a:t> </a:t>
                      </a:r>
                      <a:r>
                        <a:rPr lang="en-US" sz="2400" dirty="0" err="1"/>
                        <a:t>và</a:t>
                      </a:r>
                      <a:r>
                        <a:rPr lang="en-US" sz="2400" dirty="0"/>
                        <a:t> </a:t>
                      </a:r>
                      <a:r>
                        <a:rPr lang="en-US" sz="2400" dirty="0" err="1"/>
                        <a:t>tiết</a:t>
                      </a:r>
                      <a:r>
                        <a:rPr lang="en-US" sz="2400" dirty="0"/>
                        <a:t> </a:t>
                      </a:r>
                      <a:r>
                        <a:rPr lang="en-US" sz="2400" dirty="0" err="1"/>
                        <a:t>sữa</a:t>
                      </a:r>
                      <a:r>
                        <a:rPr lang="en-US" sz="2400" dirty="0"/>
                        <a:t>.</a:t>
                      </a:r>
                    </a:p>
                    <a:p>
                      <a:pPr marL="0" indent="0">
                        <a:buFontTx/>
                        <a:buNone/>
                      </a:pPr>
                      <a:r>
                        <a:rPr lang="en-US" sz="2400" dirty="0"/>
                        <a:t>- </a:t>
                      </a:r>
                      <a:r>
                        <a:rPr lang="en-US" sz="2400" dirty="0" err="1"/>
                        <a:t>Điều</a:t>
                      </a:r>
                      <a:r>
                        <a:rPr lang="en-US" sz="2400" dirty="0"/>
                        <a:t> </a:t>
                      </a:r>
                      <a:r>
                        <a:rPr lang="en-US" sz="2400" dirty="0" err="1"/>
                        <a:t>hoà</a:t>
                      </a:r>
                      <a:r>
                        <a:rPr lang="en-US" sz="2400" dirty="0"/>
                        <a:t> </a:t>
                      </a:r>
                      <a:r>
                        <a:rPr lang="en-US" sz="2400" dirty="0" err="1"/>
                        <a:t>hoạt</a:t>
                      </a:r>
                      <a:r>
                        <a:rPr lang="en-US" sz="2400" dirty="0"/>
                        <a:t> </a:t>
                      </a:r>
                      <a:r>
                        <a:rPr lang="en-US" sz="2400" dirty="0" err="1"/>
                        <a:t>động</a:t>
                      </a:r>
                      <a:r>
                        <a:rPr lang="en-US" sz="2400" dirty="0"/>
                        <a:t> </a:t>
                      </a:r>
                      <a:r>
                        <a:rPr lang="en-US" sz="2400" dirty="0" err="1"/>
                        <a:t>tuyến</a:t>
                      </a:r>
                      <a:r>
                        <a:rPr lang="en-US" sz="2400" dirty="0"/>
                        <a:t> </a:t>
                      </a:r>
                      <a:r>
                        <a:rPr lang="en-US" sz="2400" dirty="0" err="1"/>
                        <a:t>giáp</a:t>
                      </a:r>
                      <a:r>
                        <a:rPr lang="en-US" sz="2400" dirty="0"/>
                        <a:t>.</a:t>
                      </a:r>
                    </a:p>
                    <a:p>
                      <a:pPr marL="0" indent="0">
                        <a:buFontTx/>
                        <a:buNone/>
                      </a:pPr>
                      <a:r>
                        <a:rPr lang="en-US" sz="2400" dirty="0"/>
                        <a:t>- </a:t>
                      </a:r>
                      <a:r>
                        <a:rPr lang="en-US" sz="2400" dirty="0" err="1"/>
                        <a:t>Điều</a:t>
                      </a:r>
                      <a:r>
                        <a:rPr lang="en-US" sz="2400" dirty="0"/>
                        <a:t> </a:t>
                      </a:r>
                      <a:r>
                        <a:rPr lang="en-US" sz="2400" dirty="0" err="1"/>
                        <a:t>hoà</a:t>
                      </a:r>
                      <a:r>
                        <a:rPr lang="en-US" sz="2400" dirty="0"/>
                        <a:t> </a:t>
                      </a:r>
                      <a:r>
                        <a:rPr lang="en-US" sz="2400" dirty="0" err="1"/>
                        <a:t>hoạt</a:t>
                      </a:r>
                      <a:r>
                        <a:rPr lang="en-US" sz="2400" dirty="0"/>
                        <a:t> </a:t>
                      </a:r>
                      <a:r>
                        <a:rPr lang="en-US" sz="2400" dirty="0" err="1"/>
                        <a:t>độngTuyến</a:t>
                      </a:r>
                      <a:r>
                        <a:rPr lang="en-US" sz="2400" dirty="0"/>
                        <a:t> </a:t>
                      </a:r>
                      <a:r>
                        <a:rPr lang="en-US" sz="2400" dirty="0" err="1"/>
                        <a:t>trên</a:t>
                      </a:r>
                      <a:r>
                        <a:rPr lang="en-US" sz="2400" dirty="0"/>
                        <a:t> </a:t>
                      </a:r>
                      <a:r>
                        <a:rPr lang="en-US" sz="2400" dirty="0" err="1"/>
                        <a:t>thận</a:t>
                      </a:r>
                      <a:r>
                        <a:rPr lang="en-US" sz="2400" dirty="0"/>
                        <a:t>.</a:t>
                      </a:r>
                    </a:p>
                    <a:p>
                      <a:pPr marL="0" indent="0">
                        <a:buFontTx/>
                        <a:buNone/>
                      </a:pPr>
                      <a:r>
                        <a:rPr lang="en-US" sz="2400" dirty="0"/>
                        <a:t>- </a:t>
                      </a:r>
                      <a:r>
                        <a:rPr lang="en-US" sz="2400" dirty="0" err="1"/>
                        <a:t>Điều</a:t>
                      </a:r>
                      <a:r>
                        <a:rPr lang="en-US" sz="2400" dirty="0"/>
                        <a:t> </a:t>
                      </a:r>
                      <a:r>
                        <a:rPr lang="en-US" sz="2400" dirty="0" err="1"/>
                        <a:t>hoà</a:t>
                      </a:r>
                      <a:r>
                        <a:rPr lang="en-US" sz="2400" dirty="0"/>
                        <a:t> </a:t>
                      </a:r>
                      <a:r>
                        <a:rPr lang="en-US" sz="2400" dirty="0" err="1"/>
                        <a:t>hoạt</a:t>
                      </a:r>
                      <a:r>
                        <a:rPr lang="en-US" sz="2400" dirty="0"/>
                        <a:t> </a:t>
                      </a:r>
                      <a:r>
                        <a:rPr lang="en-US" sz="2400" dirty="0" err="1"/>
                        <a:t>động</a:t>
                      </a:r>
                      <a:r>
                        <a:rPr lang="en-US" sz="2400" dirty="0"/>
                        <a:t> </a:t>
                      </a:r>
                      <a:r>
                        <a:rPr lang="en-US" sz="2400" dirty="0" err="1"/>
                        <a:t>tuyến</a:t>
                      </a:r>
                      <a:r>
                        <a:rPr lang="en-US" sz="2400" dirty="0"/>
                        <a:t> </a:t>
                      </a:r>
                      <a:r>
                        <a:rPr lang="en-US" sz="2400" dirty="0" err="1"/>
                        <a:t>sinh</a:t>
                      </a:r>
                      <a:r>
                        <a:rPr lang="en-US" sz="2400" dirty="0"/>
                        <a:t> </a:t>
                      </a:r>
                      <a:r>
                        <a:rPr lang="en-US" sz="2400" dirty="0" err="1"/>
                        <a:t>dục</a:t>
                      </a:r>
                      <a:r>
                        <a:rPr lang="en-US" sz="2400" dirty="0"/>
                        <a:t>.</a:t>
                      </a:r>
                    </a:p>
                  </a:txBody>
                  <a:tcPr/>
                </a:tc>
                <a:extLst>
                  <a:ext uri="{0D108BD9-81ED-4DB2-BD59-A6C34878D82A}">
                    <a16:rowId xmlns:a16="http://schemas.microsoft.com/office/drawing/2014/main" val="2931399826"/>
                  </a:ext>
                </a:extLst>
              </a:tr>
              <a:tr h="330750">
                <a:tc>
                  <a:txBody>
                    <a:bodyPr/>
                    <a:lstStyle/>
                    <a:p>
                      <a:r>
                        <a:rPr lang="en-US" sz="2400" dirty="0" err="1"/>
                        <a:t>Tuyến</a:t>
                      </a:r>
                      <a:r>
                        <a:rPr lang="en-US" sz="2400" dirty="0"/>
                        <a:t> </a:t>
                      </a:r>
                      <a:r>
                        <a:rPr lang="en-US" sz="2400" dirty="0" err="1"/>
                        <a:t>cận</a:t>
                      </a:r>
                      <a:r>
                        <a:rPr lang="en-US" sz="2400" dirty="0"/>
                        <a:t> </a:t>
                      </a:r>
                      <a:r>
                        <a:rPr lang="en-US" sz="2400" dirty="0" err="1"/>
                        <a:t>giáp</a:t>
                      </a:r>
                      <a:endParaRPr lang="en-US" sz="2400" dirty="0"/>
                    </a:p>
                  </a:txBody>
                  <a:tcPr/>
                </a:tc>
                <a:tc>
                  <a:txBody>
                    <a:bodyPr/>
                    <a:lstStyle/>
                    <a:p>
                      <a:r>
                        <a:rPr lang="en-US" sz="2400" dirty="0"/>
                        <a:t>PTH</a:t>
                      </a:r>
                    </a:p>
                  </a:txBody>
                  <a:tcPr/>
                </a:tc>
                <a:tc>
                  <a:txBody>
                    <a:bodyPr/>
                    <a:lstStyle/>
                    <a:p>
                      <a:r>
                        <a:rPr lang="en-US" sz="2400" dirty="0" err="1"/>
                        <a:t>Điều</a:t>
                      </a:r>
                      <a:r>
                        <a:rPr lang="en-US" sz="2400" dirty="0"/>
                        <a:t> </a:t>
                      </a:r>
                      <a:r>
                        <a:rPr lang="en-US" sz="2400" dirty="0" err="1"/>
                        <a:t>hoà</a:t>
                      </a:r>
                      <a:r>
                        <a:rPr lang="en-US" sz="2400" dirty="0"/>
                        <a:t> </a:t>
                      </a:r>
                      <a:r>
                        <a:rPr lang="en-US" sz="2400" dirty="0" err="1"/>
                        <a:t>lượng</a:t>
                      </a:r>
                      <a:r>
                        <a:rPr lang="en-US" sz="2400" dirty="0"/>
                        <a:t> calcium </a:t>
                      </a:r>
                      <a:r>
                        <a:rPr lang="en-US" sz="2400" dirty="0" err="1"/>
                        <a:t>máu</a:t>
                      </a:r>
                      <a:r>
                        <a:rPr lang="en-US" sz="2400" dirty="0"/>
                        <a:t>.</a:t>
                      </a:r>
                    </a:p>
                  </a:txBody>
                  <a:tcPr/>
                </a:tc>
                <a:extLst>
                  <a:ext uri="{0D108BD9-81ED-4DB2-BD59-A6C34878D82A}">
                    <a16:rowId xmlns:a16="http://schemas.microsoft.com/office/drawing/2014/main" val="2186867791"/>
                  </a:ext>
                </a:extLst>
              </a:tr>
              <a:tr h="815548">
                <a:tc>
                  <a:txBody>
                    <a:bodyPr/>
                    <a:lstStyle/>
                    <a:p>
                      <a:r>
                        <a:rPr lang="en-US" sz="2400" dirty="0" err="1"/>
                        <a:t>Vùng</a:t>
                      </a:r>
                      <a:r>
                        <a:rPr lang="en-US" sz="2400" dirty="0"/>
                        <a:t> </a:t>
                      </a:r>
                      <a:r>
                        <a:rPr lang="en-US" sz="2400" dirty="0" err="1"/>
                        <a:t>dưới</a:t>
                      </a:r>
                      <a:r>
                        <a:rPr lang="en-US" sz="2400" dirty="0"/>
                        <a:t> </a:t>
                      </a:r>
                      <a:r>
                        <a:rPr lang="en-US" sz="2400" dirty="0" err="1"/>
                        <a:t>đồi</a:t>
                      </a:r>
                      <a:endParaRPr lang="en-US" sz="2400" dirty="0"/>
                    </a:p>
                  </a:txBody>
                  <a:tcPr/>
                </a:tc>
                <a:tc>
                  <a:txBody>
                    <a:bodyPr/>
                    <a:lstStyle/>
                    <a:p>
                      <a:r>
                        <a:rPr lang="en-US" sz="2400" dirty="0"/>
                        <a:t>-CRH, TRH, GnRH</a:t>
                      </a:r>
                    </a:p>
                    <a:p>
                      <a:r>
                        <a:rPr lang="en-US" sz="2400" dirty="0"/>
                        <a:t>-ADH</a:t>
                      </a:r>
                    </a:p>
                    <a:p>
                      <a:r>
                        <a:rPr lang="en-US" sz="2400" dirty="0"/>
                        <a:t>-Oxytocin</a:t>
                      </a:r>
                    </a:p>
                  </a:txBody>
                  <a:tcPr/>
                </a:tc>
                <a:tc>
                  <a:txBody>
                    <a:bodyPr/>
                    <a:lstStyle/>
                    <a:p>
                      <a:pPr marL="0" indent="0">
                        <a:buFontTx/>
                        <a:buNone/>
                      </a:pPr>
                      <a:r>
                        <a:rPr lang="en-US" sz="2400" dirty="0"/>
                        <a:t>- </a:t>
                      </a:r>
                      <a:r>
                        <a:rPr lang="en-US" sz="2400" dirty="0" err="1"/>
                        <a:t>Điều</a:t>
                      </a:r>
                      <a:r>
                        <a:rPr lang="en-US" sz="2400" dirty="0"/>
                        <a:t> </a:t>
                      </a:r>
                      <a:r>
                        <a:rPr lang="en-US" sz="2400" dirty="0" err="1"/>
                        <a:t>hoà</a:t>
                      </a:r>
                      <a:r>
                        <a:rPr lang="en-US" sz="2400" dirty="0"/>
                        <a:t> </a:t>
                      </a:r>
                      <a:r>
                        <a:rPr lang="en-US" sz="2400" dirty="0" err="1"/>
                        <a:t>hoạt</a:t>
                      </a:r>
                      <a:r>
                        <a:rPr lang="en-US" sz="2400" dirty="0"/>
                        <a:t> </a:t>
                      </a:r>
                      <a:r>
                        <a:rPr lang="en-US" sz="2400" dirty="0" err="1"/>
                        <a:t>động</a:t>
                      </a:r>
                      <a:r>
                        <a:rPr lang="en-US" sz="2400" dirty="0"/>
                        <a:t> </a:t>
                      </a:r>
                      <a:r>
                        <a:rPr lang="en-US" sz="2400" dirty="0" err="1"/>
                        <a:t>tuyến</a:t>
                      </a:r>
                      <a:r>
                        <a:rPr lang="en-US" sz="2400" dirty="0"/>
                        <a:t> </a:t>
                      </a:r>
                      <a:r>
                        <a:rPr lang="en-US" sz="2400" dirty="0" err="1"/>
                        <a:t>yên</a:t>
                      </a:r>
                      <a:r>
                        <a:rPr lang="en-US" sz="2400" dirty="0"/>
                        <a:t>.</a:t>
                      </a:r>
                    </a:p>
                    <a:p>
                      <a:pPr marL="0" indent="0">
                        <a:buFontTx/>
                        <a:buNone/>
                      </a:pPr>
                      <a:r>
                        <a:rPr lang="en-US" sz="2400" dirty="0"/>
                        <a:t>- </a:t>
                      </a:r>
                      <a:r>
                        <a:rPr lang="en-US" sz="2400" dirty="0" err="1"/>
                        <a:t>Điều</a:t>
                      </a:r>
                      <a:r>
                        <a:rPr lang="en-US" sz="2400" dirty="0"/>
                        <a:t> </a:t>
                      </a:r>
                      <a:r>
                        <a:rPr lang="en-US" sz="2400" dirty="0" err="1"/>
                        <a:t>hoà</a:t>
                      </a:r>
                      <a:r>
                        <a:rPr lang="en-US" sz="2400" dirty="0"/>
                        <a:t> </a:t>
                      </a:r>
                      <a:r>
                        <a:rPr lang="en-US" sz="2400" dirty="0" err="1"/>
                        <a:t>áp</a:t>
                      </a:r>
                      <a:r>
                        <a:rPr lang="en-US" sz="2400" dirty="0"/>
                        <a:t> </a:t>
                      </a:r>
                      <a:r>
                        <a:rPr lang="en-US" sz="2400" dirty="0" err="1"/>
                        <a:t>suất</a:t>
                      </a:r>
                      <a:r>
                        <a:rPr lang="en-US" sz="2400" dirty="0"/>
                        <a:t> </a:t>
                      </a:r>
                      <a:r>
                        <a:rPr lang="en-US" sz="2400" dirty="0" err="1"/>
                        <a:t>thẩm</a:t>
                      </a:r>
                      <a:r>
                        <a:rPr lang="en-US" sz="2400" dirty="0"/>
                        <a:t> </a:t>
                      </a:r>
                      <a:r>
                        <a:rPr lang="en-US" sz="2400" dirty="0" err="1"/>
                        <a:t>thấu</a:t>
                      </a:r>
                      <a:r>
                        <a:rPr lang="en-US" sz="2400" dirty="0"/>
                        <a:t>.</a:t>
                      </a:r>
                    </a:p>
                    <a:p>
                      <a:pPr marL="0" indent="0">
                        <a:buFontTx/>
                        <a:buNone/>
                      </a:pPr>
                      <a:r>
                        <a:rPr lang="en-US" sz="2400" dirty="0"/>
                        <a:t>- </a:t>
                      </a:r>
                      <a:r>
                        <a:rPr lang="en-US" sz="2400" dirty="0" err="1"/>
                        <a:t>Kích</a:t>
                      </a:r>
                      <a:r>
                        <a:rPr lang="en-US" sz="2400" dirty="0"/>
                        <a:t> </a:t>
                      </a:r>
                      <a:r>
                        <a:rPr lang="en-US" sz="2400" dirty="0" err="1"/>
                        <a:t>thích</a:t>
                      </a:r>
                      <a:r>
                        <a:rPr lang="en-US" sz="2400" dirty="0"/>
                        <a:t> </a:t>
                      </a:r>
                      <a:r>
                        <a:rPr lang="en-US" sz="2400" dirty="0" err="1"/>
                        <a:t>quá</a:t>
                      </a:r>
                      <a:r>
                        <a:rPr lang="en-US" sz="2400" dirty="0"/>
                        <a:t> </a:t>
                      </a:r>
                      <a:r>
                        <a:rPr lang="en-US" sz="2400" dirty="0" err="1"/>
                        <a:t>trình</a:t>
                      </a:r>
                      <a:r>
                        <a:rPr lang="en-US" sz="2400" dirty="0"/>
                        <a:t> </a:t>
                      </a:r>
                      <a:r>
                        <a:rPr lang="en-US" sz="2400" dirty="0" err="1"/>
                        <a:t>đẻ</a:t>
                      </a:r>
                      <a:r>
                        <a:rPr lang="en-US" sz="2400" dirty="0"/>
                        <a:t>.</a:t>
                      </a:r>
                    </a:p>
                  </a:txBody>
                  <a:tcPr/>
                </a:tc>
                <a:extLst>
                  <a:ext uri="{0D108BD9-81ED-4DB2-BD59-A6C34878D82A}">
                    <a16:rowId xmlns:a16="http://schemas.microsoft.com/office/drawing/2014/main" val="3460049264"/>
                  </a:ext>
                </a:extLst>
              </a:tr>
              <a:tr h="700880">
                <a:tc>
                  <a:txBody>
                    <a:bodyPr/>
                    <a:lstStyle/>
                    <a:p>
                      <a:r>
                        <a:rPr lang="en-US" sz="2400" dirty="0" err="1"/>
                        <a:t>Vùng</a:t>
                      </a:r>
                      <a:r>
                        <a:rPr lang="en-US" sz="2400" dirty="0"/>
                        <a:t> </a:t>
                      </a:r>
                      <a:r>
                        <a:rPr lang="en-US" sz="2400" dirty="0" err="1"/>
                        <a:t>dưới</a:t>
                      </a:r>
                      <a:r>
                        <a:rPr lang="en-US" sz="2400" dirty="0"/>
                        <a:t> </a:t>
                      </a:r>
                      <a:r>
                        <a:rPr lang="en-US" sz="2400" dirty="0" err="1"/>
                        <a:t>đồi</a:t>
                      </a:r>
                      <a:endParaRPr lang="en-US" sz="2400" dirty="0"/>
                    </a:p>
                  </a:txBody>
                  <a:tcPr/>
                </a:tc>
                <a:tc>
                  <a:txBody>
                    <a:bodyPr/>
                    <a:lstStyle/>
                    <a:p>
                      <a:r>
                        <a:rPr lang="en-US" sz="2400" dirty="0"/>
                        <a:t>-CRH, TRH, GnRH</a:t>
                      </a:r>
                    </a:p>
                    <a:p>
                      <a:r>
                        <a:rPr lang="en-US" sz="2400" dirty="0"/>
                        <a:t>-ADH</a:t>
                      </a:r>
                    </a:p>
                    <a:p>
                      <a:r>
                        <a:rPr lang="en-US" sz="2400" dirty="0"/>
                        <a:t>-Oxytocin</a:t>
                      </a:r>
                    </a:p>
                  </a:txBody>
                  <a:tcPr/>
                </a:tc>
                <a:tc>
                  <a:txBody>
                    <a:bodyPr/>
                    <a:lstStyle/>
                    <a:p>
                      <a:pPr marL="0" indent="0">
                        <a:buFontTx/>
                        <a:buNone/>
                      </a:pPr>
                      <a:r>
                        <a:rPr lang="en-US" sz="2400" dirty="0"/>
                        <a:t>- </a:t>
                      </a:r>
                      <a:r>
                        <a:rPr lang="en-US" sz="2400" dirty="0" err="1"/>
                        <a:t>Điều</a:t>
                      </a:r>
                      <a:r>
                        <a:rPr lang="en-US" sz="2400" dirty="0"/>
                        <a:t> </a:t>
                      </a:r>
                      <a:r>
                        <a:rPr lang="en-US" sz="2400" dirty="0" err="1"/>
                        <a:t>hoà</a:t>
                      </a:r>
                      <a:r>
                        <a:rPr lang="en-US" sz="2400" dirty="0"/>
                        <a:t> </a:t>
                      </a:r>
                      <a:r>
                        <a:rPr lang="en-US" sz="2400" dirty="0" err="1"/>
                        <a:t>hoạt</a:t>
                      </a:r>
                      <a:r>
                        <a:rPr lang="en-US" sz="2400" dirty="0"/>
                        <a:t> </a:t>
                      </a:r>
                      <a:r>
                        <a:rPr lang="en-US" sz="2400" dirty="0" err="1"/>
                        <a:t>động</a:t>
                      </a:r>
                      <a:r>
                        <a:rPr lang="en-US" sz="2400" dirty="0"/>
                        <a:t> </a:t>
                      </a:r>
                      <a:r>
                        <a:rPr lang="en-US" sz="2400" dirty="0" err="1"/>
                        <a:t>tuyến</a:t>
                      </a:r>
                      <a:r>
                        <a:rPr lang="en-US" sz="2400" dirty="0"/>
                        <a:t> </a:t>
                      </a:r>
                      <a:r>
                        <a:rPr lang="en-US" sz="2400" dirty="0" err="1"/>
                        <a:t>yên</a:t>
                      </a:r>
                      <a:r>
                        <a:rPr lang="en-US" sz="2400" dirty="0"/>
                        <a:t>.</a:t>
                      </a:r>
                    </a:p>
                    <a:p>
                      <a:pPr marL="0" indent="0">
                        <a:buFontTx/>
                        <a:buNone/>
                      </a:pPr>
                      <a:r>
                        <a:rPr lang="en-US" sz="2400" dirty="0"/>
                        <a:t>- </a:t>
                      </a:r>
                      <a:r>
                        <a:rPr lang="en-US" sz="2400" dirty="0" err="1"/>
                        <a:t>Điều</a:t>
                      </a:r>
                      <a:r>
                        <a:rPr lang="en-US" sz="2400" dirty="0"/>
                        <a:t> </a:t>
                      </a:r>
                      <a:r>
                        <a:rPr lang="en-US" sz="2400" dirty="0" err="1"/>
                        <a:t>hoà</a:t>
                      </a:r>
                      <a:r>
                        <a:rPr lang="en-US" sz="2400" dirty="0"/>
                        <a:t> </a:t>
                      </a:r>
                      <a:r>
                        <a:rPr lang="en-US" sz="2400" dirty="0" err="1"/>
                        <a:t>áp</a:t>
                      </a:r>
                      <a:r>
                        <a:rPr lang="en-US" sz="2400" dirty="0"/>
                        <a:t> </a:t>
                      </a:r>
                      <a:r>
                        <a:rPr lang="en-US" sz="2400" dirty="0" err="1"/>
                        <a:t>suất</a:t>
                      </a:r>
                      <a:r>
                        <a:rPr lang="en-US" sz="2400" dirty="0"/>
                        <a:t> </a:t>
                      </a:r>
                      <a:r>
                        <a:rPr lang="en-US" sz="2400" dirty="0" err="1"/>
                        <a:t>thẩm</a:t>
                      </a:r>
                      <a:r>
                        <a:rPr lang="en-US" sz="2400" dirty="0"/>
                        <a:t> </a:t>
                      </a:r>
                      <a:r>
                        <a:rPr lang="en-US" sz="2400" dirty="0" err="1"/>
                        <a:t>thấu</a:t>
                      </a:r>
                      <a:r>
                        <a:rPr lang="en-US" sz="2400" dirty="0"/>
                        <a:t>.</a:t>
                      </a:r>
                    </a:p>
                    <a:p>
                      <a:pPr marL="0" indent="0">
                        <a:buFontTx/>
                        <a:buNone/>
                      </a:pPr>
                      <a:r>
                        <a:rPr lang="en-US" sz="2400" dirty="0"/>
                        <a:t>- </a:t>
                      </a:r>
                      <a:r>
                        <a:rPr lang="en-US" sz="2400" dirty="0" err="1"/>
                        <a:t>Kích</a:t>
                      </a:r>
                      <a:r>
                        <a:rPr lang="en-US" sz="2400" dirty="0"/>
                        <a:t> </a:t>
                      </a:r>
                      <a:r>
                        <a:rPr lang="en-US" sz="2400" dirty="0" err="1"/>
                        <a:t>thích</a:t>
                      </a:r>
                      <a:r>
                        <a:rPr lang="en-US" sz="2400" dirty="0"/>
                        <a:t> </a:t>
                      </a:r>
                      <a:r>
                        <a:rPr lang="en-US" sz="2400" dirty="0" err="1"/>
                        <a:t>quá</a:t>
                      </a:r>
                      <a:r>
                        <a:rPr lang="en-US" sz="2400" dirty="0"/>
                        <a:t> </a:t>
                      </a:r>
                      <a:r>
                        <a:rPr lang="en-US" sz="2400" dirty="0" err="1"/>
                        <a:t>trình</a:t>
                      </a:r>
                      <a:r>
                        <a:rPr lang="en-US" sz="2400" dirty="0"/>
                        <a:t> </a:t>
                      </a:r>
                      <a:r>
                        <a:rPr lang="en-US" sz="2400" dirty="0" err="1"/>
                        <a:t>đẻ</a:t>
                      </a:r>
                      <a:r>
                        <a:rPr lang="en-US" sz="2400" dirty="0"/>
                        <a:t>.</a:t>
                      </a:r>
                    </a:p>
                  </a:txBody>
                  <a:tcPr/>
                </a:tc>
                <a:extLst>
                  <a:ext uri="{0D108BD9-81ED-4DB2-BD59-A6C34878D82A}">
                    <a16:rowId xmlns:a16="http://schemas.microsoft.com/office/drawing/2014/main" val="1104790108"/>
                  </a:ext>
                </a:extLst>
              </a:tr>
              <a:tr h="330750">
                <a:tc>
                  <a:txBody>
                    <a:bodyPr/>
                    <a:lstStyle/>
                    <a:p>
                      <a:r>
                        <a:rPr lang="en-US" sz="2400" dirty="0" err="1">
                          <a:solidFill>
                            <a:schemeClr val="bg1"/>
                          </a:solidFill>
                        </a:rPr>
                        <a:t>Tuyến</a:t>
                      </a:r>
                      <a:r>
                        <a:rPr lang="en-US" sz="2400" dirty="0">
                          <a:solidFill>
                            <a:schemeClr val="bg1"/>
                          </a:solidFill>
                        </a:rPr>
                        <a:t> </a:t>
                      </a:r>
                      <a:r>
                        <a:rPr lang="en-US" sz="2400" dirty="0" err="1">
                          <a:solidFill>
                            <a:schemeClr val="bg1"/>
                          </a:solidFill>
                        </a:rPr>
                        <a:t>tùng</a:t>
                      </a:r>
                      <a:endParaRPr lang="en-US" sz="2400" dirty="0">
                        <a:solidFill>
                          <a:schemeClr val="bg1"/>
                        </a:solidFill>
                      </a:endParaRPr>
                    </a:p>
                  </a:txBody>
                  <a:tcPr/>
                </a:tc>
                <a:tc>
                  <a:txBody>
                    <a:bodyPr/>
                    <a:lstStyle/>
                    <a:p>
                      <a:r>
                        <a:rPr lang="en-US" sz="2400" dirty="0">
                          <a:solidFill>
                            <a:schemeClr val="bg1"/>
                          </a:solidFill>
                        </a:rPr>
                        <a:t>Melatonin</a:t>
                      </a:r>
                    </a:p>
                  </a:txBody>
                  <a:tcPr/>
                </a:tc>
                <a:tc>
                  <a:txBody>
                    <a:bodyPr/>
                    <a:lstStyle/>
                    <a:p>
                      <a:r>
                        <a:rPr lang="en-US" sz="2400" dirty="0" err="1">
                          <a:solidFill>
                            <a:schemeClr val="bg1"/>
                          </a:solidFill>
                        </a:rPr>
                        <a:t>Điều</a:t>
                      </a:r>
                      <a:r>
                        <a:rPr lang="en-US" sz="2400" dirty="0">
                          <a:solidFill>
                            <a:schemeClr val="bg1"/>
                          </a:solidFill>
                        </a:rPr>
                        <a:t> </a:t>
                      </a:r>
                      <a:r>
                        <a:rPr lang="en-US" sz="2400" dirty="0" err="1">
                          <a:solidFill>
                            <a:schemeClr val="bg1"/>
                          </a:solidFill>
                        </a:rPr>
                        <a:t>hoà</a:t>
                      </a:r>
                      <a:r>
                        <a:rPr lang="en-US" sz="2400" dirty="0">
                          <a:solidFill>
                            <a:schemeClr val="bg1"/>
                          </a:solidFill>
                        </a:rPr>
                        <a:t> chu </a:t>
                      </a:r>
                      <a:r>
                        <a:rPr lang="en-US" sz="2400" dirty="0" err="1">
                          <a:solidFill>
                            <a:schemeClr val="bg1"/>
                          </a:solidFill>
                        </a:rPr>
                        <a:t>kì</a:t>
                      </a:r>
                      <a:r>
                        <a:rPr lang="en-US" sz="2400" dirty="0">
                          <a:solidFill>
                            <a:schemeClr val="bg1"/>
                          </a:solidFill>
                        </a:rPr>
                        <a:t> </a:t>
                      </a:r>
                      <a:r>
                        <a:rPr lang="en-US" sz="2400" dirty="0" err="1">
                          <a:solidFill>
                            <a:schemeClr val="bg1"/>
                          </a:solidFill>
                        </a:rPr>
                        <a:t>thức</a:t>
                      </a:r>
                      <a:r>
                        <a:rPr lang="en-US" sz="2400" dirty="0">
                          <a:solidFill>
                            <a:schemeClr val="bg1"/>
                          </a:solidFill>
                        </a:rPr>
                        <a:t> </a:t>
                      </a:r>
                      <a:r>
                        <a:rPr lang="en-US" sz="2400" dirty="0" err="1">
                          <a:solidFill>
                            <a:schemeClr val="bg1"/>
                          </a:solidFill>
                        </a:rPr>
                        <a:t>ngủ</a:t>
                      </a:r>
                      <a:r>
                        <a:rPr lang="en-US" sz="2400" dirty="0">
                          <a:solidFill>
                            <a:schemeClr val="bg1"/>
                          </a:solidFill>
                        </a:rPr>
                        <a:t>.</a:t>
                      </a:r>
                    </a:p>
                  </a:txBody>
                  <a:tcPr/>
                </a:tc>
                <a:extLst>
                  <a:ext uri="{0D108BD9-81ED-4DB2-BD59-A6C34878D82A}">
                    <a16:rowId xmlns:a16="http://schemas.microsoft.com/office/drawing/2014/main" val="2703818225"/>
                  </a:ext>
                </a:extLst>
              </a:tr>
              <a:tr h="330750">
                <a:tc>
                  <a:txBody>
                    <a:bodyPr/>
                    <a:lstStyle/>
                    <a:p>
                      <a:r>
                        <a:rPr lang="en-US" sz="2400" dirty="0" err="1">
                          <a:solidFill>
                            <a:schemeClr val="bg1"/>
                          </a:solidFill>
                        </a:rPr>
                        <a:t>Tuyến</a:t>
                      </a:r>
                      <a:r>
                        <a:rPr lang="en-US" sz="2400" dirty="0">
                          <a:solidFill>
                            <a:schemeClr val="bg1"/>
                          </a:solidFill>
                        </a:rPr>
                        <a:t> </a:t>
                      </a:r>
                      <a:r>
                        <a:rPr lang="en-US" sz="2400" dirty="0" err="1">
                          <a:solidFill>
                            <a:schemeClr val="bg1"/>
                          </a:solidFill>
                        </a:rPr>
                        <a:t>tuỵ</a:t>
                      </a:r>
                      <a:endParaRPr lang="en-US" sz="2400" dirty="0">
                        <a:solidFill>
                          <a:schemeClr val="bg1"/>
                        </a:solidFill>
                      </a:endParaRPr>
                    </a:p>
                  </a:txBody>
                  <a:tcPr/>
                </a:tc>
                <a:tc>
                  <a:txBody>
                    <a:bodyPr/>
                    <a:lstStyle/>
                    <a:p>
                      <a:r>
                        <a:rPr lang="en-US" sz="2400" dirty="0">
                          <a:solidFill>
                            <a:schemeClr val="bg1"/>
                          </a:solidFill>
                        </a:rPr>
                        <a:t>Insulin </a:t>
                      </a:r>
                      <a:r>
                        <a:rPr lang="en-US" sz="2400" dirty="0" err="1">
                          <a:solidFill>
                            <a:schemeClr val="bg1"/>
                          </a:solidFill>
                        </a:rPr>
                        <a:t>và</a:t>
                      </a:r>
                      <a:r>
                        <a:rPr lang="en-US" sz="2400" dirty="0">
                          <a:solidFill>
                            <a:schemeClr val="bg1"/>
                          </a:solidFill>
                        </a:rPr>
                        <a:t> glucagon</a:t>
                      </a:r>
                    </a:p>
                  </a:txBody>
                  <a:tcPr/>
                </a:tc>
                <a:tc>
                  <a:txBody>
                    <a:bodyPr/>
                    <a:lstStyle/>
                    <a:p>
                      <a:r>
                        <a:rPr lang="en-US" sz="2400" dirty="0" err="1">
                          <a:solidFill>
                            <a:schemeClr val="bg1"/>
                          </a:solidFill>
                        </a:rPr>
                        <a:t>Điều</a:t>
                      </a:r>
                      <a:r>
                        <a:rPr lang="en-US" sz="2400" dirty="0">
                          <a:solidFill>
                            <a:schemeClr val="bg1"/>
                          </a:solidFill>
                        </a:rPr>
                        <a:t> </a:t>
                      </a:r>
                      <a:r>
                        <a:rPr lang="en-US" sz="2400" dirty="0" err="1">
                          <a:solidFill>
                            <a:schemeClr val="bg1"/>
                          </a:solidFill>
                        </a:rPr>
                        <a:t>hoà</a:t>
                      </a:r>
                      <a:r>
                        <a:rPr lang="en-US" sz="2400" dirty="0">
                          <a:solidFill>
                            <a:schemeClr val="bg1"/>
                          </a:solidFill>
                        </a:rPr>
                        <a:t> </a:t>
                      </a:r>
                      <a:r>
                        <a:rPr lang="en-US" sz="2400" dirty="0" err="1">
                          <a:solidFill>
                            <a:schemeClr val="bg1"/>
                          </a:solidFill>
                        </a:rPr>
                        <a:t>lượng</a:t>
                      </a:r>
                      <a:r>
                        <a:rPr lang="en-US" sz="2400" dirty="0">
                          <a:solidFill>
                            <a:schemeClr val="bg1"/>
                          </a:solidFill>
                        </a:rPr>
                        <a:t> </a:t>
                      </a:r>
                      <a:r>
                        <a:rPr lang="en-US" sz="2400" dirty="0" err="1">
                          <a:solidFill>
                            <a:schemeClr val="bg1"/>
                          </a:solidFill>
                        </a:rPr>
                        <a:t>đường</a:t>
                      </a:r>
                      <a:r>
                        <a:rPr lang="en-US" sz="2400" dirty="0">
                          <a:solidFill>
                            <a:schemeClr val="bg1"/>
                          </a:solidFill>
                        </a:rPr>
                        <a:t> </a:t>
                      </a:r>
                      <a:r>
                        <a:rPr lang="en-US" sz="2400" dirty="0" err="1">
                          <a:solidFill>
                            <a:schemeClr val="bg1"/>
                          </a:solidFill>
                        </a:rPr>
                        <a:t>máu</a:t>
                      </a:r>
                      <a:r>
                        <a:rPr lang="en-US" sz="2400" dirty="0">
                          <a:solidFill>
                            <a:schemeClr val="bg1"/>
                          </a:solidFill>
                        </a:rPr>
                        <a:t>.</a:t>
                      </a:r>
                    </a:p>
                  </a:txBody>
                  <a:tcPr/>
                </a:tc>
                <a:extLst>
                  <a:ext uri="{0D108BD9-81ED-4DB2-BD59-A6C34878D82A}">
                    <a16:rowId xmlns:a16="http://schemas.microsoft.com/office/drawing/2014/main" val="1788630660"/>
                  </a:ext>
                </a:extLst>
              </a:tr>
              <a:tr h="700880">
                <a:tc>
                  <a:txBody>
                    <a:bodyPr/>
                    <a:lstStyle/>
                    <a:p>
                      <a:r>
                        <a:rPr lang="en-US" sz="2400" dirty="0" err="1">
                          <a:solidFill>
                            <a:schemeClr val="bg1"/>
                          </a:solidFill>
                        </a:rPr>
                        <a:t>Tuyến</a:t>
                      </a:r>
                      <a:r>
                        <a:rPr lang="en-US" sz="2400" dirty="0">
                          <a:solidFill>
                            <a:schemeClr val="bg1"/>
                          </a:solidFill>
                        </a:rPr>
                        <a:t> </a:t>
                      </a:r>
                      <a:r>
                        <a:rPr lang="en-US" sz="2400" dirty="0" err="1">
                          <a:solidFill>
                            <a:schemeClr val="bg1"/>
                          </a:solidFill>
                        </a:rPr>
                        <a:t>trên</a:t>
                      </a:r>
                      <a:r>
                        <a:rPr lang="en-US" sz="2400" dirty="0">
                          <a:solidFill>
                            <a:schemeClr val="bg1"/>
                          </a:solidFill>
                        </a:rPr>
                        <a:t> </a:t>
                      </a:r>
                      <a:r>
                        <a:rPr lang="en-US" sz="2400" dirty="0" err="1">
                          <a:solidFill>
                            <a:schemeClr val="bg1"/>
                          </a:solidFill>
                        </a:rPr>
                        <a:t>thận</a:t>
                      </a:r>
                      <a:endParaRPr lang="en-US" sz="2400" dirty="0">
                        <a:solidFill>
                          <a:schemeClr val="bg1"/>
                        </a:solidFill>
                      </a:endParaRPr>
                    </a:p>
                  </a:txBody>
                  <a:tcPr/>
                </a:tc>
                <a:tc>
                  <a:txBody>
                    <a:bodyPr/>
                    <a:lstStyle/>
                    <a:p>
                      <a:r>
                        <a:rPr lang="en-US" sz="2400" dirty="0">
                          <a:solidFill>
                            <a:schemeClr val="bg1"/>
                          </a:solidFill>
                        </a:rPr>
                        <a:t>-aldosterone</a:t>
                      </a:r>
                    </a:p>
                    <a:p>
                      <a:r>
                        <a:rPr lang="en-US" sz="2400" dirty="0">
                          <a:solidFill>
                            <a:schemeClr val="bg1"/>
                          </a:solidFill>
                        </a:rPr>
                        <a:t>-cortisol</a:t>
                      </a:r>
                    </a:p>
                    <a:p>
                      <a:r>
                        <a:rPr lang="en-US" sz="2400" dirty="0">
                          <a:solidFill>
                            <a:schemeClr val="bg1"/>
                          </a:solidFill>
                        </a:rPr>
                        <a:t>-adrenalin, noradrenalin, cortisol</a:t>
                      </a:r>
                    </a:p>
                  </a:txBody>
                  <a:tcPr/>
                </a:tc>
                <a:tc>
                  <a:txBody>
                    <a:bodyPr/>
                    <a:lstStyle/>
                    <a:p>
                      <a:r>
                        <a:rPr lang="en-US" sz="2400" dirty="0">
                          <a:solidFill>
                            <a:schemeClr val="bg1"/>
                          </a:solidFill>
                        </a:rPr>
                        <a:t>-</a:t>
                      </a:r>
                      <a:r>
                        <a:rPr lang="en-US" sz="2400" dirty="0" err="1">
                          <a:solidFill>
                            <a:schemeClr val="bg1"/>
                          </a:solidFill>
                        </a:rPr>
                        <a:t>Điều</a:t>
                      </a:r>
                      <a:r>
                        <a:rPr lang="en-US" sz="2400" dirty="0">
                          <a:solidFill>
                            <a:schemeClr val="bg1"/>
                          </a:solidFill>
                        </a:rPr>
                        <a:t> </a:t>
                      </a:r>
                      <a:r>
                        <a:rPr lang="en-US" sz="2400" dirty="0" err="1">
                          <a:solidFill>
                            <a:schemeClr val="bg1"/>
                          </a:solidFill>
                        </a:rPr>
                        <a:t>hoà</a:t>
                      </a:r>
                      <a:r>
                        <a:rPr lang="en-US" sz="2400" dirty="0">
                          <a:solidFill>
                            <a:schemeClr val="bg1"/>
                          </a:solidFill>
                        </a:rPr>
                        <a:t> </a:t>
                      </a:r>
                      <a:r>
                        <a:rPr lang="en-US" sz="2400" dirty="0" err="1">
                          <a:solidFill>
                            <a:schemeClr val="bg1"/>
                          </a:solidFill>
                        </a:rPr>
                        <a:t>huyết</a:t>
                      </a:r>
                      <a:r>
                        <a:rPr lang="en-US" sz="2400" dirty="0">
                          <a:solidFill>
                            <a:schemeClr val="bg1"/>
                          </a:solidFill>
                        </a:rPr>
                        <a:t> </a:t>
                      </a:r>
                      <a:r>
                        <a:rPr lang="en-US" sz="2400" dirty="0" err="1">
                          <a:solidFill>
                            <a:schemeClr val="bg1"/>
                          </a:solidFill>
                        </a:rPr>
                        <a:t>áp</a:t>
                      </a:r>
                      <a:r>
                        <a:rPr lang="en-US" sz="2400" dirty="0">
                          <a:solidFill>
                            <a:schemeClr val="bg1"/>
                          </a:solidFill>
                        </a:rPr>
                        <a:t>, </a:t>
                      </a:r>
                      <a:r>
                        <a:rPr lang="en-US" sz="2400" dirty="0" err="1">
                          <a:solidFill>
                            <a:schemeClr val="bg1"/>
                          </a:solidFill>
                        </a:rPr>
                        <a:t>thể</a:t>
                      </a:r>
                      <a:r>
                        <a:rPr lang="en-US" sz="2400" dirty="0">
                          <a:solidFill>
                            <a:schemeClr val="bg1"/>
                          </a:solidFill>
                        </a:rPr>
                        <a:t> </a:t>
                      </a:r>
                      <a:r>
                        <a:rPr lang="en-US" sz="2400" dirty="0" err="1">
                          <a:solidFill>
                            <a:schemeClr val="bg1"/>
                          </a:solidFill>
                        </a:rPr>
                        <a:t>tích</a:t>
                      </a:r>
                      <a:r>
                        <a:rPr lang="en-US" sz="2400" dirty="0">
                          <a:solidFill>
                            <a:schemeClr val="bg1"/>
                          </a:solidFill>
                        </a:rPr>
                        <a:t> </a:t>
                      </a:r>
                      <a:r>
                        <a:rPr lang="en-US" sz="2400" dirty="0" err="1">
                          <a:solidFill>
                            <a:schemeClr val="bg1"/>
                          </a:solidFill>
                        </a:rPr>
                        <a:t>máu</a:t>
                      </a:r>
                      <a:r>
                        <a:rPr lang="en-US" sz="2400" dirty="0">
                          <a:solidFill>
                            <a:schemeClr val="bg1"/>
                          </a:solidFill>
                        </a:rPr>
                        <a:t>.</a:t>
                      </a:r>
                    </a:p>
                    <a:p>
                      <a:r>
                        <a:rPr lang="en-US" sz="2400" dirty="0">
                          <a:solidFill>
                            <a:schemeClr val="bg1"/>
                          </a:solidFill>
                        </a:rPr>
                        <a:t>-</a:t>
                      </a:r>
                      <a:r>
                        <a:rPr lang="en-US" sz="2400" dirty="0" err="1">
                          <a:solidFill>
                            <a:schemeClr val="bg1"/>
                          </a:solidFill>
                        </a:rPr>
                        <a:t>Điều</a:t>
                      </a:r>
                      <a:r>
                        <a:rPr lang="en-US" sz="2400" dirty="0">
                          <a:solidFill>
                            <a:schemeClr val="bg1"/>
                          </a:solidFill>
                        </a:rPr>
                        <a:t> </a:t>
                      </a:r>
                      <a:r>
                        <a:rPr lang="en-US" sz="2400" dirty="0" err="1">
                          <a:solidFill>
                            <a:schemeClr val="bg1"/>
                          </a:solidFill>
                        </a:rPr>
                        <a:t>hoà</a:t>
                      </a:r>
                      <a:r>
                        <a:rPr lang="en-US" sz="2400" dirty="0">
                          <a:solidFill>
                            <a:schemeClr val="bg1"/>
                          </a:solidFill>
                        </a:rPr>
                        <a:t> </a:t>
                      </a:r>
                      <a:r>
                        <a:rPr lang="en-US" sz="2400" dirty="0" err="1">
                          <a:solidFill>
                            <a:schemeClr val="bg1"/>
                          </a:solidFill>
                        </a:rPr>
                        <a:t>trao</a:t>
                      </a:r>
                      <a:r>
                        <a:rPr lang="en-US" sz="2400" dirty="0">
                          <a:solidFill>
                            <a:schemeClr val="bg1"/>
                          </a:solidFill>
                        </a:rPr>
                        <a:t> </a:t>
                      </a:r>
                      <a:r>
                        <a:rPr lang="en-US" sz="2400" dirty="0" err="1">
                          <a:solidFill>
                            <a:schemeClr val="bg1"/>
                          </a:solidFill>
                        </a:rPr>
                        <a:t>đổi</a:t>
                      </a:r>
                      <a:r>
                        <a:rPr lang="en-US" sz="2400" dirty="0">
                          <a:solidFill>
                            <a:schemeClr val="bg1"/>
                          </a:solidFill>
                        </a:rPr>
                        <a:t> </a:t>
                      </a:r>
                      <a:r>
                        <a:rPr lang="en-US" sz="2400" dirty="0" err="1">
                          <a:solidFill>
                            <a:schemeClr val="bg1"/>
                          </a:solidFill>
                        </a:rPr>
                        <a:t>chất</a:t>
                      </a:r>
                      <a:r>
                        <a:rPr lang="en-US" sz="2400" dirty="0">
                          <a:solidFill>
                            <a:schemeClr val="bg1"/>
                          </a:solidFill>
                        </a:rPr>
                        <a:t>, </a:t>
                      </a:r>
                      <a:r>
                        <a:rPr lang="en-US" sz="2400" dirty="0" err="1">
                          <a:solidFill>
                            <a:schemeClr val="bg1"/>
                          </a:solidFill>
                        </a:rPr>
                        <a:t>năng</a:t>
                      </a:r>
                      <a:r>
                        <a:rPr lang="en-US" sz="2400" dirty="0">
                          <a:solidFill>
                            <a:schemeClr val="bg1"/>
                          </a:solidFill>
                        </a:rPr>
                        <a:t> </a:t>
                      </a:r>
                      <a:r>
                        <a:rPr lang="en-US" sz="2400" dirty="0" err="1">
                          <a:solidFill>
                            <a:schemeClr val="bg1"/>
                          </a:solidFill>
                        </a:rPr>
                        <a:t>lượng</a:t>
                      </a:r>
                      <a:r>
                        <a:rPr lang="en-US" sz="2400" dirty="0">
                          <a:solidFill>
                            <a:schemeClr val="bg1"/>
                          </a:solidFill>
                        </a:rPr>
                        <a:t>.</a:t>
                      </a:r>
                    </a:p>
                    <a:p>
                      <a:r>
                        <a:rPr lang="en-US" sz="2400" dirty="0">
                          <a:solidFill>
                            <a:schemeClr val="bg1"/>
                          </a:solidFill>
                        </a:rPr>
                        <a:t>- </a:t>
                      </a:r>
                      <a:r>
                        <a:rPr lang="en-US" sz="2400" dirty="0" err="1">
                          <a:solidFill>
                            <a:schemeClr val="bg1"/>
                          </a:solidFill>
                        </a:rPr>
                        <a:t>Chống</a:t>
                      </a:r>
                      <a:r>
                        <a:rPr lang="en-US" sz="2400" dirty="0">
                          <a:solidFill>
                            <a:schemeClr val="bg1"/>
                          </a:solidFill>
                        </a:rPr>
                        <a:t> stress</a:t>
                      </a:r>
                    </a:p>
                  </a:txBody>
                  <a:tcPr/>
                </a:tc>
                <a:extLst>
                  <a:ext uri="{0D108BD9-81ED-4DB2-BD59-A6C34878D82A}">
                    <a16:rowId xmlns:a16="http://schemas.microsoft.com/office/drawing/2014/main" val="67459355"/>
                  </a:ext>
                </a:extLst>
              </a:tr>
              <a:tr h="570883">
                <a:tc>
                  <a:txBody>
                    <a:bodyPr/>
                    <a:lstStyle/>
                    <a:p>
                      <a:r>
                        <a:rPr lang="en-US" sz="2400" dirty="0" err="1">
                          <a:solidFill>
                            <a:schemeClr val="bg1"/>
                          </a:solidFill>
                        </a:rPr>
                        <a:t>Tuyến</a:t>
                      </a:r>
                      <a:r>
                        <a:rPr lang="en-US" sz="2400" dirty="0">
                          <a:solidFill>
                            <a:schemeClr val="bg1"/>
                          </a:solidFill>
                        </a:rPr>
                        <a:t> </a:t>
                      </a:r>
                      <a:r>
                        <a:rPr lang="en-US" sz="2400" dirty="0" err="1">
                          <a:solidFill>
                            <a:schemeClr val="bg1"/>
                          </a:solidFill>
                        </a:rPr>
                        <a:t>sinh</a:t>
                      </a:r>
                      <a:r>
                        <a:rPr lang="en-US" sz="2400" dirty="0">
                          <a:solidFill>
                            <a:schemeClr val="bg1"/>
                          </a:solidFill>
                        </a:rPr>
                        <a:t> </a:t>
                      </a:r>
                      <a:r>
                        <a:rPr lang="en-US" sz="2400" dirty="0" err="1">
                          <a:solidFill>
                            <a:schemeClr val="bg1"/>
                          </a:solidFill>
                        </a:rPr>
                        <a:t>dục</a:t>
                      </a:r>
                      <a:r>
                        <a:rPr lang="en-US" sz="2400" dirty="0">
                          <a:solidFill>
                            <a:schemeClr val="bg1"/>
                          </a:solidFill>
                        </a:rPr>
                        <a:t> </a:t>
                      </a:r>
                      <a:r>
                        <a:rPr lang="en-US" sz="2400" dirty="0" err="1">
                          <a:solidFill>
                            <a:schemeClr val="bg1"/>
                          </a:solidFill>
                        </a:rPr>
                        <a:t>nữ</a:t>
                      </a:r>
                      <a:endParaRPr lang="en-US" sz="2400" dirty="0">
                        <a:solidFill>
                          <a:schemeClr val="bg1"/>
                        </a:solidFill>
                      </a:endParaRPr>
                    </a:p>
                  </a:txBody>
                  <a:tcPr/>
                </a:tc>
                <a:tc>
                  <a:txBody>
                    <a:bodyPr/>
                    <a:lstStyle/>
                    <a:p>
                      <a:r>
                        <a:rPr lang="en-US" sz="2400" dirty="0">
                          <a:solidFill>
                            <a:schemeClr val="bg1"/>
                          </a:solidFill>
                        </a:rPr>
                        <a:t>Estrogen, progesterone (</a:t>
                      </a:r>
                      <a:r>
                        <a:rPr lang="en-US" sz="2400" dirty="0" err="1">
                          <a:solidFill>
                            <a:schemeClr val="bg1"/>
                          </a:solidFill>
                        </a:rPr>
                        <a:t>buồng</a:t>
                      </a:r>
                      <a:r>
                        <a:rPr lang="en-US" sz="2400" dirty="0">
                          <a:solidFill>
                            <a:schemeClr val="bg1"/>
                          </a:solidFill>
                        </a:rPr>
                        <a:t> </a:t>
                      </a:r>
                      <a:r>
                        <a:rPr lang="en-US" sz="2400" dirty="0" err="1">
                          <a:solidFill>
                            <a:schemeClr val="bg1"/>
                          </a:solidFill>
                        </a:rPr>
                        <a:t>trứng</a:t>
                      </a:r>
                      <a:r>
                        <a:rPr lang="en-US" sz="2400" dirty="0">
                          <a:solidFill>
                            <a:schemeClr val="bg1"/>
                          </a:solidFill>
                        </a:rPr>
                        <a:t>)</a:t>
                      </a:r>
                    </a:p>
                  </a:txBody>
                  <a:tcPr/>
                </a:tc>
                <a:tc rowSpan="2">
                  <a:txBody>
                    <a:bodyPr/>
                    <a:lstStyle/>
                    <a:p>
                      <a:pPr marL="285750" indent="-285750">
                        <a:buFontTx/>
                        <a:buChar char="-"/>
                      </a:pPr>
                      <a:r>
                        <a:rPr lang="en-US" sz="2400" dirty="0" err="1">
                          <a:solidFill>
                            <a:schemeClr val="bg1"/>
                          </a:solidFill>
                        </a:rPr>
                        <a:t>Hình</a:t>
                      </a:r>
                      <a:r>
                        <a:rPr lang="en-US" sz="2400" dirty="0">
                          <a:solidFill>
                            <a:schemeClr val="bg1"/>
                          </a:solidFill>
                        </a:rPr>
                        <a:t> </a:t>
                      </a:r>
                      <a:r>
                        <a:rPr lang="en-US" sz="2400" dirty="0" err="1">
                          <a:solidFill>
                            <a:schemeClr val="bg1"/>
                          </a:solidFill>
                        </a:rPr>
                        <a:t>thành</a:t>
                      </a:r>
                      <a:r>
                        <a:rPr lang="en-US" sz="2400" dirty="0">
                          <a:solidFill>
                            <a:schemeClr val="bg1"/>
                          </a:solidFill>
                        </a:rPr>
                        <a:t> </a:t>
                      </a:r>
                      <a:r>
                        <a:rPr lang="en-US" sz="2400" dirty="0" err="1">
                          <a:solidFill>
                            <a:schemeClr val="bg1"/>
                          </a:solidFill>
                        </a:rPr>
                        <a:t>đặc</a:t>
                      </a:r>
                      <a:r>
                        <a:rPr lang="en-US" sz="2400" dirty="0">
                          <a:solidFill>
                            <a:schemeClr val="bg1"/>
                          </a:solidFill>
                        </a:rPr>
                        <a:t> </a:t>
                      </a:r>
                      <a:r>
                        <a:rPr lang="en-US" sz="2400" dirty="0" err="1">
                          <a:solidFill>
                            <a:schemeClr val="bg1"/>
                          </a:solidFill>
                        </a:rPr>
                        <a:t>điểm</a:t>
                      </a:r>
                      <a:r>
                        <a:rPr lang="en-US" sz="2400" dirty="0">
                          <a:solidFill>
                            <a:schemeClr val="bg1"/>
                          </a:solidFill>
                        </a:rPr>
                        <a:t> </a:t>
                      </a:r>
                      <a:r>
                        <a:rPr lang="en-US" sz="2400" dirty="0" err="1">
                          <a:solidFill>
                            <a:schemeClr val="bg1"/>
                          </a:solidFill>
                        </a:rPr>
                        <a:t>sinh</a:t>
                      </a:r>
                      <a:r>
                        <a:rPr lang="en-US" sz="2400" dirty="0">
                          <a:solidFill>
                            <a:schemeClr val="bg1"/>
                          </a:solidFill>
                        </a:rPr>
                        <a:t> </a:t>
                      </a:r>
                      <a:r>
                        <a:rPr lang="en-US" sz="2400" dirty="0" err="1">
                          <a:solidFill>
                            <a:schemeClr val="bg1"/>
                          </a:solidFill>
                        </a:rPr>
                        <a:t>dục</a:t>
                      </a:r>
                      <a:r>
                        <a:rPr lang="en-US" sz="2400" dirty="0">
                          <a:solidFill>
                            <a:schemeClr val="bg1"/>
                          </a:solidFill>
                        </a:rPr>
                        <a:t> </a:t>
                      </a:r>
                      <a:r>
                        <a:rPr lang="en-US" sz="2400" dirty="0" err="1">
                          <a:solidFill>
                            <a:schemeClr val="bg1"/>
                          </a:solidFill>
                        </a:rPr>
                        <a:t>thứ</a:t>
                      </a:r>
                      <a:r>
                        <a:rPr lang="en-US" sz="2400" dirty="0">
                          <a:solidFill>
                            <a:schemeClr val="bg1"/>
                          </a:solidFill>
                        </a:rPr>
                        <a:t> </a:t>
                      </a:r>
                      <a:r>
                        <a:rPr lang="en-US" sz="2400" dirty="0" err="1">
                          <a:solidFill>
                            <a:schemeClr val="bg1"/>
                          </a:solidFill>
                        </a:rPr>
                        <a:t>cấp</a:t>
                      </a:r>
                      <a:r>
                        <a:rPr lang="en-US" sz="2400" dirty="0">
                          <a:solidFill>
                            <a:schemeClr val="bg1"/>
                          </a:solidFill>
                        </a:rPr>
                        <a:t>.</a:t>
                      </a:r>
                    </a:p>
                    <a:p>
                      <a:pPr marL="285750" indent="-285750">
                        <a:buFontTx/>
                        <a:buChar char="-"/>
                      </a:pPr>
                      <a:r>
                        <a:rPr lang="en-US" sz="2400" dirty="0" err="1">
                          <a:solidFill>
                            <a:schemeClr val="bg1"/>
                          </a:solidFill>
                        </a:rPr>
                        <a:t>Kích</a:t>
                      </a:r>
                      <a:r>
                        <a:rPr lang="en-US" sz="2400" dirty="0">
                          <a:solidFill>
                            <a:schemeClr val="bg1"/>
                          </a:solidFill>
                        </a:rPr>
                        <a:t> </a:t>
                      </a:r>
                      <a:r>
                        <a:rPr lang="en-US" sz="2400" dirty="0" err="1">
                          <a:solidFill>
                            <a:schemeClr val="bg1"/>
                          </a:solidFill>
                        </a:rPr>
                        <a:t>thích</a:t>
                      </a:r>
                      <a:r>
                        <a:rPr lang="en-US" sz="2400" dirty="0">
                          <a:solidFill>
                            <a:schemeClr val="bg1"/>
                          </a:solidFill>
                        </a:rPr>
                        <a:t> </a:t>
                      </a:r>
                      <a:r>
                        <a:rPr lang="en-US" sz="2400" dirty="0" err="1">
                          <a:solidFill>
                            <a:schemeClr val="bg1"/>
                          </a:solidFill>
                        </a:rPr>
                        <a:t>sinh</a:t>
                      </a:r>
                      <a:r>
                        <a:rPr lang="en-US" sz="2400" dirty="0">
                          <a:solidFill>
                            <a:schemeClr val="bg1"/>
                          </a:solidFill>
                        </a:rPr>
                        <a:t> </a:t>
                      </a:r>
                      <a:r>
                        <a:rPr lang="en-US" sz="2400" dirty="0" err="1">
                          <a:solidFill>
                            <a:schemeClr val="bg1"/>
                          </a:solidFill>
                        </a:rPr>
                        <a:t>trưởng</a:t>
                      </a:r>
                      <a:r>
                        <a:rPr lang="en-US" sz="2400" dirty="0">
                          <a:solidFill>
                            <a:schemeClr val="bg1"/>
                          </a:solidFill>
                        </a:rPr>
                        <a:t>, </a:t>
                      </a:r>
                      <a:r>
                        <a:rPr lang="en-US" sz="2400" dirty="0" err="1">
                          <a:solidFill>
                            <a:schemeClr val="bg1"/>
                          </a:solidFill>
                        </a:rPr>
                        <a:t>phát</a:t>
                      </a:r>
                      <a:r>
                        <a:rPr lang="en-US" sz="2400" dirty="0">
                          <a:solidFill>
                            <a:schemeClr val="bg1"/>
                          </a:solidFill>
                        </a:rPr>
                        <a:t> </a:t>
                      </a:r>
                      <a:r>
                        <a:rPr lang="en-US" sz="2400" dirty="0" err="1">
                          <a:solidFill>
                            <a:schemeClr val="bg1"/>
                          </a:solidFill>
                        </a:rPr>
                        <a:t>triển</a:t>
                      </a:r>
                      <a:r>
                        <a:rPr lang="en-US" sz="2400" dirty="0">
                          <a:solidFill>
                            <a:schemeClr val="bg1"/>
                          </a:solidFill>
                        </a:rPr>
                        <a:t>.</a:t>
                      </a:r>
                    </a:p>
                    <a:p>
                      <a:pPr marL="285750" indent="-285750">
                        <a:buFontTx/>
                        <a:buChar char="-"/>
                      </a:pPr>
                      <a:r>
                        <a:rPr lang="en-US" sz="2400" dirty="0" err="1">
                          <a:solidFill>
                            <a:schemeClr val="bg1"/>
                          </a:solidFill>
                        </a:rPr>
                        <a:t>Điều</a:t>
                      </a:r>
                      <a:r>
                        <a:rPr lang="en-US" sz="2400" dirty="0">
                          <a:solidFill>
                            <a:schemeClr val="bg1"/>
                          </a:solidFill>
                        </a:rPr>
                        <a:t> </a:t>
                      </a:r>
                      <a:r>
                        <a:rPr lang="en-US" sz="2400" dirty="0" err="1">
                          <a:solidFill>
                            <a:schemeClr val="bg1"/>
                          </a:solidFill>
                        </a:rPr>
                        <a:t>hoà</a:t>
                      </a:r>
                      <a:r>
                        <a:rPr lang="en-US" sz="2400" dirty="0">
                          <a:solidFill>
                            <a:schemeClr val="bg1"/>
                          </a:solidFill>
                        </a:rPr>
                        <a:t> chu </a:t>
                      </a:r>
                      <a:r>
                        <a:rPr lang="en-US" sz="2400" dirty="0" err="1">
                          <a:solidFill>
                            <a:schemeClr val="bg1"/>
                          </a:solidFill>
                        </a:rPr>
                        <a:t>kì</a:t>
                      </a:r>
                      <a:r>
                        <a:rPr lang="en-US" sz="2400" dirty="0">
                          <a:solidFill>
                            <a:schemeClr val="bg1"/>
                          </a:solidFill>
                        </a:rPr>
                        <a:t> </a:t>
                      </a:r>
                      <a:r>
                        <a:rPr lang="en-US" sz="2400" dirty="0" err="1">
                          <a:solidFill>
                            <a:schemeClr val="bg1"/>
                          </a:solidFill>
                        </a:rPr>
                        <a:t>sinh</a:t>
                      </a:r>
                      <a:r>
                        <a:rPr lang="en-US" sz="2400" dirty="0">
                          <a:solidFill>
                            <a:schemeClr val="bg1"/>
                          </a:solidFill>
                        </a:rPr>
                        <a:t> </a:t>
                      </a:r>
                      <a:r>
                        <a:rPr lang="en-US" sz="2400" dirty="0" err="1">
                          <a:solidFill>
                            <a:schemeClr val="bg1"/>
                          </a:solidFill>
                        </a:rPr>
                        <a:t>dục</a:t>
                      </a:r>
                      <a:r>
                        <a:rPr lang="en-US" sz="2400" dirty="0">
                          <a:solidFill>
                            <a:schemeClr val="bg1"/>
                          </a:solidFill>
                        </a:rPr>
                        <a:t>.</a:t>
                      </a:r>
                    </a:p>
                  </a:txBody>
                  <a:tcPr/>
                </a:tc>
                <a:extLst>
                  <a:ext uri="{0D108BD9-81ED-4DB2-BD59-A6C34878D82A}">
                    <a16:rowId xmlns:a16="http://schemas.microsoft.com/office/drawing/2014/main" val="1336050082"/>
                  </a:ext>
                </a:extLst>
              </a:tr>
              <a:tr h="570883">
                <a:tc>
                  <a:txBody>
                    <a:bodyPr/>
                    <a:lstStyle/>
                    <a:p>
                      <a:r>
                        <a:rPr lang="en-US" sz="2400" dirty="0" err="1">
                          <a:solidFill>
                            <a:schemeClr val="bg1"/>
                          </a:solidFill>
                        </a:rPr>
                        <a:t>Tuyến</a:t>
                      </a:r>
                      <a:r>
                        <a:rPr lang="en-US" sz="2400" dirty="0">
                          <a:solidFill>
                            <a:schemeClr val="bg1"/>
                          </a:solidFill>
                        </a:rPr>
                        <a:t> </a:t>
                      </a:r>
                      <a:r>
                        <a:rPr lang="en-US" sz="2400" dirty="0" err="1">
                          <a:solidFill>
                            <a:schemeClr val="bg1"/>
                          </a:solidFill>
                        </a:rPr>
                        <a:t>sinh</a:t>
                      </a:r>
                      <a:r>
                        <a:rPr lang="en-US" sz="2400" dirty="0">
                          <a:solidFill>
                            <a:schemeClr val="bg1"/>
                          </a:solidFill>
                        </a:rPr>
                        <a:t> </a:t>
                      </a:r>
                      <a:r>
                        <a:rPr lang="en-US" sz="2400" dirty="0" err="1">
                          <a:solidFill>
                            <a:schemeClr val="bg1"/>
                          </a:solidFill>
                        </a:rPr>
                        <a:t>dục</a:t>
                      </a:r>
                      <a:r>
                        <a:rPr lang="en-US" sz="2400" dirty="0">
                          <a:solidFill>
                            <a:schemeClr val="bg1"/>
                          </a:solidFill>
                        </a:rPr>
                        <a:t> </a:t>
                      </a:r>
                      <a:r>
                        <a:rPr lang="en-US" sz="2400" dirty="0" err="1">
                          <a:solidFill>
                            <a:schemeClr val="bg1"/>
                          </a:solidFill>
                        </a:rPr>
                        <a:t>nam</a:t>
                      </a:r>
                      <a:endParaRPr lang="en-US" sz="2400" dirty="0">
                        <a:solidFill>
                          <a:schemeClr val="bg1"/>
                        </a:solidFill>
                      </a:endParaRPr>
                    </a:p>
                  </a:txBody>
                  <a:tcPr/>
                </a:tc>
                <a:tc>
                  <a:txBody>
                    <a:bodyPr/>
                    <a:lstStyle/>
                    <a:p>
                      <a:r>
                        <a:rPr lang="en-US" sz="2400" dirty="0">
                          <a:solidFill>
                            <a:schemeClr val="bg1"/>
                          </a:solidFill>
                        </a:rPr>
                        <a:t>Testosterone( </a:t>
                      </a:r>
                      <a:r>
                        <a:rPr lang="en-US" sz="2400" dirty="0" err="1">
                          <a:solidFill>
                            <a:schemeClr val="bg1"/>
                          </a:solidFill>
                        </a:rPr>
                        <a:t>tinh</a:t>
                      </a:r>
                      <a:r>
                        <a:rPr lang="en-US" sz="2400" dirty="0">
                          <a:solidFill>
                            <a:schemeClr val="bg1"/>
                          </a:solidFill>
                        </a:rPr>
                        <a:t> </a:t>
                      </a:r>
                      <a:r>
                        <a:rPr lang="en-US" sz="2400" dirty="0" err="1">
                          <a:solidFill>
                            <a:schemeClr val="bg1"/>
                          </a:solidFill>
                        </a:rPr>
                        <a:t>hoàn</a:t>
                      </a:r>
                      <a:r>
                        <a:rPr lang="en-US" sz="2400" dirty="0">
                          <a:solidFill>
                            <a:schemeClr val="bg1"/>
                          </a:solidFill>
                        </a:rPr>
                        <a:t>)</a:t>
                      </a:r>
                    </a:p>
                  </a:txBody>
                  <a:tcPr/>
                </a:tc>
                <a:tc vMerge="1">
                  <a:txBody>
                    <a:bodyPr/>
                    <a:lstStyle/>
                    <a:p>
                      <a:endParaRPr lang="en-US" dirty="0"/>
                    </a:p>
                  </a:txBody>
                  <a:tcPr/>
                </a:tc>
                <a:extLst>
                  <a:ext uri="{0D108BD9-81ED-4DB2-BD59-A6C34878D82A}">
                    <a16:rowId xmlns:a16="http://schemas.microsoft.com/office/drawing/2014/main" val="1305444910"/>
                  </a:ext>
                </a:extLst>
              </a:tr>
            </a:tbl>
          </a:graphicData>
        </a:graphic>
      </p:graphicFrame>
    </p:spTree>
    <p:extLst>
      <p:ext uri="{BB962C8B-B14F-4D97-AF65-F5344CB8AC3E}">
        <p14:creationId xmlns:p14="http://schemas.microsoft.com/office/powerpoint/2010/main" val="2863113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24BA965-DD11-5423-857A-018FCAAE0896}"/>
              </a:ext>
            </a:extLst>
          </p:cNvPr>
          <p:cNvSpPr/>
          <p:nvPr/>
        </p:nvSpPr>
        <p:spPr>
          <a:xfrm>
            <a:off x="3003183" y="1761259"/>
            <a:ext cx="8616461" cy="2983790"/>
          </a:xfrm>
          <a:prstGeom prst="round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b="1" dirty="0" err="1">
                <a:latin typeface="Arial" panose="020B0604020202020204" pitchFamily="34" charset="0"/>
                <a:cs typeface="Arial" panose="020B0604020202020204" pitchFamily="34" charset="0"/>
              </a:rPr>
              <a:t>Chức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tuyến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nội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tiết</a:t>
            </a:r>
            <a:r>
              <a:rPr lang="en-US" sz="2400" b="1" dirty="0">
                <a:latin typeface="Arial" panose="020B0604020202020204" pitchFamily="34" charset="0"/>
                <a:cs typeface="Arial" panose="020B0604020202020204" pitchFamily="34" charset="0"/>
              </a:rPr>
              <a:t>: </a:t>
            </a:r>
          </a:p>
          <a:p>
            <a:pPr marL="342900" indent="-342900">
              <a:lnSpc>
                <a:spcPct val="130000"/>
              </a:lnSpc>
              <a:buFontTx/>
              <a:buChar char="-"/>
            </a:pPr>
            <a:r>
              <a:rPr lang="en-US" sz="2400" b="1" dirty="0" err="1">
                <a:latin typeface="Arial" panose="020B0604020202020204" pitchFamily="34" charset="0"/>
                <a:cs typeface="Arial" panose="020B0604020202020204" pitchFamily="34" charset="0"/>
              </a:rPr>
              <a:t>Tuyến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nội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nội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tiết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những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tuyến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sản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xuất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tiết</a:t>
            </a:r>
            <a:r>
              <a:rPr lang="en-US" sz="2400" b="1" dirty="0">
                <a:latin typeface="Arial" panose="020B0604020202020204" pitchFamily="34" charset="0"/>
                <a:cs typeface="Arial" panose="020B0604020202020204" pitchFamily="34" charset="0"/>
              </a:rPr>
              <a:t> hormone </a:t>
            </a:r>
            <a:r>
              <a:rPr lang="en-US" sz="2400" b="1" dirty="0" err="1">
                <a:latin typeface="Arial" panose="020B0604020202020204" pitchFamily="34" charset="0"/>
                <a:cs typeface="Arial" panose="020B0604020202020204" pitchFamily="34" charset="0"/>
              </a:rPr>
              <a:t>trực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tiếp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máu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đảm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duy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trì</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ổn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định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môi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trường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trong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cơ</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thể</a:t>
            </a:r>
            <a:r>
              <a:rPr lang="en-US" sz="2400" b="1" dirty="0">
                <a:latin typeface="Arial" panose="020B0604020202020204" pitchFamily="34" charset="0"/>
                <a:cs typeface="Arial" panose="020B0604020202020204" pitchFamily="34" charset="0"/>
              </a:rPr>
              <a:t>.</a:t>
            </a:r>
          </a:p>
          <a:p>
            <a:pPr marL="342900" indent="-342900">
              <a:lnSpc>
                <a:spcPct val="130000"/>
              </a:lnSpc>
              <a:buFontTx/>
              <a:buChar char="-"/>
            </a:pPr>
            <a:r>
              <a:rPr lang="en-US" sz="2400" b="1" dirty="0" err="1">
                <a:latin typeface="Arial" panose="020B0604020202020204" pitchFamily="34" charset="0"/>
                <a:cs typeface="Arial" panose="020B0604020202020204" pitchFamily="34" charset="0"/>
              </a:rPr>
              <a:t>Điều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khiển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điều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động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cơ</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quan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nói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riêng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cơ</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nói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chung</a:t>
            </a:r>
            <a:r>
              <a:rPr lang="en-US" sz="2400" b="1" dirty="0">
                <a:latin typeface="Arial" panose="020B0604020202020204" pitchFamily="34" charset="0"/>
                <a:cs typeface="Arial" panose="020B0604020202020204" pitchFamily="34" charset="0"/>
              </a:rPr>
              <a:t>.</a:t>
            </a:r>
          </a:p>
        </p:txBody>
      </p:sp>
      <p:pic>
        <p:nvPicPr>
          <p:cNvPr id="6" name="Picture 6" descr="Giải phẫu - sinh lý - Hệ nội tiết Hệ nội tiết gồm các cơ quan có chức năng nội  tiết sơ cấp, nghĩa là chức năng chính của các cơ quan">
            <a:extLst>
              <a:ext uri="{FF2B5EF4-FFF2-40B4-BE49-F238E27FC236}">
                <a16:creationId xmlns:a16="http://schemas.microsoft.com/office/drawing/2014/main" id="{A4DABB53-77F3-BFFA-7AC0-EAC238871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70" y="2262554"/>
            <a:ext cx="2703513" cy="1981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518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8D02EF1-6BEE-DFA3-E254-7CB5DC5F8C2C}"/>
              </a:ext>
            </a:extLst>
          </p:cNvPr>
          <p:cNvGrpSpPr/>
          <p:nvPr/>
        </p:nvGrpSpPr>
        <p:grpSpPr>
          <a:xfrm>
            <a:off x="2917464" y="379646"/>
            <a:ext cx="6357072" cy="4770347"/>
            <a:chOff x="3119437" y="892265"/>
            <a:chExt cx="6357072" cy="4770347"/>
          </a:xfrm>
        </p:grpSpPr>
        <p:pic>
          <p:nvPicPr>
            <p:cNvPr id="5" name="Picture 4">
              <a:extLst>
                <a:ext uri="{FF2B5EF4-FFF2-40B4-BE49-F238E27FC236}">
                  <a16:creationId xmlns:a16="http://schemas.microsoft.com/office/drawing/2014/main" id="{A0EAF603-753A-672E-1168-993ED72A284C}"/>
                </a:ext>
              </a:extLst>
            </p:cNvPr>
            <p:cNvPicPr>
              <a:picLocks noChangeAspect="1"/>
            </p:cNvPicPr>
            <p:nvPr/>
          </p:nvPicPr>
          <p:blipFill>
            <a:blip r:embed="rId2"/>
            <a:stretch>
              <a:fillRect/>
            </a:stretch>
          </p:blipFill>
          <p:spPr>
            <a:xfrm>
              <a:off x="3119437" y="892265"/>
              <a:ext cx="6357072" cy="4770347"/>
            </a:xfrm>
            <a:prstGeom prst="rect">
              <a:avLst/>
            </a:prstGeom>
          </p:spPr>
        </p:pic>
        <p:sp>
          <p:nvSpPr>
            <p:cNvPr id="6" name="Rectangle 5">
              <a:extLst>
                <a:ext uri="{FF2B5EF4-FFF2-40B4-BE49-F238E27FC236}">
                  <a16:creationId xmlns:a16="http://schemas.microsoft.com/office/drawing/2014/main" id="{6184DC4D-3C7B-FDCD-6C8D-F1D219484800}"/>
                </a:ext>
              </a:extLst>
            </p:cNvPr>
            <p:cNvSpPr/>
            <p:nvPr/>
          </p:nvSpPr>
          <p:spPr>
            <a:xfrm>
              <a:off x="3228109" y="900546"/>
              <a:ext cx="2867891" cy="4849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F66FAC-C72F-149F-F76E-535565437337}"/>
                </a:ext>
              </a:extLst>
            </p:cNvPr>
            <p:cNvSpPr/>
            <p:nvPr/>
          </p:nvSpPr>
          <p:spPr>
            <a:xfrm>
              <a:off x="5417122" y="1184565"/>
              <a:ext cx="1828801" cy="4849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TUYẾN YÊN</a:t>
              </a:r>
            </a:p>
          </p:txBody>
        </p:sp>
      </p:grpSp>
    </p:spTree>
    <p:extLst>
      <p:ext uri="{BB962C8B-B14F-4D97-AF65-F5344CB8AC3E}">
        <p14:creationId xmlns:p14="http://schemas.microsoft.com/office/powerpoint/2010/main" val="1490337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CF9B195-F0C6-84A1-F08B-5980A741B2C0}"/>
              </a:ext>
            </a:extLst>
          </p:cNvPr>
          <p:cNvSpPr txBox="1"/>
          <p:nvPr/>
        </p:nvSpPr>
        <p:spPr>
          <a:xfrm>
            <a:off x="2508738" y="2239144"/>
            <a:ext cx="6893170" cy="646331"/>
          </a:xfrm>
          <a:prstGeom prst="rect">
            <a:avLst/>
          </a:prstGeom>
          <a:noFill/>
        </p:spPr>
        <p:txBody>
          <a:bodyPr wrap="square" rtlCol="0">
            <a:spAutoFit/>
          </a:bodyPr>
          <a:lstStyle/>
          <a:p>
            <a:pPr algn="ctr"/>
            <a:r>
              <a:rPr lang="en-US" sz="3600" b="1" dirty="0">
                <a:solidFill>
                  <a:schemeClr val="accent4">
                    <a:lumMod val="60000"/>
                    <a:lumOff val="40000"/>
                  </a:schemeClr>
                </a:solidFill>
                <a:latin typeface="Arial" panose="020B0604020202020204" pitchFamily="34" charset="0"/>
                <a:cs typeface="Arial" panose="020B0604020202020204" pitchFamily="34" charset="0"/>
              </a:rPr>
              <a:t>EM CÓ BIẾT</a:t>
            </a:r>
          </a:p>
        </p:txBody>
      </p:sp>
    </p:spTree>
    <p:extLst>
      <p:ext uri="{BB962C8B-B14F-4D97-AF65-F5344CB8AC3E}">
        <p14:creationId xmlns:p14="http://schemas.microsoft.com/office/powerpoint/2010/main" val="1540313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BÁNH XE MÀU SẮC TRONG PHUN XĂM CÓ CÔNG DỤNG GÌ? WORLD NAIL SCHOOL">
            <a:extLst>
              <a:ext uri="{FF2B5EF4-FFF2-40B4-BE49-F238E27FC236}">
                <a16:creationId xmlns:a16="http://schemas.microsoft.com/office/drawing/2014/main" id="{B048CF2F-D492-F5B8-A1D9-485DC40A6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9037" y="-4077134"/>
            <a:ext cx="5286375" cy="5286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FC8F03A-B984-B376-D492-1DF86ACC11BF}"/>
              </a:ext>
            </a:extLst>
          </p:cNvPr>
          <p:cNvPicPr>
            <a:picLocks noChangeAspect="1"/>
          </p:cNvPicPr>
          <p:nvPr/>
        </p:nvPicPr>
        <p:blipFill>
          <a:blip r:embed="rId3"/>
          <a:stretch>
            <a:fillRect/>
          </a:stretch>
        </p:blipFill>
        <p:spPr>
          <a:xfrm>
            <a:off x="2681287" y="362647"/>
            <a:ext cx="6829425" cy="5266402"/>
          </a:xfrm>
          <a:prstGeom prst="rect">
            <a:avLst/>
          </a:prstGeom>
        </p:spPr>
      </p:pic>
      <p:sp>
        <p:nvSpPr>
          <p:cNvPr id="5" name="TextBox 4">
            <a:extLst>
              <a:ext uri="{FF2B5EF4-FFF2-40B4-BE49-F238E27FC236}">
                <a16:creationId xmlns:a16="http://schemas.microsoft.com/office/drawing/2014/main" id="{18D9A97E-B8F2-31BE-D411-D2B4796B1F12}"/>
              </a:ext>
            </a:extLst>
          </p:cNvPr>
          <p:cNvSpPr txBox="1"/>
          <p:nvPr/>
        </p:nvSpPr>
        <p:spPr>
          <a:xfrm>
            <a:off x="1381124" y="5781859"/>
            <a:ext cx="9429749" cy="461665"/>
          </a:xfrm>
          <a:prstGeom prst="rect">
            <a:avLst/>
          </a:prstGeom>
          <a:noFill/>
        </p:spPr>
        <p:txBody>
          <a:bodyPr wrap="square" rtlCol="0">
            <a:spAutoFit/>
          </a:bodyPr>
          <a:lstStyle/>
          <a:p>
            <a:r>
              <a:rPr lang="en-US" sz="2400" dirty="0">
                <a:solidFill>
                  <a:srgbClr val="FFC000"/>
                </a:solidFill>
                <a:latin typeface="#9Slide03 Cabin Condensed Bold" panose="00000806000000000000" pitchFamily="2" charset="0"/>
              </a:rPr>
              <a:t>TUYẾN TUỴ VỪA CÓ CHỨC NĂNG NỘI TIẾT VỪA CÓ CHỨC NĂNG NGOẠI TIẾT</a:t>
            </a:r>
          </a:p>
        </p:txBody>
      </p:sp>
    </p:spTree>
    <p:extLst>
      <p:ext uri="{BB962C8B-B14F-4D97-AF65-F5344CB8AC3E}">
        <p14:creationId xmlns:p14="http://schemas.microsoft.com/office/powerpoint/2010/main" val="2719528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Giải phẫu - sinh lý - Hệ nội tiết Hệ nội tiết gồm các cơ quan có chức năng nội  tiết sơ cấp, nghĩa là chức năng chính của các cơ quan">
            <a:extLst>
              <a:ext uri="{FF2B5EF4-FFF2-40B4-BE49-F238E27FC236}">
                <a16:creationId xmlns:a16="http://schemas.microsoft.com/office/drawing/2014/main" id="{251D62B5-FBF6-1632-1551-EAA0ADC75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855" y="2192215"/>
            <a:ext cx="2703513" cy="1981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CCE73F5-CF7F-A5EB-12F4-759CC124A8D3}"/>
              </a:ext>
            </a:extLst>
          </p:cNvPr>
          <p:cNvSpPr txBox="1"/>
          <p:nvPr/>
        </p:nvSpPr>
        <p:spPr>
          <a:xfrm>
            <a:off x="4337538" y="2721150"/>
            <a:ext cx="6049108" cy="461665"/>
          </a:xfrm>
          <a:prstGeom prst="rect">
            <a:avLst/>
          </a:prstGeom>
          <a:noFill/>
        </p:spPr>
        <p:txBody>
          <a:bodyPr wrap="square" rtlCol="0">
            <a:spAutoFit/>
          </a:bodyPr>
          <a:lstStyle/>
          <a:p>
            <a:r>
              <a:rPr lang="en-US" sz="2400" b="1" dirty="0">
                <a:solidFill>
                  <a:schemeClr val="accent4">
                    <a:lumMod val="60000"/>
                    <a:lumOff val="40000"/>
                  </a:schemeClr>
                </a:solidFill>
                <a:latin typeface="Arial" panose="020B0604020202020204" pitchFamily="34" charset="0"/>
                <a:cs typeface="Arial" panose="020B0604020202020204" pitchFamily="34" charset="0"/>
              </a:rPr>
              <a:t>MỘT SỐ BỆNH VỀ TUYẾN NỘI TIẾT</a:t>
            </a:r>
          </a:p>
        </p:txBody>
      </p:sp>
    </p:spTree>
    <p:extLst>
      <p:ext uri="{BB962C8B-B14F-4D97-AF65-F5344CB8AC3E}">
        <p14:creationId xmlns:p14="http://schemas.microsoft.com/office/powerpoint/2010/main" val="2235412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3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787255-A78E-4081-30C4-87B621BAFA5B}"/>
              </a:ext>
            </a:extLst>
          </p:cNvPr>
          <p:cNvSpPr txBox="1"/>
          <p:nvPr/>
        </p:nvSpPr>
        <p:spPr>
          <a:xfrm>
            <a:off x="4767167" y="453976"/>
            <a:ext cx="393783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CÁC TUYẾN NỘI TIẾT</a:t>
            </a:r>
          </a:p>
        </p:txBody>
      </p:sp>
      <p:sp>
        <p:nvSpPr>
          <p:cNvPr id="7" name="TextBox 6">
            <a:extLst>
              <a:ext uri="{FF2B5EF4-FFF2-40B4-BE49-F238E27FC236}">
                <a16:creationId xmlns:a16="http://schemas.microsoft.com/office/drawing/2014/main" id="{21C4E394-5374-8BD6-292D-780F6B312E61}"/>
              </a:ext>
            </a:extLst>
          </p:cNvPr>
          <p:cNvSpPr txBox="1"/>
          <p:nvPr/>
        </p:nvSpPr>
        <p:spPr>
          <a:xfrm>
            <a:off x="2854740" y="835686"/>
            <a:ext cx="9177341"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endParaRPr lang="en-US" sz="24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9879D75-9908-1AE8-F94B-C12138CB0465}"/>
              </a:ext>
            </a:extLst>
          </p:cNvPr>
          <p:cNvSpPr/>
          <p:nvPr/>
        </p:nvSpPr>
        <p:spPr>
          <a:xfrm>
            <a:off x="4426055" y="1517894"/>
            <a:ext cx="1634310"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C1737E2-482D-2529-095D-F223C2D388D2}"/>
              </a:ext>
            </a:extLst>
          </p:cNvPr>
          <p:cNvSpPr/>
          <p:nvPr/>
        </p:nvSpPr>
        <p:spPr>
          <a:xfrm>
            <a:off x="4426055" y="1517894"/>
            <a:ext cx="1634310"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2B60318-0F57-3F72-15EC-A84D7C1D885A}"/>
              </a:ext>
            </a:extLst>
          </p:cNvPr>
          <p:cNvSpPr/>
          <p:nvPr/>
        </p:nvSpPr>
        <p:spPr>
          <a:xfrm>
            <a:off x="581892" y="1887227"/>
            <a:ext cx="2967648" cy="447201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a:solidFill>
                  <a:schemeClr val="tx1"/>
                </a:solidFill>
                <a:latin typeface="Times New Roman" panose="02020603050405020304" pitchFamily="18" charset="0"/>
                <a:cs typeface="Times New Roman" panose="02020603050405020304" pitchFamily="18" charset="0"/>
              </a:rPr>
              <a:t>Tuyến ức</a:t>
            </a:r>
            <a:endParaRPr lang="en-US" sz="2400" b="1" dirty="0">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sz="2400" b="1" dirty="0" err="1">
                <a:solidFill>
                  <a:schemeClr val="tx1"/>
                </a:solidFill>
                <a:latin typeface="Times New Roman" panose="02020603050405020304" pitchFamily="18" charset="0"/>
                <a:cs typeface="Times New Roman" panose="02020603050405020304" pitchFamily="18" charset="0"/>
              </a:rPr>
              <a:t>Tuyến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thận</a:t>
            </a:r>
            <a:endParaRPr lang="en-US" sz="2400" b="1" dirty="0">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sz="2400" b="1" dirty="0" err="1">
                <a:solidFill>
                  <a:schemeClr val="tx1"/>
                </a:solidFill>
                <a:latin typeface="Times New Roman" panose="02020603050405020304" pitchFamily="18" charset="0"/>
                <a:cs typeface="Times New Roman" panose="02020603050405020304" pitchFamily="18" charset="0"/>
              </a:rPr>
              <a:t>Tuyến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tuỵ</a:t>
            </a:r>
            <a:endParaRPr lang="en-US" sz="2400" b="1" dirty="0">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sz="2400" b="1" dirty="0" err="1">
                <a:solidFill>
                  <a:schemeClr val="tx1"/>
                </a:solidFill>
                <a:latin typeface="Times New Roman" panose="02020603050405020304" pitchFamily="18" charset="0"/>
                <a:cs typeface="Times New Roman" panose="02020603050405020304" pitchFamily="18" charset="0"/>
              </a:rPr>
              <a:t>Tuyến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giáp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tuyến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cận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giáp</a:t>
            </a:r>
            <a:endParaRPr lang="en-US" sz="2400" b="1" dirty="0">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sz="2400" b="1" dirty="0" err="1">
                <a:solidFill>
                  <a:schemeClr val="tx1"/>
                </a:solidFill>
                <a:latin typeface="Times New Roman" panose="02020603050405020304" pitchFamily="18" charset="0"/>
                <a:cs typeface="Times New Roman" panose="02020603050405020304" pitchFamily="18" charset="0"/>
              </a:rPr>
              <a:t>Tuyến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yên</a:t>
            </a:r>
            <a:endParaRPr lang="en-US" sz="2400" b="1" dirty="0">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sz="2400" b="1" dirty="0" err="1">
                <a:solidFill>
                  <a:schemeClr val="tx1"/>
                </a:solidFill>
                <a:latin typeface="Times New Roman" panose="02020603050405020304" pitchFamily="18" charset="0"/>
                <a:cs typeface="Times New Roman" panose="02020603050405020304" pitchFamily="18" charset="0"/>
              </a:rPr>
              <a:t>Vùng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dưới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đồi</a:t>
            </a:r>
            <a:endParaRPr lang="en-US" sz="2400" b="1" dirty="0">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sz="2400" b="1" dirty="0" err="1">
                <a:solidFill>
                  <a:schemeClr val="tx1"/>
                </a:solidFill>
                <a:latin typeface="Times New Roman" panose="02020603050405020304" pitchFamily="18" charset="0"/>
                <a:cs typeface="Times New Roman" panose="02020603050405020304" pitchFamily="18" charset="0"/>
              </a:rPr>
              <a:t>Buồng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trứng</a:t>
            </a:r>
            <a:endParaRPr lang="en-US" sz="2400" b="1" dirty="0">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sz="2400" b="1" dirty="0" err="1">
                <a:solidFill>
                  <a:schemeClr val="tx1"/>
                </a:solidFill>
                <a:latin typeface="Times New Roman" panose="02020603050405020304" pitchFamily="18" charset="0"/>
                <a:cs typeface="Times New Roman" panose="02020603050405020304" pitchFamily="18" charset="0"/>
              </a:rPr>
              <a:t>Tuyến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tùng</a:t>
            </a:r>
            <a:endParaRPr lang="en-US" sz="2400" b="1" dirty="0">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sz="2400" b="1" dirty="0" err="1">
                <a:solidFill>
                  <a:schemeClr val="tx1"/>
                </a:solidFill>
                <a:latin typeface="Times New Roman" panose="02020603050405020304" pitchFamily="18" charset="0"/>
                <a:cs typeface="Times New Roman" panose="02020603050405020304" pitchFamily="18" charset="0"/>
              </a:rPr>
              <a:t>Tinh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hoàn</a:t>
            </a:r>
            <a:endParaRPr lang="en-US" sz="2400" b="1" dirty="0">
              <a:solidFill>
                <a:schemeClr val="tx1"/>
              </a:solidFill>
              <a:latin typeface="Times New Roman" panose="02020603050405020304" pitchFamily="18" charset="0"/>
              <a:cs typeface="Times New Roman" panose="02020603050405020304" pitchFamily="18" charset="0"/>
            </a:endParaRPr>
          </a:p>
        </p:txBody>
      </p:sp>
      <p:grpSp>
        <p:nvGrpSpPr>
          <p:cNvPr id="20" name="Group 19">
            <a:extLst>
              <a:ext uri="{FF2B5EF4-FFF2-40B4-BE49-F238E27FC236}">
                <a16:creationId xmlns:a16="http://schemas.microsoft.com/office/drawing/2014/main" id="{4E6281BB-D618-001D-BC5F-278CC0E6EEE9}"/>
              </a:ext>
            </a:extLst>
          </p:cNvPr>
          <p:cNvGrpSpPr/>
          <p:nvPr/>
        </p:nvGrpSpPr>
        <p:grpSpPr>
          <a:xfrm>
            <a:off x="4130255" y="1272204"/>
            <a:ext cx="6626313" cy="5378357"/>
            <a:chOff x="2987253" y="1302450"/>
            <a:chExt cx="6626313" cy="5378357"/>
          </a:xfrm>
        </p:grpSpPr>
        <p:pic>
          <p:nvPicPr>
            <p:cNvPr id="9" name="Picture 8">
              <a:extLst>
                <a:ext uri="{FF2B5EF4-FFF2-40B4-BE49-F238E27FC236}">
                  <a16:creationId xmlns:a16="http://schemas.microsoft.com/office/drawing/2014/main" id="{7FE58C06-FEB0-1B24-5306-39611BEDF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253" y="1302450"/>
              <a:ext cx="6626313" cy="5378357"/>
            </a:xfrm>
            <a:prstGeom prst="rect">
              <a:avLst/>
            </a:prstGeom>
          </p:spPr>
        </p:pic>
        <p:sp>
          <p:nvSpPr>
            <p:cNvPr id="10" name="Rectangle 9">
              <a:extLst>
                <a:ext uri="{FF2B5EF4-FFF2-40B4-BE49-F238E27FC236}">
                  <a16:creationId xmlns:a16="http://schemas.microsoft.com/office/drawing/2014/main" id="{FDDF02F7-B4C4-BB30-6F1C-0325B50548CF}"/>
                </a:ext>
              </a:extLst>
            </p:cNvPr>
            <p:cNvSpPr/>
            <p:nvPr/>
          </p:nvSpPr>
          <p:spPr>
            <a:xfrm>
              <a:off x="3605592" y="1482256"/>
              <a:ext cx="1240728" cy="307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7E5DDFC-58D1-E59D-5441-E5DEF3B0F9FA}"/>
                </a:ext>
              </a:extLst>
            </p:cNvPr>
            <p:cNvSpPr/>
            <p:nvPr/>
          </p:nvSpPr>
          <p:spPr>
            <a:xfrm>
              <a:off x="3605592" y="3022499"/>
              <a:ext cx="975360" cy="307776"/>
            </a:xfrm>
            <a:prstGeom prst="rect">
              <a:avLst/>
            </a:prstGeom>
            <a:solidFill>
              <a:srgbClr val="F1F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5A73E71-7704-605B-C7F8-4116873C581F}"/>
                </a:ext>
              </a:extLst>
            </p:cNvPr>
            <p:cNvSpPr/>
            <p:nvPr/>
          </p:nvSpPr>
          <p:spPr>
            <a:xfrm>
              <a:off x="4856984" y="2865120"/>
              <a:ext cx="1094552" cy="307776"/>
            </a:xfrm>
            <a:prstGeom prst="rect">
              <a:avLst/>
            </a:prstGeom>
            <a:solidFill>
              <a:srgbClr val="F1F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B46223D-9BF9-7634-06A2-505542D4FE2E}"/>
                </a:ext>
              </a:extLst>
            </p:cNvPr>
            <p:cNvSpPr/>
            <p:nvPr/>
          </p:nvSpPr>
          <p:spPr>
            <a:xfrm>
              <a:off x="7036304" y="2686480"/>
              <a:ext cx="1094552" cy="307776"/>
            </a:xfrm>
            <a:prstGeom prst="rect">
              <a:avLst/>
            </a:prstGeom>
            <a:solidFill>
              <a:srgbClr val="F1F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FF2B10C-025C-E58F-3A49-71FCB7D21A83}"/>
                </a:ext>
              </a:extLst>
            </p:cNvPr>
            <p:cNvSpPr/>
            <p:nvPr/>
          </p:nvSpPr>
          <p:spPr>
            <a:xfrm>
              <a:off x="7325864" y="3683852"/>
              <a:ext cx="2092456" cy="307776"/>
            </a:xfrm>
            <a:prstGeom prst="rect">
              <a:avLst/>
            </a:prstGeom>
            <a:solidFill>
              <a:srgbClr val="F1F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8752293-48B7-2AFC-8F46-4B5F3FD6505E}"/>
                </a:ext>
              </a:extLst>
            </p:cNvPr>
            <p:cNvSpPr/>
            <p:nvPr/>
          </p:nvSpPr>
          <p:spPr>
            <a:xfrm>
              <a:off x="7325864" y="4681224"/>
              <a:ext cx="1117096" cy="307776"/>
            </a:xfrm>
            <a:prstGeom prst="rect">
              <a:avLst/>
            </a:prstGeom>
            <a:solidFill>
              <a:srgbClr val="F1F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C30F810-7EF8-EDAC-15F0-79CF7B2EE30E}"/>
                </a:ext>
              </a:extLst>
            </p:cNvPr>
            <p:cNvSpPr/>
            <p:nvPr/>
          </p:nvSpPr>
          <p:spPr>
            <a:xfrm>
              <a:off x="7003456" y="5662348"/>
              <a:ext cx="1117096" cy="616530"/>
            </a:xfrm>
            <a:prstGeom prst="rect">
              <a:avLst/>
            </a:prstGeom>
            <a:solidFill>
              <a:srgbClr val="F1F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47D298-521B-66C9-C969-659A46A11C57}"/>
                </a:ext>
              </a:extLst>
            </p:cNvPr>
            <p:cNvSpPr/>
            <p:nvPr/>
          </p:nvSpPr>
          <p:spPr>
            <a:xfrm>
              <a:off x="4756888" y="5662348"/>
              <a:ext cx="1117096" cy="616530"/>
            </a:xfrm>
            <a:prstGeom prst="rect">
              <a:avLst/>
            </a:prstGeom>
            <a:solidFill>
              <a:srgbClr val="F1F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5D9D93F-2C84-79BE-FBE4-D36EFFD4541D}"/>
                </a:ext>
              </a:extLst>
            </p:cNvPr>
            <p:cNvSpPr/>
            <p:nvPr/>
          </p:nvSpPr>
          <p:spPr>
            <a:xfrm>
              <a:off x="4739640" y="4143878"/>
              <a:ext cx="1134344" cy="397130"/>
            </a:xfrm>
            <a:prstGeom prst="rect">
              <a:avLst/>
            </a:prstGeom>
            <a:solidFill>
              <a:srgbClr val="F1F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3A2E0848-0133-C1BA-449C-61457146A10B}"/>
              </a:ext>
            </a:extLst>
          </p:cNvPr>
          <p:cNvSpPr/>
          <p:nvPr/>
        </p:nvSpPr>
        <p:spPr>
          <a:xfrm>
            <a:off x="4720146" y="2432643"/>
            <a:ext cx="1634310"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66532EF-A727-EDEA-5991-7CD287D796D5}"/>
              </a:ext>
            </a:extLst>
          </p:cNvPr>
          <p:cNvSpPr/>
          <p:nvPr/>
        </p:nvSpPr>
        <p:spPr>
          <a:xfrm>
            <a:off x="4601573" y="3913634"/>
            <a:ext cx="1634310"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FFA750C-FFB9-3D5B-5011-9CF43D728643}"/>
              </a:ext>
            </a:extLst>
          </p:cNvPr>
          <p:cNvSpPr/>
          <p:nvPr/>
        </p:nvSpPr>
        <p:spPr>
          <a:xfrm>
            <a:off x="4084280" y="3165130"/>
            <a:ext cx="1634310"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BA1FF89-1431-3BD9-838C-1AA01C9461C5}"/>
              </a:ext>
            </a:extLst>
          </p:cNvPr>
          <p:cNvSpPr/>
          <p:nvPr/>
        </p:nvSpPr>
        <p:spPr>
          <a:xfrm>
            <a:off x="4347603" y="1624887"/>
            <a:ext cx="1634310"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4741951-3370-2166-4C64-EA6AA53F54CE}"/>
              </a:ext>
            </a:extLst>
          </p:cNvPr>
          <p:cNvSpPr/>
          <p:nvPr/>
        </p:nvSpPr>
        <p:spPr>
          <a:xfrm>
            <a:off x="4551801" y="5237498"/>
            <a:ext cx="1634310"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B3C2242-3580-E34C-98F2-6DE6E5AA0F78}"/>
              </a:ext>
            </a:extLst>
          </p:cNvPr>
          <p:cNvSpPr/>
          <p:nvPr/>
        </p:nvSpPr>
        <p:spPr>
          <a:xfrm>
            <a:off x="8724314" y="2286901"/>
            <a:ext cx="1634310"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F5F4AF1-3ED3-CD69-7B6E-70683CC145E0}"/>
              </a:ext>
            </a:extLst>
          </p:cNvPr>
          <p:cNvSpPr/>
          <p:nvPr/>
        </p:nvSpPr>
        <p:spPr>
          <a:xfrm>
            <a:off x="9122256" y="3285938"/>
            <a:ext cx="1634310"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0339E97-0191-FC71-86B2-3B4B8F0D655B}"/>
              </a:ext>
            </a:extLst>
          </p:cNvPr>
          <p:cNvSpPr/>
          <p:nvPr/>
        </p:nvSpPr>
        <p:spPr>
          <a:xfrm>
            <a:off x="9201330" y="4213917"/>
            <a:ext cx="1634310"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AE4C20F-4FF8-21F4-3DCF-A21DBB37366E}"/>
              </a:ext>
            </a:extLst>
          </p:cNvPr>
          <p:cNvSpPr/>
          <p:nvPr/>
        </p:nvSpPr>
        <p:spPr>
          <a:xfrm>
            <a:off x="9122256" y="5191909"/>
            <a:ext cx="1634310"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78250B7-AF26-4101-A3A8-98862CDB8104}"/>
              </a:ext>
            </a:extLst>
          </p:cNvPr>
          <p:cNvSpPr txBox="1"/>
          <p:nvPr/>
        </p:nvSpPr>
        <p:spPr>
          <a:xfrm>
            <a:off x="4347603" y="1624887"/>
            <a:ext cx="253970" cy="369332"/>
          </a:xfrm>
          <a:prstGeom prst="rect">
            <a:avLst/>
          </a:prstGeom>
          <a:noFill/>
        </p:spPr>
        <p:txBody>
          <a:bodyPr wrap="square" rtlCol="0">
            <a:spAutoFit/>
          </a:bodyPr>
          <a:lstStyle/>
          <a:p>
            <a:r>
              <a:rPr lang="en-US">
                <a:highlight>
                  <a:srgbClr val="FFFF00"/>
                </a:highlight>
              </a:rPr>
              <a:t>1</a:t>
            </a:r>
            <a:endParaRPr lang="vi-VN">
              <a:highlight>
                <a:srgbClr val="FFFF00"/>
              </a:highlight>
            </a:endParaRPr>
          </a:p>
        </p:txBody>
      </p:sp>
      <p:sp>
        <p:nvSpPr>
          <p:cNvPr id="28" name="TextBox 27">
            <a:extLst>
              <a:ext uri="{FF2B5EF4-FFF2-40B4-BE49-F238E27FC236}">
                <a16:creationId xmlns:a16="http://schemas.microsoft.com/office/drawing/2014/main" id="{A3356172-B6E0-4963-9988-8731E7645041}"/>
              </a:ext>
            </a:extLst>
          </p:cNvPr>
          <p:cNvSpPr txBox="1"/>
          <p:nvPr/>
        </p:nvSpPr>
        <p:spPr>
          <a:xfrm>
            <a:off x="8705006" y="2272865"/>
            <a:ext cx="253970" cy="369332"/>
          </a:xfrm>
          <a:prstGeom prst="rect">
            <a:avLst/>
          </a:prstGeom>
          <a:noFill/>
        </p:spPr>
        <p:txBody>
          <a:bodyPr wrap="square" rtlCol="0">
            <a:spAutoFit/>
          </a:bodyPr>
          <a:lstStyle/>
          <a:p>
            <a:r>
              <a:rPr lang="en-US">
                <a:highlight>
                  <a:srgbClr val="FFFF00"/>
                </a:highlight>
              </a:rPr>
              <a:t>2</a:t>
            </a:r>
            <a:endParaRPr lang="vi-VN">
              <a:highlight>
                <a:srgbClr val="FFFF00"/>
              </a:highlight>
            </a:endParaRPr>
          </a:p>
        </p:txBody>
      </p:sp>
      <p:sp>
        <p:nvSpPr>
          <p:cNvPr id="29" name="TextBox 28">
            <a:extLst>
              <a:ext uri="{FF2B5EF4-FFF2-40B4-BE49-F238E27FC236}">
                <a16:creationId xmlns:a16="http://schemas.microsoft.com/office/drawing/2014/main" id="{D0AEFFF7-C22C-469A-86EA-9DA46E192872}"/>
              </a:ext>
            </a:extLst>
          </p:cNvPr>
          <p:cNvSpPr txBox="1"/>
          <p:nvPr/>
        </p:nvSpPr>
        <p:spPr>
          <a:xfrm>
            <a:off x="4748594" y="2437563"/>
            <a:ext cx="253970" cy="369332"/>
          </a:xfrm>
          <a:prstGeom prst="rect">
            <a:avLst/>
          </a:prstGeom>
          <a:noFill/>
        </p:spPr>
        <p:txBody>
          <a:bodyPr wrap="square" rtlCol="0">
            <a:spAutoFit/>
          </a:bodyPr>
          <a:lstStyle/>
          <a:p>
            <a:r>
              <a:rPr lang="en-US">
                <a:highlight>
                  <a:srgbClr val="FFFF00"/>
                </a:highlight>
              </a:rPr>
              <a:t>3</a:t>
            </a:r>
            <a:endParaRPr lang="vi-VN">
              <a:highlight>
                <a:srgbClr val="FFFF00"/>
              </a:highlight>
            </a:endParaRPr>
          </a:p>
        </p:txBody>
      </p:sp>
      <p:sp>
        <p:nvSpPr>
          <p:cNvPr id="30" name="TextBox 29">
            <a:extLst>
              <a:ext uri="{FF2B5EF4-FFF2-40B4-BE49-F238E27FC236}">
                <a16:creationId xmlns:a16="http://schemas.microsoft.com/office/drawing/2014/main" id="{1322B57C-9EB9-4370-8325-9B0A26C6DC2B}"/>
              </a:ext>
            </a:extLst>
          </p:cNvPr>
          <p:cNvSpPr txBox="1"/>
          <p:nvPr/>
        </p:nvSpPr>
        <p:spPr>
          <a:xfrm>
            <a:off x="9136569" y="3313579"/>
            <a:ext cx="253970" cy="369332"/>
          </a:xfrm>
          <a:prstGeom prst="rect">
            <a:avLst/>
          </a:prstGeom>
          <a:noFill/>
        </p:spPr>
        <p:txBody>
          <a:bodyPr wrap="square" rtlCol="0">
            <a:spAutoFit/>
          </a:bodyPr>
          <a:lstStyle/>
          <a:p>
            <a:r>
              <a:rPr lang="en-US">
                <a:highlight>
                  <a:srgbClr val="FFFF00"/>
                </a:highlight>
              </a:rPr>
              <a:t>4</a:t>
            </a:r>
            <a:endParaRPr lang="vi-VN">
              <a:highlight>
                <a:srgbClr val="FFFF00"/>
              </a:highlight>
            </a:endParaRPr>
          </a:p>
        </p:txBody>
      </p:sp>
      <p:sp>
        <p:nvSpPr>
          <p:cNvPr id="32" name="TextBox 31">
            <a:extLst>
              <a:ext uri="{FF2B5EF4-FFF2-40B4-BE49-F238E27FC236}">
                <a16:creationId xmlns:a16="http://schemas.microsoft.com/office/drawing/2014/main" id="{F2AA00D2-3DFF-415C-80FD-B61DB42BA580}"/>
              </a:ext>
            </a:extLst>
          </p:cNvPr>
          <p:cNvSpPr txBox="1"/>
          <p:nvPr/>
        </p:nvSpPr>
        <p:spPr>
          <a:xfrm>
            <a:off x="4078916" y="3165130"/>
            <a:ext cx="253970" cy="369332"/>
          </a:xfrm>
          <a:prstGeom prst="rect">
            <a:avLst/>
          </a:prstGeom>
          <a:noFill/>
        </p:spPr>
        <p:txBody>
          <a:bodyPr wrap="square" rtlCol="0">
            <a:spAutoFit/>
          </a:bodyPr>
          <a:lstStyle/>
          <a:p>
            <a:r>
              <a:rPr lang="en-US">
                <a:highlight>
                  <a:srgbClr val="FFFF00"/>
                </a:highlight>
              </a:rPr>
              <a:t>5</a:t>
            </a:r>
            <a:endParaRPr lang="vi-VN">
              <a:highlight>
                <a:srgbClr val="FFFF00"/>
              </a:highlight>
            </a:endParaRPr>
          </a:p>
        </p:txBody>
      </p:sp>
      <p:sp>
        <p:nvSpPr>
          <p:cNvPr id="33" name="TextBox 32">
            <a:extLst>
              <a:ext uri="{FF2B5EF4-FFF2-40B4-BE49-F238E27FC236}">
                <a16:creationId xmlns:a16="http://schemas.microsoft.com/office/drawing/2014/main" id="{3E6D2A16-8261-4FB3-915B-3E555DAF558A}"/>
              </a:ext>
            </a:extLst>
          </p:cNvPr>
          <p:cNvSpPr txBox="1"/>
          <p:nvPr/>
        </p:nvSpPr>
        <p:spPr>
          <a:xfrm>
            <a:off x="4698070" y="3913634"/>
            <a:ext cx="253970" cy="369332"/>
          </a:xfrm>
          <a:prstGeom prst="rect">
            <a:avLst/>
          </a:prstGeom>
          <a:noFill/>
        </p:spPr>
        <p:txBody>
          <a:bodyPr wrap="square" rtlCol="0">
            <a:spAutoFit/>
          </a:bodyPr>
          <a:lstStyle/>
          <a:p>
            <a:r>
              <a:rPr lang="en-US">
                <a:highlight>
                  <a:srgbClr val="FFFF00"/>
                </a:highlight>
              </a:rPr>
              <a:t>6</a:t>
            </a:r>
            <a:endParaRPr lang="vi-VN">
              <a:highlight>
                <a:srgbClr val="FFFF00"/>
              </a:highlight>
            </a:endParaRPr>
          </a:p>
        </p:txBody>
      </p:sp>
      <p:sp>
        <p:nvSpPr>
          <p:cNvPr id="34" name="TextBox 33">
            <a:extLst>
              <a:ext uri="{FF2B5EF4-FFF2-40B4-BE49-F238E27FC236}">
                <a16:creationId xmlns:a16="http://schemas.microsoft.com/office/drawing/2014/main" id="{A5618946-7548-460A-85C4-788F8B74C392}"/>
              </a:ext>
            </a:extLst>
          </p:cNvPr>
          <p:cNvSpPr txBox="1"/>
          <p:nvPr/>
        </p:nvSpPr>
        <p:spPr>
          <a:xfrm>
            <a:off x="9179588" y="4246216"/>
            <a:ext cx="253970" cy="369332"/>
          </a:xfrm>
          <a:prstGeom prst="rect">
            <a:avLst/>
          </a:prstGeom>
          <a:noFill/>
        </p:spPr>
        <p:txBody>
          <a:bodyPr wrap="square" rtlCol="0">
            <a:spAutoFit/>
          </a:bodyPr>
          <a:lstStyle/>
          <a:p>
            <a:r>
              <a:rPr lang="en-US">
                <a:highlight>
                  <a:srgbClr val="FFFF00"/>
                </a:highlight>
              </a:rPr>
              <a:t>7</a:t>
            </a:r>
            <a:endParaRPr lang="vi-VN">
              <a:highlight>
                <a:srgbClr val="FFFF00"/>
              </a:highlight>
            </a:endParaRPr>
          </a:p>
        </p:txBody>
      </p:sp>
      <p:sp>
        <p:nvSpPr>
          <p:cNvPr id="43" name="TextBox 42">
            <a:extLst>
              <a:ext uri="{FF2B5EF4-FFF2-40B4-BE49-F238E27FC236}">
                <a16:creationId xmlns:a16="http://schemas.microsoft.com/office/drawing/2014/main" id="{BC1381E0-979A-437F-9938-C14D22D8396E}"/>
              </a:ext>
            </a:extLst>
          </p:cNvPr>
          <p:cNvSpPr txBox="1"/>
          <p:nvPr/>
        </p:nvSpPr>
        <p:spPr>
          <a:xfrm>
            <a:off x="4593161" y="5262770"/>
            <a:ext cx="253970" cy="369332"/>
          </a:xfrm>
          <a:prstGeom prst="rect">
            <a:avLst/>
          </a:prstGeom>
          <a:noFill/>
        </p:spPr>
        <p:txBody>
          <a:bodyPr wrap="square" rtlCol="0">
            <a:spAutoFit/>
          </a:bodyPr>
          <a:lstStyle/>
          <a:p>
            <a:r>
              <a:rPr lang="en-US">
                <a:highlight>
                  <a:srgbClr val="FFFF00"/>
                </a:highlight>
              </a:rPr>
              <a:t>8</a:t>
            </a:r>
            <a:endParaRPr lang="vi-VN">
              <a:highlight>
                <a:srgbClr val="FFFF00"/>
              </a:highlight>
            </a:endParaRPr>
          </a:p>
        </p:txBody>
      </p:sp>
      <p:sp>
        <p:nvSpPr>
          <p:cNvPr id="51" name="TextBox 50">
            <a:extLst>
              <a:ext uri="{FF2B5EF4-FFF2-40B4-BE49-F238E27FC236}">
                <a16:creationId xmlns:a16="http://schemas.microsoft.com/office/drawing/2014/main" id="{746B24CD-63E5-4222-8669-34F034EFCDFB}"/>
              </a:ext>
            </a:extLst>
          </p:cNvPr>
          <p:cNvSpPr txBox="1"/>
          <p:nvPr/>
        </p:nvSpPr>
        <p:spPr>
          <a:xfrm>
            <a:off x="9136569" y="5236466"/>
            <a:ext cx="253970" cy="369332"/>
          </a:xfrm>
          <a:prstGeom prst="rect">
            <a:avLst/>
          </a:prstGeom>
          <a:noFill/>
        </p:spPr>
        <p:txBody>
          <a:bodyPr wrap="square" rtlCol="0">
            <a:spAutoFit/>
          </a:bodyPr>
          <a:lstStyle/>
          <a:p>
            <a:r>
              <a:rPr lang="en-US">
                <a:highlight>
                  <a:srgbClr val="FFFF00"/>
                </a:highlight>
              </a:rPr>
              <a:t>9</a:t>
            </a:r>
            <a:endParaRPr lang="vi-VN">
              <a:highlight>
                <a:srgbClr val="FFFF00"/>
              </a:highlight>
            </a:endParaRPr>
          </a:p>
        </p:txBody>
      </p:sp>
    </p:spTree>
    <p:extLst>
      <p:ext uri="{BB962C8B-B14F-4D97-AF65-F5344CB8AC3E}">
        <p14:creationId xmlns:p14="http://schemas.microsoft.com/office/powerpoint/2010/main" val="2373027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BÁNH XE MÀU SẮC TRONG PHUN XĂM CÓ CÔNG DỤNG GÌ? WORLD NAIL SCHOOL">
            <a:extLst>
              <a:ext uri="{FF2B5EF4-FFF2-40B4-BE49-F238E27FC236}">
                <a16:creationId xmlns:a16="http://schemas.microsoft.com/office/drawing/2014/main" id="{B048CF2F-D492-F5B8-A1D9-485DC40A6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9037" y="-4077134"/>
            <a:ext cx="5286375" cy="5286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9D0BBA6-8128-DD23-0410-2F309FBEA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73" y="1209241"/>
            <a:ext cx="4837388" cy="3005572"/>
          </a:xfrm>
          <a:prstGeom prst="rect">
            <a:avLst/>
          </a:prstGeom>
        </p:spPr>
      </p:pic>
      <p:pic>
        <p:nvPicPr>
          <p:cNvPr id="6" name="Picture 5">
            <a:extLst>
              <a:ext uri="{FF2B5EF4-FFF2-40B4-BE49-F238E27FC236}">
                <a16:creationId xmlns:a16="http://schemas.microsoft.com/office/drawing/2014/main" id="{1186D0A9-2100-5359-74AC-BD30D561B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499" y="1043839"/>
            <a:ext cx="4090988" cy="3501751"/>
          </a:xfrm>
          <a:prstGeom prst="rect">
            <a:avLst/>
          </a:prstGeom>
        </p:spPr>
      </p:pic>
      <p:sp>
        <p:nvSpPr>
          <p:cNvPr id="7" name="Rectangle: Rounded Corners 6">
            <a:extLst>
              <a:ext uri="{FF2B5EF4-FFF2-40B4-BE49-F238E27FC236}">
                <a16:creationId xmlns:a16="http://schemas.microsoft.com/office/drawing/2014/main" id="{9E787A41-57B1-F8BD-A6CE-403C324C6F7A}"/>
              </a:ext>
            </a:extLst>
          </p:cNvPr>
          <p:cNvSpPr/>
          <p:nvPr/>
        </p:nvSpPr>
        <p:spPr>
          <a:xfrm>
            <a:off x="1433513" y="4545590"/>
            <a:ext cx="3362326" cy="5520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479C2"/>
                </a:solidFill>
                <a:latin typeface="#9Slide03 Cabin Condensed Bold" panose="00000806000000000000" pitchFamily="2" charset="0"/>
              </a:rPr>
              <a:t>BỆNH ĐÁI THÁO ĐƯỜNG</a:t>
            </a:r>
          </a:p>
        </p:txBody>
      </p:sp>
      <p:sp>
        <p:nvSpPr>
          <p:cNvPr id="9" name="Rectangle: Rounded Corners 8">
            <a:extLst>
              <a:ext uri="{FF2B5EF4-FFF2-40B4-BE49-F238E27FC236}">
                <a16:creationId xmlns:a16="http://schemas.microsoft.com/office/drawing/2014/main" id="{A2C9D393-7187-54E3-3D33-519E17229C71}"/>
              </a:ext>
            </a:extLst>
          </p:cNvPr>
          <p:cNvSpPr/>
          <p:nvPr/>
        </p:nvSpPr>
        <p:spPr>
          <a:xfrm>
            <a:off x="7815263" y="4812726"/>
            <a:ext cx="2388393" cy="5520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479C2"/>
                </a:solidFill>
                <a:latin typeface="#9Slide03 Cabin Condensed Bold" panose="00000806000000000000" pitchFamily="2" charset="0"/>
              </a:rPr>
              <a:t>BỆNH BƯỚU CỔ</a:t>
            </a:r>
          </a:p>
        </p:txBody>
      </p:sp>
    </p:spTree>
    <p:extLst>
      <p:ext uri="{BB962C8B-B14F-4D97-AF65-F5344CB8AC3E}">
        <p14:creationId xmlns:p14="http://schemas.microsoft.com/office/powerpoint/2010/main" val="672757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BÁNH XE MÀU SẮC TRONG PHUN XĂM CÓ CÔNG DỤNG GÌ? WORLD NAIL SCHOOL">
            <a:extLst>
              <a:ext uri="{FF2B5EF4-FFF2-40B4-BE49-F238E27FC236}">
                <a16:creationId xmlns:a16="http://schemas.microsoft.com/office/drawing/2014/main" id="{B048CF2F-D492-F5B8-A1D9-485DC40A6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9037" y="-4077134"/>
            <a:ext cx="5286375" cy="5286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7020869-8C96-84B4-082C-B1515677F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 y="1805765"/>
            <a:ext cx="5581650" cy="3246470"/>
          </a:xfrm>
          <a:prstGeom prst="rect">
            <a:avLst/>
          </a:prstGeom>
        </p:spPr>
      </p:pic>
      <p:pic>
        <p:nvPicPr>
          <p:cNvPr id="7" name="Picture 6">
            <a:extLst>
              <a:ext uri="{FF2B5EF4-FFF2-40B4-BE49-F238E27FC236}">
                <a16:creationId xmlns:a16="http://schemas.microsoft.com/office/drawing/2014/main" id="{ADBA2ED6-D0A4-6547-C3A1-B89A1D59B25C}"/>
              </a:ext>
            </a:extLst>
          </p:cNvPr>
          <p:cNvPicPr>
            <a:picLocks noChangeAspect="1"/>
          </p:cNvPicPr>
          <p:nvPr/>
        </p:nvPicPr>
        <p:blipFill>
          <a:blip r:embed="rId4"/>
          <a:stretch>
            <a:fillRect/>
          </a:stretch>
        </p:blipFill>
        <p:spPr>
          <a:xfrm>
            <a:off x="7040805" y="129781"/>
            <a:ext cx="4535749" cy="5210369"/>
          </a:xfrm>
          <a:prstGeom prst="rect">
            <a:avLst/>
          </a:prstGeom>
        </p:spPr>
      </p:pic>
      <p:sp>
        <p:nvSpPr>
          <p:cNvPr id="10" name="Rectangle: Rounded Corners 9">
            <a:extLst>
              <a:ext uri="{FF2B5EF4-FFF2-40B4-BE49-F238E27FC236}">
                <a16:creationId xmlns:a16="http://schemas.microsoft.com/office/drawing/2014/main" id="{99A4A466-C025-FC24-44C4-61D8EAB52D74}"/>
              </a:ext>
            </a:extLst>
          </p:cNvPr>
          <p:cNvSpPr/>
          <p:nvPr/>
        </p:nvSpPr>
        <p:spPr>
          <a:xfrm>
            <a:off x="1445960" y="5259965"/>
            <a:ext cx="2497390" cy="5520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479C2"/>
                </a:solidFill>
                <a:latin typeface="#9Slide03 Cabin Condensed Bold" panose="00000806000000000000" pitchFamily="2" charset="0"/>
              </a:rPr>
              <a:t>BỆNH CUSHING</a:t>
            </a:r>
          </a:p>
        </p:txBody>
      </p:sp>
      <p:sp>
        <p:nvSpPr>
          <p:cNvPr id="11" name="Rectangle: Rounded Corners 10">
            <a:extLst>
              <a:ext uri="{FF2B5EF4-FFF2-40B4-BE49-F238E27FC236}">
                <a16:creationId xmlns:a16="http://schemas.microsoft.com/office/drawing/2014/main" id="{8471A6A8-AF2B-5404-1AFD-9E7C23B9228A}"/>
              </a:ext>
            </a:extLst>
          </p:cNvPr>
          <p:cNvSpPr/>
          <p:nvPr/>
        </p:nvSpPr>
        <p:spPr>
          <a:xfrm>
            <a:off x="7040806" y="5547059"/>
            <a:ext cx="4646370" cy="5520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479C2"/>
                </a:solidFill>
                <a:latin typeface="#9Slide03 Cabin Condensed Bold" panose="00000806000000000000" pitchFamily="2" charset="0"/>
              </a:rPr>
              <a:t>BỆNH LÙN HOẶC CAO BẤT THƯỜNG</a:t>
            </a:r>
          </a:p>
        </p:txBody>
      </p:sp>
    </p:spTree>
    <p:extLst>
      <p:ext uri="{BB962C8B-B14F-4D97-AF65-F5344CB8AC3E}">
        <p14:creationId xmlns:p14="http://schemas.microsoft.com/office/powerpoint/2010/main" val="3077284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CF9B195-F0C6-84A1-F08B-5980A741B2C0}"/>
              </a:ext>
            </a:extLst>
          </p:cNvPr>
          <p:cNvSpPr txBox="1"/>
          <p:nvPr/>
        </p:nvSpPr>
        <p:spPr>
          <a:xfrm>
            <a:off x="2508738" y="2239144"/>
            <a:ext cx="6893170" cy="646331"/>
          </a:xfrm>
          <a:prstGeom prst="rect">
            <a:avLst/>
          </a:prstGeom>
          <a:noFill/>
        </p:spPr>
        <p:txBody>
          <a:bodyPr wrap="square" rtlCol="0">
            <a:spAutoFit/>
          </a:bodyPr>
          <a:lstStyle/>
          <a:p>
            <a:pPr algn="ctr"/>
            <a:r>
              <a:rPr lang="en-US" sz="3600" b="1" dirty="0">
                <a:solidFill>
                  <a:schemeClr val="accent4">
                    <a:lumMod val="60000"/>
                    <a:lumOff val="40000"/>
                  </a:schemeClr>
                </a:solidFill>
                <a:latin typeface="Arial" panose="020B0604020202020204" pitchFamily="34" charset="0"/>
                <a:cs typeface="Arial" panose="020B0604020202020204" pitchFamily="34" charset="0"/>
              </a:rPr>
              <a:t>EM CÓ BIẾT</a:t>
            </a:r>
          </a:p>
        </p:txBody>
      </p:sp>
    </p:spTree>
    <p:extLst>
      <p:ext uri="{BB962C8B-B14F-4D97-AF65-F5344CB8AC3E}">
        <p14:creationId xmlns:p14="http://schemas.microsoft.com/office/powerpoint/2010/main" val="696812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BÁNH XE MÀU SẮC TRONG PHUN XĂM CÓ CÔNG DỤNG GÌ? WORLD NAIL SCHOOL">
            <a:extLst>
              <a:ext uri="{FF2B5EF4-FFF2-40B4-BE49-F238E27FC236}">
                <a16:creationId xmlns:a16="http://schemas.microsoft.com/office/drawing/2014/main" id="{B048CF2F-D492-F5B8-A1D9-485DC40A6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9037" y="-4077134"/>
            <a:ext cx="5286375" cy="5286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F5F297-CBC3-00FA-D8FE-CA21CAF03F87}"/>
              </a:ext>
            </a:extLst>
          </p:cNvPr>
          <p:cNvSpPr txBox="1"/>
          <p:nvPr/>
        </p:nvSpPr>
        <p:spPr>
          <a:xfrm>
            <a:off x="716755" y="385580"/>
            <a:ext cx="10758487" cy="2308324"/>
          </a:xfrm>
          <a:prstGeom prst="rect">
            <a:avLst/>
          </a:prstGeom>
          <a:noFill/>
        </p:spPr>
        <p:txBody>
          <a:bodyPr wrap="square">
            <a:spAutoFit/>
          </a:bodyPr>
          <a:lstStyle/>
          <a:p>
            <a:r>
              <a:rPr lang="en-US" b="0" i="0" dirty="0">
                <a:solidFill>
                  <a:srgbClr val="800000"/>
                </a:solidFill>
                <a:effectLst/>
                <a:latin typeface="Muli"/>
              </a:rPr>
              <a:t>💡</a:t>
            </a:r>
            <a:r>
              <a:rPr lang="en-US" sz="2400" b="0" i="0" dirty="0">
                <a:solidFill>
                  <a:schemeClr val="bg1"/>
                </a:solidFill>
                <a:effectLst/>
                <a:latin typeface="#9Slide03 Cabin Condensed Bold" panose="00000806000000000000" pitchFamily="2" charset="0"/>
              </a:rPr>
              <a:t> </a:t>
            </a:r>
            <a:r>
              <a:rPr lang="vi-VN" sz="2400" b="0" i="0" dirty="0">
                <a:solidFill>
                  <a:schemeClr val="bg1"/>
                </a:solidFill>
                <a:effectLst/>
                <a:latin typeface="#9Slide03 Cabin Condensed Bold" panose="00000806000000000000" pitchFamily="2" charset="0"/>
              </a:rPr>
              <a:t>Hormone insulin được sử dụng trong điều trị bệnh đái tháo đường hiện nay không phải được tách trực tiếp từ tuyến tụy ở người mà được sản xuất nhờ ứng dụng công nghệ di truyền. Gene tổng hợp insulin từ tế bào người được tách và chuyển sang vi khuẩn </a:t>
            </a:r>
            <a:r>
              <a:rPr lang="vi-VN" sz="2400" b="0" i="1" dirty="0">
                <a:solidFill>
                  <a:schemeClr val="bg1"/>
                </a:solidFill>
                <a:effectLst/>
                <a:latin typeface="#9Slide03 Cabin Condensed Bold" panose="00000806000000000000" pitchFamily="2" charset="0"/>
              </a:rPr>
              <a:t>E. Coli</a:t>
            </a:r>
            <a:r>
              <a:rPr lang="vi-VN" sz="2400" b="0" i="0" dirty="0">
                <a:solidFill>
                  <a:schemeClr val="bg1"/>
                </a:solidFill>
                <a:effectLst/>
                <a:latin typeface="#9Slide03 Cabin Condensed Bold" panose="00000806000000000000" pitchFamily="2" charset="0"/>
              </a:rPr>
              <a:t>. Vi khuẩn </a:t>
            </a:r>
            <a:r>
              <a:rPr lang="vi-VN" sz="2400" b="0" i="1" dirty="0">
                <a:solidFill>
                  <a:schemeClr val="bg1"/>
                </a:solidFill>
                <a:effectLst/>
                <a:latin typeface="#9Slide03 Cabin Condensed Bold" panose="00000806000000000000" pitchFamily="2" charset="0"/>
              </a:rPr>
              <a:t>E. Coli</a:t>
            </a:r>
            <a:r>
              <a:rPr lang="vi-VN" sz="2400" b="0" i="0" dirty="0">
                <a:solidFill>
                  <a:schemeClr val="bg1"/>
                </a:solidFill>
                <a:effectLst/>
                <a:latin typeface="#9Slide03 Cabin Condensed Bold" panose="00000806000000000000" pitchFamily="2" charset="0"/>
              </a:rPr>
              <a:t> chuyển gene có thể tạo ra một lượng lớn hormone insulin. Bằng cách này, có thể sản xuất hormone insulin số lượng lớn, giá thành rẻ, hỗ trợ chữa trị các bệnh nhân mắc bệnh tiểu đường do thiếu hormone insulin.</a:t>
            </a:r>
            <a:endParaRPr lang="en-US" sz="2400" dirty="0">
              <a:solidFill>
                <a:schemeClr val="bg1"/>
              </a:solidFill>
              <a:latin typeface="#9Slide03 Cabin Condensed Bold" panose="00000806000000000000" pitchFamily="2" charset="0"/>
            </a:endParaRPr>
          </a:p>
        </p:txBody>
      </p:sp>
      <p:pic>
        <p:nvPicPr>
          <p:cNvPr id="5" name="Picture 4">
            <a:extLst>
              <a:ext uri="{FF2B5EF4-FFF2-40B4-BE49-F238E27FC236}">
                <a16:creationId xmlns:a16="http://schemas.microsoft.com/office/drawing/2014/main" id="{CA57F27E-8EDA-EC0A-5B7F-99CDFBA93614}"/>
              </a:ext>
            </a:extLst>
          </p:cNvPr>
          <p:cNvPicPr>
            <a:picLocks noChangeAspect="1"/>
          </p:cNvPicPr>
          <p:nvPr/>
        </p:nvPicPr>
        <p:blipFill>
          <a:blip r:embed="rId3"/>
          <a:stretch>
            <a:fillRect/>
          </a:stretch>
        </p:blipFill>
        <p:spPr>
          <a:xfrm>
            <a:off x="1346853" y="2777901"/>
            <a:ext cx="9498293" cy="3653190"/>
          </a:xfrm>
          <a:prstGeom prst="rect">
            <a:avLst/>
          </a:prstGeom>
        </p:spPr>
      </p:pic>
    </p:spTree>
    <p:extLst>
      <p:ext uri="{BB962C8B-B14F-4D97-AF65-F5344CB8AC3E}">
        <p14:creationId xmlns:p14="http://schemas.microsoft.com/office/powerpoint/2010/main" val="2950151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BÁNH XE MÀU SẮC TRONG PHUN XĂM CÓ CÔNG DỤNG GÌ? WORLD NAIL SCHOOL">
            <a:extLst>
              <a:ext uri="{FF2B5EF4-FFF2-40B4-BE49-F238E27FC236}">
                <a16:creationId xmlns:a16="http://schemas.microsoft.com/office/drawing/2014/main" id="{B048CF2F-D492-F5B8-A1D9-485DC40A6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9037" y="-4077134"/>
            <a:ext cx="5286375" cy="5286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B78D84B-D80E-59A0-62C4-2C4BEE0FDA7D}"/>
              </a:ext>
            </a:extLst>
          </p:cNvPr>
          <p:cNvPicPr>
            <a:picLocks noChangeAspect="1"/>
          </p:cNvPicPr>
          <p:nvPr/>
        </p:nvPicPr>
        <p:blipFill>
          <a:blip r:embed="rId3"/>
          <a:stretch>
            <a:fillRect/>
          </a:stretch>
        </p:blipFill>
        <p:spPr>
          <a:xfrm>
            <a:off x="244366" y="1414462"/>
            <a:ext cx="5837759" cy="3214688"/>
          </a:xfrm>
          <a:prstGeom prst="rect">
            <a:avLst/>
          </a:prstGeom>
        </p:spPr>
      </p:pic>
      <p:sp>
        <p:nvSpPr>
          <p:cNvPr id="5" name="TextBox 4">
            <a:extLst>
              <a:ext uri="{FF2B5EF4-FFF2-40B4-BE49-F238E27FC236}">
                <a16:creationId xmlns:a16="http://schemas.microsoft.com/office/drawing/2014/main" id="{7630C169-3C83-6DE1-E5CC-57C95DB76414}"/>
              </a:ext>
            </a:extLst>
          </p:cNvPr>
          <p:cNvSpPr txBox="1"/>
          <p:nvPr/>
        </p:nvSpPr>
        <p:spPr>
          <a:xfrm>
            <a:off x="998688" y="4802967"/>
            <a:ext cx="4329113" cy="369332"/>
          </a:xfrm>
          <a:prstGeom prst="rect">
            <a:avLst/>
          </a:prstGeom>
          <a:noFill/>
        </p:spPr>
        <p:txBody>
          <a:bodyPr wrap="square" rtlCol="0">
            <a:spAutoFit/>
          </a:bodyPr>
          <a:lstStyle/>
          <a:p>
            <a:r>
              <a:rPr lang="en-US" b="1" dirty="0">
                <a:solidFill>
                  <a:srgbClr val="F48F1E"/>
                </a:solidFill>
              </a:rPr>
              <a:t>CHẾ ĐỘ ĂN UỐNG LÀNH MẠNH, ĐỦ CHẤT</a:t>
            </a:r>
          </a:p>
        </p:txBody>
      </p:sp>
      <p:sp>
        <p:nvSpPr>
          <p:cNvPr id="3" name="TextBox 2">
            <a:extLst>
              <a:ext uri="{FF2B5EF4-FFF2-40B4-BE49-F238E27FC236}">
                <a16:creationId xmlns:a16="http://schemas.microsoft.com/office/drawing/2014/main" id="{3E4A8AF9-4996-7033-9539-86F3A74967F5}"/>
              </a:ext>
            </a:extLst>
          </p:cNvPr>
          <p:cNvSpPr txBox="1"/>
          <p:nvPr/>
        </p:nvSpPr>
        <p:spPr>
          <a:xfrm>
            <a:off x="3600449" y="154931"/>
            <a:ext cx="5672137"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BIỆN PHÁP PHÒNG BỆNH NỘI TIẾT</a:t>
            </a:r>
          </a:p>
        </p:txBody>
      </p:sp>
      <p:pic>
        <p:nvPicPr>
          <p:cNvPr id="7" name="Picture 6">
            <a:extLst>
              <a:ext uri="{FF2B5EF4-FFF2-40B4-BE49-F238E27FC236}">
                <a16:creationId xmlns:a16="http://schemas.microsoft.com/office/drawing/2014/main" id="{ACD11588-6179-3415-6890-3BB7B062D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291" y="1414463"/>
            <a:ext cx="5524502" cy="3214688"/>
          </a:xfrm>
          <a:prstGeom prst="rect">
            <a:avLst/>
          </a:prstGeom>
        </p:spPr>
      </p:pic>
      <p:sp>
        <p:nvSpPr>
          <p:cNvPr id="8" name="TextBox 7">
            <a:extLst>
              <a:ext uri="{FF2B5EF4-FFF2-40B4-BE49-F238E27FC236}">
                <a16:creationId xmlns:a16="http://schemas.microsoft.com/office/drawing/2014/main" id="{C9BD83B7-8578-1C3F-CADD-C038507EB525}"/>
              </a:ext>
            </a:extLst>
          </p:cNvPr>
          <p:cNvSpPr txBox="1"/>
          <p:nvPr/>
        </p:nvSpPr>
        <p:spPr>
          <a:xfrm>
            <a:off x="7274610" y="4740191"/>
            <a:ext cx="3240990" cy="646331"/>
          </a:xfrm>
          <a:prstGeom prst="rect">
            <a:avLst/>
          </a:prstGeom>
          <a:noFill/>
        </p:spPr>
        <p:txBody>
          <a:bodyPr wrap="square" rtlCol="0">
            <a:spAutoFit/>
          </a:bodyPr>
          <a:lstStyle/>
          <a:p>
            <a:r>
              <a:rPr lang="en-US" b="1" dirty="0">
                <a:solidFill>
                  <a:srgbClr val="F48F1E"/>
                </a:solidFill>
              </a:rPr>
              <a:t>TẬP LUYỆN THỂ DỤC THỂ THAO THƯỜNG XUYÊN, VỪA SỨC</a:t>
            </a:r>
          </a:p>
        </p:txBody>
      </p:sp>
    </p:spTree>
    <p:extLst>
      <p:ext uri="{BB962C8B-B14F-4D97-AF65-F5344CB8AC3E}">
        <p14:creationId xmlns:p14="http://schemas.microsoft.com/office/powerpoint/2010/main" val="3737357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BÁNH XE MÀU SẮC TRONG PHUN XĂM CÓ CÔNG DỤNG GÌ? WORLD NAIL SCHOOL">
            <a:extLst>
              <a:ext uri="{FF2B5EF4-FFF2-40B4-BE49-F238E27FC236}">
                <a16:creationId xmlns:a16="http://schemas.microsoft.com/office/drawing/2014/main" id="{B048CF2F-D492-F5B8-A1D9-485DC40A6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9037" y="-4077134"/>
            <a:ext cx="5286375"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5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4437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F47BFA2-4ADA-58F2-E95B-1E55F27355D0}"/>
              </a:ext>
            </a:extLst>
          </p:cNvPr>
          <p:cNvSpPr txBox="1"/>
          <p:nvPr/>
        </p:nvSpPr>
        <p:spPr>
          <a:xfrm>
            <a:off x="-227150" y="290946"/>
            <a:ext cx="3837275" cy="461665"/>
          </a:xfrm>
          <a:prstGeom prst="rect">
            <a:avLst/>
          </a:prstGeom>
          <a:noFill/>
        </p:spPr>
        <p:txBody>
          <a:bodyPr wrap="square" rtlCol="0">
            <a:spAutoFit/>
          </a:bodyPr>
          <a:lstStyle/>
          <a:p>
            <a:pPr algn="ctr"/>
            <a:r>
              <a:rPr lang="en-US" sz="2400" b="1" dirty="0">
                <a:solidFill>
                  <a:srgbClr val="FFC000"/>
                </a:solidFill>
                <a:latin typeface="#9Slide02 Tieu de rat dai 01" panose="020B0604020202020204" charset="0"/>
                <a:ea typeface="#9Slide02 Tieu de rat dai 01" panose="020B0604020202020204" charset="0"/>
              </a:rPr>
              <a:t>I. CÁC TUYẾN NỘI TIẾT</a:t>
            </a:r>
          </a:p>
        </p:txBody>
      </p:sp>
      <p:pic>
        <p:nvPicPr>
          <p:cNvPr id="24" name="Picture 23">
            <a:extLst>
              <a:ext uri="{FF2B5EF4-FFF2-40B4-BE49-F238E27FC236}">
                <a16:creationId xmlns:a16="http://schemas.microsoft.com/office/drawing/2014/main" id="{0E4E12A4-8E7D-CCC0-8228-B4839E910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545" y="44370"/>
            <a:ext cx="9546219" cy="6769259"/>
          </a:xfrm>
          <a:prstGeom prst="rect">
            <a:avLst/>
          </a:prstGeom>
        </p:spPr>
      </p:pic>
      <p:sp>
        <p:nvSpPr>
          <p:cNvPr id="25" name="Rectangle 24">
            <a:extLst>
              <a:ext uri="{FF2B5EF4-FFF2-40B4-BE49-F238E27FC236}">
                <a16:creationId xmlns:a16="http://schemas.microsoft.com/office/drawing/2014/main" id="{CE0F4152-89A4-2778-099F-F410CE89AA20}"/>
              </a:ext>
            </a:extLst>
          </p:cNvPr>
          <p:cNvSpPr/>
          <p:nvPr/>
        </p:nvSpPr>
        <p:spPr>
          <a:xfrm>
            <a:off x="3075707" y="290945"/>
            <a:ext cx="2105892" cy="38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Vùng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dưới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đồi</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079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46892"/>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BCFACA5F-5C13-8F15-03B2-A594992CEAC0}"/>
              </a:ext>
            </a:extLst>
          </p:cNvPr>
          <p:cNvSpPr/>
          <p:nvPr/>
        </p:nvSpPr>
        <p:spPr>
          <a:xfrm>
            <a:off x="3003183" y="2409092"/>
            <a:ext cx="8499230" cy="1688123"/>
          </a:xfrm>
          <a:prstGeom prst="round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tuyến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nội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tiết</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vùng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dưới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đồi</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tuyến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yên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tuyến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tùng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tuyến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giáp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tuyến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giáp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tuyến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ức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tuyến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tuỵ</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tuyến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tuyến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sinh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dục</a:t>
            </a:r>
            <a:r>
              <a:rPr lang="en-US" sz="2400" b="1" dirty="0">
                <a:latin typeface="Arial" panose="020B0604020202020204" pitchFamily="34" charset="0"/>
                <a:cs typeface="Arial" panose="020B0604020202020204" pitchFamily="34" charset="0"/>
              </a:rPr>
              <a:t>.</a:t>
            </a:r>
          </a:p>
        </p:txBody>
      </p:sp>
      <p:pic>
        <p:nvPicPr>
          <p:cNvPr id="6" name="Picture 6" descr="Giải phẫu - sinh lý - Hệ nội tiết Hệ nội tiết gồm các cơ quan có chức năng nội  tiết sơ cấp, nghĩa là chức năng chính của các cơ quan">
            <a:extLst>
              <a:ext uri="{FF2B5EF4-FFF2-40B4-BE49-F238E27FC236}">
                <a16:creationId xmlns:a16="http://schemas.microsoft.com/office/drawing/2014/main" id="{6BB9A942-7356-D59F-E403-E6F567FD1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70" y="2262554"/>
            <a:ext cx="2703513" cy="1981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51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C3FED1-0FCB-9188-4A6C-C9B6FA250D4C}"/>
              </a:ext>
            </a:extLst>
          </p:cNvPr>
          <p:cNvSpPr txBox="1"/>
          <p:nvPr/>
        </p:nvSpPr>
        <p:spPr>
          <a:xfrm>
            <a:off x="3823854" y="290943"/>
            <a:ext cx="5680363"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TRÒ CHƠI CUỘC ĐUA KÌ THÚ</a:t>
            </a:r>
          </a:p>
        </p:txBody>
      </p:sp>
    </p:spTree>
    <p:extLst>
      <p:ext uri="{BB962C8B-B14F-4D97-AF65-F5344CB8AC3E}">
        <p14:creationId xmlns:p14="http://schemas.microsoft.com/office/powerpoint/2010/main" val="156335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547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5BA5-3D07-5CE2-142C-BA2D239A53F1}"/>
              </a:ext>
            </a:extLst>
          </p:cNvPr>
          <p:cNvSpPr/>
          <p:nvPr/>
        </p:nvSpPr>
        <p:spPr>
          <a:xfrm>
            <a:off x="0" y="0"/>
            <a:ext cx="12192000" cy="6858000"/>
          </a:xfrm>
          <a:prstGeom prst="rect">
            <a:avLst/>
          </a:prstGeom>
          <a:solidFill>
            <a:srgbClr val="004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84D8C77-BF57-2038-8062-BA820710FC2B}"/>
              </a:ext>
            </a:extLst>
          </p:cNvPr>
          <p:cNvSpPr txBox="1"/>
          <p:nvPr/>
        </p:nvSpPr>
        <p:spPr>
          <a:xfrm>
            <a:off x="1911928" y="748971"/>
            <a:ext cx="9130145" cy="2680029"/>
          </a:xfrm>
          <a:prstGeom prst="rect">
            <a:avLst/>
          </a:prstGeom>
          <a:noFill/>
        </p:spPr>
        <p:txBody>
          <a:bodyPr wrap="square" rtlCol="0">
            <a:spAutoFit/>
          </a:bodyPr>
          <a:lstStyle/>
          <a:p>
            <a:pPr>
              <a:lnSpc>
                <a:spcPct val="120000"/>
              </a:lnSpc>
              <a:spcAft>
                <a:spcPts val="800"/>
              </a:spcAft>
            </a:pP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Hoocmôn</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Enzim</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20000"/>
              </a:lnSpc>
              <a:spcAft>
                <a:spcPts val="800"/>
              </a:spcAft>
            </a:pP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EB1EC784-9F26-D822-166E-682A54A1A60D}"/>
              </a:ext>
            </a:extLst>
          </p:cNvPr>
          <p:cNvSpPr/>
          <p:nvPr/>
        </p:nvSpPr>
        <p:spPr>
          <a:xfrm>
            <a:off x="2175164" y="1801091"/>
            <a:ext cx="609599" cy="512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8379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TotalTime>
  <Words>1857</Words>
  <Application>Microsoft Office PowerPoint</Application>
  <PresentationFormat>Widescreen</PresentationFormat>
  <Paragraphs>258</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#9Slide02 Tieu de rat dai 01</vt:lpstr>
      <vt:lpstr>#9Slide03 Cabin Condensed Bold</vt:lpstr>
      <vt:lpstr>Arial</vt:lpstr>
      <vt:lpstr>Calibri</vt:lpstr>
      <vt:lpstr>Calibri Light</vt:lpstr>
      <vt:lpstr>Muli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cp:revision>
  <dcterms:created xsi:type="dcterms:W3CDTF">2023-07-06T10:20:45Z</dcterms:created>
  <dcterms:modified xsi:type="dcterms:W3CDTF">2024-04-16T04:38:45Z</dcterms:modified>
</cp:coreProperties>
</file>