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Lst>
  <p:notesMasterIdLst>
    <p:notesMasterId r:id="rId23"/>
  </p:notesMasterIdLst>
  <p:handoutMasterIdLst>
    <p:handoutMasterId r:id="rId24"/>
  </p:handoutMasterIdLst>
  <p:sldIdLst>
    <p:sldId id="256" r:id="rId2"/>
    <p:sldId id="258" r:id="rId3"/>
    <p:sldId id="787" r:id="rId4"/>
    <p:sldId id="775" r:id="rId5"/>
    <p:sldId id="259" r:id="rId6"/>
    <p:sldId id="777" r:id="rId7"/>
    <p:sldId id="784" r:id="rId8"/>
    <p:sldId id="260" r:id="rId9"/>
    <p:sldId id="785" r:id="rId10"/>
    <p:sldId id="778" r:id="rId11"/>
    <p:sldId id="786" r:id="rId12"/>
    <p:sldId id="779" r:id="rId13"/>
    <p:sldId id="263" r:id="rId14"/>
    <p:sldId id="788" r:id="rId15"/>
    <p:sldId id="264" r:id="rId16"/>
    <p:sldId id="780" r:id="rId17"/>
    <p:sldId id="781" r:id="rId18"/>
    <p:sldId id="265" r:id="rId19"/>
    <p:sldId id="782" r:id="rId20"/>
    <p:sldId id="783" r:id="rId21"/>
    <p:sldId id="26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9" userDrawn="1">
          <p15:clr>
            <a:srgbClr val="A4A3A4"/>
          </p15:clr>
        </p15:guide>
        <p15:guide id="2" pos="392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5C5"/>
    <a:srgbClr val="F9DEA9"/>
    <a:srgbClr val="89B9AD"/>
    <a:srgbClr val="C7DCA7"/>
    <a:srgbClr val="FFEBD8"/>
    <a:srgbClr val="FFFFFF"/>
    <a:srgbClr val="7ED7C1"/>
    <a:srgbClr val="C5FFF8"/>
    <a:srgbClr val="9BB8CD"/>
    <a:srgbClr val="FFF7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61" autoAdjust="0"/>
    <p:restoredTop sz="94472" autoAdjust="0"/>
  </p:normalViewPr>
  <p:slideViewPr>
    <p:cSldViewPr snapToGrid="0" showGuides="1">
      <p:cViewPr>
        <p:scale>
          <a:sx n="75" d="100"/>
          <a:sy n="75" d="100"/>
        </p:scale>
        <p:origin x="346" y="43"/>
      </p:cViewPr>
      <p:guideLst>
        <p:guide orient="horz" pos="1999"/>
        <p:guide pos="3927"/>
      </p:guideLst>
    </p:cSldViewPr>
  </p:slideViewPr>
  <p:outlineViewPr>
    <p:cViewPr>
      <p:scale>
        <a:sx n="66" d="100"/>
        <a:sy n="66" d="100"/>
      </p:scale>
      <p:origin x="0" y="-467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t>9/11/2025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280945-BB74-47ED-919A-9C361166EB61}" type="datetimeFigureOut">
              <a:rPr lang="en-US" smtClean="0"/>
              <a:t>9/11/2025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62FB90-C021-40C3-ACC1-60A35BBA160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42654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112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58860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37113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45558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7451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1354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54929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33427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5692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84813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9/11/2025</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288457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2.png"/><Relationship Id="rId4" Type="http://schemas.openxmlformats.org/officeDocument/2006/relationships/image" Target="../media/image8.svg"/></Relationships>
</file>

<file path=ppt/slides/_rels/slide13.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image" Target="../media/image6.png"/><Relationship Id="rId7"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4.png"/><Relationship Id="rId4" Type="http://schemas.openxmlformats.org/officeDocument/2006/relationships/image" Target="../media/image12.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4.png"/><Relationship Id="rId7" Type="http://schemas.openxmlformats.org/officeDocument/2006/relationships/image" Target="../media/image13.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2.png"/><Relationship Id="rId4" Type="http://schemas.openxmlformats.org/officeDocument/2006/relationships/image" Target="../media/image8.sv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2.png"/><Relationship Id="rId4" Type="http://schemas.openxmlformats.org/officeDocument/2006/relationships/image" Target="../media/image7.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1.sv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9.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4.png"/><Relationship Id="rId4" Type="http://schemas.openxmlformats.org/officeDocument/2006/relationships/image" Target="../media/image11.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4.png"/><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reeform 9"/>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Bauhaus 93" panose="04030905020B02020C02" pitchFamily="82" charset="0"/>
            </a:endParaRPr>
          </a:p>
        </p:txBody>
      </p:sp>
      <p:sp>
        <p:nvSpPr>
          <p:cNvPr id="10" name="Freeform 10"/>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Bauhaus 93" panose="04030905020B02020C02" pitchFamily="82" charset="0"/>
            </a:endParaRPr>
          </a:p>
        </p:txBody>
      </p:sp>
      <p:sp>
        <p:nvSpPr>
          <p:cNvPr id="12" name="TextBox 12"/>
          <p:cNvSpPr txBox="1"/>
          <p:nvPr/>
        </p:nvSpPr>
        <p:spPr>
          <a:xfrm>
            <a:off x="932598" y="1336570"/>
            <a:ext cx="10118859" cy="3539430"/>
          </a:xfrm>
          <a:prstGeom prst="rect">
            <a:avLst/>
          </a:prstGeom>
        </p:spPr>
        <p:txBody>
          <a:bodyPr wrap="square" lIns="0" tIns="0" rIns="0" bIns="0" rtlCol="0" anchor="t">
            <a:spAutoFit/>
          </a:bodyPr>
          <a:lstStyle/>
          <a:p>
            <a:pPr algn="ctr" defTabSz="609630"/>
            <a:r>
              <a:rPr lang="en-US" sz="11500" dirty="0">
                <a:solidFill>
                  <a:schemeClr val="accent2">
                    <a:lumMod val="75000"/>
                  </a:schemeClr>
                </a:solidFill>
                <a:latin typeface="Bauhaus 93" panose="04030905020B02020C02" pitchFamily="82" charset="0"/>
                <a:ea typeface="ดองเต่า"/>
                <a:cs typeface="ดองเต่า"/>
                <a:sym typeface="ดองเต่า"/>
              </a:rPr>
              <a:t>WELCOME TO OUR CLASS</a:t>
            </a:r>
          </a:p>
        </p:txBody>
      </p:sp>
      <p:sp>
        <p:nvSpPr>
          <p:cNvPr id="13" name="TextBox 8">
            <a:extLst>
              <a:ext uri="{FF2B5EF4-FFF2-40B4-BE49-F238E27FC236}">
                <a16:creationId xmlns:a16="http://schemas.microsoft.com/office/drawing/2014/main" id="{A188096D-A55B-C8B5-751E-4448813AC1F5}"/>
              </a:ext>
            </a:extLst>
          </p:cNvPr>
          <p:cNvSpPr txBox="1"/>
          <p:nvPr/>
        </p:nvSpPr>
        <p:spPr>
          <a:xfrm>
            <a:off x="2128623" y="5341203"/>
            <a:ext cx="8146086" cy="830997"/>
          </a:xfrm>
          <a:prstGeom prst="rect">
            <a:avLst/>
          </a:prstGeom>
        </p:spPr>
        <p:txBody>
          <a:bodyPr wrap="square" lIns="0" tIns="0" rIns="0" bIns="0" rtlCol="0" anchor="t">
            <a:spAutoFit/>
          </a:bodyPr>
          <a:lstStyle/>
          <a:p>
            <a:pPr marL="1270" indent="-1270" algn="ctr"/>
            <a:r>
              <a:rPr lang="en-US" sz="5400" b="0" dirty="0">
                <a:latin typeface="Book Antiqua" panose="02040602050305030304" pitchFamily="18" charset="0"/>
                <a:cs typeface="Calibri" panose="020F0502020204030204" pitchFamily="34" charset="0"/>
              </a:rPr>
              <a:t>Presented by: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reeform 9"/>
          <p:cNvSpPr/>
          <p:nvPr/>
        </p:nvSpPr>
        <p:spPr>
          <a:xfrm>
            <a:off x="1308937" y="1570703"/>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5" name="Text Box 2">
            <a:extLst>
              <a:ext uri="{FF2B5EF4-FFF2-40B4-BE49-F238E27FC236}">
                <a16:creationId xmlns:a16="http://schemas.microsoft.com/office/drawing/2014/main" id="{C962E1B6-1FDD-1A94-3686-C1DF869F7363}"/>
              </a:ext>
            </a:extLst>
          </p:cNvPr>
          <p:cNvSpPr txBox="1"/>
          <p:nvPr/>
        </p:nvSpPr>
        <p:spPr>
          <a:xfrm>
            <a:off x="1308937" y="1570703"/>
            <a:ext cx="11320780" cy="2308324"/>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r>
              <a:rPr lang="en-US" sz="3600" b="1" dirty="0">
                <a:solidFill>
                  <a:schemeClr val="tx1"/>
                </a:solidFill>
                <a:latin typeface="Book Antiqua" panose="02040602050305030304" pitchFamily="18" charset="0"/>
              </a:rPr>
              <a:t>A.</a:t>
            </a:r>
            <a:r>
              <a:rPr lang="en-US" sz="3600" dirty="0">
                <a:solidFill>
                  <a:schemeClr val="tx1"/>
                </a:solidFill>
                <a:latin typeface="Book Antiqua" panose="02040602050305030304" pitchFamily="18" charset="0"/>
              </a:rPr>
              <a:t> does not require textbooks</a:t>
            </a:r>
          </a:p>
          <a:p>
            <a:r>
              <a:rPr lang="en-US" sz="3600" b="1" dirty="0">
                <a:solidFill>
                  <a:schemeClr val="tx1"/>
                </a:solidFill>
                <a:latin typeface="Book Antiqua" panose="02040602050305030304" pitchFamily="18" charset="0"/>
              </a:rPr>
              <a:t>B.</a:t>
            </a:r>
            <a:r>
              <a:rPr lang="en-US" sz="3600" dirty="0">
                <a:solidFill>
                  <a:schemeClr val="tx1"/>
                </a:solidFill>
                <a:latin typeface="Book Antiqua" panose="02040602050305030304" pitchFamily="18" charset="0"/>
              </a:rPr>
              <a:t> uses some online </a:t>
            </a:r>
            <a:r>
              <a:rPr lang="en-US" sz="3600" dirty="0" err="1">
                <a:solidFill>
                  <a:schemeClr val="tx1"/>
                </a:solidFill>
                <a:latin typeface="Book Antiqua" panose="02040602050305030304" pitchFamily="18" charset="0"/>
              </a:rPr>
              <a:t>programmes</a:t>
            </a:r>
            <a:endParaRPr lang="en-US" sz="3600" dirty="0">
              <a:solidFill>
                <a:schemeClr val="tx1"/>
              </a:solidFill>
              <a:latin typeface="Book Antiqua" panose="02040602050305030304" pitchFamily="18" charset="0"/>
            </a:endParaRPr>
          </a:p>
          <a:p>
            <a:r>
              <a:rPr lang="en-US" sz="3600" b="1" dirty="0">
                <a:solidFill>
                  <a:schemeClr val="tx1"/>
                </a:solidFill>
                <a:latin typeface="Book Antiqua" panose="02040602050305030304" pitchFamily="18" charset="0"/>
              </a:rPr>
              <a:t>C.</a:t>
            </a:r>
            <a:r>
              <a:rPr lang="en-US" sz="3600" dirty="0">
                <a:solidFill>
                  <a:schemeClr val="tx1"/>
                </a:solidFill>
                <a:latin typeface="Book Antiqua" panose="02040602050305030304" pitchFamily="18" charset="0"/>
              </a:rPr>
              <a:t> depends only on the Internet</a:t>
            </a:r>
          </a:p>
          <a:p>
            <a:r>
              <a:rPr lang="en-US" sz="3600" b="1" dirty="0">
                <a:solidFill>
                  <a:schemeClr val="tx1"/>
                </a:solidFill>
                <a:latin typeface="Book Antiqua" panose="02040602050305030304" pitchFamily="18" charset="0"/>
              </a:rPr>
              <a:t>D. </a:t>
            </a:r>
            <a:r>
              <a:rPr lang="en-US" sz="3600" dirty="0">
                <a:solidFill>
                  <a:schemeClr val="tx1"/>
                </a:solidFill>
                <a:latin typeface="Book Antiqua" panose="02040602050305030304" pitchFamily="18" charset="0"/>
              </a:rPr>
              <a:t>does not require students to take notes</a:t>
            </a:r>
          </a:p>
        </p:txBody>
      </p:sp>
      <p:sp>
        <p:nvSpPr>
          <p:cNvPr id="16" name="Text Box 4">
            <a:extLst>
              <a:ext uri="{FF2B5EF4-FFF2-40B4-BE49-F238E27FC236}">
                <a16:creationId xmlns:a16="http://schemas.microsoft.com/office/drawing/2014/main" id="{245D8889-7250-B621-007F-FC1874DCA6B1}"/>
              </a:ext>
            </a:extLst>
          </p:cNvPr>
          <p:cNvSpPr txBox="1"/>
          <p:nvPr/>
        </p:nvSpPr>
        <p:spPr>
          <a:xfrm>
            <a:off x="596382" y="946958"/>
            <a:ext cx="11259185" cy="646331"/>
          </a:xfrm>
          <a:prstGeom prst="rect">
            <a:avLst/>
          </a:prstGeom>
          <a:noFill/>
        </p:spPr>
        <p:txBody>
          <a:bodyPr wrap="square" rtlCol="0" anchor="t">
            <a:spAutoFit/>
          </a:bodyPr>
          <a:lstStyle/>
          <a:p>
            <a:pPr algn="just"/>
            <a:r>
              <a:rPr lang="en-US" sz="3600" b="1" dirty="0">
                <a:solidFill>
                  <a:srgbClr val="C00000"/>
                </a:solidFill>
                <a:latin typeface="Book Antiqua" panose="02040602050305030304" pitchFamily="18" charset="0"/>
              </a:rPr>
              <a:t>3</a:t>
            </a:r>
            <a:r>
              <a:rPr lang="en-US" sz="3600" dirty="0">
                <a:solidFill>
                  <a:srgbClr val="C00000"/>
                </a:solidFill>
                <a:latin typeface="Book Antiqua" panose="02040602050305030304" pitchFamily="18" charset="0"/>
              </a:rPr>
              <a:t>. Learning now ______.</a:t>
            </a:r>
          </a:p>
        </p:txBody>
      </p:sp>
      <p:sp>
        <p:nvSpPr>
          <p:cNvPr id="6" name="Oval 5">
            <a:extLst>
              <a:ext uri="{FF2B5EF4-FFF2-40B4-BE49-F238E27FC236}">
                <a16:creationId xmlns:a16="http://schemas.microsoft.com/office/drawing/2014/main" id="{C212F80D-5DED-0992-B222-BFDE2A31EA3A}"/>
              </a:ext>
            </a:extLst>
          </p:cNvPr>
          <p:cNvSpPr/>
          <p:nvPr/>
        </p:nvSpPr>
        <p:spPr>
          <a:xfrm>
            <a:off x="1266594" y="2102031"/>
            <a:ext cx="582526" cy="646331"/>
          </a:xfrm>
          <a:prstGeom prst="ellipse">
            <a:avLst/>
          </a:prstGeom>
          <a:noFill/>
          <a:ln w="28575">
            <a:solidFill>
              <a:srgbClr val="FF0000"/>
            </a:solidFill>
          </a:ln>
          <a:extLst>
            <a:ext uri="{909E8E84-426E-40DD-AFC4-6F175D3DCCD1}">
              <a14:hiddenFill xmlns:a14="http://schemas.microsoft.com/office/drawing/2010/main">
                <a:solidFill>
                  <a:schemeClr val="bg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sz="2400"/>
          </a:p>
        </p:txBody>
      </p:sp>
      <p:sp>
        <p:nvSpPr>
          <p:cNvPr id="2" name="TextBox 11">
            <a:extLst>
              <a:ext uri="{FF2B5EF4-FFF2-40B4-BE49-F238E27FC236}">
                <a16:creationId xmlns:a16="http://schemas.microsoft.com/office/drawing/2014/main" id="{D858B030-6AEF-9E15-87CF-36527F371312}"/>
              </a:ext>
            </a:extLst>
          </p:cNvPr>
          <p:cNvSpPr txBox="1"/>
          <p:nvPr/>
        </p:nvSpPr>
        <p:spPr>
          <a:xfrm>
            <a:off x="187777" y="242817"/>
            <a:ext cx="11601100" cy="58131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Check your answer</a:t>
            </a:r>
          </a:p>
        </p:txBody>
      </p:sp>
      <p:sp>
        <p:nvSpPr>
          <p:cNvPr id="3" name="TextBox 2">
            <a:extLst>
              <a:ext uri="{FF2B5EF4-FFF2-40B4-BE49-F238E27FC236}">
                <a16:creationId xmlns:a16="http://schemas.microsoft.com/office/drawing/2014/main" id="{5F7E0F63-C99A-560B-7778-5665E462F688}"/>
              </a:ext>
            </a:extLst>
          </p:cNvPr>
          <p:cNvSpPr txBox="1"/>
          <p:nvPr/>
        </p:nvSpPr>
        <p:spPr>
          <a:xfrm>
            <a:off x="1523640" y="4452035"/>
            <a:ext cx="9306920" cy="2123658"/>
          </a:xfrm>
          <a:prstGeom prst="rect">
            <a:avLst/>
          </a:prstGeom>
          <a:solidFill>
            <a:srgbClr val="FFC5C5"/>
          </a:solidFill>
        </p:spPr>
        <p:txBody>
          <a:bodyPr wrap="square">
            <a:spAutoFit/>
          </a:bodyPr>
          <a:lstStyle/>
          <a:p>
            <a:r>
              <a:rPr lang="en-US" sz="4400" dirty="0">
                <a:latin typeface="Book Antiqua" panose="02040602050305030304" pitchFamily="18" charset="0"/>
              </a:rPr>
              <a:t>It provides us with various </a:t>
            </a:r>
            <a:r>
              <a:rPr lang="en-US" sz="4400" dirty="0">
                <a:solidFill>
                  <a:srgbClr val="FF0000"/>
                </a:solidFill>
                <a:latin typeface="Book Antiqua" panose="02040602050305030304" pitchFamily="18" charset="0"/>
              </a:rPr>
              <a:t>online sources</a:t>
            </a:r>
            <a:r>
              <a:rPr lang="en-US" sz="4400" dirty="0">
                <a:latin typeface="Book Antiqua" panose="02040602050305030304" pitchFamily="18" charset="0"/>
              </a:rPr>
              <a:t> such as documents, clips, and </a:t>
            </a:r>
            <a:r>
              <a:rPr lang="en-US" sz="4400" dirty="0" err="1">
                <a:latin typeface="Book Antiqua" panose="02040602050305030304" pitchFamily="18" charset="0"/>
              </a:rPr>
              <a:t>programmes</a:t>
            </a:r>
            <a:r>
              <a:rPr lang="en-US" sz="4400" dirty="0">
                <a:latin typeface="Book Antiqua" panose="02040602050305030304" pitchFamily="18" charset="0"/>
              </a:rPr>
              <a:t>.</a:t>
            </a:r>
            <a:endParaRPr lang="en-US" sz="4400" dirty="0"/>
          </a:p>
        </p:txBody>
      </p:sp>
    </p:spTree>
    <p:extLst>
      <p:ext uri="{BB962C8B-B14F-4D97-AF65-F5344CB8AC3E}">
        <p14:creationId xmlns:p14="http://schemas.microsoft.com/office/powerpoint/2010/main" val="347796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1" animBg="1"/>
      <p:bldP spid="16" grpId="1"/>
      <p:bldP spid="6" grpId="0" bldLvl="0" animBg="1"/>
      <p:bldP spid="6" grpId="1" animBg="1"/>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E881442-5205-FD01-7723-487AA770EB65}"/>
            </a:ext>
          </a:extLst>
        </p:cNvPr>
        <p:cNvGrpSpPr/>
        <p:nvPr/>
      </p:nvGrpSpPr>
      <p:grpSpPr>
        <a:xfrm>
          <a:off x="0" y="0"/>
          <a:ext cx="0" cy="0"/>
          <a:chOff x="0" y="0"/>
          <a:chExt cx="0" cy="0"/>
        </a:xfrm>
      </p:grpSpPr>
      <p:sp>
        <p:nvSpPr>
          <p:cNvPr id="17" name="Text Box 6">
            <a:extLst>
              <a:ext uri="{FF2B5EF4-FFF2-40B4-BE49-F238E27FC236}">
                <a16:creationId xmlns:a16="http://schemas.microsoft.com/office/drawing/2014/main" id="{771B2D4A-AD1E-4EB7-6134-1EAE49484652}"/>
              </a:ext>
            </a:extLst>
          </p:cNvPr>
          <p:cNvSpPr txBox="1"/>
          <p:nvPr/>
        </p:nvSpPr>
        <p:spPr>
          <a:xfrm>
            <a:off x="737928" y="1007417"/>
            <a:ext cx="11259185" cy="646331"/>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C00000"/>
                </a:solidFill>
                <a:effectLst/>
                <a:uLnTx/>
                <a:uFillTx/>
                <a:latin typeface="Book Antiqua" panose="02040602050305030304" pitchFamily="18" charset="0"/>
                <a:ea typeface="+mn-ea"/>
                <a:cs typeface="+mn-cs"/>
              </a:rPr>
              <a:t>4. </a:t>
            </a:r>
            <a:r>
              <a:rPr kumimoji="0" lang="en-US" sz="3600" b="0" i="0" u="none" strike="noStrike" kern="1200" cap="none" spc="0" normalizeH="0" baseline="0" noProof="0" dirty="0">
                <a:ln>
                  <a:noFill/>
                </a:ln>
                <a:solidFill>
                  <a:srgbClr val="C00000"/>
                </a:solidFill>
                <a:effectLst/>
                <a:uLnTx/>
                <a:uFillTx/>
                <a:latin typeface="Book Antiqua" panose="02040602050305030304" pitchFamily="18" charset="0"/>
                <a:ea typeface="+mn-ea"/>
                <a:cs typeface="+mn-cs"/>
              </a:rPr>
              <a:t>The word </a:t>
            </a:r>
            <a:r>
              <a:rPr kumimoji="0" lang="en-US" sz="3600" b="1" i="0" u="none" strike="noStrike" kern="1200" cap="none" spc="0" normalizeH="0" baseline="0" noProof="0" dirty="0">
                <a:ln>
                  <a:noFill/>
                </a:ln>
                <a:solidFill>
                  <a:srgbClr val="C00000"/>
                </a:solidFill>
                <a:effectLst/>
                <a:uLnTx/>
                <a:uFillTx/>
                <a:latin typeface="Book Antiqua" panose="02040602050305030304" pitchFamily="18" charset="0"/>
                <a:ea typeface="+mn-ea"/>
                <a:cs typeface="+mn-cs"/>
              </a:rPr>
              <a:t>“It”</a:t>
            </a:r>
            <a:r>
              <a:rPr kumimoji="0" lang="en-US" sz="3600" b="0" i="0" u="none" strike="noStrike" kern="1200" cap="none" spc="0" normalizeH="0" baseline="0" noProof="0" dirty="0">
                <a:ln>
                  <a:noFill/>
                </a:ln>
                <a:solidFill>
                  <a:srgbClr val="C00000"/>
                </a:solidFill>
                <a:effectLst/>
                <a:uLnTx/>
                <a:uFillTx/>
                <a:latin typeface="Book Antiqua" panose="02040602050305030304" pitchFamily="18" charset="0"/>
                <a:ea typeface="+mn-ea"/>
                <a:cs typeface="+mn-cs"/>
              </a:rPr>
              <a:t> refers to ______.</a:t>
            </a:r>
          </a:p>
        </p:txBody>
      </p:sp>
      <p:sp>
        <p:nvSpPr>
          <p:cNvPr id="18" name="Text Box 10">
            <a:extLst>
              <a:ext uri="{FF2B5EF4-FFF2-40B4-BE49-F238E27FC236}">
                <a16:creationId xmlns:a16="http://schemas.microsoft.com/office/drawing/2014/main" id="{6A5C8222-4483-71BB-2BC6-EFEA6723B8F5}"/>
              </a:ext>
            </a:extLst>
          </p:cNvPr>
          <p:cNvSpPr txBox="1"/>
          <p:nvPr/>
        </p:nvSpPr>
        <p:spPr>
          <a:xfrm>
            <a:off x="1468300" y="1526668"/>
            <a:ext cx="7496425" cy="2116455"/>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A.</a:t>
            </a:r>
            <a:r>
              <a:rPr kumimoji="0" lang="en-US" sz="36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 learning today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B.</a:t>
            </a:r>
            <a:r>
              <a:rPr kumimoji="0" lang="en-US" sz="36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 my grandfather’s time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C. </a:t>
            </a:r>
            <a:r>
              <a:rPr kumimoji="0" lang="en-US" sz="36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learning facilities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D.</a:t>
            </a:r>
            <a:r>
              <a:rPr kumimoji="0" lang="en-US" sz="36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rPr>
              <a:t> the Internet</a:t>
            </a:r>
            <a:r>
              <a:rPr kumimoji="0" lang="en-US" sz="3600" b="0" i="0" u="none" strike="noStrike" kern="1200" cap="none" spc="0" normalizeH="0" baseline="0" noProof="0" dirty="0">
                <a:ln>
                  <a:noFill/>
                </a:ln>
                <a:solidFill>
                  <a:prstClr val="white"/>
                </a:solidFill>
                <a:effectLst/>
                <a:uLnTx/>
                <a:uFillTx/>
                <a:latin typeface="Book Antiqua" panose="02040602050305030304" pitchFamily="18" charset="0"/>
                <a:ea typeface="+mn-ea"/>
                <a:cs typeface="+mn-cs"/>
              </a:rPr>
              <a:t>                    </a:t>
            </a:r>
          </a:p>
        </p:txBody>
      </p:sp>
      <p:sp>
        <p:nvSpPr>
          <p:cNvPr id="13" name="Oval 12">
            <a:extLst>
              <a:ext uri="{FF2B5EF4-FFF2-40B4-BE49-F238E27FC236}">
                <a16:creationId xmlns:a16="http://schemas.microsoft.com/office/drawing/2014/main" id="{16771A18-6F3A-E07D-C046-7148D69184CB}"/>
              </a:ext>
            </a:extLst>
          </p:cNvPr>
          <p:cNvSpPr/>
          <p:nvPr/>
        </p:nvSpPr>
        <p:spPr>
          <a:xfrm>
            <a:off x="1468300" y="1586845"/>
            <a:ext cx="481330" cy="500380"/>
          </a:xfrm>
          <a:prstGeom prst="ellipse">
            <a:avLst/>
          </a:prstGeom>
          <a:noFill/>
          <a:ln w="28575">
            <a:solidFill>
              <a:srgbClr val="FF0000"/>
            </a:solidFill>
          </a:ln>
          <a:extLst>
            <a:ext uri="{909E8E84-426E-40DD-AFC4-6F175D3DCCD1}">
              <a14:hiddenFill xmlns:a14="http://schemas.microsoft.com/office/drawing/2010/main">
                <a:solidFill>
                  <a:schemeClr val="bg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Box 11">
            <a:extLst>
              <a:ext uri="{FF2B5EF4-FFF2-40B4-BE49-F238E27FC236}">
                <a16:creationId xmlns:a16="http://schemas.microsoft.com/office/drawing/2014/main" id="{F2350630-21C2-F5B0-29E9-72EFE5FA5E32}"/>
              </a:ext>
            </a:extLst>
          </p:cNvPr>
          <p:cNvSpPr txBox="1"/>
          <p:nvPr/>
        </p:nvSpPr>
        <p:spPr>
          <a:xfrm>
            <a:off x="187777" y="242817"/>
            <a:ext cx="11601100" cy="58131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Check your answer</a:t>
            </a:r>
          </a:p>
        </p:txBody>
      </p:sp>
      <p:sp>
        <p:nvSpPr>
          <p:cNvPr id="3" name="TextBox 2">
            <a:extLst>
              <a:ext uri="{FF2B5EF4-FFF2-40B4-BE49-F238E27FC236}">
                <a16:creationId xmlns:a16="http://schemas.microsoft.com/office/drawing/2014/main" id="{169F0E3E-6D53-F35D-34BC-7BB5AC46EE2E}"/>
              </a:ext>
            </a:extLst>
          </p:cNvPr>
          <p:cNvSpPr txBox="1"/>
          <p:nvPr/>
        </p:nvSpPr>
        <p:spPr>
          <a:xfrm>
            <a:off x="1523640" y="4452035"/>
            <a:ext cx="9306920" cy="2123658"/>
          </a:xfrm>
          <a:prstGeom prst="rect">
            <a:avLst/>
          </a:prstGeom>
          <a:solidFill>
            <a:srgbClr val="FFC5C5"/>
          </a:solidFill>
        </p:spPr>
        <p:txBody>
          <a:bodyPr wrap="square">
            <a:spAutoFit/>
          </a:bodyPr>
          <a:lstStyle/>
          <a:p>
            <a:r>
              <a:rPr lang="en-US" sz="4400" dirty="0">
                <a:solidFill>
                  <a:srgbClr val="FF0000"/>
                </a:solidFill>
                <a:latin typeface="Book Antiqua" panose="02040602050305030304" pitchFamily="18" charset="0"/>
              </a:rPr>
              <a:t>Learning today </a:t>
            </a:r>
            <a:r>
              <a:rPr lang="en-US" sz="4400" dirty="0">
                <a:latin typeface="Book Antiqua" panose="02040602050305030304" pitchFamily="18" charset="0"/>
              </a:rPr>
              <a:t>is very different from my grandfather’s time. </a:t>
            </a:r>
            <a:r>
              <a:rPr lang="en-US" sz="4400" dirty="0">
                <a:solidFill>
                  <a:srgbClr val="FF0000"/>
                </a:solidFill>
                <a:highlight>
                  <a:srgbClr val="FFFF00"/>
                </a:highlight>
                <a:latin typeface="Book Antiqua" panose="02040602050305030304" pitchFamily="18" charset="0"/>
              </a:rPr>
              <a:t>It</a:t>
            </a:r>
            <a:r>
              <a:rPr lang="en-US" sz="4400" dirty="0">
                <a:latin typeface="Book Antiqua" panose="02040602050305030304" pitchFamily="18" charset="0"/>
              </a:rPr>
              <a:t> is easier and more convenient.</a:t>
            </a:r>
            <a:endParaRPr lang="en-US" sz="4400" dirty="0"/>
          </a:p>
        </p:txBody>
      </p:sp>
      <p:sp>
        <p:nvSpPr>
          <p:cNvPr id="7" name="Freeform 7">
            <a:extLst>
              <a:ext uri="{FF2B5EF4-FFF2-40B4-BE49-F238E27FC236}">
                <a16:creationId xmlns:a16="http://schemas.microsoft.com/office/drawing/2014/main" id="{751E7730-FE49-6335-D4CE-2D09B91AACBF}"/>
              </a:ext>
            </a:extLst>
          </p:cNvPr>
          <p:cNvSpPr/>
          <p:nvPr/>
        </p:nvSpPr>
        <p:spPr>
          <a:xfrm rot="-4764117">
            <a:off x="10209883" y="4081611"/>
            <a:ext cx="1241352" cy="1090964"/>
          </a:xfrm>
          <a:custGeom>
            <a:avLst/>
            <a:gdLst/>
            <a:ahLst/>
            <a:cxnLst/>
            <a:rect l="l" t="t" r="r" b="b"/>
            <a:pathLst>
              <a:path w="1026840" h="1000703">
                <a:moveTo>
                  <a:pt x="0" y="0"/>
                </a:moveTo>
                <a:lnTo>
                  <a:pt x="1026840" y="0"/>
                </a:lnTo>
                <a:lnTo>
                  <a:pt x="1026840" y="1000703"/>
                </a:lnTo>
                <a:lnTo>
                  <a:pt x="0" y="100070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499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p:bldP spid="18" grpId="1" animBg="1"/>
      <p:bldP spid="13" grpId="0" bldLvl="0" animBg="1"/>
      <p:bldP spid="13" grpId="1"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Freeform 7"/>
          <p:cNvSpPr/>
          <p:nvPr/>
        </p:nvSpPr>
        <p:spPr>
          <a:xfrm rot="-4764117">
            <a:off x="7951030" y="4968291"/>
            <a:ext cx="684560" cy="667135"/>
          </a:xfrm>
          <a:custGeom>
            <a:avLst/>
            <a:gdLst/>
            <a:ahLst/>
            <a:cxnLst/>
            <a:rect l="l" t="t" r="r" b="b"/>
            <a:pathLst>
              <a:path w="1026840" h="1000703">
                <a:moveTo>
                  <a:pt x="0" y="0"/>
                </a:moveTo>
                <a:lnTo>
                  <a:pt x="1026840" y="0"/>
                </a:lnTo>
                <a:lnTo>
                  <a:pt x="1026840" y="1000703"/>
                </a:lnTo>
                <a:lnTo>
                  <a:pt x="0" y="100070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9" name="Freeform 9"/>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5" name="Text Box 2">
            <a:extLst>
              <a:ext uri="{FF2B5EF4-FFF2-40B4-BE49-F238E27FC236}">
                <a16:creationId xmlns:a16="http://schemas.microsoft.com/office/drawing/2014/main" id="{C962E1B6-1FDD-1A94-3686-C1DF869F7363}"/>
              </a:ext>
            </a:extLst>
          </p:cNvPr>
          <p:cNvSpPr txBox="1"/>
          <p:nvPr/>
        </p:nvSpPr>
        <p:spPr>
          <a:xfrm>
            <a:off x="1686135" y="1565327"/>
            <a:ext cx="11320780" cy="2308324"/>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r>
              <a:rPr lang="en-US" sz="3600" b="1" dirty="0">
                <a:solidFill>
                  <a:schemeClr val="tx1"/>
                </a:solidFill>
                <a:latin typeface="Book Antiqua" panose="02040602050305030304" pitchFamily="18" charset="0"/>
              </a:rPr>
              <a:t>A.</a:t>
            </a:r>
            <a:r>
              <a:rPr lang="en-US" sz="3600" dirty="0">
                <a:solidFill>
                  <a:schemeClr val="tx1"/>
                </a:solidFill>
                <a:latin typeface="Book Antiqua" panose="02040602050305030304" pitchFamily="18" charset="0"/>
              </a:rPr>
              <a:t> learning facilities</a:t>
            </a:r>
          </a:p>
          <a:p>
            <a:r>
              <a:rPr lang="en-US" sz="3600" b="1" dirty="0">
                <a:solidFill>
                  <a:schemeClr val="tx1"/>
                </a:solidFill>
                <a:latin typeface="Book Antiqua" panose="02040602050305030304" pitchFamily="18" charset="0"/>
              </a:rPr>
              <a:t>B.</a:t>
            </a:r>
            <a:r>
              <a:rPr lang="en-US" sz="3600" dirty="0">
                <a:solidFill>
                  <a:schemeClr val="tx1"/>
                </a:solidFill>
                <a:latin typeface="Book Antiqua" panose="02040602050305030304" pitchFamily="18" charset="0"/>
              </a:rPr>
              <a:t> students at my grandfather’s generation</a:t>
            </a:r>
          </a:p>
          <a:p>
            <a:r>
              <a:rPr lang="en-US" sz="3600" b="1" dirty="0">
                <a:solidFill>
                  <a:schemeClr val="tx1"/>
                </a:solidFill>
                <a:latin typeface="Book Antiqua" panose="02040602050305030304" pitchFamily="18" charset="0"/>
              </a:rPr>
              <a:t>C. </a:t>
            </a:r>
            <a:r>
              <a:rPr lang="en-US" sz="3600" dirty="0">
                <a:solidFill>
                  <a:schemeClr val="tx1"/>
                </a:solidFill>
                <a:latin typeface="Book Antiqua" panose="02040602050305030304" pitchFamily="18" charset="0"/>
              </a:rPr>
              <a:t>students in the city</a:t>
            </a:r>
          </a:p>
          <a:p>
            <a:r>
              <a:rPr lang="en-US" sz="3600" b="1" dirty="0">
                <a:solidFill>
                  <a:schemeClr val="tx1"/>
                </a:solidFill>
                <a:latin typeface="Book Antiqua" panose="02040602050305030304" pitchFamily="18" charset="0"/>
              </a:rPr>
              <a:t>D.</a:t>
            </a:r>
            <a:r>
              <a:rPr lang="en-US" sz="3600" dirty="0">
                <a:solidFill>
                  <a:schemeClr val="tx1"/>
                </a:solidFill>
                <a:latin typeface="Book Antiqua" panose="02040602050305030304" pitchFamily="18" charset="0"/>
              </a:rPr>
              <a:t> children in the village</a:t>
            </a:r>
          </a:p>
        </p:txBody>
      </p:sp>
      <p:sp>
        <p:nvSpPr>
          <p:cNvPr id="16" name="Text Box 4">
            <a:extLst>
              <a:ext uri="{FF2B5EF4-FFF2-40B4-BE49-F238E27FC236}">
                <a16:creationId xmlns:a16="http://schemas.microsoft.com/office/drawing/2014/main" id="{245D8889-7250-B621-007F-FC1874DCA6B1}"/>
              </a:ext>
            </a:extLst>
          </p:cNvPr>
          <p:cNvSpPr txBox="1"/>
          <p:nvPr/>
        </p:nvSpPr>
        <p:spPr>
          <a:xfrm>
            <a:off x="631665" y="936266"/>
            <a:ext cx="11259185" cy="646331"/>
          </a:xfrm>
          <a:prstGeom prst="rect">
            <a:avLst/>
          </a:prstGeom>
          <a:noFill/>
        </p:spPr>
        <p:txBody>
          <a:bodyPr wrap="square" rtlCol="0" anchor="t">
            <a:spAutoFit/>
          </a:bodyPr>
          <a:lstStyle/>
          <a:p>
            <a:pPr algn="just"/>
            <a:r>
              <a:rPr lang="en-US" sz="3600" b="1" dirty="0">
                <a:solidFill>
                  <a:srgbClr val="C00000"/>
                </a:solidFill>
                <a:latin typeface="Book Antiqua" panose="02040602050305030304" pitchFamily="18" charset="0"/>
              </a:rPr>
              <a:t>5</a:t>
            </a:r>
            <a:r>
              <a:rPr lang="en-US" sz="3600" dirty="0">
                <a:solidFill>
                  <a:srgbClr val="C00000"/>
                </a:solidFill>
                <a:latin typeface="Book Antiqua" panose="02040602050305030304" pitchFamily="18" charset="0"/>
              </a:rPr>
              <a:t>. The word </a:t>
            </a:r>
            <a:r>
              <a:rPr lang="en-US" sz="3600" b="1" dirty="0">
                <a:solidFill>
                  <a:srgbClr val="C00000"/>
                </a:solidFill>
                <a:latin typeface="Book Antiqua" panose="02040602050305030304" pitchFamily="18" charset="0"/>
              </a:rPr>
              <a:t>“we”</a:t>
            </a:r>
            <a:r>
              <a:rPr lang="en-US" sz="3600" dirty="0">
                <a:solidFill>
                  <a:srgbClr val="C00000"/>
                </a:solidFill>
                <a:latin typeface="Book Antiqua" panose="02040602050305030304" pitchFamily="18" charset="0"/>
              </a:rPr>
              <a:t> refers to__________.</a:t>
            </a:r>
          </a:p>
        </p:txBody>
      </p:sp>
      <p:sp>
        <p:nvSpPr>
          <p:cNvPr id="6" name="Oval 5">
            <a:extLst>
              <a:ext uri="{FF2B5EF4-FFF2-40B4-BE49-F238E27FC236}">
                <a16:creationId xmlns:a16="http://schemas.microsoft.com/office/drawing/2014/main" id="{BC05F0F4-45C8-3A41-E58A-43A3475BD822}"/>
              </a:ext>
            </a:extLst>
          </p:cNvPr>
          <p:cNvSpPr/>
          <p:nvPr/>
        </p:nvSpPr>
        <p:spPr>
          <a:xfrm>
            <a:off x="1584960" y="3212114"/>
            <a:ext cx="681438" cy="646331"/>
          </a:xfrm>
          <a:prstGeom prst="ellipse">
            <a:avLst/>
          </a:prstGeom>
          <a:noFill/>
          <a:ln w="28575">
            <a:solidFill>
              <a:srgbClr val="FF0000"/>
            </a:solidFill>
          </a:ln>
          <a:extLst>
            <a:ext uri="{909E8E84-426E-40DD-AFC4-6F175D3DCCD1}">
              <a14:hiddenFill xmlns:a14="http://schemas.microsoft.com/office/drawing/2010/main">
                <a:solidFill>
                  <a:schemeClr val="bg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2" name="TextBox 11">
            <a:extLst>
              <a:ext uri="{FF2B5EF4-FFF2-40B4-BE49-F238E27FC236}">
                <a16:creationId xmlns:a16="http://schemas.microsoft.com/office/drawing/2014/main" id="{46C16AE3-1656-8283-3601-2639D912BDCF}"/>
              </a:ext>
            </a:extLst>
          </p:cNvPr>
          <p:cNvSpPr txBox="1"/>
          <p:nvPr/>
        </p:nvSpPr>
        <p:spPr>
          <a:xfrm>
            <a:off x="187777" y="242817"/>
            <a:ext cx="11601100" cy="58131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Check your answer</a:t>
            </a:r>
          </a:p>
        </p:txBody>
      </p:sp>
      <p:sp>
        <p:nvSpPr>
          <p:cNvPr id="3" name="TextBox 2">
            <a:extLst>
              <a:ext uri="{FF2B5EF4-FFF2-40B4-BE49-F238E27FC236}">
                <a16:creationId xmlns:a16="http://schemas.microsoft.com/office/drawing/2014/main" id="{3DC0730E-8212-64C7-F223-D20F9E798546}"/>
              </a:ext>
            </a:extLst>
          </p:cNvPr>
          <p:cNvSpPr txBox="1"/>
          <p:nvPr/>
        </p:nvSpPr>
        <p:spPr>
          <a:xfrm>
            <a:off x="1069317" y="4279037"/>
            <a:ext cx="10383880" cy="2308324"/>
          </a:xfrm>
          <a:prstGeom prst="rect">
            <a:avLst/>
          </a:prstGeom>
          <a:solidFill>
            <a:srgbClr val="FFC5C5"/>
          </a:solidFill>
        </p:spPr>
        <p:txBody>
          <a:bodyPr wrap="square">
            <a:spAutoFit/>
          </a:bodyPr>
          <a:lstStyle/>
          <a:p>
            <a:r>
              <a:rPr lang="en-US" sz="3600" dirty="0">
                <a:latin typeface="Book Antiqua" panose="02040602050305030304" pitchFamily="18" charset="0"/>
              </a:rPr>
              <a:t>Although most </a:t>
            </a:r>
            <a:r>
              <a:rPr lang="en-US" sz="3600" dirty="0">
                <a:solidFill>
                  <a:srgbClr val="FF0000"/>
                </a:solidFill>
                <a:latin typeface="Book Antiqua" panose="02040602050305030304" pitchFamily="18" charset="0"/>
              </a:rPr>
              <a:t>children in my village </a:t>
            </a:r>
            <a:r>
              <a:rPr lang="en-US" sz="3600" dirty="0">
                <a:latin typeface="Book Antiqua" panose="02040602050305030304" pitchFamily="18" charset="0"/>
              </a:rPr>
              <a:t>have fewer private learning facilities than the students in the city, </a:t>
            </a:r>
            <a:r>
              <a:rPr lang="en-US" sz="3600" dirty="0">
                <a:solidFill>
                  <a:srgbClr val="FF0000"/>
                </a:solidFill>
                <a:highlight>
                  <a:srgbClr val="FFFF00"/>
                </a:highlight>
                <a:latin typeface="Book Antiqua" panose="02040602050305030304" pitchFamily="18" charset="0"/>
              </a:rPr>
              <a:t>we</a:t>
            </a:r>
            <a:r>
              <a:rPr lang="en-US" sz="3600" dirty="0">
                <a:latin typeface="Book Antiqua" panose="02040602050305030304" pitchFamily="18" charset="0"/>
              </a:rPr>
              <a:t> are still luckier than my grandfather’s generation.</a:t>
            </a:r>
            <a:endParaRPr lang="en-US" sz="3600" dirty="0"/>
          </a:p>
        </p:txBody>
      </p:sp>
    </p:spTree>
    <p:extLst>
      <p:ext uri="{BB962C8B-B14F-4D97-AF65-F5344CB8AC3E}">
        <p14:creationId xmlns:p14="http://schemas.microsoft.com/office/powerpoint/2010/main" val="1688133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1" animBg="1"/>
      <p:bldP spid="16" grpId="1"/>
      <p:bldP spid="6" grpId="0" bldLvl="0" animBg="1"/>
      <p:bldP spid="6" grpId="1"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Freeform 4"/>
          <p:cNvSpPr/>
          <p:nvPr/>
        </p:nvSpPr>
        <p:spPr>
          <a:xfrm>
            <a:off x="518160" y="746175"/>
            <a:ext cx="11673840" cy="5862262"/>
          </a:xfrm>
          <a:custGeom>
            <a:avLst/>
            <a:gdLst/>
            <a:ahLst/>
            <a:cxnLst/>
            <a:rect l="l" t="t" r="r" b="b"/>
            <a:pathLst>
              <a:path w="12557955" h="7060481">
                <a:moveTo>
                  <a:pt x="0" y="0"/>
                </a:moveTo>
                <a:lnTo>
                  <a:pt x="12557955" y="0"/>
                </a:lnTo>
                <a:lnTo>
                  <a:pt x="12557955" y="7060481"/>
                </a:lnTo>
                <a:lnTo>
                  <a:pt x="0" y="70604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5" name="Freeform 5"/>
          <p:cNvSpPr/>
          <p:nvPr/>
        </p:nvSpPr>
        <p:spPr>
          <a:xfrm rot="-4764117">
            <a:off x="8324661" y="928596"/>
            <a:ext cx="684560" cy="667135"/>
          </a:xfrm>
          <a:custGeom>
            <a:avLst/>
            <a:gdLst/>
            <a:ahLst/>
            <a:cxnLst/>
            <a:rect l="l" t="t" r="r" b="b"/>
            <a:pathLst>
              <a:path w="1026840" h="1000703">
                <a:moveTo>
                  <a:pt x="0" y="0"/>
                </a:moveTo>
                <a:lnTo>
                  <a:pt x="1026840" y="0"/>
                </a:lnTo>
                <a:lnTo>
                  <a:pt x="1026840" y="1000702"/>
                </a:lnTo>
                <a:lnTo>
                  <a:pt x="0" y="1000702"/>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defTabSz="609630"/>
            <a:endParaRPr lang="en-US" sz="1200">
              <a:solidFill>
                <a:prstClr val="black"/>
              </a:solidFill>
              <a:latin typeface="Calibri"/>
            </a:endParaRPr>
          </a:p>
        </p:txBody>
      </p:sp>
      <p:sp>
        <p:nvSpPr>
          <p:cNvPr id="6" name="Freeform 6"/>
          <p:cNvSpPr/>
          <p:nvPr/>
        </p:nvSpPr>
        <p:spPr>
          <a:xfrm>
            <a:off x="10901373" y="18480"/>
            <a:ext cx="1865197" cy="854599"/>
          </a:xfrm>
          <a:custGeom>
            <a:avLst/>
            <a:gdLst/>
            <a:ahLst/>
            <a:cxnLst/>
            <a:rect l="l" t="t" r="r" b="b"/>
            <a:pathLst>
              <a:path w="2797796" h="1281899">
                <a:moveTo>
                  <a:pt x="0" y="0"/>
                </a:moveTo>
                <a:lnTo>
                  <a:pt x="2797797" y="0"/>
                </a:lnTo>
                <a:lnTo>
                  <a:pt x="2797797" y="1281899"/>
                </a:lnTo>
                <a:lnTo>
                  <a:pt x="0" y="128189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pPr defTabSz="609630"/>
            <a:endParaRPr lang="en-US" sz="1200">
              <a:solidFill>
                <a:prstClr val="black"/>
              </a:solidFill>
              <a:latin typeface="Calibri"/>
            </a:endParaRPr>
          </a:p>
        </p:txBody>
      </p:sp>
      <p:sp>
        <p:nvSpPr>
          <p:cNvPr id="7" name="Freeform 7"/>
          <p:cNvSpPr/>
          <p:nvPr/>
        </p:nvSpPr>
        <p:spPr>
          <a:xfrm>
            <a:off x="6224432" y="372611"/>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pPr defTabSz="609630"/>
            <a:endParaRPr lang="en-US" sz="1200">
              <a:solidFill>
                <a:prstClr val="black"/>
              </a:solidFill>
              <a:latin typeface="Calibri"/>
            </a:endParaRPr>
          </a:p>
        </p:txBody>
      </p:sp>
      <p:sp>
        <p:nvSpPr>
          <p:cNvPr id="15" name="Text Box 8">
            <a:extLst>
              <a:ext uri="{FF2B5EF4-FFF2-40B4-BE49-F238E27FC236}">
                <a16:creationId xmlns:a16="http://schemas.microsoft.com/office/drawing/2014/main" id="{E42CAE74-55AC-E501-AC52-5321F7611739}"/>
              </a:ext>
            </a:extLst>
          </p:cNvPr>
          <p:cNvSpPr txBox="1"/>
          <p:nvPr/>
        </p:nvSpPr>
        <p:spPr>
          <a:xfrm>
            <a:off x="1019757" y="1404433"/>
            <a:ext cx="11071490" cy="4451027"/>
          </a:xfrm>
          <a:prstGeom prst="rect">
            <a:avLst/>
          </a:prstGeom>
          <a:noFill/>
        </p:spPr>
        <p:txBody>
          <a:bodyPr wrap="square" rtlCol="0" anchor="t">
            <a:spAutoFit/>
          </a:bodyPr>
          <a:lstStyle/>
          <a:p>
            <a:pPr>
              <a:lnSpc>
                <a:spcPct val="150000"/>
              </a:lnSpc>
            </a:pPr>
            <a:r>
              <a:rPr lang="en-US" sz="3200" b="1" dirty="0">
                <a:latin typeface="Book Antiqua" panose="02040602050305030304" pitchFamily="18" charset="0"/>
              </a:rPr>
              <a:t>1.</a:t>
            </a:r>
            <a:r>
              <a:rPr lang="en-US" sz="3200" dirty="0">
                <a:latin typeface="Book Antiqua" panose="02040602050305030304" pitchFamily="18" charset="0"/>
              </a:rPr>
              <a:t> </a:t>
            </a:r>
            <a:r>
              <a:rPr lang="en-US" sz="3200" dirty="0" err="1">
                <a:latin typeface="Book Antiqua" panose="02040602050305030304" pitchFamily="18" charset="0"/>
              </a:rPr>
              <a:t>Mr</a:t>
            </a:r>
            <a:r>
              <a:rPr lang="en-US" sz="3200" dirty="0">
                <a:latin typeface="Book Antiqua" panose="02040602050305030304" pitchFamily="18" charset="0"/>
              </a:rPr>
              <a:t> Nam learned mainly from teachers and _________. </a:t>
            </a:r>
          </a:p>
          <a:p>
            <a:pPr>
              <a:lnSpc>
                <a:spcPct val="150000"/>
              </a:lnSpc>
            </a:pPr>
            <a:r>
              <a:rPr lang="en-US" sz="3200" b="1" dirty="0">
                <a:latin typeface="Book Antiqua" panose="02040602050305030304" pitchFamily="18" charset="0"/>
              </a:rPr>
              <a:t>2.</a:t>
            </a:r>
            <a:r>
              <a:rPr lang="en-US" sz="3200" dirty="0">
                <a:latin typeface="Book Antiqua" panose="02040602050305030304" pitchFamily="18" charset="0"/>
              </a:rPr>
              <a:t> He learned </a:t>
            </a:r>
            <a:r>
              <a:rPr lang="en-US" sz="3200" dirty="0" err="1">
                <a:latin typeface="Book Antiqua" panose="02040602050305030304" pitchFamily="18" charset="0"/>
              </a:rPr>
              <a:t>by</a:t>
            </a:r>
            <a:r>
              <a:rPr lang="en-US" sz="3200" dirty="0" err="1">
                <a:latin typeface="Book Antiqua" panose="02040602050305030304" pitchFamily="18" charset="0"/>
                <a:sym typeface="+mn-ea"/>
              </a:rPr>
              <a:t>___________</a:t>
            </a:r>
            <a:r>
              <a:rPr lang="en-US" sz="3200" dirty="0" err="1">
                <a:latin typeface="Book Antiqua" panose="02040602050305030304" pitchFamily="18" charset="0"/>
              </a:rPr>
              <a:t>the</a:t>
            </a:r>
            <a:r>
              <a:rPr lang="en-US" sz="3200" dirty="0">
                <a:latin typeface="Book Antiqua" panose="02040602050305030304" pitchFamily="18" charset="0"/>
              </a:rPr>
              <a:t> information he got in class. </a:t>
            </a:r>
          </a:p>
          <a:p>
            <a:pPr>
              <a:lnSpc>
                <a:spcPct val="150000"/>
              </a:lnSpc>
            </a:pPr>
            <a:r>
              <a:rPr lang="en-US" sz="3200" b="1" dirty="0">
                <a:latin typeface="Book Antiqua" panose="02040602050305030304" pitchFamily="18" charset="0"/>
              </a:rPr>
              <a:t>3.</a:t>
            </a:r>
            <a:r>
              <a:rPr lang="en-US" sz="3200" dirty="0">
                <a:latin typeface="Book Antiqua" panose="02040602050305030304" pitchFamily="18" charset="0"/>
              </a:rPr>
              <a:t> Nowadays, students can learn from </a:t>
            </a:r>
            <a:r>
              <a:rPr lang="en-US" sz="3200" dirty="0">
                <a:latin typeface="Book Antiqua" panose="02040602050305030304" pitchFamily="18" charset="0"/>
                <a:sym typeface="+mn-ea"/>
              </a:rPr>
              <a:t>_________</a:t>
            </a:r>
            <a:r>
              <a:rPr lang="en-US" sz="3200" dirty="0">
                <a:latin typeface="Book Antiqua" panose="02040602050305030304" pitchFamily="18" charset="0"/>
              </a:rPr>
              <a:t> online sources. </a:t>
            </a:r>
          </a:p>
          <a:p>
            <a:pPr>
              <a:lnSpc>
                <a:spcPct val="150000"/>
              </a:lnSpc>
            </a:pPr>
            <a:r>
              <a:rPr lang="en-US" sz="3200" b="1" dirty="0">
                <a:latin typeface="Book Antiqua" panose="02040602050305030304" pitchFamily="18" charset="0"/>
              </a:rPr>
              <a:t>4.</a:t>
            </a:r>
            <a:r>
              <a:rPr lang="en-US" sz="3200" dirty="0">
                <a:latin typeface="Book Antiqua" panose="02040602050305030304" pitchFamily="18" charset="0"/>
              </a:rPr>
              <a:t> An example of an online source is ________</a:t>
            </a:r>
            <a:r>
              <a:rPr lang="en-US" sz="3200" dirty="0">
                <a:latin typeface="Book Antiqua" panose="02040602050305030304" pitchFamily="18" charset="0"/>
                <a:sym typeface="+mn-ea"/>
              </a:rPr>
              <a:t>_________</a:t>
            </a:r>
            <a:r>
              <a:rPr lang="en-US" sz="3200" dirty="0">
                <a:latin typeface="Book Antiqua" panose="02040602050305030304" pitchFamily="18" charset="0"/>
              </a:rPr>
              <a:t>. </a:t>
            </a:r>
          </a:p>
          <a:p>
            <a:pPr>
              <a:lnSpc>
                <a:spcPct val="150000"/>
              </a:lnSpc>
            </a:pPr>
            <a:r>
              <a:rPr lang="en-US" sz="3200" b="1" dirty="0">
                <a:latin typeface="Book Antiqua" panose="02040602050305030304" pitchFamily="18" charset="0"/>
              </a:rPr>
              <a:t>5. </a:t>
            </a:r>
            <a:r>
              <a:rPr lang="en-US" sz="3200" dirty="0">
                <a:latin typeface="Book Antiqua" panose="02040602050305030304" pitchFamily="18" charset="0"/>
              </a:rPr>
              <a:t>The Internet helps children </a:t>
            </a:r>
            <a:r>
              <a:rPr lang="en-US" sz="3200" dirty="0">
                <a:latin typeface="Book Antiqua" panose="02040602050305030304" pitchFamily="18" charset="0"/>
                <a:sym typeface="+mn-ea"/>
              </a:rPr>
              <a:t>_________</a:t>
            </a:r>
            <a:r>
              <a:rPr lang="en-US" sz="3200" dirty="0">
                <a:latin typeface="Book Antiqua" panose="02040602050305030304" pitchFamily="18" charset="0"/>
              </a:rPr>
              <a:t> their interests.</a:t>
            </a:r>
          </a:p>
        </p:txBody>
      </p:sp>
      <p:sp>
        <p:nvSpPr>
          <p:cNvPr id="16" name="TextBox 20">
            <a:extLst>
              <a:ext uri="{FF2B5EF4-FFF2-40B4-BE49-F238E27FC236}">
                <a16:creationId xmlns:a16="http://schemas.microsoft.com/office/drawing/2014/main" id="{A135C092-DC11-526B-1E30-BCC4ACCF7DA1}"/>
              </a:ext>
            </a:extLst>
          </p:cNvPr>
          <p:cNvSpPr txBox="1"/>
          <p:nvPr/>
        </p:nvSpPr>
        <p:spPr>
          <a:xfrm>
            <a:off x="9276292" y="1336798"/>
            <a:ext cx="2814955" cy="919480"/>
          </a:xfrm>
          <a:prstGeom prst="rect">
            <a:avLst/>
          </a:prstGeom>
          <a:noFill/>
        </p:spPr>
        <p:txBody>
          <a:bodyPr wrap="square">
            <a:noAutofit/>
          </a:bodyPr>
          <a:lstStyle/>
          <a:p>
            <a:pPr algn="just">
              <a:lnSpc>
                <a:spcPct val="150000"/>
              </a:lnSpc>
            </a:pPr>
            <a:r>
              <a:rPr lang="en-US" sz="3200" dirty="0">
                <a:solidFill>
                  <a:srgbClr val="FF0000"/>
                </a:solidFill>
                <a:latin typeface="Book Antiqua" panose="02040602050305030304" pitchFamily="18" charset="0"/>
              </a:rPr>
              <a:t>textbooks</a:t>
            </a:r>
          </a:p>
        </p:txBody>
      </p:sp>
      <p:sp>
        <p:nvSpPr>
          <p:cNvPr id="17" name="TextBox 16">
            <a:extLst>
              <a:ext uri="{FF2B5EF4-FFF2-40B4-BE49-F238E27FC236}">
                <a16:creationId xmlns:a16="http://schemas.microsoft.com/office/drawing/2014/main" id="{5940FBA3-724F-4D79-0E53-B4AA655EC18E}"/>
              </a:ext>
            </a:extLst>
          </p:cNvPr>
          <p:cNvSpPr txBox="1"/>
          <p:nvPr/>
        </p:nvSpPr>
        <p:spPr>
          <a:xfrm>
            <a:off x="3954593" y="2087070"/>
            <a:ext cx="3068955" cy="919480"/>
          </a:xfrm>
          <a:prstGeom prst="rect">
            <a:avLst/>
          </a:prstGeom>
          <a:noFill/>
        </p:spPr>
        <p:txBody>
          <a:bodyPr wrap="square">
            <a:noAutofit/>
          </a:bodyPr>
          <a:lstStyle/>
          <a:p>
            <a:pPr algn="just">
              <a:lnSpc>
                <a:spcPct val="150000"/>
              </a:lnSpc>
            </a:pPr>
            <a:r>
              <a:rPr lang="en-US" sz="3200" dirty="0">
                <a:solidFill>
                  <a:srgbClr val="FF0000"/>
                </a:solidFill>
                <a:latin typeface="Book Antiqua" panose="02040602050305030304" pitchFamily="18" charset="0"/>
              </a:rPr>
              <a:t>memorising  </a:t>
            </a:r>
          </a:p>
        </p:txBody>
      </p:sp>
      <p:sp>
        <p:nvSpPr>
          <p:cNvPr id="18" name="TextBox 20">
            <a:extLst>
              <a:ext uri="{FF2B5EF4-FFF2-40B4-BE49-F238E27FC236}">
                <a16:creationId xmlns:a16="http://schemas.microsoft.com/office/drawing/2014/main" id="{0C9FF366-5565-1940-9E07-65BC97EA8EED}"/>
              </a:ext>
            </a:extLst>
          </p:cNvPr>
          <p:cNvSpPr txBox="1"/>
          <p:nvPr/>
        </p:nvSpPr>
        <p:spPr>
          <a:xfrm>
            <a:off x="8122497" y="2829218"/>
            <a:ext cx="2307590" cy="919480"/>
          </a:xfrm>
          <a:prstGeom prst="rect">
            <a:avLst/>
          </a:prstGeom>
          <a:noFill/>
        </p:spPr>
        <p:txBody>
          <a:bodyPr wrap="square">
            <a:noAutofit/>
          </a:bodyPr>
          <a:lstStyle/>
          <a:p>
            <a:pPr algn="just">
              <a:lnSpc>
                <a:spcPct val="150000"/>
              </a:lnSpc>
            </a:pPr>
            <a:r>
              <a:rPr lang="en-US" sz="3200" dirty="0">
                <a:solidFill>
                  <a:srgbClr val="FF0000"/>
                </a:solidFill>
                <a:latin typeface="Book Antiqua" panose="02040602050305030304" pitchFamily="18" charset="0"/>
              </a:rPr>
              <a:t>various</a:t>
            </a:r>
          </a:p>
        </p:txBody>
      </p:sp>
      <p:sp>
        <p:nvSpPr>
          <p:cNvPr id="19" name="TextBox 20">
            <a:extLst>
              <a:ext uri="{FF2B5EF4-FFF2-40B4-BE49-F238E27FC236}">
                <a16:creationId xmlns:a16="http://schemas.microsoft.com/office/drawing/2014/main" id="{E49E5458-AF21-F8CC-8A10-4546A1AE942F}"/>
              </a:ext>
            </a:extLst>
          </p:cNvPr>
          <p:cNvSpPr txBox="1"/>
          <p:nvPr/>
        </p:nvSpPr>
        <p:spPr>
          <a:xfrm>
            <a:off x="7736391" y="3904820"/>
            <a:ext cx="6554205" cy="551815"/>
          </a:xfrm>
          <a:prstGeom prst="rect">
            <a:avLst/>
          </a:prstGeom>
          <a:noFill/>
        </p:spPr>
        <p:txBody>
          <a:bodyPr wrap="square">
            <a:noAutofit/>
          </a:bodyPr>
          <a:lstStyle/>
          <a:p>
            <a:r>
              <a:rPr lang="en-US" sz="3200" dirty="0">
                <a:solidFill>
                  <a:srgbClr val="FF0000"/>
                </a:solidFill>
                <a:latin typeface="Book Antiqua" panose="02040602050305030304" pitchFamily="18" charset="0"/>
              </a:rPr>
              <a:t>documents/clips/</a:t>
            </a:r>
          </a:p>
          <a:p>
            <a:r>
              <a:rPr lang="en-US" sz="3200" dirty="0">
                <a:solidFill>
                  <a:srgbClr val="FF0000"/>
                </a:solidFill>
                <a:latin typeface="Book Antiqua" panose="02040602050305030304" pitchFamily="18" charset="0"/>
              </a:rPr>
              <a:t>programmes</a:t>
            </a:r>
          </a:p>
        </p:txBody>
      </p:sp>
      <p:sp>
        <p:nvSpPr>
          <p:cNvPr id="20" name="TextBox 20">
            <a:extLst>
              <a:ext uri="{FF2B5EF4-FFF2-40B4-BE49-F238E27FC236}">
                <a16:creationId xmlns:a16="http://schemas.microsoft.com/office/drawing/2014/main" id="{4ED6A06D-BF98-D34C-7F6F-B7727603885F}"/>
              </a:ext>
            </a:extLst>
          </p:cNvPr>
          <p:cNvSpPr txBox="1"/>
          <p:nvPr/>
        </p:nvSpPr>
        <p:spPr>
          <a:xfrm>
            <a:off x="6582596" y="5016487"/>
            <a:ext cx="2307590" cy="919480"/>
          </a:xfrm>
          <a:prstGeom prst="rect">
            <a:avLst/>
          </a:prstGeom>
          <a:noFill/>
        </p:spPr>
        <p:txBody>
          <a:bodyPr wrap="square">
            <a:noAutofit/>
          </a:bodyPr>
          <a:lstStyle/>
          <a:p>
            <a:pPr algn="just">
              <a:lnSpc>
                <a:spcPct val="150000"/>
              </a:lnSpc>
            </a:pPr>
            <a:r>
              <a:rPr lang="en-US" sz="3200" dirty="0">
                <a:solidFill>
                  <a:srgbClr val="FF0000"/>
                </a:solidFill>
                <a:latin typeface="Book Antiqua" panose="02040602050305030304" pitchFamily="18" charset="0"/>
              </a:rPr>
              <a:t>pursue</a:t>
            </a:r>
          </a:p>
        </p:txBody>
      </p:sp>
      <p:sp>
        <p:nvSpPr>
          <p:cNvPr id="21" name="TextBox 11">
            <a:extLst>
              <a:ext uri="{FF2B5EF4-FFF2-40B4-BE49-F238E27FC236}">
                <a16:creationId xmlns:a16="http://schemas.microsoft.com/office/drawing/2014/main" id="{888732F7-5817-CB58-AA0F-55BFF071B8CB}"/>
              </a:ext>
            </a:extLst>
          </p:cNvPr>
          <p:cNvSpPr txBox="1"/>
          <p:nvPr/>
        </p:nvSpPr>
        <p:spPr>
          <a:xfrm>
            <a:off x="1196921" y="200006"/>
            <a:ext cx="10717162" cy="1153714"/>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3. Fill in each blank with one word from the passage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barn(inVertical)">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animEffect transition="in" filter="barn(inVertical)">
                                      <p:cBhvr>
                                        <p:cTn id="12" dur="500"/>
                                        <p:tgtEl>
                                          <p:spTgt spid="1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8">
                                            <p:txEl>
                                              <p:pRg st="0" end="0"/>
                                            </p:txEl>
                                          </p:spTgt>
                                        </p:tgtEl>
                                        <p:attrNameLst>
                                          <p:attrName>style.visibility</p:attrName>
                                        </p:attrNameLst>
                                      </p:cBhvr>
                                      <p:to>
                                        <p:strVal val="visible"/>
                                      </p:to>
                                    </p:set>
                                    <p:animEffect transition="in" filter="barn(inVertical)">
                                      <p:cBhvr>
                                        <p:cTn id="17" dur="500"/>
                                        <p:tgtEl>
                                          <p:spTgt spid="1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barn(inVertical)">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9">
                                            <p:txEl>
                                              <p:pRg st="1" end="1"/>
                                            </p:txEl>
                                          </p:spTgt>
                                        </p:tgtEl>
                                        <p:attrNameLst>
                                          <p:attrName>style.visibility</p:attrName>
                                        </p:attrNameLst>
                                      </p:cBhvr>
                                      <p:to>
                                        <p:strVal val="visible"/>
                                      </p:to>
                                    </p:set>
                                    <p:animEffect transition="in" filter="barn(inVertical)">
                                      <p:cBhvr>
                                        <p:cTn id="27" dur="500"/>
                                        <p:tgtEl>
                                          <p:spTgt spid="1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0">
                                            <p:txEl>
                                              <p:pRg st="0" end="0"/>
                                            </p:txEl>
                                          </p:spTgt>
                                        </p:tgtEl>
                                        <p:attrNameLst>
                                          <p:attrName>style.visibility</p:attrName>
                                        </p:attrNameLst>
                                      </p:cBhvr>
                                      <p:to>
                                        <p:strVal val="visible"/>
                                      </p:to>
                                    </p:set>
                                    <p:animEffect transition="in" filter="barn(inVertical)">
                                      <p:cBhvr>
                                        <p:cTn id="32"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DE08033-CDEC-5C17-106B-1847C80DEFCA}"/>
            </a:ext>
          </a:extLst>
        </p:cNvPr>
        <p:cNvGrpSpPr/>
        <p:nvPr/>
      </p:nvGrpSpPr>
      <p:grpSpPr>
        <a:xfrm>
          <a:off x="0" y="0"/>
          <a:ext cx="0" cy="0"/>
          <a:chOff x="0" y="0"/>
          <a:chExt cx="0" cy="0"/>
        </a:xfrm>
      </p:grpSpPr>
      <p:sp>
        <p:nvSpPr>
          <p:cNvPr id="9" name="Freeform 9">
            <a:extLst>
              <a:ext uri="{FF2B5EF4-FFF2-40B4-BE49-F238E27FC236}">
                <a16:creationId xmlns:a16="http://schemas.microsoft.com/office/drawing/2014/main" id="{1BE0AA0B-1773-C293-9530-0B3CA96FA094}"/>
              </a:ext>
            </a:extLst>
          </p:cNvPr>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0" name="Freeform 10">
            <a:extLst>
              <a:ext uri="{FF2B5EF4-FFF2-40B4-BE49-F238E27FC236}">
                <a16:creationId xmlns:a16="http://schemas.microsoft.com/office/drawing/2014/main" id="{6A666D6E-2D9D-3A05-1B89-432110DB3EF1}"/>
              </a:ext>
            </a:extLst>
          </p:cNvPr>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a:extLst>
              <a:ext uri="{FF2B5EF4-FFF2-40B4-BE49-F238E27FC236}">
                <a16:creationId xmlns:a16="http://schemas.microsoft.com/office/drawing/2014/main" id="{71E663ED-DF10-4131-0084-0F3E50025C4B}"/>
              </a:ext>
            </a:extLst>
          </p:cNvPr>
          <p:cNvSpPr txBox="1"/>
          <p:nvPr/>
        </p:nvSpPr>
        <p:spPr>
          <a:xfrm>
            <a:off x="653845" y="2885300"/>
            <a:ext cx="11385755" cy="3062377"/>
          </a:xfrm>
          <a:prstGeom prst="rect">
            <a:avLst/>
          </a:prstGeom>
        </p:spPr>
        <p:txBody>
          <a:bodyPr wrap="square" lIns="0" tIns="0" rIns="0" bIns="0" rtlCol="0" anchor="t">
            <a:spAutoFit/>
          </a:bodyP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19900" b="0" i="0" u="none" strike="noStrike" kern="1200" cap="none" spc="0" normalizeH="0" baseline="0" noProof="0" dirty="0">
                <a:ln>
                  <a:noFill/>
                </a:ln>
                <a:solidFill>
                  <a:srgbClr val="C00000"/>
                </a:solidFill>
                <a:effectLst/>
                <a:uLnTx/>
                <a:uFillTx/>
                <a:latin typeface="Bauhaus 93" panose="04030905020B02020C02" pitchFamily="82" charset="0"/>
                <a:ea typeface="ดองเต่า"/>
                <a:cs typeface="ดองเต่า"/>
                <a:sym typeface="ดองเต่า"/>
              </a:rPr>
              <a:t>SPEAKING</a:t>
            </a:r>
          </a:p>
        </p:txBody>
      </p:sp>
      <p:sp>
        <p:nvSpPr>
          <p:cNvPr id="13" name="TextBox 14">
            <a:extLst>
              <a:ext uri="{FF2B5EF4-FFF2-40B4-BE49-F238E27FC236}">
                <a16:creationId xmlns:a16="http://schemas.microsoft.com/office/drawing/2014/main" id="{7AF412E7-C59A-7083-1234-4311CC38AC28}"/>
              </a:ext>
            </a:extLst>
          </p:cNvPr>
          <p:cNvSpPr txBox="1"/>
          <p:nvPr/>
        </p:nvSpPr>
        <p:spPr>
          <a:xfrm>
            <a:off x="4712602" y="1953239"/>
            <a:ext cx="4481970" cy="1166858"/>
          </a:xfrm>
          <a:prstGeom prst="rect">
            <a:avLst/>
          </a:prstGeom>
        </p:spPr>
        <p:txBody>
          <a:bodyPr wrap="square" lIns="0" tIns="0" rIns="0" bIns="0" rtlCol="0" anchor="t">
            <a:spAutoFit/>
          </a:bodyPr>
          <a:lstStyle/>
          <a:p>
            <a:pPr marL="0" marR="0" lvl="0" indent="0" algn="l" defTabSz="609630" rtl="0" eaLnBrk="1" fontAlgn="auto" latinLnBrk="0" hangingPunct="1">
              <a:lnSpc>
                <a:spcPts val="6067"/>
              </a:lnSpc>
              <a:spcBef>
                <a:spcPts val="0"/>
              </a:spcBef>
              <a:spcAft>
                <a:spcPts val="0"/>
              </a:spcAft>
              <a:buClrTx/>
              <a:buSzTx/>
              <a:buFontTx/>
              <a:buNone/>
              <a:tabLst/>
              <a:defRPr/>
            </a:pPr>
            <a:r>
              <a:rPr kumimoji="0" lang="en-US" sz="16600" b="0" i="0" u="none" strike="noStrike" kern="1200" cap="none" spc="0" normalizeH="0" baseline="0" noProof="0" dirty="0">
                <a:ln>
                  <a:noFill/>
                </a:ln>
                <a:solidFill>
                  <a:srgbClr val="196C56"/>
                </a:solidFill>
                <a:effectLst/>
                <a:uLnTx/>
                <a:uFillTx/>
                <a:latin typeface="Book Antiqua" panose="02040602050305030304" pitchFamily="18" charset="0"/>
                <a:ea typeface="ดองเต่า Bold"/>
                <a:cs typeface="ดองเต่า Bold"/>
                <a:sym typeface="ดองเต่า Bold"/>
              </a:rPr>
              <a:t>02</a:t>
            </a:r>
          </a:p>
        </p:txBody>
      </p:sp>
    </p:spTree>
    <p:extLst>
      <p:ext uri="{BB962C8B-B14F-4D97-AF65-F5344CB8AC3E}">
        <p14:creationId xmlns:p14="http://schemas.microsoft.com/office/powerpoint/2010/main" val="22707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reeform 6"/>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7" name="Freeform 7"/>
          <p:cNvSpPr/>
          <p:nvPr/>
        </p:nvSpPr>
        <p:spPr>
          <a:xfrm>
            <a:off x="2538511" y="374650"/>
            <a:ext cx="932599" cy="427300"/>
          </a:xfrm>
          <a:custGeom>
            <a:avLst/>
            <a:gdLst/>
            <a:ahLst/>
            <a:cxnLst/>
            <a:rect l="l" t="t" r="r" b="b"/>
            <a:pathLst>
              <a:path w="1398898" h="640950">
                <a:moveTo>
                  <a:pt x="0" y="0"/>
                </a:moveTo>
                <a:lnTo>
                  <a:pt x="1398898" y="0"/>
                </a:lnTo>
                <a:lnTo>
                  <a:pt x="1398898"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9" name="TextBox 9"/>
          <p:cNvSpPr txBox="1"/>
          <p:nvPr/>
        </p:nvSpPr>
        <p:spPr>
          <a:xfrm>
            <a:off x="1318768" y="2935862"/>
            <a:ext cx="9765791" cy="2215991"/>
          </a:xfrm>
          <a:prstGeom prst="rect">
            <a:avLst/>
          </a:prstGeom>
        </p:spPr>
        <p:txBody>
          <a:bodyPr wrap="square" lIns="0" tIns="0" rIns="0" bIns="0" rtlCol="0" anchor="t">
            <a:spAutoFit/>
          </a:bodyPr>
          <a:lstStyle/>
          <a:p>
            <a:pPr marL="457200" indent="-457200" defTabSz="609630">
              <a:buFontTx/>
              <a:buChar char="-"/>
            </a:pPr>
            <a:r>
              <a:rPr lang="en-US" sz="3600" dirty="0">
                <a:solidFill>
                  <a:srgbClr val="152116"/>
                </a:solidFill>
                <a:latin typeface="Book Antiqua" panose="02040602050305030304" pitchFamily="18" charset="0"/>
                <a:ea typeface="Halley"/>
                <a:cs typeface="Halley"/>
                <a:sym typeface="Halley"/>
              </a:rPr>
              <a:t>number of subjects</a:t>
            </a:r>
          </a:p>
          <a:p>
            <a:pPr marL="457200" indent="-457200" defTabSz="609630">
              <a:buFontTx/>
              <a:buChar char="-"/>
            </a:pPr>
            <a:r>
              <a:rPr lang="en-US" sz="3600" dirty="0">
                <a:solidFill>
                  <a:srgbClr val="152116"/>
                </a:solidFill>
                <a:latin typeface="Book Antiqua" panose="02040602050305030304" pitchFamily="18" charset="0"/>
                <a:ea typeface="Halley"/>
                <a:cs typeface="Halley"/>
                <a:sym typeface="Halley"/>
              </a:rPr>
              <a:t>teachers</a:t>
            </a:r>
          </a:p>
          <a:p>
            <a:pPr marL="457200" indent="-457200" defTabSz="609630">
              <a:buFontTx/>
              <a:buChar char="-"/>
            </a:pPr>
            <a:r>
              <a:rPr lang="en-US" sz="3600" dirty="0">
                <a:solidFill>
                  <a:srgbClr val="152116"/>
                </a:solidFill>
                <a:latin typeface="Book Antiqua" panose="02040602050305030304" pitchFamily="18" charset="0"/>
                <a:ea typeface="Halley"/>
                <a:cs typeface="Halley"/>
                <a:sym typeface="Halley"/>
              </a:rPr>
              <a:t>learning facilities</a:t>
            </a:r>
          </a:p>
          <a:p>
            <a:pPr marL="457200" indent="-457200" defTabSz="609630">
              <a:buFontTx/>
              <a:buChar char="-"/>
            </a:pPr>
            <a:r>
              <a:rPr lang="en-US" sz="3600" dirty="0">
                <a:solidFill>
                  <a:srgbClr val="152116"/>
                </a:solidFill>
                <a:latin typeface="Book Antiqua" panose="02040602050305030304" pitchFamily="18" charset="0"/>
                <a:ea typeface="Halley"/>
                <a:cs typeface="Halley"/>
                <a:sym typeface="Halley"/>
              </a:rPr>
              <a:t>learning style (dependent/ independent….)</a:t>
            </a:r>
          </a:p>
        </p:txBody>
      </p:sp>
      <p:sp>
        <p:nvSpPr>
          <p:cNvPr id="10" name="TextBox 10"/>
          <p:cNvSpPr txBox="1"/>
          <p:nvPr/>
        </p:nvSpPr>
        <p:spPr>
          <a:xfrm>
            <a:off x="1318769" y="2150160"/>
            <a:ext cx="5500946" cy="560346"/>
          </a:xfrm>
          <a:prstGeom prst="rect">
            <a:avLst/>
          </a:prstGeom>
        </p:spPr>
        <p:txBody>
          <a:bodyPr lIns="0" tIns="0" rIns="0" bIns="0" rtlCol="0" anchor="t">
            <a:spAutoFit/>
          </a:bodyPr>
          <a:lstStyle/>
          <a:p>
            <a:pPr defTabSz="609630">
              <a:lnSpc>
                <a:spcPts val="4334"/>
              </a:lnSpc>
            </a:pPr>
            <a:r>
              <a:rPr lang="en-US" sz="4334" dirty="0">
                <a:solidFill>
                  <a:srgbClr val="196C56"/>
                </a:solidFill>
                <a:latin typeface="Book Antiqua" panose="02040602050305030304" pitchFamily="18" charset="0"/>
                <a:ea typeface="ดองเต่า Bold"/>
                <a:cs typeface="ดองเต่า Bold"/>
                <a:sym typeface="ดองเต่า Bold"/>
              </a:rPr>
              <a:t>You can mention: </a:t>
            </a:r>
          </a:p>
        </p:txBody>
      </p:sp>
      <p:sp>
        <p:nvSpPr>
          <p:cNvPr id="14" name="TextBox 11">
            <a:extLst>
              <a:ext uri="{FF2B5EF4-FFF2-40B4-BE49-F238E27FC236}">
                <a16:creationId xmlns:a16="http://schemas.microsoft.com/office/drawing/2014/main" id="{0BF94B6D-5F08-598B-9545-C24F40C49DCE}"/>
              </a:ext>
            </a:extLst>
          </p:cNvPr>
          <p:cNvSpPr txBox="1"/>
          <p:nvPr/>
        </p:nvSpPr>
        <p:spPr>
          <a:xfrm>
            <a:off x="216658" y="70247"/>
            <a:ext cx="11758684" cy="1231106"/>
          </a:xfrm>
          <a:prstGeom prst="rect">
            <a:avLst/>
          </a:prstGeom>
        </p:spPr>
        <p:txBody>
          <a:bodyPr wrap="square" lIns="0" tIns="0" rIns="0" bIns="0" rtlCol="0" anchor="t">
            <a:spAutoFit/>
          </a:bodyPr>
          <a:lstStyle/>
          <a:p>
            <a:pPr marL="0" marR="0" lvl="0" indent="0" algn="l" defTabSz="609630" rtl="0" eaLnBrk="1" fontAlgn="auto" latinLnBrk="0" hangingPunct="1">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4. Work in groups. Discuss and make a list of the changes in your learning over the past five years.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reeform 6"/>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7" name="Freeform 7"/>
          <p:cNvSpPr/>
          <p:nvPr/>
        </p:nvSpPr>
        <p:spPr>
          <a:xfrm>
            <a:off x="2538511" y="374650"/>
            <a:ext cx="932599" cy="427300"/>
          </a:xfrm>
          <a:custGeom>
            <a:avLst/>
            <a:gdLst/>
            <a:ahLst/>
            <a:cxnLst/>
            <a:rect l="l" t="t" r="r" b="b"/>
            <a:pathLst>
              <a:path w="1398898" h="640950">
                <a:moveTo>
                  <a:pt x="0" y="0"/>
                </a:moveTo>
                <a:lnTo>
                  <a:pt x="1398898" y="0"/>
                </a:lnTo>
                <a:lnTo>
                  <a:pt x="1398898"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9" name="TextBox 9"/>
          <p:cNvSpPr txBox="1"/>
          <p:nvPr/>
        </p:nvSpPr>
        <p:spPr>
          <a:xfrm>
            <a:off x="1006891" y="2485598"/>
            <a:ext cx="8537672" cy="2954655"/>
          </a:xfrm>
          <a:prstGeom prst="rect">
            <a:avLst/>
          </a:prstGeom>
        </p:spPr>
        <p:txBody>
          <a:bodyPr wrap="square" lIns="0" tIns="0" rIns="0" bIns="0" rtlCol="0" anchor="t">
            <a:spAutoFit/>
          </a:bodyPr>
          <a:lstStyle/>
          <a:p>
            <a:pPr algn="just"/>
            <a:r>
              <a:rPr lang="en-US" sz="3200" b="1" u="sng" dirty="0">
                <a:latin typeface="Book Antiqua" panose="02040602050305030304" pitchFamily="18" charset="0"/>
              </a:rPr>
              <a:t>Teachers:</a:t>
            </a:r>
            <a:r>
              <a:rPr lang="en-US" sz="3200" dirty="0">
                <a:latin typeface="Book Antiqua" panose="02040602050305030304" pitchFamily="18" charset="0"/>
              </a:rPr>
              <a:t> three or four teachers teach all the subjects -&gt; different teachers for different subjects.</a:t>
            </a:r>
          </a:p>
          <a:p>
            <a:pPr algn="just"/>
            <a:r>
              <a:rPr lang="en-US" sz="3200" b="1" u="sng" dirty="0">
                <a:latin typeface="Book Antiqua" panose="02040602050305030304" pitchFamily="18" charset="0"/>
              </a:rPr>
              <a:t>Learning Facilities:</a:t>
            </a:r>
            <a:r>
              <a:rPr lang="en-US" sz="3200" dirty="0">
                <a:latin typeface="Book Antiqua" panose="02040602050305030304" pitchFamily="18" charset="0"/>
              </a:rPr>
              <a:t> almost text book -&gt; use textbooks and internet…</a:t>
            </a:r>
          </a:p>
          <a:p>
            <a:pPr algn="just"/>
            <a:r>
              <a:rPr lang="en-US" sz="3200" b="1" u="sng" dirty="0">
                <a:latin typeface="Book Antiqua" panose="02040602050305030304" pitchFamily="18" charset="0"/>
              </a:rPr>
              <a:t>Learning style: </a:t>
            </a:r>
            <a:r>
              <a:rPr lang="en-US" sz="3200" dirty="0">
                <a:latin typeface="Book Antiqua" panose="02040602050305030304" pitchFamily="18" charset="0"/>
              </a:rPr>
              <a:t>dependent -&gt; independent</a:t>
            </a:r>
          </a:p>
        </p:txBody>
      </p:sp>
      <p:sp>
        <p:nvSpPr>
          <p:cNvPr id="10" name="TextBox 10"/>
          <p:cNvSpPr txBox="1"/>
          <p:nvPr/>
        </p:nvSpPr>
        <p:spPr>
          <a:xfrm>
            <a:off x="1006891" y="1925252"/>
            <a:ext cx="5500946" cy="560346"/>
          </a:xfrm>
          <a:prstGeom prst="rect">
            <a:avLst/>
          </a:prstGeom>
        </p:spPr>
        <p:txBody>
          <a:bodyPr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196C56"/>
                </a:solidFill>
                <a:effectLst/>
                <a:uLnTx/>
                <a:uFillTx/>
                <a:latin typeface="Book Antiqua" panose="02040602050305030304" pitchFamily="18" charset="0"/>
                <a:ea typeface="ดองเต่า Bold"/>
                <a:cs typeface="ดองเต่า Bold"/>
                <a:sym typeface="ดองเต่า Bold"/>
              </a:rPr>
              <a:t>Suggested answer:</a:t>
            </a:r>
          </a:p>
        </p:txBody>
      </p:sp>
      <p:sp>
        <p:nvSpPr>
          <p:cNvPr id="14" name="TextBox 11">
            <a:extLst>
              <a:ext uri="{FF2B5EF4-FFF2-40B4-BE49-F238E27FC236}">
                <a16:creationId xmlns:a16="http://schemas.microsoft.com/office/drawing/2014/main" id="{0BF94B6D-5F08-598B-9545-C24F40C49DCE}"/>
              </a:ext>
            </a:extLst>
          </p:cNvPr>
          <p:cNvSpPr txBox="1"/>
          <p:nvPr/>
        </p:nvSpPr>
        <p:spPr>
          <a:xfrm>
            <a:off x="364490" y="70247"/>
            <a:ext cx="11827510" cy="1231106"/>
          </a:xfrm>
          <a:prstGeom prst="rect">
            <a:avLst/>
          </a:prstGeom>
        </p:spPr>
        <p:txBody>
          <a:bodyPr wrap="square" lIns="0" tIns="0" rIns="0" bIns="0" rtlCol="0" anchor="t">
            <a:spAutoFit/>
          </a:bodyPr>
          <a:lstStyle/>
          <a:p>
            <a:pPr marL="0" marR="0" lvl="0" indent="0" algn="l" defTabSz="60963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4. Work in groups. Discuss and make a list of the changes in your learning over the past five years. </a:t>
            </a:r>
          </a:p>
        </p:txBody>
      </p:sp>
    </p:spTree>
    <p:extLst>
      <p:ext uri="{BB962C8B-B14F-4D97-AF65-F5344CB8AC3E}">
        <p14:creationId xmlns:p14="http://schemas.microsoft.com/office/powerpoint/2010/main" val="3437985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Freeform 7"/>
          <p:cNvSpPr/>
          <p:nvPr/>
        </p:nvSpPr>
        <p:spPr>
          <a:xfrm rot="-4764117">
            <a:off x="7951030" y="4968291"/>
            <a:ext cx="684560" cy="667135"/>
          </a:xfrm>
          <a:custGeom>
            <a:avLst/>
            <a:gdLst/>
            <a:ahLst/>
            <a:cxnLst/>
            <a:rect l="l" t="t" r="r" b="b"/>
            <a:pathLst>
              <a:path w="1026840" h="1000703">
                <a:moveTo>
                  <a:pt x="0" y="0"/>
                </a:moveTo>
                <a:lnTo>
                  <a:pt x="1026840" y="0"/>
                </a:lnTo>
                <a:lnTo>
                  <a:pt x="1026840" y="1000703"/>
                </a:lnTo>
                <a:lnTo>
                  <a:pt x="0" y="100070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9" name="Freeform 9"/>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23" name="TextBox 11">
            <a:extLst>
              <a:ext uri="{FF2B5EF4-FFF2-40B4-BE49-F238E27FC236}">
                <a16:creationId xmlns:a16="http://schemas.microsoft.com/office/drawing/2014/main" id="{CB444DA2-DD05-1D2F-1A83-A2F2FD44252C}"/>
              </a:ext>
            </a:extLst>
          </p:cNvPr>
          <p:cNvSpPr txBox="1"/>
          <p:nvPr/>
        </p:nvSpPr>
        <p:spPr>
          <a:xfrm>
            <a:off x="138616" y="158576"/>
            <a:ext cx="10734615" cy="1132746"/>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5. Share with the class the list your group has made in 4</a:t>
            </a:r>
          </a:p>
        </p:txBody>
      </p:sp>
      <p:pic>
        <p:nvPicPr>
          <p:cNvPr id="22" name="Picture 21" descr="A teacher teaching a group of kids&#10;&#10;Description automatically generated">
            <a:extLst>
              <a:ext uri="{FF2B5EF4-FFF2-40B4-BE49-F238E27FC236}">
                <a16:creationId xmlns:a16="http://schemas.microsoft.com/office/drawing/2014/main" id="{E335CB72-9583-459C-8C59-E4CF86932E8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189956" y="3441094"/>
            <a:ext cx="4264780" cy="2856157"/>
          </a:xfrm>
          <a:prstGeom prst="ellipse">
            <a:avLst/>
          </a:prstGeom>
          <a:ln>
            <a:noFill/>
          </a:ln>
          <a:effectLst>
            <a:softEdge rad="112500"/>
          </a:effectLst>
        </p:spPr>
      </p:pic>
      <p:pic>
        <p:nvPicPr>
          <p:cNvPr id="25" name="Picture 24" descr="A group of children in a classroom&#10;&#10;Description automatically generated">
            <a:extLst>
              <a:ext uri="{FF2B5EF4-FFF2-40B4-BE49-F238E27FC236}">
                <a16:creationId xmlns:a16="http://schemas.microsoft.com/office/drawing/2014/main" id="{819D9236-3894-FE16-BF6A-5FCBFBFED5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0272" y="3451112"/>
            <a:ext cx="4264780" cy="2856157"/>
          </a:xfrm>
          <a:prstGeom prst="ellipse">
            <a:avLst/>
          </a:prstGeom>
          <a:ln>
            <a:noFill/>
          </a:ln>
          <a:effectLst>
            <a:softEdge rad="112500"/>
          </a:effectLst>
        </p:spPr>
      </p:pic>
      <p:sp>
        <p:nvSpPr>
          <p:cNvPr id="26" name="Text Box 99">
            <a:extLst>
              <a:ext uri="{FF2B5EF4-FFF2-40B4-BE49-F238E27FC236}">
                <a16:creationId xmlns:a16="http://schemas.microsoft.com/office/drawing/2014/main" id="{442EDF0A-F6F2-765C-B6AF-D22441DF838C}"/>
              </a:ext>
            </a:extLst>
          </p:cNvPr>
          <p:cNvSpPr txBox="1"/>
          <p:nvPr/>
        </p:nvSpPr>
        <p:spPr>
          <a:xfrm>
            <a:off x="486753" y="1177672"/>
            <a:ext cx="9637094" cy="1200329"/>
          </a:xfrm>
          <a:prstGeom prst="rect">
            <a:avLst/>
          </a:prstGeom>
          <a:noFill/>
          <a:ln w="9525">
            <a:noFill/>
          </a:ln>
        </p:spPr>
        <p:txBody>
          <a:bodyPr wrap="square">
            <a:spAutoFit/>
          </a:bodyPr>
          <a:lstStyle/>
          <a:p>
            <a:pPr marL="1270" indent="-1270" algn="just"/>
            <a:r>
              <a:rPr lang="en-US" sz="3600" b="0" dirty="0">
                <a:solidFill>
                  <a:srgbClr val="000000"/>
                </a:solidFill>
                <a:latin typeface="Book Antiqua" panose="02040602050305030304" pitchFamily="18" charset="0"/>
                <a:cs typeface="Calibri" panose="020F0502020204030204" pitchFamily="34" charset="0"/>
              </a:rPr>
              <a:t>- Present the changes that your groups have talked about.</a:t>
            </a:r>
          </a:p>
        </p:txBody>
      </p:sp>
      <p:sp>
        <p:nvSpPr>
          <p:cNvPr id="27" name="Text Box 5">
            <a:extLst>
              <a:ext uri="{FF2B5EF4-FFF2-40B4-BE49-F238E27FC236}">
                <a16:creationId xmlns:a16="http://schemas.microsoft.com/office/drawing/2014/main" id="{5CE069B9-6980-19F4-D1FE-D6DF63D6E36F}"/>
              </a:ext>
            </a:extLst>
          </p:cNvPr>
          <p:cNvSpPr txBox="1"/>
          <p:nvPr/>
        </p:nvSpPr>
        <p:spPr>
          <a:xfrm>
            <a:off x="486753" y="2301831"/>
            <a:ext cx="9637094" cy="1200329"/>
          </a:xfrm>
          <a:prstGeom prst="rect">
            <a:avLst/>
          </a:prstGeom>
          <a:noFill/>
          <a:ln w="9525">
            <a:noFill/>
          </a:ln>
        </p:spPr>
        <p:txBody>
          <a:bodyPr wrap="square">
            <a:spAutoFit/>
          </a:bodyPr>
          <a:lstStyle/>
          <a:p>
            <a:pPr marL="1270" indent="-1270" algn="just"/>
            <a:r>
              <a:rPr lang="en-US" sz="3600" b="0" dirty="0">
                <a:solidFill>
                  <a:srgbClr val="000000"/>
                </a:solidFill>
                <a:latin typeface="Book Antiqua" panose="02040602050305030304" pitchFamily="18" charset="0"/>
                <a:cs typeface="Calibri" panose="020F0502020204030204" pitchFamily="34" charset="0"/>
              </a:rPr>
              <a:t>- Listen and give comment or ask questions if you have any.</a:t>
            </a:r>
          </a:p>
        </p:txBody>
      </p:sp>
    </p:spTree>
    <p:extLst>
      <p:ext uri="{BB962C8B-B14F-4D97-AF65-F5344CB8AC3E}">
        <p14:creationId xmlns:p14="http://schemas.microsoft.com/office/powerpoint/2010/main" val="3824592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6" grpId="1"/>
      <p:bldP spid="27" grpId="0"/>
      <p:bldP spid="27" grpId="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reeform 6"/>
          <p:cNvSpPr/>
          <p:nvPr/>
        </p:nvSpPr>
        <p:spPr>
          <a:xfrm>
            <a:off x="10440072" y="864372"/>
            <a:ext cx="2132256" cy="976961"/>
          </a:xfrm>
          <a:custGeom>
            <a:avLst/>
            <a:gdLst/>
            <a:ahLst/>
            <a:cxnLst/>
            <a:rect l="l" t="t" r="r" b="b"/>
            <a:pathLst>
              <a:path w="3198384" h="1465442">
                <a:moveTo>
                  <a:pt x="0" y="0"/>
                </a:moveTo>
                <a:lnTo>
                  <a:pt x="3198384" y="0"/>
                </a:lnTo>
                <a:lnTo>
                  <a:pt x="3198384" y="1465442"/>
                </a:lnTo>
                <a:lnTo>
                  <a:pt x="0" y="146544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7" name="Freeform 7"/>
          <p:cNvSpPr/>
          <p:nvPr/>
        </p:nvSpPr>
        <p:spPr>
          <a:xfrm>
            <a:off x="6224432" y="372611"/>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8" name="TextBox 8"/>
          <p:cNvSpPr txBox="1"/>
          <p:nvPr/>
        </p:nvSpPr>
        <p:spPr>
          <a:xfrm>
            <a:off x="884856" y="2466473"/>
            <a:ext cx="10382912" cy="3447098"/>
          </a:xfrm>
          <a:prstGeom prst="rect">
            <a:avLst/>
          </a:prstGeom>
        </p:spPr>
        <p:txBody>
          <a:bodyPr wrap="square" lIns="0" tIns="0" rIns="0" bIns="0" rtlCol="0" anchor="t">
            <a:spAutoFit/>
          </a:bodyPr>
          <a:lstStyle/>
          <a:p>
            <a:pPr marL="1270" indent="-1270" algn="just"/>
            <a:r>
              <a:rPr lang="en-US" sz="2800" b="0" dirty="0">
                <a:solidFill>
                  <a:srgbClr val="000000"/>
                </a:solidFill>
                <a:latin typeface="Book Antiqua" panose="02040602050305030304" pitchFamily="18" charset="0"/>
                <a:cs typeface="Calibri" panose="020F0502020204030204" pitchFamily="34" charset="0"/>
              </a:rPr>
              <a:t>Five years ago, we were at primary school. We had only three or four teachers teaching us all the subjects. We depended on the teachers to tell us everything we needed to do: taking notes in our notebooks, doing homework and preparing for exams. We rarely did anything that the teacher did not request. Now, we have different teachers for different subjects. We have also become more independent and active in our learning. We use the internet to learn about our interests. And it costs little to do it.</a:t>
            </a:r>
          </a:p>
        </p:txBody>
      </p:sp>
      <p:sp>
        <p:nvSpPr>
          <p:cNvPr id="11" name="TextBox 11"/>
          <p:cNvSpPr txBox="1"/>
          <p:nvPr/>
        </p:nvSpPr>
        <p:spPr>
          <a:xfrm>
            <a:off x="1418011" y="1584539"/>
            <a:ext cx="2829158" cy="560346"/>
          </a:xfrm>
          <a:prstGeom prst="rect">
            <a:avLst/>
          </a:prstGeom>
        </p:spPr>
        <p:txBody>
          <a:bodyPr lIns="0" tIns="0" rIns="0" bIns="0" rtlCol="0" anchor="t">
            <a:spAutoFit/>
          </a:bodyPr>
          <a:lstStyle/>
          <a:p>
            <a:pPr defTabSz="609630">
              <a:lnSpc>
                <a:spcPts val="4334"/>
              </a:lnSpc>
            </a:pPr>
            <a:r>
              <a:rPr lang="en-US" sz="4334" dirty="0">
                <a:solidFill>
                  <a:srgbClr val="196C56"/>
                </a:solidFill>
                <a:latin typeface="Book Antiqua" panose="02040602050305030304" pitchFamily="18" charset="0"/>
                <a:ea typeface="ดองเต่า"/>
                <a:cs typeface="ดองเต่า"/>
                <a:sym typeface="ดองเต่า"/>
              </a:rPr>
              <a:t>Example: </a:t>
            </a:r>
          </a:p>
        </p:txBody>
      </p:sp>
      <p:sp>
        <p:nvSpPr>
          <p:cNvPr id="14" name="TextBox 11">
            <a:extLst>
              <a:ext uri="{FF2B5EF4-FFF2-40B4-BE49-F238E27FC236}">
                <a16:creationId xmlns:a16="http://schemas.microsoft.com/office/drawing/2014/main" id="{A5D0FBF3-B831-B338-14C9-DC2B66CD510F}"/>
              </a:ext>
            </a:extLst>
          </p:cNvPr>
          <p:cNvSpPr txBox="1"/>
          <p:nvPr/>
        </p:nvSpPr>
        <p:spPr>
          <a:xfrm>
            <a:off x="334298" y="239232"/>
            <a:ext cx="10933470" cy="1132746"/>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5. Share with the class the list your group has made in 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Freeform 5"/>
          <p:cNvSpPr/>
          <p:nvPr/>
        </p:nvSpPr>
        <p:spPr>
          <a:xfrm>
            <a:off x="1380932" y="1408226"/>
            <a:ext cx="8805804" cy="5189235"/>
          </a:xfrm>
          <a:custGeom>
            <a:avLst/>
            <a:gdLst/>
            <a:ahLst/>
            <a:cxnLst/>
            <a:rect l="l" t="t" r="r" b="b"/>
            <a:pathLst>
              <a:path w="12557955" h="7060481">
                <a:moveTo>
                  <a:pt x="0" y="0"/>
                </a:moveTo>
                <a:lnTo>
                  <a:pt x="12557956" y="0"/>
                </a:lnTo>
                <a:lnTo>
                  <a:pt x="12557956" y="7060481"/>
                </a:lnTo>
                <a:lnTo>
                  <a:pt x="0" y="7060481"/>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8" name="TextBox 8"/>
          <p:cNvSpPr txBox="1"/>
          <p:nvPr/>
        </p:nvSpPr>
        <p:spPr>
          <a:xfrm>
            <a:off x="2182021" y="1709671"/>
            <a:ext cx="6968266" cy="4359142"/>
          </a:xfrm>
          <a:prstGeom prst="rect">
            <a:avLst/>
          </a:prstGeom>
        </p:spPr>
        <p:txBody>
          <a:bodyPr wrap="square" lIns="0" tIns="0" rIns="0" bIns="0" rtlCol="0" anchor="t">
            <a:spAutoFit/>
          </a:bodyPr>
          <a:lstStyle/>
          <a:p>
            <a:pPr>
              <a:lnSpc>
                <a:spcPct val="150000"/>
              </a:lnSpc>
            </a:pPr>
            <a:r>
              <a:rPr lang="en-US" sz="3200" b="1" dirty="0">
                <a:solidFill>
                  <a:srgbClr val="00B050"/>
                </a:solidFill>
                <a:latin typeface="Book Antiqua" panose="02040602050305030304" pitchFamily="18" charset="0"/>
              </a:rPr>
              <a:t>What have we learnt in this lesson?</a:t>
            </a:r>
          </a:p>
          <a:p>
            <a:pPr marL="457200" indent="-457200">
              <a:lnSpc>
                <a:spcPct val="150000"/>
              </a:lnSpc>
              <a:buFont typeface="Wingdings" panose="05000000000000000000" pitchFamily="2" charset="2"/>
              <a:buChar char="ü"/>
            </a:pPr>
            <a:r>
              <a:rPr lang="en-US" sz="3200" dirty="0">
                <a:latin typeface="Book Antiqua" panose="02040602050305030304" pitchFamily="18" charset="0"/>
                <a:sym typeface="+mn-ea"/>
              </a:rPr>
              <a:t>Read for specific information about the differences in the learning styles of past and present</a:t>
            </a:r>
          </a:p>
          <a:p>
            <a:pPr marL="457200" indent="-457200">
              <a:lnSpc>
                <a:spcPct val="150000"/>
              </a:lnSpc>
              <a:buFont typeface="Wingdings" panose="05000000000000000000" pitchFamily="2" charset="2"/>
              <a:buChar char="ü"/>
            </a:pPr>
            <a:r>
              <a:rPr lang="en-US" sz="3200" dirty="0">
                <a:latin typeface="Book Antiqua" panose="02040602050305030304" pitchFamily="18" charset="0"/>
                <a:sym typeface="+mn-ea"/>
              </a:rPr>
              <a:t>Talk about changes in one’s learning style</a:t>
            </a:r>
          </a:p>
        </p:txBody>
      </p:sp>
      <p:sp>
        <p:nvSpPr>
          <p:cNvPr id="10" name="Freeform 10"/>
          <p:cNvSpPr/>
          <p:nvPr/>
        </p:nvSpPr>
        <p:spPr>
          <a:xfrm>
            <a:off x="10990192"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Freeform 12"/>
          <p:cNvSpPr/>
          <p:nvPr/>
        </p:nvSpPr>
        <p:spPr>
          <a:xfrm>
            <a:off x="8879007" y="439920"/>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4"/>
          <p:cNvSpPr txBox="1"/>
          <p:nvPr/>
        </p:nvSpPr>
        <p:spPr>
          <a:xfrm>
            <a:off x="3230746" y="762842"/>
            <a:ext cx="7240498" cy="866327"/>
          </a:xfrm>
          <a:prstGeom prst="rect">
            <a:avLst/>
          </a:prstGeom>
        </p:spPr>
        <p:txBody>
          <a:bodyPr wrap="square" lIns="0" tIns="0" rIns="0" bIns="0" rtlCol="0" anchor="t">
            <a:spAutoFit/>
          </a:bodyPr>
          <a:lstStyle/>
          <a:p>
            <a:pPr marL="0" marR="0" lvl="0" indent="0" algn="l" defTabSz="609630" rtl="0" eaLnBrk="1" fontAlgn="auto" latinLnBrk="0" hangingPunct="1">
              <a:lnSpc>
                <a:spcPts val="6067"/>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WRAP-UP</a:t>
            </a:r>
          </a:p>
        </p:txBody>
      </p:sp>
    </p:spTree>
    <p:extLst>
      <p:ext uri="{BB962C8B-B14F-4D97-AF65-F5344CB8AC3E}">
        <p14:creationId xmlns:p14="http://schemas.microsoft.com/office/powerpoint/2010/main" val="206367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Freeform 7"/>
          <p:cNvSpPr/>
          <p:nvPr/>
        </p:nvSpPr>
        <p:spPr>
          <a:xfrm rot="-4764117">
            <a:off x="5190503" y="5616654"/>
            <a:ext cx="684560" cy="667135"/>
          </a:xfrm>
          <a:custGeom>
            <a:avLst/>
            <a:gdLst/>
            <a:ahLst/>
            <a:cxnLst/>
            <a:rect l="l" t="t" r="r" b="b"/>
            <a:pathLst>
              <a:path w="1026840" h="1000703">
                <a:moveTo>
                  <a:pt x="0" y="0"/>
                </a:moveTo>
                <a:lnTo>
                  <a:pt x="1026840" y="0"/>
                </a:lnTo>
                <a:lnTo>
                  <a:pt x="1026840" y="1000702"/>
                </a:lnTo>
                <a:lnTo>
                  <a:pt x="0" y="100070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11" name="TextBox 11"/>
          <p:cNvSpPr txBox="1"/>
          <p:nvPr/>
        </p:nvSpPr>
        <p:spPr>
          <a:xfrm>
            <a:off x="289045" y="222195"/>
            <a:ext cx="11794800" cy="1104790"/>
          </a:xfrm>
          <a:prstGeom prst="rect">
            <a:avLst/>
          </a:prstGeom>
        </p:spPr>
        <p:txBody>
          <a:bodyPr wrap="square" lIns="0" tIns="0" rIns="0" bIns="0" rtlCol="0" anchor="t">
            <a:spAutoFit/>
          </a:bodyPr>
          <a:lstStyle/>
          <a:p>
            <a:pPr defTabSz="609630">
              <a:lnSpc>
                <a:spcPts val="4334"/>
              </a:lnSpc>
            </a:pPr>
            <a:r>
              <a:rPr lang="en-US" sz="4000" dirty="0">
                <a:solidFill>
                  <a:srgbClr val="FF0000"/>
                </a:solidFill>
                <a:latin typeface="Book Antiqua" panose="02040602050305030304" pitchFamily="18" charset="0"/>
                <a:ea typeface="ดองเต่า Bold"/>
                <a:cs typeface="ดองเต่า Bold"/>
                <a:sym typeface="ดองเต่า Bold"/>
              </a:rPr>
              <a:t>Work in groups. Discuss if each of the following phrases describes past or present learning.</a:t>
            </a:r>
          </a:p>
        </p:txBody>
      </p:sp>
      <p:graphicFrame>
        <p:nvGraphicFramePr>
          <p:cNvPr id="15" name="Table 14">
            <a:extLst>
              <a:ext uri="{FF2B5EF4-FFF2-40B4-BE49-F238E27FC236}">
                <a16:creationId xmlns:a16="http://schemas.microsoft.com/office/drawing/2014/main" id="{CBA08EB9-7C1D-C306-F8AB-EC3170DC9820}"/>
              </a:ext>
            </a:extLst>
          </p:cNvPr>
          <p:cNvGraphicFramePr>
            <a:graphicFrameLocks noGrp="1"/>
          </p:cNvGraphicFramePr>
          <p:nvPr>
            <p:extLst>
              <p:ext uri="{D42A27DB-BD31-4B8C-83A1-F6EECF244321}">
                <p14:modId xmlns:p14="http://schemas.microsoft.com/office/powerpoint/2010/main" val="96258936"/>
              </p:ext>
            </p:extLst>
          </p:nvPr>
        </p:nvGraphicFramePr>
        <p:xfrm>
          <a:off x="252677" y="1863764"/>
          <a:ext cx="11686645" cy="4724400"/>
        </p:xfrm>
        <a:graphic>
          <a:graphicData uri="http://schemas.openxmlformats.org/drawingml/2006/table">
            <a:tbl>
              <a:tblPr firstRow="1" bandRow="1">
                <a:tableStyleId>{2D5ABB26-0587-4C30-8999-92F81FD0307C}</a:tableStyleId>
              </a:tblPr>
              <a:tblGrid>
                <a:gridCol w="6899122">
                  <a:extLst>
                    <a:ext uri="{9D8B030D-6E8A-4147-A177-3AD203B41FA5}">
                      <a16:colId xmlns:a16="http://schemas.microsoft.com/office/drawing/2014/main" val="2031500191"/>
                    </a:ext>
                  </a:extLst>
                </a:gridCol>
                <a:gridCol w="2448889">
                  <a:extLst>
                    <a:ext uri="{9D8B030D-6E8A-4147-A177-3AD203B41FA5}">
                      <a16:colId xmlns:a16="http://schemas.microsoft.com/office/drawing/2014/main" val="1710253927"/>
                    </a:ext>
                  </a:extLst>
                </a:gridCol>
                <a:gridCol w="2338634">
                  <a:extLst>
                    <a:ext uri="{9D8B030D-6E8A-4147-A177-3AD203B41FA5}">
                      <a16:colId xmlns:a16="http://schemas.microsoft.com/office/drawing/2014/main" val="2249774369"/>
                    </a:ext>
                  </a:extLst>
                </a:gridCol>
              </a:tblGrid>
              <a:tr h="370840">
                <a:tc>
                  <a:txBody>
                    <a:bodyPr/>
                    <a:lstStyle/>
                    <a:p>
                      <a:endParaRPr lang="en-US" sz="4000" dirty="0">
                        <a:latin typeface="Book Antiqua" panose="02040602050305030304" pitchFamily="18" charset="0"/>
                      </a:endParaRPr>
                    </a:p>
                  </a:txBody>
                  <a:tcPr/>
                </a:tc>
                <a:tc>
                  <a:txBody>
                    <a:bodyPr/>
                    <a:lstStyle/>
                    <a:p>
                      <a:pPr algn="ctr"/>
                      <a:r>
                        <a:rPr lang="en-US" sz="4000" dirty="0">
                          <a:solidFill>
                            <a:srgbClr val="00B050"/>
                          </a:solidFill>
                          <a:latin typeface="Book Antiqua" panose="02040602050305030304" pitchFamily="18" charset="0"/>
                        </a:rPr>
                        <a:t>Past learning</a:t>
                      </a:r>
                    </a:p>
                  </a:txBody>
                  <a:tcPr/>
                </a:tc>
                <a:tc>
                  <a:txBody>
                    <a:bodyPr/>
                    <a:lstStyle/>
                    <a:p>
                      <a:pPr algn="ctr"/>
                      <a:r>
                        <a:rPr lang="en-US" sz="4000" dirty="0">
                          <a:solidFill>
                            <a:srgbClr val="00B050"/>
                          </a:solidFill>
                          <a:latin typeface="Book Antiqua" panose="02040602050305030304" pitchFamily="18" charset="0"/>
                        </a:rPr>
                        <a:t>Present learning</a:t>
                      </a:r>
                    </a:p>
                  </a:txBody>
                  <a:tcPr/>
                </a:tc>
                <a:extLst>
                  <a:ext uri="{0D108BD9-81ED-4DB2-BD59-A6C34878D82A}">
                    <a16:rowId xmlns:a16="http://schemas.microsoft.com/office/drawing/2014/main" val="4243124527"/>
                  </a:ext>
                </a:extLst>
              </a:tr>
              <a:tr h="370840">
                <a:tc>
                  <a:txBody>
                    <a:bodyPr/>
                    <a:lstStyle/>
                    <a:p>
                      <a:r>
                        <a:rPr lang="en-US" sz="4000" dirty="0">
                          <a:solidFill>
                            <a:srgbClr val="00B050"/>
                          </a:solidFill>
                          <a:latin typeface="Book Antiqua" panose="02040602050305030304" pitchFamily="18" charset="0"/>
                        </a:rPr>
                        <a:t>1. </a:t>
                      </a:r>
                      <a:r>
                        <a:rPr lang="en-US" sz="4000" dirty="0">
                          <a:latin typeface="Book Antiqua" panose="02040602050305030304" pitchFamily="18" charset="0"/>
                        </a:rPr>
                        <a:t>Depending on textbooks</a:t>
                      </a:r>
                    </a:p>
                  </a:txBody>
                  <a:tcPr/>
                </a:tc>
                <a:tc>
                  <a:txBody>
                    <a:bodyPr/>
                    <a:lstStyle/>
                    <a:p>
                      <a:endParaRPr lang="en-US" sz="4000">
                        <a:latin typeface="Book Antiqua" panose="02040602050305030304" pitchFamily="18" charset="0"/>
                      </a:endParaRPr>
                    </a:p>
                  </a:txBody>
                  <a:tcPr/>
                </a:tc>
                <a:tc>
                  <a:txBody>
                    <a:bodyPr/>
                    <a:lstStyle/>
                    <a:p>
                      <a:endParaRPr lang="en-US" sz="4000">
                        <a:latin typeface="Book Antiqua" panose="02040602050305030304" pitchFamily="18" charset="0"/>
                      </a:endParaRPr>
                    </a:p>
                  </a:txBody>
                  <a:tcPr/>
                </a:tc>
                <a:extLst>
                  <a:ext uri="{0D108BD9-81ED-4DB2-BD59-A6C34878D82A}">
                    <a16:rowId xmlns:a16="http://schemas.microsoft.com/office/drawing/2014/main" val="2203842460"/>
                  </a:ext>
                </a:extLst>
              </a:tr>
              <a:tr h="370840">
                <a:tc>
                  <a:txBody>
                    <a:bodyPr/>
                    <a:lstStyle/>
                    <a:p>
                      <a:r>
                        <a:rPr lang="en-US" sz="4000" dirty="0">
                          <a:solidFill>
                            <a:srgbClr val="00B050"/>
                          </a:solidFill>
                          <a:latin typeface="Book Antiqua" panose="02040602050305030304" pitchFamily="18" charset="0"/>
                        </a:rPr>
                        <a:t>2. </a:t>
                      </a:r>
                      <a:r>
                        <a:rPr lang="en-US" sz="4000" dirty="0">
                          <a:latin typeface="Book Antiqua" panose="02040602050305030304" pitchFamily="18" charset="0"/>
                        </a:rPr>
                        <a:t>Using the Internet </a:t>
                      </a:r>
                    </a:p>
                  </a:txBody>
                  <a:tcPr/>
                </a:tc>
                <a:tc>
                  <a:txBody>
                    <a:bodyPr/>
                    <a:lstStyle/>
                    <a:p>
                      <a:endParaRPr lang="en-US" sz="4000" dirty="0">
                        <a:latin typeface="Book Antiqua" panose="02040602050305030304" pitchFamily="18" charset="0"/>
                      </a:endParaRPr>
                    </a:p>
                  </a:txBody>
                  <a:tcPr/>
                </a:tc>
                <a:tc>
                  <a:txBody>
                    <a:bodyPr/>
                    <a:lstStyle/>
                    <a:p>
                      <a:endParaRPr lang="en-US" sz="4000" dirty="0">
                        <a:latin typeface="Book Antiqua" panose="02040602050305030304" pitchFamily="18" charset="0"/>
                      </a:endParaRPr>
                    </a:p>
                  </a:txBody>
                  <a:tcPr/>
                </a:tc>
                <a:extLst>
                  <a:ext uri="{0D108BD9-81ED-4DB2-BD59-A6C34878D82A}">
                    <a16:rowId xmlns:a16="http://schemas.microsoft.com/office/drawing/2014/main" val="3655802774"/>
                  </a:ext>
                </a:extLst>
              </a:tr>
              <a:tr h="370840">
                <a:tc>
                  <a:txBody>
                    <a:bodyPr/>
                    <a:lstStyle/>
                    <a:p>
                      <a:r>
                        <a:rPr lang="en-US" sz="4000" dirty="0">
                          <a:solidFill>
                            <a:srgbClr val="00B050"/>
                          </a:solidFill>
                          <a:latin typeface="Book Antiqua" panose="02040602050305030304" pitchFamily="18" charset="0"/>
                        </a:rPr>
                        <a:t>3. </a:t>
                      </a:r>
                      <a:r>
                        <a:rPr lang="en-US" sz="4000" dirty="0">
                          <a:latin typeface="Book Antiqua" panose="02040602050305030304" pitchFamily="18" charset="0"/>
                        </a:rPr>
                        <a:t>Learning under an oil lamp</a:t>
                      </a:r>
                    </a:p>
                  </a:txBody>
                  <a:tcPr/>
                </a:tc>
                <a:tc>
                  <a:txBody>
                    <a:bodyPr/>
                    <a:lstStyle/>
                    <a:p>
                      <a:endParaRPr lang="en-US" sz="4000">
                        <a:latin typeface="Book Antiqua" panose="02040602050305030304" pitchFamily="18" charset="0"/>
                      </a:endParaRPr>
                    </a:p>
                  </a:txBody>
                  <a:tcPr/>
                </a:tc>
                <a:tc>
                  <a:txBody>
                    <a:bodyPr/>
                    <a:lstStyle/>
                    <a:p>
                      <a:endParaRPr lang="en-US" sz="4000" dirty="0">
                        <a:latin typeface="Book Antiqua" panose="02040602050305030304" pitchFamily="18" charset="0"/>
                      </a:endParaRPr>
                    </a:p>
                  </a:txBody>
                  <a:tcPr/>
                </a:tc>
                <a:extLst>
                  <a:ext uri="{0D108BD9-81ED-4DB2-BD59-A6C34878D82A}">
                    <a16:rowId xmlns:a16="http://schemas.microsoft.com/office/drawing/2014/main" val="2426360355"/>
                  </a:ext>
                </a:extLst>
              </a:tr>
              <a:tr h="370840">
                <a:tc>
                  <a:txBody>
                    <a:bodyPr/>
                    <a:lstStyle/>
                    <a:p>
                      <a:r>
                        <a:rPr lang="en-US" sz="4000" dirty="0">
                          <a:solidFill>
                            <a:srgbClr val="00B050"/>
                          </a:solidFill>
                          <a:latin typeface="Book Antiqua" panose="02040602050305030304" pitchFamily="18" charset="0"/>
                        </a:rPr>
                        <a:t>4. </a:t>
                      </a:r>
                      <a:r>
                        <a:rPr lang="en-US" sz="4000" dirty="0">
                          <a:latin typeface="Book Antiqua" panose="02040602050305030304" pitchFamily="18" charset="0"/>
                        </a:rPr>
                        <a:t>Being independent and active </a:t>
                      </a:r>
                    </a:p>
                  </a:txBody>
                  <a:tcPr/>
                </a:tc>
                <a:tc>
                  <a:txBody>
                    <a:bodyPr/>
                    <a:lstStyle/>
                    <a:p>
                      <a:endParaRPr lang="en-US" sz="4000">
                        <a:latin typeface="Book Antiqua" panose="02040602050305030304" pitchFamily="18" charset="0"/>
                      </a:endParaRPr>
                    </a:p>
                  </a:txBody>
                  <a:tcPr/>
                </a:tc>
                <a:tc>
                  <a:txBody>
                    <a:bodyPr/>
                    <a:lstStyle/>
                    <a:p>
                      <a:endParaRPr lang="en-US" sz="4000" dirty="0">
                        <a:latin typeface="Book Antiqua" panose="02040602050305030304" pitchFamily="18" charset="0"/>
                      </a:endParaRPr>
                    </a:p>
                  </a:txBody>
                  <a:tcPr/>
                </a:tc>
                <a:extLst>
                  <a:ext uri="{0D108BD9-81ED-4DB2-BD59-A6C34878D82A}">
                    <a16:rowId xmlns:a16="http://schemas.microsoft.com/office/drawing/2014/main" val="2931554760"/>
                  </a:ext>
                </a:extLst>
              </a:tr>
            </a:tbl>
          </a:graphicData>
        </a:graphic>
      </p:graphicFrame>
      <p:sp>
        <p:nvSpPr>
          <p:cNvPr id="16" name="Rectangle: Rounded Corners 15">
            <a:extLst>
              <a:ext uri="{FF2B5EF4-FFF2-40B4-BE49-F238E27FC236}">
                <a16:creationId xmlns:a16="http://schemas.microsoft.com/office/drawing/2014/main" id="{EB06E484-1098-6621-CC78-F46BB19D9E66}"/>
              </a:ext>
            </a:extLst>
          </p:cNvPr>
          <p:cNvSpPr/>
          <p:nvPr/>
        </p:nvSpPr>
        <p:spPr>
          <a:xfrm>
            <a:off x="7883451" y="3324514"/>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2EA36CC8-D3DE-7624-726F-249B53E85B13}"/>
              </a:ext>
            </a:extLst>
          </p:cNvPr>
          <p:cNvSpPr/>
          <p:nvPr/>
        </p:nvSpPr>
        <p:spPr>
          <a:xfrm>
            <a:off x="10454370" y="3331006"/>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540ADEF0-42A1-F8C3-9C44-173DBBAAE0A4}"/>
              </a:ext>
            </a:extLst>
          </p:cNvPr>
          <p:cNvSpPr/>
          <p:nvPr/>
        </p:nvSpPr>
        <p:spPr>
          <a:xfrm>
            <a:off x="7883450" y="3991618"/>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C7171065-2C3B-C976-7000-F1C054909662}"/>
              </a:ext>
            </a:extLst>
          </p:cNvPr>
          <p:cNvSpPr/>
          <p:nvPr/>
        </p:nvSpPr>
        <p:spPr>
          <a:xfrm>
            <a:off x="7861052" y="4681017"/>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Rounded Corners 19">
            <a:extLst>
              <a:ext uri="{FF2B5EF4-FFF2-40B4-BE49-F238E27FC236}">
                <a16:creationId xmlns:a16="http://schemas.microsoft.com/office/drawing/2014/main" id="{EB693044-0443-FACD-C30E-1DA7032FA678}"/>
              </a:ext>
            </a:extLst>
          </p:cNvPr>
          <p:cNvSpPr/>
          <p:nvPr/>
        </p:nvSpPr>
        <p:spPr>
          <a:xfrm>
            <a:off x="7861051" y="5590254"/>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Rounded Corners 20">
            <a:extLst>
              <a:ext uri="{FF2B5EF4-FFF2-40B4-BE49-F238E27FC236}">
                <a16:creationId xmlns:a16="http://schemas.microsoft.com/office/drawing/2014/main" id="{5A3B0715-2E6C-CFB6-D7E6-E5B68BBD8085}"/>
              </a:ext>
            </a:extLst>
          </p:cNvPr>
          <p:cNvSpPr/>
          <p:nvPr/>
        </p:nvSpPr>
        <p:spPr>
          <a:xfrm>
            <a:off x="10483864" y="4011652"/>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a:extLst>
              <a:ext uri="{FF2B5EF4-FFF2-40B4-BE49-F238E27FC236}">
                <a16:creationId xmlns:a16="http://schemas.microsoft.com/office/drawing/2014/main" id="{33DFE869-F5FA-004A-63FD-541007606D96}"/>
              </a:ext>
            </a:extLst>
          </p:cNvPr>
          <p:cNvSpPr/>
          <p:nvPr/>
        </p:nvSpPr>
        <p:spPr>
          <a:xfrm>
            <a:off x="10454369" y="4697375"/>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Rounded Corners 22">
            <a:extLst>
              <a:ext uri="{FF2B5EF4-FFF2-40B4-BE49-F238E27FC236}">
                <a16:creationId xmlns:a16="http://schemas.microsoft.com/office/drawing/2014/main" id="{0B53088D-A74E-2877-6C9B-33A407B98A47}"/>
              </a:ext>
            </a:extLst>
          </p:cNvPr>
          <p:cNvSpPr/>
          <p:nvPr/>
        </p:nvSpPr>
        <p:spPr>
          <a:xfrm>
            <a:off x="10483863" y="5610056"/>
            <a:ext cx="492369" cy="468692"/>
          </a:xfrm>
          <a:prstGeom prst="roundRect">
            <a:avLst/>
          </a:prstGeom>
          <a:solidFill>
            <a:srgbClr val="F9DE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Graphic 24" descr="Badge Tick1 with solid fill">
            <a:extLst>
              <a:ext uri="{FF2B5EF4-FFF2-40B4-BE49-F238E27FC236}">
                <a16:creationId xmlns:a16="http://schemas.microsoft.com/office/drawing/2014/main" id="{7346D2CF-858D-F803-7B0B-8E97FBE16F73}"/>
              </a:ext>
            </a:extLst>
          </p:cNvPr>
          <p:cNvSpPr/>
          <p:nvPr/>
        </p:nvSpPr>
        <p:spPr>
          <a:xfrm>
            <a:off x="7906571" y="3340057"/>
            <a:ext cx="461826" cy="500043"/>
          </a:xfrm>
          <a:custGeom>
            <a:avLst/>
            <a:gdLst>
              <a:gd name="connsiteX0" fmla="*/ 238784 w 477568"/>
              <a:gd name="connsiteY0" fmla="*/ 0 h 477568"/>
              <a:gd name="connsiteX1" fmla="*/ 0 w 477568"/>
              <a:gd name="connsiteY1" fmla="*/ 238784 h 477568"/>
              <a:gd name="connsiteX2" fmla="*/ 238784 w 477568"/>
              <a:gd name="connsiteY2" fmla="*/ 477569 h 477568"/>
              <a:gd name="connsiteX3" fmla="*/ 477569 w 477568"/>
              <a:gd name="connsiteY3" fmla="*/ 238784 h 477568"/>
              <a:gd name="connsiteX4" fmla="*/ 477569 w 477568"/>
              <a:gd name="connsiteY4" fmla="*/ 238765 h 477568"/>
              <a:gd name="connsiteX5" fmla="*/ 238967 w 477568"/>
              <a:gd name="connsiteY5" fmla="*/ 0 h 477568"/>
              <a:gd name="connsiteX6" fmla="*/ 238784 w 477568"/>
              <a:gd name="connsiteY6" fmla="*/ 0 h 477568"/>
              <a:gd name="connsiteX7" fmla="*/ 296627 w 477568"/>
              <a:gd name="connsiteY7" fmla="*/ 250189 h 477568"/>
              <a:gd name="connsiteX8" fmla="*/ 191630 w 477568"/>
              <a:gd name="connsiteY8" fmla="*/ 355294 h 477568"/>
              <a:gd name="connsiteX9" fmla="*/ 101659 w 477568"/>
              <a:gd name="connsiteY9" fmla="*/ 265323 h 477568"/>
              <a:gd name="connsiteX10" fmla="*/ 131718 w 477568"/>
              <a:gd name="connsiteY10" fmla="*/ 235263 h 477568"/>
              <a:gd name="connsiteX11" fmla="*/ 191630 w 477568"/>
              <a:gd name="connsiteY11" fmla="*/ 295175 h 477568"/>
              <a:gd name="connsiteX12" fmla="*/ 278394 w 477568"/>
              <a:gd name="connsiteY12" fmla="*/ 207285 h 477568"/>
              <a:gd name="connsiteX13" fmla="*/ 352842 w 477568"/>
              <a:gd name="connsiteY13" fmla="*/ 133781 h 477568"/>
              <a:gd name="connsiteX14" fmla="*/ 355551 w 477568"/>
              <a:gd name="connsiteY14" fmla="*/ 131266 h 477568"/>
              <a:gd name="connsiteX15" fmla="*/ 358066 w 477568"/>
              <a:gd name="connsiteY15" fmla="*/ 128550 h 477568"/>
              <a:gd name="connsiteX16" fmla="*/ 388547 w 477568"/>
              <a:gd name="connsiteY16" fmla="*/ 158609 h 477568"/>
              <a:gd name="connsiteX17" fmla="*/ 296621 w 477568"/>
              <a:gd name="connsiteY17" fmla="*/ 250171 h 477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7568" h="477568">
                <a:moveTo>
                  <a:pt x="238784" y="0"/>
                </a:moveTo>
                <a:cubicBezTo>
                  <a:pt x="106907" y="0"/>
                  <a:pt x="0" y="106907"/>
                  <a:pt x="0" y="238784"/>
                </a:cubicBezTo>
                <a:cubicBezTo>
                  <a:pt x="0" y="370661"/>
                  <a:pt x="106907" y="477569"/>
                  <a:pt x="238784" y="477569"/>
                </a:cubicBezTo>
                <a:cubicBezTo>
                  <a:pt x="370661" y="477569"/>
                  <a:pt x="477569" y="370661"/>
                  <a:pt x="477569" y="238784"/>
                </a:cubicBezTo>
                <a:cubicBezTo>
                  <a:pt x="477569" y="238778"/>
                  <a:pt x="477569" y="238772"/>
                  <a:pt x="477569" y="238765"/>
                </a:cubicBezTo>
                <a:cubicBezTo>
                  <a:pt x="477614" y="106944"/>
                  <a:pt x="370788" y="45"/>
                  <a:pt x="238967" y="0"/>
                </a:cubicBezTo>
                <a:cubicBezTo>
                  <a:pt x="238906" y="0"/>
                  <a:pt x="238845" y="0"/>
                  <a:pt x="238784" y="0"/>
                </a:cubicBezTo>
                <a:close/>
                <a:moveTo>
                  <a:pt x="296627" y="250189"/>
                </a:moveTo>
                <a:cubicBezTo>
                  <a:pt x="261838" y="284916"/>
                  <a:pt x="226838" y="319951"/>
                  <a:pt x="191630" y="355294"/>
                </a:cubicBezTo>
                <a:cubicBezTo>
                  <a:pt x="161710" y="325232"/>
                  <a:pt x="131720" y="295242"/>
                  <a:pt x="101659" y="265323"/>
                </a:cubicBezTo>
                <a:lnTo>
                  <a:pt x="131718" y="235263"/>
                </a:lnTo>
                <a:lnTo>
                  <a:pt x="191630" y="295175"/>
                </a:lnTo>
                <a:cubicBezTo>
                  <a:pt x="220715" y="265671"/>
                  <a:pt x="249636" y="236374"/>
                  <a:pt x="278394" y="207285"/>
                </a:cubicBezTo>
                <a:cubicBezTo>
                  <a:pt x="307133" y="178200"/>
                  <a:pt x="323034" y="162589"/>
                  <a:pt x="352842" y="133781"/>
                </a:cubicBezTo>
                <a:cubicBezTo>
                  <a:pt x="353678" y="132944"/>
                  <a:pt x="354577" y="132114"/>
                  <a:pt x="355551" y="131266"/>
                </a:cubicBezTo>
                <a:cubicBezTo>
                  <a:pt x="356496" y="130465"/>
                  <a:pt x="357340" y="129553"/>
                  <a:pt x="358066" y="128550"/>
                </a:cubicBezTo>
                <a:lnTo>
                  <a:pt x="388547" y="158609"/>
                </a:lnTo>
                <a:cubicBezTo>
                  <a:pt x="353143" y="193818"/>
                  <a:pt x="331415" y="215446"/>
                  <a:pt x="296621" y="250171"/>
                </a:cubicBezTo>
                <a:close/>
              </a:path>
            </a:pathLst>
          </a:custGeom>
          <a:solidFill>
            <a:srgbClr val="FF0000"/>
          </a:solidFill>
          <a:ln w="6251" cap="flat">
            <a:noFill/>
            <a:prstDash val="solid"/>
            <a:miter/>
          </a:ln>
        </p:spPr>
        <p:txBody>
          <a:bodyPr rtlCol="0" anchor="ctr"/>
          <a:lstStyle/>
          <a:p>
            <a:endParaRPr lang="en-US"/>
          </a:p>
        </p:txBody>
      </p:sp>
      <p:sp>
        <p:nvSpPr>
          <p:cNvPr id="27" name="Graphic 24" descr="Badge Tick1 with solid fill">
            <a:extLst>
              <a:ext uri="{FF2B5EF4-FFF2-40B4-BE49-F238E27FC236}">
                <a16:creationId xmlns:a16="http://schemas.microsoft.com/office/drawing/2014/main" id="{93433FD2-6D1F-CA07-4EA4-9ECAA7AB274C}"/>
              </a:ext>
            </a:extLst>
          </p:cNvPr>
          <p:cNvSpPr/>
          <p:nvPr/>
        </p:nvSpPr>
        <p:spPr>
          <a:xfrm>
            <a:off x="10503362" y="4029621"/>
            <a:ext cx="461826" cy="500043"/>
          </a:xfrm>
          <a:custGeom>
            <a:avLst/>
            <a:gdLst>
              <a:gd name="connsiteX0" fmla="*/ 238784 w 477568"/>
              <a:gd name="connsiteY0" fmla="*/ 0 h 477568"/>
              <a:gd name="connsiteX1" fmla="*/ 0 w 477568"/>
              <a:gd name="connsiteY1" fmla="*/ 238784 h 477568"/>
              <a:gd name="connsiteX2" fmla="*/ 238784 w 477568"/>
              <a:gd name="connsiteY2" fmla="*/ 477569 h 477568"/>
              <a:gd name="connsiteX3" fmla="*/ 477569 w 477568"/>
              <a:gd name="connsiteY3" fmla="*/ 238784 h 477568"/>
              <a:gd name="connsiteX4" fmla="*/ 477569 w 477568"/>
              <a:gd name="connsiteY4" fmla="*/ 238765 h 477568"/>
              <a:gd name="connsiteX5" fmla="*/ 238967 w 477568"/>
              <a:gd name="connsiteY5" fmla="*/ 0 h 477568"/>
              <a:gd name="connsiteX6" fmla="*/ 238784 w 477568"/>
              <a:gd name="connsiteY6" fmla="*/ 0 h 477568"/>
              <a:gd name="connsiteX7" fmla="*/ 296627 w 477568"/>
              <a:gd name="connsiteY7" fmla="*/ 250189 h 477568"/>
              <a:gd name="connsiteX8" fmla="*/ 191630 w 477568"/>
              <a:gd name="connsiteY8" fmla="*/ 355294 h 477568"/>
              <a:gd name="connsiteX9" fmla="*/ 101659 w 477568"/>
              <a:gd name="connsiteY9" fmla="*/ 265323 h 477568"/>
              <a:gd name="connsiteX10" fmla="*/ 131718 w 477568"/>
              <a:gd name="connsiteY10" fmla="*/ 235263 h 477568"/>
              <a:gd name="connsiteX11" fmla="*/ 191630 w 477568"/>
              <a:gd name="connsiteY11" fmla="*/ 295175 h 477568"/>
              <a:gd name="connsiteX12" fmla="*/ 278394 w 477568"/>
              <a:gd name="connsiteY12" fmla="*/ 207285 h 477568"/>
              <a:gd name="connsiteX13" fmla="*/ 352842 w 477568"/>
              <a:gd name="connsiteY13" fmla="*/ 133781 h 477568"/>
              <a:gd name="connsiteX14" fmla="*/ 355551 w 477568"/>
              <a:gd name="connsiteY14" fmla="*/ 131266 h 477568"/>
              <a:gd name="connsiteX15" fmla="*/ 358066 w 477568"/>
              <a:gd name="connsiteY15" fmla="*/ 128550 h 477568"/>
              <a:gd name="connsiteX16" fmla="*/ 388547 w 477568"/>
              <a:gd name="connsiteY16" fmla="*/ 158609 h 477568"/>
              <a:gd name="connsiteX17" fmla="*/ 296621 w 477568"/>
              <a:gd name="connsiteY17" fmla="*/ 250171 h 477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7568" h="477568">
                <a:moveTo>
                  <a:pt x="238784" y="0"/>
                </a:moveTo>
                <a:cubicBezTo>
                  <a:pt x="106907" y="0"/>
                  <a:pt x="0" y="106907"/>
                  <a:pt x="0" y="238784"/>
                </a:cubicBezTo>
                <a:cubicBezTo>
                  <a:pt x="0" y="370661"/>
                  <a:pt x="106907" y="477569"/>
                  <a:pt x="238784" y="477569"/>
                </a:cubicBezTo>
                <a:cubicBezTo>
                  <a:pt x="370661" y="477569"/>
                  <a:pt x="477569" y="370661"/>
                  <a:pt x="477569" y="238784"/>
                </a:cubicBezTo>
                <a:cubicBezTo>
                  <a:pt x="477569" y="238778"/>
                  <a:pt x="477569" y="238772"/>
                  <a:pt x="477569" y="238765"/>
                </a:cubicBezTo>
                <a:cubicBezTo>
                  <a:pt x="477614" y="106944"/>
                  <a:pt x="370788" y="45"/>
                  <a:pt x="238967" y="0"/>
                </a:cubicBezTo>
                <a:cubicBezTo>
                  <a:pt x="238906" y="0"/>
                  <a:pt x="238845" y="0"/>
                  <a:pt x="238784" y="0"/>
                </a:cubicBezTo>
                <a:close/>
                <a:moveTo>
                  <a:pt x="296627" y="250189"/>
                </a:moveTo>
                <a:cubicBezTo>
                  <a:pt x="261838" y="284916"/>
                  <a:pt x="226838" y="319951"/>
                  <a:pt x="191630" y="355294"/>
                </a:cubicBezTo>
                <a:cubicBezTo>
                  <a:pt x="161710" y="325232"/>
                  <a:pt x="131720" y="295242"/>
                  <a:pt x="101659" y="265323"/>
                </a:cubicBezTo>
                <a:lnTo>
                  <a:pt x="131718" y="235263"/>
                </a:lnTo>
                <a:lnTo>
                  <a:pt x="191630" y="295175"/>
                </a:lnTo>
                <a:cubicBezTo>
                  <a:pt x="220715" y="265671"/>
                  <a:pt x="249636" y="236374"/>
                  <a:pt x="278394" y="207285"/>
                </a:cubicBezTo>
                <a:cubicBezTo>
                  <a:pt x="307133" y="178200"/>
                  <a:pt x="323034" y="162589"/>
                  <a:pt x="352842" y="133781"/>
                </a:cubicBezTo>
                <a:cubicBezTo>
                  <a:pt x="353678" y="132944"/>
                  <a:pt x="354577" y="132114"/>
                  <a:pt x="355551" y="131266"/>
                </a:cubicBezTo>
                <a:cubicBezTo>
                  <a:pt x="356496" y="130465"/>
                  <a:pt x="357340" y="129553"/>
                  <a:pt x="358066" y="128550"/>
                </a:cubicBezTo>
                <a:lnTo>
                  <a:pt x="388547" y="158609"/>
                </a:lnTo>
                <a:cubicBezTo>
                  <a:pt x="353143" y="193818"/>
                  <a:pt x="331415" y="215446"/>
                  <a:pt x="296621" y="250171"/>
                </a:cubicBezTo>
                <a:close/>
              </a:path>
            </a:pathLst>
          </a:custGeom>
          <a:solidFill>
            <a:srgbClr val="FF0000"/>
          </a:solidFill>
          <a:ln w="6251" cap="flat">
            <a:noFill/>
            <a:prstDash val="solid"/>
            <a:miter/>
          </a:ln>
        </p:spPr>
        <p:txBody>
          <a:bodyPr rtlCol="0" anchor="ctr"/>
          <a:lstStyle/>
          <a:p>
            <a:endParaRPr lang="en-US"/>
          </a:p>
        </p:txBody>
      </p:sp>
      <p:sp>
        <p:nvSpPr>
          <p:cNvPr id="28" name="Graphic 24" descr="Badge Tick1 with solid fill">
            <a:extLst>
              <a:ext uri="{FF2B5EF4-FFF2-40B4-BE49-F238E27FC236}">
                <a16:creationId xmlns:a16="http://schemas.microsoft.com/office/drawing/2014/main" id="{EC5F73A5-CC37-A3B6-5703-EF82D5B1349F}"/>
              </a:ext>
            </a:extLst>
          </p:cNvPr>
          <p:cNvSpPr/>
          <p:nvPr/>
        </p:nvSpPr>
        <p:spPr>
          <a:xfrm>
            <a:off x="7917279" y="4682892"/>
            <a:ext cx="461826" cy="500043"/>
          </a:xfrm>
          <a:custGeom>
            <a:avLst/>
            <a:gdLst>
              <a:gd name="connsiteX0" fmla="*/ 238784 w 477568"/>
              <a:gd name="connsiteY0" fmla="*/ 0 h 477568"/>
              <a:gd name="connsiteX1" fmla="*/ 0 w 477568"/>
              <a:gd name="connsiteY1" fmla="*/ 238784 h 477568"/>
              <a:gd name="connsiteX2" fmla="*/ 238784 w 477568"/>
              <a:gd name="connsiteY2" fmla="*/ 477569 h 477568"/>
              <a:gd name="connsiteX3" fmla="*/ 477569 w 477568"/>
              <a:gd name="connsiteY3" fmla="*/ 238784 h 477568"/>
              <a:gd name="connsiteX4" fmla="*/ 477569 w 477568"/>
              <a:gd name="connsiteY4" fmla="*/ 238765 h 477568"/>
              <a:gd name="connsiteX5" fmla="*/ 238967 w 477568"/>
              <a:gd name="connsiteY5" fmla="*/ 0 h 477568"/>
              <a:gd name="connsiteX6" fmla="*/ 238784 w 477568"/>
              <a:gd name="connsiteY6" fmla="*/ 0 h 477568"/>
              <a:gd name="connsiteX7" fmla="*/ 296627 w 477568"/>
              <a:gd name="connsiteY7" fmla="*/ 250189 h 477568"/>
              <a:gd name="connsiteX8" fmla="*/ 191630 w 477568"/>
              <a:gd name="connsiteY8" fmla="*/ 355294 h 477568"/>
              <a:gd name="connsiteX9" fmla="*/ 101659 w 477568"/>
              <a:gd name="connsiteY9" fmla="*/ 265323 h 477568"/>
              <a:gd name="connsiteX10" fmla="*/ 131718 w 477568"/>
              <a:gd name="connsiteY10" fmla="*/ 235263 h 477568"/>
              <a:gd name="connsiteX11" fmla="*/ 191630 w 477568"/>
              <a:gd name="connsiteY11" fmla="*/ 295175 h 477568"/>
              <a:gd name="connsiteX12" fmla="*/ 278394 w 477568"/>
              <a:gd name="connsiteY12" fmla="*/ 207285 h 477568"/>
              <a:gd name="connsiteX13" fmla="*/ 352842 w 477568"/>
              <a:gd name="connsiteY13" fmla="*/ 133781 h 477568"/>
              <a:gd name="connsiteX14" fmla="*/ 355551 w 477568"/>
              <a:gd name="connsiteY14" fmla="*/ 131266 h 477568"/>
              <a:gd name="connsiteX15" fmla="*/ 358066 w 477568"/>
              <a:gd name="connsiteY15" fmla="*/ 128550 h 477568"/>
              <a:gd name="connsiteX16" fmla="*/ 388547 w 477568"/>
              <a:gd name="connsiteY16" fmla="*/ 158609 h 477568"/>
              <a:gd name="connsiteX17" fmla="*/ 296621 w 477568"/>
              <a:gd name="connsiteY17" fmla="*/ 250171 h 477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7568" h="477568">
                <a:moveTo>
                  <a:pt x="238784" y="0"/>
                </a:moveTo>
                <a:cubicBezTo>
                  <a:pt x="106907" y="0"/>
                  <a:pt x="0" y="106907"/>
                  <a:pt x="0" y="238784"/>
                </a:cubicBezTo>
                <a:cubicBezTo>
                  <a:pt x="0" y="370661"/>
                  <a:pt x="106907" y="477569"/>
                  <a:pt x="238784" y="477569"/>
                </a:cubicBezTo>
                <a:cubicBezTo>
                  <a:pt x="370661" y="477569"/>
                  <a:pt x="477569" y="370661"/>
                  <a:pt x="477569" y="238784"/>
                </a:cubicBezTo>
                <a:cubicBezTo>
                  <a:pt x="477569" y="238778"/>
                  <a:pt x="477569" y="238772"/>
                  <a:pt x="477569" y="238765"/>
                </a:cubicBezTo>
                <a:cubicBezTo>
                  <a:pt x="477614" y="106944"/>
                  <a:pt x="370788" y="45"/>
                  <a:pt x="238967" y="0"/>
                </a:cubicBezTo>
                <a:cubicBezTo>
                  <a:pt x="238906" y="0"/>
                  <a:pt x="238845" y="0"/>
                  <a:pt x="238784" y="0"/>
                </a:cubicBezTo>
                <a:close/>
                <a:moveTo>
                  <a:pt x="296627" y="250189"/>
                </a:moveTo>
                <a:cubicBezTo>
                  <a:pt x="261838" y="284916"/>
                  <a:pt x="226838" y="319951"/>
                  <a:pt x="191630" y="355294"/>
                </a:cubicBezTo>
                <a:cubicBezTo>
                  <a:pt x="161710" y="325232"/>
                  <a:pt x="131720" y="295242"/>
                  <a:pt x="101659" y="265323"/>
                </a:cubicBezTo>
                <a:lnTo>
                  <a:pt x="131718" y="235263"/>
                </a:lnTo>
                <a:lnTo>
                  <a:pt x="191630" y="295175"/>
                </a:lnTo>
                <a:cubicBezTo>
                  <a:pt x="220715" y="265671"/>
                  <a:pt x="249636" y="236374"/>
                  <a:pt x="278394" y="207285"/>
                </a:cubicBezTo>
                <a:cubicBezTo>
                  <a:pt x="307133" y="178200"/>
                  <a:pt x="323034" y="162589"/>
                  <a:pt x="352842" y="133781"/>
                </a:cubicBezTo>
                <a:cubicBezTo>
                  <a:pt x="353678" y="132944"/>
                  <a:pt x="354577" y="132114"/>
                  <a:pt x="355551" y="131266"/>
                </a:cubicBezTo>
                <a:cubicBezTo>
                  <a:pt x="356496" y="130465"/>
                  <a:pt x="357340" y="129553"/>
                  <a:pt x="358066" y="128550"/>
                </a:cubicBezTo>
                <a:lnTo>
                  <a:pt x="388547" y="158609"/>
                </a:lnTo>
                <a:cubicBezTo>
                  <a:pt x="353143" y="193818"/>
                  <a:pt x="331415" y="215446"/>
                  <a:pt x="296621" y="250171"/>
                </a:cubicBezTo>
                <a:close/>
              </a:path>
            </a:pathLst>
          </a:custGeom>
          <a:solidFill>
            <a:srgbClr val="FF0000"/>
          </a:solidFill>
          <a:ln w="6251" cap="flat">
            <a:noFill/>
            <a:prstDash val="solid"/>
            <a:miter/>
          </a:ln>
        </p:spPr>
        <p:txBody>
          <a:bodyPr rtlCol="0" anchor="ctr"/>
          <a:lstStyle/>
          <a:p>
            <a:endParaRPr lang="en-US"/>
          </a:p>
        </p:txBody>
      </p:sp>
      <p:sp>
        <p:nvSpPr>
          <p:cNvPr id="29" name="Graphic 24" descr="Badge Tick1 with solid fill">
            <a:extLst>
              <a:ext uri="{FF2B5EF4-FFF2-40B4-BE49-F238E27FC236}">
                <a16:creationId xmlns:a16="http://schemas.microsoft.com/office/drawing/2014/main" id="{7EC11826-EF9B-AE04-93F9-740BB7553C4D}"/>
              </a:ext>
            </a:extLst>
          </p:cNvPr>
          <p:cNvSpPr/>
          <p:nvPr/>
        </p:nvSpPr>
        <p:spPr>
          <a:xfrm>
            <a:off x="10503362" y="5626900"/>
            <a:ext cx="461826" cy="500043"/>
          </a:xfrm>
          <a:custGeom>
            <a:avLst/>
            <a:gdLst>
              <a:gd name="connsiteX0" fmla="*/ 238784 w 477568"/>
              <a:gd name="connsiteY0" fmla="*/ 0 h 477568"/>
              <a:gd name="connsiteX1" fmla="*/ 0 w 477568"/>
              <a:gd name="connsiteY1" fmla="*/ 238784 h 477568"/>
              <a:gd name="connsiteX2" fmla="*/ 238784 w 477568"/>
              <a:gd name="connsiteY2" fmla="*/ 477569 h 477568"/>
              <a:gd name="connsiteX3" fmla="*/ 477569 w 477568"/>
              <a:gd name="connsiteY3" fmla="*/ 238784 h 477568"/>
              <a:gd name="connsiteX4" fmla="*/ 477569 w 477568"/>
              <a:gd name="connsiteY4" fmla="*/ 238765 h 477568"/>
              <a:gd name="connsiteX5" fmla="*/ 238967 w 477568"/>
              <a:gd name="connsiteY5" fmla="*/ 0 h 477568"/>
              <a:gd name="connsiteX6" fmla="*/ 238784 w 477568"/>
              <a:gd name="connsiteY6" fmla="*/ 0 h 477568"/>
              <a:gd name="connsiteX7" fmla="*/ 296627 w 477568"/>
              <a:gd name="connsiteY7" fmla="*/ 250189 h 477568"/>
              <a:gd name="connsiteX8" fmla="*/ 191630 w 477568"/>
              <a:gd name="connsiteY8" fmla="*/ 355294 h 477568"/>
              <a:gd name="connsiteX9" fmla="*/ 101659 w 477568"/>
              <a:gd name="connsiteY9" fmla="*/ 265323 h 477568"/>
              <a:gd name="connsiteX10" fmla="*/ 131718 w 477568"/>
              <a:gd name="connsiteY10" fmla="*/ 235263 h 477568"/>
              <a:gd name="connsiteX11" fmla="*/ 191630 w 477568"/>
              <a:gd name="connsiteY11" fmla="*/ 295175 h 477568"/>
              <a:gd name="connsiteX12" fmla="*/ 278394 w 477568"/>
              <a:gd name="connsiteY12" fmla="*/ 207285 h 477568"/>
              <a:gd name="connsiteX13" fmla="*/ 352842 w 477568"/>
              <a:gd name="connsiteY13" fmla="*/ 133781 h 477568"/>
              <a:gd name="connsiteX14" fmla="*/ 355551 w 477568"/>
              <a:gd name="connsiteY14" fmla="*/ 131266 h 477568"/>
              <a:gd name="connsiteX15" fmla="*/ 358066 w 477568"/>
              <a:gd name="connsiteY15" fmla="*/ 128550 h 477568"/>
              <a:gd name="connsiteX16" fmla="*/ 388547 w 477568"/>
              <a:gd name="connsiteY16" fmla="*/ 158609 h 477568"/>
              <a:gd name="connsiteX17" fmla="*/ 296621 w 477568"/>
              <a:gd name="connsiteY17" fmla="*/ 250171 h 477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7568" h="477568">
                <a:moveTo>
                  <a:pt x="238784" y="0"/>
                </a:moveTo>
                <a:cubicBezTo>
                  <a:pt x="106907" y="0"/>
                  <a:pt x="0" y="106907"/>
                  <a:pt x="0" y="238784"/>
                </a:cubicBezTo>
                <a:cubicBezTo>
                  <a:pt x="0" y="370661"/>
                  <a:pt x="106907" y="477569"/>
                  <a:pt x="238784" y="477569"/>
                </a:cubicBezTo>
                <a:cubicBezTo>
                  <a:pt x="370661" y="477569"/>
                  <a:pt x="477569" y="370661"/>
                  <a:pt x="477569" y="238784"/>
                </a:cubicBezTo>
                <a:cubicBezTo>
                  <a:pt x="477569" y="238778"/>
                  <a:pt x="477569" y="238772"/>
                  <a:pt x="477569" y="238765"/>
                </a:cubicBezTo>
                <a:cubicBezTo>
                  <a:pt x="477614" y="106944"/>
                  <a:pt x="370788" y="45"/>
                  <a:pt x="238967" y="0"/>
                </a:cubicBezTo>
                <a:cubicBezTo>
                  <a:pt x="238906" y="0"/>
                  <a:pt x="238845" y="0"/>
                  <a:pt x="238784" y="0"/>
                </a:cubicBezTo>
                <a:close/>
                <a:moveTo>
                  <a:pt x="296627" y="250189"/>
                </a:moveTo>
                <a:cubicBezTo>
                  <a:pt x="261838" y="284916"/>
                  <a:pt x="226838" y="319951"/>
                  <a:pt x="191630" y="355294"/>
                </a:cubicBezTo>
                <a:cubicBezTo>
                  <a:pt x="161710" y="325232"/>
                  <a:pt x="131720" y="295242"/>
                  <a:pt x="101659" y="265323"/>
                </a:cubicBezTo>
                <a:lnTo>
                  <a:pt x="131718" y="235263"/>
                </a:lnTo>
                <a:lnTo>
                  <a:pt x="191630" y="295175"/>
                </a:lnTo>
                <a:cubicBezTo>
                  <a:pt x="220715" y="265671"/>
                  <a:pt x="249636" y="236374"/>
                  <a:pt x="278394" y="207285"/>
                </a:cubicBezTo>
                <a:cubicBezTo>
                  <a:pt x="307133" y="178200"/>
                  <a:pt x="323034" y="162589"/>
                  <a:pt x="352842" y="133781"/>
                </a:cubicBezTo>
                <a:cubicBezTo>
                  <a:pt x="353678" y="132944"/>
                  <a:pt x="354577" y="132114"/>
                  <a:pt x="355551" y="131266"/>
                </a:cubicBezTo>
                <a:cubicBezTo>
                  <a:pt x="356496" y="130465"/>
                  <a:pt x="357340" y="129553"/>
                  <a:pt x="358066" y="128550"/>
                </a:cubicBezTo>
                <a:lnTo>
                  <a:pt x="388547" y="158609"/>
                </a:lnTo>
                <a:cubicBezTo>
                  <a:pt x="353143" y="193818"/>
                  <a:pt x="331415" y="215446"/>
                  <a:pt x="296621" y="250171"/>
                </a:cubicBezTo>
                <a:close/>
              </a:path>
            </a:pathLst>
          </a:custGeom>
          <a:solidFill>
            <a:srgbClr val="FF0000"/>
          </a:solidFill>
          <a:ln w="6251" cap="flat">
            <a:noFill/>
            <a:prstDash val="solid"/>
            <a:miter/>
          </a:ln>
        </p:spPr>
        <p:txBody>
          <a:bodyPr rtlCol="0"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80">
                                          <p:stCondLst>
                                            <p:cond delay="0"/>
                                          </p:stCondLst>
                                        </p:cTn>
                                        <p:tgtEl>
                                          <p:spTgt spid="26"/>
                                        </p:tgtEl>
                                      </p:cBhvr>
                                    </p:animEffect>
                                    <p:anim calcmode="lin" valueType="num">
                                      <p:cBhvr>
                                        <p:cTn id="8"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3" dur="26">
                                          <p:stCondLst>
                                            <p:cond delay="650"/>
                                          </p:stCondLst>
                                        </p:cTn>
                                        <p:tgtEl>
                                          <p:spTgt spid="26"/>
                                        </p:tgtEl>
                                      </p:cBhvr>
                                      <p:to x="100000" y="60000"/>
                                    </p:animScale>
                                    <p:animScale>
                                      <p:cBhvr>
                                        <p:cTn id="14" dur="166" decel="50000">
                                          <p:stCondLst>
                                            <p:cond delay="676"/>
                                          </p:stCondLst>
                                        </p:cTn>
                                        <p:tgtEl>
                                          <p:spTgt spid="26"/>
                                        </p:tgtEl>
                                      </p:cBhvr>
                                      <p:to x="100000" y="100000"/>
                                    </p:animScale>
                                    <p:animScale>
                                      <p:cBhvr>
                                        <p:cTn id="15" dur="26">
                                          <p:stCondLst>
                                            <p:cond delay="1312"/>
                                          </p:stCondLst>
                                        </p:cTn>
                                        <p:tgtEl>
                                          <p:spTgt spid="26"/>
                                        </p:tgtEl>
                                      </p:cBhvr>
                                      <p:to x="100000" y="80000"/>
                                    </p:animScale>
                                    <p:animScale>
                                      <p:cBhvr>
                                        <p:cTn id="16" dur="166" decel="50000">
                                          <p:stCondLst>
                                            <p:cond delay="1338"/>
                                          </p:stCondLst>
                                        </p:cTn>
                                        <p:tgtEl>
                                          <p:spTgt spid="26"/>
                                        </p:tgtEl>
                                      </p:cBhvr>
                                      <p:to x="100000" y="100000"/>
                                    </p:animScale>
                                    <p:animScale>
                                      <p:cBhvr>
                                        <p:cTn id="17" dur="26">
                                          <p:stCondLst>
                                            <p:cond delay="1642"/>
                                          </p:stCondLst>
                                        </p:cTn>
                                        <p:tgtEl>
                                          <p:spTgt spid="26"/>
                                        </p:tgtEl>
                                      </p:cBhvr>
                                      <p:to x="100000" y="90000"/>
                                    </p:animScale>
                                    <p:animScale>
                                      <p:cBhvr>
                                        <p:cTn id="18" dur="166" decel="50000">
                                          <p:stCondLst>
                                            <p:cond delay="1668"/>
                                          </p:stCondLst>
                                        </p:cTn>
                                        <p:tgtEl>
                                          <p:spTgt spid="26"/>
                                        </p:tgtEl>
                                      </p:cBhvr>
                                      <p:to x="100000" y="100000"/>
                                    </p:animScale>
                                    <p:animScale>
                                      <p:cBhvr>
                                        <p:cTn id="19" dur="26">
                                          <p:stCondLst>
                                            <p:cond delay="1808"/>
                                          </p:stCondLst>
                                        </p:cTn>
                                        <p:tgtEl>
                                          <p:spTgt spid="26"/>
                                        </p:tgtEl>
                                      </p:cBhvr>
                                      <p:to x="100000" y="95000"/>
                                    </p:animScale>
                                    <p:animScale>
                                      <p:cBhvr>
                                        <p:cTn id="20" dur="166" decel="50000">
                                          <p:stCondLst>
                                            <p:cond delay="1834"/>
                                          </p:stCondLst>
                                        </p:cTn>
                                        <p:tgtEl>
                                          <p:spTgt spid="2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wipe(down)">
                                      <p:cBhvr>
                                        <p:cTn id="25" dur="580">
                                          <p:stCondLst>
                                            <p:cond delay="0"/>
                                          </p:stCondLst>
                                        </p:cTn>
                                        <p:tgtEl>
                                          <p:spTgt spid="27"/>
                                        </p:tgtEl>
                                      </p:cBhvr>
                                    </p:animEffect>
                                    <p:anim calcmode="lin" valueType="num">
                                      <p:cBhvr>
                                        <p:cTn id="26"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31" dur="26">
                                          <p:stCondLst>
                                            <p:cond delay="650"/>
                                          </p:stCondLst>
                                        </p:cTn>
                                        <p:tgtEl>
                                          <p:spTgt spid="27"/>
                                        </p:tgtEl>
                                      </p:cBhvr>
                                      <p:to x="100000" y="60000"/>
                                    </p:animScale>
                                    <p:animScale>
                                      <p:cBhvr>
                                        <p:cTn id="32" dur="166" decel="50000">
                                          <p:stCondLst>
                                            <p:cond delay="676"/>
                                          </p:stCondLst>
                                        </p:cTn>
                                        <p:tgtEl>
                                          <p:spTgt spid="27"/>
                                        </p:tgtEl>
                                      </p:cBhvr>
                                      <p:to x="100000" y="100000"/>
                                    </p:animScale>
                                    <p:animScale>
                                      <p:cBhvr>
                                        <p:cTn id="33" dur="26">
                                          <p:stCondLst>
                                            <p:cond delay="1312"/>
                                          </p:stCondLst>
                                        </p:cTn>
                                        <p:tgtEl>
                                          <p:spTgt spid="27"/>
                                        </p:tgtEl>
                                      </p:cBhvr>
                                      <p:to x="100000" y="80000"/>
                                    </p:animScale>
                                    <p:animScale>
                                      <p:cBhvr>
                                        <p:cTn id="34" dur="166" decel="50000">
                                          <p:stCondLst>
                                            <p:cond delay="1338"/>
                                          </p:stCondLst>
                                        </p:cTn>
                                        <p:tgtEl>
                                          <p:spTgt spid="27"/>
                                        </p:tgtEl>
                                      </p:cBhvr>
                                      <p:to x="100000" y="100000"/>
                                    </p:animScale>
                                    <p:animScale>
                                      <p:cBhvr>
                                        <p:cTn id="35" dur="26">
                                          <p:stCondLst>
                                            <p:cond delay="1642"/>
                                          </p:stCondLst>
                                        </p:cTn>
                                        <p:tgtEl>
                                          <p:spTgt spid="27"/>
                                        </p:tgtEl>
                                      </p:cBhvr>
                                      <p:to x="100000" y="90000"/>
                                    </p:animScale>
                                    <p:animScale>
                                      <p:cBhvr>
                                        <p:cTn id="36" dur="166" decel="50000">
                                          <p:stCondLst>
                                            <p:cond delay="1668"/>
                                          </p:stCondLst>
                                        </p:cTn>
                                        <p:tgtEl>
                                          <p:spTgt spid="27"/>
                                        </p:tgtEl>
                                      </p:cBhvr>
                                      <p:to x="100000" y="100000"/>
                                    </p:animScale>
                                    <p:animScale>
                                      <p:cBhvr>
                                        <p:cTn id="37" dur="26">
                                          <p:stCondLst>
                                            <p:cond delay="1808"/>
                                          </p:stCondLst>
                                        </p:cTn>
                                        <p:tgtEl>
                                          <p:spTgt spid="27"/>
                                        </p:tgtEl>
                                      </p:cBhvr>
                                      <p:to x="100000" y="95000"/>
                                    </p:animScale>
                                    <p:animScale>
                                      <p:cBhvr>
                                        <p:cTn id="38" dur="166" decel="50000">
                                          <p:stCondLst>
                                            <p:cond delay="1834"/>
                                          </p:stCondLst>
                                        </p:cTn>
                                        <p:tgtEl>
                                          <p:spTgt spid="27"/>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wipe(down)">
                                      <p:cBhvr>
                                        <p:cTn id="43" dur="580">
                                          <p:stCondLst>
                                            <p:cond delay="0"/>
                                          </p:stCondLst>
                                        </p:cTn>
                                        <p:tgtEl>
                                          <p:spTgt spid="28"/>
                                        </p:tgtEl>
                                      </p:cBhvr>
                                    </p:animEffect>
                                    <p:anim calcmode="lin" valueType="num">
                                      <p:cBhvr>
                                        <p:cTn id="44"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49" dur="26">
                                          <p:stCondLst>
                                            <p:cond delay="650"/>
                                          </p:stCondLst>
                                        </p:cTn>
                                        <p:tgtEl>
                                          <p:spTgt spid="28"/>
                                        </p:tgtEl>
                                      </p:cBhvr>
                                      <p:to x="100000" y="60000"/>
                                    </p:animScale>
                                    <p:animScale>
                                      <p:cBhvr>
                                        <p:cTn id="50" dur="166" decel="50000">
                                          <p:stCondLst>
                                            <p:cond delay="676"/>
                                          </p:stCondLst>
                                        </p:cTn>
                                        <p:tgtEl>
                                          <p:spTgt spid="28"/>
                                        </p:tgtEl>
                                      </p:cBhvr>
                                      <p:to x="100000" y="100000"/>
                                    </p:animScale>
                                    <p:animScale>
                                      <p:cBhvr>
                                        <p:cTn id="51" dur="26">
                                          <p:stCondLst>
                                            <p:cond delay="1312"/>
                                          </p:stCondLst>
                                        </p:cTn>
                                        <p:tgtEl>
                                          <p:spTgt spid="28"/>
                                        </p:tgtEl>
                                      </p:cBhvr>
                                      <p:to x="100000" y="80000"/>
                                    </p:animScale>
                                    <p:animScale>
                                      <p:cBhvr>
                                        <p:cTn id="52" dur="166" decel="50000">
                                          <p:stCondLst>
                                            <p:cond delay="1338"/>
                                          </p:stCondLst>
                                        </p:cTn>
                                        <p:tgtEl>
                                          <p:spTgt spid="28"/>
                                        </p:tgtEl>
                                      </p:cBhvr>
                                      <p:to x="100000" y="100000"/>
                                    </p:animScale>
                                    <p:animScale>
                                      <p:cBhvr>
                                        <p:cTn id="53" dur="26">
                                          <p:stCondLst>
                                            <p:cond delay="1642"/>
                                          </p:stCondLst>
                                        </p:cTn>
                                        <p:tgtEl>
                                          <p:spTgt spid="28"/>
                                        </p:tgtEl>
                                      </p:cBhvr>
                                      <p:to x="100000" y="90000"/>
                                    </p:animScale>
                                    <p:animScale>
                                      <p:cBhvr>
                                        <p:cTn id="54" dur="166" decel="50000">
                                          <p:stCondLst>
                                            <p:cond delay="1668"/>
                                          </p:stCondLst>
                                        </p:cTn>
                                        <p:tgtEl>
                                          <p:spTgt spid="28"/>
                                        </p:tgtEl>
                                      </p:cBhvr>
                                      <p:to x="100000" y="100000"/>
                                    </p:animScale>
                                    <p:animScale>
                                      <p:cBhvr>
                                        <p:cTn id="55" dur="26">
                                          <p:stCondLst>
                                            <p:cond delay="1808"/>
                                          </p:stCondLst>
                                        </p:cTn>
                                        <p:tgtEl>
                                          <p:spTgt spid="28"/>
                                        </p:tgtEl>
                                      </p:cBhvr>
                                      <p:to x="100000" y="95000"/>
                                    </p:animScale>
                                    <p:animScale>
                                      <p:cBhvr>
                                        <p:cTn id="56" dur="166" decel="50000">
                                          <p:stCondLst>
                                            <p:cond delay="1834"/>
                                          </p:stCondLst>
                                        </p:cTn>
                                        <p:tgtEl>
                                          <p:spTgt spid="28"/>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wipe(down)">
                                      <p:cBhvr>
                                        <p:cTn id="61" dur="580">
                                          <p:stCondLst>
                                            <p:cond delay="0"/>
                                          </p:stCondLst>
                                        </p:cTn>
                                        <p:tgtEl>
                                          <p:spTgt spid="29"/>
                                        </p:tgtEl>
                                      </p:cBhvr>
                                    </p:animEffect>
                                    <p:anim calcmode="lin" valueType="num">
                                      <p:cBhvr>
                                        <p:cTn id="62"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67" dur="26">
                                          <p:stCondLst>
                                            <p:cond delay="650"/>
                                          </p:stCondLst>
                                        </p:cTn>
                                        <p:tgtEl>
                                          <p:spTgt spid="29"/>
                                        </p:tgtEl>
                                      </p:cBhvr>
                                      <p:to x="100000" y="60000"/>
                                    </p:animScale>
                                    <p:animScale>
                                      <p:cBhvr>
                                        <p:cTn id="68" dur="166" decel="50000">
                                          <p:stCondLst>
                                            <p:cond delay="676"/>
                                          </p:stCondLst>
                                        </p:cTn>
                                        <p:tgtEl>
                                          <p:spTgt spid="29"/>
                                        </p:tgtEl>
                                      </p:cBhvr>
                                      <p:to x="100000" y="100000"/>
                                    </p:animScale>
                                    <p:animScale>
                                      <p:cBhvr>
                                        <p:cTn id="69" dur="26">
                                          <p:stCondLst>
                                            <p:cond delay="1312"/>
                                          </p:stCondLst>
                                        </p:cTn>
                                        <p:tgtEl>
                                          <p:spTgt spid="29"/>
                                        </p:tgtEl>
                                      </p:cBhvr>
                                      <p:to x="100000" y="80000"/>
                                    </p:animScale>
                                    <p:animScale>
                                      <p:cBhvr>
                                        <p:cTn id="70" dur="166" decel="50000">
                                          <p:stCondLst>
                                            <p:cond delay="1338"/>
                                          </p:stCondLst>
                                        </p:cTn>
                                        <p:tgtEl>
                                          <p:spTgt spid="29"/>
                                        </p:tgtEl>
                                      </p:cBhvr>
                                      <p:to x="100000" y="100000"/>
                                    </p:animScale>
                                    <p:animScale>
                                      <p:cBhvr>
                                        <p:cTn id="71" dur="26">
                                          <p:stCondLst>
                                            <p:cond delay="1642"/>
                                          </p:stCondLst>
                                        </p:cTn>
                                        <p:tgtEl>
                                          <p:spTgt spid="29"/>
                                        </p:tgtEl>
                                      </p:cBhvr>
                                      <p:to x="100000" y="90000"/>
                                    </p:animScale>
                                    <p:animScale>
                                      <p:cBhvr>
                                        <p:cTn id="72" dur="166" decel="50000">
                                          <p:stCondLst>
                                            <p:cond delay="1668"/>
                                          </p:stCondLst>
                                        </p:cTn>
                                        <p:tgtEl>
                                          <p:spTgt spid="29"/>
                                        </p:tgtEl>
                                      </p:cBhvr>
                                      <p:to x="100000" y="100000"/>
                                    </p:animScale>
                                    <p:animScale>
                                      <p:cBhvr>
                                        <p:cTn id="73" dur="26">
                                          <p:stCondLst>
                                            <p:cond delay="1808"/>
                                          </p:stCondLst>
                                        </p:cTn>
                                        <p:tgtEl>
                                          <p:spTgt spid="29"/>
                                        </p:tgtEl>
                                      </p:cBhvr>
                                      <p:to x="100000" y="95000"/>
                                    </p:animScale>
                                    <p:animScale>
                                      <p:cBhvr>
                                        <p:cTn id="74" dur="166" decel="50000">
                                          <p:stCondLst>
                                            <p:cond delay="1834"/>
                                          </p:stCondLst>
                                        </p:cTn>
                                        <p:tgtEl>
                                          <p:spTgt spid="2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Box 8"/>
          <p:cNvSpPr txBox="1"/>
          <p:nvPr/>
        </p:nvSpPr>
        <p:spPr>
          <a:xfrm>
            <a:off x="2288088" y="2510767"/>
            <a:ext cx="6968266" cy="1404487"/>
          </a:xfrm>
          <a:prstGeom prst="rect">
            <a:avLst/>
          </a:prstGeom>
        </p:spPr>
        <p:txBody>
          <a:bodyPr wrap="square" lIns="0" tIns="0" rIns="0" bIns="0" rtlCol="0" anchor="t">
            <a:spAutoFit/>
          </a:bodyPr>
          <a:lstStyle/>
          <a:p>
            <a:pPr marL="457200" marR="0" lvl="0" indent="-4572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3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sym typeface="+mn-ea"/>
              </a:rPr>
              <a:t>Do</a:t>
            </a:r>
            <a:r>
              <a:rPr kumimoji="0" lang="en-US" sz="3200" b="0" i="0" u="none" strike="noStrike" kern="1200" cap="none" spc="0" normalizeH="0" noProof="0" dirty="0">
                <a:ln>
                  <a:noFill/>
                </a:ln>
                <a:solidFill>
                  <a:prstClr val="black"/>
                </a:solidFill>
                <a:effectLst/>
                <a:uLnTx/>
                <a:uFillTx/>
                <a:latin typeface="Book Antiqua" panose="02040602050305030304" pitchFamily="18" charset="0"/>
                <a:ea typeface="+mn-ea"/>
                <a:cs typeface="+mn-cs"/>
                <a:sym typeface="+mn-ea"/>
              </a:rPr>
              <a:t> exercises in the workbook</a:t>
            </a:r>
            <a:endParaRPr kumimoji="0" lang="en-US" sz="3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sym typeface="+mn-ea"/>
            </a:endParaRPr>
          </a:p>
          <a:p>
            <a:pPr marL="457200" marR="0" lvl="0" indent="-4572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3200" b="0" i="0" u="none" strike="noStrike" kern="1200" cap="none" spc="0" normalizeH="0" baseline="0" noProof="0" dirty="0">
                <a:ln>
                  <a:noFill/>
                </a:ln>
                <a:solidFill>
                  <a:prstClr val="black"/>
                </a:solidFill>
                <a:effectLst/>
                <a:uLnTx/>
                <a:uFillTx/>
                <a:latin typeface="Book Antiqua" panose="02040602050305030304" pitchFamily="18" charset="0"/>
                <a:ea typeface="+mn-ea"/>
                <a:cs typeface="+mn-cs"/>
                <a:sym typeface="+mn-ea"/>
              </a:rPr>
              <a:t>Prepare: Skills 2</a:t>
            </a:r>
          </a:p>
        </p:txBody>
      </p:sp>
      <p:sp>
        <p:nvSpPr>
          <p:cNvPr id="12" name="Freeform 12"/>
          <p:cNvSpPr/>
          <p:nvPr/>
        </p:nvSpPr>
        <p:spPr>
          <a:xfrm>
            <a:off x="8879007" y="439920"/>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4"/>
          <p:cNvSpPr txBox="1"/>
          <p:nvPr/>
        </p:nvSpPr>
        <p:spPr>
          <a:xfrm>
            <a:off x="2239704" y="1130040"/>
            <a:ext cx="8712931" cy="922240"/>
          </a:xfrm>
          <a:prstGeom prst="rect">
            <a:avLst/>
          </a:prstGeom>
        </p:spPr>
        <p:txBody>
          <a:bodyPr wrap="square" lIns="0" tIns="0" rIns="0" bIns="0" rtlCol="0" anchor="t">
            <a:spAutoFit/>
          </a:bodyPr>
          <a:lstStyle/>
          <a:p>
            <a:pPr marL="0" marR="0" lvl="0" indent="0" algn="l" defTabSz="609630" rtl="0" eaLnBrk="1" fontAlgn="auto" latinLnBrk="0" hangingPunct="1">
              <a:lnSpc>
                <a:spcPts val="6067"/>
              </a:lnSpc>
              <a:spcBef>
                <a:spcPts val="0"/>
              </a:spcBef>
              <a:spcAft>
                <a:spcPts val="0"/>
              </a:spcAft>
              <a:buClrTx/>
              <a:buSzTx/>
              <a:buFontTx/>
              <a:buNone/>
              <a:tabLst/>
              <a:defRPr/>
            </a:pPr>
            <a:r>
              <a:rPr kumimoji="0" lang="en-US" sz="96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HOMEWORK</a:t>
            </a:r>
            <a:endParaRPr kumimoji="0" lang="en-US" sz="80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endParaRPr>
          </a:p>
        </p:txBody>
      </p:sp>
    </p:spTree>
    <p:extLst>
      <p:ext uri="{BB962C8B-B14F-4D97-AF65-F5344CB8AC3E}">
        <p14:creationId xmlns:p14="http://schemas.microsoft.com/office/powerpoint/2010/main" val="885227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reeform 9"/>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10" name="Freeform 10"/>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11" name="TextBox 11"/>
          <p:cNvSpPr txBox="1"/>
          <p:nvPr/>
        </p:nvSpPr>
        <p:spPr>
          <a:xfrm>
            <a:off x="1543515" y="2098773"/>
            <a:ext cx="8927839" cy="3543662"/>
          </a:xfrm>
          <a:prstGeom prst="rect">
            <a:avLst/>
          </a:prstGeom>
        </p:spPr>
        <p:txBody>
          <a:bodyPr wrap="square" lIns="0" tIns="0" rIns="0" bIns="0" rtlCol="0" anchor="t">
            <a:spAutoFit/>
          </a:bodyPr>
          <a:lstStyle/>
          <a:p>
            <a:pPr algn="ctr" defTabSz="609630">
              <a:lnSpc>
                <a:spcPts val="12792"/>
              </a:lnSpc>
            </a:pPr>
            <a:r>
              <a:rPr lang="en-US" sz="19200" dirty="0">
                <a:solidFill>
                  <a:srgbClr val="FF0000"/>
                </a:solidFill>
                <a:latin typeface="Book Antiqua" panose="02040602050305030304" pitchFamily="18" charset="0"/>
                <a:ea typeface="ดองเต่า"/>
                <a:cs typeface="ดองเต่า"/>
                <a:sym typeface="ดองเต่า"/>
              </a:rPr>
              <a:t>Thank</a:t>
            </a:r>
          </a:p>
          <a:p>
            <a:pPr algn="ctr" defTabSz="609630">
              <a:lnSpc>
                <a:spcPts val="12792"/>
              </a:lnSpc>
            </a:pPr>
            <a:r>
              <a:rPr lang="en-US" sz="19200" dirty="0">
                <a:solidFill>
                  <a:srgbClr val="FF0000"/>
                </a:solidFill>
                <a:latin typeface="Book Antiqua" panose="02040602050305030304" pitchFamily="18" charset="0"/>
                <a:ea typeface="ดองเต่า"/>
                <a:cs typeface="ดองเต่า"/>
                <a:sym typeface="ดองเต่า"/>
              </a:rPr>
              <a:t>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BE3FF7E-FB23-4DFC-0BB2-9129E852DC47}"/>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1D2FE0F-C43D-7DBF-01A6-F73C0919666C}"/>
              </a:ext>
            </a:extLst>
          </p:cNvPr>
          <p:cNvSpPr/>
          <p:nvPr/>
        </p:nvSpPr>
        <p:spPr>
          <a:xfrm>
            <a:off x="2251368" y="1304615"/>
            <a:ext cx="7689265" cy="4660062"/>
          </a:xfrm>
          <a:custGeom>
            <a:avLst/>
            <a:gdLst/>
            <a:ahLst/>
            <a:cxnLst/>
            <a:rect l="l" t="t" r="r" b="b"/>
            <a:pathLst>
              <a:path w="11533897" h="6484723">
                <a:moveTo>
                  <a:pt x="0" y="0"/>
                </a:moveTo>
                <a:lnTo>
                  <a:pt x="11533896" y="0"/>
                </a:lnTo>
                <a:lnTo>
                  <a:pt x="11533896" y="6484723"/>
                </a:lnTo>
                <a:lnTo>
                  <a:pt x="0" y="648472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9" name="Freeform 9">
            <a:extLst>
              <a:ext uri="{FF2B5EF4-FFF2-40B4-BE49-F238E27FC236}">
                <a16:creationId xmlns:a16="http://schemas.microsoft.com/office/drawing/2014/main" id="{F179EF4E-2238-8CC0-3B7C-441E559B6D30}"/>
              </a:ext>
            </a:extLst>
          </p:cNvPr>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0" name="Freeform 10">
            <a:extLst>
              <a:ext uri="{FF2B5EF4-FFF2-40B4-BE49-F238E27FC236}">
                <a16:creationId xmlns:a16="http://schemas.microsoft.com/office/drawing/2014/main" id="{E1CAECAB-D29A-CECE-D37B-0CED6C0C723D}"/>
              </a:ext>
            </a:extLst>
          </p:cNvPr>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a:extLst>
              <a:ext uri="{FF2B5EF4-FFF2-40B4-BE49-F238E27FC236}">
                <a16:creationId xmlns:a16="http://schemas.microsoft.com/office/drawing/2014/main" id="{E8E944BC-2A9F-B6C7-BB2F-A4FC173D7D2F}"/>
              </a:ext>
            </a:extLst>
          </p:cNvPr>
          <p:cNvSpPr txBox="1"/>
          <p:nvPr/>
        </p:nvSpPr>
        <p:spPr>
          <a:xfrm>
            <a:off x="806245" y="2265540"/>
            <a:ext cx="11385755" cy="2708434"/>
          </a:xfrm>
          <a:prstGeom prst="rect">
            <a:avLst/>
          </a:prstGeom>
        </p:spPr>
        <p:txBody>
          <a:bodyPr wrap="square" lIns="0" tIns="0" rIns="0" bIns="0" rtlCol="0" anchor="t">
            <a:spAutoFit/>
          </a:bodyP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8800" b="0" i="0" u="none" strike="noStrike" kern="1200" cap="none" spc="0" normalizeH="0" baseline="0" noProof="0" dirty="0">
                <a:ln>
                  <a:noFill/>
                </a:ln>
                <a:solidFill>
                  <a:srgbClr val="C00000"/>
                </a:solidFill>
                <a:effectLst/>
                <a:uLnTx/>
                <a:uFillTx/>
                <a:latin typeface="Bauhaus 93" panose="04030905020B02020C02" pitchFamily="82" charset="0"/>
                <a:ea typeface="ดองเต่า"/>
                <a:cs typeface="ดองเต่า"/>
                <a:sym typeface="ดองเต่า"/>
              </a:rPr>
              <a:t>VIETNAMESE LIFESTYLE: THEN AND NOW</a:t>
            </a:r>
          </a:p>
        </p:txBody>
      </p:sp>
      <p:sp>
        <p:nvSpPr>
          <p:cNvPr id="13" name="TextBox 14">
            <a:extLst>
              <a:ext uri="{FF2B5EF4-FFF2-40B4-BE49-F238E27FC236}">
                <a16:creationId xmlns:a16="http://schemas.microsoft.com/office/drawing/2014/main" id="{0FC2FC99-895B-53FA-5B89-71F19169E85C}"/>
              </a:ext>
            </a:extLst>
          </p:cNvPr>
          <p:cNvSpPr txBox="1"/>
          <p:nvPr/>
        </p:nvSpPr>
        <p:spPr>
          <a:xfrm>
            <a:off x="4925962" y="1089639"/>
            <a:ext cx="4481970" cy="796436"/>
          </a:xfrm>
          <a:prstGeom prst="rect">
            <a:avLst/>
          </a:prstGeom>
        </p:spPr>
        <p:txBody>
          <a:bodyPr wrap="square" lIns="0" tIns="0" rIns="0" bIns="0" rtlCol="0" anchor="t">
            <a:spAutoFit/>
          </a:bodyPr>
          <a:lstStyle/>
          <a:p>
            <a:pPr marL="0" marR="0" lvl="0" indent="0" algn="l" defTabSz="609630" rtl="0" eaLnBrk="1" fontAlgn="auto" latinLnBrk="0" hangingPunct="1">
              <a:lnSpc>
                <a:spcPts val="6067"/>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196C56"/>
                </a:solidFill>
                <a:effectLst/>
                <a:uLnTx/>
                <a:uFillTx/>
                <a:latin typeface="Book Antiqua" panose="02040602050305030304" pitchFamily="18" charset="0"/>
                <a:ea typeface="ดองเต่า Bold"/>
                <a:cs typeface="ดองเต่า Bold"/>
                <a:sym typeface="ดองเต่า Bold"/>
              </a:rPr>
              <a:t>Unit 6:</a:t>
            </a:r>
          </a:p>
        </p:txBody>
      </p:sp>
      <p:sp>
        <p:nvSpPr>
          <p:cNvPr id="14" name="TextBox 14">
            <a:extLst>
              <a:ext uri="{FF2B5EF4-FFF2-40B4-BE49-F238E27FC236}">
                <a16:creationId xmlns:a16="http://schemas.microsoft.com/office/drawing/2014/main" id="{EA002F33-0A55-0E04-02A4-1385AC3B9587}"/>
              </a:ext>
            </a:extLst>
          </p:cNvPr>
          <p:cNvSpPr txBox="1"/>
          <p:nvPr/>
        </p:nvSpPr>
        <p:spPr>
          <a:xfrm>
            <a:off x="3587279" y="5357496"/>
            <a:ext cx="6590602" cy="796436"/>
          </a:xfrm>
          <a:prstGeom prst="rect">
            <a:avLst/>
          </a:prstGeom>
        </p:spPr>
        <p:txBody>
          <a:bodyPr wrap="square" lIns="0" tIns="0" rIns="0" bIns="0" rtlCol="0" anchor="t">
            <a:spAutoFit/>
          </a:bodyPr>
          <a:lstStyle/>
          <a:p>
            <a:pPr marL="0" marR="0" lvl="0" indent="0" algn="l" defTabSz="609630" rtl="0" eaLnBrk="1" fontAlgn="auto" latinLnBrk="0" hangingPunct="1">
              <a:lnSpc>
                <a:spcPts val="6067"/>
              </a:lnSpc>
              <a:spcBef>
                <a:spcPts val="0"/>
              </a:spcBef>
              <a:spcAft>
                <a:spcPts val="0"/>
              </a:spcAft>
              <a:buClrTx/>
              <a:buSzTx/>
              <a:buFontTx/>
              <a:buNone/>
              <a:tabLst/>
              <a:defRPr/>
            </a:pPr>
            <a:r>
              <a:rPr kumimoji="0" lang="en-US" sz="6000" b="0" i="0" u="none" strike="noStrike" kern="1200" cap="none" spc="0" normalizeH="0" baseline="0" noProof="0" dirty="0">
                <a:ln>
                  <a:noFill/>
                </a:ln>
                <a:solidFill>
                  <a:srgbClr val="196C56"/>
                </a:solidFill>
                <a:effectLst/>
                <a:uLnTx/>
                <a:uFillTx/>
                <a:latin typeface="Book Antiqua" panose="02040602050305030304" pitchFamily="18" charset="0"/>
                <a:ea typeface="ดองเต่า Bold"/>
                <a:cs typeface="ดองเต่า Bold"/>
                <a:sym typeface="ดองเต่า Bold"/>
              </a:rPr>
              <a:t>Lesson 5: Skills 1</a:t>
            </a:r>
          </a:p>
        </p:txBody>
      </p:sp>
    </p:spTree>
    <p:extLst>
      <p:ext uri="{BB962C8B-B14F-4D97-AF65-F5344CB8AC3E}">
        <p14:creationId xmlns:p14="http://schemas.microsoft.com/office/powerpoint/2010/main" val="3022719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reeform 9"/>
          <p:cNvSpPr/>
          <p:nvPr/>
        </p:nvSpPr>
        <p:spPr>
          <a:xfrm>
            <a:off x="-932599" y="258501"/>
            <a:ext cx="1865197" cy="854599"/>
          </a:xfrm>
          <a:custGeom>
            <a:avLst/>
            <a:gdLst/>
            <a:ahLst/>
            <a:cxnLst/>
            <a:rect l="l" t="t" r="r" b="b"/>
            <a:pathLst>
              <a:path w="2797796" h="1281899">
                <a:moveTo>
                  <a:pt x="0" y="0"/>
                </a:moveTo>
                <a:lnTo>
                  <a:pt x="2797796" y="0"/>
                </a:lnTo>
                <a:lnTo>
                  <a:pt x="2797796" y="1281900"/>
                </a:lnTo>
                <a:lnTo>
                  <a:pt x="0" y="128190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0" name="Freeform 10"/>
          <p:cNvSpPr/>
          <p:nvPr/>
        </p:nvSpPr>
        <p:spPr>
          <a:xfrm>
            <a:off x="1318769" y="685800"/>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TextBox 12"/>
          <p:cNvSpPr txBox="1"/>
          <p:nvPr/>
        </p:nvSpPr>
        <p:spPr>
          <a:xfrm>
            <a:off x="653845" y="2885300"/>
            <a:ext cx="11385755" cy="3062377"/>
          </a:xfrm>
          <a:prstGeom prst="rect">
            <a:avLst/>
          </a:prstGeom>
        </p:spPr>
        <p:txBody>
          <a:bodyPr wrap="square" lIns="0" tIns="0" rIns="0" bIns="0" rtlCol="0" anchor="t">
            <a:spAutoFit/>
          </a:bodyP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0" lang="en-US" sz="19900" b="0" i="0" u="none" strike="noStrike" kern="1200" cap="none" spc="0" normalizeH="0" baseline="0" noProof="0" dirty="0">
                <a:ln>
                  <a:noFill/>
                </a:ln>
                <a:solidFill>
                  <a:srgbClr val="C00000"/>
                </a:solidFill>
                <a:effectLst/>
                <a:uLnTx/>
                <a:uFillTx/>
                <a:latin typeface="Bauhaus 93" panose="04030905020B02020C02" pitchFamily="82" charset="0"/>
                <a:ea typeface="ดองเต่า"/>
                <a:cs typeface="ดองเต่า"/>
                <a:sym typeface="ดองเต่า"/>
              </a:rPr>
              <a:t>READING</a:t>
            </a:r>
          </a:p>
        </p:txBody>
      </p:sp>
      <p:sp>
        <p:nvSpPr>
          <p:cNvPr id="13" name="TextBox 14">
            <a:extLst>
              <a:ext uri="{FF2B5EF4-FFF2-40B4-BE49-F238E27FC236}">
                <a16:creationId xmlns:a16="http://schemas.microsoft.com/office/drawing/2014/main" id="{C9C99F2E-C782-7990-B4AA-BCD49D62D6E3}"/>
              </a:ext>
            </a:extLst>
          </p:cNvPr>
          <p:cNvSpPr txBox="1"/>
          <p:nvPr/>
        </p:nvSpPr>
        <p:spPr>
          <a:xfrm>
            <a:off x="4712602" y="1953239"/>
            <a:ext cx="4481970" cy="1166858"/>
          </a:xfrm>
          <a:prstGeom prst="rect">
            <a:avLst/>
          </a:prstGeom>
        </p:spPr>
        <p:txBody>
          <a:bodyPr wrap="square" lIns="0" tIns="0" rIns="0" bIns="0" rtlCol="0" anchor="t">
            <a:spAutoFit/>
          </a:bodyPr>
          <a:lstStyle/>
          <a:p>
            <a:pPr defTabSz="609630">
              <a:lnSpc>
                <a:spcPts val="6067"/>
              </a:lnSpc>
            </a:pPr>
            <a:r>
              <a:rPr lang="en-US" sz="16600" dirty="0">
                <a:solidFill>
                  <a:srgbClr val="196C56"/>
                </a:solidFill>
                <a:latin typeface="Book Antiqua" panose="02040602050305030304" pitchFamily="18" charset="0"/>
                <a:ea typeface="ดองเต่า Bold"/>
                <a:cs typeface="ดองเต่า Bold"/>
                <a:sym typeface="ดองเต่า Bold"/>
              </a:rPr>
              <a:t>01</a:t>
            </a:r>
          </a:p>
        </p:txBody>
      </p:sp>
    </p:spTree>
    <p:extLst>
      <p:ext uri="{BB962C8B-B14F-4D97-AF65-F5344CB8AC3E}">
        <p14:creationId xmlns:p14="http://schemas.microsoft.com/office/powerpoint/2010/main" val="279705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reeform 6"/>
          <p:cNvSpPr/>
          <p:nvPr/>
        </p:nvSpPr>
        <p:spPr>
          <a:xfrm rot="-4764117">
            <a:off x="7370264" y="928596"/>
            <a:ext cx="684560" cy="667135"/>
          </a:xfrm>
          <a:custGeom>
            <a:avLst/>
            <a:gdLst/>
            <a:ahLst/>
            <a:cxnLst/>
            <a:rect l="l" t="t" r="r" b="b"/>
            <a:pathLst>
              <a:path w="1026840" h="1000703">
                <a:moveTo>
                  <a:pt x="0" y="0"/>
                </a:moveTo>
                <a:lnTo>
                  <a:pt x="1026840" y="0"/>
                </a:lnTo>
                <a:lnTo>
                  <a:pt x="1026840" y="1000702"/>
                </a:lnTo>
                <a:lnTo>
                  <a:pt x="0" y="100070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13" name="Freeform 13"/>
          <p:cNvSpPr/>
          <p:nvPr/>
        </p:nvSpPr>
        <p:spPr>
          <a:xfrm>
            <a:off x="9734445" y="873079"/>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defTabSz="609630"/>
            <a:endParaRPr lang="en-US" sz="1200">
              <a:solidFill>
                <a:prstClr val="black"/>
              </a:solidFill>
              <a:latin typeface="Calibri"/>
            </a:endParaRPr>
          </a:p>
        </p:txBody>
      </p:sp>
      <p:sp>
        <p:nvSpPr>
          <p:cNvPr id="14" name="TextBox 11">
            <a:extLst>
              <a:ext uri="{FF2B5EF4-FFF2-40B4-BE49-F238E27FC236}">
                <a16:creationId xmlns:a16="http://schemas.microsoft.com/office/drawing/2014/main" id="{89F13F6D-A011-F5E0-CE30-A57CB1E12F96}"/>
              </a:ext>
            </a:extLst>
          </p:cNvPr>
          <p:cNvSpPr txBox="1"/>
          <p:nvPr/>
        </p:nvSpPr>
        <p:spPr>
          <a:xfrm>
            <a:off x="306626" y="144357"/>
            <a:ext cx="12101683" cy="1656223"/>
          </a:xfrm>
          <a:prstGeom prst="rect">
            <a:avLst/>
          </a:prstGeom>
        </p:spPr>
        <p:txBody>
          <a:bodyPr wrap="square" lIns="0" tIns="0" rIns="0" bIns="0" rtlCol="0" anchor="t">
            <a:spAutoFit/>
          </a:bodyPr>
          <a:lstStyle/>
          <a:p>
            <a:pPr defTabSz="609630">
              <a:lnSpc>
                <a:spcPts val="4334"/>
              </a:lnSpc>
            </a:pPr>
            <a:r>
              <a:rPr lang="en-US" sz="4000" dirty="0">
                <a:solidFill>
                  <a:srgbClr val="FF0000"/>
                </a:solidFill>
                <a:latin typeface="Book Antiqua" panose="02040602050305030304" pitchFamily="18" charset="0"/>
                <a:ea typeface="ดองเต่า Bold"/>
                <a:cs typeface="ดองเต่า Bold"/>
                <a:sym typeface="ดองเต่า Bold"/>
              </a:rPr>
              <a:t>2. Two people of different generations are talking about their learning styles. Read the passages and choose the correct answer a, b, c, or d</a:t>
            </a:r>
          </a:p>
        </p:txBody>
      </p:sp>
      <p:sp>
        <p:nvSpPr>
          <p:cNvPr id="16" name="TextBox 15">
            <a:extLst>
              <a:ext uri="{FF2B5EF4-FFF2-40B4-BE49-F238E27FC236}">
                <a16:creationId xmlns:a16="http://schemas.microsoft.com/office/drawing/2014/main" id="{D0AB0667-3F9A-9CF7-8274-96E32C613C66}"/>
              </a:ext>
            </a:extLst>
          </p:cNvPr>
          <p:cNvSpPr txBox="1"/>
          <p:nvPr/>
        </p:nvSpPr>
        <p:spPr>
          <a:xfrm>
            <a:off x="306626" y="1690728"/>
            <a:ext cx="7863744" cy="5262979"/>
          </a:xfrm>
          <a:prstGeom prst="rect">
            <a:avLst/>
          </a:prstGeom>
          <a:noFill/>
        </p:spPr>
        <p:txBody>
          <a:bodyPr wrap="square">
            <a:spAutoFit/>
          </a:bodyPr>
          <a:lstStyle/>
          <a:p>
            <a:r>
              <a:rPr lang="en-US" sz="2800" b="1" i="1" dirty="0" err="1">
                <a:latin typeface="Book Antiqua" panose="02040602050305030304" pitchFamily="18" charset="0"/>
              </a:rPr>
              <a:t>Mr</a:t>
            </a:r>
            <a:r>
              <a:rPr lang="en-US" sz="2800" b="1" i="1" dirty="0">
                <a:latin typeface="Book Antiqua" panose="02040602050305030304" pitchFamily="18" charset="0"/>
              </a:rPr>
              <a:t> Nam, grandfather, a 70-year-old farmer</a:t>
            </a:r>
          </a:p>
          <a:p>
            <a:pPr algn="just"/>
            <a:r>
              <a:rPr lang="en-US" sz="2800" dirty="0">
                <a:latin typeface="Book Antiqua" panose="02040602050305030304" pitchFamily="18" charset="0"/>
              </a:rPr>
              <a:t>I was one of the few children in my village who was still at school at the age of 15. Every day, I got up early and walked to school. Learning then depended mostly on our teachers and textbooks. We had no library or lab. The nearest bookshop was six </a:t>
            </a:r>
            <a:r>
              <a:rPr lang="en-US" sz="2800" dirty="0" err="1">
                <a:latin typeface="Book Antiqua" panose="02040602050305030304" pitchFamily="18" charset="0"/>
              </a:rPr>
              <a:t>kilometres</a:t>
            </a:r>
            <a:r>
              <a:rPr lang="en-US" sz="2800" dirty="0">
                <a:latin typeface="Book Antiqua" panose="02040602050305030304" pitchFamily="18" charset="0"/>
              </a:rPr>
              <a:t> away. I learned simply by taking notes during class, memorizing them, and doing the homework. Life then was simple. We rarely travelled outside our village, so we didn’t know much about the world around us.</a:t>
            </a:r>
          </a:p>
        </p:txBody>
      </p:sp>
      <p:pic>
        <p:nvPicPr>
          <p:cNvPr id="18" name="Picture 17" descr="A person standing in front of a group of people&#10;&#10;Description automatically generated">
            <a:extLst>
              <a:ext uri="{FF2B5EF4-FFF2-40B4-BE49-F238E27FC236}">
                <a16:creationId xmlns:a16="http://schemas.microsoft.com/office/drawing/2014/main" id="{5B3FA81D-7852-9F7C-083E-1AF31B5BFF8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01379" y="2278226"/>
            <a:ext cx="3573052" cy="230154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Freeform 6"/>
          <p:cNvSpPr/>
          <p:nvPr/>
        </p:nvSpPr>
        <p:spPr>
          <a:xfrm rot="-4764117">
            <a:off x="7370264" y="928596"/>
            <a:ext cx="684560" cy="667135"/>
          </a:xfrm>
          <a:custGeom>
            <a:avLst/>
            <a:gdLst/>
            <a:ahLst/>
            <a:cxnLst/>
            <a:rect l="l" t="t" r="r" b="b"/>
            <a:pathLst>
              <a:path w="1026840" h="1000703">
                <a:moveTo>
                  <a:pt x="0" y="0"/>
                </a:moveTo>
                <a:lnTo>
                  <a:pt x="1026840" y="0"/>
                </a:lnTo>
                <a:lnTo>
                  <a:pt x="1026840" y="1000702"/>
                </a:lnTo>
                <a:lnTo>
                  <a:pt x="0" y="1000702"/>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2" name="Freeform 12"/>
          <p:cNvSpPr/>
          <p:nvPr/>
        </p:nvSpPr>
        <p:spPr>
          <a:xfrm>
            <a:off x="10901373" y="1538675"/>
            <a:ext cx="1865197" cy="854599"/>
          </a:xfrm>
          <a:custGeom>
            <a:avLst/>
            <a:gdLst/>
            <a:ahLst/>
            <a:cxnLst/>
            <a:rect l="l" t="t" r="r" b="b"/>
            <a:pathLst>
              <a:path w="2797796" h="1281899">
                <a:moveTo>
                  <a:pt x="0" y="0"/>
                </a:moveTo>
                <a:lnTo>
                  <a:pt x="2797797" y="0"/>
                </a:lnTo>
                <a:lnTo>
                  <a:pt x="2797797" y="1281899"/>
                </a:lnTo>
                <a:lnTo>
                  <a:pt x="0" y="1281899"/>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3" name="Freeform 13"/>
          <p:cNvSpPr/>
          <p:nvPr/>
        </p:nvSpPr>
        <p:spPr>
          <a:xfrm>
            <a:off x="9734445" y="873079"/>
            <a:ext cx="1073289" cy="491761"/>
          </a:xfrm>
          <a:custGeom>
            <a:avLst/>
            <a:gdLst/>
            <a:ahLst/>
            <a:cxnLst/>
            <a:rect l="l" t="t" r="r" b="b"/>
            <a:pathLst>
              <a:path w="1609933" h="737642">
                <a:moveTo>
                  <a:pt x="0" y="0"/>
                </a:moveTo>
                <a:lnTo>
                  <a:pt x="1609933" y="0"/>
                </a:lnTo>
                <a:lnTo>
                  <a:pt x="1609933" y="737642"/>
                </a:lnTo>
                <a:lnTo>
                  <a:pt x="0" y="737642"/>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1">
            <a:extLst>
              <a:ext uri="{FF2B5EF4-FFF2-40B4-BE49-F238E27FC236}">
                <a16:creationId xmlns:a16="http://schemas.microsoft.com/office/drawing/2014/main" id="{89F13F6D-A011-F5E0-CE30-A57CB1E12F96}"/>
              </a:ext>
            </a:extLst>
          </p:cNvPr>
          <p:cNvSpPr txBox="1"/>
          <p:nvPr/>
        </p:nvSpPr>
        <p:spPr>
          <a:xfrm>
            <a:off x="353961" y="244914"/>
            <a:ext cx="11838039" cy="165622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2. Two people of different generations are talking about their learning styles. Read the passages and choose the correct answer a, b, c or d</a:t>
            </a:r>
          </a:p>
        </p:txBody>
      </p:sp>
      <p:sp>
        <p:nvSpPr>
          <p:cNvPr id="16" name="TextBox 15">
            <a:extLst>
              <a:ext uri="{FF2B5EF4-FFF2-40B4-BE49-F238E27FC236}">
                <a16:creationId xmlns:a16="http://schemas.microsoft.com/office/drawing/2014/main" id="{D0AB0667-3F9A-9CF7-8274-96E32C613C66}"/>
              </a:ext>
            </a:extLst>
          </p:cNvPr>
          <p:cNvSpPr txBox="1"/>
          <p:nvPr/>
        </p:nvSpPr>
        <p:spPr>
          <a:xfrm>
            <a:off x="216310" y="1965974"/>
            <a:ext cx="8107270" cy="4893647"/>
          </a:xfrm>
          <a:prstGeom prst="rect">
            <a:avLst/>
          </a:prstGeom>
          <a:noFill/>
        </p:spPr>
        <p:txBody>
          <a:bodyPr wrap="square">
            <a:spAutoFit/>
          </a:bodyPr>
          <a:lstStyle/>
          <a:p>
            <a:r>
              <a:rPr lang="en-US" sz="2400" b="1" i="1" dirty="0">
                <a:latin typeface="Book Antiqua" panose="02040602050305030304" pitchFamily="18" charset="0"/>
              </a:rPr>
              <a:t>Mai, granddaughter, a 15-year-old student</a:t>
            </a:r>
          </a:p>
          <a:p>
            <a:pPr algn="just"/>
            <a:r>
              <a:rPr lang="en-US" sz="2400" dirty="0">
                <a:latin typeface="Book Antiqua" panose="02040602050305030304" pitchFamily="18" charset="0"/>
              </a:rPr>
              <a:t>Learning today is very different from my grandfather’s time. It is easier and more convenient. Besides learning from teachers and textbooks, we use the Internet. It provides us with various online sources such as documents, clips, and </a:t>
            </a:r>
            <a:r>
              <a:rPr lang="en-US" sz="2400" dirty="0" err="1">
                <a:latin typeface="Book Antiqua" panose="02040602050305030304" pitchFamily="18" charset="0"/>
              </a:rPr>
              <a:t>programmes</a:t>
            </a:r>
            <a:r>
              <a:rPr lang="en-US" sz="2400" dirty="0">
                <a:latin typeface="Book Antiqua" panose="02040602050305030304" pitchFamily="18" charset="0"/>
              </a:rPr>
              <a:t>. Google helps us find the answers to almost any questions we have. The Internet also allows us to pursue our own interests. Learning has become more independent. Although most children in my village have fewer private learning facilities than the students in the city, we are still luckier than my grandfather’s generation. We have TVs to watch at home and a library and computers at school</a:t>
            </a:r>
            <a:r>
              <a:rPr lang="en-US" sz="2400" i="1" dirty="0">
                <a:latin typeface="Book Antiqua" panose="02040602050305030304" pitchFamily="18" charset="0"/>
              </a:rPr>
              <a:t>.</a:t>
            </a:r>
          </a:p>
        </p:txBody>
      </p:sp>
      <p:pic>
        <p:nvPicPr>
          <p:cNvPr id="18" name="Picture 17">
            <a:extLst>
              <a:ext uri="{FF2B5EF4-FFF2-40B4-BE49-F238E27FC236}">
                <a16:creationId xmlns:a16="http://schemas.microsoft.com/office/drawing/2014/main" id="{5B3FA81D-7852-9F7C-083E-1AF31B5BFF8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8484563" y="3112010"/>
            <a:ext cx="3573052" cy="1799566"/>
          </a:xfrm>
          <a:prstGeom prst="rect">
            <a:avLst/>
          </a:prstGeom>
        </p:spPr>
      </p:pic>
    </p:spTree>
    <p:extLst>
      <p:ext uri="{BB962C8B-B14F-4D97-AF65-F5344CB8AC3E}">
        <p14:creationId xmlns:p14="http://schemas.microsoft.com/office/powerpoint/2010/main" val="596313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210B802-5863-4CA9-CA46-953C90D4CBC0}"/>
            </a:ext>
          </a:extLst>
        </p:cNvPr>
        <p:cNvGrpSpPr/>
        <p:nvPr/>
      </p:nvGrpSpPr>
      <p:grpSpPr>
        <a:xfrm>
          <a:off x="0" y="0"/>
          <a:ext cx="0" cy="0"/>
          <a:chOff x="0" y="0"/>
          <a:chExt cx="0" cy="0"/>
        </a:xfrm>
      </p:grpSpPr>
      <p:sp>
        <p:nvSpPr>
          <p:cNvPr id="9" name="Freeform 9">
            <a:extLst>
              <a:ext uri="{FF2B5EF4-FFF2-40B4-BE49-F238E27FC236}">
                <a16:creationId xmlns:a16="http://schemas.microsoft.com/office/drawing/2014/main" id="{401F422E-7562-067F-CC75-D40793629EEE}"/>
              </a:ext>
            </a:extLst>
          </p:cNvPr>
          <p:cNvSpPr/>
          <p:nvPr/>
        </p:nvSpPr>
        <p:spPr>
          <a:xfrm>
            <a:off x="1218808" y="1729986"/>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5" name="Text Box 2">
            <a:extLst>
              <a:ext uri="{FF2B5EF4-FFF2-40B4-BE49-F238E27FC236}">
                <a16:creationId xmlns:a16="http://schemas.microsoft.com/office/drawing/2014/main" id="{413B241E-6E43-A813-6725-748410F684B2}"/>
              </a:ext>
            </a:extLst>
          </p:cNvPr>
          <p:cNvSpPr txBox="1"/>
          <p:nvPr/>
        </p:nvSpPr>
        <p:spPr>
          <a:xfrm>
            <a:off x="335281" y="1271593"/>
            <a:ext cx="11805920" cy="707886"/>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uLnTx/>
                <a:uFillTx/>
                <a:latin typeface="Book Antiqua" panose="02040602050305030304" pitchFamily="18" charset="0"/>
                <a:ea typeface="+mn-ea"/>
                <a:cs typeface="+mn-cs"/>
              </a:rPr>
              <a:t>A. teachers played an important role		B. there were no bookshops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uLnTx/>
                <a:uFillTx/>
                <a:latin typeface="Book Antiqua" panose="02040602050305030304" pitchFamily="18" charset="0"/>
                <a:ea typeface="+mn-ea"/>
                <a:cs typeface="+mn-cs"/>
              </a:rPr>
              <a:t>C. students did experiments in labs		D. all children stayed on at school until they were 15</a:t>
            </a:r>
          </a:p>
        </p:txBody>
      </p:sp>
      <p:sp>
        <p:nvSpPr>
          <p:cNvPr id="16" name="Text Box 4">
            <a:extLst>
              <a:ext uri="{FF2B5EF4-FFF2-40B4-BE49-F238E27FC236}">
                <a16:creationId xmlns:a16="http://schemas.microsoft.com/office/drawing/2014/main" id="{47C6C6DF-00B5-FC0A-7D44-DD9C926909B8}"/>
              </a:ext>
            </a:extLst>
          </p:cNvPr>
          <p:cNvSpPr txBox="1"/>
          <p:nvPr/>
        </p:nvSpPr>
        <p:spPr>
          <a:xfrm>
            <a:off x="92618" y="918487"/>
            <a:ext cx="6773477" cy="400110"/>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C00000"/>
                </a:solidFill>
                <a:effectLst>
                  <a:innerShdw blurRad="63500" dist="50800" dir="13500000">
                    <a:prstClr val="black">
                      <a:alpha val="50000"/>
                    </a:prstClr>
                  </a:innerShdw>
                </a:effectLst>
                <a:uLnTx/>
                <a:uFillTx/>
                <a:latin typeface="Book Antiqua" panose="02040602050305030304" pitchFamily="18" charset="0"/>
                <a:ea typeface="+mn-ea"/>
                <a:cs typeface="+mn-cs"/>
              </a:rPr>
              <a:t>1. In Mr. Nam’s time, ______.</a:t>
            </a:r>
          </a:p>
        </p:txBody>
      </p:sp>
      <p:sp>
        <p:nvSpPr>
          <p:cNvPr id="17" name="Text Box 6">
            <a:extLst>
              <a:ext uri="{FF2B5EF4-FFF2-40B4-BE49-F238E27FC236}">
                <a16:creationId xmlns:a16="http://schemas.microsoft.com/office/drawing/2014/main" id="{935A9A3B-6F1A-339F-83AE-B30DC2B9E7A1}"/>
              </a:ext>
            </a:extLst>
          </p:cNvPr>
          <p:cNvSpPr txBox="1"/>
          <p:nvPr/>
        </p:nvSpPr>
        <p:spPr>
          <a:xfrm>
            <a:off x="92617" y="1921760"/>
            <a:ext cx="6773477" cy="400110"/>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C00000"/>
                </a:solidFill>
                <a:effectLst>
                  <a:innerShdw blurRad="63500" dist="50800" dir="13500000">
                    <a:prstClr val="black">
                      <a:alpha val="50000"/>
                    </a:prstClr>
                  </a:innerShdw>
                </a:effectLst>
                <a:uLnTx/>
                <a:uFillTx/>
                <a:latin typeface="Book Antiqua" panose="02040602050305030304" pitchFamily="18" charset="0"/>
                <a:ea typeface="+mn-ea"/>
                <a:cs typeface="+mn-cs"/>
              </a:rPr>
              <a:t>2. Few people travelled outside their village, so ______.</a:t>
            </a:r>
          </a:p>
        </p:txBody>
      </p:sp>
      <p:sp>
        <p:nvSpPr>
          <p:cNvPr id="18" name="Text Box 10">
            <a:extLst>
              <a:ext uri="{FF2B5EF4-FFF2-40B4-BE49-F238E27FC236}">
                <a16:creationId xmlns:a16="http://schemas.microsoft.com/office/drawing/2014/main" id="{1B5272E6-EE3B-AA47-1A45-28F7CC8F4C3F}"/>
              </a:ext>
            </a:extLst>
          </p:cNvPr>
          <p:cNvSpPr txBox="1"/>
          <p:nvPr/>
        </p:nvSpPr>
        <p:spPr>
          <a:xfrm>
            <a:off x="335281" y="2236719"/>
            <a:ext cx="11805919" cy="1190224"/>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A. life in the village was simple			B. his school didn’t have any learning facilities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C. the villagers didn’t know much about the world around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D. none of the villagers knew about city life                    </a:t>
            </a:r>
          </a:p>
        </p:txBody>
      </p:sp>
      <p:sp>
        <p:nvSpPr>
          <p:cNvPr id="23" name="TextBox 11">
            <a:extLst>
              <a:ext uri="{FF2B5EF4-FFF2-40B4-BE49-F238E27FC236}">
                <a16:creationId xmlns:a16="http://schemas.microsoft.com/office/drawing/2014/main" id="{211830D2-B185-6A9E-D430-653E8D3982BA}"/>
              </a:ext>
            </a:extLst>
          </p:cNvPr>
          <p:cNvSpPr txBox="1"/>
          <p:nvPr/>
        </p:nvSpPr>
        <p:spPr>
          <a:xfrm>
            <a:off x="590900" y="47615"/>
            <a:ext cx="11601100" cy="525400"/>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Read the passages and choose the correct answer a, b, c or d</a:t>
            </a:r>
          </a:p>
        </p:txBody>
      </p:sp>
      <p:sp>
        <p:nvSpPr>
          <p:cNvPr id="2" name="Text Box 2">
            <a:extLst>
              <a:ext uri="{FF2B5EF4-FFF2-40B4-BE49-F238E27FC236}">
                <a16:creationId xmlns:a16="http://schemas.microsoft.com/office/drawing/2014/main" id="{8DEE3718-68BF-B0D0-B862-5E0ABD1ACBB0}"/>
              </a:ext>
            </a:extLst>
          </p:cNvPr>
          <p:cNvSpPr txBox="1"/>
          <p:nvPr/>
        </p:nvSpPr>
        <p:spPr>
          <a:xfrm>
            <a:off x="335281" y="3531655"/>
            <a:ext cx="11320780" cy="707886"/>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r>
              <a:rPr lang="en-US" sz="2000" dirty="0">
                <a:solidFill>
                  <a:schemeClr val="tx1"/>
                </a:solidFill>
                <a:latin typeface="Book Antiqua" panose="02040602050305030304" pitchFamily="18" charset="0"/>
              </a:rPr>
              <a:t>A. does not require textbooks			B. uses some online </a:t>
            </a:r>
            <a:r>
              <a:rPr lang="en-US" sz="2000" dirty="0" err="1">
                <a:solidFill>
                  <a:schemeClr val="tx1"/>
                </a:solidFill>
                <a:latin typeface="Book Antiqua" panose="02040602050305030304" pitchFamily="18" charset="0"/>
              </a:rPr>
              <a:t>programmes</a:t>
            </a:r>
            <a:endParaRPr lang="en-US" sz="2000" dirty="0">
              <a:solidFill>
                <a:schemeClr val="tx1"/>
              </a:solidFill>
              <a:latin typeface="Book Antiqua" panose="02040602050305030304" pitchFamily="18" charset="0"/>
            </a:endParaRPr>
          </a:p>
          <a:p>
            <a:r>
              <a:rPr lang="en-US" sz="2000" dirty="0">
                <a:solidFill>
                  <a:schemeClr val="tx1"/>
                </a:solidFill>
                <a:latin typeface="Book Antiqua" panose="02040602050305030304" pitchFamily="18" charset="0"/>
              </a:rPr>
              <a:t>C. depends only on the Internet			D. does not require students to take notes</a:t>
            </a:r>
          </a:p>
        </p:txBody>
      </p:sp>
      <p:sp>
        <p:nvSpPr>
          <p:cNvPr id="3" name="Text Box 4">
            <a:extLst>
              <a:ext uri="{FF2B5EF4-FFF2-40B4-BE49-F238E27FC236}">
                <a16:creationId xmlns:a16="http://schemas.microsoft.com/office/drawing/2014/main" id="{8F533691-84A3-8DEA-26C2-B17970F618A7}"/>
              </a:ext>
            </a:extLst>
          </p:cNvPr>
          <p:cNvSpPr txBox="1"/>
          <p:nvPr/>
        </p:nvSpPr>
        <p:spPr>
          <a:xfrm>
            <a:off x="92617" y="3192742"/>
            <a:ext cx="11259185" cy="400110"/>
          </a:xfrm>
          <a:prstGeom prst="rect">
            <a:avLst/>
          </a:prstGeom>
          <a:noFill/>
        </p:spPr>
        <p:txBody>
          <a:bodyPr wrap="square" rtlCol="0" anchor="t">
            <a:spAutoFit/>
          </a:bodyPr>
          <a:lstStyle/>
          <a:p>
            <a:pPr algn="just"/>
            <a:r>
              <a:rPr lang="en-US" sz="2000" b="1" dirty="0">
                <a:solidFill>
                  <a:srgbClr val="C00000"/>
                </a:solidFill>
                <a:latin typeface="Book Antiqua" panose="02040602050305030304" pitchFamily="18" charset="0"/>
              </a:rPr>
              <a:t>3</a:t>
            </a:r>
            <a:r>
              <a:rPr lang="en-US" sz="2000" dirty="0">
                <a:solidFill>
                  <a:srgbClr val="C00000"/>
                </a:solidFill>
                <a:latin typeface="Book Antiqua" panose="02040602050305030304" pitchFamily="18" charset="0"/>
              </a:rPr>
              <a:t>. Learning now ______.</a:t>
            </a:r>
          </a:p>
        </p:txBody>
      </p:sp>
      <p:sp>
        <p:nvSpPr>
          <p:cNvPr id="4" name="Text Box 6">
            <a:extLst>
              <a:ext uri="{FF2B5EF4-FFF2-40B4-BE49-F238E27FC236}">
                <a16:creationId xmlns:a16="http://schemas.microsoft.com/office/drawing/2014/main" id="{F964C899-58EF-EA98-49BD-A04CF4C711C8}"/>
              </a:ext>
            </a:extLst>
          </p:cNvPr>
          <p:cNvSpPr txBox="1"/>
          <p:nvPr/>
        </p:nvSpPr>
        <p:spPr>
          <a:xfrm>
            <a:off x="92617" y="4260719"/>
            <a:ext cx="11259185" cy="400110"/>
          </a:xfrm>
          <a:prstGeom prst="rect">
            <a:avLst/>
          </a:prstGeom>
          <a:noFill/>
        </p:spPr>
        <p:txBody>
          <a:bodyPr wrap="square" rtlCol="0" anchor="t">
            <a:spAutoFit/>
          </a:bodyPr>
          <a:lstStyle/>
          <a:p>
            <a:pPr algn="just"/>
            <a:r>
              <a:rPr lang="en-US" sz="2000" b="1" dirty="0">
                <a:solidFill>
                  <a:srgbClr val="C00000"/>
                </a:solidFill>
                <a:latin typeface="Book Antiqua" panose="02040602050305030304" pitchFamily="18" charset="0"/>
              </a:rPr>
              <a:t>4. </a:t>
            </a:r>
            <a:r>
              <a:rPr lang="en-US" sz="2000" dirty="0">
                <a:solidFill>
                  <a:srgbClr val="C00000"/>
                </a:solidFill>
                <a:latin typeface="Book Antiqua" panose="02040602050305030304" pitchFamily="18" charset="0"/>
              </a:rPr>
              <a:t>The word </a:t>
            </a:r>
            <a:r>
              <a:rPr lang="en-US" sz="2000" b="1" dirty="0">
                <a:solidFill>
                  <a:srgbClr val="C00000"/>
                </a:solidFill>
                <a:latin typeface="Book Antiqua" panose="02040602050305030304" pitchFamily="18" charset="0"/>
              </a:rPr>
              <a:t>“It”</a:t>
            </a:r>
            <a:r>
              <a:rPr lang="en-US" sz="2000" dirty="0">
                <a:solidFill>
                  <a:srgbClr val="C00000"/>
                </a:solidFill>
                <a:latin typeface="Book Antiqua" panose="02040602050305030304" pitchFamily="18" charset="0"/>
              </a:rPr>
              <a:t> refers to ______.</a:t>
            </a:r>
          </a:p>
        </p:txBody>
      </p:sp>
      <p:sp>
        <p:nvSpPr>
          <p:cNvPr id="5" name="Text Box 10">
            <a:extLst>
              <a:ext uri="{FF2B5EF4-FFF2-40B4-BE49-F238E27FC236}">
                <a16:creationId xmlns:a16="http://schemas.microsoft.com/office/drawing/2014/main" id="{54D02407-C02F-C24C-4D18-9BF4AC8F654F}"/>
              </a:ext>
            </a:extLst>
          </p:cNvPr>
          <p:cNvSpPr txBox="1"/>
          <p:nvPr/>
        </p:nvSpPr>
        <p:spPr>
          <a:xfrm>
            <a:off x="335281" y="4609533"/>
            <a:ext cx="11662502" cy="400110"/>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noAutofit/>
          </a:bodyPr>
          <a:lstStyle/>
          <a:p>
            <a:r>
              <a:rPr lang="en-US" sz="2000" dirty="0">
                <a:solidFill>
                  <a:schemeClr val="tx1"/>
                </a:solidFill>
                <a:latin typeface="Book Antiqua" panose="02040602050305030304" pitchFamily="18" charset="0"/>
              </a:rPr>
              <a:t>A. learning today 	B. my grandfather’s time 	C. learning facilities	D. the Internet</a:t>
            </a:r>
            <a:r>
              <a:rPr lang="en-US" sz="2000" dirty="0">
                <a:latin typeface="Book Antiqua" panose="02040602050305030304" pitchFamily="18" charset="0"/>
              </a:rPr>
              <a:t>                    </a:t>
            </a:r>
          </a:p>
        </p:txBody>
      </p:sp>
      <p:sp>
        <p:nvSpPr>
          <p:cNvPr id="6" name="Text Box 2">
            <a:extLst>
              <a:ext uri="{FF2B5EF4-FFF2-40B4-BE49-F238E27FC236}">
                <a16:creationId xmlns:a16="http://schemas.microsoft.com/office/drawing/2014/main" id="{FC03665D-6FB7-6152-A08E-AE54DECDFE60}"/>
              </a:ext>
            </a:extLst>
          </p:cNvPr>
          <p:cNvSpPr txBox="1"/>
          <p:nvPr/>
        </p:nvSpPr>
        <p:spPr>
          <a:xfrm>
            <a:off x="335281" y="5530513"/>
            <a:ext cx="11320780" cy="707886"/>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r>
              <a:rPr lang="en-US" sz="2000" dirty="0">
                <a:solidFill>
                  <a:schemeClr val="tx1"/>
                </a:solidFill>
                <a:latin typeface="Book Antiqua" panose="02040602050305030304" pitchFamily="18" charset="0"/>
              </a:rPr>
              <a:t>A. learning facilities		B. students at my grandfather’s generation</a:t>
            </a:r>
          </a:p>
          <a:p>
            <a:r>
              <a:rPr lang="en-US" sz="2000" dirty="0">
                <a:solidFill>
                  <a:schemeClr val="tx1"/>
                </a:solidFill>
                <a:latin typeface="Book Antiqua" panose="02040602050305030304" pitchFamily="18" charset="0"/>
              </a:rPr>
              <a:t>C. students in the city		D. children in the village</a:t>
            </a:r>
          </a:p>
        </p:txBody>
      </p:sp>
      <p:sp>
        <p:nvSpPr>
          <p:cNvPr id="8" name="Text Box 4">
            <a:extLst>
              <a:ext uri="{FF2B5EF4-FFF2-40B4-BE49-F238E27FC236}">
                <a16:creationId xmlns:a16="http://schemas.microsoft.com/office/drawing/2014/main" id="{CCCC2D55-F435-BB2E-8128-621796C28666}"/>
              </a:ext>
            </a:extLst>
          </p:cNvPr>
          <p:cNvSpPr txBox="1"/>
          <p:nvPr/>
        </p:nvSpPr>
        <p:spPr>
          <a:xfrm>
            <a:off x="92617" y="5128641"/>
            <a:ext cx="11259185" cy="400110"/>
          </a:xfrm>
          <a:prstGeom prst="rect">
            <a:avLst/>
          </a:prstGeom>
          <a:noFill/>
        </p:spPr>
        <p:txBody>
          <a:bodyPr wrap="square" rtlCol="0" anchor="t">
            <a:spAutoFit/>
          </a:bodyPr>
          <a:lstStyle/>
          <a:p>
            <a:pPr algn="just"/>
            <a:r>
              <a:rPr lang="en-US" sz="2000" b="1" dirty="0">
                <a:solidFill>
                  <a:srgbClr val="C00000"/>
                </a:solidFill>
                <a:latin typeface="Book Antiqua" panose="02040602050305030304" pitchFamily="18" charset="0"/>
              </a:rPr>
              <a:t>5</a:t>
            </a:r>
            <a:r>
              <a:rPr lang="en-US" sz="2000" dirty="0">
                <a:solidFill>
                  <a:srgbClr val="C00000"/>
                </a:solidFill>
                <a:latin typeface="Book Antiqua" panose="02040602050305030304" pitchFamily="18" charset="0"/>
              </a:rPr>
              <a:t>. The word </a:t>
            </a:r>
            <a:r>
              <a:rPr lang="en-US" sz="2000" b="1" dirty="0">
                <a:solidFill>
                  <a:srgbClr val="C00000"/>
                </a:solidFill>
                <a:latin typeface="Book Antiqua" panose="02040602050305030304" pitchFamily="18" charset="0"/>
              </a:rPr>
              <a:t>“we”</a:t>
            </a:r>
            <a:r>
              <a:rPr lang="en-US" sz="2000" dirty="0">
                <a:solidFill>
                  <a:srgbClr val="C00000"/>
                </a:solidFill>
                <a:latin typeface="Book Antiqua" panose="02040602050305030304" pitchFamily="18" charset="0"/>
              </a:rPr>
              <a:t> refers to__________.</a:t>
            </a:r>
          </a:p>
        </p:txBody>
      </p:sp>
    </p:spTree>
    <p:extLst>
      <p:ext uri="{BB962C8B-B14F-4D97-AF65-F5344CB8AC3E}">
        <p14:creationId xmlns:p14="http://schemas.microsoft.com/office/powerpoint/2010/main" val="3531104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5000"/>
                                  </p:iterate>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6"/>
                                        </p:tgtEl>
                                        <p:attrNameLst>
                                          <p:attrName>ppt_y</p:attrName>
                                        </p:attrNameLst>
                                      </p:cBhvr>
                                      <p:tavLst>
                                        <p:tav tm="0">
                                          <p:val>
                                            <p:strVal val="#ppt_y"/>
                                          </p:val>
                                        </p:tav>
                                        <p:tav tm="100000">
                                          <p:val>
                                            <p:strVal val="#ppt_y"/>
                                          </p:val>
                                        </p:tav>
                                      </p:tavLst>
                                    </p:anim>
                                    <p:anim calcmode="lin" valueType="num">
                                      <p:cBhvr>
                                        <p:cTn id="9"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6"/>
                                        </p:tgtEl>
                                      </p:cBhvr>
                                    </p:animEffect>
                                  </p:childTnLst>
                                </p:cTn>
                              </p:par>
                            </p:childTnLst>
                          </p:cTn>
                        </p:par>
                        <p:par>
                          <p:cTn id="12" fill="hold">
                            <p:stCondLst>
                              <p:cond delay="1075"/>
                            </p:stCondLst>
                            <p:childTnLst>
                              <p:par>
                                <p:cTn id="13" presetID="41" presetClass="entr" presetSubtype="0" fill="hold" grpId="0" nodeType="afterEffect">
                                  <p:stCondLst>
                                    <p:cond delay="0"/>
                                  </p:stCondLst>
                                  <p:iterate type="lt">
                                    <p:tmPct val="5000"/>
                                  </p:iterate>
                                  <p:childTnLst>
                                    <p:set>
                                      <p:cBhvr>
                                        <p:cTn id="14" dur="1" fill="hold">
                                          <p:stCondLst>
                                            <p:cond delay="0"/>
                                          </p:stCondLst>
                                        </p:cTn>
                                        <p:tgtEl>
                                          <p:spTgt spid="15"/>
                                        </p:tgtEl>
                                        <p:attrNameLst>
                                          <p:attrName>style.visibility</p:attrName>
                                        </p:attrNameLst>
                                      </p:cBhvr>
                                      <p:to>
                                        <p:strVal val="visible"/>
                                      </p:to>
                                    </p:set>
                                    <p:anim calcmode="lin" valueType="num">
                                      <p:cBhvr>
                                        <p:cTn id="15"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15"/>
                                        </p:tgtEl>
                                        <p:attrNameLst>
                                          <p:attrName>ppt_y</p:attrName>
                                        </p:attrNameLst>
                                      </p:cBhvr>
                                      <p:tavLst>
                                        <p:tav tm="0">
                                          <p:val>
                                            <p:strVal val="#ppt_y"/>
                                          </p:val>
                                        </p:tav>
                                        <p:tav tm="100000">
                                          <p:val>
                                            <p:strVal val="#ppt_y"/>
                                          </p:val>
                                        </p:tav>
                                      </p:tavLst>
                                    </p:anim>
                                    <p:anim calcmode="lin" valueType="num">
                                      <p:cBhvr>
                                        <p:cTn id="17"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15"/>
                                        </p:tgtEl>
                                      </p:cBhvr>
                                    </p:animEffect>
                                  </p:childTnLst>
                                </p:cTn>
                              </p:par>
                            </p:childTnLst>
                          </p:cTn>
                        </p:par>
                        <p:par>
                          <p:cTn id="20" fill="hold">
                            <p:stCondLst>
                              <p:cond delay="4725"/>
                            </p:stCondLst>
                            <p:childTnLst>
                              <p:par>
                                <p:cTn id="21" presetID="41" presetClass="entr" presetSubtype="0" fill="hold" grpId="0" nodeType="afterEffect">
                                  <p:stCondLst>
                                    <p:cond delay="0"/>
                                  </p:stCondLst>
                                  <p:iterate type="lt">
                                    <p:tmPct val="5000"/>
                                  </p:iterate>
                                  <p:childTnLst>
                                    <p:set>
                                      <p:cBhvr>
                                        <p:cTn id="22" dur="1" fill="hold">
                                          <p:stCondLst>
                                            <p:cond delay="0"/>
                                          </p:stCondLst>
                                        </p:cTn>
                                        <p:tgtEl>
                                          <p:spTgt spid="17"/>
                                        </p:tgtEl>
                                        <p:attrNameLst>
                                          <p:attrName>style.visibility</p:attrName>
                                        </p:attrNameLst>
                                      </p:cBhvr>
                                      <p:to>
                                        <p:strVal val="visible"/>
                                      </p:to>
                                    </p:set>
                                    <p:anim calcmode="lin" valueType="num">
                                      <p:cBhvr>
                                        <p:cTn id="23" dur="500" fill="hold"/>
                                        <p:tgtEl>
                                          <p:spTgt spid="17"/>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17"/>
                                        </p:tgtEl>
                                        <p:attrNameLst>
                                          <p:attrName>ppt_y</p:attrName>
                                        </p:attrNameLst>
                                      </p:cBhvr>
                                      <p:tavLst>
                                        <p:tav tm="0">
                                          <p:val>
                                            <p:strVal val="#ppt_y"/>
                                          </p:val>
                                        </p:tav>
                                        <p:tav tm="100000">
                                          <p:val>
                                            <p:strVal val="#ppt_y"/>
                                          </p:val>
                                        </p:tav>
                                      </p:tavLst>
                                    </p:anim>
                                    <p:anim calcmode="lin" valueType="num">
                                      <p:cBhvr>
                                        <p:cTn id="25" dur="500" fill="hold"/>
                                        <p:tgtEl>
                                          <p:spTgt spid="17"/>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17"/>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17"/>
                                        </p:tgtEl>
                                      </p:cBhvr>
                                    </p:animEffect>
                                  </p:childTnLst>
                                </p:cTn>
                              </p:par>
                            </p:childTnLst>
                          </p:cTn>
                        </p:par>
                        <p:par>
                          <p:cTn id="28" fill="hold">
                            <p:stCondLst>
                              <p:cond delay="6425"/>
                            </p:stCondLst>
                            <p:childTnLst>
                              <p:par>
                                <p:cTn id="29" presetID="41" presetClass="entr" presetSubtype="0" fill="hold" grpId="0" nodeType="afterEffect">
                                  <p:stCondLst>
                                    <p:cond delay="0"/>
                                  </p:stCondLst>
                                  <p:iterate type="lt">
                                    <p:tmPct val="5000"/>
                                  </p:iterate>
                                  <p:childTnLst>
                                    <p:set>
                                      <p:cBhvr>
                                        <p:cTn id="30" dur="1" fill="hold">
                                          <p:stCondLst>
                                            <p:cond delay="0"/>
                                          </p:stCondLst>
                                        </p:cTn>
                                        <p:tgtEl>
                                          <p:spTgt spid="18"/>
                                        </p:tgtEl>
                                        <p:attrNameLst>
                                          <p:attrName>style.visibility</p:attrName>
                                        </p:attrNameLst>
                                      </p:cBhvr>
                                      <p:to>
                                        <p:strVal val="visible"/>
                                      </p:to>
                                    </p:set>
                                    <p:anim calcmode="lin" valueType="num">
                                      <p:cBhvr>
                                        <p:cTn id="31"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32" dur="500" fill="hold"/>
                                        <p:tgtEl>
                                          <p:spTgt spid="18"/>
                                        </p:tgtEl>
                                        <p:attrNameLst>
                                          <p:attrName>ppt_y</p:attrName>
                                        </p:attrNameLst>
                                      </p:cBhvr>
                                      <p:tavLst>
                                        <p:tav tm="0">
                                          <p:val>
                                            <p:strVal val="#ppt_y"/>
                                          </p:val>
                                        </p:tav>
                                        <p:tav tm="100000">
                                          <p:val>
                                            <p:strVal val="#ppt_y"/>
                                          </p:val>
                                        </p:tav>
                                      </p:tavLst>
                                    </p:anim>
                                    <p:anim calcmode="lin" valueType="num">
                                      <p:cBhvr>
                                        <p:cTn id="33"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34"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35" dur="500" tmFilter="0,0; .5, 1; 1, 1"/>
                                        <p:tgtEl>
                                          <p:spTgt spid="18"/>
                                        </p:tgtEl>
                                      </p:cBhvr>
                                    </p:animEffect>
                                  </p:childTnLst>
                                </p:cTn>
                              </p:par>
                              <p:par>
                                <p:cTn id="36" presetID="41" presetClass="entr" presetSubtype="0" fill="hold" grpId="0" nodeType="withEffect">
                                  <p:stCondLst>
                                    <p:cond delay="0"/>
                                  </p:stCondLst>
                                  <p:iterate type="lt">
                                    <p:tmPct val="5000"/>
                                  </p:iterate>
                                  <p:childTnLst>
                                    <p:set>
                                      <p:cBhvr>
                                        <p:cTn id="37" dur="1" fill="hold">
                                          <p:stCondLst>
                                            <p:cond delay="0"/>
                                          </p:stCondLst>
                                        </p:cTn>
                                        <p:tgtEl>
                                          <p:spTgt spid="3"/>
                                        </p:tgtEl>
                                        <p:attrNameLst>
                                          <p:attrName>style.visibility</p:attrName>
                                        </p:attrNameLst>
                                      </p:cBhvr>
                                      <p:to>
                                        <p:strVal val="visible"/>
                                      </p:to>
                                    </p:set>
                                    <p:anim calcmode="lin" valueType="num">
                                      <p:cBhvr>
                                        <p:cTn id="38"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39" dur="500" fill="hold"/>
                                        <p:tgtEl>
                                          <p:spTgt spid="3"/>
                                        </p:tgtEl>
                                        <p:attrNameLst>
                                          <p:attrName>ppt_y</p:attrName>
                                        </p:attrNameLst>
                                      </p:cBhvr>
                                      <p:tavLst>
                                        <p:tav tm="0">
                                          <p:val>
                                            <p:strVal val="#ppt_y"/>
                                          </p:val>
                                        </p:tav>
                                        <p:tav tm="100000">
                                          <p:val>
                                            <p:strVal val="#ppt_y"/>
                                          </p:val>
                                        </p:tav>
                                      </p:tavLst>
                                    </p:anim>
                                    <p:anim calcmode="lin" valueType="num">
                                      <p:cBhvr>
                                        <p:cTn id="40"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41"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42" dur="500" tmFilter="0,0; .5, 1; 1, 1"/>
                                        <p:tgtEl>
                                          <p:spTgt spid="3"/>
                                        </p:tgtEl>
                                      </p:cBhvr>
                                    </p:animEffect>
                                  </p:childTnLst>
                                </p:cTn>
                              </p:par>
                            </p:childTnLst>
                          </p:cTn>
                        </p:par>
                        <p:par>
                          <p:cTn id="43" fill="hold">
                            <p:stCondLst>
                              <p:cond delay="10725"/>
                            </p:stCondLst>
                            <p:childTnLst>
                              <p:par>
                                <p:cTn id="44" presetID="41" presetClass="entr" presetSubtype="0" fill="hold" grpId="0" nodeType="afterEffect">
                                  <p:stCondLst>
                                    <p:cond delay="0"/>
                                  </p:stCondLst>
                                  <p:iterate type="lt">
                                    <p:tmPct val="5000"/>
                                  </p:iterate>
                                  <p:childTnLst>
                                    <p:set>
                                      <p:cBhvr>
                                        <p:cTn id="45" dur="1" fill="hold">
                                          <p:stCondLst>
                                            <p:cond delay="0"/>
                                          </p:stCondLst>
                                        </p:cTn>
                                        <p:tgtEl>
                                          <p:spTgt spid="2"/>
                                        </p:tgtEl>
                                        <p:attrNameLst>
                                          <p:attrName>style.visibility</p:attrName>
                                        </p:attrNameLst>
                                      </p:cBhvr>
                                      <p:to>
                                        <p:strVal val="visible"/>
                                      </p:to>
                                    </p:set>
                                    <p:anim calcmode="lin" valueType="num">
                                      <p:cBhvr>
                                        <p:cTn id="46"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47" dur="500" fill="hold"/>
                                        <p:tgtEl>
                                          <p:spTgt spid="2"/>
                                        </p:tgtEl>
                                        <p:attrNameLst>
                                          <p:attrName>ppt_y</p:attrName>
                                        </p:attrNameLst>
                                      </p:cBhvr>
                                      <p:tavLst>
                                        <p:tav tm="0">
                                          <p:val>
                                            <p:strVal val="#ppt_y"/>
                                          </p:val>
                                        </p:tav>
                                        <p:tav tm="100000">
                                          <p:val>
                                            <p:strVal val="#ppt_y"/>
                                          </p:val>
                                        </p:tav>
                                      </p:tavLst>
                                    </p:anim>
                                    <p:anim calcmode="lin" valueType="num">
                                      <p:cBhvr>
                                        <p:cTn id="48"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49"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50" dur="500" tmFilter="0,0; .5, 1; 1, 1"/>
                                        <p:tgtEl>
                                          <p:spTgt spid="2"/>
                                        </p:tgtEl>
                                      </p:cBhvr>
                                    </p:animEffect>
                                  </p:childTnLst>
                                </p:cTn>
                              </p:par>
                            </p:childTnLst>
                          </p:cTn>
                        </p:par>
                        <p:par>
                          <p:cTn id="51" fill="hold">
                            <p:stCondLst>
                              <p:cond delay="14000"/>
                            </p:stCondLst>
                            <p:childTnLst>
                              <p:par>
                                <p:cTn id="52" presetID="41" presetClass="entr" presetSubtype="0" fill="hold" grpId="0" nodeType="afterEffect">
                                  <p:stCondLst>
                                    <p:cond delay="0"/>
                                  </p:stCondLst>
                                  <p:iterate type="lt">
                                    <p:tmPct val="5000"/>
                                  </p:iterate>
                                  <p:childTnLst>
                                    <p:set>
                                      <p:cBhvr>
                                        <p:cTn id="53" dur="1" fill="hold">
                                          <p:stCondLst>
                                            <p:cond delay="0"/>
                                          </p:stCondLst>
                                        </p:cTn>
                                        <p:tgtEl>
                                          <p:spTgt spid="4"/>
                                        </p:tgtEl>
                                        <p:attrNameLst>
                                          <p:attrName>style.visibility</p:attrName>
                                        </p:attrNameLst>
                                      </p:cBhvr>
                                      <p:to>
                                        <p:strVal val="visible"/>
                                      </p:to>
                                    </p:set>
                                    <p:anim calcmode="lin" valueType="num">
                                      <p:cBhvr>
                                        <p:cTn id="54"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55" dur="500" fill="hold"/>
                                        <p:tgtEl>
                                          <p:spTgt spid="4"/>
                                        </p:tgtEl>
                                        <p:attrNameLst>
                                          <p:attrName>ppt_y</p:attrName>
                                        </p:attrNameLst>
                                      </p:cBhvr>
                                      <p:tavLst>
                                        <p:tav tm="0">
                                          <p:val>
                                            <p:strVal val="#ppt_y"/>
                                          </p:val>
                                        </p:tav>
                                        <p:tav tm="100000">
                                          <p:val>
                                            <p:strVal val="#ppt_y"/>
                                          </p:val>
                                        </p:tav>
                                      </p:tavLst>
                                    </p:anim>
                                    <p:anim calcmode="lin" valueType="num">
                                      <p:cBhvr>
                                        <p:cTn id="56"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57"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58" dur="500" tmFilter="0,0; .5, 1; 1, 1"/>
                                        <p:tgtEl>
                                          <p:spTgt spid="4"/>
                                        </p:tgtEl>
                                      </p:cBhvr>
                                    </p:animEffect>
                                  </p:childTnLst>
                                </p:cTn>
                              </p:par>
                            </p:childTnLst>
                          </p:cTn>
                        </p:par>
                        <p:par>
                          <p:cTn id="59" fill="hold">
                            <p:stCondLst>
                              <p:cond delay="15175"/>
                            </p:stCondLst>
                            <p:childTnLst>
                              <p:par>
                                <p:cTn id="60" presetID="41" presetClass="entr" presetSubtype="0" fill="hold" grpId="0" nodeType="afterEffect">
                                  <p:stCondLst>
                                    <p:cond delay="0"/>
                                  </p:stCondLst>
                                  <p:iterate type="lt">
                                    <p:tmPct val="5000"/>
                                  </p:iterate>
                                  <p:childTnLst>
                                    <p:set>
                                      <p:cBhvr>
                                        <p:cTn id="61" dur="1" fill="hold">
                                          <p:stCondLst>
                                            <p:cond delay="0"/>
                                          </p:stCondLst>
                                        </p:cTn>
                                        <p:tgtEl>
                                          <p:spTgt spid="5"/>
                                        </p:tgtEl>
                                        <p:attrNameLst>
                                          <p:attrName>style.visibility</p:attrName>
                                        </p:attrNameLst>
                                      </p:cBhvr>
                                      <p:to>
                                        <p:strVal val="visible"/>
                                      </p:to>
                                    </p:set>
                                    <p:anim calcmode="lin" valueType="num">
                                      <p:cBhvr>
                                        <p:cTn id="62"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63" dur="500" fill="hold"/>
                                        <p:tgtEl>
                                          <p:spTgt spid="5"/>
                                        </p:tgtEl>
                                        <p:attrNameLst>
                                          <p:attrName>ppt_y</p:attrName>
                                        </p:attrNameLst>
                                      </p:cBhvr>
                                      <p:tavLst>
                                        <p:tav tm="0">
                                          <p:val>
                                            <p:strVal val="#ppt_y"/>
                                          </p:val>
                                        </p:tav>
                                        <p:tav tm="100000">
                                          <p:val>
                                            <p:strVal val="#ppt_y"/>
                                          </p:val>
                                        </p:tav>
                                      </p:tavLst>
                                    </p:anim>
                                    <p:anim calcmode="lin" valueType="num">
                                      <p:cBhvr>
                                        <p:cTn id="64"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65"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66" dur="500" tmFilter="0,0; .5, 1; 1, 1"/>
                                        <p:tgtEl>
                                          <p:spTgt spid="5"/>
                                        </p:tgtEl>
                                      </p:cBhvr>
                                    </p:animEffect>
                                  </p:childTnLst>
                                </p:cTn>
                              </p:par>
                              <p:par>
                                <p:cTn id="67" presetID="41" presetClass="entr" presetSubtype="0" fill="hold" grpId="0" nodeType="withEffect">
                                  <p:stCondLst>
                                    <p:cond delay="0"/>
                                  </p:stCondLst>
                                  <p:iterate type="lt">
                                    <p:tmPct val="5000"/>
                                  </p:iterate>
                                  <p:childTnLst>
                                    <p:set>
                                      <p:cBhvr>
                                        <p:cTn id="68" dur="1" fill="hold">
                                          <p:stCondLst>
                                            <p:cond delay="0"/>
                                          </p:stCondLst>
                                        </p:cTn>
                                        <p:tgtEl>
                                          <p:spTgt spid="8"/>
                                        </p:tgtEl>
                                        <p:attrNameLst>
                                          <p:attrName>style.visibility</p:attrName>
                                        </p:attrNameLst>
                                      </p:cBhvr>
                                      <p:to>
                                        <p:strVal val="visible"/>
                                      </p:to>
                                    </p:set>
                                    <p:anim calcmode="lin" valueType="num">
                                      <p:cBhvr>
                                        <p:cTn id="69"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70" dur="500" fill="hold"/>
                                        <p:tgtEl>
                                          <p:spTgt spid="8"/>
                                        </p:tgtEl>
                                        <p:attrNameLst>
                                          <p:attrName>ppt_y</p:attrName>
                                        </p:attrNameLst>
                                      </p:cBhvr>
                                      <p:tavLst>
                                        <p:tav tm="0">
                                          <p:val>
                                            <p:strVal val="#ppt_y"/>
                                          </p:val>
                                        </p:tav>
                                        <p:tav tm="100000">
                                          <p:val>
                                            <p:strVal val="#ppt_y"/>
                                          </p:val>
                                        </p:tav>
                                      </p:tavLst>
                                    </p:anim>
                                    <p:anim calcmode="lin" valueType="num">
                                      <p:cBhvr>
                                        <p:cTn id="71"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72"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73" dur="500" tmFilter="0,0; .5, 1; 1, 1"/>
                                        <p:tgtEl>
                                          <p:spTgt spid="8"/>
                                        </p:tgtEl>
                                      </p:cBhvr>
                                    </p:animEffect>
                                  </p:childTnLst>
                                </p:cTn>
                              </p:par>
                            </p:childTnLst>
                          </p:cTn>
                        </p:par>
                        <p:par>
                          <p:cTn id="74" fill="hold">
                            <p:stCondLst>
                              <p:cond delay="17375"/>
                            </p:stCondLst>
                            <p:childTnLst>
                              <p:par>
                                <p:cTn id="75" presetID="41" presetClass="entr" presetSubtype="0" fill="hold" grpId="0" nodeType="afterEffect">
                                  <p:stCondLst>
                                    <p:cond delay="0"/>
                                  </p:stCondLst>
                                  <p:iterate type="lt">
                                    <p:tmPct val="5000"/>
                                  </p:iterate>
                                  <p:childTnLst>
                                    <p:set>
                                      <p:cBhvr>
                                        <p:cTn id="76" dur="1" fill="hold">
                                          <p:stCondLst>
                                            <p:cond delay="0"/>
                                          </p:stCondLst>
                                        </p:cTn>
                                        <p:tgtEl>
                                          <p:spTgt spid="6"/>
                                        </p:tgtEl>
                                        <p:attrNameLst>
                                          <p:attrName>style.visibility</p:attrName>
                                        </p:attrNameLst>
                                      </p:cBhvr>
                                      <p:to>
                                        <p:strVal val="visible"/>
                                      </p:to>
                                    </p:set>
                                    <p:anim calcmode="lin" valueType="num">
                                      <p:cBhvr>
                                        <p:cTn id="77" dur="5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78" dur="500" fill="hold"/>
                                        <p:tgtEl>
                                          <p:spTgt spid="6"/>
                                        </p:tgtEl>
                                        <p:attrNameLst>
                                          <p:attrName>ppt_y</p:attrName>
                                        </p:attrNameLst>
                                      </p:cBhvr>
                                      <p:tavLst>
                                        <p:tav tm="0">
                                          <p:val>
                                            <p:strVal val="#ppt_y"/>
                                          </p:val>
                                        </p:tav>
                                        <p:tav tm="100000">
                                          <p:val>
                                            <p:strVal val="#ppt_y"/>
                                          </p:val>
                                        </p:tav>
                                      </p:tavLst>
                                    </p:anim>
                                    <p:anim calcmode="lin" valueType="num">
                                      <p:cBhvr>
                                        <p:cTn id="79" dur="5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80" dur="5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81" dur="500" tmFilter="0,0; .5, 1; 1, 1"/>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6" grpId="0"/>
      <p:bldP spid="16" grpId="1"/>
      <p:bldP spid="17" grpId="0"/>
      <p:bldP spid="17" grpId="1"/>
      <p:bldP spid="18" grpId="0" animBg="1"/>
      <p:bldP spid="18" grpId="1" animBg="1"/>
      <p:bldP spid="2" grpId="0" animBg="1"/>
      <p:bldP spid="2" grpId="1" animBg="1"/>
      <p:bldP spid="3" grpId="0"/>
      <p:bldP spid="3" grpId="1"/>
      <p:bldP spid="4" grpId="0"/>
      <p:bldP spid="4" grpId="1"/>
      <p:bldP spid="5" grpId="0" animBg="1"/>
      <p:bldP spid="5" grpId="1" animBg="1"/>
      <p:bldP spid="6" grpId="0" animBg="1"/>
      <p:bldP spid="6" grpId="1" animBg="1"/>
      <p:bldP spid="8" grpId="0"/>
      <p:bldP spid="8"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Freeform 9"/>
          <p:cNvSpPr/>
          <p:nvPr/>
        </p:nvSpPr>
        <p:spPr>
          <a:xfrm>
            <a:off x="1269608" y="1364226"/>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defTabSz="609630"/>
            <a:endParaRPr lang="en-US" sz="1200">
              <a:solidFill>
                <a:prstClr val="black"/>
              </a:solidFill>
              <a:latin typeface="Calibri"/>
            </a:endParaRPr>
          </a:p>
        </p:txBody>
      </p:sp>
      <p:sp>
        <p:nvSpPr>
          <p:cNvPr id="15" name="Text Box 2">
            <a:extLst>
              <a:ext uri="{FF2B5EF4-FFF2-40B4-BE49-F238E27FC236}">
                <a16:creationId xmlns:a16="http://schemas.microsoft.com/office/drawing/2014/main" id="{C962E1B6-1FDD-1A94-3686-C1DF869F7363}"/>
              </a:ext>
            </a:extLst>
          </p:cNvPr>
          <p:cNvSpPr txBox="1"/>
          <p:nvPr/>
        </p:nvSpPr>
        <p:spPr>
          <a:xfrm>
            <a:off x="1115678" y="1418404"/>
            <a:ext cx="11320780" cy="2308324"/>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spAutoFit/>
          </a:bodyPr>
          <a:lstStyle/>
          <a:p>
            <a:r>
              <a:rPr lang="en-US" sz="3600" dirty="0">
                <a:solidFill>
                  <a:schemeClr val="tx1"/>
                </a:solidFill>
                <a:effectLst>
                  <a:innerShdw blurRad="63500" dist="50800" dir="13500000">
                    <a:prstClr val="black">
                      <a:alpha val="50000"/>
                    </a:prstClr>
                  </a:innerShdw>
                </a:effectLst>
                <a:latin typeface="Book Antiqua" panose="02040602050305030304" pitchFamily="18" charset="0"/>
              </a:rPr>
              <a:t>A. teachers played an important role</a:t>
            </a:r>
          </a:p>
          <a:p>
            <a:r>
              <a:rPr lang="en-US" sz="3600" dirty="0">
                <a:solidFill>
                  <a:schemeClr val="tx1"/>
                </a:solidFill>
                <a:effectLst>
                  <a:innerShdw blurRad="63500" dist="50800" dir="13500000">
                    <a:prstClr val="black">
                      <a:alpha val="50000"/>
                    </a:prstClr>
                  </a:innerShdw>
                </a:effectLst>
                <a:latin typeface="Book Antiqua" panose="02040602050305030304" pitchFamily="18" charset="0"/>
              </a:rPr>
              <a:t>B. there were no bookshops</a:t>
            </a:r>
          </a:p>
          <a:p>
            <a:r>
              <a:rPr lang="en-US" sz="3600" dirty="0">
                <a:solidFill>
                  <a:schemeClr val="tx1"/>
                </a:solidFill>
                <a:effectLst>
                  <a:innerShdw blurRad="63500" dist="50800" dir="13500000">
                    <a:prstClr val="black">
                      <a:alpha val="50000"/>
                    </a:prstClr>
                  </a:innerShdw>
                </a:effectLst>
                <a:latin typeface="Book Antiqua" panose="02040602050305030304" pitchFamily="18" charset="0"/>
              </a:rPr>
              <a:t>C. students did experiments in labs</a:t>
            </a:r>
          </a:p>
          <a:p>
            <a:r>
              <a:rPr lang="en-US" sz="3600" dirty="0">
                <a:solidFill>
                  <a:schemeClr val="tx1"/>
                </a:solidFill>
                <a:effectLst>
                  <a:innerShdw blurRad="63500" dist="50800" dir="13500000">
                    <a:prstClr val="black">
                      <a:alpha val="50000"/>
                    </a:prstClr>
                  </a:innerShdw>
                </a:effectLst>
                <a:latin typeface="Book Antiqua" panose="02040602050305030304" pitchFamily="18" charset="0"/>
              </a:rPr>
              <a:t>D. all children stayed on at school until they were 15</a:t>
            </a:r>
          </a:p>
        </p:txBody>
      </p:sp>
      <p:sp>
        <p:nvSpPr>
          <p:cNvPr id="16" name="Text Box 4">
            <a:extLst>
              <a:ext uri="{FF2B5EF4-FFF2-40B4-BE49-F238E27FC236}">
                <a16:creationId xmlns:a16="http://schemas.microsoft.com/office/drawing/2014/main" id="{245D8889-7250-B621-007F-FC1874DCA6B1}"/>
              </a:ext>
            </a:extLst>
          </p:cNvPr>
          <p:cNvSpPr txBox="1"/>
          <p:nvPr/>
        </p:nvSpPr>
        <p:spPr>
          <a:xfrm>
            <a:off x="403123" y="824130"/>
            <a:ext cx="11259185" cy="646331"/>
          </a:xfrm>
          <a:prstGeom prst="rect">
            <a:avLst/>
          </a:prstGeom>
          <a:noFill/>
        </p:spPr>
        <p:txBody>
          <a:bodyPr wrap="square" rtlCol="0" anchor="t">
            <a:spAutoFit/>
          </a:bodyPr>
          <a:lstStyle/>
          <a:p>
            <a:pPr algn="just"/>
            <a:r>
              <a:rPr lang="en-US" sz="3600" dirty="0">
                <a:solidFill>
                  <a:srgbClr val="C00000"/>
                </a:solidFill>
                <a:effectLst>
                  <a:innerShdw blurRad="63500" dist="50800" dir="13500000">
                    <a:prstClr val="black">
                      <a:alpha val="50000"/>
                    </a:prstClr>
                  </a:innerShdw>
                </a:effectLst>
                <a:latin typeface="Book Antiqua" panose="02040602050305030304" pitchFamily="18" charset="0"/>
              </a:rPr>
              <a:t>1. In Mr. Nam’s time, ______.</a:t>
            </a:r>
          </a:p>
        </p:txBody>
      </p:sp>
      <p:sp>
        <p:nvSpPr>
          <p:cNvPr id="23" name="TextBox 11">
            <a:extLst>
              <a:ext uri="{FF2B5EF4-FFF2-40B4-BE49-F238E27FC236}">
                <a16:creationId xmlns:a16="http://schemas.microsoft.com/office/drawing/2014/main" id="{CB444DA2-DD05-1D2F-1A83-A2F2FD44252C}"/>
              </a:ext>
            </a:extLst>
          </p:cNvPr>
          <p:cNvSpPr txBox="1"/>
          <p:nvPr/>
        </p:nvSpPr>
        <p:spPr>
          <a:xfrm>
            <a:off x="187777" y="242817"/>
            <a:ext cx="11601100" cy="58131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Check your answer</a:t>
            </a:r>
          </a:p>
        </p:txBody>
      </p:sp>
      <p:sp>
        <p:nvSpPr>
          <p:cNvPr id="24" name="Oval 23">
            <a:extLst>
              <a:ext uri="{FF2B5EF4-FFF2-40B4-BE49-F238E27FC236}">
                <a16:creationId xmlns:a16="http://schemas.microsoft.com/office/drawing/2014/main" id="{F197F2A8-C702-BEAF-90F2-AFC47CAEAD01}"/>
              </a:ext>
            </a:extLst>
          </p:cNvPr>
          <p:cNvSpPr/>
          <p:nvPr/>
        </p:nvSpPr>
        <p:spPr>
          <a:xfrm>
            <a:off x="1115678" y="1418404"/>
            <a:ext cx="621681" cy="633370"/>
          </a:xfrm>
          <a:prstGeom prst="ellipse">
            <a:avLst/>
          </a:prstGeom>
          <a:noFill/>
          <a:ln w="28575">
            <a:solidFill>
              <a:srgbClr val="FF0000"/>
            </a:solidFill>
          </a:ln>
          <a:extLst>
            <a:ext uri="{909E8E84-426E-40DD-AFC4-6F175D3DCCD1}">
              <a14:hiddenFill xmlns:a14="http://schemas.microsoft.com/office/drawing/2010/main">
                <a:solidFill>
                  <a:schemeClr val="bg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BC21A6B-04AE-8423-CE92-F28433B8C5EC}"/>
              </a:ext>
            </a:extLst>
          </p:cNvPr>
          <p:cNvSpPr txBox="1"/>
          <p:nvPr/>
        </p:nvSpPr>
        <p:spPr>
          <a:xfrm>
            <a:off x="1523640" y="4452035"/>
            <a:ext cx="9306920" cy="1446550"/>
          </a:xfrm>
          <a:prstGeom prst="rect">
            <a:avLst/>
          </a:prstGeom>
          <a:solidFill>
            <a:srgbClr val="FFC5C5"/>
          </a:solidFill>
        </p:spPr>
        <p:txBody>
          <a:bodyPr wrap="square">
            <a:spAutoFit/>
          </a:bodyPr>
          <a:lstStyle/>
          <a:p>
            <a:r>
              <a:rPr lang="en-US" sz="4400" dirty="0">
                <a:latin typeface="Book Antiqua" panose="02040602050305030304" pitchFamily="18" charset="0"/>
              </a:rPr>
              <a:t>Learning then </a:t>
            </a:r>
            <a:r>
              <a:rPr lang="en-US" sz="4400" dirty="0">
                <a:solidFill>
                  <a:srgbClr val="FF0000"/>
                </a:solidFill>
                <a:latin typeface="Book Antiqua" panose="02040602050305030304" pitchFamily="18" charset="0"/>
              </a:rPr>
              <a:t>depended mostly on </a:t>
            </a:r>
            <a:r>
              <a:rPr lang="en-US" sz="4400" dirty="0">
                <a:latin typeface="Book Antiqua" panose="02040602050305030304" pitchFamily="18" charset="0"/>
              </a:rPr>
              <a:t>our </a:t>
            </a:r>
            <a:r>
              <a:rPr lang="en-US" sz="4400" dirty="0">
                <a:solidFill>
                  <a:srgbClr val="FF0000"/>
                </a:solidFill>
                <a:latin typeface="Book Antiqua" panose="02040602050305030304" pitchFamily="18" charset="0"/>
              </a:rPr>
              <a:t>teachers</a:t>
            </a:r>
            <a:r>
              <a:rPr lang="en-US" sz="4400" dirty="0">
                <a:latin typeface="Book Antiqua" panose="02040602050305030304" pitchFamily="18" charset="0"/>
              </a:rPr>
              <a:t> and textbooks.</a:t>
            </a:r>
            <a:endParaRPr lang="en-US" sz="4400" dirty="0"/>
          </a:p>
        </p:txBody>
      </p:sp>
      <p:sp>
        <p:nvSpPr>
          <p:cNvPr id="7" name="Freeform 7"/>
          <p:cNvSpPr/>
          <p:nvPr/>
        </p:nvSpPr>
        <p:spPr>
          <a:xfrm rot="-4764117">
            <a:off x="10488280" y="4118466"/>
            <a:ext cx="684560" cy="667135"/>
          </a:xfrm>
          <a:custGeom>
            <a:avLst/>
            <a:gdLst/>
            <a:ahLst/>
            <a:cxnLst/>
            <a:rect l="l" t="t" r="r" b="b"/>
            <a:pathLst>
              <a:path w="1026840" h="1000703">
                <a:moveTo>
                  <a:pt x="0" y="0"/>
                </a:moveTo>
                <a:lnTo>
                  <a:pt x="1026840" y="0"/>
                </a:lnTo>
                <a:lnTo>
                  <a:pt x="1026840" y="1000703"/>
                </a:lnTo>
                <a:lnTo>
                  <a:pt x="0" y="100070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defTabSz="609630"/>
            <a:endParaRPr lang="en-US" sz="1200">
              <a:solidFill>
                <a:prstClr val="black"/>
              </a:solidFill>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1" animBg="1"/>
      <p:bldP spid="16" grpId="1"/>
      <p:bldP spid="24" grpId="0" bldLvl="0" animBg="1"/>
      <p:bldP spid="24" grpId="1"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CA631E3-C6B8-0E36-6649-121D219DE01F}"/>
            </a:ext>
          </a:extLst>
        </p:cNvPr>
        <p:cNvGrpSpPr/>
        <p:nvPr/>
      </p:nvGrpSpPr>
      <p:grpSpPr>
        <a:xfrm>
          <a:off x="0" y="0"/>
          <a:ext cx="0" cy="0"/>
          <a:chOff x="0" y="0"/>
          <a:chExt cx="0" cy="0"/>
        </a:xfrm>
      </p:grpSpPr>
      <p:sp>
        <p:nvSpPr>
          <p:cNvPr id="18" name="Text Box 10">
            <a:extLst>
              <a:ext uri="{FF2B5EF4-FFF2-40B4-BE49-F238E27FC236}">
                <a16:creationId xmlns:a16="http://schemas.microsoft.com/office/drawing/2014/main" id="{DC6CF5C5-2E6D-FE3E-742D-35517C93B9B6}"/>
              </a:ext>
            </a:extLst>
          </p:cNvPr>
          <p:cNvSpPr txBox="1"/>
          <p:nvPr/>
        </p:nvSpPr>
        <p:spPr>
          <a:xfrm>
            <a:off x="1269608" y="2005533"/>
            <a:ext cx="11259820" cy="2116455"/>
          </a:xfrm>
          <a:prstGeom prst="rect">
            <a:avLst/>
          </a:prstGeom>
          <a:noFill/>
          <a:ln>
            <a:noFill/>
          </a:ln>
        </p:spPr>
        <p:style>
          <a:lnRef idx="2">
            <a:schemeClr val="lt1"/>
          </a:lnRef>
          <a:fillRef idx="1">
            <a:schemeClr val="accent1"/>
          </a:fillRef>
          <a:effectRef idx="1">
            <a:schemeClr val="accent1"/>
          </a:effectRef>
          <a:fontRef idx="minor">
            <a:schemeClr val="lt1"/>
          </a:fontRef>
        </p:style>
        <p:txBody>
          <a:bodyPr wrap="square" rtlCol="0"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A. life in the village was simple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B. his school didn’t have any learning facilities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C. the villagers didn’t know much about the world around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innerShdw blurRad="63500" dist="50800" dir="13500000">
                    <a:prstClr val="black">
                      <a:alpha val="50000"/>
                    </a:prstClr>
                  </a:innerShdw>
                </a:effectLst>
                <a:uLnTx/>
                <a:uFillTx/>
                <a:latin typeface="Book Antiqua" panose="02040602050305030304" pitchFamily="18" charset="0"/>
                <a:ea typeface="+mn-ea"/>
                <a:cs typeface="+mn-cs"/>
              </a:rPr>
              <a:t>D. none of the villagers knew about city life                    </a:t>
            </a:r>
          </a:p>
        </p:txBody>
      </p:sp>
      <p:sp>
        <p:nvSpPr>
          <p:cNvPr id="9" name="Freeform 9">
            <a:extLst>
              <a:ext uri="{FF2B5EF4-FFF2-40B4-BE49-F238E27FC236}">
                <a16:creationId xmlns:a16="http://schemas.microsoft.com/office/drawing/2014/main" id="{E13DADE1-3FC7-CAF4-3141-441936C0A206}"/>
              </a:ext>
            </a:extLst>
          </p:cNvPr>
          <p:cNvSpPr/>
          <p:nvPr/>
        </p:nvSpPr>
        <p:spPr>
          <a:xfrm>
            <a:off x="1269608" y="1364226"/>
            <a:ext cx="932599" cy="427300"/>
          </a:xfrm>
          <a:custGeom>
            <a:avLst/>
            <a:gdLst/>
            <a:ahLst/>
            <a:cxnLst/>
            <a:rect l="l" t="t" r="r" b="b"/>
            <a:pathLst>
              <a:path w="1398898" h="640950">
                <a:moveTo>
                  <a:pt x="0" y="0"/>
                </a:moveTo>
                <a:lnTo>
                  <a:pt x="1398899" y="0"/>
                </a:lnTo>
                <a:lnTo>
                  <a:pt x="1398899" y="640950"/>
                </a:lnTo>
                <a:lnTo>
                  <a:pt x="0" y="640950"/>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17" name="Text Box 6">
            <a:extLst>
              <a:ext uri="{FF2B5EF4-FFF2-40B4-BE49-F238E27FC236}">
                <a16:creationId xmlns:a16="http://schemas.microsoft.com/office/drawing/2014/main" id="{6C557B90-DA0F-9EB5-655F-78631DD15808}"/>
              </a:ext>
            </a:extLst>
          </p:cNvPr>
          <p:cNvSpPr txBox="1"/>
          <p:nvPr/>
        </p:nvSpPr>
        <p:spPr>
          <a:xfrm>
            <a:off x="466407" y="928877"/>
            <a:ext cx="11259185" cy="1200329"/>
          </a:xfrm>
          <a:prstGeom prst="rect">
            <a:avLst/>
          </a:prstGeom>
          <a:noFill/>
        </p:spPr>
        <p:txBody>
          <a:bodyPr wrap="square" rtlCol="0" anchor="t">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C00000"/>
                </a:solidFill>
                <a:effectLst>
                  <a:innerShdw blurRad="63500" dist="50800" dir="13500000">
                    <a:prstClr val="black">
                      <a:alpha val="50000"/>
                    </a:prstClr>
                  </a:innerShdw>
                </a:effectLst>
                <a:uLnTx/>
                <a:uFillTx/>
                <a:latin typeface="Book Antiqua" panose="02040602050305030304" pitchFamily="18" charset="0"/>
                <a:ea typeface="+mn-ea"/>
                <a:cs typeface="+mn-cs"/>
              </a:rPr>
              <a:t>2. Few people travelled outside their village, so ______.</a:t>
            </a:r>
          </a:p>
        </p:txBody>
      </p:sp>
      <p:sp>
        <p:nvSpPr>
          <p:cNvPr id="25" name="Oval 24">
            <a:extLst>
              <a:ext uri="{FF2B5EF4-FFF2-40B4-BE49-F238E27FC236}">
                <a16:creationId xmlns:a16="http://schemas.microsoft.com/office/drawing/2014/main" id="{1684E7F2-BF0A-C1CA-7615-7C9C87159C39}"/>
              </a:ext>
            </a:extLst>
          </p:cNvPr>
          <p:cNvSpPr/>
          <p:nvPr/>
        </p:nvSpPr>
        <p:spPr>
          <a:xfrm>
            <a:off x="1278315" y="2972929"/>
            <a:ext cx="481330" cy="500380"/>
          </a:xfrm>
          <a:prstGeom prst="ellipse">
            <a:avLst/>
          </a:prstGeom>
          <a:noFill/>
          <a:ln w="28575">
            <a:solidFill>
              <a:srgbClr val="FF0000"/>
            </a:solidFill>
          </a:ln>
          <a:extLst>
            <a:ext uri="{909E8E84-426E-40DD-AFC4-6F175D3DCCD1}">
              <a14:hiddenFill xmlns:a14="http://schemas.microsoft.com/office/drawing/2010/main">
                <a:solidFill>
                  <a:schemeClr val="bg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Box 11">
            <a:extLst>
              <a:ext uri="{FF2B5EF4-FFF2-40B4-BE49-F238E27FC236}">
                <a16:creationId xmlns:a16="http://schemas.microsoft.com/office/drawing/2014/main" id="{75DD50E0-FB03-FFF6-F390-D7BA8C454724}"/>
              </a:ext>
            </a:extLst>
          </p:cNvPr>
          <p:cNvSpPr txBox="1"/>
          <p:nvPr/>
        </p:nvSpPr>
        <p:spPr>
          <a:xfrm>
            <a:off x="187777" y="242817"/>
            <a:ext cx="11601100" cy="581313"/>
          </a:xfrm>
          <a:prstGeom prst="rect">
            <a:avLst/>
          </a:prstGeom>
        </p:spPr>
        <p:txBody>
          <a:bodyPr wrap="square" lIns="0" tIns="0" rIns="0" bIns="0" rtlCol="0" anchor="t">
            <a:spAutoFit/>
          </a:bodyPr>
          <a:lstStyle/>
          <a:p>
            <a:pPr marL="0" marR="0" lvl="0" indent="0" algn="l" defTabSz="609630" rtl="0" eaLnBrk="1" fontAlgn="auto" latinLnBrk="0" hangingPunct="1">
              <a:lnSpc>
                <a:spcPts val="4334"/>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F0000"/>
                </a:solidFill>
                <a:effectLst/>
                <a:uLnTx/>
                <a:uFillTx/>
                <a:latin typeface="Book Antiqua" panose="02040602050305030304" pitchFamily="18" charset="0"/>
                <a:ea typeface="ดองเต่า Bold"/>
                <a:cs typeface="ดองเต่า Bold"/>
                <a:sym typeface="ดองเต่า Bold"/>
              </a:rPr>
              <a:t>Check your answer</a:t>
            </a:r>
          </a:p>
        </p:txBody>
      </p:sp>
      <p:sp>
        <p:nvSpPr>
          <p:cNvPr id="3" name="TextBox 2">
            <a:extLst>
              <a:ext uri="{FF2B5EF4-FFF2-40B4-BE49-F238E27FC236}">
                <a16:creationId xmlns:a16="http://schemas.microsoft.com/office/drawing/2014/main" id="{A590D364-20C6-5EF9-4B93-0261DDCB61DE}"/>
              </a:ext>
            </a:extLst>
          </p:cNvPr>
          <p:cNvSpPr txBox="1"/>
          <p:nvPr/>
        </p:nvSpPr>
        <p:spPr>
          <a:xfrm>
            <a:off x="1523640" y="4452035"/>
            <a:ext cx="9306920" cy="2123658"/>
          </a:xfrm>
          <a:prstGeom prst="rect">
            <a:avLst/>
          </a:prstGeom>
          <a:solidFill>
            <a:srgbClr val="FFC5C5"/>
          </a:solidFill>
        </p:spPr>
        <p:txBody>
          <a:bodyPr wrap="square">
            <a:spAutoFit/>
          </a:bodyPr>
          <a:lstStyle/>
          <a:p>
            <a:r>
              <a:rPr lang="en-US" sz="4400" dirty="0">
                <a:latin typeface="Book Antiqua" panose="02040602050305030304" pitchFamily="18" charset="0"/>
              </a:rPr>
              <a:t>We rarely travelled outside our village, so we </a:t>
            </a:r>
            <a:r>
              <a:rPr lang="en-US" sz="4400" dirty="0">
                <a:solidFill>
                  <a:srgbClr val="FF0000"/>
                </a:solidFill>
                <a:latin typeface="Book Antiqua" panose="02040602050305030304" pitchFamily="18" charset="0"/>
              </a:rPr>
              <a:t>didn’t know much about the world around us.</a:t>
            </a:r>
            <a:endParaRPr lang="en-US" sz="4400" dirty="0">
              <a:solidFill>
                <a:srgbClr val="FF0000"/>
              </a:solidFill>
            </a:endParaRPr>
          </a:p>
        </p:txBody>
      </p:sp>
      <p:sp>
        <p:nvSpPr>
          <p:cNvPr id="7" name="Freeform 7">
            <a:extLst>
              <a:ext uri="{FF2B5EF4-FFF2-40B4-BE49-F238E27FC236}">
                <a16:creationId xmlns:a16="http://schemas.microsoft.com/office/drawing/2014/main" id="{AAF495D6-A7C0-9649-4A5E-E31022383D8C}"/>
              </a:ext>
            </a:extLst>
          </p:cNvPr>
          <p:cNvSpPr/>
          <p:nvPr/>
        </p:nvSpPr>
        <p:spPr>
          <a:xfrm rot="-4764117">
            <a:off x="10580112" y="4118467"/>
            <a:ext cx="684560" cy="667135"/>
          </a:xfrm>
          <a:custGeom>
            <a:avLst/>
            <a:gdLst/>
            <a:ahLst/>
            <a:cxnLst/>
            <a:rect l="l" t="t" r="r" b="b"/>
            <a:pathLst>
              <a:path w="1026840" h="1000703">
                <a:moveTo>
                  <a:pt x="0" y="0"/>
                </a:moveTo>
                <a:lnTo>
                  <a:pt x="1026840" y="0"/>
                </a:lnTo>
                <a:lnTo>
                  <a:pt x="1026840" y="1000703"/>
                </a:lnTo>
                <a:lnTo>
                  <a:pt x="0" y="100070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60963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1208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P spid="17" grpId="1"/>
      <p:bldP spid="25" grpId="0" bldLvl="0" animBg="1"/>
      <p:bldP spid="25" grpId="1" animBg="1"/>
      <p:bldP spid="3"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814</TotalTime>
  <Words>1240</Words>
  <Application>Microsoft Office PowerPoint</Application>
  <PresentationFormat>Widescreen</PresentationFormat>
  <Paragraphs>111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Bauhaus 93</vt:lpstr>
      <vt:lpstr>Book Antiqua</vt:lpstr>
      <vt:lpstr>Calibri</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TrangDTT</dc:creator>
  <cp:lastModifiedBy>Duyên Lương</cp:lastModifiedBy>
  <cp:revision>339</cp:revision>
  <dcterms:created xsi:type="dcterms:W3CDTF">2020-12-09T02:04:00Z</dcterms:created>
  <dcterms:modified xsi:type="dcterms:W3CDTF">2025-09-11T10:00:59Z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6481EDBCA75342C29885665D34052603_13</vt:lpwstr>
  </property>
  <property fmtid="{D5CDD505-2E9C-101B-9397-08002B2CF9AE}" pid="3" name="KSOProductBuildVer">
    <vt:lpwstr>1033-12.2.0.13306</vt:lpwstr>
  </property>
</Properties>
</file>