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1"/>
  </p:sldMasterIdLst>
  <p:notesMasterIdLst>
    <p:notesMasterId r:id="rId26"/>
  </p:notesMasterIdLst>
  <p:sldIdLst>
    <p:sldId id="317" r:id="rId2"/>
    <p:sldId id="536" r:id="rId3"/>
    <p:sldId id="256" r:id="rId4"/>
    <p:sldId id="559" r:id="rId5"/>
    <p:sldId id="558" r:id="rId6"/>
    <p:sldId id="277" r:id="rId7"/>
    <p:sldId id="560" r:id="rId8"/>
    <p:sldId id="562" r:id="rId9"/>
    <p:sldId id="561" r:id="rId10"/>
    <p:sldId id="642" r:id="rId11"/>
    <p:sldId id="571" r:id="rId12"/>
    <p:sldId id="573" r:id="rId13"/>
    <p:sldId id="570" r:id="rId14"/>
    <p:sldId id="575" r:id="rId15"/>
    <p:sldId id="540" r:id="rId16"/>
    <p:sldId id="599" r:id="rId17"/>
    <p:sldId id="603" r:id="rId18"/>
    <p:sldId id="636" r:id="rId19"/>
    <p:sldId id="632" r:id="rId20"/>
    <p:sldId id="257" r:id="rId21"/>
    <p:sldId id="637" r:id="rId22"/>
    <p:sldId id="585" r:id="rId23"/>
    <p:sldId id="618" r:id="rId24"/>
    <p:sldId id="289" r:id="rId25"/>
  </p:sldIdLst>
  <p:sldSz cx="12192000" cy="6858000"/>
  <p:notesSz cx="6858000" cy="9144000"/>
  <p:embeddedFontLst>
    <p:embeddedFont>
      <p:font typeface="#9Slide03 AllRoundGothic" panose="020B0604020202020204" charset="0"/>
      <p:regular r:id="rId27"/>
    </p:embeddedFont>
    <p:embeddedFont>
      <p:font typeface="#9Slide07 SVNDessert Menu Scrip" panose="020B0604020202020204" charset="0"/>
      <p:regular r:id="rId28"/>
    </p:embeddedFont>
    <p:embeddedFont>
      <p:font typeface="Cambria" panose="02040503050406030204" pitchFamily="18" charset="0"/>
      <p:regular r:id="rId29"/>
      <p:bold r:id="rId30"/>
      <p:italic r:id="rId31"/>
      <p:boldItalic r:id="rId32"/>
    </p:embeddedFont>
    <p:embeddedFont>
      <p:font typeface="Cambria Math" panose="02040503050406030204" pitchFamily="18" charset="0"/>
      <p:regular r:id="rId33"/>
    </p:embeddedFont>
    <p:embeddedFont>
      <p:font typeface="Gill Sans MT" panose="020B0502020104020203" pitchFamily="34" charset="0"/>
      <p:regular r:id="rId34"/>
      <p:bold r:id="rId35"/>
      <p:italic r:id="rId36"/>
      <p:boldItalic r:id="rId37"/>
    </p:embeddedFont>
    <p:embeddedFont>
      <p:font typeface="Nunito Black" pitchFamily="2" charset="0"/>
      <p:bold r:id="rId38"/>
      <p:boldItalic r:id="rId39"/>
    </p:embeddedFont>
    <p:embeddedFont>
      <p:font typeface="Roboto" panose="02000000000000000000" pitchFamily="2" charset="0"/>
      <p:regular r:id="rId40"/>
      <p:bold r:id="rId41"/>
      <p:italic r:id="rId42"/>
      <p:boldItalic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0AF0"/>
    <a:srgbClr val="89D3E2"/>
    <a:srgbClr val="E6E6E6"/>
    <a:srgbClr val="FAFBFB"/>
    <a:srgbClr val="8C5841"/>
    <a:srgbClr val="F87C68"/>
    <a:srgbClr val="FFD5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1" autoAdjust="0"/>
    <p:restoredTop sz="92019" autoAdjust="0"/>
  </p:normalViewPr>
  <p:slideViewPr>
    <p:cSldViewPr>
      <p:cViewPr varScale="1">
        <p:scale>
          <a:sx n="58" d="100"/>
          <a:sy n="58" d="100"/>
        </p:scale>
        <p:origin x="1036" y="20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1EC6B-CF2C-42CA-9671-AE377A3D59FF}"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EB44A-F735-4173-86A1-C3EAE3C250E8}" type="slidenum">
              <a:rPr lang="en-US" smtClean="0"/>
              <a:t>‹#›</a:t>
            </a:fld>
            <a:endParaRPr lang="en-US"/>
          </a:p>
        </p:txBody>
      </p:sp>
    </p:spTree>
    <p:extLst>
      <p:ext uri="{BB962C8B-B14F-4D97-AF65-F5344CB8AC3E}">
        <p14:creationId xmlns:p14="http://schemas.microsoft.com/office/powerpoint/2010/main" val="397065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Trọng lực có xu hướng kéo các vật xuống dưới. Vậy tại sao khi đổ nước vào cốc, nắp chai nhựa lại nổi lên?</a:t>
            </a:r>
            <a:endParaRPr lang="en-US"/>
          </a:p>
        </p:txBody>
      </p:sp>
      <p:sp>
        <p:nvSpPr>
          <p:cNvPr id="4" name="Slide Number Placeholder 3"/>
          <p:cNvSpPr>
            <a:spLocks noGrp="1"/>
          </p:cNvSpPr>
          <p:nvPr>
            <p:ph type="sldNum" sz="quarter" idx="5"/>
          </p:nvPr>
        </p:nvSpPr>
        <p:spPr/>
        <p:txBody>
          <a:bodyPr/>
          <a:lstStyle/>
          <a:p>
            <a:fld id="{597EB44A-F735-4173-86A1-C3EAE3C250E8}" type="slidenum">
              <a:rPr lang="en-US" smtClean="0"/>
              <a:t>6</a:t>
            </a:fld>
            <a:endParaRPr lang="en-US"/>
          </a:p>
        </p:txBody>
      </p:sp>
    </p:spTree>
    <p:extLst>
      <p:ext uri="{BB962C8B-B14F-4D97-AF65-F5344CB8AC3E}">
        <p14:creationId xmlns:p14="http://schemas.microsoft.com/office/powerpoint/2010/main" val="93573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7EB44A-F735-4173-86A1-C3EAE3C250E8}" type="slidenum">
              <a:rPr lang="en-US" smtClean="0"/>
              <a:t>7</a:t>
            </a:fld>
            <a:endParaRPr lang="en-US"/>
          </a:p>
        </p:txBody>
      </p:sp>
    </p:spTree>
    <p:extLst>
      <p:ext uri="{BB962C8B-B14F-4D97-AF65-F5344CB8AC3E}">
        <p14:creationId xmlns:p14="http://schemas.microsoft.com/office/powerpoint/2010/main" val="41786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7EB44A-F735-4173-86A1-C3EAE3C250E8}" type="slidenum">
              <a:rPr lang="en-US" smtClean="0"/>
              <a:t>8</a:t>
            </a:fld>
            <a:endParaRPr lang="en-US"/>
          </a:p>
        </p:txBody>
      </p:sp>
    </p:spTree>
    <p:extLst>
      <p:ext uri="{BB962C8B-B14F-4D97-AF65-F5344CB8AC3E}">
        <p14:creationId xmlns:p14="http://schemas.microsoft.com/office/powerpoint/2010/main" val="423905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7EB44A-F735-4173-86A1-C3EAE3C250E8}" type="slidenum">
              <a:rPr lang="en-US" smtClean="0"/>
              <a:t>9</a:t>
            </a:fld>
            <a:endParaRPr lang="en-US"/>
          </a:p>
        </p:txBody>
      </p:sp>
    </p:spTree>
    <p:extLst>
      <p:ext uri="{BB962C8B-B14F-4D97-AF65-F5344CB8AC3E}">
        <p14:creationId xmlns:p14="http://schemas.microsoft.com/office/powerpoint/2010/main" val="214633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Times New Roman" panose="02020603050405020304" pitchFamily="18" charset="0"/>
                <a:cs typeface="Times New Roman" panose="02020603050405020304" pitchFamily="18" charset="0"/>
              </a:rPr>
              <a:t>Khi nhấn quả bóng xuống, lực đẩy Archimedes có mối liên hệ như thế nào với thể tích của quả bóng chiếm chỗ trong chất lỏng?</a:t>
            </a:r>
            <a:endParaRPr kumimoji="0" lang="en-US" sz="1200" b="0" i="0" u="none" strike="noStrike"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97EB44A-F735-4173-86A1-C3EAE3C250E8}" type="slidenum">
              <a:rPr lang="en-US" smtClean="0"/>
              <a:t>13</a:t>
            </a:fld>
            <a:endParaRPr lang="en-US"/>
          </a:p>
        </p:txBody>
      </p:sp>
    </p:spTree>
    <p:extLst>
      <p:ext uri="{BB962C8B-B14F-4D97-AF65-F5344CB8AC3E}">
        <p14:creationId xmlns:p14="http://schemas.microsoft.com/office/powerpoint/2010/main" val="197548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t>Các em đã biết về truyền thuyết của Ông Archimedes, vậy ông đã làm cách nào để biết </a:t>
            </a:r>
            <a:r>
              <a:rPr lang="en-US"/>
              <a:t>được ông thợ kim hoàng đã cắt bớt lượng vàng của nhà vua</a:t>
            </a:r>
            <a:endParaRPr lang="vi-VN"/>
          </a:p>
        </p:txBody>
      </p:sp>
      <p:sp>
        <p:nvSpPr>
          <p:cNvPr id="4" name="Chỗ dành sẵn cho Số hiệu Bản chiếu 3"/>
          <p:cNvSpPr>
            <a:spLocks noGrp="1"/>
          </p:cNvSpPr>
          <p:nvPr>
            <p:ph type="sldNum" sz="quarter" idx="5"/>
          </p:nvPr>
        </p:nvSpPr>
        <p:spPr/>
        <p:txBody>
          <a:bodyPr/>
          <a:lstStyle/>
          <a:p>
            <a:fld id="{597EB44A-F735-4173-86A1-C3EAE3C250E8}" type="slidenum">
              <a:rPr lang="en-US" smtClean="0"/>
              <a:t>23</a:t>
            </a:fld>
            <a:endParaRPr lang="en-US"/>
          </a:p>
        </p:txBody>
      </p:sp>
    </p:spTree>
    <p:extLst>
      <p:ext uri="{BB962C8B-B14F-4D97-AF65-F5344CB8AC3E}">
        <p14:creationId xmlns:p14="http://schemas.microsoft.com/office/powerpoint/2010/main" val="1236093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231AF0-7D40-4B22-B125-3A366449C936}" type="datetimeFigureOut">
              <a:rPr lang="en-US" smtClean="0"/>
              <a:t>12/9/2025</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CBAEFE6E-D58A-4BB2-B789-63278EF3C85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257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31AF0-7D40-4B22-B125-3A366449C936}"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EFE6E-D58A-4BB2-B789-63278EF3C85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0818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31AF0-7D40-4B22-B125-3A366449C936}"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EFE6E-D58A-4BB2-B789-63278EF3C85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2694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15B432D1-A765-20B1-31E7-DB2C8D2FE7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B9AB8AF4-51F8-5175-88AE-2F8C6DF8A530}"/>
              </a:ext>
            </a:extLst>
          </p:cNvPr>
          <p:cNvPicPr>
            <a:picLocks noChangeAspect="1"/>
          </p:cNvPicPr>
          <p:nvPr userDrawn="1"/>
        </p:nvPicPr>
        <p:blipFill>
          <a:blip r:embed="rId3"/>
          <a:stretch>
            <a:fillRect/>
          </a:stretch>
        </p:blipFill>
        <p:spPr>
          <a:xfrm>
            <a:off x="0" y="694707"/>
            <a:ext cx="12193057" cy="5468586"/>
          </a:xfrm>
          <a:prstGeom prst="rect">
            <a:avLst/>
          </a:prstGeom>
        </p:spPr>
      </p:pic>
      <p:sp>
        <p:nvSpPr>
          <p:cNvPr id="7" name="TextBox 6">
            <a:extLst>
              <a:ext uri="{FF2B5EF4-FFF2-40B4-BE49-F238E27FC236}">
                <a16:creationId xmlns:a16="http://schemas.microsoft.com/office/drawing/2014/main" id="{F5CA9059-0851-7D37-EBB8-6FB1427B0F23}"/>
              </a:ext>
            </a:extLst>
          </p:cNvPr>
          <p:cNvSpPr txBox="1"/>
          <p:nvPr userDrawn="1"/>
        </p:nvSpPr>
        <p:spPr>
          <a:xfrm>
            <a:off x="4343400" y="-5271"/>
            <a:ext cx="4114800" cy="923330"/>
          </a:xfrm>
          <a:prstGeom prst="rect">
            <a:avLst/>
          </a:prstGeom>
          <a:noFill/>
        </p:spPr>
        <p:txBody>
          <a:bodyPr wrap="square" rtlCol="0">
            <a:spAutoFit/>
          </a:bodyPr>
          <a:lstStyle/>
          <a:p>
            <a:r>
              <a:rPr lang="en-US" sz="5400" b="1">
                <a:solidFill>
                  <a:srgbClr val="0070C0"/>
                </a:solidFill>
                <a:latin typeface="#9Slide07 SVNDessert Menu Scrip" panose="00000500000000000000" pitchFamily="2" charset="0"/>
                <a:ea typeface="Tahoma" panose="020B0604030504040204" pitchFamily="34" charset="0"/>
                <a:cs typeface="Tahoma" panose="020B0604030504040204" pitchFamily="34" charset="0"/>
              </a:rPr>
              <a:t>Luyện tập</a:t>
            </a:r>
            <a:endParaRPr lang="en-US" sz="5400" b="1" dirty="0">
              <a:solidFill>
                <a:srgbClr val="0070C0"/>
              </a:solidFill>
              <a:latin typeface="#9Slide07 SVNDessert Menu Scrip"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6498113"/>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15B432D1-A765-20B1-31E7-DB2C8D2FE7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B9AB8AF4-51F8-5175-88AE-2F8C6DF8A530}"/>
              </a:ext>
            </a:extLst>
          </p:cNvPr>
          <p:cNvPicPr>
            <a:picLocks noChangeAspect="1"/>
          </p:cNvPicPr>
          <p:nvPr userDrawn="1"/>
        </p:nvPicPr>
        <p:blipFill>
          <a:blip r:embed="rId3"/>
          <a:stretch>
            <a:fillRect/>
          </a:stretch>
        </p:blipFill>
        <p:spPr>
          <a:xfrm>
            <a:off x="0" y="694706"/>
            <a:ext cx="12193057" cy="5934694"/>
          </a:xfrm>
          <a:prstGeom prst="rect">
            <a:avLst/>
          </a:prstGeom>
        </p:spPr>
      </p:pic>
      <p:sp>
        <p:nvSpPr>
          <p:cNvPr id="7" name="TextBox 6">
            <a:extLst>
              <a:ext uri="{FF2B5EF4-FFF2-40B4-BE49-F238E27FC236}">
                <a16:creationId xmlns:a16="http://schemas.microsoft.com/office/drawing/2014/main" id="{F5CA9059-0851-7D37-EBB8-6FB1427B0F23}"/>
              </a:ext>
            </a:extLst>
          </p:cNvPr>
          <p:cNvSpPr txBox="1"/>
          <p:nvPr userDrawn="1"/>
        </p:nvSpPr>
        <p:spPr>
          <a:xfrm>
            <a:off x="4343400" y="-5271"/>
            <a:ext cx="4114800" cy="923330"/>
          </a:xfrm>
          <a:prstGeom prst="rect">
            <a:avLst/>
          </a:prstGeom>
          <a:noFill/>
        </p:spPr>
        <p:txBody>
          <a:bodyPr wrap="square" rtlCol="0">
            <a:spAutoFit/>
          </a:bodyPr>
          <a:lstStyle/>
          <a:p>
            <a:r>
              <a:rPr lang="en-US" sz="5400" b="1">
                <a:solidFill>
                  <a:srgbClr val="0070C0"/>
                </a:solidFill>
                <a:latin typeface="#9Slide07 SVNDessert Menu Scrip" panose="00000500000000000000" pitchFamily="2" charset="0"/>
                <a:ea typeface="Tahoma" panose="020B0604030504040204" pitchFamily="34" charset="0"/>
                <a:cs typeface="Tahoma" panose="020B0604030504040204" pitchFamily="34" charset="0"/>
              </a:rPr>
              <a:t>Luyện tập</a:t>
            </a:r>
            <a:endParaRPr lang="en-US" sz="5400" b="1" dirty="0">
              <a:solidFill>
                <a:srgbClr val="0070C0"/>
              </a:solidFill>
              <a:latin typeface="#9Slide07 SVNDessert Menu Scrip"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357818"/>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231AF0-7D40-4B22-B125-3A366449C936}"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EFE6E-D58A-4BB2-B789-63278EF3C85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1367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231AF0-7D40-4B22-B125-3A366449C936}"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EFE6E-D58A-4BB2-B789-63278EF3C85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259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231AF0-7D40-4B22-B125-3A366449C936}"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EFE6E-D58A-4BB2-B789-63278EF3C85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712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231AF0-7D40-4B22-B125-3A366449C936}"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EFE6E-D58A-4BB2-B789-63278EF3C85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82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231AF0-7D40-4B22-B125-3A366449C936}"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EFE6E-D58A-4BB2-B789-63278EF3C85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143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pic>
        <p:nvPicPr>
          <p:cNvPr id="5" name="4">
            <a:extLst>
              <a:ext uri="{FF2B5EF4-FFF2-40B4-BE49-F238E27FC236}">
                <a16:creationId xmlns:a16="http://schemas.microsoft.com/office/drawing/2014/main" id="{D9E4D1EC-7609-7660-7F60-9EC0006D434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771" t="13771" r="13771" b="13771"/>
          <a:stretch/>
        </p:blipFill>
        <p:spPr>
          <a:xfrm>
            <a:off x="0" y="-35104"/>
            <a:ext cx="12192000" cy="6893104"/>
          </a:xfrm>
          <a:prstGeom prst="rect">
            <a:avLst/>
          </a:prstGeom>
        </p:spPr>
      </p:pic>
      <p:pic>
        <p:nvPicPr>
          <p:cNvPr id="6" name="3">
            <a:extLst>
              <a:ext uri="{FF2B5EF4-FFF2-40B4-BE49-F238E27FC236}">
                <a16:creationId xmlns:a16="http://schemas.microsoft.com/office/drawing/2014/main" id="{241C7044-45DB-0AF8-15FC-9A106FA349B3}"/>
              </a:ext>
            </a:extLst>
          </p:cNvPr>
          <p:cNvPicPr>
            <a:picLocks noChangeAspect="1"/>
          </p:cNvPicPr>
          <p:nvPr userDrawn="1"/>
        </p:nvPicPr>
        <p:blipFill rotWithShape="1">
          <a:blip r:embed="rId3"/>
          <a:srcRect t="21853"/>
          <a:stretch/>
        </p:blipFill>
        <p:spPr>
          <a:xfrm>
            <a:off x="0" y="-35105"/>
            <a:ext cx="12188952" cy="6512104"/>
          </a:xfrm>
          <a:prstGeom prst="rect">
            <a:avLst/>
          </a:prstGeom>
        </p:spPr>
      </p:pic>
    </p:spTree>
    <p:extLst>
      <p:ext uri="{BB962C8B-B14F-4D97-AF65-F5344CB8AC3E}">
        <p14:creationId xmlns:p14="http://schemas.microsoft.com/office/powerpoint/2010/main" val="327839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231AF0-7D40-4B22-B125-3A366449C936}"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EFE6E-D58A-4BB2-B789-63278EF3C85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047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1231AF0-7D40-4B22-B125-3A366449C936}" type="datetimeFigureOut">
              <a:rPr lang="en-US" smtClean="0"/>
              <a:t>12/9/2025</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CBAEFE6E-D58A-4BB2-B789-63278EF3C85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29566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12/9/2025</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 name="9Slide.vn - 2019">
            <a:extLst>
              <a:ext uri="{FF2B5EF4-FFF2-40B4-BE49-F238E27FC236}">
                <a16:creationId xmlns:a16="http://schemas.microsoft.com/office/drawing/2014/main" id="{D015A54B-7D44-7D31-1692-D7C6510B417F}"/>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5876244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62"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sv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19" Type="http://schemas.openxmlformats.org/officeDocument/2006/relationships/image" Target="../media/image53.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2"/>
          <a:stretch>
            <a:fillRect/>
          </a:stretch>
        </p:blipFill>
        <p:spPr>
          <a:xfrm>
            <a:off x="0" y="580020"/>
            <a:ext cx="12192000" cy="6049380"/>
          </a:xfrm>
          <a:prstGeom prst="rect">
            <a:avLst/>
          </a:prstGeom>
        </p:spPr>
      </p:pic>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55819"/>
            <a:ext cx="2082815" cy="2082816"/>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918" y="5337027"/>
            <a:ext cx="12192000" cy="1345650"/>
          </a:xfrm>
          <a:prstGeom prst="rect">
            <a:avLst/>
          </a:prstGeom>
        </p:spPr>
      </p:pic>
      <p:sp>
        <p:nvSpPr>
          <p:cNvPr id="7" name="TextBox 6"/>
          <p:cNvSpPr txBox="1"/>
          <p:nvPr/>
        </p:nvSpPr>
        <p:spPr>
          <a:xfrm>
            <a:off x="1562099" y="2278412"/>
            <a:ext cx="9067801" cy="830997"/>
          </a:xfrm>
          <a:prstGeom prst="rect">
            <a:avLst/>
          </a:prstGeom>
          <a:noFill/>
        </p:spPr>
        <p:txBody>
          <a:bodyPr wrap="square" rtlCol="0">
            <a:spAutoFit/>
          </a:bodyPr>
          <a:lstStyle/>
          <a:p>
            <a:pPr algn="ctr"/>
            <a:r>
              <a:rPr lang="en-US" sz="4800" b="1" dirty="0">
                <a:solidFill>
                  <a:srgbClr val="FF0000"/>
                </a:solidFill>
                <a:latin typeface="#9Slide03 AllRoundGothic" panose="020B0703020202020104" pitchFamily="34" charset="0"/>
                <a:ea typeface="Tahoma" panose="020B0604030504040204" pitchFamily="34" charset="0"/>
                <a:cs typeface="Tahoma" panose="020B0604030504040204" pitchFamily="34" charset="0"/>
              </a:rPr>
              <a:t>KHỞI ĐỘNG</a:t>
            </a:r>
          </a:p>
        </p:txBody>
      </p:sp>
      <p:pic>
        <p:nvPicPr>
          <p:cNvPr id="5" name="Picture 4">
            <a:extLst>
              <a:ext uri="{FF2B5EF4-FFF2-40B4-BE49-F238E27FC236}">
                <a16:creationId xmlns:a16="http://schemas.microsoft.com/office/drawing/2014/main" id="{D960D5B6-B7D7-716D-60C0-8F5FB99B51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a:off x="0" y="-15608"/>
            <a:ext cx="2161011" cy="1650003"/>
          </a:xfrm>
          <a:prstGeom prst="rect">
            <a:avLst/>
          </a:prstGeom>
        </p:spPr>
      </p:pic>
      <p:pic>
        <p:nvPicPr>
          <p:cNvPr id="6" name="Picture 5">
            <a:extLst>
              <a:ext uri="{FF2B5EF4-FFF2-40B4-BE49-F238E27FC236}">
                <a16:creationId xmlns:a16="http://schemas.microsoft.com/office/drawing/2014/main" id="{18B65D52-17B0-50B4-CEAB-5F9A1209E9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948" b="24787"/>
          <a:stretch>
            <a:fillRect/>
          </a:stretch>
        </p:blipFill>
        <p:spPr>
          <a:xfrm flipH="1">
            <a:off x="10199819" y="34837"/>
            <a:ext cx="1931458" cy="1474732"/>
          </a:xfrm>
          <a:prstGeom prst="rect">
            <a:avLst/>
          </a:prstGeom>
        </p:spPr>
      </p:pic>
    </p:spTree>
    <p:extLst>
      <p:ext uri="{BB962C8B-B14F-4D97-AF65-F5344CB8AC3E}">
        <p14:creationId xmlns:p14="http://schemas.microsoft.com/office/powerpoint/2010/main" val="868332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B8D61548-EA14-EFD8-A069-D0BEF8A81B6C}"/>
              </a:ext>
            </a:extLst>
          </p:cNvPr>
          <p:cNvSpPr txBox="1"/>
          <p:nvPr/>
        </p:nvSpPr>
        <p:spPr>
          <a:xfrm>
            <a:off x="304800" y="0"/>
            <a:ext cx="11887200"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So sánh phương, chiều của lực đẩy Archimedes với phương chiều </a:t>
            </a:r>
            <a:r>
              <a:rPr lang="vi-VN" sz="3200" b="1">
                <a:latin typeface="Times New Roman" panose="02020603050405020304" pitchFamily="18" charset="0"/>
                <a:cs typeface="Times New Roman" panose="02020603050405020304" pitchFamily="18" charset="0"/>
              </a:rPr>
              <a:t>của trọng lực</a:t>
            </a:r>
            <a:r>
              <a:rPr lang="vi-VN" sz="32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9940D087-C7BC-A9C2-281E-1B021FF75F76}"/>
              </a:ext>
            </a:extLst>
          </p:cNvPr>
          <p:cNvSpPr/>
          <p:nvPr/>
        </p:nvSpPr>
        <p:spPr>
          <a:xfrm>
            <a:off x="304800" y="4343400"/>
            <a:ext cx="11582400" cy="1846659"/>
          </a:xfrm>
          <a:prstGeom prst="rect">
            <a:avLst/>
          </a:prstGeom>
        </p:spPr>
        <p:txBody>
          <a:bodyPr wrap="square">
            <a:spAutoFit/>
          </a:bodyPr>
          <a:lstStyle/>
          <a:p>
            <a:pPr lvl="0" algn="just">
              <a:defRPr/>
            </a:pPr>
            <a:r>
              <a:rPr lang="en-US" sz="3200" b="1" i="1">
                <a:solidFill>
                  <a:srgbClr val="250AF0"/>
                </a:solidFill>
                <a:latin typeface="Times New Roman" panose="02020603050405020304" pitchFamily="18" charset="0"/>
                <a:ea typeface="SimSun" panose="02010600030101010101" pitchFamily="2" charset="-122"/>
              </a:rPr>
              <a:t>Cùng phương thẳng đứng nhưng chiều ngược nhau:</a:t>
            </a:r>
            <a:r>
              <a:rPr lang="vi-VN" sz="3200" b="1" i="1">
                <a:solidFill>
                  <a:srgbClr val="250AF0"/>
                </a:solidFill>
                <a:latin typeface="Times New Roman" panose="02020603050405020304" pitchFamily="18" charset="0"/>
                <a:ea typeface="SimSun" panose="02010600030101010101" pitchFamily="2" charset="-122"/>
              </a:rPr>
              <a:t> L</a:t>
            </a:r>
            <a:r>
              <a:rPr lang="en-US" sz="3200" b="1" i="1">
                <a:solidFill>
                  <a:srgbClr val="250AF0"/>
                </a:solidFill>
                <a:latin typeface="Times New Roman" panose="02020603050405020304" pitchFamily="18" charset="0"/>
                <a:ea typeface="SimSun" panose="02010600030101010101" pitchFamily="2" charset="-122"/>
              </a:rPr>
              <a:t>ực đẩy </a:t>
            </a:r>
            <a:r>
              <a:rPr lang="vi-VN" sz="3200" b="1" i="1">
                <a:solidFill>
                  <a:srgbClr val="250AF0"/>
                </a:solidFill>
                <a:latin typeface="Times New Roman" panose="02020603050405020304" pitchFamily="18" charset="0"/>
                <a:ea typeface="SimSun" panose="02010600030101010101" pitchFamily="2" charset="-122"/>
              </a:rPr>
              <a:t>Archimedes</a:t>
            </a:r>
            <a:r>
              <a:rPr lang="en-US" sz="3200" b="1" i="1">
                <a:solidFill>
                  <a:srgbClr val="250AF0"/>
                </a:solidFill>
                <a:latin typeface="Times New Roman" panose="02020603050405020304" pitchFamily="18" charset="0"/>
                <a:ea typeface="SimSun" panose="02010600030101010101" pitchFamily="2" charset="-122"/>
              </a:rPr>
              <a:t> có </a:t>
            </a:r>
            <a:r>
              <a:rPr lang="en-US" sz="3200" b="1">
                <a:highlight>
                  <a:srgbClr val="FFFF00"/>
                </a:highlight>
                <a:latin typeface="Times New Roman" panose="02020603050405020304" pitchFamily="18" charset="0"/>
                <a:ea typeface="SimSun" panose="02010600030101010101" pitchFamily="2" charset="-122"/>
              </a:rPr>
              <a:t>chiều từ dưới lên trên</a:t>
            </a:r>
            <a:r>
              <a:rPr lang="en-US" sz="3200" b="1" i="1">
                <a:solidFill>
                  <a:srgbClr val="250AF0"/>
                </a:solidFill>
                <a:latin typeface="Times New Roman" panose="02020603050405020304" pitchFamily="18" charset="0"/>
                <a:ea typeface="SimSun" panose="02010600030101010101" pitchFamily="2" charset="-122"/>
              </a:rPr>
              <a:t>, trọng lực </a:t>
            </a:r>
            <a:r>
              <a:rPr lang="en-US" sz="3200" b="1">
                <a:highlight>
                  <a:srgbClr val="FF0000"/>
                </a:highlight>
                <a:latin typeface="Times New Roman" panose="02020603050405020304" pitchFamily="18" charset="0"/>
                <a:ea typeface="SimSun" panose="02010600030101010101" pitchFamily="2" charset="-122"/>
              </a:rPr>
              <a:t>có chiều từ trên xuống.</a:t>
            </a:r>
          </a:p>
          <a:p>
            <a:endParaRPr lang="en-US" dirty="0"/>
          </a:p>
        </p:txBody>
      </p:sp>
      <p:pic>
        <p:nvPicPr>
          <p:cNvPr id="2" name="Picture 1">
            <a:extLst>
              <a:ext uri="{FF2B5EF4-FFF2-40B4-BE49-F238E27FC236}">
                <a16:creationId xmlns:a16="http://schemas.microsoft.com/office/drawing/2014/main" id="{8CBDA817-15EB-3A9F-8B5B-0C86269DC53C}"/>
              </a:ext>
            </a:extLst>
          </p:cNvPr>
          <p:cNvPicPr>
            <a:picLocks noChangeAspect="1"/>
          </p:cNvPicPr>
          <p:nvPr/>
        </p:nvPicPr>
        <p:blipFill>
          <a:blip r:embed="rId2"/>
          <a:stretch>
            <a:fillRect/>
          </a:stretch>
        </p:blipFill>
        <p:spPr>
          <a:xfrm>
            <a:off x="7239000" y="1165942"/>
            <a:ext cx="2522694" cy="2397695"/>
          </a:xfrm>
          <a:prstGeom prst="rect">
            <a:avLst/>
          </a:prstGeom>
        </p:spPr>
      </p:pic>
      <p:cxnSp>
        <p:nvCxnSpPr>
          <p:cNvPr id="3" name="Straight Arrow Connector 2">
            <a:extLst>
              <a:ext uri="{FF2B5EF4-FFF2-40B4-BE49-F238E27FC236}">
                <a16:creationId xmlns:a16="http://schemas.microsoft.com/office/drawing/2014/main" id="{E4C286D8-5A05-7694-84A8-B9A938F566B3}"/>
              </a:ext>
            </a:extLst>
          </p:cNvPr>
          <p:cNvCxnSpPr>
            <a:cxnSpLocks/>
          </p:cNvCxnSpPr>
          <p:nvPr/>
        </p:nvCxnSpPr>
        <p:spPr>
          <a:xfrm flipV="1">
            <a:off x="8332707" y="1952392"/>
            <a:ext cx="0" cy="7531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87EBC1C-AF09-C16C-E7BD-076D8309B85A}"/>
              </a:ext>
            </a:extLst>
          </p:cNvPr>
          <p:cNvGrpSpPr/>
          <p:nvPr/>
        </p:nvGrpSpPr>
        <p:grpSpPr>
          <a:xfrm>
            <a:off x="8386047" y="1712247"/>
            <a:ext cx="571500" cy="435517"/>
            <a:chOff x="6873241" y="2481738"/>
            <a:chExt cx="571500" cy="435517"/>
          </a:xfrm>
        </p:grpSpPr>
        <p:sp>
          <p:nvSpPr>
            <p:cNvPr id="5" name="Google Shape;463;p56">
              <a:extLst>
                <a:ext uri="{FF2B5EF4-FFF2-40B4-BE49-F238E27FC236}">
                  <a16:creationId xmlns:a16="http://schemas.microsoft.com/office/drawing/2014/main" id="{DB53AA10-4663-25F0-9B48-8D6023B5532D}"/>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F</a:t>
              </a:r>
              <a:r>
                <a:rPr lang="en-US" sz="2400" baseline="-25000" dirty="0">
                  <a:solidFill>
                    <a:srgbClr val="C00000"/>
                  </a:solidFill>
                </a:rPr>
                <a:t>A</a:t>
              </a:r>
            </a:p>
          </p:txBody>
        </p:sp>
        <p:cxnSp>
          <p:nvCxnSpPr>
            <p:cNvPr id="6" name="Straight Arrow Connector 5">
              <a:extLst>
                <a:ext uri="{FF2B5EF4-FFF2-40B4-BE49-F238E27FC236}">
                  <a16:creationId xmlns:a16="http://schemas.microsoft.com/office/drawing/2014/main" id="{7C24F6AC-990A-8062-CF5D-E76780967A57}"/>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E646B0D9-E14F-4A5D-B2B4-77758B28D365}"/>
              </a:ext>
            </a:extLst>
          </p:cNvPr>
          <p:cNvCxnSpPr>
            <a:cxnSpLocks/>
          </p:cNvCxnSpPr>
          <p:nvPr/>
        </p:nvCxnSpPr>
        <p:spPr>
          <a:xfrm>
            <a:off x="8332707" y="2723753"/>
            <a:ext cx="0" cy="118230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E53377F-E2B4-EA34-B05C-0073C598E65F}"/>
              </a:ext>
            </a:extLst>
          </p:cNvPr>
          <p:cNvGrpSpPr/>
          <p:nvPr/>
        </p:nvGrpSpPr>
        <p:grpSpPr>
          <a:xfrm>
            <a:off x="8475701" y="3819158"/>
            <a:ext cx="571500" cy="435517"/>
            <a:chOff x="6873241" y="2481738"/>
            <a:chExt cx="571500" cy="435517"/>
          </a:xfrm>
        </p:grpSpPr>
        <p:sp>
          <p:nvSpPr>
            <p:cNvPr id="9" name="Google Shape;463;p56">
              <a:extLst>
                <a:ext uri="{FF2B5EF4-FFF2-40B4-BE49-F238E27FC236}">
                  <a16:creationId xmlns:a16="http://schemas.microsoft.com/office/drawing/2014/main" id="{263E5B81-67A4-08FA-EECB-CE8C751C9C15}"/>
                </a:ext>
              </a:extLst>
            </p:cNvPr>
            <p:cNvSpPr txBox="1">
              <a:spLocks/>
            </p:cNvSpPr>
            <p:nvPr/>
          </p:nvSpPr>
          <p:spPr>
            <a:xfrm>
              <a:off x="6873241" y="248173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P</a:t>
              </a:r>
              <a:endParaRPr lang="en-US" sz="2400" baseline="-25000" dirty="0">
                <a:solidFill>
                  <a:srgbClr val="C00000"/>
                </a:solidFill>
              </a:endParaRPr>
            </a:p>
          </p:txBody>
        </p:sp>
        <p:cxnSp>
          <p:nvCxnSpPr>
            <p:cNvPr id="10" name="Straight Arrow Connector 9">
              <a:extLst>
                <a:ext uri="{FF2B5EF4-FFF2-40B4-BE49-F238E27FC236}">
                  <a16:creationId xmlns:a16="http://schemas.microsoft.com/office/drawing/2014/main" id="{25D3E875-53AF-3D7D-84F5-FEC06EE30494}"/>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Google Shape;463;p56">
            <a:extLst>
              <a:ext uri="{FF2B5EF4-FFF2-40B4-BE49-F238E27FC236}">
                <a16:creationId xmlns:a16="http://schemas.microsoft.com/office/drawing/2014/main" id="{F4277ACE-29CB-4D2C-0EF8-5253476C0065}"/>
              </a:ext>
            </a:extLst>
          </p:cNvPr>
          <p:cNvSpPr txBox="1">
            <a:spLocks/>
          </p:cNvSpPr>
          <p:nvPr/>
        </p:nvSpPr>
        <p:spPr>
          <a:xfrm>
            <a:off x="7818356" y="2207913"/>
            <a:ext cx="731521"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pPr algn="l"/>
            <a:r>
              <a:rPr lang="en-US" sz="2400" dirty="0">
                <a:solidFill>
                  <a:srgbClr val="C00000"/>
                </a:solidFill>
              </a:rPr>
              <a:t>A  </a:t>
            </a:r>
            <a:r>
              <a:rPr lang="en-US" sz="3600" dirty="0">
                <a:solidFill>
                  <a:srgbClr val="C00000"/>
                </a:solidFill>
              </a:rPr>
              <a:t>.</a:t>
            </a:r>
            <a:endParaRPr lang="en-US" sz="2400" baseline="-25000" dirty="0">
              <a:solidFill>
                <a:srgbClr val="C00000"/>
              </a:solidFill>
            </a:endParaRPr>
          </a:p>
        </p:txBody>
      </p:sp>
    </p:spTree>
    <p:extLst>
      <p:ext uri="{BB962C8B-B14F-4D97-AF65-F5344CB8AC3E}">
        <p14:creationId xmlns:p14="http://schemas.microsoft.com/office/powerpoint/2010/main" val="15449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circle(in)">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P spid="1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A353D04-4251-51A1-C6AA-A24691BB372A}"/>
              </a:ext>
            </a:extLst>
          </p:cNvPr>
          <p:cNvSpPr/>
          <p:nvPr/>
        </p:nvSpPr>
        <p:spPr>
          <a:xfrm>
            <a:off x="3388367" y="58464"/>
            <a:ext cx="5415265" cy="9284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oy, doll&#10;&#10;Description automatically generated">
            <a:extLst>
              <a:ext uri="{FF2B5EF4-FFF2-40B4-BE49-F238E27FC236}">
                <a16:creationId xmlns:a16="http://schemas.microsoft.com/office/drawing/2014/main" id="{140B2FB4-8435-775C-4C46-5C5902D59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931" y="754536"/>
            <a:ext cx="4138818" cy="4147112"/>
          </a:xfrm>
          <a:prstGeom prst="rect">
            <a:avLst/>
          </a:prstGeom>
        </p:spPr>
      </p:pic>
      <p:pic>
        <p:nvPicPr>
          <p:cNvPr id="5" name="Graphic 4" descr="Alarm clock">
            <a:extLst>
              <a:ext uri="{FF2B5EF4-FFF2-40B4-BE49-F238E27FC236}">
                <a16:creationId xmlns:a16="http://schemas.microsoft.com/office/drawing/2014/main" id="{FA927CF8-FA15-B1EF-1998-5105EE33B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50555" y="1676400"/>
            <a:ext cx="1371598" cy="1371598"/>
          </a:xfrm>
          <a:prstGeom prst="rect">
            <a:avLst/>
          </a:prstGeom>
        </p:spPr>
      </p:pic>
      <p:pic>
        <p:nvPicPr>
          <p:cNvPr id="6" name="Graphic 5" descr="Document">
            <a:extLst>
              <a:ext uri="{FF2B5EF4-FFF2-40B4-BE49-F238E27FC236}">
                <a16:creationId xmlns:a16="http://schemas.microsoft.com/office/drawing/2014/main" id="{33218107-8B2B-BAD0-D6D7-846DC64934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714" y="3505200"/>
            <a:ext cx="1097280" cy="1097280"/>
          </a:xfrm>
          <a:prstGeom prst="rect">
            <a:avLst/>
          </a:prstGeom>
        </p:spPr>
      </p:pic>
      <p:sp>
        <p:nvSpPr>
          <p:cNvPr id="7" name="TextBox 6">
            <a:extLst>
              <a:ext uri="{FF2B5EF4-FFF2-40B4-BE49-F238E27FC236}">
                <a16:creationId xmlns:a16="http://schemas.microsoft.com/office/drawing/2014/main" id="{9865AD44-E651-3FAC-A2E2-140F5DD32C1B}"/>
              </a:ext>
            </a:extLst>
          </p:cNvPr>
          <p:cNvSpPr txBox="1"/>
          <p:nvPr/>
        </p:nvSpPr>
        <p:spPr>
          <a:xfrm>
            <a:off x="6222153" y="3775806"/>
            <a:ext cx="5415265" cy="584775"/>
          </a:xfrm>
          <a:prstGeom prst="rect">
            <a:avLst/>
          </a:prstGeom>
          <a:noFill/>
        </p:spPr>
        <p:txBody>
          <a:bodyPr wrap="square">
            <a:spAutoFit/>
          </a:bodyPr>
          <a:lstStyle/>
          <a:p>
            <a:r>
              <a:rPr lang="vi-VN" sz="3200" b="1">
                <a:solidFill>
                  <a:schemeClr val="accent1">
                    <a:lumMod val="50000"/>
                  </a:schemeClr>
                </a:solidFill>
                <a:latin typeface="Times New Roman" panose="02020603050405020304" pitchFamily="18" charset="0"/>
                <a:cs typeface="Times New Roman" panose="02020603050405020304" pitchFamily="18" charset="0"/>
              </a:rPr>
              <a:t>Phiếu học tập</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8342E82-309C-D38F-517B-ADFA2B2C6DC1}"/>
              </a:ext>
            </a:extLst>
          </p:cNvPr>
          <p:cNvSpPr txBox="1"/>
          <p:nvPr/>
        </p:nvSpPr>
        <p:spPr>
          <a:xfrm>
            <a:off x="6515804" y="2071130"/>
            <a:ext cx="5415265" cy="584775"/>
          </a:xfrm>
          <a:prstGeom prst="rect">
            <a:avLst/>
          </a:prstGeom>
          <a:noFill/>
        </p:spPr>
        <p:txBody>
          <a:bodyPr wrap="square">
            <a:spAutoFit/>
          </a:bodyPr>
          <a:lstStyle/>
          <a:p>
            <a:r>
              <a:rPr lang="vi-VN" sz="3200" b="1">
                <a:solidFill>
                  <a:schemeClr val="accent1">
                    <a:lumMod val="50000"/>
                  </a:schemeClr>
                </a:solidFill>
                <a:latin typeface="Times New Roman" panose="02020603050405020304" pitchFamily="18" charset="0"/>
                <a:cs typeface="Times New Roman" panose="02020603050405020304" pitchFamily="18" charset="0"/>
              </a:rPr>
              <a:t>7 phút</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1005CBA-0876-0DE7-7FE3-A10852DC5C54}"/>
              </a:ext>
            </a:extLst>
          </p:cNvPr>
          <p:cNvSpPr txBox="1"/>
          <p:nvPr/>
        </p:nvSpPr>
        <p:spPr>
          <a:xfrm>
            <a:off x="3769367" y="173772"/>
            <a:ext cx="5415265" cy="584775"/>
          </a:xfrm>
          <a:prstGeom prst="rect">
            <a:avLst/>
          </a:prstGeom>
          <a:noFill/>
        </p:spPr>
        <p:txBody>
          <a:bodyPr wrap="square">
            <a:spAutoFit/>
          </a:bodyPr>
          <a:lstStyle/>
          <a:p>
            <a:r>
              <a:rPr lang="vi-VN" sz="3200" b="1">
                <a:solidFill>
                  <a:schemeClr val="bg1"/>
                </a:solidFill>
                <a:latin typeface="Times New Roman" panose="02020603050405020304" pitchFamily="18" charset="0"/>
                <a:cs typeface="Times New Roman" panose="02020603050405020304" pitchFamily="18" charset="0"/>
              </a:rPr>
              <a:t>HOẠT  ĐỘNG NHÓM</a:t>
            </a:r>
            <a:endParaRPr lang="en-US" sz="32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6735856"/>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65AD44-E651-3FAC-A2E2-140F5DD32C1B}"/>
              </a:ext>
            </a:extLst>
          </p:cNvPr>
          <p:cNvSpPr txBox="1"/>
          <p:nvPr/>
        </p:nvSpPr>
        <p:spPr>
          <a:xfrm>
            <a:off x="3505200" y="-29354"/>
            <a:ext cx="5415265" cy="584775"/>
          </a:xfrm>
          <a:prstGeom prst="rect">
            <a:avLst/>
          </a:prstGeom>
          <a:noFill/>
        </p:spPr>
        <p:txBody>
          <a:bodyPr wrap="square">
            <a:spAutoFit/>
          </a:bodyPr>
          <a:lstStyle/>
          <a:p>
            <a:pPr algn="ctr"/>
            <a:r>
              <a:rPr lang="vi-VN" sz="3200" b="1">
                <a:solidFill>
                  <a:schemeClr val="accent1">
                    <a:lumMod val="50000"/>
                  </a:schemeClr>
                </a:solidFill>
                <a:latin typeface="Times New Roman" panose="02020603050405020304" pitchFamily="18" charset="0"/>
                <a:cs typeface="Times New Roman" panose="02020603050405020304" pitchFamily="18" charset="0"/>
              </a:rPr>
              <a:t>Phiếu học tập</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9" name="Content Placeholder 6">
            <a:extLst>
              <a:ext uri="{FF2B5EF4-FFF2-40B4-BE49-F238E27FC236}">
                <a16:creationId xmlns:a16="http://schemas.microsoft.com/office/drawing/2014/main" id="{1487978F-1EB3-29C6-037F-CCBB7EB7E275}"/>
              </a:ext>
            </a:extLst>
          </p:cNvPr>
          <p:cNvSpPr txBox="1">
            <a:spLocks/>
          </p:cNvSpPr>
          <p:nvPr/>
        </p:nvSpPr>
        <p:spPr>
          <a:xfrm>
            <a:off x="211411" y="697712"/>
            <a:ext cx="8346648" cy="2574450"/>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buNone/>
            </a:pPr>
            <a:r>
              <a:rPr lang="vi-VN" sz="3200">
                <a:latin typeface="Times New Roman" panose="02020603050405020304" pitchFamily="18" charset="0"/>
                <a:cs typeface="Times New Roman" panose="02020603050405020304" pitchFamily="18" charset="0"/>
              </a:rPr>
              <a:t>1</a:t>
            </a:r>
            <a:r>
              <a:rPr lang="vi-VN" sz="2800">
                <a:latin typeface="Times New Roman" panose="02020603050405020304" pitchFamily="18" charset="0"/>
                <a:cs typeface="Times New Roman" panose="02020603050405020304" pitchFamily="18" charset="0"/>
              </a:rPr>
              <a:t>. Hãy biểu diễn các lực tác dụng vào viên bi, ốc vít kim loại, miếng xốp khi chúng ở vị trí như trong Hình 17.2. (1) và (2): Chiều chuyển động xuống dưới; (3) chiều chuyển động lên trên</a:t>
            </a:r>
          </a:p>
          <a:p>
            <a:pPr marL="0" indent="0" algn="just">
              <a:lnSpc>
                <a:spcPct val="100000"/>
              </a:lnSpc>
              <a:buNone/>
            </a:pPr>
            <a:endParaRPr lang="vi-VN" sz="3200">
              <a:latin typeface="Times New Roman" panose="02020603050405020304" pitchFamily="18" charset="0"/>
              <a:cs typeface="Times New Roman" panose="02020603050405020304" pitchFamily="18" charset="0"/>
            </a:endParaRPr>
          </a:p>
        </p:txBody>
      </p:sp>
      <p:sp>
        <p:nvSpPr>
          <p:cNvPr id="10" name="Content Placeholder 6">
            <a:extLst>
              <a:ext uri="{FF2B5EF4-FFF2-40B4-BE49-F238E27FC236}">
                <a16:creationId xmlns:a16="http://schemas.microsoft.com/office/drawing/2014/main" id="{3C2085E9-01F8-04A5-8D18-7FEE93C3B241}"/>
              </a:ext>
            </a:extLst>
          </p:cNvPr>
          <p:cNvSpPr txBox="1">
            <a:spLocks/>
          </p:cNvSpPr>
          <p:nvPr/>
        </p:nvSpPr>
        <p:spPr>
          <a:xfrm>
            <a:off x="201675" y="2985475"/>
            <a:ext cx="8164728" cy="186093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just">
              <a:lnSpc>
                <a:spcPct val="100000"/>
              </a:lnSpc>
              <a:spcBef>
                <a:spcPts val="0"/>
              </a:spcBef>
              <a:buNone/>
            </a:pPr>
            <a:r>
              <a:rPr lang="vi-VN" sz="2800">
                <a:latin typeface="Times New Roman" panose="02020603050405020304" pitchFamily="18" charset="0"/>
                <a:cs typeface="Times New Roman" panose="02020603050405020304" pitchFamily="18" charset="0"/>
              </a:rPr>
              <a:t>* Điều kiện để một vật chìm xuống hoặc nổi lên khi đặt trong chất lỏng.</a:t>
            </a:r>
          </a:p>
          <a:p>
            <a:pPr marL="0" indent="0" algn="just">
              <a:spcBef>
                <a:spcPts val="0"/>
              </a:spcBef>
              <a:buNone/>
            </a:pPr>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Vật sẽ chìm xuống khi:</a:t>
            </a:r>
            <a:r>
              <a:rPr lang="vi-VN" sz="2800">
                <a:latin typeface="Times New Roman" panose="02020603050405020304" pitchFamily="18" charset="0"/>
                <a:cs typeface="Times New Roman" panose="02020603050405020304" pitchFamily="18" charset="0"/>
              </a:rPr>
              <a:t> </a:t>
            </a:r>
            <a:r>
              <a:rPr lang="en-US" sz="2800" b="1">
                <a:solidFill>
                  <a:srgbClr val="FF0000"/>
                </a:solidFill>
                <a:latin typeface="Times New Roman" panose="02020603050405020304" pitchFamily="18" charset="0"/>
                <a:cs typeface="Times New Roman" panose="02020603050405020304" pitchFamily="18" charset="0"/>
              </a:rPr>
              <a:t>F</a:t>
            </a:r>
            <a:r>
              <a:rPr lang="en-US" sz="2800" b="1" baseline="-25000">
                <a:solidFill>
                  <a:srgbClr val="FF0000"/>
                </a:solidFill>
                <a:latin typeface="Times New Roman" panose="02020603050405020304" pitchFamily="18" charset="0"/>
                <a:cs typeface="Times New Roman" panose="02020603050405020304" pitchFamily="18" charset="0"/>
              </a:rPr>
              <a:t>A</a:t>
            </a:r>
            <a:r>
              <a:rPr lang="vi-VN" sz="2800" b="1">
                <a:solidFill>
                  <a:srgbClr val="FF0000"/>
                </a:solidFill>
                <a:latin typeface="Times New Roman" panose="02020603050405020304" pitchFamily="18" charset="0"/>
                <a:cs typeface="Times New Roman" panose="02020603050405020304" pitchFamily="18" charset="0"/>
              </a:rPr>
              <a:t> ................ P</a:t>
            </a:r>
            <a:endParaRPr lang="vi-VN" sz="280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r>
              <a:rPr lang="en-US" sz="2800">
                <a:latin typeface="Times New Roman" panose="02020603050405020304" pitchFamily="18" charset="0"/>
                <a:cs typeface="Times New Roman" panose="02020603050405020304" pitchFamily="18" charset="0"/>
              </a:rPr>
              <a:t>- Vật sẽ nổi lên khi:</a:t>
            </a:r>
            <a:r>
              <a:rPr lang="vi-VN" sz="2800">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F</a:t>
            </a:r>
            <a:r>
              <a:rPr lang="en-US" sz="3200" b="1" baseline="-25000">
                <a:solidFill>
                  <a:srgbClr val="FF0000"/>
                </a:solidFill>
                <a:latin typeface="Times New Roman" panose="02020603050405020304" pitchFamily="18" charset="0"/>
                <a:cs typeface="Times New Roman" panose="02020603050405020304" pitchFamily="18" charset="0"/>
              </a:rPr>
              <a:t>A</a:t>
            </a:r>
            <a:r>
              <a:rPr lang="vi-VN" sz="3200" b="1">
                <a:solidFill>
                  <a:srgbClr val="FF0000"/>
                </a:solidFill>
                <a:latin typeface="Times New Roman" panose="02020603050405020304" pitchFamily="18" charset="0"/>
                <a:cs typeface="Times New Roman" panose="02020603050405020304" pitchFamily="18" charset="0"/>
              </a:rPr>
              <a:t> ................ P</a:t>
            </a:r>
            <a:endParaRPr lang="vi-VN" sz="320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en-US" sz="3200">
              <a:latin typeface="Times New Roman" panose="02020603050405020304" pitchFamily="18" charset="0"/>
              <a:cs typeface="Times New Roman" panose="02020603050405020304" pitchFamily="18" charset="0"/>
            </a:endParaRPr>
          </a:p>
        </p:txBody>
      </p:sp>
      <p:sp>
        <p:nvSpPr>
          <p:cNvPr id="11" name="Google Shape;463;p56">
            <a:extLst>
              <a:ext uri="{FF2B5EF4-FFF2-40B4-BE49-F238E27FC236}">
                <a16:creationId xmlns:a16="http://schemas.microsoft.com/office/drawing/2014/main" id="{397473B5-1F0B-A2FB-991D-CC64A7A775D6}"/>
              </a:ext>
            </a:extLst>
          </p:cNvPr>
          <p:cNvSpPr txBox="1">
            <a:spLocks/>
          </p:cNvSpPr>
          <p:nvPr/>
        </p:nvSpPr>
        <p:spPr>
          <a:xfrm>
            <a:off x="345419" y="4898799"/>
            <a:ext cx="8331724" cy="17746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Clr>
                <a:srgbClr val="FFFFFF"/>
              </a:buClr>
              <a:buSzPts val="2800"/>
              <a:buFont typeface="Montserrat Medium"/>
              <a:buNone/>
              <a:tabLst/>
              <a:defRPr kumimoji="0" sz="2000" b="1" kern="0" spc="0" normalizeH="0" baseline="0">
                <a:ln>
                  <a:noFill/>
                </a:ln>
                <a:solidFill>
                  <a:srgbClr val="FFFFFF"/>
                </a:solidFill>
                <a:effectLst/>
                <a:uLnTx/>
                <a:uFillTx/>
                <a:latin typeface="Roboto" panose="02000000000000000000" pitchFamily="2" charset="0"/>
                <a:ea typeface="Montserrat Medium"/>
                <a:cs typeface="Arial" panose="020B0604020202020204" pitchFamily="34" charset="0"/>
              </a:defRPr>
            </a:lvl1pPr>
            <a:lvl2pPr marL="914400" indent="-317500" algn="ctr">
              <a:buClr>
                <a:schemeClr val="dk1"/>
              </a:buClr>
              <a:buSzPts val="2800"/>
              <a:buFont typeface="Montserrat Medium"/>
              <a:buNone/>
              <a:defRPr sz="2800">
                <a:solidFill>
                  <a:schemeClr val="dk1"/>
                </a:solidFill>
                <a:latin typeface="Montserrat Medium"/>
                <a:ea typeface="Montserrat Medium"/>
                <a:cs typeface="Montserrat Medium"/>
              </a:defRPr>
            </a:lvl2pPr>
            <a:lvl3pPr marL="1371600" indent="-317500" algn="ctr">
              <a:buClr>
                <a:schemeClr val="dk1"/>
              </a:buClr>
              <a:buSzPts val="2800"/>
              <a:buFont typeface="Montserrat Medium"/>
              <a:buNone/>
              <a:defRPr sz="2800">
                <a:solidFill>
                  <a:schemeClr val="dk1"/>
                </a:solidFill>
                <a:latin typeface="Montserrat Medium"/>
                <a:ea typeface="Montserrat Medium"/>
                <a:cs typeface="Montserrat Medium"/>
              </a:defRPr>
            </a:lvl3pPr>
            <a:lvl4pPr marL="1828800" indent="-317500" algn="ctr">
              <a:buClr>
                <a:schemeClr val="dk1"/>
              </a:buClr>
              <a:buSzPts val="2800"/>
              <a:buFont typeface="Montserrat Medium"/>
              <a:buNone/>
              <a:defRPr sz="2800">
                <a:solidFill>
                  <a:schemeClr val="dk1"/>
                </a:solidFill>
                <a:latin typeface="Montserrat Medium"/>
                <a:ea typeface="Montserrat Medium"/>
                <a:cs typeface="Montserrat Medium"/>
              </a:defRPr>
            </a:lvl4pPr>
            <a:lvl5pPr marL="2286000" indent="-317500" algn="ctr">
              <a:buClr>
                <a:schemeClr val="dk1"/>
              </a:buClr>
              <a:buSzPts val="2800"/>
              <a:buFont typeface="Montserrat Medium"/>
              <a:buNone/>
              <a:defRPr sz="2800">
                <a:solidFill>
                  <a:schemeClr val="dk1"/>
                </a:solidFill>
                <a:latin typeface="Montserrat Medium"/>
                <a:ea typeface="Montserrat Medium"/>
                <a:cs typeface="Montserrat Medium"/>
              </a:defRPr>
            </a:lvl5pPr>
            <a:lvl6pPr marL="2743200" indent="-317500" algn="ctr">
              <a:buClr>
                <a:schemeClr val="dk1"/>
              </a:buClr>
              <a:buSzPts val="2800"/>
              <a:buFont typeface="Montserrat Medium"/>
              <a:buNone/>
              <a:defRPr sz="2800">
                <a:solidFill>
                  <a:schemeClr val="dk1"/>
                </a:solidFill>
                <a:latin typeface="Montserrat Medium"/>
                <a:ea typeface="Montserrat Medium"/>
                <a:cs typeface="Montserrat Medium"/>
              </a:defRPr>
            </a:lvl6pPr>
            <a:lvl7pPr marL="3200400" indent="-317500" algn="ctr">
              <a:buClr>
                <a:schemeClr val="dk1"/>
              </a:buClr>
              <a:buSzPts val="2800"/>
              <a:buFont typeface="Montserrat Medium"/>
              <a:buNone/>
              <a:defRPr sz="2800">
                <a:solidFill>
                  <a:schemeClr val="dk1"/>
                </a:solidFill>
                <a:latin typeface="Montserrat Medium"/>
                <a:ea typeface="Montserrat Medium"/>
                <a:cs typeface="Montserrat Medium"/>
              </a:defRPr>
            </a:lvl7pPr>
            <a:lvl8pPr marL="3657600" indent="-317500" algn="ctr">
              <a:buClr>
                <a:schemeClr val="dk1"/>
              </a:buClr>
              <a:buSzPts val="2800"/>
              <a:buFont typeface="Montserrat Medium"/>
              <a:buNone/>
              <a:defRPr sz="2800">
                <a:solidFill>
                  <a:schemeClr val="dk1"/>
                </a:solidFill>
                <a:latin typeface="Montserrat Medium"/>
                <a:ea typeface="Montserrat Medium"/>
                <a:cs typeface="Montserrat Medium"/>
              </a:defRPr>
            </a:lvl8pPr>
            <a:lvl9pPr marL="4114800" indent="-317500" algn="ctr">
              <a:buClr>
                <a:schemeClr val="dk1"/>
              </a:buClr>
              <a:buSzPts val="2800"/>
              <a:buFont typeface="Montserrat Medium"/>
              <a:buNone/>
              <a:defRPr sz="2800">
                <a:solidFill>
                  <a:schemeClr val="dk1"/>
                </a:solidFill>
                <a:latin typeface="Montserrat Medium"/>
                <a:ea typeface="Montserrat Medium"/>
                <a:cs typeface="Montserrat Medium"/>
              </a:defRPr>
            </a:lvl9pPr>
          </a:lstStyle>
          <a:p>
            <a:pPr algn="just">
              <a:lnSpc>
                <a:spcPct val="100000"/>
              </a:lnSpc>
            </a:pPr>
            <a:r>
              <a:rPr lang="vi-VN" sz="2800" b="0">
                <a:solidFill>
                  <a:schemeClr val="tx1"/>
                </a:solidFill>
                <a:latin typeface="Times New Roman" panose="02020603050405020304" pitchFamily="18" charset="0"/>
                <a:cs typeface="Times New Roman" panose="02020603050405020304" pitchFamily="18" charset="0"/>
              </a:rPr>
              <a:t>2. Mô </a:t>
            </a:r>
            <a:r>
              <a:rPr lang="vi-VN" sz="2800" b="0" dirty="0">
                <a:solidFill>
                  <a:schemeClr val="tx1"/>
                </a:solidFill>
                <a:latin typeface="Times New Roman" panose="02020603050405020304" pitchFamily="18" charset="0"/>
                <a:cs typeface="Times New Roman" panose="02020603050405020304" pitchFamily="18" charset="0"/>
              </a:rPr>
              <a:t>tả sự thay đổi lực đẩy của nước lên quả </a:t>
            </a:r>
            <a:r>
              <a:rPr lang="vi-VN" sz="2800" b="0">
                <a:solidFill>
                  <a:schemeClr val="tx1"/>
                </a:solidFill>
                <a:latin typeface="Times New Roman" panose="02020603050405020304" pitchFamily="18" charset="0"/>
                <a:cs typeface="Times New Roman" panose="02020603050405020304" pitchFamily="18" charset="0"/>
              </a:rPr>
              <a:t>bóng trong hình 17.1 từ </a:t>
            </a:r>
            <a:r>
              <a:rPr lang="vi-VN" sz="2800" b="0" dirty="0">
                <a:solidFill>
                  <a:schemeClr val="tx1"/>
                </a:solidFill>
                <a:latin typeface="Times New Roman" panose="02020603050405020304" pitchFamily="18" charset="0"/>
                <a:cs typeface="Times New Roman" panose="02020603050405020304" pitchFamily="18" charset="0"/>
              </a:rPr>
              <a:t>khi bắt đầu nhấn quả bóng vào nước, đến khi quả bóng chìm hoàn toàn trong nước.</a:t>
            </a:r>
            <a:endParaRPr lang="en-US" sz="2800" b="0" dirty="0">
              <a:solidFill>
                <a:schemeClr val="tx1"/>
              </a:solidFill>
              <a:latin typeface="Times New Roman" panose="02020603050405020304" pitchFamily="18" charset="0"/>
              <a:cs typeface="Times New Roman" panose="02020603050405020304" pitchFamily="18" charset="0"/>
              <a:sym typeface="Montserrat Medium"/>
            </a:endParaRPr>
          </a:p>
        </p:txBody>
      </p:sp>
      <p:pic>
        <p:nvPicPr>
          <p:cNvPr id="12" name="Picture 11">
            <a:extLst>
              <a:ext uri="{FF2B5EF4-FFF2-40B4-BE49-F238E27FC236}">
                <a16:creationId xmlns:a16="http://schemas.microsoft.com/office/drawing/2014/main" id="{B0D4BA1A-C162-90FC-8D41-036F02A8B9ED}"/>
              </a:ext>
            </a:extLst>
          </p:cNvPr>
          <p:cNvPicPr>
            <a:picLocks noChangeAspect="1"/>
          </p:cNvPicPr>
          <p:nvPr/>
        </p:nvPicPr>
        <p:blipFill>
          <a:blip r:embed="rId2"/>
          <a:stretch>
            <a:fillRect/>
          </a:stretch>
        </p:blipFill>
        <p:spPr>
          <a:xfrm>
            <a:off x="8677143" y="3428214"/>
            <a:ext cx="3072353" cy="1743226"/>
          </a:xfrm>
          <a:prstGeom prst="rect">
            <a:avLst/>
          </a:prstGeom>
        </p:spPr>
      </p:pic>
      <p:pic>
        <p:nvPicPr>
          <p:cNvPr id="15" name="Picture 14">
            <a:extLst>
              <a:ext uri="{FF2B5EF4-FFF2-40B4-BE49-F238E27FC236}">
                <a16:creationId xmlns:a16="http://schemas.microsoft.com/office/drawing/2014/main" id="{1350CB58-A943-611C-C11E-1B83E3AA6DE0}"/>
              </a:ext>
            </a:extLst>
          </p:cNvPr>
          <p:cNvPicPr>
            <a:picLocks noChangeAspect="1"/>
          </p:cNvPicPr>
          <p:nvPr/>
        </p:nvPicPr>
        <p:blipFill>
          <a:blip r:embed="rId3"/>
          <a:stretch>
            <a:fillRect/>
          </a:stretch>
        </p:blipFill>
        <p:spPr>
          <a:xfrm>
            <a:off x="8508819" y="640529"/>
            <a:ext cx="3443696" cy="2148318"/>
          </a:xfrm>
          <a:prstGeom prst="rect">
            <a:avLst/>
          </a:prstGeom>
        </p:spPr>
      </p:pic>
      <p:sp>
        <p:nvSpPr>
          <p:cNvPr id="16" name="Rectangle: Rounded Corners 15">
            <a:extLst>
              <a:ext uri="{FF2B5EF4-FFF2-40B4-BE49-F238E27FC236}">
                <a16:creationId xmlns:a16="http://schemas.microsoft.com/office/drawing/2014/main" id="{E945DD58-5B2E-F30A-163E-2AC0C213F363}"/>
              </a:ext>
            </a:extLst>
          </p:cNvPr>
          <p:cNvSpPr/>
          <p:nvPr/>
        </p:nvSpPr>
        <p:spPr>
          <a:xfrm>
            <a:off x="9151627" y="3072530"/>
            <a:ext cx="1828614" cy="39926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000FC02-EA12-0C7E-6CB9-B0D455D5BC0C}"/>
              </a:ext>
            </a:extLst>
          </p:cNvPr>
          <p:cNvSpPr txBox="1"/>
          <p:nvPr/>
        </p:nvSpPr>
        <p:spPr>
          <a:xfrm>
            <a:off x="9240067" y="3029124"/>
            <a:ext cx="1981200" cy="523220"/>
          </a:xfrm>
          <a:prstGeom prst="rect">
            <a:avLst/>
          </a:prstGeom>
          <a:noFill/>
        </p:spPr>
        <p:txBody>
          <a:bodyPr wrap="square">
            <a:spAutoFit/>
          </a:bodyPr>
          <a:lstStyle/>
          <a:p>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Hình 17.2</a:t>
            </a:r>
            <a:endParaRPr lang="en-US" sz="280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4BCD333F-54A5-755A-6B22-61A5C676979A}"/>
              </a:ext>
            </a:extLst>
          </p:cNvPr>
          <p:cNvSpPr/>
          <p:nvPr/>
        </p:nvSpPr>
        <p:spPr>
          <a:xfrm>
            <a:off x="9372600" y="5192328"/>
            <a:ext cx="1828614" cy="39926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4E2C8BD-DA69-CF9D-FCCC-0B1697AEA2A0}"/>
              </a:ext>
            </a:extLst>
          </p:cNvPr>
          <p:cNvSpPr txBox="1"/>
          <p:nvPr/>
        </p:nvSpPr>
        <p:spPr>
          <a:xfrm>
            <a:off x="9486993" y="5171440"/>
            <a:ext cx="1981200" cy="523220"/>
          </a:xfrm>
          <a:prstGeom prst="rect">
            <a:avLst/>
          </a:prstGeom>
          <a:noFill/>
        </p:spPr>
        <p:txBody>
          <a:bodyPr wrap="square">
            <a:spAutoFit/>
          </a:bodyPr>
          <a:lstStyle/>
          <a:p>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Hình 17.1</a:t>
            </a:r>
            <a:endParaRPr lang="en-US" sz="280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0075E543-04FF-E1C8-C069-D5261E9A83FA}"/>
              </a:ext>
            </a:extLst>
          </p:cNvPr>
          <p:cNvSpPr/>
          <p:nvPr/>
        </p:nvSpPr>
        <p:spPr>
          <a:xfrm>
            <a:off x="152400" y="566334"/>
            <a:ext cx="11887200" cy="5758266"/>
          </a:xfrm>
          <a:prstGeom prst="roundRect">
            <a:avLst>
              <a:gd name="adj" fmla="val 9129"/>
            </a:avLst>
          </a:prstGeom>
          <a:noFill/>
          <a:ln w="28575">
            <a:solidFill>
              <a:schemeClr val="accent1">
                <a:lumMod val="50000"/>
              </a:schemeClr>
            </a:solidFill>
            <a:extLst>
              <a:ext uri="{C807C97D-BFC1-408E-A445-0C87EB9F89A2}">
                <ask:lineSketchStyleProps xmlns:ask="http://schemas.microsoft.com/office/drawing/2018/sketchyshapes" sd="323100741">
                  <a:custGeom>
                    <a:avLst/>
                    <a:gdLst>
                      <a:gd name="connsiteX0" fmla="*/ 0 w 11887200"/>
                      <a:gd name="connsiteY0" fmla="*/ 490892 h 5377281"/>
                      <a:gd name="connsiteX1" fmla="*/ 490892 w 11887200"/>
                      <a:gd name="connsiteY1" fmla="*/ 0 h 5377281"/>
                      <a:gd name="connsiteX2" fmla="*/ 846753 w 11887200"/>
                      <a:gd name="connsiteY2" fmla="*/ 0 h 5377281"/>
                      <a:gd name="connsiteX3" fmla="*/ 1638831 w 11887200"/>
                      <a:gd name="connsiteY3" fmla="*/ 0 h 5377281"/>
                      <a:gd name="connsiteX4" fmla="*/ 2321854 w 11887200"/>
                      <a:gd name="connsiteY4" fmla="*/ 0 h 5377281"/>
                      <a:gd name="connsiteX5" fmla="*/ 2786769 w 11887200"/>
                      <a:gd name="connsiteY5" fmla="*/ 0 h 5377281"/>
                      <a:gd name="connsiteX6" fmla="*/ 3469792 w 11887200"/>
                      <a:gd name="connsiteY6" fmla="*/ 0 h 5377281"/>
                      <a:gd name="connsiteX7" fmla="*/ 3825653 w 11887200"/>
                      <a:gd name="connsiteY7" fmla="*/ 0 h 5377281"/>
                      <a:gd name="connsiteX8" fmla="*/ 4617731 w 11887200"/>
                      <a:gd name="connsiteY8" fmla="*/ 0 h 5377281"/>
                      <a:gd name="connsiteX9" fmla="*/ 5409809 w 11887200"/>
                      <a:gd name="connsiteY9" fmla="*/ 0 h 5377281"/>
                      <a:gd name="connsiteX10" fmla="*/ 5656615 w 11887200"/>
                      <a:gd name="connsiteY10" fmla="*/ 0 h 5377281"/>
                      <a:gd name="connsiteX11" fmla="*/ 6339639 w 11887200"/>
                      <a:gd name="connsiteY11" fmla="*/ 0 h 5377281"/>
                      <a:gd name="connsiteX12" fmla="*/ 6695500 w 11887200"/>
                      <a:gd name="connsiteY12" fmla="*/ 0 h 5377281"/>
                      <a:gd name="connsiteX13" fmla="*/ 7378523 w 11887200"/>
                      <a:gd name="connsiteY13" fmla="*/ 0 h 5377281"/>
                      <a:gd name="connsiteX14" fmla="*/ 7734384 w 11887200"/>
                      <a:gd name="connsiteY14" fmla="*/ 0 h 5377281"/>
                      <a:gd name="connsiteX15" fmla="*/ 8417408 w 11887200"/>
                      <a:gd name="connsiteY15" fmla="*/ 0 h 5377281"/>
                      <a:gd name="connsiteX16" fmla="*/ 8773268 w 11887200"/>
                      <a:gd name="connsiteY16" fmla="*/ 0 h 5377281"/>
                      <a:gd name="connsiteX17" fmla="*/ 9020075 w 11887200"/>
                      <a:gd name="connsiteY17" fmla="*/ 0 h 5377281"/>
                      <a:gd name="connsiteX18" fmla="*/ 9703099 w 11887200"/>
                      <a:gd name="connsiteY18" fmla="*/ 0 h 5377281"/>
                      <a:gd name="connsiteX19" fmla="*/ 10277068 w 11887200"/>
                      <a:gd name="connsiteY19" fmla="*/ 0 h 5377281"/>
                      <a:gd name="connsiteX20" fmla="*/ 10632929 w 11887200"/>
                      <a:gd name="connsiteY20" fmla="*/ 0 h 5377281"/>
                      <a:gd name="connsiteX21" fmla="*/ 11396308 w 11887200"/>
                      <a:gd name="connsiteY21" fmla="*/ 0 h 5377281"/>
                      <a:gd name="connsiteX22" fmla="*/ 11887200 w 11887200"/>
                      <a:gd name="connsiteY22" fmla="*/ 490892 h 5377281"/>
                      <a:gd name="connsiteX23" fmla="*/ 11887200 w 11887200"/>
                      <a:gd name="connsiteY23" fmla="*/ 908464 h 5377281"/>
                      <a:gd name="connsiteX24" fmla="*/ 11887200 w 11887200"/>
                      <a:gd name="connsiteY24" fmla="*/ 1413946 h 5377281"/>
                      <a:gd name="connsiteX25" fmla="*/ 11887200 w 11887200"/>
                      <a:gd name="connsiteY25" fmla="*/ 1963383 h 5377281"/>
                      <a:gd name="connsiteX26" fmla="*/ 11887200 w 11887200"/>
                      <a:gd name="connsiteY26" fmla="*/ 2512821 h 5377281"/>
                      <a:gd name="connsiteX27" fmla="*/ 11887200 w 11887200"/>
                      <a:gd name="connsiteY27" fmla="*/ 3106213 h 5377281"/>
                      <a:gd name="connsiteX28" fmla="*/ 11887200 w 11887200"/>
                      <a:gd name="connsiteY28" fmla="*/ 3699605 h 5377281"/>
                      <a:gd name="connsiteX29" fmla="*/ 11887200 w 11887200"/>
                      <a:gd name="connsiteY29" fmla="*/ 4336952 h 5377281"/>
                      <a:gd name="connsiteX30" fmla="*/ 11887200 w 11887200"/>
                      <a:gd name="connsiteY30" fmla="*/ 4886389 h 5377281"/>
                      <a:gd name="connsiteX31" fmla="*/ 11396308 w 11887200"/>
                      <a:gd name="connsiteY31" fmla="*/ 5377281 h 5377281"/>
                      <a:gd name="connsiteX32" fmla="*/ 10822339 w 11887200"/>
                      <a:gd name="connsiteY32" fmla="*/ 5377281 h 5377281"/>
                      <a:gd name="connsiteX33" fmla="*/ 10139315 w 11887200"/>
                      <a:gd name="connsiteY33" fmla="*/ 5377281 h 5377281"/>
                      <a:gd name="connsiteX34" fmla="*/ 9783454 w 11887200"/>
                      <a:gd name="connsiteY34" fmla="*/ 5377281 h 5377281"/>
                      <a:gd name="connsiteX35" fmla="*/ 9100431 w 11887200"/>
                      <a:gd name="connsiteY35" fmla="*/ 5377281 h 5377281"/>
                      <a:gd name="connsiteX36" fmla="*/ 8308353 w 11887200"/>
                      <a:gd name="connsiteY36" fmla="*/ 5377281 h 5377281"/>
                      <a:gd name="connsiteX37" fmla="*/ 7625330 w 11887200"/>
                      <a:gd name="connsiteY37" fmla="*/ 5377281 h 5377281"/>
                      <a:gd name="connsiteX38" fmla="*/ 7160415 w 11887200"/>
                      <a:gd name="connsiteY38" fmla="*/ 5377281 h 5377281"/>
                      <a:gd name="connsiteX39" fmla="*/ 6368337 w 11887200"/>
                      <a:gd name="connsiteY39" fmla="*/ 5377281 h 5377281"/>
                      <a:gd name="connsiteX40" fmla="*/ 5903422 w 11887200"/>
                      <a:gd name="connsiteY40" fmla="*/ 5377281 h 5377281"/>
                      <a:gd name="connsiteX41" fmla="*/ 5220399 w 11887200"/>
                      <a:gd name="connsiteY41" fmla="*/ 5377281 h 5377281"/>
                      <a:gd name="connsiteX42" fmla="*/ 4428321 w 11887200"/>
                      <a:gd name="connsiteY42" fmla="*/ 5377281 h 5377281"/>
                      <a:gd name="connsiteX43" fmla="*/ 3636244 w 11887200"/>
                      <a:gd name="connsiteY43" fmla="*/ 5377281 h 5377281"/>
                      <a:gd name="connsiteX44" fmla="*/ 3389437 w 11887200"/>
                      <a:gd name="connsiteY44" fmla="*/ 5377281 h 5377281"/>
                      <a:gd name="connsiteX45" fmla="*/ 2924522 w 11887200"/>
                      <a:gd name="connsiteY45" fmla="*/ 5377281 h 5377281"/>
                      <a:gd name="connsiteX46" fmla="*/ 2568661 w 11887200"/>
                      <a:gd name="connsiteY46" fmla="*/ 5377281 h 5377281"/>
                      <a:gd name="connsiteX47" fmla="*/ 1776583 w 11887200"/>
                      <a:gd name="connsiteY47" fmla="*/ 5377281 h 5377281"/>
                      <a:gd name="connsiteX48" fmla="*/ 1093560 w 11887200"/>
                      <a:gd name="connsiteY48" fmla="*/ 5377281 h 5377281"/>
                      <a:gd name="connsiteX49" fmla="*/ 490892 w 11887200"/>
                      <a:gd name="connsiteY49" fmla="*/ 5377281 h 5377281"/>
                      <a:gd name="connsiteX50" fmla="*/ 0 w 11887200"/>
                      <a:gd name="connsiteY50" fmla="*/ 4886389 h 5377281"/>
                      <a:gd name="connsiteX51" fmla="*/ 0 w 11887200"/>
                      <a:gd name="connsiteY51" fmla="*/ 4249042 h 5377281"/>
                      <a:gd name="connsiteX52" fmla="*/ 0 w 11887200"/>
                      <a:gd name="connsiteY52" fmla="*/ 3787515 h 5377281"/>
                      <a:gd name="connsiteX53" fmla="*/ 0 w 11887200"/>
                      <a:gd name="connsiteY53" fmla="*/ 3369943 h 5377281"/>
                      <a:gd name="connsiteX54" fmla="*/ 0 w 11887200"/>
                      <a:gd name="connsiteY54" fmla="*/ 2908415 h 5377281"/>
                      <a:gd name="connsiteX55" fmla="*/ 0 w 11887200"/>
                      <a:gd name="connsiteY55" fmla="*/ 2446888 h 5377281"/>
                      <a:gd name="connsiteX56" fmla="*/ 0 w 11887200"/>
                      <a:gd name="connsiteY56" fmla="*/ 1941406 h 5377281"/>
                      <a:gd name="connsiteX57" fmla="*/ 0 w 11887200"/>
                      <a:gd name="connsiteY57" fmla="*/ 1435924 h 5377281"/>
                      <a:gd name="connsiteX58" fmla="*/ 0 w 11887200"/>
                      <a:gd name="connsiteY58" fmla="*/ 490892 h 537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87200" h="5377281" extrusionOk="0">
                        <a:moveTo>
                          <a:pt x="0" y="490892"/>
                        </a:moveTo>
                        <a:cubicBezTo>
                          <a:pt x="6740" y="142335"/>
                          <a:pt x="170680" y="-64551"/>
                          <a:pt x="490892" y="0"/>
                        </a:cubicBezTo>
                        <a:cubicBezTo>
                          <a:pt x="603555" y="-20338"/>
                          <a:pt x="736130" y="20205"/>
                          <a:pt x="846753" y="0"/>
                        </a:cubicBezTo>
                        <a:cubicBezTo>
                          <a:pt x="957376" y="-20205"/>
                          <a:pt x="1253713" y="54879"/>
                          <a:pt x="1638831" y="0"/>
                        </a:cubicBezTo>
                        <a:cubicBezTo>
                          <a:pt x="2023949" y="-54879"/>
                          <a:pt x="2085558" y="16937"/>
                          <a:pt x="2321854" y="0"/>
                        </a:cubicBezTo>
                        <a:cubicBezTo>
                          <a:pt x="2558150" y="-16937"/>
                          <a:pt x="2686553" y="29685"/>
                          <a:pt x="2786769" y="0"/>
                        </a:cubicBezTo>
                        <a:cubicBezTo>
                          <a:pt x="2886985" y="-29685"/>
                          <a:pt x="3229719" y="27729"/>
                          <a:pt x="3469792" y="0"/>
                        </a:cubicBezTo>
                        <a:cubicBezTo>
                          <a:pt x="3709865" y="-27729"/>
                          <a:pt x="3699940" y="29742"/>
                          <a:pt x="3825653" y="0"/>
                        </a:cubicBezTo>
                        <a:cubicBezTo>
                          <a:pt x="3951366" y="-29742"/>
                          <a:pt x="4252229" y="32155"/>
                          <a:pt x="4617731" y="0"/>
                        </a:cubicBezTo>
                        <a:cubicBezTo>
                          <a:pt x="4983233" y="-32155"/>
                          <a:pt x="5104632" y="90381"/>
                          <a:pt x="5409809" y="0"/>
                        </a:cubicBezTo>
                        <a:cubicBezTo>
                          <a:pt x="5714986" y="-90381"/>
                          <a:pt x="5548648" y="15563"/>
                          <a:pt x="5656615" y="0"/>
                        </a:cubicBezTo>
                        <a:cubicBezTo>
                          <a:pt x="5764582" y="-15563"/>
                          <a:pt x="6069520" y="28181"/>
                          <a:pt x="6339639" y="0"/>
                        </a:cubicBezTo>
                        <a:cubicBezTo>
                          <a:pt x="6609758" y="-28181"/>
                          <a:pt x="6577620" y="8278"/>
                          <a:pt x="6695500" y="0"/>
                        </a:cubicBezTo>
                        <a:cubicBezTo>
                          <a:pt x="6813380" y="-8278"/>
                          <a:pt x="7079964" y="81156"/>
                          <a:pt x="7378523" y="0"/>
                        </a:cubicBezTo>
                        <a:cubicBezTo>
                          <a:pt x="7677082" y="-81156"/>
                          <a:pt x="7624519" y="6066"/>
                          <a:pt x="7734384" y="0"/>
                        </a:cubicBezTo>
                        <a:cubicBezTo>
                          <a:pt x="7844249" y="-6066"/>
                          <a:pt x="8185813" y="33324"/>
                          <a:pt x="8417408" y="0"/>
                        </a:cubicBezTo>
                        <a:cubicBezTo>
                          <a:pt x="8649003" y="-33324"/>
                          <a:pt x="8618838" y="36521"/>
                          <a:pt x="8773268" y="0"/>
                        </a:cubicBezTo>
                        <a:cubicBezTo>
                          <a:pt x="8927698" y="-36521"/>
                          <a:pt x="8958565" y="25396"/>
                          <a:pt x="9020075" y="0"/>
                        </a:cubicBezTo>
                        <a:cubicBezTo>
                          <a:pt x="9081585" y="-25396"/>
                          <a:pt x="9462566" y="52678"/>
                          <a:pt x="9703099" y="0"/>
                        </a:cubicBezTo>
                        <a:cubicBezTo>
                          <a:pt x="9943632" y="-52678"/>
                          <a:pt x="10066130" y="49722"/>
                          <a:pt x="10277068" y="0"/>
                        </a:cubicBezTo>
                        <a:cubicBezTo>
                          <a:pt x="10488006" y="-49722"/>
                          <a:pt x="10499949" y="6059"/>
                          <a:pt x="10632929" y="0"/>
                        </a:cubicBezTo>
                        <a:cubicBezTo>
                          <a:pt x="10765909" y="-6059"/>
                          <a:pt x="11177973" y="49269"/>
                          <a:pt x="11396308" y="0"/>
                        </a:cubicBezTo>
                        <a:cubicBezTo>
                          <a:pt x="11651281" y="-34649"/>
                          <a:pt x="11827155" y="211989"/>
                          <a:pt x="11887200" y="490892"/>
                        </a:cubicBezTo>
                        <a:cubicBezTo>
                          <a:pt x="11900778" y="671520"/>
                          <a:pt x="11847136" y="741909"/>
                          <a:pt x="11887200" y="908464"/>
                        </a:cubicBezTo>
                        <a:cubicBezTo>
                          <a:pt x="11927264" y="1075019"/>
                          <a:pt x="11874945" y="1187572"/>
                          <a:pt x="11887200" y="1413946"/>
                        </a:cubicBezTo>
                        <a:cubicBezTo>
                          <a:pt x="11899455" y="1640320"/>
                          <a:pt x="11855256" y="1701284"/>
                          <a:pt x="11887200" y="1963383"/>
                        </a:cubicBezTo>
                        <a:cubicBezTo>
                          <a:pt x="11919144" y="2225482"/>
                          <a:pt x="11867408" y="2258843"/>
                          <a:pt x="11887200" y="2512821"/>
                        </a:cubicBezTo>
                        <a:cubicBezTo>
                          <a:pt x="11906992" y="2766799"/>
                          <a:pt x="11859665" y="2959642"/>
                          <a:pt x="11887200" y="3106213"/>
                        </a:cubicBezTo>
                        <a:cubicBezTo>
                          <a:pt x="11914735" y="3252784"/>
                          <a:pt x="11820270" y="3440314"/>
                          <a:pt x="11887200" y="3699605"/>
                        </a:cubicBezTo>
                        <a:cubicBezTo>
                          <a:pt x="11954130" y="3958896"/>
                          <a:pt x="11859744" y="4167627"/>
                          <a:pt x="11887200" y="4336952"/>
                        </a:cubicBezTo>
                        <a:cubicBezTo>
                          <a:pt x="11914656" y="4506277"/>
                          <a:pt x="11835073" y="4754764"/>
                          <a:pt x="11887200" y="4886389"/>
                        </a:cubicBezTo>
                        <a:cubicBezTo>
                          <a:pt x="11872145" y="5173577"/>
                          <a:pt x="11705763" y="5312842"/>
                          <a:pt x="11396308" y="5377281"/>
                        </a:cubicBezTo>
                        <a:cubicBezTo>
                          <a:pt x="11270304" y="5417974"/>
                          <a:pt x="10989687" y="5353899"/>
                          <a:pt x="10822339" y="5377281"/>
                        </a:cubicBezTo>
                        <a:cubicBezTo>
                          <a:pt x="10654991" y="5400663"/>
                          <a:pt x="10374400" y="5343153"/>
                          <a:pt x="10139315" y="5377281"/>
                        </a:cubicBezTo>
                        <a:cubicBezTo>
                          <a:pt x="9904230" y="5411409"/>
                          <a:pt x="9933031" y="5371852"/>
                          <a:pt x="9783454" y="5377281"/>
                        </a:cubicBezTo>
                        <a:cubicBezTo>
                          <a:pt x="9633877" y="5382710"/>
                          <a:pt x="9366893" y="5343298"/>
                          <a:pt x="9100431" y="5377281"/>
                        </a:cubicBezTo>
                        <a:cubicBezTo>
                          <a:pt x="8833969" y="5411264"/>
                          <a:pt x="8530629" y="5308696"/>
                          <a:pt x="8308353" y="5377281"/>
                        </a:cubicBezTo>
                        <a:cubicBezTo>
                          <a:pt x="8086077" y="5445866"/>
                          <a:pt x="7840843" y="5375719"/>
                          <a:pt x="7625330" y="5377281"/>
                        </a:cubicBezTo>
                        <a:cubicBezTo>
                          <a:pt x="7409817" y="5378843"/>
                          <a:pt x="7384995" y="5331253"/>
                          <a:pt x="7160415" y="5377281"/>
                        </a:cubicBezTo>
                        <a:cubicBezTo>
                          <a:pt x="6935835" y="5423309"/>
                          <a:pt x="6582693" y="5332965"/>
                          <a:pt x="6368337" y="5377281"/>
                        </a:cubicBezTo>
                        <a:cubicBezTo>
                          <a:pt x="6153981" y="5421597"/>
                          <a:pt x="6079830" y="5356172"/>
                          <a:pt x="5903422" y="5377281"/>
                        </a:cubicBezTo>
                        <a:cubicBezTo>
                          <a:pt x="5727015" y="5398390"/>
                          <a:pt x="5483897" y="5299054"/>
                          <a:pt x="5220399" y="5377281"/>
                        </a:cubicBezTo>
                        <a:cubicBezTo>
                          <a:pt x="4956901" y="5455508"/>
                          <a:pt x="4745236" y="5372363"/>
                          <a:pt x="4428321" y="5377281"/>
                        </a:cubicBezTo>
                        <a:cubicBezTo>
                          <a:pt x="4111406" y="5382199"/>
                          <a:pt x="3914783" y="5337455"/>
                          <a:pt x="3636244" y="5377281"/>
                        </a:cubicBezTo>
                        <a:cubicBezTo>
                          <a:pt x="3357705" y="5417107"/>
                          <a:pt x="3442088" y="5371137"/>
                          <a:pt x="3389437" y="5377281"/>
                        </a:cubicBezTo>
                        <a:cubicBezTo>
                          <a:pt x="3336786" y="5383425"/>
                          <a:pt x="3125577" y="5372107"/>
                          <a:pt x="2924522" y="5377281"/>
                        </a:cubicBezTo>
                        <a:cubicBezTo>
                          <a:pt x="2723468" y="5382455"/>
                          <a:pt x="2654333" y="5363448"/>
                          <a:pt x="2568661" y="5377281"/>
                        </a:cubicBezTo>
                        <a:cubicBezTo>
                          <a:pt x="2482989" y="5391114"/>
                          <a:pt x="1958013" y="5340197"/>
                          <a:pt x="1776583" y="5377281"/>
                        </a:cubicBezTo>
                        <a:cubicBezTo>
                          <a:pt x="1595153" y="5414365"/>
                          <a:pt x="1343961" y="5358630"/>
                          <a:pt x="1093560" y="5377281"/>
                        </a:cubicBezTo>
                        <a:cubicBezTo>
                          <a:pt x="843159" y="5395932"/>
                          <a:pt x="662504" y="5316090"/>
                          <a:pt x="490892" y="5377281"/>
                        </a:cubicBezTo>
                        <a:cubicBezTo>
                          <a:pt x="263252" y="5436069"/>
                          <a:pt x="-15406" y="5154283"/>
                          <a:pt x="0" y="4886389"/>
                        </a:cubicBezTo>
                        <a:cubicBezTo>
                          <a:pt x="-74885" y="4699756"/>
                          <a:pt x="24519" y="4428418"/>
                          <a:pt x="0" y="4249042"/>
                        </a:cubicBezTo>
                        <a:cubicBezTo>
                          <a:pt x="-24519" y="4069666"/>
                          <a:pt x="26946" y="3916225"/>
                          <a:pt x="0" y="3787515"/>
                        </a:cubicBezTo>
                        <a:cubicBezTo>
                          <a:pt x="-26946" y="3658805"/>
                          <a:pt x="30709" y="3478234"/>
                          <a:pt x="0" y="3369943"/>
                        </a:cubicBezTo>
                        <a:cubicBezTo>
                          <a:pt x="-30709" y="3261652"/>
                          <a:pt x="10943" y="3011670"/>
                          <a:pt x="0" y="2908415"/>
                        </a:cubicBezTo>
                        <a:cubicBezTo>
                          <a:pt x="-10943" y="2805160"/>
                          <a:pt x="41696" y="2556341"/>
                          <a:pt x="0" y="2446888"/>
                        </a:cubicBezTo>
                        <a:cubicBezTo>
                          <a:pt x="-41696" y="2337435"/>
                          <a:pt x="1775" y="2094316"/>
                          <a:pt x="0" y="1941406"/>
                        </a:cubicBezTo>
                        <a:cubicBezTo>
                          <a:pt x="-1775" y="1788496"/>
                          <a:pt x="58667" y="1557006"/>
                          <a:pt x="0" y="1435924"/>
                        </a:cubicBezTo>
                        <a:cubicBezTo>
                          <a:pt x="-58667" y="1314842"/>
                          <a:pt x="50009" y="861935"/>
                          <a:pt x="0" y="490892"/>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961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750"/>
                                        <p:tgtEl>
                                          <p:spTgt spid="1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6" grpId="0" animBg="1"/>
      <p:bldP spid="17"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05D0DDF1-C461-C26E-EADD-23BE850DACEB}"/>
              </a:ext>
            </a:extLst>
          </p:cNvPr>
          <p:cNvSpPr/>
          <p:nvPr/>
        </p:nvSpPr>
        <p:spPr>
          <a:xfrm>
            <a:off x="8546669" y="3531829"/>
            <a:ext cx="1828614" cy="434749"/>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FBBBB77-8731-CF07-38A5-5482B12F688E}"/>
              </a:ext>
            </a:extLst>
          </p:cNvPr>
          <p:cNvSpPr txBox="1"/>
          <p:nvPr/>
        </p:nvSpPr>
        <p:spPr>
          <a:xfrm>
            <a:off x="8618877" y="3490251"/>
            <a:ext cx="1981200" cy="523220"/>
          </a:xfrm>
          <a:prstGeom prst="rect">
            <a:avLst/>
          </a:prstGeom>
          <a:noFill/>
        </p:spPr>
        <p:txBody>
          <a:bodyPr wrap="square">
            <a:spAutoFit/>
          </a:bodyPr>
          <a:lstStyle/>
          <a:p>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Hình 17.2</a:t>
            </a:r>
            <a:endParaRPr lang="en-US" sz="2800"/>
          </a:p>
        </p:txBody>
      </p:sp>
      <p:sp>
        <p:nvSpPr>
          <p:cNvPr id="13" name="Google Shape;463;p56">
            <a:extLst>
              <a:ext uri="{FF2B5EF4-FFF2-40B4-BE49-F238E27FC236}">
                <a16:creationId xmlns:a16="http://schemas.microsoft.com/office/drawing/2014/main" id="{6CAB3F04-1F3F-A67C-C191-A6EBE1C059A2}"/>
              </a:ext>
            </a:extLst>
          </p:cNvPr>
          <p:cNvSpPr txBox="1">
            <a:spLocks/>
          </p:cNvSpPr>
          <p:nvPr/>
        </p:nvSpPr>
        <p:spPr>
          <a:xfrm>
            <a:off x="228617" y="457200"/>
            <a:ext cx="7102608" cy="281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buClr>
                <a:schemeClr val="dk2"/>
              </a:buClr>
              <a:buSzPts val="2100"/>
              <a:buFont typeface="Anton"/>
              <a:buNone/>
              <a:defRPr sz="2000">
                <a:solidFill>
                  <a:schemeClr val="dk1"/>
                </a:solidFill>
                <a:latin typeface="Roboto" panose="02000000000000000000" pitchFamily="2" charset="0"/>
                <a:ea typeface="Roboto" panose="02000000000000000000" pitchFamily="2" charset="0"/>
                <a:cs typeface="Roboto Condensed Medium" panose="020B0604020202020204" pitchFamily="2" charset="0"/>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defRPr>
            </a:lvl9pPr>
          </a:lstStyle>
          <a:p>
            <a:pPr algn="just">
              <a:lnSpc>
                <a:spcPct val="125000"/>
              </a:lnSpc>
            </a:pPr>
            <a:r>
              <a:rPr lang="vi-VN" sz="2800">
                <a:latin typeface="Times New Roman" panose="02020603050405020304" pitchFamily="18" charset="0"/>
                <a:cs typeface="Times New Roman" panose="02020603050405020304" pitchFamily="18" charset="0"/>
              </a:rPr>
              <a:t>1. Các lực tác dụng vào vật được biểu diễn như hình vẽ </a:t>
            </a:r>
            <a:r>
              <a:rPr lang="vi-VN" sz="2800" i="1">
                <a:solidFill>
                  <a:srgbClr val="FF0000"/>
                </a:solidFill>
                <a:latin typeface="Times New Roman" panose="02020603050405020304" pitchFamily="18" charset="0"/>
                <a:cs typeface="Times New Roman" panose="02020603050405020304" pitchFamily="18" charset="0"/>
              </a:rPr>
              <a:t>(6 điểm)</a:t>
            </a:r>
          </a:p>
          <a:p>
            <a:pPr algn="just">
              <a:lnSpc>
                <a:spcPct val="125000"/>
              </a:lnSpc>
            </a:pPr>
            <a:r>
              <a:rPr lang="vi-VN" sz="2800" b="1" i="1">
                <a:latin typeface="Times New Roman" panose="02020603050405020304" pitchFamily="18"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Điều kiện để một vật chìm xuống hoặc nổi lên khi đặt</a:t>
            </a:r>
            <a:r>
              <a:rPr lang="vi-VN" sz="2800" b="1" i="1">
                <a:latin typeface="Times New Roman" panose="02020603050405020304" pitchFamily="18"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trong chất </a:t>
            </a:r>
            <a:r>
              <a:rPr lang="vi-VN" sz="2800" b="1" i="1">
                <a:latin typeface="Times New Roman" panose="02020603050405020304" pitchFamily="18" charset="0"/>
                <a:cs typeface="Times New Roman" panose="02020603050405020304" pitchFamily="18" charset="0"/>
              </a:rPr>
              <a:t>lỏng.</a:t>
            </a:r>
          </a:p>
          <a:p>
            <a:pPr algn="just">
              <a:lnSpc>
                <a:spcPct val="125000"/>
              </a:lnSpc>
            </a:pPr>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Vật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chìm</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xuống</a:t>
            </a:r>
            <a:r>
              <a:rPr lang="en-US" sz="2800">
                <a:latin typeface="Times New Roman" panose="02020603050405020304" pitchFamily="18" charset="0"/>
                <a:cs typeface="Times New Roman" panose="02020603050405020304" pitchFamily="18" charset="0"/>
              </a:rPr>
              <a:t> khi: </a:t>
            </a:r>
            <a:r>
              <a:rPr lang="en-US" sz="2800" b="1">
                <a:latin typeface="Times New Roman" panose="02020603050405020304" pitchFamily="18" charset="0"/>
                <a:cs typeface="Times New Roman" panose="02020603050405020304" pitchFamily="18" charset="0"/>
              </a:rPr>
              <a:t>F</a:t>
            </a:r>
            <a:r>
              <a:rPr lang="en-US" sz="2800" b="1" baseline="-25000">
                <a:latin typeface="Times New Roman" panose="02020603050405020304" pitchFamily="18" charset="0"/>
                <a:cs typeface="Times New Roman" panose="02020603050405020304" pitchFamily="18" charset="0"/>
              </a:rPr>
              <a:t>A</a:t>
            </a:r>
            <a:r>
              <a:rPr lang="vi-VN" sz="2800" b="1">
                <a:latin typeface="Times New Roman" panose="02020603050405020304" pitchFamily="18" charset="0"/>
                <a:cs typeface="Times New Roman" panose="02020603050405020304" pitchFamily="18" charset="0"/>
              </a:rPr>
              <a:t>&lt; P</a:t>
            </a:r>
            <a:r>
              <a:rPr lang="en-US" sz="2800" b="1">
                <a:latin typeface="Times New Roman" panose="02020603050405020304" pitchFamily="18" charset="0"/>
                <a:cs typeface="Times New Roman" panose="02020603050405020304" pitchFamily="18" charset="0"/>
              </a:rPr>
              <a:t> </a:t>
            </a:r>
            <a:r>
              <a:rPr lang="vi-VN" sz="2800" i="1">
                <a:solidFill>
                  <a:srgbClr val="FF0000"/>
                </a:solidFill>
                <a:latin typeface="Times New Roman" panose="02020603050405020304" pitchFamily="18" charset="0"/>
                <a:cs typeface="Times New Roman" panose="02020603050405020304" pitchFamily="18" charset="0"/>
              </a:rPr>
              <a:t>(1 điểm)</a:t>
            </a:r>
          </a:p>
          <a:p>
            <a:pPr algn="just">
              <a:lnSpc>
                <a:spcPct val="125000"/>
              </a:lnSpc>
            </a:pPr>
            <a:r>
              <a:rPr lang="en-US" sz="2800">
                <a:latin typeface="Times New Roman" panose="02020603050405020304" pitchFamily="18" charset="0"/>
                <a:cs typeface="Times New Roman" panose="02020603050405020304" pitchFamily="18" charset="0"/>
              </a:rPr>
              <a:t>- Vật sẽ nổi lên khi: </a:t>
            </a:r>
            <a:r>
              <a:rPr lang="en-US" sz="2800" b="1">
                <a:latin typeface="Times New Roman" panose="02020603050405020304" pitchFamily="18" charset="0"/>
                <a:cs typeface="Times New Roman" panose="02020603050405020304" pitchFamily="18" charset="0"/>
              </a:rPr>
              <a:t>F</a:t>
            </a:r>
            <a:r>
              <a:rPr lang="en-US" sz="2800" b="1" baseline="-25000">
                <a:latin typeface="Times New Roman" panose="02020603050405020304" pitchFamily="18" charset="0"/>
                <a:cs typeface="Times New Roman" panose="02020603050405020304" pitchFamily="18" charset="0"/>
              </a:rPr>
              <a:t>A</a:t>
            </a:r>
            <a:r>
              <a:rPr lang="vi-VN" sz="2800" b="1">
                <a:latin typeface="Times New Roman" panose="02020603050405020304" pitchFamily="18" charset="0"/>
                <a:cs typeface="Times New Roman" panose="02020603050405020304" pitchFamily="18" charset="0"/>
              </a:rPr>
              <a:t>&gt; P </a:t>
            </a:r>
            <a:r>
              <a:rPr lang="vi-VN" sz="2800" i="1">
                <a:solidFill>
                  <a:srgbClr val="FF0000"/>
                </a:solidFill>
                <a:latin typeface="Times New Roman" panose="02020603050405020304" pitchFamily="18" charset="0"/>
                <a:cs typeface="Times New Roman" panose="02020603050405020304" pitchFamily="18" charset="0"/>
              </a:rPr>
              <a:t>(1 điểm)</a:t>
            </a:r>
          </a:p>
          <a:p>
            <a:pPr algn="just">
              <a:lnSpc>
                <a:spcPct val="125000"/>
              </a:lnSpc>
            </a:pPr>
            <a:endParaRPr lang="en-US" sz="2800" b="1">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E5AE0F6-42C2-6819-ED0F-9361D7DF9398}"/>
              </a:ext>
            </a:extLst>
          </p:cNvPr>
          <p:cNvPicPr>
            <a:picLocks noChangeAspect="1"/>
          </p:cNvPicPr>
          <p:nvPr/>
        </p:nvPicPr>
        <p:blipFill>
          <a:blip r:embed="rId3"/>
          <a:stretch>
            <a:fillRect/>
          </a:stretch>
        </p:blipFill>
        <p:spPr>
          <a:xfrm>
            <a:off x="7620000" y="216185"/>
            <a:ext cx="4343383" cy="3212815"/>
          </a:xfrm>
          <a:prstGeom prst="rect">
            <a:avLst/>
          </a:prstGeom>
        </p:spPr>
      </p:pic>
      <p:pic>
        <p:nvPicPr>
          <p:cNvPr id="3" name="Picture 2">
            <a:extLst>
              <a:ext uri="{FF2B5EF4-FFF2-40B4-BE49-F238E27FC236}">
                <a16:creationId xmlns:a16="http://schemas.microsoft.com/office/drawing/2014/main" id="{9B10A75F-BAB7-318F-CBDD-1BEEF4BBD3CD}"/>
              </a:ext>
            </a:extLst>
          </p:cNvPr>
          <p:cNvPicPr>
            <a:picLocks noChangeAspect="1"/>
          </p:cNvPicPr>
          <p:nvPr/>
        </p:nvPicPr>
        <p:blipFill>
          <a:blip r:embed="rId4"/>
          <a:stretch>
            <a:fillRect/>
          </a:stretch>
        </p:blipFill>
        <p:spPr>
          <a:xfrm>
            <a:off x="7848600" y="4055049"/>
            <a:ext cx="3072353" cy="2053827"/>
          </a:xfrm>
          <a:prstGeom prst="rect">
            <a:avLst/>
          </a:prstGeom>
        </p:spPr>
      </p:pic>
      <p:sp>
        <p:nvSpPr>
          <p:cNvPr id="6" name="TextBox 5">
            <a:extLst>
              <a:ext uri="{FF2B5EF4-FFF2-40B4-BE49-F238E27FC236}">
                <a16:creationId xmlns:a16="http://schemas.microsoft.com/office/drawing/2014/main" id="{869E7A44-EB2D-BCA1-B4FB-7DA96AAD1857}"/>
              </a:ext>
            </a:extLst>
          </p:cNvPr>
          <p:cNvSpPr txBox="1"/>
          <p:nvPr/>
        </p:nvSpPr>
        <p:spPr>
          <a:xfrm>
            <a:off x="10567993" y="5334000"/>
            <a:ext cx="1981200" cy="523220"/>
          </a:xfrm>
          <a:prstGeom prst="rect">
            <a:avLst/>
          </a:prstGeom>
          <a:noFill/>
        </p:spPr>
        <p:txBody>
          <a:bodyPr wrap="square">
            <a:spAutoFit/>
          </a:bodyPr>
          <a:lstStyle/>
          <a:p>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Hình 17.1</a:t>
            </a:r>
            <a:endParaRPr lang="en-US"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C07DA77-DBDD-F36F-9A65-C69F1905E420}"/>
              </a:ext>
            </a:extLst>
          </p:cNvPr>
          <p:cNvSpPr txBox="1"/>
          <p:nvPr/>
        </p:nvSpPr>
        <p:spPr>
          <a:xfrm>
            <a:off x="224606" y="4210615"/>
            <a:ext cx="7623994" cy="2197781"/>
          </a:xfrm>
          <a:prstGeom prst="rect">
            <a:avLst/>
          </a:prstGeom>
          <a:noFill/>
        </p:spPr>
        <p:txBody>
          <a:bodyPr wrap="square">
            <a:spAutoFit/>
          </a:bodyPr>
          <a:lstStyle/>
          <a:p>
            <a:pPr algn="just">
              <a:lnSpc>
                <a:spcPct val="125000"/>
              </a:lnSpc>
            </a:pPr>
            <a:r>
              <a:rPr lang="vi-VN" sz="2800">
                <a:latin typeface="Times New Roman" panose="02020603050405020304" pitchFamily="18" charset="0"/>
                <a:cs typeface="Times New Roman" panose="02020603050405020304" pitchFamily="18" charset="0"/>
              </a:rPr>
              <a:t>2. Lực đẩy của nước tác dụng lên quả bóng sẽ tăng dần từ khi bắt đầu nhấn quả bóng vào nước đến khi quả bóng chìm hoàn toàn trong nước. </a:t>
            </a:r>
            <a:r>
              <a:rPr lang="vi-VN" sz="2800" i="1">
                <a:solidFill>
                  <a:srgbClr val="FF0000"/>
                </a:solidFill>
                <a:latin typeface="Times New Roman" panose="02020603050405020304" pitchFamily="18" charset="0"/>
                <a:cs typeface="Times New Roman" panose="02020603050405020304" pitchFamily="18" charset="0"/>
              </a:rPr>
              <a:t>(2 điểm)</a:t>
            </a:r>
          </a:p>
          <a:p>
            <a:pPr algn="just">
              <a:lnSpc>
                <a:spcPct val="125000"/>
              </a:lnSpc>
            </a:pPr>
            <a:endParaRPr lang="en-US" sz="2800"/>
          </a:p>
        </p:txBody>
      </p:sp>
    </p:spTree>
    <p:extLst>
      <p:ext uri="{BB962C8B-B14F-4D97-AF65-F5344CB8AC3E}">
        <p14:creationId xmlns:p14="http://schemas.microsoft.com/office/powerpoint/2010/main" val="1603631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C10739-472E-78F0-188A-9628FB1AD213}"/>
              </a:ext>
            </a:extLst>
          </p:cNvPr>
          <p:cNvSpPr txBox="1"/>
          <p:nvPr/>
        </p:nvSpPr>
        <p:spPr>
          <a:xfrm>
            <a:off x="4950641" y="252463"/>
            <a:ext cx="3200399" cy="584775"/>
          </a:xfrm>
          <a:prstGeom prst="rect">
            <a:avLst/>
          </a:prstGeom>
          <a:noFill/>
        </p:spPr>
        <p:txBody>
          <a:bodyPr wrap="square">
            <a:spAutoFit/>
          </a:bodyPr>
          <a:lstStyle/>
          <a:p>
            <a:r>
              <a:rPr lang="vi-VN" sz="3200" b="1">
                <a:solidFill>
                  <a:schemeClr val="accent1">
                    <a:lumMod val="50000"/>
                  </a:schemeClr>
                </a:solidFill>
                <a:latin typeface="Times New Roman" panose="02020603050405020304" pitchFamily="18" charset="0"/>
                <a:cs typeface="Times New Roman" panose="02020603050405020304" pitchFamily="18" charset="0"/>
              </a:rPr>
              <a:t>EM CÓ BIẾT?</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59C51DE-287E-862C-09D0-4A153F8BEBFD}"/>
              </a:ext>
            </a:extLst>
          </p:cNvPr>
          <p:cNvPicPr>
            <a:picLocks noChangeAspect="1"/>
          </p:cNvPicPr>
          <p:nvPr/>
        </p:nvPicPr>
        <p:blipFill>
          <a:blip r:embed="rId2"/>
          <a:stretch>
            <a:fillRect/>
          </a:stretch>
        </p:blipFill>
        <p:spPr>
          <a:xfrm>
            <a:off x="6550841" y="1242294"/>
            <a:ext cx="5313010" cy="3124200"/>
          </a:xfrm>
          <a:prstGeom prst="rect">
            <a:avLst/>
          </a:prstGeom>
        </p:spPr>
      </p:pic>
      <p:sp>
        <p:nvSpPr>
          <p:cNvPr id="5" name="TextBox 4">
            <a:extLst>
              <a:ext uri="{FF2B5EF4-FFF2-40B4-BE49-F238E27FC236}">
                <a16:creationId xmlns:a16="http://schemas.microsoft.com/office/drawing/2014/main" id="{2CE1F5CF-C103-94D6-ACB7-318D49A71CCD}"/>
              </a:ext>
            </a:extLst>
          </p:cNvPr>
          <p:cNvSpPr txBox="1"/>
          <p:nvPr/>
        </p:nvSpPr>
        <p:spPr>
          <a:xfrm>
            <a:off x="152400" y="1084953"/>
            <a:ext cx="6131463" cy="4708981"/>
          </a:xfrm>
          <a:prstGeom prst="rect">
            <a:avLst/>
          </a:prstGeom>
          <a:noFill/>
        </p:spPr>
        <p:txBody>
          <a:bodyPr wrap="square">
            <a:spAutoFit/>
          </a:bodyPr>
          <a:lstStyle/>
          <a:p>
            <a:pPr algn="just"/>
            <a:r>
              <a:rPr lang="vi-VN" sz="3000">
                <a:latin typeface="Times New Roman" panose="02020603050405020304" pitchFamily="18" charset="0"/>
                <a:cs typeface="Times New Roman" panose="02020603050405020304" pitchFamily="18" charset="0"/>
              </a:rPr>
              <a:t>         Cá chép cũng như nhiều loài cá khác có khả năng thay đổi thể tích cơ thể bằng cách đưa không khí vào làm phồng bong bóng khí. </a:t>
            </a:r>
          </a:p>
          <a:p>
            <a:pPr algn="just"/>
            <a:r>
              <a:rPr lang="vi-VN" sz="3000">
                <a:latin typeface="Times New Roman" panose="02020603050405020304" pitchFamily="18" charset="0"/>
                <a:cs typeface="Times New Roman" panose="02020603050405020304" pitchFamily="18" charset="0"/>
              </a:rPr>
              <a:t>       Khi bong bóng nhỏ lại, thể tích giảm và lực đẩy Archimedes giảm, khiến cá chìm xuống. </a:t>
            </a:r>
          </a:p>
          <a:p>
            <a:pPr algn="just"/>
            <a:r>
              <a:rPr lang="vi-VN" sz="3000">
                <a:latin typeface="Times New Roman" panose="02020603050405020304" pitchFamily="18" charset="0"/>
                <a:cs typeface="Times New Roman" panose="02020603050405020304" pitchFamily="18" charset="0"/>
              </a:rPr>
              <a:t>       Khi bong bóng to ra, thể tích tăng và lực đẩy Archimedes tăng, khiến cá nổi lên. </a:t>
            </a:r>
            <a:endParaRPr lang="en-US" sz="300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90E659A-57D4-0FEC-3B07-F0ECD53C665D}"/>
              </a:ext>
            </a:extLst>
          </p:cNvPr>
          <p:cNvSpPr txBox="1"/>
          <p:nvPr/>
        </p:nvSpPr>
        <p:spPr>
          <a:xfrm>
            <a:off x="762000" y="5612792"/>
            <a:ext cx="11101852" cy="553998"/>
          </a:xfrm>
          <a:prstGeom prst="rect">
            <a:avLst/>
          </a:prstGeom>
          <a:noFill/>
        </p:spPr>
        <p:txBody>
          <a:bodyPr wrap="square">
            <a:spAutoFit/>
          </a:bodyPr>
          <a:lstStyle/>
          <a:p>
            <a:r>
              <a:rPr kumimoji="0" lang="vi-VN" sz="3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Nhờ cơ chế này cá có thể nổi lên hoặc chìm xuống trong nước dễ dàng. </a:t>
            </a:r>
            <a:endParaRPr lang="en-US" sz="3000"/>
          </a:p>
        </p:txBody>
      </p:sp>
      <p:sp>
        <p:nvSpPr>
          <p:cNvPr id="12" name="Rectangle: Rounded Corners 11">
            <a:extLst>
              <a:ext uri="{FF2B5EF4-FFF2-40B4-BE49-F238E27FC236}">
                <a16:creationId xmlns:a16="http://schemas.microsoft.com/office/drawing/2014/main" id="{BBAAC39F-1C0D-1677-6139-906829D955A1}"/>
              </a:ext>
            </a:extLst>
          </p:cNvPr>
          <p:cNvSpPr/>
          <p:nvPr/>
        </p:nvSpPr>
        <p:spPr>
          <a:xfrm>
            <a:off x="8496207" y="4615031"/>
            <a:ext cx="1828614" cy="399264"/>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2FB2945-DE9C-1F5E-ED2B-A5A25F2CEA81}"/>
              </a:ext>
            </a:extLst>
          </p:cNvPr>
          <p:cNvSpPr txBox="1"/>
          <p:nvPr/>
        </p:nvSpPr>
        <p:spPr>
          <a:xfrm>
            <a:off x="8610600" y="4594143"/>
            <a:ext cx="1981200" cy="523220"/>
          </a:xfrm>
          <a:prstGeom prst="rect">
            <a:avLst/>
          </a:prstGeom>
          <a:noFill/>
        </p:spPr>
        <p:txBody>
          <a:bodyPr wrap="square">
            <a:spAutoFit/>
          </a:bodyPr>
          <a:lstStyle/>
          <a:p>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Hình 17.3</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949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
            <a:extLst>
              <a:ext uri="{FF2B5EF4-FFF2-40B4-BE49-F238E27FC236}">
                <a16:creationId xmlns:a16="http://schemas.microsoft.com/office/drawing/2014/main" id="{FE3F636E-F2A0-9811-EB8C-D6BB70E71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427" r="2524" b="45155"/>
          <a:stretch/>
        </p:blipFill>
        <p:spPr>
          <a:xfrm>
            <a:off x="0" y="4343400"/>
            <a:ext cx="12192000" cy="2514600"/>
          </a:xfrm>
          <a:prstGeom prst="rect">
            <a:avLst/>
          </a:prstGeom>
        </p:spPr>
      </p:pic>
      <p:sp>
        <p:nvSpPr>
          <p:cNvPr id="2" name="TextBox 1">
            <a:extLst>
              <a:ext uri="{FF2B5EF4-FFF2-40B4-BE49-F238E27FC236}">
                <a16:creationId xmlns:a16="http://schemas.microsoft.com/office/drawing/2014/main" id="{FD021645-EB02-DDA8-661B-31C186DED70C}"/>
              </a:ext>
            </a:extLst>
          </p:cNvPr>
          <p:cNvSpPr txBox="1"/>
          <p:nvPr/>
        </p:nvSpPr>
        <p:spPr>
          <a:xfrm>
            <a:off x="1143000" y="1066800"/>
            <a:ext cx="10287000" cy="3942554"/>
          </a:xfrm>
          <a:prstGeom prst="rect">
            <a:avLst/>
          </a:prstGeom>
          <a:noFill/>
        </p:spPr>
        <p:txBody>
          <a:bodyPr wrap="square" rtlCol="0">
            <a:spAutoFit/>
          </a:bodyPr>
          <a:lstStyle/>
          <a:p>
            <a:pPr algn="just">
              <a:lnSpc>
                <a:spcPct val="115000"/>
              </a:lnSpc>
              <a:spcAft>
                <a:spcPts val="1000"/>
              </a:spcAft>
            </a:pPr>
            <a:r>
              <a:rPr lang="en-US" sz="2800" b="1" u="sng" kern="800">
                <a:solidFill>
                  <a:srgbClr val="C00000"/>
                </a:solidFill>
                <a:latin typeface="Times New Roman" panose="02020603050405020304" pitchFamily="18" charset="0"/>
                <a:cs typeface="Times New Roman" panose="02020603050405020304" pitchFamily="18" charset="0"/>
              </a:rPr>
              <a:t>Câu</a:t>
            </a:r>
            <a:r>
              <a:rPr lang="vi-VN" sz="2800" b="1" u="sng" kern="800">
                <a:solidFill>
                  <a:srgbClr val="C00000"/>
                </a:solidFill>
                <a:latin typeface="Times New Roman" panose="02020603050405020304" pitchFamily="18" charset="0"/>
                <a:cs typeface="Times New Roman" panose="02020603050405020304" pitchFamily="18" charset="0"/>
              </a:rPr>
              <a:t> 1</a:t>
            </a:r>
            <a:r>
              <a:rPr lang="en-US" sz="2800" u="sng" kern="800">
                <a:solidFill>
                  <a:srgbClr val="C00000"/>
                </a:solidFill>
                <a:latin typeface="Times New Roman" panose="02020603050405020304" pitchFamily="18" charset="0"/>
                <a:cs typeface="Times New Roman" panose="02020603050405020304" pitchFamily="18" charset="0"/>
              </a:rPr>
              <a:t>.</a:t>
            </a:r>
            <a:r>
              <a:rPr lang="en-US" sz="2800">
                <a:solidFill>
                  <a:srgbClr val="C00000"/>
                </a:solidFill>
                <a:latin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vật ở trong nước chịu tác dụng của những lực nào?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 đẩy </a:t>
            </a:r>
            <a:r>
              <a:rPr lang="vi-VN" sz="2800">
                <a:effectLst/>
                <a:latin typeface="Times New Roman" panose="02020603050405020304" pitchFamily="18" charset="0"/>
                <a:ea typeface="Calibri" panose="020F0502020204030204" pitchFamily="34" charset="0"/>
                <a:cs typeface="Times New Roman" panose="02020603050405020304" pitchFamily="18" charset="0"/>
              </a:rPr>
              <a:t>Archimedes</a:t>
            </a:r>
            <a:r>
              <a:rPr lang="en-US" sz="2800" b="1">
                <a:solidFill>
                  <a:schemeClr val="accent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Lực đẩy </a:t>
            </a:r>
            <a:r>
              <a:rPr lang="vi-VN" sz="2800">
                <a:effectLst/>
                <a:latin typeface="Times New Roman" panose="02020603050405020304" pitchFamily="18" charset="0"/>
                <a:ea typeface="Calibri" panose="020F0502020204030204" pitchFamily="34" charset="0"/>
                <a:cs typeface="Times New Roman" panose="02020603050405020304" pitchFamily="18" charset="0"/>
              </a:rPr>
              <a:t>Archimedes</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và lực ma sát.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80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Trọng lực.	</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2800" b="1">
                <a:solidFill>
                  <a:srgbClr val="0070C0"/>
                </a:solidFill>
                <a:effectLst/>
                <a:uFill>
                  <a:solidFill>
                    <a:srgbClr val="00B050"/>
                  </a:solidFill>
                </a:uFill>
                <a:latin typeface="Times New Roman" panose="02020603050405020304" pitchFamily="18" charset="0"/>
                <a:ea typeface="Calibri" panose="020F0502020204030204" pitchFamily="34" charset="0"/>
                <a:cs typeface="Times New Roman" panose="02020603050405020304" pitchFamily="18" charset="0"/>
              </a:rPr>
              <a:t>D</a:t>
            </a:r>
            <a:r>
              <a:rPr lang="en-US" sz="2800" b="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Trọng lực và lực đẩy </a:t>
            </a:r>
            <a:r>
              <a:rPr lang="vi-VN" sz="2800">
                <a:effectLst/>
                <a:latin typeface="Times New Roman" panose="02020603050405020304" pitchFamily="18" charset="0"/>
                <a:ea typeface="Calibri" panose="020F0502020204030204" pitchFamily="34" charset="0"/>
                <a:cs typeface="Times New Roman" panose="02020603050405020304" pitchFamily="18" charset="0"/>
              </a:rPr>
              <a:t>Archimedes</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endParaRPr lang="en-US" sz="3600" dirty="0">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D289FE04-5772-2F73-D3E2-8089AC41417C}"/>
              </a:ext>
            </a:extLst>
          </p:cNvPr>
          <p:cNvSpPr/>
          <p:nvPr/>
        </p:nvSpPr>
        <p:spPr>
          <a:xfrm>
            <a:off x="914400" y="3505200"/>
            <a:ext cx="712345" cy="6376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631512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
            <a:extLst>
              <a:ext uri="{FF2B5EF4-FFF2-40B4-BE49-F238E27FC236}">
                <a16:creationId xmlns:a16="http://schemas.microsoft.com/office/drawing/2014/main" id="{FE3F636E-F2A0-9811-EB8C-D6BB70E71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427" r="2524" b="45155"/>
          <a:stretch/>
        </p:blipFill>
        <p:spPr>
          <a:xfrm>
            <a:off x="-76200" y="5257800"/>
            <a:ext cx="12192000" cy="1600200"/>
          </a:xfrm>
          <a:prstGeom prst="rect">
            <a:avLst/>
          </a:prstGeom>
        </p:spPr>
      </p:pic>
      <p:sp>
        <p:nvSpPr>
          <p:cNvPr id="2" name="TextBox 1">
            <a:extLst>
              <a:ext uri="{FF2B5EF4-FFF2-40B4-BE49-F238E27FC236}">
                <a16:creationId xmlns:a16="http://schemas.microsoft.com/office/drawing/2014/main" id="{FD021645-EB02-DDA8-661B-31C186DED70C}"/>
              </a:ext>
            </a:extLst>
          </p:cNvPr>
          <p:cNvSpPr txBox="1"/>
          <p:nvPr/>
        </p:nvSpPr>
        <p:spPr>
          <a:xfrm>
            <a:off x="533400" y="1066800"/>
            <a:ext cx="11506200" cy="3538661"/>
          </a:xfrm>
          <a:prstGeom prst="rect">
            <a:avLst/>
          </a:prstGeom>
          <a:noFill/>
        </p:spPr>
        <p:txBody>
          <a:bodyPr wrap="square" rtlCol="0">
            <a:spAutoFit/>
          </a:bodyPr>
          <a:lstStyle/>
          <a:p>
            <a:pPr algn="just">
              <a:lnSpc>
                <a:spcPct val="115000"/>
              </a:lnSpc>
              <a:spcAft>
                <a:spcPts val="1000"/>
              </a:spcAft>
            </a:pPr>
            <a:r>
              <a:rPr lang="en-US" sz="2800" b="1" u="sng" kern="800">
                <a:solidFill>
                  <a:srgbClr val="C00000"/>
                </a:solidFill>
                <a:latin typeface="Times New Roman" panose="02020603050405020304" pitchFamily="18" charset="0"/>
                <a:cs typeface="Times New Roman" panose="02020603050405020304" pitchFamily="18" charset="0"/>
              </a:rPr>
              <a:t>Câu</a:t>
            </a:r>
            <a:r>
              <a:rPr lang="vi-VN" sz="2800" b="1" u="sng" kern="800">
                <a:solidFill>
                  <a:srgbClr val="C00000"/>
                </a:solidFill>
                <a:latin typeface="Times New Roman" panose="02020603050405020304" pitchFamily="18" charset="0"/>
                <a:cs typeface="Times New Roman" panose="02020603050405020304" pitchFamily="18" charset="0"/>
              </a:rPr>
              <a:t> 2</a:t>
            </a:r>
            <a:r>
              <a:rPr lang="en-US" sz="2800" u="sng" kern="800">
                <a:solidFill>
                  <a:srgbClr val="C00000"/>
                </a:solidFill>
                <a:latin typeface="Times New Roman" panose="02020603050405020304" pitchFamily="18" charset="0"/>
                <a:cs typeface="Times New Roman" panose="02020603050405020304" pitchFamily="18" charset="0"/>
              </a:rPr>
              <a:t>.</a:t>
            </a:r>
            <a:r>
              <a:rPr lang="vi-VN" sz="2800" kern="800">
                <a:solidFill>
                  <a:srgbClr val="C00000"/>
                </a:solidFill>
                <a:latin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ôm một tảng đá trong nước ta thấy nhẹ hơn khi ôm nó trong không khí</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lượng của tảng đá thay đổi.	</a:t>
            </a:r>
            <a:endPar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US" sz="280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 lượng của nước thay đổi.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b="1">
                <a:solidFill>
                  <a:schemeClr val="tx2">
                    <a:lumMod val="60000"/>
                    <a:lumOff val="40000"/>
                  </a:schemeClr>
                </a:solidFill>
                <a:effectLst/>
                <a:uFill>
                  <a:solidFill>
                    <a:srgbClr val="00B050"/>
                  </a:solidFill>
                </a:uFill>
                <a:latin typeface="Times New Roman" panose="02020603050405020304" pitchFamily="18" charset="0"/>
                <a:ea typeface="Calibri" panose="020F0502020204030204" pitchFamily="34" charset="0"/>
                <a:cs typeface="Times New Roman" panose="02020603050405020304" pitchFamily="18" charset="0"/>
              </a:rPr>
              <a:t>C</a:t>
            </a:r>
            <a:r>
              <a:rPr lang="en-US"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280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ó </a:t>
            </a:r>
            <a:r>
              <a:rPr lang="en-US" sz="280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l</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ực đẩy của nước</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tác dụng lên viên đá khi ôm tảng đá trong nước</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b="1">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2800">
                <a:solidFill>
                  <a:schemeClr val="tx2">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tảng đá</a:t>
            </a: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ngấm nước</a:t>
            </a: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D289FE04-5772-2F73-D3E2-8089AC41417C}"/>
              </a:ext>
            </a:extLst>
          </p:cNvPr>
          <p:cNvSpPr/>
          <p:nvPr/>
        </p:nvSpPr>
        <p:spPr>
          <a:xfrm>
            <a:off x="304800" y="3429000"/>
            <a:ext cx="712345" cy="6376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492409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2">
            <a:extLst>
              <a:ext uri="{FF2B5EF4-FFF2-40B4-BE49-F238E27FC236}">
                <a16:creationId xmlns:a16="http://schemas.microsoft.com/office/drawing/2014/main" id="{FE3F636E-F2A0-9811-EB8C-D6BB70E71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427" r="2524" b="45155"/>
          <a:stretch/>
        </p:blipFill>
        <p:spPr>
          <a:xfrm>
            <a:off x="-76200" y="5257800"/>
            <a:ext cx="12192000" cy="1600200"/>
          </a:xfrm>
          <a:prstGeom prst="rect">
            <a:avLst/>
          </a:prstGeom>
        </p:spPr>
      </p:pic>
      <p:sp>
        <p:nvSpPr>
          <p:cNvPr id="2" name="TextBox 1">
            <a:extLst>
              <a:ext uri="{FF2B5EF4-FFF2-40B4-BE49-F238E27FC236}">
                <a16:creationId xmlns:a16="http://schemas.microsoft.com/office/drawing/2014/main" id="{FD021645-EB02-DDA8-661B-31C186DED70C}"/>
              </a:ext>
            </a:extLst>
          </p:cNvPr>
          <p:cNvSpPr txBox="1"/>
          <p:nvPr/>
        </p:nvSpPr>
        <p:spPr>
          <a:xfrm>
            <a:off x="533400" y="1030172"/>
            <a:ext cx="11125200" cy="3538661"/>
          </a:xfrm>
          <a:prstGeom prst="rect">
            <a:avLst/>
          </a:prstGeom>
          <a:noFill/>
        </p:spPr>
        <p:txBody>
          <a:bodyPr wrap="square" rtlCol="0">
            <a:spAutoFit/>
          </a:bodyPr>
          <a:lstStyle/>
          <a:p>
            <a:pPr algn="just">
              <a:lnSpc>
                <a:spcPct val="115000"/>
              </a:lnSpc>
              <a:spcAft>
                <a:spcPts val="1000"/>
              </a:spcAft>
            </a:pPr>
            <a:r>
              <a:rPr lang="en-US" sz="2800" b="1" u="sng" kern="800">
                <a:solidFill>
                  <a:srgbClr val="C00000"/>
                </a:solidFill>
                <a:latin typeface="Times New Roman" panose="02020603050405020304" pitchFamily="18" charset="0"/>
                <a:cs typeface="Times New Roman" panose="02020603050405020304" pitchFamily="18" charset="0"/>
              </a:rPr>
              <a:t>Câu</a:t>
            </a:r>
            <a:r>
              <a:rPr lang="vi-VN" sz="2800" b="1" u="sng" kern="800">
                <a:solidFill>
                  <a:srgbClr val="C00000"/>
                </a:solidFill>
                <a:latin typeface="Times New Roman" panose="02020603050405020304" pitchFamily="18" charset="0"/>
                <a:cs typeface="Times New Roman" panose="02020603050405020304" pitchFamily="18" charset="0"/>
              </a:rPr>
              <a:t> 3</a:t>
            </a:r>
            <a:r>
              <a:rPr lang="en-US" sz="2800" u="sng" kern="800">
                <a:solidFill>
                  <a:srgbClr val="C00000"/>
                </a:solidFill>
                <a:latin typeface="Times New Roman" panose="02020603050405020304" pitchFamily="18" charset="0"/>
                <a:cs typeface="Times New Roman" panose="02020603050405020304" pitchFamily="18" charset="0"/>
              </a:rPr>
              <a:t>.</a:t>
            </a:r>
            <a:r>
              <a:rPr lang="vi-VN" sz="2800" kern="800">
                <a:solidFill>
                  <a:srgbClr val="C0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Lực đẩy Archimedes của chất lỏng tác dụng lên vật nhỏ hơn trọng lượng của vật thì:</a:t>
            </a:r>
          </a:p>
          <a:p>
            <a:pPr algn="just">
              <a:lnSpc>
                <a:spcPct val="115000"/>
              </a:lnSpc>
              <a:spcAft>
                <a:spcPts val="1000"/>
              </a:spcAft>
            </a:pPr>
            <a:r>
              <a:rPr lang="vi-VN" sz="2800" b="1" kern="800">
                <a:latin typeface="Times New Roman" panose="02020603050405020304" pitchFamily="18" charset="0"/>
                <a:cs typeface="Times New Roman" panose="02020603050405020304" pitchFamily="18" charset="0"/>
              </a:rPr>
              <a:t>A. </a:t>
            </a:r>
            <a:r>
              <a:rPr lang="vi-VN" sz="2800" kern="800">
                <a:latin typeface="Times New Roman" panose="02020603050405020304" pitchFamily="18" charset="0"/>
                <a:cs typeface="Times New Roman" panose="02020603050405020304" pitchFamily="18" charset="0"/>
              </a:rPr>
              <a:t>vật nổi lên.  </a:t>
            </a:r>
          </a:p>
          <a:p>
            <a:pPr algn="just">
              <a:lnSpc>
                <a:spcPct val="115000"/>
              </a:lnSpc>
              <a:spcAft>
                <a:spcPts val="1000"/>
              </a:spcAft>
            </a:pPr>
            <a:r>
              <a:rPr lang="vi-VN" sz="2800" b="1" kern="800">
                <a:effectLst/>
                <a:latin typeface="Times New Roman" panose="02020603050405020304" pitchFamily="18" charset="0"/>
                <a:ea typeface="Calibri" panose="020F0502020204030204" pitchFamily="34" charset="0"/>
                <a:cs typeface="Times New Roman" panose="02020603050405020304" pitchFamily="18" charset="0"/>
              </a:rPr>
              <a:t>B. </a:t>
            </a:r>
            <a:r>
              <a:rPr lang="vi-VN" sz="2800" kern="800">
                <a:latin typeface="Times New Roman" panose="02020603050405020304" pitchFamily="18" charset="0"/>
                <a:cs typeface="Times New Roman" panose="02020603050405020304" pitchFamily="18" charset="0"/>
              </a:rPr>
              <a:t>v</a:t>
            </a:r>
            <a:r>
              <a:rPr lang="vi-VN" sz="2800" kern="800">
                <a:effectLst/>
                <a:latin typeface="Times New Roman" panose="02020603050405020304" pitchFamily="18" charset="0"/>
                <a:ea typeface="Calibri" panose="020F0502020204030204" pitchFamily="34" charset="0"/>
                <a:cs typeface="Times New Roman" panose="02020603050405020304" pitchFamily="18" charset="0"/>
              </a:rPr>
              <a:t>ật chìm xuống.</a:t>
            </a:r>
          </a:p>
          <a:p>
            <a:pPr algn="just">
              <a:lnSpc>
                <a:spcPct val="115000"/>
              </a:lnSpc>
              <a:spcAft>
                <a:spcPts val="1000"/>
              </a:spcAft>
            </a:pPr>
            <a:r>
              <a:rPr lang="vi-VN" sz="2800" b="1" kern="800">
                <a:latin typeface="Times New Roman" panose="02020603050405020304" pitchFamily="18" charset="0"/>
                <a:ea typeface="Calibri" panose="020F0502020204030204" pitchFamily="34" charset="0"/>
                <a:cs typeface="Times New Roman" panose="02020603050405020304" pitchFamily="18" charset="0"/>
              </a:rPr>
              <a:t>C. </a:t>
            </a:r>
            <a:r>
              <a:rPr lang="vi-VN" sz="2800" kern="800">
                <a:latin typeface="Times New Roman" panose="02020603050405020304" pitchFamily="18" charset="0"/>
                <a:cs typeface="Times New Roman" panose="02020603050405020304" pitchFamily="18" charset="0"/>
              </a:rPr>
              <a:t>v</a:t>
            </a:r>
            <a:r>
              <a:rPr lang="vi-VN" sz="2800" kern="800">
                <a:latin typeface="Times New Roman" panose="02020603050405020304" pitchFamily="18" charset="0"/>
                <a:ea typeface="Calibri" panose="020F0502020204030204" pitchFamily="34" charset="0"/>
                <a:cs typeface="Times New Roman" panose="02020603050405020304" pitchFamily="18" charset="0"/>
              </a:rPr>
              <a:t>ật lơ lửng trong chất lỏng.</a:t>
            </a:r>
          </a:p>
          <a:p>
            <a:pPr algn="just">
              <a:lnSpc>
                <a:spcPct val="115000"/>
              </a:lnSpc>
              <a:spcAft>
                <a:spcPts val="1000"/>
              </a:spcAft>
            </a:pPr>
            <a:r>
              <a:rPr lang="vi-VN" sz="2800" b="1" kern="800">
                <a:effectLst/>
                <a:latin typeface="Times New Roman" panose="02020603050405020304" pitchFamily="18" charset="0"/>
                <a:ea typeface="Calibri" panose="020F0502020204030204" pitchFamily="34" charset="0"/>
                <a:cs typeface="Times New Roman" panose="02020603050405020304" pitchFamily="18" charset="0"/>
              </a:rPr>
              <a:t>D. </a:t>
            </a:r>
            <a:r>
              <a:rPr lang="vi-VN" sz="2800" kern="800">
                <a:latin typeface="Times New Roman" panose="02020603050405020304" pitchFamily="18" charset="0"/>
                <a:cs typeface="Times New Roman" panose="02020603050405020304" pitchFamily="18" charset="0"/>
              </a:rPr>
              <a:t>v</a:t>
            </a:r>
            <a:r>
              <a:rPr lang="vi-VN" sz="2800" kern="800">
                <a:effectLst/>
                <a:latin typeface="Times New Roman" panose="02020603050405020304" pitchFamily="18" charset="0"/>
                <a:ea typeface="Calibri" panose="020F0502020204030204" pitchFamily="34" charset="0"/>
                <a:cs typeface="Times New Roman" panose="02020603050405020304" pitchFamily="18" charset="0"/>
              </a:rPr>
              <a:t>ật có thể chìm, nổi hoặc lơ lửng tùy thuộc hình dạng của vật.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Oval 2">
            <a:extLst>
              <a:ext uri="{FF2B5EF4-FFF2-40B4-BE49-F238E27FC236}">
                <a16:creationId xmlns:a16="http://schemas.microsoft.com/office/drawing/2014/main" id="{DD6F69B4-1210-33CF-4A88-68E65FB98F11}"/>
              </a:ext>
            </a:extLst>
          </p:cNvPr>
          <p:cNvSpPr/>
          <p:nvPr/>
        </p:nvSpPr>
        <p:spPr>
          <a:xfrm>
            <a:off x="304800" y="2791322"/>
            <a:ext cx="712345" cy="6376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752048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E59CFF-6207-D0B3-A250-ECAA12988854}"/>
              </a:ext>
            </a:extLst>
          </p:cNvPr>
          <p:cNvSpPr txBox="1"/>
          <p:nvPr/>
        </p:nvSpPr>
        <p:spPr>
          <a:xfrm>
            <a:off x="533400" y="1295400"/>
            <a:ext cx="9448800" cy="523220"/>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Câu 4. </a:t>
            </a:r>
            <a:r>
              <a:rPr lang="vi-VN" sz="2800">
                <a:latin typeface="Times New Roman" panose="02020603050405020304" pitchFamily="18" charset="0"/>
                <a:cs typeface="Times New Roman" panose="02020603050405020304" pitchFamily="18" charset="0"/>
              </a:rPr>
              <a:t>Trong thí nghiệm mở đầu, nắp chai nhựa lại nổi lên vì</a:t>
            </a:r>
            <a:endParaRPr lang="en-US" sz="2800"/>
          </a:p>
        </p:txBody>
      </p:sp>
      <p:sp>
        <p:nvSpPr>
          <p:cNvPr id="5" name="TextBox 4">
            <a:extLst>
              <a:ext uri="{FF2B5EF4-FFF2-40B4-BE49-F238E27FC236}">
                <a16:creationId xmlns:a16="http://schemas.microsoft.com/office/drawing/2014/main" id="{0749F4D9-8829-0BFE-FC9E-CA7AEE934984}"/>
              </a:ext>
            </a:extLst>
          </p:cNvPr>
          <p:cNvSpPr txBox="1"/>
          <p:nvPr/>
        </p:nvSpPr>
        <p:spPr>
          <a:xfrm>
            <a:off x="990600" y="1981200"/>
            <a:ext cx="10591800" cy="2418932"/>
          </a:xfrm>
          <a:prstGeom prst="rect">
            <a:avLst/>
          </a:prstGeom>
          <a:noFill/>
        </p:spPr>
        <p:txBody>
          <a:bodyPr wrap="square">
            <a:spAutoFit/>
          </a:bodyPr>
          <a:lstStyle/>
          <a:p>
            <a:pPr algn="just">
              <a:lnSpc>
                <a:spcPct val="115000"/>
              </a:lnSpc>
              <a:spcAft>
                <a:spcPts val="100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 Lực đẩy Archimedes nhỏ hơn trọng lượng nắp chai.</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 </a:t>
            </a:r>
            <a:r>
              <a:rPr lang="vi-VN" sz="2800">
                <a:latin typeface="Times New Roman" panose="02020603050405020304" pitchFamily="18" charset="0"/>
                <a:ea typeface="Calibri" panose="020F0502020204030204" pitchFamily="34" charset="0"/>
                <a:cs typeface="Times New Roman" panose="02020603050405020304" pitchFamily="18" charset="0"/>
              </a:rPr>
              <a:t>Lực đẩy Archimedes lớn hơn trọng lượng nắp chai.</a:t>
            </a:r>
          </a:p>
          <a:p>
            <a:pPr algn="just">
              <a:lnSpc>
                <a:spcPct val="115000"/>
              </a:lnSpc>
              <a:spcAft>
                <a:spcPts val="1000"/>
              </a:spcAft>
            </a:pPr>
            <a:r>
              <a:rPr lang="en-US" sz="2800">
                <a:effectLst/>
                <a:uFill>
                  <a:solidFill>
                    <a:srgbClr val="00B050"/>
                  </a:solidFill>
                </a:uFill>
                <a:latin typeface="Times New Roman" panose="02020603050405020304" pitchFamily="18" charset="0"/>
                <a:ea typeface="Calibri" panose="020F0502020204030204" pitchFamily="34" charset="0"/>
                <a:cs typeface="Times New Roman" panose="02020603050405020304" pitchFamily="18" charset="0"/>
              </a:rPr>
              <a:t>C</a:t>
            </a: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a:latin typeface="Times New Roman" panose="02020603050405020304" pitchFamily="18" charset="0"/>
                <a:ea typeface="Calibri" panose="020F0502020204030204" pitchFamily="34" charset="0"/>
                <a:cs typeface="Times New Roman" panose="02020603050405020304" pitchFamily="18" charset="0"/>
              </a:rPr>
              <a:t>Lực đẩy Archimedes bằng trọng lượng nắp chai. </a:t>
            </a:r>
            <a:endParaRPr lang="vi-VN" sz="28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D. </a:t>
            </a:r>
            <a:r>
              <a:rPr lang="vi-VN" sz="2800">
                <a:effectLst/>
                <a:latin typeface="Times New Roman" panose="02020603050405020304" pitchFamily="18" charset="0"/>
                <a:ea typeface="Calibri" panose="020F0502020204030204" pitchFamily="34" charset="0"/>
                <a:cs typeface="Times New Roman" panose="02020603050405020304" pitchFamily="18" charset="0"/>
              </a:rPr>
              <a:t>Trọng lượng của nắp chai nhỏ.</a:t>
            </a:r>
            <a:endParaRPr lang="en-US" sz="2800"/>
          </a:p>
        </p:txBody>
      </p:sp>
      <p:sp>
        <p:nvSpPr>
          <p:cNvPr id="2" name="Oval 1">
            <a:extLst>
              <a:ext uri="{FF2B5EF4-FFF2-40B4-BE49-F238E27FC236}">
                <a16:creationId xmlns:a16="http://schemas.microsoft.com/office/drawing/2014/main" id="{7B67F96B-4506-6DD1-7300-DAB6B96005E8}"/>
              </a:ext>
            </a:extLst>
          </p:cNvPr>
          <p:cNvSpPr/>
          <p:nvPr/>
        </p:nvSpPr>
        <p:spPr>
          <a:xfrm>
            <a:off x="762000" y="2577051"/>
            <a:ext cx="712345" cy="63767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88599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CF46B-0343-BEC7-2122-E6E9521BF50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849CCB5-3925-BD6B-C1E2-765220FED736}"/>
              </a:ext>
            </a:extLst>
          </p:cNvPr>
          <p:cNvSpPr txBox="1"/>
          <p:nvPr/>
        </p:nvSpPr>
        <p:spPr>
          <a:xfrm>
            <a:off x="448034" y="180292"/>
            <a:ext cx="11439166" cy="2123658"/>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vi-VN" sz="4800" b="1">
                <a:solidFill>
                  <a:schemeClr val="accent2">
                    <a:lumMod val="75000"/>
                  </a:schemeClr>
                </a:solidFill>
                <a:latin typeface="Cambria" panose="02040503050406030204" pitchFamily="18" charset="0"/>
                <a:ea typeface="Cambria" panose="02040503050406030204" pitchFamily="18" charset="0"/>
                <a:cs typeface="Calibri Light" panose="020F0302020204030204" pitchFamily="34" charset="0"/>
              </a:rPr>
              <a:t>MẢNH GHÉP KÌ DIỆU</a:t>
            </a:r>
          </a:p>
          <a:p>
            <a:pPr algn="just"/>
            <a:r>
              <a:rPr lang="vi-VN" sz="2800" b="1">
                <a:latin typeface="Times New Roman" panose="02020603050405020304" pitchFamily="18" charset="0"/>
                <a:ea typeface="Cambria" panose="02040503050406030204" pitchFamily="18" charset="0"/>
                <a:cs typeface="Times New Roman" panose="02020603050405020304" pitchFamily="18" charset="0"/>
              </a:rPr>
              <a:t>Luật chơi: </a:t>
            </a:r>
            <a:r>
              <a:rPr lang="vi-VN" sz="2800">
                <a:latin typeface="Times New Roman" panose="02020603050405020304" pitchFamily="18" charset="0"/>
                <a:ea typeface="Cambria" panose="02040503050406030204" pitchFamily="18" charset="0"/>
                <a:cs typeface="Times New Roman" panose="02020603050405020304" pitchFamily="18" charset="0"/>
              </a:rPr>
              <a:t>Trên tay các nhóm đang cầm những mảnh ghép được tách rời nhau. Nhiệm vụ của các nhóm là tìm câu trả lời tương ứng cho các câu hỏi để ghép thành hình hoàn chỉnh. Mỗi mảnh ghép đúng sẽ đạt được 10 điểm</a:t>
            </a:r>
            <a:endParaRPr lang="en-US" sz="280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6CE8B7E1-D852-6D3A-692B-8963C579D7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1" y="-15608"/>
            <a:ext cx="1066800" cy="814537"/>
          </a:xfrm>
          <a:prstGeom prst="rect">
            <a:avLst/>
          </a:prstGeom>
        </p:spPr>
      </p:pic>
      <p:pic>
        <p:nvPicPr>
          <p:cNvPr id="16" name="Picture 15">
            <a:extLst>
              <a:ext uri="{FF2B5EF4-FFF2-40B4-BE49-F238E27FC236}">
                <a16:creationId xmlns:a16="http://schemas.microsoft.com/office/drawing/2014/main" id="{77922078-7EFD-0AE8-D4D5-EEECE6DF0E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11068109" y="-13729"/>
            <a:ext cx="1151965" cy="879563"/>
          </a:xfrm>
          <a:prstGeom prst="rect">
            <a:avLst/>
          </a:prstGeom>
        </p:spPr>
      </p:pic>
      <p:pic>
        <p:nvPicPr>
          <p:cNvPr id="24" name="5 phút">
            <a:hlinkClick r:id="" action="ppaction://media"/>
            <a:extLst>
              <a:ext uri="{FF2B5EF4-FFF2-40B4-BE49-F238E27FC236}">
                <a16:creationId xmlns:a16="http://schemas.microsoft.com/office/drawing/2014/main" id="{11FE6F24-0DA6-D4DC-2D3D-E99C998F491C}"/>
              </a:ext>
            </a:extLst>
          </p:cNvPr>
          <p:cNvPicPr>
            <a:picLocks noChangeAspect="1"/>
          </p:cNvPicPr>
          <p:nvPr>
            <a:videoFile r:link="rId2"/>
            <p:extLst>
              <p:ext uri="{DAA4B4D4-6D71-4841-9C94-3DE7FCFB9230}">
                <p14:media xmlns:p14="http://schemas.microsoft.com/office/powerpoint/2010/main" r:embed="rId1"/>
              </p:ext>
            </p:extLst>
          </p:nvPr>
        </p:nvPicPr>
        <p:blipFill>
          <a:blip r:embed="rId6">
            <a:duotone>
              <a:schemeClr val="accent2">
                <a:shade val="45000"/>
                <a:satMod val="135000"/>
              </a:schemeClr>
              <a:prstClr val="white"/>
            </a:duotone>
          </a:blip>
          <a:stretch>
            <a:fillRect/>
          </a:stretch>
        </p:blipFill>
        <p:spPr>
          <a:xfrm>
            <a:off x="9729735" y="2436740"/>
            <a:ext cx="2217995" cy="1247623"/>
          </a:xfrm>
          <a:prstGeom prst="rect">
            <a:avLst/>
          </a:prstGeom>
          <a:effectLst>
            <a:softEdge rad="31750"/>
          </a:effectLst>
        </p:spPr>
      </p:pic>
    </p:spTree>
    <p:extLst>
      <p:ext uri="{BB962C8B-B14F-4D97-AF65-F5344CB8AC3E}">
        <p14:creationId xmlns:p14="http://schemas.microsoft.com/office/powerpoint/2010/main" val="31539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2"/>
          <a:stretch>
            <a:fillRect/>
          </a:stretch>
        </p:blipFill>
        <p:spPr>
          <a:xfrm>
            <a:off x="-12853" y="381000"/>
            <a:ext cx="12193057" cy="6096000"/>
          </a:xfrm>
          <a:prstGeom prst="rect">
            <a:avLst/>
          </a:prstGeom>
        </p:spPr>
      </p:pic>
      <p:pic>
        <p:nvPicPr>
          <p:cNvPr id="6" name="Picture 5">
            <a:extLst>
              <a:ext uri="{FF2B5EF4-FFF2-40B4-BE49-F238E27FC236}">
                <a16:creationId xmlns:a16="http://schemas.microsoft.com/office/drawing/2014/main" id="{F16D2DAD-ADE6-98EF-6D31-18A1139E887C}"/>
              </a:ext>
            </a:extLst>
          </p:cNvPr>
          <p:cNvPicPr>
            <a:picLocks noChangeAspect="1"/>
          </p:cNvPicPr>
          <p:nvPr/>
        </p:nvPicPr>
        <p:blipFill rotWithShape="1">
          <a:blip r:embed="rId3"/>
          <a:srcRect t="6280"/>
          <a:stretch/>
        </p:blipFill>
        <p:spPr>
          <a:xfrm>
            <a:off x="5638800" y="990600"/>
            <a:ext cx="5257800" cy="4648200"/>
          </a:xfrm>
          <a:prstGeom prst="rect">
            <a:avLst/>
          </a:prstGeom>
        </p:spPr>
      </p:pic>
      <p:sp>
        <p:nvSpPr>
          <p:cNvPr id="8" name="TextBox 7">
            <a:extLst>
              <a:ext uri="{FF2B5EF4-FFF2-40B4-BE49-F238E27FC236}">
                <a16:creationId xmlns:a16="http://schemas.microsoft.com/office/drawing/2014/main" id="{E49F38D6-6035-DAFB-113B-DBD85B995C73}"/>
              </a:ext>
            </a:extLst>
          </p:cNvPr>
          <p:cNvSpPr txBox="1"/>
          <p:nvPr/>
        </p:nvSpPr>
        <p:spPr>
          <a:xfrm>
            <a:off x="304800" y="1846927"/>
            <a:ext cx="5181600" cy="3046988"/>
          </a:xfrm>
          <a:prstGeom prst="rect">
            <a:avLst/>
          </a:prstGeom>
          <a:noFill/>
        </p:spPr>
        <p:txBody>
          <a:bodyPr wrap="square" rtlCol="0">
            <a:spAutoFit/>
          </a:bodyPr>
          <a:lstStyle/>
          <a:p>
            <a:pPr algn="just"/>
            <a:r>
              <a:rPr lang="vi-VN" sz="3200">
                <a:latin typeface="Times New Roman" panose="02020603050405020304" pitchFamily="18" charset="0"/>
                <a:ea typeface="Tahoma" panose="020B0604030504040204" pitchFamily="34" charset="0"/>
                <a:cs typeface="Times New Roman" panose="02020603050405020304" pitchFamily="18" charset="0"/>
              </a:rPr>
              <a:t>Đặt viên bi sắt, ốc vít kim loại, nắp chai nhựa vào một cốc thủy tinh. </a:t>
            </a:r>
            <a:r>
              <a:rPr lang="en-US" sz="3200">
                <a:latin typeface="Times New Roman" panose="02020603050405020304" pitchFamily="18" charset="0"/>
                <a:cs typeface="Times New Roman" panose="02020603050405020304" pitchFamily="18" charset="0"/>
              </a:rPr>
              <a:t>Đổ nước vào cốc. Có hiện tượng gì xảy ra với các vật trong cốc? Giải thích hiện tượng.</a:t>
            </a:r>
            <a:endParaRPr lang="en-US" sz="32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C76A7076-98A3-5701-597B-ED3CEC27D7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23869" y="-32133"/>
            <a:ext cx="1776470" cy="1356393"/>
          </a:xfrm>
          <a:prstGeom prst="rect">
            <a:avLst/>
          </a:prstGeom>
        </p:spPr>
      </p:pic>
      <p:pic>
        <p:nvPicPr>
          <p:cNvPr id="3" name="Picture 2">
            <a:extLst>
              <a:ext uri="{FF2B5EF4-FFF2-40B4-BE49-F238E27FC236}">
                <a16:creationId xmlns:a16="http://schemas.microsoft.com/office/drawing/2014/main" id="{BC768522-3F98-C3CC-7CE9-5D1346DA2E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10511107" y="-41309"/>
            <a:ext cx="1642473" cy="1254082"/>
          </a:xfrm>
          <a:prstGeom prst="rect">
            <a:avLst/>
          </a:prstGeom>
        </p:spPr>
      </p:pic>
    </p:spTree>
    <p:extLst>
      <p:ext uri="{BB962C8B-B14F-4D97-AF65-F5344CB8AC3E}">
        <p14:creationId xmlns:p14="http://schemas.microsoft.com/office/powerpoint/2010/main" val="2589759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0877EA-5B61-264E-E55A-6ED927B74CD8}"/>
              </a:ext>
            </a:extLst>
          </p:cNvPr>
          <p:cNvPicPr>
            <a:picLocks noChangeAspect="1"/>
          </p:cNvPicPr>
          <p:nvPr/>
        </p:nvPicPr>
        <p:blipFill rotWithShape="1">
          <a:blip r:embed="rId2"/>
          <a:srcRect t="22507" b="21092"/>
          <a:stretch/>
        </p:blipFill>
        <p:spPr>
          <a:xfrm>
            <a:off x="7779537" y="-693"/>
            <a:ext cx="4412463" cy="2488701"/>
          </a:xfrm>
          <a:prstGeom prst="rect">
            <a:avLst/>
          </a:prstGeom>
        </p:spPr>
      </p:pic>
      <p:grpSp>
        <p:nvGrpSpPr>
          <p:cNvPr id="23" name="Group 22">
            <a:extLst>
              <a:ext uri="{FF2B5EF4-FFF2-40B4-BE49-F238E27FC236}">
                <a16:creationId xmlns:a16="http://schemas.microsoft.com/office/drawing/2014/main" id="{0A2E8453-B79E-5B2C-75C4-EE613F6BF58E}"/>
              </a:ext>
            </a:extLst>
          </p:cNvPr>
          <p:cNvGrpSpPr/>
          <p:nvPr/>
        </p:nvGrpSpPr>
        <p:grpSpPr>
          <a:xfrm>
            <a:off x="0" y="5021366"/>
            <a:ext cx="4397648" cy="1836634"/>
            <a:chOff x="0" y="6347505"/>
            <a:chExt cx="8019868" cy="3950365"/>
          </a:xfrm>
        </p:grpSpPr>
        <p:grpSp>
          <p:nvGrpSpPr>
            <p:cNvPr id="22" name="Group 21">
              <a:extLst>
                <a:ext uri="{FF2B5EF4-FFF2-40B4-BE49-F238E27FC236}">
                  <a16:creationId xmlns:a16="http://schemas.microsoft.com/office/drawing/2014/main" id="{D97180DE-9449-572B-18B6-045FC05A7FE2}"/>
                </a:ext>
              </a:extLst>
            </p:cNvPr>
            <p:cNvGrpSpPr/>
            <p:nvPr/>
          </p:nvGrpSpPr>
          <p:grpSpPr>
            <a:xfrm>
              <a:off x="0" y="6777351"/>
              <a:ext cx="8019868" cy="3520519"/>
              <a:chOff x="0" y="6777351"/>
              <a:chExt cx="8019868" cy="3520519"/>
            </a:xfrm>
          </p:grpSpPr>
          <p:pic>
            <p:nvPicPr>
              <p:cNvPr id="1032" name="Picture 8" descr="35+ hình tranh, hoa, ảnh chúc mừng ngày nhà giáo Việt Nam">
                <a:extLst>
                  <a:ext uri="{FF2B5EF4-FFF2-40B4-BE49-F238E27FC236}">
                    <a16:creationId xmlns:a16="http://schemas.microsoft.com/office/drawing/2014/main" id="{C4BC3E3F-5A25-AC82-9715-4850152DC9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028"/>
              <a:stretch/>
            </p:blipFill>
            <p:spPr bwMode="auto">
              <a:xfrm>
                <a:off x="0" y="6797307"/>
                <a:ext cx="8019868" cy="3500563"/>
              </a:xfrm>
              <a:prstGeom prst="rect">
                <a:avLst/>
              </a:prstGeom>
              <a:noFill/>
              <a:extLst>
                <a:ext uri="{909E8E84-426E-40DD-AFC4-6F175D3DCCD1}">
                  <a14:hiddenFill xmlns:a14="http://schemas.microsoft.com/office/drawing/2010/main">
                    <a:solidFill>
                      <a:srgbClr val="FFFFFF"/>
                    </a:solidFill>
                  </a14:hiddenFill>
                </a:ext>
              </a:extLst>
            </p:spPr>
          </p:pic>
          <p:sp>
            <p:nvSpPr>
              <p:cNvPr id="20" name="Trapezoid 19">
                <a:extLst>
                  <a:ext uri="{FF2B5EF4-FFF2-40B4-BE49-F238E27FC236}">
                    <a16:creationId xmlns:a16="http://schemas.microsoft.com/office/drawing/2014/main" id="{AA2916B3-9C9E-8941-D285-CDFBD08BD675}"/>
                  </a:ext>
                </a:extLst>
              </p:cNvPr>
              <p:cNvSpPr/>
              <p:nvPr/>
            </p:nvSpPr>
            <p:spPr>
              <a:xfrm flipV="1">
                <a:off x="1773193" y="7296246"/>
                <a:ext cx="4170408" cy="498941"/>
              </a:xfrm>
              <a:prstGeom prst="trapezoi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Trapezoid 20">
                <a:extLst>
                  <a:ext uri="{FF2B5EF4-FFF2-40B4-BE49-F238E27FC236}">
                    <a16:creationId xmlns:a16="http://schemas.microsoft.com/office/drawing/2014/main" id="{1D8EBE68-7329-479B-3694-DCE605A6CA6E}"/>
                  </a:ext>
                </a:extLst>
              </p:cNvPr>
              <p:cNvSpPr/>
              <p:nvPr/>
            </p:nvSpPr>
            <p:spPr>
              <a:xfrm flipV="1">
                <a:off x="1204834" y="6777351"/>
                <a:ext cx="5881766" cy="498941"/>
              </a:xfrm>
              <a:prstGeom prst="trapezoi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1030" name="Picture 6" descr="Lời chúc ngày Nhà giáo Việt Nam 20/11 hay và ý nghĩa nhất">
              <a:extLst>
                <a:ext uri="{FF2B5EF4-FFF2-40B4-BE49-F238E27FC236}">
                  <a16:creationId xmlns:a16="http://schemas.microsoft.com/office/drawing/2014/main" id="{7A4455CD-73C8-776D-CCDA-F74CE3367C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559" t="40394" r="4054" b="27076"/>
            <a:stretch/>
          </p:blipFill>
          <p:spPr bwMode="auto">
            <a:xfrm>
              <a:off x="1706818" y="6347505"/>
              <a:ext cx="4607109" cy="1615395"/>
            </a:xfrm>
            <a:prstGeom prst="roundRect">
              <a:avLst>
                <a:gd name="adj" fmla="val 35730"/>
              </a:avLst>
            </a:prstGeom>
            <a:noFill/>
            <a:extLst>
              <a:ext uri="{909E8E84-426E-40DD-AFC4-6F175D3DCCD1}">
                <a14:hiddenFill xmlns:a14="http://schemas.microsoft.com/office/drawing/2010/main">
                  <a:solidFill>
                    <a:srgbClr val="FFFFFF"/>
                  </a:solidFill>
                </a14:hiddenFill>
              </a:ext>
            </a:extLst>
          </p:spPr>
        </p:pic>
      </p:grpSp>
      <p:grpSp>
        <p:nvGrpSpPr>
          <p:cNvPr id="1043" name="Group 1042">
            <a:extLst>
              <a:ext uri="{FF2B5EF4-FFF2-40B4-BE49-F238E27FC236}">
                <a16:creationId xmlns:a16="http://schemas.microsoft.com/office/drawing/2014/main" id="{32C29A52-6A3E-3C94-9C9B-E760822FF600}"/>
              </a:ext>
            </a:extLst>
          </p:cNvPr>
          <p:cNvGrpSpPr/>
          <p:nvPr/>
        </p:nvGrpSpPr>
        <p:grpSpPr>
          <a:xfrm>
            <a:off x="708025" y="-694"/>
            <a:ext cx="10775947" cy="6991725"/>
            <a:chOff x="0" y="0"/>
            <a:chExt cx="10775947" cy="7124064"/>
          </a:xfrm>
        </p:grpSpPr>
        <p:grpSp>
          <p:nvGrpSpPr>
            <p:cNvPr id="1044" name="Group 1043">
              <a:extLst>
                <a:ext uri="{FF2B5EF4-FFF2-40B4-BE49-F238E27FC236}">
                  <a16:creationId xmlns:a16="http://schemas.microsoft.com/office/drawing/2014/main" id="{7DC057CD-069E-50DD-1BF7-945F5DE8FB5D}"/>
                </a:ext>
              </a:extLst>
            </p:cNvPr>
            <p:cNvGrpSpPr/>
            <p:nvPr/>
          </p:nvGrpSpPr>
          <p:grpSpPr>
            <a:xfrm>
              <a:off x="0" y="0"/>
              <a:ext cx="10775947" cy="7124064"/>
              <a:chOff x="0" y="173788"/>
              <a:chExt cx="15135869" cy="9935578"/>
            </a:xfrm>
          </p:grpSpPr>
          <p:grpSp>
            <p:nvGrpSpPr>
              <p:cNvPr id="1049" name="Group 1048">
                <a:extLst>
                  <a:ext uri="{FF2B5EF4-FFF2-40B4-BE49-F238E27FC236}">
                    <a16:creationId xmlns:a16="http://schemas.microsoft.com/office/drawing/2014/main" id="{F19687F0-9D18-DDB5-DC4F-B574586C4CC9}"/>
                  </a:ext>
                </a:extLst>
              </p:cNvPr>
              <p:cNvGrpSpPr/>
              <p:nvPr/>
            </p:nvGrpSpPr>
            <p:grpSpPr>
              <a:xfrm>
                <a:off x="154105" y="173788"/>
                <a:ext cx="14981764" cy="9935578"/>
                <a:chOff x="144812" y="86894"/>
                <a:chExt cx="7490882" cy="4967789"/>
              </a:xfrm>
            </p:grpSpPr>
            <p:grpSp>
              <p:nvGrpSpPr>
                <p:cNvPr id="1052" name="Group 1051">
                  <a:extLst>
                    <a:ext uri="{FF2B5EF4-FFF2-40B4-BE49-F238E27FC236}">
                      <a16:creationId xmlns:a16="http://schemas.microsoft.com/office/drawing/2014/main" id="{B6F8D414-13C5-0E29-7CD6-B6107EF4E437}"/>
                    </a:ext>
                  </a:extLst>
                </p:cNvPr>
                <p:cNvGrpSpPr/>
                <p:nvPr/>
              </p:nvGrpSpPr>
              <p:grpSpPr>
                <a:xfrm>
                  <a:off x="144812" y="86894"/>
                  <a:ext cx="7490882" cy="4967789"/>
                  <a:chOff x="160298" y="231718"/>
                  <a:chExt cx="19975691" cy="13247434"/>
                </a:xfrm>
              </p:grpSpPr>
              <p:sp>
                <p:nvSpPr>
                  <p:cNvPr id="1061" name="Freeform 3">
                    <a:extLst>
                      <a:ext uri="{FF2B5EF4-FFF2-40B4-BE49-F238E27FC236}">
                        <a16:creationId xmlns:a16="http://schemas.microsoft.com/office/drawing/2014/main" id="{998A9F5E-E571-E832-6126-3A906B59919E}"/>
                      </a:ext>
                    </a:extLst>
                  </p:cNvPr>
                  <p:cNvSpPr/>
                  <p:nvPr/>
                </p:nvSpPr>
                <p:spPr>
                  <a:xfrm>
                    <a:off x="12104226" y="5653026"/>
                    <a:ext cx="3386798" cy="7199575"/>
                  </a:xfrm>
                  <a:custGeom>
                    <a:avLst/>
                    <a:gdLst/>
                    <a:ahLst/>
                    <a:cxnLst/>
                    <a:rect l="l" t="t" r="r" b="b"/>
                    <a:pathLst>
                      <a:path w="3386799" h="7199574">
                        <a:moveTo>
                          <a:pt x="0" y="0"/>
                        </a:moveTo>
                        <a:lnTo>
                          <a:pt x="3386800" y="0"/>
                        </a:lnTo>
                        <a:lnTo>
                          <a:pt x="3386800" y="7199574"/>
                        </a:lnTo>
                        <a:lnTo>
                          <a:pt x="0" y="7199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62" name="Freeform 4">
                    <a:extLst>
                      <a:ext uri="{FF2B5EF4-FFF2-40B4-BE49-F238E27FC236}">
                        <a16:creationId xmlns:a16="http://schemas.microsoft.com/office/drawing/2014/main" id="{812FF5FE-45A6-57AE-F477-C1850CA908CD}"/>
                      </a:ext>
                    </a:extLst>
                  </p:cNvPr>
                  <p:cNvSpPr/>
                  <p:nvPr/>
                </p:nvSpPr>
                <p:spPr>
                  <a:xfrm>
                    <a:off x="160298" y="231718"/>
                    <a:ext cx="6091958" cy="8762021"/>
                  </a:xfrm>
                  <a:custGeom>
                    <a:avLst/>
                    <a:gdLst/>
                    <a:ahLst/>
                    <a:cxnLst/>
                    <a:rect l="l" t="t" r="r" b="b"/>
                    <a:pathLst>
                      <a:path w="5708662" h="7199574">
                        <a:moveTo>
                          <a:pt x="0" y="0"/>
                        </a:moveTo>
                        <a:lnTo>
                          <a:pt x="5708662" y="0"/>
                        </a:lnTo>
                        <a:lnTo>
                          <a:pt x="5708662" y="7199574"/>
                        </a:lnTo>
                        <a:lnTo>
                          <a:pt x="0" y="71995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63" name="Freeform 5">
                    <a:extLst>
                      <a:ext uri="{FF2B5EF4-FFF2-40B4-BE49-F238E27FC236}">
                        <a16:creationId xmlns:a16="http://schemas.microsoft.com/office/drawing/2014/main" id="{20EC4FE8-32FE-4579-9F45-17F914EDDC26}"/>
                      </a:ext>
                    </a:extLst>
                  </p:cNvPr>
                  <p:cNvSpPr/>
                  <p:nvPr/>
                </p:nvSpPr>
                <p:spPr>
                  <a:xfrm>
                    <a:off x="6164345" y="1201595"/>
                    <a:ext cx="6233078" cy="9412399"/>
                  </a:xfrm>
                  <a:custGeom>
                    <a:avLst/>
                    <a:gdLst/>
                    <a:ahLst/>
                    <a:cxnLst/>
                    <a:rect l="l" t="t" r="r" b="b"/>
                    <a:pathLst>
                      <a:path w="5435678" h="7199574">
                        <a:moveTo>
                          <a:pt x="0" y="0"/>
                        </a:moveTo>
                        <a:lnTo>
                          <a:pt x="5435678" y="0"/>
                        </a:lnTo>
                        <a:lnTo>
                          <a:pt x="5435678" y="7199574"/>
                        </a:lnTo>
                        <a:lnTo>
                          <a:pt x="0" y="71995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64" name="Freeform 7">
                    <a:extLst>
                      <a:ext uri="{FF2B5EF4-FFF2-40B4-BE49-F238E27FC236}">
                        <a16:creationId xmlns:a16="http://schemas.microsoft.com/office/drawing/2014/main" id="{BE293ED8-1242-9836-1C97-5DDC42562BC4}"/>
                      </a:ext>
                    </a:extLst>
                  </p:cNvPr>
                  <p:cNvSpPr/>
                  <p:nvPr/>
                </p:nvSpPr>
                <p:spPr>
                  <a:xfrm>
                    <a:off x="5538012" y="6472400"/>
                    <a:ext cx="2232773" cy="3274769"/>
                  </a:xfrm>
                  <a:custGeom>
                    <a:avLst/>
                    <a:gdLst/>
                    <a:ahLst/>
                    <a:cxnLst/>
                    <a:rect l="l" t="t" r="r" b="b"/>
                    <a:pathLst>
                      <a:path w="2633086" h="2639686">
                        <a:moveTo>
                          <a:pt x="0" y="0"/>
                        </a:moveTo>
                        <a:lnTo>
                          <a:pt x="2633087" y="0"/>
                        </a:lnTo>
                        <a:lnTo>
                          <a:pt x="2633087" y="2639686"/>
                        </a:lnTo>
                        <a:lnTo>
                          <a:pt x="0" y="26396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65" name="Freeform 8">
                    <a:extLst>
                      <a:ext uri="{FF2B5EF4-FFF2-40B4-BE49-F238E27FC236}">
                        <a16:creationId xmlns:a16="http://schemas.microsoft.com/office/drawing/2014/main" id="{5963DDDB-BFE0-C244-429C-A7B2803BD3AE}"/>
                      </a:ext>
                    </a:extLst>
                  </p:cNvPr>
                  <p:cNvSpPr/>
                  <p:nvPr/>
                </p:nvSpPr>
                <p:spPr>
                  <a:xfrm>
                    <a:off x="5741013" y="8903774"/>
                    <a:ext cx="1464814" cy="1464812"/>
                  </a:xfrm>
                  <a:custGeom>
                    <a:avLst/>
                    <a:gdLst/>
                    <a:ahLst/>
                    <a:cxnLst/>
                    <a:rect l="l" t="t" r="r" b="b"/>
                    <a:pathLst>
                      <a:path w="1464813" h="1464813">
                        <a:moveTo>
                          <a:pt x="0" y="0"/>
                        </a:moveTo>
                        <a:lnTo>
                          <a:pt x="1464813" y="0"/>
                        </a:lnTo>
                        <a:lnTo>
                          <a:pt x="1464813" y="1464813"/>
                        </a:lnTo>
                        <a:lnTo>
                          <a:pt x="0" y="14648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6" name="Freeform 9">
                    <a:extLst>
                      <a:ext uri="{FF2B5EF4-FFF2-40B4-BE49-F238E27FC236}">
                        <a16:creationId xmlns:a16="http://schemas.microsoft.com/office/drawing/2014/main" id="{2CAC5ED1-5389-B20B-C3C5-70FA6D3A4BD2}"/>
                      </a:ext>
                    </a:extLst>
                  </p:cNvPr>
                  <p:cNvSpPr/>
                  <p:nvPr/>
                </p:nvSpPr>
                <p:spPr>
                  <a:xfrm>
                    <a:off x="17077659" y="6044202"/>
                    <a:ext cx="3058330" cy="7434950"/>
                  </a:xfrm>
                  <a:custGeom>
                    <a:avLst/>
                    <a:gdLst/>
                    <a:ahLst/>
                    <a:cxnLst/>
                    <a:rect l="l" t="t" r="r" b="b"/>
                    <a:pathLst>
                      <a:path w="3386799" h="7199574">
                        <a:moveTo>
                          <a:pt x="0" y="0"/>
                        </a:moveTo>
                        <a:lnTo>
                          <a:pt x="3386800" y="0"/>
                        </a:lnTo>
                        <a:lnTo>
                          <a:pt x="3386800" y="7199574"/>
                        </a:lnTo>
                        <a:lnTo>
                          <a:pt x="0" y="719957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67" name="Freeform 11">
                    <a:extLst>
                      <a:ext uri="{FF2B5EF4-FFF2-40B4-BE49-F238E27FC236}">
                        <a16:creationId xmlns:a16="http://schemas.microsoft.com/office/drawing/2014/main" id="{72721B85-EE21-0BFB-C5DC-4A7DCF332B33}"/>
                      </a:ext>
                    </a:extLst>
                  </p:cNvPr>
                  <p:cNvSpPr/>
                  <p:nvPr/>
                </p:nvSpPr>
                <p:spPr>
                  <a:xfrm>
                    <a:off x="15179048" y="6043791"/>
                    <a:ext cx="2744398" cy="2711784"/>
                  </a:xfrm>
                  <a:custGeom>
                    <a:avLst/>
                    <a:gdLst/>
                    <a:ahLst/>
                    <a:cxnLst/>
                    <a:rect l="l" t="t" r="r" b="b"/>
                    <a:pathLst>
                      <a:path w="2744397" h="2751275">
                        <a:moveTo>
                          <a:pt x="0" y="0"/>
                        </a:moveTo>
                        <a:lnTo>
                          <a:pt x="2744397" y="0"/>
                        </a:lnTo>
                        <a:lnTo>
                          <a:pt x="2744397" y="2751275"/>
                        </a:lnTo>
                        <a:lnTo>
                          <a:pt x="0" y="275127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068" name="Freeform 12">
                    <a:extLst>
                      <a:ext uri="{FF2B5EF4-FFF2-40B4-BE49-F238E27FC236}">
                        <a16:creationId xmlns:a16="http://schemas.microsoft.com/office/drawing/2014/main" id="{4B0B3B78-7AEF-1C7D-D50A-7097602A798D}"/>
                      </a:ext>
                    </a:extLst>
                  </p:cNvPr>
                  <p:cNvSpPr/>
                  <p:nvPr/>
                </p:nvSpPr>
                <p:spPr>
                  <a:xfrm>
                    <a:off x="15180148" y="7995970"/>
                    <a:ext cx="1526736" cy="1526736"/>
                  </a:xfrm>
                  <a:custGeom>
                    <a:avLst/>
                    <a:gdLst/>
                    <a:ahLst/>
                    <a:cxnLst/>
                    <a:rect l="l" t="t" r="r" b="b"/>
                    <a:pathLst>
                      <a:path w="1526736" h="1526736">
                        <a:moveTo>
                          <a:pt x="0" y="0"/>
                        </a:moveTo>
                        <a:lnTo>
                          <a:pt x="1526736" y="0"/>
                        </a:lnTo>
                        <a:lnTo>
                          <a:pt x="1526736" y="1526737"/>
                        </a:lnTo>
                        <a:lnTo>
                          <a:pt x="0" y="152673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1053" name="TextBox 5">
                  <a:extLst>
                    <a:ext uri="{FF2B5EF4-FFF2-40B4-BE49-F238E27FC236}">
                      <a16:creationId xmlns:a16="http://schemas.microsoft.com/office/drawing/2014/main" id="{DBB36867-7536-F209-ECC4-9FE1708F0FD6}"/>
                    </a:ext>
                  </a:extLst>
                </p:cNvPr>
                <p:cNvSpPr txBox="1"/>
                <p:nvPr/>
              </p:nvSpPr>
              <p:spPr>
                <a:xfrm>
                  <a:off x="1278074" y="341827"/>
                  <a:ext cx="812875" cy="965389"/>
                </a:xfrm>
                <a:prstGeom prst="rect">
                  <a:avLst/>
                </a:prstGeom>
                <a:noFill/>
              </p:spPr>
              <p:txBody>
                <a:bodyPr wrap="square" rtlCol="0">
                  <a:noAutofit/>
                </a:bodyPr>
                <a:lstStyle/>
                <a:p>
                  <a:pPr algn="just">
                    <a:lnSpc>
                      <a:spcPct val="115000"/>
                    </a:lnSpc>
                    <a:spcAft>
                      <a:spcPts val="1000"/>
                    </a:spcAft>
                    <a:buNone/>
                  </a:pPr>
                  <a:r>
                    <a:rPr lang="en-US" sz="13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 vật ở trong nước chịu tác dụng của những lực nào?</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4" name="TextBox 12">
                  <a:extLst>
                    <a:ext uri="{FF2B5EF4-FFF2-40B4-BE49-F238E27FC236}">
                      <a16:creationId xmlns:a16="http://schemas.microsoft.com/office/drawing/2014/main" id="{FF116058-DCD8-2D5A-AD8E-0D026D4E4560}"/>
                    </a:ext>
                  </a:extLst>
                </p:cNvPr>
                <p:cNvSpPr txBox="1"/>
                <p:nvPr/>
              </p:nvSpPr>
              <p:spPr>
                <a:xfrm>
                  <a:off x="211464" y="2652996"/>
                  <a:ext cx="823850" cy="949179"/>
                </a:xfrm>
                <a:prstGeom prst="rect">
                  <a:avLst/>
                </a:prstGeom>
                <a:noFill/>
              </p:spPr>
              <p:txBody>
                <a:bodyPr wrap="square" rtlCol="0">
                  <a:noAutofit/>
                </a:bodyPr>
                <a:lstStyle/>
                <a:p>
                  <a:pPr algn="just">
                    <a:lnSpc>
                      <a:spcPct val="113000"/>
                    </a:lnSpc>
                    <a:spcAft>
                      <a:spcPts val="800"/>
                    </a:spcAft>
                    <a:buNone/>
                  </a:pPr>
                  <a:r>
                    <a:rPr lang="vi-VN" sz="16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lang="en-US" sz="16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ực đẩy Archimedes</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5" name="TextBox 11">
                  <a:extLst>
                    <a:ext uri="{FF2B5EF4-FFF2-40B4-BE49-F238E27FC236}">
                      <a16:creationId xmlns:a16="http://schemas.microsoft.com/office/drawing/2014/main" id="{374C3CAB-5600-7145-A854-9ECAC216C410}"/>
                    </a:ext>
                  </a:extLst>
                </p:cNvPr>
                <p:cNvSpPr txBox="1"/>
                <p:nvPr/>
              </p:nvSpPr>
              <p:spPr>
                <a:xfrm>
                  <a:off x="2242517" y="2373798"/>
                  <a:ext cx="1053720" cy="1424777"/>
                </a:xfrm>
                <a:prstGeom prst="rect">
                  <a:avLst/>
                </a:prstGeom>
                <a:noFill/>
              </p:spPr>
              <p:txBody>
                <a:bodyPr wrap="square" rtlCol="0">
                  <a:noAutofit/>
                </a:bodyPr>
                <a:lstStyle/>
                <a:p>
                  <a:pPr marR="17145" algn="just">
                    <a:lnSpc>
                      <a:spcPct val="120000"/>
                    </a:lnSpc>
                    <a:spcAft>
                      <a:spcPts val="800"/>
                    </a:spcAft>
                    <a:buNone/>
                  </a:pPr>
                  <a:r>
                    <a:rPr lang="en-US" sz="1200" kern="100">
                      <a:effectLst/>
                      <a:latin typeface="Times New Roman" panose="02020603050405020304" pitchFamily="18" charset="0"/>
                      <a:ea typeface="Segoe UI" panose="020B0502040204020203" pitchFamily="34" charset="0"/>
                      <a:cs typeface="Times New Roman" panose="02020603050405020304" pitchFamily="18" charset="0"/>
                    </a:rPr>
                    <a:t>Giải thích tại sao khi kéo nước từ giếng lên, ta thấy gàu nước khi còn ngập nhẹ hơn khi đã lên khỏi mặt nước?</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a:p>
                  <a:pPr marR="17145" algn="ctr">
                    <a:lnSpc>
                      <a:spcPct val="107000"/>
                    </a:lnSpc>
                    <a:spcAft>
                      <a:spcPts val="800"/>
                    </a:spcAft>
                    <a:buNone/>
                  </a:pPr>
                  <a:r>
                    <a:rPr lang="en-US" sz="1200" b="1" kern="100">
                      <a:solidFill>
                        <a:srgbClr val="FFFFFF"/>
                      </a:solidFill>
                      <a:effectLst/>
                      <a:latin typeface="Cambria" panose="02040503050406030204" pitchFamily="18" charset="0"/>
                      <a:ea typeface="Cambria" panose="02040503050406030204" pitchFamily="18" charset="0"/>
                      <a:cs typeface="Calibri" panose="020F0502020204030204" pitchFamily="34" charset="0"/>
                    </a:rPr>
                    <a:t>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6" name="TextBox 25">
                  <a:extLst>
                    <a:ext uri="{FF2B5EF4-FFF2-40B4-BE49-F238E27FC236}">
                      <a16:creationId xmlns:a16="http://schemas.microsoft.com/office/drawing/2014/main" id="{6CAE0FF2-9F55-051F-FEF1-8D4EDDA5A196}"/>
                    </a:ext>
                  </a:extLst>
                </p:cNvPr>
                <p:cNvSpPr txBox="1"/>
                <p:nvPr/>
              </p:nvSpPr>
              <p:spPr>
                <a:xfrm>
                  <a:off x="5158455" y="2728521"/>
                  <a:ext cx="557824" cy="1073541"/>
                </a:xfrm>
                <a:prstGeom prst="rect">
                  <a:avLst/>
                </a:prstGeom>
                <a:noFill/>
              </p:spPr>
              <p:txBody>
                <a:bodyPr wrap="square" rtlCol="0">
                  <a:noAutofit/>
                </a:bodyPr>
                <a:lstStyle/>
                <a:p>
                  <a:pPr algn="ctr">
                    <a:lnSpc>
                      <a:spcPct val="107000"/>
                    </a:lnSpc>
                    <a:spcAft>
                      <a:spcPts val="800"/>
                    </a:spcAft>
                    <a:buNone/>
                  </a:pPr>
                  <a:r>
                    <a:rPr lang="vi-VN" sz="1200" kern="1200">
                      <a:effectLst/>
                      <a:latin typeface="Times New Roman" panose="02020603050405020304" pitchFamily="18" charset="0"/>
                      <a:ea typeface="Cambria" panose="02040503050406030204" pitchFamily="18" charset="0"/>
                      <a:cs typeface="Times New Roman" panose="02020603050405020304" pitchFamily="18" charset="0"/>
                    </a:rPr>
                    <a:t>Trong thí nghiệm mở đầu, nắp chai nhựa  nổi lên vì:</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7" name="Text Box 104">
                  <a:extLst>
                    <a:ext uri="{FF2B5EF4-FFF2-40B4-BE49-F238E27FC236}">
                      <a16:creationId xmlns:a16="http://schemas.microsoft.com/office/drawing/2014/main" id="{3554CB2A-3509-9D2C-A7D2-80AC51CFCC88}"/>
                    </a:ext>
                  </a:extLst>
                </p:cNvPr>
                <p:cNvSpPr txBox="1"/>
                <p:nvPr/>
              </p:nvSpPr>
              <p:spPr>
                <a:xfrm rot="1995770">
                  <a:off x="2707172" y="662891"/>
                  <a:ext cx="886990" cy="1107955"/>
                </a:xfrm>
                <a:prstGeom prst="rect">
                  <a:avLst/>
                </a:prstGeom>
                <a:noFill/>
              </p:spPr>
              <p:txBody>
                <a:bodyPr wrap="square" rtlCol="0" anchor="t">
                  <a:noAutofit/>
                </a:bodyPr>
                <a:lstStyle/>
                <a:p>
                  <a:pPr algn="just">
                    <a:lnSpc>
                      <a:spcPct val="107000"/>
                    </a:lnSpc>
                    <a:spcAft>
                      <a:spcPts val="800"/>
                    </a:spcAft>
                    <a:buNone/>
                  </a:pPr>
                  <a:r>
                    <a:rPr lang="vi-VN" sz="1300" kern="100">
                      <a:effectLst/>
                      <a:latin typeface="Times New Roman" panose="02020603050405020304" pitchFamily="18" charset="0"/>
                      <a:ea typeface="Cambria" panose="02040503050406030204" pitchFamily="18" charset="0"/>
                      <a:cs typeface="Times New Roman" panose="02020603050405020304" pitchFamily="18" charset="0"/>
                    </a:rPr>
                    <a:t>Lực đẩy Archimedes của chất lỏng tác dụng lên vật</a:t>
                  </a:r>
                  <a:r>
                    <a:rPr lang="vi-VN" sz="1300" kern="100">
                      <a:effectLst/>
                      <a:latin typeface="Cambria" panose="02040503050406030204" pitchFamily="18" charset="0"/>
                      <a:ea typeface="Cambria" panose="02040503050406030204" pitchFamily="18" charset="0"/>
                      <a:cs typeface="Calibri" panose="020F0502020204030204" pitchFamily="34" charset="0"/>
                    </a:rPr>
                    <a:t> nhỏ hơn trọng lượng của vật thì</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buNone/>
                  </a:pPr>
                  <a:r>
                    <a:rPr lang="en-US" sz="1600" b="1" kern="100">
                      <a:solidFill>
                        <a:srgbClr val="FFFFFF"/>
                      </a:solidFill>
                      <a:effectLst/>
                      <a:latin typeface="Cambria" panose="02040503050406030204" pitchFamily="18" charset="0"/>
                      <a:ea typeface="Cambria" panose="02040503050406030204" pitchFamily="18" charset="0"/>
                      <a:cs typeface="Calibri" panose="020F0502020204030204" pitchFamily="34" charset="0"/>
                    </a:rPr>
                    <a:t>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8" name="Text Box 105">
                  <a:extLst>
                    <a:ext uri="{FF2B5EF4-FFF2-40B4-BE49-F238E27FC236}">
                      <a16:creationId xmlns:a16="http://schemas.microsoft.com/office/drawing/2014/main" id="{BD7F68EC-06FD-777E-187C-A15DBD9C06CB}"/>
                    </a:ext>
                  </a:extLst>
                </p:cNvPr>
                <p:cNvSpPr txBox="1"/>
                <p:nvPr/>
              </p:nvSpPr>
              <p:spPr>
                <a:xfrm>
                  <a:off x="3944337" y="1290213"/>
                  <a:ext cx="593532" cy="804167"/>
                </a:xfrm>
                <a:prstGeom prst="rect">
                  <a:avLst/>
                </a:prstGeom>
                <a:noFill/>
              </p:spPr>
              <p:txBody>
                <a:bodyPr wrap="square" rtlCol="0" anchor="t">
                  <a:noAutofit/>
                </a:bodyPr>
                <a:lstStyle/>
                <a:p>
                  <a:pPr algn="ctr">
                    <a:lnSpc>
                      <a:spcPct val="107000"/>
                    </a:lnSpc>
                    <a:spcAft>
                      <a:spcPts val="800"/>
                    </a:spcAft>
                    <a:buNone/>
                  </a:pPr>
                  <a:r>
                    <a:rPr lang="vi-VN" sz="1600" kern="100">
                      <a:effectLst/>
                      <a:latin typeface="Cambria" panose="02040503050406030204" pitchFamily="18" charset="0"/>
                      <a:ea typeface="Cambria" panose="02040503050406030204" pitchFamily="18" charset="0"/>
                      <a:cs typeface="Calibri" panose="020F0502020204030204" pitchFamily="34" charset="0"/>
                    </a:rPr>
                    <a:t>vật chìm xuống.</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buNone/>
                  </a:pPr>
                  <a:r>
                    <a:rPr lang="en-US" sz="1600" b="1" kern="100">
                      <a:effectLst/>
                      <a:latin typeface="Cambria" panose="02040503050406030204" pitchFamily="18" charset="0"/>
                      <a:ea typeface="Cambria" panose="02040503050406030204" pitchFamily="18" charset="0"/>
                      <a:cs typeface="Calibri" panose="020F0502020204030204" pitchFamily="34" charset="0"/>
                    </a:rPr>
                    <a:t>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59" name="Text Box 107">
                  <a:extLst>
                    <a:ext uri="{FF2B5EF4-FFF2-40B4-BE49-F238E27FC236}">
                      <a16:creationId xmlns:a16="http://schemas.microsoft.com/office/drawing/2014/main" id="{90E55B90-894A-076E-1C47-14FA8DB8D6F1}"/>
                    </a:ext>
                  </a:extLst>
                </p:cNvPr>
                <p:cNvSpPr txBox="1"/>
                <p:nvPr/>
              </p:nvSpPr>
              <p:spPr>
                <a:xfrm>
                  <a:off x="4988740" y="3888220"/>
                  <a:ext cx="853276" cy="832590"/>
                </a:xfrm>
                <a:prstGeom prst="rect">
                  <a:avLst/>
                </a:prstGeom>
                <a:noFill/>
              </p:spPr>
              <p:txBody>
                <a:bodyPr wrap="square" rtlCol="0" anchor="t">
                  <a:noAutofit/>
                </a:bodyPr>
                <a:lstStyle/>
                <a:p>
                  <a:pPr algn="ctr">
                    <a:lnSpc>
                      <a:spcPct val="113000"/>
                    </a:lnSpc>
                    <a:spcAft>
                      <a:spcPts val="800"/>
                    </a:spcAft>
                    <a:buNone/>
                  </a:pPr>
                  <a:r>
                    <a:rPr lang="vi-VN" sz="1300" kern="1200">
                      <a:effectLst/>
                      <a:latin typeface="Times New Roman" panose="02020603050405020304" pitchFamily="18" charset="0"/>
                      <a:ea typeface="Cambria" panose="02040503050406030204" pitchFamily="18" charset="0"/>
                      <a:cs typeface="Times New Roman" panose="02020603050405020304" pitchFamily="18" charset="0"/>
                    </a:rPr>
                    <a:t>Lực đẩy Archimedes lớn hơn trọng lượng nắp chai.</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3000"/>
                    </a:lnSpc>
                    <a:spcAft>
                      <a:spcPts val="800"/>
                    </a:spcAft>
                    <a:buNone/>
                  </a:pPr>
                  <a:r>
                    <a:rPr lang="en-US" sz="1600" b="1" kern="1200">
                      <a:solidFill>
                        <a:srgbClr val="FFFFFF"/>
                      </a:solidFill>
                      <a:effectLst/>
                      <a:latin typeface="Cambria" panose="02040503050406030204" pitchFamily="18" charset="0"/>
                      <a:ea typeface="Cambria" panose="02040503050406030204" pitchFamily="18" charset="0"/>
                      <a:cs typeface="+mn-cs"/>
                    </a:rPr>
                    <a:t>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60" name="TextBox 36">
                  <a:extLst>
                    <a:ext uri="{FF2B5EF4-FFF2-40B4-BE49-F238E27FC236}">
                      <a16:creationId xmlns:a16="http://schemas.microsoft.com/office/drawing/2014/main" id="{5C93CFBC-5D54-DFEE-3420-5D671239626B}"/>
                    </a:ext>
                  </a:extLst>
                </p:cNvPr>
                <p:cNvSpPr txBox="1"/>
                <p:nvPr/>
              </p:nvSpPr>
              <p:spPr>
                <a:xfrm>
                  <a:off x="5690708" y="2400876"/>
                  <a:ext cx="1371549" cy="715927"/>
                </a:xfrm>
                <a:prstGeom prst="rect">
                  <a:avLst/>
                </a:prstGeom>
                <a:noFill/>
              </p:spPr>
              <p:txBody>
                <a:bodyPr wrap="square" rtlCol="0">
                  <a:noAutofit/>
                </a:bodyPr>
                <a:lstStyle/>
                <a:p>
                  <a:pPr algn="ctr">
                    <a:lnSpc>
                      <a:spcPct val="107000"/>
                    </a:lnSpc>
                    <a:spcAft>
                      <a:spcPts val="800"/>
                    </a:spcAft>
                    <a:buNone/>
                  </a:pPr>
                  <a:r>
                    <a:rPr lang="en-US" sz="1300" kern="1200">
                      <a:effectLst/>
                      <a:latin typeface="Times New Roman" panose="02020603050405020304" pitchFamily="18" charset="0"/>
                      <a:ea typeface="Cambria" panose="02040503050406030204" pitchFamily="18" charset="0"/>
                      <a:cs typeface="Times New Roman" panose="02020603050405020304" pitchFamily="18" charset="0"/>
                    </a:rPr>
                    <a:t>Khi ôm một tảng đá trong nước ta thấy nhẹ hơn khi ôm nó trong không khí vì</a:t>
                  </a:r>
                  <a:r>
                    <a:rPr lang="en-US" sz="1600" kern="1200">
                      <a:effectLst/>
                      <a:latin typeface="Times New Roman" panose="02020603050405020304" pitchFamily="18" charset="0"/>
                      <a:ea typeface="Cambria" panose="02040503050406030204" pitchFamily="18" charset="0"/>
                      <a:cs typeface="Times New Roman" panose="02020603050405020304" pitchFamily="18" charset="0"/>
                    </a:rPr>
                    <a:t>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050" name="Picture 1049">
                <a:extLst>
                  <a:ext uri="{FF2B5EF4-FFF2-40B4-BE49-F238E27FC236}">
                    <a16:creationId xmlns:a16="http://schemas.microsoft.com/office/drawing/2014/main" id="{8584BBA4-80F5-6E5C-AA40-BDA8D9C483F5}"/>
                  </a:ext>
                </a:extLst>
              </p:cNvPr>
              <p:cNvPicPr>
                <a:picLocks noChangeAspect="1"/>
              </p:cNvPicPr>
              <p:nvPr/>
            </p:nvPicPr>
            <p:blipFill>
              <a:blip r:embed="rId19"/>
              <a:stretch>
                <a:fillRect/>
              </a:stretch>
            </p:blipFill>
            <p:spPr>
              <a:xfrm>
                <a:off x="13723225" y="7943056"/>
                <a:ext cx="1259990" cy="1744330"/>
              </a:xfrm>
              <a:prstGeom prst="rect">
                <a:avLst/>
              </a:prstGeom>
            </p:spPr>
          </p:pic>
          <p:pic>
            <p:nvPicPr>
              <p:cNvPr id="1051" name="Picture 1050">
                <a:extLst>
                  <a:ext uri="{FF2B5EF4-FFF2-40B4-BE49-F238E27FC236}">
                    <a16:creationId xmlns:a16="http://schemas.microsoft.com/office/drawing/2014/main" id="{848D50CD-EA4F-AFD0-51AA-9E59CBB89CD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0" y="609272"/>
                <a:ext cx="2090568" cy="2090568"/>
              </a:xfrm>
              <a:prstGeom prst="rect">
                <a:avLst/>
              </a:prstGeom>
              <a:noFill/>
              <a:extLst>
                <a:ext uri="{909E8E84-426E-40DD-AFC4-6F175D3DCCD1}">
                  <a14:hiddenFill xmlns:a14="http://schemas.microsoft.com/office/drawing/2010/main">
                    <a:solidFill>
                      <a:srgbClr val="FFFFFF"/>
                    </a:solidFill>
                  </a14:hiddenFill>
                </a:ext>
              </a:extLst>
            </p:spPr>
          </p:pic>
        </p:grpSp>
        <p:sp>
          <p:nvSpPr>
            <p:cNvPr id="1045" name="Text Box 1">
              <a:extLst>
                <a:ext uri="{FF2B5EF4-FFF2-40B4-BE49-F238E27FC236}">
                  <a16:creationId xmlns:a16="http://schemas.microsoft.com/office/drawing/2014/main" id="{52D3FB60-059D-D233-1EC3-F33FEF10060B}"/>
                </a:ext>
              </a:extLst>
            </p:cNvPr>
            <p:cNvSpPr txBox="1"/>
            <p:nvPr/>
          </p:nvSpPr>
          <p:spPr>
            <a:xfrm rot="18715476">
              <a:off x="1853474" y="2039969"/>
              <a:ext cx="1690860" cy="6394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buNone/>
              </a:pPr>
              <a:r>
                <a:rPr lang="en-US" sz="1300" kern="100">
                  <a:effectLst/>
                  <a:latin typeface="Times New Roman" panose="02020603050405020304" pitchFamily="18" charset="0"/>
                  <a:ea typeface="Calibri" panose="020F0502020204030204" pitchFamily="34" charset="0"/>
                  <a:cs typeface="Times New Roman" panose="02020603050405020304" pitchFamily="18" charset="0"/>
                </a:rPr>
                <a:t>Tr</a:t>
              </a:r>
              <a:r>
                <a:rPr lang="vi-VN" sz="1300" kern="100">
                  <a:effectLst/>
                  <a:latin typeface="Times New Roman" panose="02020603050405020304" pitchFamily="18" charset="0"/>
                  <a:ea typeface="Calibri" panose="020F0502020204030204" pitchFamily="34" charset="0"/>
                  <a:cs typeface="Times New Roman" panose="02020603050405020304" pitchFamily="18" charset="0"/>
                </a:rPr>
                <a:t>ọng lực và lực đẩy</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buNone/>
              </a:pPr>
              <a:r>
                <a:rPr lang="vi-VN" sz="1300" kern="100">
                  <a:effectLst/>
                  <a:latin typeface="Times New Roman" panose="02020603050405020304" pitchFamily="18" charset="0"/>
                  <a:ea typeface="Calibri" panose="020F0502020204030204" pitchFamily="34" charset="0"/>
                  <a:cs typeface="Times New Roman" panose="02020603050405020304" pitchFamily="18" charset="0"/>
                </a:rPr>
                <a:t>Archimedes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46" name="TextBox 19">
              <a:extLst>
                <a:ext uri="{FF2B5EF4-FFF2-40B4-BE49-F238E27FC236}">
                  <a16:creationId xmlns:a16="http://schemas.microsoft.com/office/drawing/2014/main" id="{018E93F7-0AFE-7E00-3D11-91A569CD85B5}"/>
                </a:ext>
              </a:extLst>
            </p:cNvPr>
            <p:cNvSpPr txBox="1"/>
            <p:nvPr/>
          </p:nvSpPr>
          <p:spPr>
            <a:xfrm>
              <a:off x="9596176" y="4039437"/>
              <a:ext cx="1084580" cy="1353185"/>
            </a:xfrm>
            <a:prstGeom prst="rect">
              <a:avLst/>
            </a:prstGeom>
            <a:noFill/>
          </p:spPr>
          <p:txBody>
            <a:bodyPr wrap="square" rtlCol="0">
              <a:noAutofit/>
            </a:bodyPr>
            <a:lstStyle/>
            <a:p>
              <a:pPr algn="ctr">
                <a:lnSpc>
                  <a:spcPct val="113000"/>
                </a:lnSpc>
                <a:spcAft>
                  <a:spcPts val="800"/>
                </a:spcAft>
                <a:buNone/>
              </a:pPr>
              <a:r>
                <a:rPr lang="vi-VN" sz="1200" kern="1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có </a:t>
              </a:r>
              <a:r>
                <a:rPr lang="en-US" sz="1200" kern="1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l</a:t>
              </a:r>
              <a:r>
                <a:rPr lang="en-US" sz="12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ực đẩy của nước</a:t>
              </a:r>
              <a:r>
                <a:rPr lang="vi-VN" sz="12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tác dụng lên viên đá khi ôm tảng đá trong nước</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47" name="TextBox 12">
              <a:extLst>
                <a:ext uri="{FF2B5EF4-FFF2-40B4-BE49-F238E27FC236}">
                  <a16:creationId xmlns:a16="http://schemas.microsoft.com/office/drawing/2014/main" id="{EAC7A721-17F7-EFF1-A584-2DC839388F62}"/>
                </a:ext>
              </a:extLst>
            </p:cNvPr>
            <p:cNvSpPr txBox="1"/>
            <p:nvPr/>
          </p:nvSpPr>
          <p:spPr>
            <a:xfrm>
              <a:off x="1607736" y="3577213"/>
              <a:ext cx="1326334" cy="883920"/>
            </a:xfrm>
            <a:prstGeom prst="rect">
              <a:avLst/>
            </a:prstGeom>
            <a:noFill/>
          </p:spPr>
          <p:txBody>
            <a:bodyPr wrap="square" rtlCol="0">
              <a:noAutofit/>
            </a:bodyPr>
            <a:lstStyle/>
            <a:p>
              <a:pPr algn="just">
                <a:lnSpc>
                  <a:spcPct val="113000"/>
                </a:lnSpc>
                <a:spcAft>
                  <a:spcPts val="800"/>
                </a:spcAft>
                <a:buNone/>
              </a:pPr>
              <a:r>
                <a:rPr lang="vi-VN" sz="14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 thẳng đứng từ dưới lên</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3000"/>
                </a:lnSpc>
                <a:spcAft>
                  <a:spcPts val="800"/>
                </a:spcAft>
                <a:buNone/>
              </a:pPr>
              <a:r>
                <a:rPr lang="vi-VN" sz="16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48" name="Text Box 21">
              <a:extLst>
                <a:ext uri="{FF2B5EF4-FFF2-40B4-BE49-F238E27FC236}">
                  <a16:creationId xmlns:a16="http://schemas.microsoft.com/office/drawing/2014/main" id="{4BB55B24-D873-B195-CC96-36832BFEF9E8}"/>
                </a:ext>
              </a:extLst>
            </p:cNvPr>
            <p:cNvSpPr txBox="1"/>
            <p:nvPr/>
          </p:nvSpPr>
          <p:spPr>
            <a:xfrm>
              <a:off x="5174901" y="4089679"/>
              <a:ext cx="1235948" cy="112541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buNone/>
              </a:pPr>
              <a:r>
                <a:rPr lang="en-US" sz="1300" kern="100">
                  <a:effectLst/>
                  <a:latin typeface="Times New Roman" panose="02020603050405020304" pitchFamily="18" charset="0"/>
                  <a:ea typeface="Calibri" panose="020F0502020204030204" pitchFamily="34" charset="0"/>
                  <a:cs typeface="Times New Roman" panose="02020603050405020304" pitchFamily="18" charset="0"/>
                </a:rPr>
                <a:t>Do trong nước có lực đẩy Archimedes</a:t>
              </a:r>
              <a:endParaRPr lang="en-US" sz="1400" kern="100">
                <a:effectLst/>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070" name="Straight Connector 1069">
            <a:extLst>
              <a:ext uri="{FF2B5EF4-FFF2-40B4-BE49-F238E27FC236}">
                <a16:creationId xmlns:a16="http://schemas.microsoft.com/office/drawing/2014/main" id="{0D7F950C-3361-301F-31F1-A38A2004FCFB}"/>
              </a:ext>
            </a:extLst>
          </p:cNvPr>
          <p:cNvCxnSpPr/>
          <p:nvPr/>
        </p:nvCxnSpPr>
        <p:spPr>
          <a:xfrm>
            <a:off x="2196400" y="2860562"/>
            <a:ext cx="546800" cy="357360"/>
          </a:xfrm>
          <a:prstGeom prst="line">
            <a:avLst/>
          </a:prstGeom>
          <a:ln w="28575">
            <a:prstDash val="dash"/>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462F2BFF-2AC8-3FC5-D02D-DC267B5A6739}"/>
              </a:ext>
            </a:extLst>
          </p:cNvPr>
          <p:cNvPicPr>
            <a:picLocks noChangeAspect="1"/>
          </p:cNvPicPr>
          <p:nvPr/>
        </p:nvPicPr>
        <p:blipFill rotWithShape="1">
          <a:blip r:embed="rId2"/>
          <a:srcRect t="21853"/>
          <a:stretch/>
        </p:blipFill>
        <p:spPr>
          <a:xfrm>
            <a:off x="4249419" y="2436618"/>
            <a:ext cx="7942581" cy="4453466"/>
          </a:xfrm>
          <a:prstGeom prst="rect">
            <a:avLst/>
          </a:prstGeom>
        </p:spPr>
      </p:pic>
      <p:sp>
        <p:nvSpPr>
          <p:cNvPr id="3" name="TextBox 2">
            <a:extLst>
              <a:ext uri="{FF2B5EF4-FFF2-40B4-BE49-F238E27FC236}">
                <a16:creationId xmlns:a16="http://schemas.microsoft.com/office/drawing/2014/main" id="{9D205528-A1BC-18ED-D8BB-FD2A1D4AAE3C}"/>
              </a:ext>
            </a:extLst>
          </p:cNvPr>
          <p:cNvSpPr txBox="1"/>
          <p:nvPr/>
        </p:nvSpPr>
        <p:spPr>
          <a:xfrm>
            <a:off x="2933700" y="18826"/>
            <a:ext cx="6248400" cy="707886"/>
          </a:xfrm>
          <a:prstGeom prst="rect">
            <a:avLst/>
          </a:prstGeom>
          <a:noFill/>
        </p:spPr>
        <p:txBody>
          <a:bodyPr wrap="square" rtlCol="0">
            <a:spAutoFit/>
          </a:bodyPr>
          <a:lstStyle/>
          <a:p>
            <a:pPr algn="ctr"/>
            <a:r>
              <a:rPr lang="vi-VN" sz="4000" b="1">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VẬN DỤNG</a:t>
            </a:r>
            <a:endParaRPr lang="en-US" sz="4000" b="1">
              <a:solidFill>
                <a:srgbClr val="FF0000"/>
              </a:solidFill>
              <a:latin typeface="#9Slide07 SVNDessert Menu Scrip" panose="020B060402020202020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9DD430C5-5E6C-7DB9-3D93-ECF3F05606C9}"/>
              </a:ext>
            </a:extLst>
          </p:cNvPr>
          <p:cNvSpPr txBox="1"/>
          <p:nvPr/>
        </p:nvSpPr>
        <p:spPr>
          <a:xfrm>
            <a:off x="190500" y="4838778"/>
            <a:ext cx="11811000" cy="1657633"/>
          </a:xfrm>
          <a:prstGeom prst="rect">
            <a:avLst/>
          </a:prstGeom>
          <a:noFill/>
        </p:spPr>
        <p:txBody>
          <a:bodyPr wrap="square">
            <a:spAutoFit/>
          </a:bodyPr>
          <a:lstStyle/>
          <a:p>
            <a:pPr algn="just" eaLnBrk="1" hangingPunct="1">
              <a:lnSpc>
                <a:spcPct val="125000"/>
              </a:lnSpc>
              <a:spcBef>
                <a:spcPct val="0"/>
              </a:spcBef>
              <a:buFontTx/>
              <a:buNone/>
            </a:pPr>
            <a:r>
              <a:rPr lang="vi-VN" altLang="en-US" sz="2800">
                <a:latin typeface="Times New Roman" panose="02020603050405020304" pitchFamily="18" charset="0"/>
                <a:cs typeface="Times New Roman" panose="02020603050405020304" pitchFamily="18" charset="0"/>
              </a:rPr>
              <a:t>Tàu ngầm rất to, nhưng nó có thể</a:t>
            </a:r>
            <a:r>
              <a:rPr lang="en-US" altLang="en-US" sz="2800">
                <a:latin typeface="Times New Roman" panose="02020603050405020304" pitchFamily="18" charset="0"/>
                <a:cs typeface="Times New Roman" panose="02020603050405020304" pitchFamily="18" charset="0"/>
              </a:rPr>
              <a:t> </a:t>
            </a:r>
            <a:r>
              <a:rPr lang="vi-VN" altLang="en-US" sz="2800">
                <a:latin typeface="Times New Roman" panose="02020603050405020304" pitchFamily="18" charset="0"/>
                <a:cs typeface="Times New Roman" panose="02020603050405020304" pitchFamily="18" charset="0"/>
              </a:rPr>
              <a:t>lặn sâu </a:t>
            </a:r>
            <a:r>
              <a:rPr lang="en-US" altLang="en-US" sz="2800">
                <a:latin typeface="Times New Roman" panose="02020603050405020304" pitchFamily="18" charset="0"/>
                <a:cs typeface="Times New Roman" panose="02020603050405020304" pitchFamily="18" charset="0"/>
              </a:rPr>
              <a:t>xuống</a:t>
            </a:r>
            <a:r>
              <a:rPr lang="vi-VN" altLang="en-US" sz="2800">
                <a:latin typeface="Times New Roman" panose="02020603050405020304" pitchFamily="18" charset="0"/>
                <a:cs typeface="Times New Roman" panose="02020603050405020304" pitchFamily="18" charset="0"/>
              </a:rPr>
              <a:t> đáy biển</a:t>
            </a:r>
            <a:r>
              <a:rPr lang="en-US" altLang="en-US" sz="2800">
                <a:latin typeface="Times New Roman" panose="02020603050405020304" pitchFamily="18" charset="0"/>
                <a:cs typeface="Times New Roman" panose="02020603050405020304" pitchFamily="18" charset="0"/>
              </a:rPr>
              <a:t>, lơ lửng trong nước hoặc nổi lên trên mặt nước.</a:t>
            </a:r>
            <a:r>
              <a:rPr lang="vi-VN" altLang="en-US" sz="2800">
                <a:latin typeface="Times New Roman" panose="02020603050405020304" pitchFamily="18" charset="0"/>
                <a:cs typeface="Times New Roman" panose="02020603050405020304" pitchFamily="18" charset="0"/>
              </a:rPr>
              <a:t> Em hãy tìm hiểu xem, hoạt động nào của tàu ngầm giúp nó có thể làm được điều đó?</a:t>
            </a:r>
          </a:p>
        </p:txBody>
      </p:sp>
      <p:pic>
        <p:nvPicPr>
          <p:cNvPr id="2050" name="Picture 2" descr="Sức mạnh của Hải quân Việt Nam thể hiện qua dàn khí tài diễu binh trong dịp A80">
            <a:extLst>
              <a:ext uri="{FF2B5EF4-FFF2-40B4-BE49-F238E27FC236}">
                <a16:creationId xmlns:a16="http://schemas.microsoft.com/office/drawing/2014/main" id="{DEE455CD-75B2-3814-5227-753B4749D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679962"/>
            <a:ext cx="5790402" cy="3064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8BBD69-7263-5271-8233-3512D5F41177}"/>
              </a:ext>
            </a:extLst>
          </p:cNvPr>
          <p:cNvSpPr txBox="1"/>
          <p:nvPr/>
        </p:nvSpPr>
        <p:spPr>
          <a:xfrm>
            <a:off x="85018" y="3875987"/>
            <a:ext cx="11950571" cy="830997"/>
          </a:xfrm>
          <a:prstGeom prst="rect">
            <a:avLst/>
          </a:prstGeom>
          <a:noFill/>
        </p:spPr>
        <p:txBody>
          <a:bodyPr wrap="square">
            <a:spAutoFit/>
          </a:bodyPr>
          <a:lstStyle/>
          <a:p>
            <a:pPr algn="ctr"/>
            <a:r>
              <a:rPr lang="en-US" sz="2400" b="1" i="1">
                <a:solidFill>
                  <a:schemeClr val="accent6"/>
                </a:solidFill>
                <a:effectLst/>
                <a:latin typeface="Roboto" panose="02000000000000000000" pitchFamily="2" charset="0"/>
              </a:rPr>
              <a:t>Tàu ngầm Kilo 636 - niềm tự hào của Hải quân Nhân dân Việt Nam, tham gia vào sự kiện diễu binh trên biển.</a:t>
            </a:r>
            <a:endParaRPr lang="en-US" sz="2400" b="1">
              <a:solidFill>
                <a:schemeClr val="accent6"/>
              </a:solidFill>
            </a:endParaRPr>
          </a:p>
        </p:txBody>
      </p:sp>
      <p:sp>
        <p:nvSpPr>
          <p:cNvPr id="11" name="AutoShape 4" descr="diễu binh - Ảnh 1.">
            <a:extLst>
              <a:ext uri="{FF2B5EF4-FFF2-40B4-BE49-F238E27FC236}">
                <a16:creationId xmlns:a16="http://schemas.microsoft.com/office/drawing/2014/main" id="{0AEFEF1B-567A-ACAB-6221-D1D463F207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diễu binh - Ảnh 3.">
            <a:extLst>
              <a:ext uri="{FF2B5EF4-FFF2-40B4-BE49-F238E27FC236}">
                <a16:creationId xmlns:a16="http://schemas.microsoft.com/office/drawing/2014/main" id="{4F20342C-D0A5-EA71-F014-384036727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712036"/>
            <a:ext cx="5676900" cy="3064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181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FBE474-7E66-34FB-E969-9FA912EF5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711" y="1039090"/>
            <a:ext cx="4777509" cy="4672277"/>
          </a:xfrm>
          <a:prstGeom prst="rect">
            <a:avLst/>
          </a:prstGeom>
        </p:spPr>
      </p:pic>
      <p:sp>
        <p:nvSpPr>
          <p:cNvPr id="3" name="TextBox 2">
            <a:extLst>
              <a:ext uri="{FF2B5EF4-FFF2-40B4-BE49-F238E27FC236}">
                <a16:creationId xmlns:a16="http://schemas.microsoft.com/office/drawing/2014/main" id="{F2455C52-CE47-3A22-AF18-129594901D7D}"/>
              </a:ext>
            </a:extLst>
          </p:cNvPr>
          <p:cNvSpPr txBox="1"/>
          <p:nvPr/>
        </p:nvSpPr>
        <p:spPr>
          <a:xfrm>
            <a:off x="228600" y="1770629"/>
            <a:ext cx="6172200" cy="3316742"/>
          </a:xfrm>
          <a:prstGeom prst="rect">
            <a:avLst/>
          </a:prstGeom>
          <a:noFill/>
        </p:spPr>
        <p:txBody>
          <a:bodyPr wrap="square" rtlCol="0">
            <a:spAutoFit/>
          </a:bodyPr>
          <a:lstStyle/>
          <a:p>
            <a:pPr algn="just">
              <a:lnSpc>
                <a:spcPct val="150000"/>
              </a:lnSpc>
            </a:pPr>
            <a:r>
              <a:rPr lang="vi-VN" sz="3600" b="1">
                <a:solidFill>
                  <a:srgbClr val="C00000"/>
                </a:solidFill>
                <a:latin typeface="Times New Roman" panose="02020603050405020304" pitchFamily="18" charset="0"/>
                <a:ea typeface="Tahoma" panose="020B0604030504040204" pitchFamily="34" charset="0"/>
                <a:cs typeface="Times New Roman" panose="02020603050405020304" pitchFamily="18" charset="0"/>
              </a:rPr>
              <a:t>Hình ảnh bên mô tả một truyền thuyết về một nhà bác học. Ông ấy là ai, truyền thuyết đó là gì? </a:t>
            </a:r>
            <a:endParaRPr lang="en-US" sz="3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4">
            <a:extLst>
              <a:ext uri="{FF2B5EF4-FFF2-40B4-BE49-F238E27FC236}">
                <a16:creationId xmlns:a16="http://schemas.microsoft.com/office/drawing/2014/main" id="{FB5F7524-218A-486E-23F5-2C29A309C2F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124200" y="1027545"/>
            <a:ext cx="8486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748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hông có mô tả ảnh.">
            <a:extLst>
              <a:ext uri="{FF2B5EF4-FFF2-40B4-BE49-F238E27FC236}">
                <a16:creationId xmlns:a16="http://schemas.microsoft.com/office/drawing/2014/main" id="{F973B615-2E3E-8228-DAF5-5C0EB4A13C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38" b="4640"/>
          <a:stretch>
            <a:fillRect/>
          </a:stretch>
        </p:blipFill>
        <p:spPr bwMode="auto">
          <a:xfrm>
            <a:off x="0" y="-295589"/>
            <a:ext cx="12192000" cy="716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53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457200"/>
            <a:ext cx="12192001" cy="5851525"/>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6308725"/>
            <a:ext cx="12192000" cy="549274"/>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1447800"/>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1394392" y="2266246"/>
            <a:ext cx="9403216" cy="2325508"/>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CẢM ƠN CÁC EM</a:t>
            </a:r>
          </a:p>
          <a:p>
            <a:pPr algn="ctr">
              <a:lnSpc>
                <a:spcPct val="120000"/>
              </a:lnSpc>
            </a:pPr>
            <a:r>
              <a:rPr lang="en-US" sz="6600" b="1">
                <a:solidFill>
                  <a:schemeClr val="accent6">
                    <a:lumMod val="50000"/>
                  </a:schemeClr>
                </a:solidFill>
              </a:rPr>
              <a:t>ĐÃ CHÚ Ý LẮNG NGHE</a:t>
            </a:r>
          </a:p>
        </p:txBody>
      </p:sp>
    </p:spTree>
    <p:extLst>
      <p:ext uri="{BB962C8B-B14F-4D97-AF65-F5344CB8AC3E}">
        <p14:creationId xmlns:p14="http://schemas.microsoft.com/office/powerpoint/2010/main" val="1610454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90" y="-76200"/>
            <a:ext cx="12192000" cy="69342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10304" y="0"/>
            <a:ext cx="12193057" cy="5620986"/>
          </a:xfrm>
          <a:prstGeom prst="rect">
            <a:avLst/>
          </a:prstGeom>
        </p:spPr>
      </p:pic>
      <p:sp>
        <p:nvSpPr>
          <p:cNvPr id="8" name="TextBox 7">
            <a:extLst>
              <a:ext uri="{FF2B5EF4-FFF2-40B4-BE49-F238E27FC236}">
                <a16:creationId xmlns:a16="http://schemas.microsoft.com/office/drawing/2014/main" id="{2736F615-ECF4-4DE6-9492-6C67DF5E6CEB}"/>
              </a:ext>
            </a:extLst>
          </p:cNvPr>
          <p:cNvSpPr txBox="1"/>
          <p:nvPr/>
        </p:nvSpPr>
        <p:spPr>
          <a:xfrm>
            <a:off x="152400" y="325122"/>
            <a:ext cx="11887200" cy="741678"/>
          </a:xfrm>
          <a:prstGeom prst="rect">
            <a:avLst/>
          </a:prstGeom>
          <a:noFill/>
        </p:spPr>
        <p:txBody>
          <a:bodyPr wrap="square" lIns="0" tIns="0" rIns="0" bIns="0" rtlCol="0">
            <a:spAutoFit/>
          </a:bodyPr>
          <a:lstStyle/>
          <a:p>
            <a:pPr algn="ctr">
              <a:lnSpc>
                <a:spcPct val="120000"/>
              </a:lnSpc>
            </a:pPr>
            <a:r>
              <a:rPr lang="vi-VN" sz="4400" b="1">
                <a:solidFill>
                  <a:schemeClr val="accent6">
                    <a:lumMod val="75000"/>
                  </a:schemeClr>
                </a:solidFill>
                <a:latin typeface="Times New Roman" panose="02020603050405020304" pitchFamily="18" charset="0"/>
                <a:cs typeface="Times New Roman" panose="02020603050405020304" pitchFamily="18" charset="0"/>
              </a:rPr>
              <a:t>TIẾT 11 - </a:t>
            </a:r>
            <a:r>
              <a:rPr lang="en-US" sz="4400" b="1">
                <a:solidFill>
                  <a:schemeClr val="accent6">
                    <a:lumMod val="75000"/>
                  </a:schemeClr>
                </a:solidFill>
                <a:latin typeface="Times New Roman" panose="02020603050405020304" pitchFamily="18" charset="0"/>
                <a:cs typeface="Times New Roman" panose="02020603050405020304" pitchFamily="18" charset="0"/>
              </a:rPr>
              <a:t>BÀI </a:t>
            </a:r>
            <a:r>
              <a:rPr lang="vi-VN" sz="4400" b="1">
                <a:solidFill>
                  <a:schemeClr val="accent6">
                    <a:lumMod val="75000"/>
                  </a:schemeClr>
                </a:solidFill>
                <a:latin typeface="Times New Roman" panose="02020603050405020304" pitchFamily="18" charset="0"/>
                <a:cs typeface="Times New Roman" panose="02020603050405020304" pitchFamily="18" charset="0"/>
              </a:rPr>
              <a:t>17. </a:t>
            </a:r>
            <a:r>
              <a:rPr lang="vi-VN" sz="4400" b="1" spc="-80">
                <a:solidFill>
                  <a:srgbClr val="C00000"/>
                </a:solidFill>
                <a:latin typeface="Times New Roman" panose="02020603050405020304" pitchFamily="18" charset="0"/>
                <a:cs typeface="Times New Roman" panose="02020603050405020304" pitchFamily="18" charset="0"/>
              </a:rPr>
              <a:t>LỰC ĐẨY ARCHIMEDES</a:t>
            </a:r>
            <a:endParaRPr lang="en-US" sz="4400" b="1" spc="-80">
              <a:solidFill>
                <a:srgbClr val="C0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B63C623-780D-7FDB-82C7-47772D606E6E}"/>
              </a:ext>
            </a:extLst>
          </p:cNvPr>
          <p:cNvSpPr/>
          <p:nvPr/>
        </p:nvSpPr>
        <p:spPr>
          <a:xfrm>
            <a:off x="-19641" y="1066800"/>
            <a:ext cx="12192000" cy="5791200"/>
          </a:xfrm>
          <a:prstGeom prst="rect">
            <a:avLst/>
          </a:prstGeom>
          <a:blipFill>
            <a:blip r:embed="rId4"/>
            <a:stretch>
              <a:fillRect t="104" b="-3943"/>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763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2"/>
          <a:stretch>
            <a:fillRect/>
          </a:stretch>
        </p:blipFill>
        <p:spPr>
          <a:xfrm>
            <a:off x="228600" y="852340"/>
            <a:ext cx="11823577" cy="5715000"/>
          </a:xfrm>
          <a:prstGeom prst="rect">
            <a:avLst/>
          </a:prstGeom>
        </p:spPr>
      </p:pic>
      <p:sp>
        <p:nvSpPr>
          <p:cNvPr id="15" name="Content Placeholder 9">
            <a:extLst>
              <a:ext uri="{FF2B5EF4-FFF2-40B4-BE49-F238E27FC236}">
                <a16:creationId xmlns:a16="http://schemas.microsoft.com/office/drawing/2014/main" id="{C01175E9-30F2-3AF4-205D-3FDA59B1B3B1}"/>
              </a:ext>
            </a:extLst>
          </p:cNvPr>
          <p:cNvSpPr txBox="1">
            <a:spLocks/>
          </p:cNvSpPr>
          <p:nvPr/>
        </p:nvSpPr>
        <p:spPr>
          <a:xfrm>
            <a:off x="1600200" y="3817203"/>
            <a:ext cx="9375234" cy="830997"/>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lgn="just">
              <a:buNone/>
            </a:pPr>
            <a:r>
              <a:rPr lang="vi-VN" sz="3200" b="1">
                <a:solidFill>
                  <a:schemeClr val="accent1">
                    <a:lumMod val="50000"/>
                  </a:schemeClr>
                </a:solidFill>
                <a:latin typeface="Times New Roman" panose="02020603050405020304" pitchFamily="18" charset="0"/>
                <a:cs typeface="Times New Roman" panose="02020603050405020304" pitchFamily="18" charset="0"/>
              </a:rPr>
              <a:t>II. Độ lớn của lực đẩy Archimedes</a:t>
            </a:r>
            <a:endParaRPr lang="en-US" sz="3200" b="1">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7C37A2C-F681-7478-A1A5-C93D9ACD641A}"/>
              </a:ext>
            </a:extLst>
          </p:cNvPr>
          <p:cNvSpPr txBox="1"/>
          <p:nvPr/>
        </p:nvSpPr>
        <p:spPr>
          <a:xfrm>
            <a:off x="2476500" y="911907"/>
            <a:ext cx="7239000" cy="923330"/>
          </a:xfrm>
          <a:prstGeom prst="rect">
            <a:avLst/>
          </a:prstGeom>
          <a:noFill/>
        </p:spPr>
        <p:txBody>
          <a:bodyPr wrap="square">
            <a:spAutoFit/>
          </a:bodyPr>
          <a:lstStyle/>
          <a:p>
            <a:r>
              <a:rPr lang="en-US" sz="5400" b="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BÀI HỌC</a:t>
            </a:r>
            <a:endParaRPr lang="en-US" sz="5400">
              <a:solidFill>
                <a:srgbClr val="C00000"/>
              </a:solidFill>
              <a:latin typeface="Times New Roman" panose="02020603050405020304" pitchFamily="18" charset="0"/>
              <a:cs typeface="Times New Roman" panose="02020603050405020304" pitchFamily="18" charset="0"/>
            </a:endParaRPr>
          </a:p>
        </p:txBody>
      </p:sp>
      <p:sp>
        <p:nvSpPr>
          <p:cNvPr id="5" name="Content Placeholder 6">
            <a:extLst>
              <a:ext uri="{FF2B5EF4-FFF2-40B4-BE49-F238E27FC236}">
                <a16:creationId xmlns:a16="http://schemas.microsoft.com/office/drawing/2014/main" id="{FC9365A7-8933-78F3-0037-FBE3F0446065}"/>
              </a:ext>
            </a:extLst>
          </p:cNvPr>
          <p:cNvSpPr txBox="1">
            <a:spLocks/>
          </p:cNvSpPr>
          <p:nvPr/>
        </p:nvSpPr>
        <p:spPr>
          <a:xfrm>
            <a:off x="1621571" y="2373278"/>
            <a:ext cx="9201633" cy="2884522"/>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vi-VN" sz="3200" b="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I. Lực đẩy tác dụng lên vật đặt trong chất lỏng </a:t>
            </a:r>
            <a:endParaRPr lang="en-US" sz="3200" b="1" spc="30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6" name="Picture 5" descr="A picture containing circle, graphics, creativity, astronomy&#10;&#10;Description automatically generated">
            <a:extLst>
              <a:ext uri="{FF2B5EF4-FFF2-40B4-BE49-F238E27FC236}">
                <a16:creationId xmlns:a16="http://schemas.microsoft.com/office/drawing/2014/main" id="{0CC07FBA-D276-22AA-8980-919D4C1EC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08" y="2206988"/>
            <a:ext cx="881923" cy="881923"/>
          </a:xfrm>
          <a:prstGeom prst="rect">
            <a:avLst/>
          </a:prstGeom>
          <a:ln>
            <a:noFill/>
          </a:ln>
        </p:spPr>
      </p:pic>
      <p:sp>
        <p:nvSpPr>
          <p:cNvPr id="8" name="Oval 7">
            <a:extLst>
              <a:ext uri="{FF2B5EF4-FFF2-40B4-BE49-F238E27FC236}">
                <a16:creationId xmlns:a16="http://schemas.microsoft.com/office/drawing/2014/main" id="{FF512D42-841D-F8F5-EF26-501A7474D2B7}"/>
              </a:ext>
            </a:extLst>
          </p:cNvPr>
          <p:cNvSpPr/>
          <p:nvPr/>
        </p:nvSpPr>
        <p:spPr>
          <a:xfrm>
            <a:off x="556014" y="3705094"/>
            <a:ext cx="855709" cy="830997"/>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148406-56CC-B29E-426A-F13A0E132B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a:off x="228600" y="-5542"/>
            <a:ext cx="2161011" cy="1650003"/>
          </a:xfrm>
          <a:prstGeom prst="rect">
            <a:avLst/>
          </a:prstGeom>
        </p:spPr>
      </p:pic>
      <p:pic>
        <p:nvPicPr>
          <p:cNvPr id="9" name="Picture 8">
            <a:extLst>
              <a:ext uri="{FF2B5EF4-FFF2-40B4-BE49-F238E27FC236}">
                <a16:creationId xmlns:a16="http://schemas.microsoft.com/office/drawing/2014/main" id="{A49F5B97-5F7E-4B84-E982-ECFE0B70FC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948" b="24787"/>
          <a:stretch>
            <a:fillRect/>
          </a:stretch>
        </p:blipFill>
        <p:spPr>
          <a:xfrm flipH="1">
            <a:off x="10320927" y="0"/>
            <a:ext cx="1642473" cy="1254082"/>
          </a:xfrm>
          <a:prstGeom prst="rect">
            <a:avLst/>
          </a:prstGeom>
        </p:spPr>
      </p:pic>
      <p:grpSp>
        <p:nvGrpSpPr>
          <p:cNvPr id="10" name="Google Shape;422;p39">
            <a:extLst>
              <a:ext uri="{FF2B5EF4-FFF2-40B4-BE49-F238E27FC236}">
                <a16:creationId xmlns:a16="http://schemas.microsoft.com/office/drawing/2014/main" id="{EDC1EF32-6AAC-7D34-3BEA-9E6875FC3D82}"/>
              </a:ext>
            </a:extLst>
          </p:cNvPr>
          <p:cNvGrpSpPr/>
          <p:nvPr/>
        </p:nvGrpSpPr>
        <p:grpSpPr>
          <a:xfrm rot="3287663">
            <a:off x="7166524" y="-505666"/>
            <a:ext cx="2506711" cy="2383945"/>
            <a:chOff x="4211314" y="194464"/>
            <a:chExt cx="1487800" cy="1886580"/>
          </a:xfrm>
        </p:grpSpPr>
        <p:sp>
          <p:nvSpPr>
            <p:cNvPr id="11" name="Google Shape;423;p39">
              <a:extLst>
                <a:ext uri="{FF2B5EF4-FFF2-40B4-BE49-F238E27FC236}">
                  <a16:creationId xmlns:a16="http://schemas.microsoft.com/office/drawing/2014/main" id="{60813E9A-E363-DA38-81CB-BCB5A3E33E60}"/>
                </a:ext>
              </a:extLst>
            </p:cNvPr>
            <p:cNvSpPr/>
            <p:nvPr/>
          </p:nvSpPr>
          <p:spPr>
            <a:xfrm rot="2015395">
              <a:off x="5004868" y="133614"/>
              <a:ext cx="268757" cy="1619275"/>
            </a:xfrm>
            <a:custGeom>
              <a:avLst/>
              <a:gdLst/>
              <a:ahLst/>
              <a:cxnLst/>
              <a:rect l="l" t="t" r="r" b="b"/>
              <a:pathLst>
                <a:path w="2754" h="16593" extrusionOk="0">
                  <a:moveTo>
                    <a:pt x="2211" y="1"/>
                  </a:moveTo>
                  <a:lnTo>
                    <a:pt x="1" y="16480"/>
                  </a:lnTo>
                  <a:lnTo>
                    <a:pt x="918" y="16593"/>
                  </a:lnTo>
                  <a:lnTo>
                    <a:pt x="2754" y="76"/>
                  </a:lnTo>
                  <a:lnTo>
                    <a:pt x="2211" y="1"/>
                  </a:lnTo>
                  <a:close/>
                </a:path>
              </a:pathLst>
            </a:custGeom>
            <a:solidFill>
              <a:schemeClr val="accent1"/>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12" name="Google Shape;424;p39">
              <a:extLst>
                <a:ext uri="{FF2B5EF4-FFF2-40B4-BE49-F238E27FC236}">
                  <a16:creationId xmlns:a16="http://schemas.microsoft.com/office/drawing/2014/main" id="{10659970-21E4-4A88-48D5-79BE4532F7E6}"/>
                </a:ext>
              </a:extLst>
            </p:cNvPr>
            <p:cNvSpPr/>
            <p:nvPr/>
          </p:nvSpPr>
          <p:spPr>
            <a:xfrm rot="2015395">
              <a:off x="4466443" y="1515316"/>
              <a:ext cx="133012" cy="306133"/>
            </a:xfrm>
            <a:custGeom>
              <a:avLst/>
              <a:gdLst/>
              <a:ahLst/>
              <a:cxnLst/>
              <a:rect l="l" t="t" r="r" b="b"/>
              <a:pathLst>
                <a:path w="1363" h="3137" extrusionOk="0">
                  <a:moveTo>
                    <a:pt x="705" y="0"/>
                  </a:moveTo>
                  <a:cubicBezTo>
                    <a:pt x="605" y="0"/>
                    <a:pt x="507" y="7"/>
                    <a:pt x="426" y="13"/>
                  </a:cubicBezTo>
                  <a:cubicBezTo>
                    <a:pt x="332" y="893"/>
                    <a:pt x="89" y="1754"/>
                    <a:pt x="89" y="2672"/>
                  </a:cubicBezTo>
                  <a:cubicBezTo>
                    <a:pt x="89" y="2781"/>
                    <a:pt x="1" y="3085"/>
                    <a:pt x="219" y="3085"/>
                  </a:cubicBezTo>
                  <a:cubicBezTo>
                    <a:pt x="225" y="3085"/>
                    <a:pt x="232" y="3085"/>
                    <a:pt x="239" y="3084"/>
                  </a:cubicBezTo>
                  <a:cubicBezTo>
                    <a:pt x="239" y="2897"/>
                    <a:pt x="276" y="2710"/>
                    <a:pt x="314" y="2541"/>
                  </a:cubicBezTo>
                  <a:lnTo>
                    <a:pt x="314" y="2541"/>
                  </a:lnTo>
                  <a:cubicBezTo>
                    <a:pt x="314" y="2728"/>
                    <a:pt x="201" y="2934"/>
                    <a:pt x="351" y="3047"/>
                  </a:cubicBezTo>
                  <a:cubicBezTo>
                    <a:pt x="516" y="3101"/>
                    <a:pt x="690" y="3136"/>
                    <a:pt x="867" y="3136"/>
                  </a:cubicBezTo>
                  <a:cubicBezTo>
                    <a:pt x="932" y="3136"/>
                    <a:pt x="997" y="3132"/>
                    <a:pt x="1063" y="3122"/>
                  </a:cubicBezTo>
                  <a:cubicBezTo>
                    <a:pt x="1138" y="2972"/>
                    <a:pt x="1175" y="2803"/>
                    <a:pt x="1175" y="2635"/>
                  </a:cubicBezTo>
                  <a:cubicBezTo>
                    <a:pt x="1269" y="2260"/>
                    <a:pt x="1306" y="1867"/>
                    <a:pt x="1325" y="1474"/>
                  </a:cubicBezTo>
                  <a:cubicBezTo>
                    <a:pt x="1325" y="1174"/>
                    <a:pt x="1362" y="874"/>
                    <a:pt x="1344" y="593"/>
                  </a:cubicBezTo>
                  <a:cubicBezTo>
                    <a:pt x="1344" y="444"/>
                    <a:pt x="1325" y="219"/>
                    <a:pt x="1213" y="125"/>
                  </a:cubicBezTo>
                  <a:cubicBezTo>
                    <a:pt x="1113" y="25"/>
                    <a:pt x="905" y="0"/>
                    <a:pt x="705" y="0"/>
                  </a:cubicBezTo>
                  <a:close/>
                </a:path>
              </a:pathLst>
            </a:custGeom>
            <a:solidFill>
              <a:schemeClr val="dk2"/>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13" name="Google Shape;425;p39">
              <a:extLst>
                <a:ext uri="{FF2B5EF4-FFF2-40B4-BE49-F238E27FC236}">
                  <a16:creationId xmlns:a16="http://schemas.microsoft.com/office/drawing/2014/main" id="{A3AE5E72-892C-F914-0E74-2BA5A5DF6DCD}"/>
                </a:ext>
              </a:extLst>
            </p:cNvPr>
            <p:cNvSpPr/>
            <p:nvPr/>
          </p:nvSpPr>
          <p:spPr>
            <a:xfrm rot="2015395">
              <a:off x="4594395" y="1493599"/>
              <a:ext cx="98857" cy="84121"/>
            </a:xfrm>
            <a:custGeom>
              <a:avLst/>
              <a:gdLst/>
              <a:ahLst/>
              <a:cxnLst/>
              <a:rect l="l" t="t" r="r" b="b"/>
              <a:pathLst>
                <a:path w="1013" h="862" extrusionOk="0">
                  <a:moveTo>
                    <a:pt x="94" y="0"/>
                  </a:moveTo>
                  <a:lnTo>
                    <a:pt x="1" y="749"/>
                  </a:lnTo>
                  <a:lnTo>
                    <a:pt x="918" y="862"/>
                  </a:lnTo>
                  <a:lnTo>
                    <a:pt x="1012" y="113"/>
                  </a:lnTo>
                  <a:lnTo>
                    <a:pt x="9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14" name="Google Shape;426;p39">
              <a:extLst>
                <a:ext uri="{FF2B5EF4-FFF2-40B4-BE49-F238E27FC236}">
                  <a16:creationId xmlns:a16="http://schemas.microsoft.com/office/drawing/2014/main" id="{3AB57ABE-3694-4816-5D2F-D94437BD6309}"/>
                </a:ext>
              </a:extLst>
            </p:cNvPr>
            <p:cNvSpPr/>
            <p:nvPr/>
          </p:nvSpPr>
          <p:spPr>
            <a:xfrm rot="2015395">
              <a:off x="4397797" y="1625205"/>
              <a:ext cx="155457" cy="192248"/>
            </a:xfrm>
            <a:custGeom>
              <a:avLst/>
              <a:gdLst/>
              <a:ahLst/>
              <a:cxnLst/>
              <a:rect l="l" t="t" r="r" b="b"/>
              <a:pathLst>
                <a:path w="1593" h="1970" extrusionOk="0">
                  <a:moveTo>
                    <a:pt x="506" y="0"/>
                  </a:moveTo>
                  <a:lnTo>
                    <a:pt x="506" y="0"/>
                  </a:lnTo>
                  <a:cubicBezTo>
                    <a:pt x="488" y="38"/>
                    <a:pt x="488" y="75"/>
                    <a:pt x="488" y="113"/>
                  </a:cubicBezTo>
                  <a:cubicBezTo>
                    <a:pt x="413" y="206"/>
                    <a:pt x="356" y="319"/>
                    <a:pt x="319" y="431"/>
                  </a:cubicBezTo>
                  <a:cubicBezTo>
                    <a:pt x="300" y="637"/>
                    <a:pt x="338" y="824"/>
                    <a:pt x="282" y="1011"/>
                  </a:cubicBezTo>
                  <a:cubicBezTo>
                    <a:pt x="244" y="1217"/>
                    <a:pt x="1" y="1648"/>
                    <a:pt x="263" y="1779"/>
                  </a:cubicBezTo>
                  <a:cubicBezTo>
                    <a:pt x="338" y="1835"/>
                    <a:pt x="469" y="1817"/>
                    <a:pt x="525" y="1854"/>
                  </a:cubicBezTo>
                  <a:cubicBezTo>
                    <a:pt x="600" y="1892"/>
                    <a:pt x="581" y="1948"/>
                    <a:pt x="694" y="1967"/>
                  </a:cubicBezTo>
                  <a:cubicBezTo>
                    <a:pt x="704" y="1969"/>
                    <a:pt x="716" y="1970"/>
                    <a:pt x="728" y="1970"/>
                  </a:cubicBezTo>
                  <a:cubicBezTo>
                    <a:pt x="828" y="1970"/>
                    <a:pt x="985" y="1910"/>
                    <a:pt x="1068" y="1910"/>
                  </a:cubicBezTo>
                  <a:cubicBezTo>
                    <a:pt x="1162" y="1910"/>
                    <a:pt x="1255" y="1948"/>
                    <a:pt x="1330" y="1948"/>
                  </a:cubicBezTo>
                  <a:cubicBezTo>
                    <a:pt x="1592" y="1948"/>
                    <a:pt x="1574" y="1892"/>
                    <a:pt x="1518" y="1704"/>
                  </a:cubicBezTo>
                  <a:cubicBezTo>
                    <a:pt x="1480" y="1592"/>
                    <a:pt x="1461" y="1480"/>
                    <a:pt x="1480" y="1386"/>
                  </a:cubicBezTo>
                  <a:cubicBezTo>
                    <a:pt x="1518" y="1143"/>
                    <a:pt x="1518" y="731"/>
                    <a:pt x="1218" y="674"/>
                  </a:cubicBezTo>
                  <a:cubicBezTo>
                    <a:pt x="1204" y="672"/>
                    <a:pt x="1191" y="670"/>
                    <a:pt x="1178" y="670"/>
                  </a:cubicBezTo>
                  <a:cubicBezTo>
                    <a:pt x="1056" y="670"/>
                    <a:pt x="965" y="780"/>
                    <a:pt x="855" y="780"/>
                  </a:cubicBezTo>
                  <a:cubicBezTo>
                    <a:pt x="816" y="780"/>
                    <a:pt x="776" y="766"/>
                    <a:pt x="731" y="731"/>
                  </a:cubicBezTo>
                  <a:cubicBezTo>
                    <a:pt x="450" y="468"/>
                    <a:pt x="1087" y="56"/>
                    <a:pt x="5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16" name="Google Shape;427;p39">
              <a:extLst>
                <a:ext uri="{FF2B5EF4-FFF2-40B4-BE49-F238E27FC236}">
                  <a16:creationId xmlns:a16="http://schemas.microsoft.com/office/drawing/2014/main" id="{EF61B4FD-533B-BD67-E9E1-04C866833632}"/>
                </a:ext>
              </a:extLst>
            </p:cNvPr>
            <p:cNvSpPr/>
            <p:nvPr/>
          </p:nvSpPr>
          <p:spPr>
            <a:xfrm rot="2015395">
              <a:off x="4325397" y="1660042"/>
              <a:ext cx="69385" cy="123058"/>
            </a:xfrm>
            <a:custGeom>
              <a:avLst/>
              <a:gdLst/>
              <a:ahLst/>
              <a:cxnLst/>
              <a:rect l="l" t="t" r="r" b="b"/>
              <a:pathLst>
                <a:path w="711" h="1261" extrusionOk="0">
                  <a:moveTo>
                    <a:pt x="244" y="0"/>
                  </a:moveTo>
                  <a:cubicBezTo>
                    <a:pt x="75" y="0"/>
                    <a:pt x="1" y="94"/>
                    <a:pt x="19" y="263"/>
                  </a:cubicBezTo>
                  <a:lnTo>
                    <a:pt x="19" y="375"/>
                  </a:lnTo>
                  <a:cubicBezTo>
                    <a:pt x="75" y="618"/>
                    <a:pt x="1" y="1199"/>
                    <a:pt x="356" y="1255"/>
                  </a:cubicBezTo>
                  <a:cubicBezTo>
                    <a:pt x="374" y="1259"/>
                    <a:pt x="392" y="1260"/>
                    <a:pt x="409" y="1260"/>
                  </a:cubicBezTo>
                  <a:cubicBezTo>
                    <a:pt x="574" y="1260"/>
                    <a:pt x="710" y="1106"/>
                    <a:pt x="693" y="937"/>
                  </a:cubicBezTo>
                  <a:cubicBezTo>
                    <a:pt x="263" y="918"/>
                    <a:pt x="338" y="300"/>
                    <a:pt x="2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17" name="Google Shape;428;p39">
              <a:extLst>
                <a:ext uri="{FF2B5EF4-FFF2-40B4-BE49-F238E27FC236}">
                  <a16:creationId xmlns:a16="http://schemas.microsoft.com/office/drawing/2014/main" id="{34BB7872-9308-3D46-46C5-7C31BEBE7522}"/>
                </a:ext>
              </a:extLst>
            </p:cNvPr>
            <p:cNvSpPr/>
            <p:nvPr/>
          </p:nvSpPr>
          <p:spPr>
            <a:xfrm rot="2015395">
              <a:off x="4342295" y="1963580"/>
              <a:ext cx="71239" cy="106664"/>
            </a:xfrm>
            <a:custGeom>
              <a:avLst/>
              <a:gdLst/>
              <a:ahLst/>
              <a:cxnLst/>
              <a:rect l="l" t="t" r="r" b="b"/>
              <a:pathLst>
                <a:path w="730" h="1093" extrusionOk="0">
                  <a:moveTo>
                    <a:pt x="354" y="0"/>
                  </a:moveTo>
                  <a:cubicBezTo>
                    <a:pt x="313" y="0"/>
                    <a:pt x="263" y="14"/>
                    <a:pt x="206" y="43"/>
                  </a:cubicBezTo>
                  <a:lnTo>
                    <a:pt x="187" y="137"/>
                  </a:lnTo>
                  <a:cubicBezTo>
                    <a:pt x="38" y="437"/>
                    <a:pt x="0" y="774"/>
                    <a:pt x="56" y="1092"/>
                  </a:cubicBezTo>
                  <a:cubicBezTo>
                    <a:pt x="59" y="1092"/>
                    <a:pt x="63" y="1092"/>
                    <a:pt x="66" y="1092"/>
                  </a:cubicBezTo>
                  <a:cubicBezTo>
                    <a:pt x="482" y="1092"/>
                    <a:pt x="730" y="0"/>
                    <a:pt x="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18" name="Google Shape;429;p39">
              <a:extLst>
                <a:ext uri="{FF2B5EF4-FFF2-40B4-BE49-F238E27FC236}">
                  <a16:creationId xmlns:a16="http://schemas.microsoft.com/office/drawing/2014/main" id="{5F8AFC2B-FDB4-205B-FE69-A250498EC6DE}"/>
                </a:ext>
              </a:extLst>
            </p:cNvPr>
            <p:cNvSpPr/>
            <p:nvPr/>
          </p:nvSpPr>
          <p:spPr>
            <a:xfrm rot="2015395">
              <a:off x="4318944" y="1885885"/>
              <a:ext cx="98" cy="98"/>
            </a:xfrm>
            <a:custGeom>
              <a:avLst/>
              <a:gdLst/>
              <a:ahLst/>
              <a:cxnLst/>
              <a:rect l="l" t="t" r="r" b="b"/>
              <a:pathLst>
                <a:path w="1" h="1" extrusionOk="0">
                  <a:moveTo>
                    <a:pt x="1"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0" name="Google Shape;430;p39">
              <a:extLst>
                <a:ext uri="{FF2B5EF4-FFF2-40B4-BE49-F238E27FC236}">
                  <a16:creationId xmlns:a16="http://schemas.microsoft.com/office/drawing/2014/main" id="{3FC1C3D3-7E9A-D09C-B8C1-296C5D23915A}"/>
                </a:ext>
              </a:extLst>
            </p:cNvPr>
            <p:cNvSpPr/>
            <p:nvPr/>
          </p:nvSpPr>
          <p:spPr>
            <a:xfrm rot="2015395">
              <a:off x="4292389" y="1833720"/>
              <a:ext cx="1952" cy="98"/>
            </a:xfrm>
            <a:custGeom>
              <a:avLst/>
              <a:gdLst/>
              <a:ahLst/>
              <a:cxnLst/>
              <a:rect l="l" t="t" r="r" b="b"/>
              <a:pathLst>
                <a:path w="20" h="1" extrusionOk="0">
                  <a:moveTo>
                    <a:pt x="1" y="1"/>
                  </a:moveTo>
                  <a:lnTo>
                    <a:pt x="1" y="1"/>
                  </a:lnTo>
                  <a:lnTo>
                    <a:pt x="19" y="1"/>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1" name="Google Shape;431;p39">
              <a:extLst>
                <a:ext uri="{FF2B5EF4-FFF2-40B4-BE49-F238E27FC236}">
                  <a16:creationId xmlns:a16="http://schemas.microsoft.com/office/drawing/2014/main" id="{40D90E6B-E5D3-039B-D7DA-5FEF1685628A}"/>
                </a:ext>
              </a:extLst>
            </p:cNvPr>
            <p:cNvSpPr/>
            <p:nvPr/>
          </p:nvSpPr>
          <p:spPr>
            <a:xfrm rot="2015395">
              <a:off x="4316532" y="1885717"/>
              <a:ext cx="3708" cy="2440"/>
            </a:xfrm>
            <a:custGeom>
              <a:avLst/>
              <a:gdLst/>
              <a:ahLst/>
              <a:cxnLst/>
              <a:rect l="l" t="t" r="r" b="b"/>
              <a:pathLst>
                <a:path w="38" h="25" extrusionOk="0">
                  <a:moveTo>
                    <a:pt x="0" y="0"/>
                  </a:moveTo>
                  <a:lnTo>
                    <a:pt x="0" y="19"/>
                  </a:lnTo>
                  <a:cubicBezTo>
                    <a:pt x="0" y="23"/>
                    <a:pt x="1" y="24"/>
                    <a:pt x="2" y="24"/>
                  </a:cubicBezTo>
                  <a:cubicBezTo>
                    <a:pt x="8" y="24"/>
                    <a:pt x="23" y="0"/>
                    <a:pt x="38"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2" name="Google Shape;432;p39">
              <a:extLst>
                <a:ext uri="{FF2B5EF4-FFF2-40B4-BE49-F238E27FC236}">
                  <a16:creationId xmlns:a16="http://schemas.microsoft.com/office/drawing/2014/main" id="{24A08CD3-E709-283F-539E-3F3A0F4A503C}"/>
                </a:ext>
              </a:extLst>
            </p:cNvPr>
            <p:cNvSpPr/>
            <p:nvPr/>
          </p:nvSpPr>
          <p:spPr>
            <a:xfrm rot="2015395">
              <a:off x="4272521" y="1975717"/>
              <a:ext cx="98" cy="98"/>
            </a:xfrm>
            <a:custGeom>
              <a:avLst/>
              <a:gdLst/>
              <a:ahLst/>
              <a:cxnLst/>
              <a:rect l="l" t="t" r="r" b="b"/>
              <a:pathLst>
                <a:path w="1" h="1" extrusionOk="0">
                  <a:moveTo>
                    <a:pt x="0"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3" name="Google Shape;433;p39">
              <a:extLst>
                <a:ext uri="{FF2B5EF4-FFF2-40B4-BE49-F238E27FC236}">
                  <a16:creationId xmlns:a16="http://schemas.microsoft.com/office/drawing/2014/main" id="{42829345-B2C5-854F-80B6-53C3312A1450}"/>
                </a:ext>
              </a:extLst>
            </p:cNvPr>
            <p:cNvSpPr/>
            <p:nvPr/>
          </p:nvSpPr>
          <p:spPr>
            <a:xfrm rot="2015395">
              <a:off x="4305082" y="1864174"/>
              <a:ext cx="1952" cy="98"/>
            </a:xfrm>
            <a:custGeom>
              <a:avLst/>
              <a:gdLst/>
              <a:ahLst/>
              <a:cxnLst/>
              <a:rect l="l" t="t" r="r" b="b"/>
              <a:pathLst>
                <a:path w="20" h="1" extrusionOk="0">
                  <a:moveTo>
                    <a:pt x="0" y="0"/>
                  </a:moveTo>
                  <a:lnTo>
                    <a:pt x="0" y="0"/>
                  </a:lnTo>
                  <a:lnTo>
                    <a:pt x="19" y="0"/>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4" name="Google Shape;434;p39">
              <a:extLst>
                <a:ext uri="{FF2B5EF4-FFF2-40B4-BE49-F238E27FC236}">
                  <a16:creationId xmlns:a16="http://schemas.microsoft.com/office/drawing/2014/main" id="{AF973BC8-C41B-B5FD-80F3-82A395CD7276}"/>
                </a:ext>
              </a:extLst>
            </p:cNvPr>
            <p:cNvSpPr/>
            <p:nvPr/>
          </p:nvSpPr>
          <p:spPr>
            <a:xfrm rot="2015395">
              <a:off x="4303109" y="1860605"/>
              <a:ext cx="1854" cy="98"/>
            </a:xfrm>
            <a:custGeom>
              <a:avLst/>
              <a:gdLst/>
              <a:ahLst/>
              <a:cxnLst/>
              <a:rect l="l" t="t" r="r" b="b"/>
              <a:pathLst>
                <a:path w="19" h="1" extrusionOk="0">
                  <a:moveTo>
                    <a:pt x="0" y="0"/>
                  </a:moveTo>
                  <a:lnTo>
                    <a:pt x="19" y="0"/>
                  </a:lnTo>
                  <a:cubicBezTo>
                    <a:pt x="19" y="0"/>
                    <a:pt x="0" y="0"/>
                    <a:pt x="0"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5" name="Google Shape;435;p39">
              <a:extLst>
                <a:ext uri="{FF2B5EF4-FFF2-40B4-BE49-F238E27FC236}">
                  <a16:creationId xmlns:a16="http://schemas.microsoft.com/office/drawing/2014/main" id="{FA269E82-46A4-CCE0-0C91-CB927977C03E}"/>
                </a:ext>
              </a:extLst>
            </p:cNvPr>
            <p:cNvSpPr/>
            <p:nvPr/>
          </p:nvSpPr>
          <p:spPr>
            <a:xfrm rot="2015395">
              <a:off x="4328730" y="1897055"/>
              <a:ext cx="1952" cy="18347"/>
            </a:xfrm>
            <a:custGeom>
              <a:avLst/>
              <a:gdLst/>
              <a:ahLst/>
              <a:cxnLst/>
              <a:rect l="l" t="t" r="r" b="b"/>
              <a:pathLst>
                <a:path w="20" h="188" extrusionOk="0">
                  <a:moveTo>
                    <a:pt x="10" y="0"/>
                  </a:moveTo>
                  <a:cubicBezTo>
                    <a:pt x="10" y="26"/>
                    <a:pt x="10" y="52"/>
                    <a:pt x="10" y="80"/>
                  </a:cubicBezTo>
                  <a:lnTo>
                    <a:pt x="10" y="80"/>
                  </a:lnTo>
                  <a:cubicBezTo>
                    <a:pt x="15" y="38"/>
                    <a:pt x="19" y="0"/>
                    <a:pt x="10" y="0"/>
                  </a:cubicBezTo>
                  <a:close/>
                  <a:moveTo>
                    <a:pt x="10" y="80"/>
                  </a:moveTo>
                  <a:lnTo>
                    <a:pt x="10" y="80"/>
                  </a:lnTo>
                  <a:cubicBezTo>
                    <a:pt x="5" y="122"/>
                    <a:pt x="1" y="169"/>
                    <a:pt x="10" y="187"/>
                  </a:cubicBezTo>
                  <a:cubicBezTo>
                    <a:pt x="10" y="147"/>
                    <a:pt x="10" y="112"/>
                    <a:pt x="10" y="8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6" name="Google Shape;436;p39">
              <a:extLst>
                <a:ext uri="{FF2B5EF4-FFF2-40B4-BE49-F238E27FC236}">
                  <a16:creationId xmlns:a16="http://schemas.microsoft.com/office/drawing/2014/main" id="{1705B5BB-7231-EADD-0D47-3B8E27A1ECCD}"/>
                </a:ext>
              </a:extLst>
            </p:cNvPr>
            <p:cNvSpPr/>
            <p:nvPr/>
          </p:nvSpPr>
          <p:spPr>
            <a:xfrm rot="2015395">
              <a:off x="4277578" y="1762650"/>
              <a:ext cx="1854" cy="1952"/>
            </a:xfrm>
            <a:custGeom>
              <a:avLst/>
              <a:gdLst/>
              <a:ahLst/>
              <a:cxnLst/>
              <a:rect l="l" t="t" r="r" b="b"/>
              <a:pathLst>
                <a:path w="19" h="20" extrusionOk="0">
                  <a:moveTo>
                    <a:pt x="0" y="0"/>
                  </a:moveTo>
                  <a:lnTo>
                    <a:pt x="0" y="19"/>
                  </a:lnTo>
                  <a:lnTo>
                    <a:pt x="19" y="19"/>
                  </a:lnTo>
                  <a:lnTo>
                    <a:pt x="0"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7" name="Google Shape;437;p39">
              <a:extLst>
                <a:ext uri="{FF2B5EF4-FFF2-40B4-BE49-F238E27FC236}">
                  <a16:creationId xmlns:a16="http://schemas.microsoft.com/office/drawing/2014/main" id="{DBB531FC-F167-214C-BE7E-19CB55C1D348}"/>
                </a:ext>
              </a:extLst>
            </p:cNvPr>
            <p:cNvSpPr/>
            <p:nvPr/>
          </p:nvSpPr>
          <p:spPr>
            <a:xfrm rot="2015395">
              <a:off x="4273752" y="1767520"/>
              <a:ext cx="3708" cy="4294"/>
            </a:xfrm>
            <a:custGeom>
              <a:avLst/>
              <a:gdLst/>
              <a:ahLst/>
              <a:cxnLst/>
              <a:rect l="l" t="t" r="r" b="b"/>
              <a:pathLst>
                <a:path w="38" h="44" extrusionOk="0">
                  <a:moveTo>
                    <a:pt x="0" y="1"/>
                  </a:moveTo>
                  <a:cubicBezTo>
                    <a:pt x="0" y="7"/>
                    <a:pt x="0" y="13"/>
                    <a:pt x="0" y="19"/>
                  </a:cubicBezTo>
                  <a:cubicBezTo>
                    <a:pt x="0" y="19"/>
                    <a:pt x="12" y="43"/>
                    <a:pt x="27" y="43"/>
                  </a:cubicBezTo>
                  <a:cubicBezTo>
                    <a:pt x="30" y="43"/>
                    <a:pt x="34" y="42"/>
                    <a:pt x="38" y="38"/>
                  </a:cubicBezTo>
                  <a:cubicBezTo>
                    <a:pt x="38" y="38"/>
                    <a:pt x="38" y="19"/>
                    <a:pt x="19" y="19"/>
                  </a:cubicBezTo>
                  <a:cubicBezTo>
                    <a:pt x="0" y="1"/>
                    <a:pt x="0" y="1"/>
                    <a:pt x="0"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8" name="Google Shape;438;p39">
              <a:extLst>
                <a:ext uri="{FF2B5EF4-FFF2-40B4-BE49-F238E27FC236}">
                  <a16:creationId xmlns:a16="http://schemas.microsoft.com/office/drawing/2014/main" id="{CC217DEA-1645-D102-7BB6-C0133F569DC7}"/>
                </a:ext>
              </a:extLst>
            </p:cNvPr>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29" name="Google Shape;439;p39">
              <a:extLst>
                <a:ext uri="{FF2B5EF4-FFF2-40B4-BE49-F238E27FC236}">
                  <a16:creationId xmlns:a16="http://schemas.microsoft.com/office/drawing/2014/main" id="{F6A4C29E-3E3A-93B3-D38D-C7719EB6DA5C}"/>
                </a:ext>
              </a:extLst>
            </p:cNvPr>
            <p:cNvSpPr/>
            <p:nvPr/>
          </p:nvSpPr>
          <p:spPr>
            <a:xfrm rot="2015395">
              <a:off x="4211691" y="1762738"/>
              <a:ext cx="1952" cy="1952"/>
            </a:xfrm>
            <a:custGeom>
              <a:avLst/>
              <a:gdLst/>
              <a:ahLst/>
              <a:cxnLst/>
              <a:rect l="l" t="t" r="r" b="b"/>
              <a:pathLst>
                <a:path w="20" h="20" extrusionOk="0">
                  <a:moveTo>
                    <a:pt x="0" y="20"/>
                  </a:moveTo>
                  <a:lnTo>
                    <a:pt x="0" y="20"/>
                  </a:lnTo>
                  <a:cubicBezTo>
                    <a:pt x="0" y="20"/>
                    <a:pt x="19" y="1"/>
                    <a:pt x="0" y="2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30" name="Google Shape;440;p39">
              <a:extLst>
                <a:ext uri="{FF2B5EF4-FFF2-40B4-BE49-F238E27FC236}">
                  <a16:creationId xmlns:a16="http://schemas.microsoft.com/office/drawing/2014/main" id="{EDA89238-8EA6-EDFF-1474-E859695CCA18}"/>
                </a:ext>
              </a:extLst>
            </p:cNvPr>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31" name="Google Shape;441;p39">
              <a:extLst>
                <a:ext uri="{FF2B5EF4-FFF2-40B4-BE49-F238E27FC236}">
                  <a16:creationId xmlns:a16="http://schemas.microsoft.com/office/drawing/2014/main" id="{D70B8D00-B8EA-9AB1-2151-974DDCC75542}"/>
                </a:ext>
              </a:extLst>
            </p:cNvPr>
            <p:cNvSpPr/>
            <p:nvPr/>
          </p:nvSpPr>
          <p:spPr>
            <a:xfrm rot="2015395">
              <a:off x="4239751" y="1793810"/>
              <a:ext cx="98" cy="98"/>
            </a:xfrm>
            <a:custGeom>
              <a:avLst/>
              <a:gdLst/>
              <a:ahLst/>
              <a:cxnLst/>
              <a:rect l="l" t="t" r="r" b="b"/>
              <a:pathLst>
                <a:path w="1" h="1" extrusionOk="0">
                  <a:moveTo>
                    <a:pt x="0" y="0"/>
                  </a:move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32" name="Google Shape;442;p39">
              <a:extLst>
                <a:ext uri="{FF2B5EF4-FFF2-40B4-BE49-F238E27FC236}">
                  <a16:creationId xmlns:a16="http://schemas.microsoft.com/office/drawing/2014/main" id="{4265791C-9D8E-29DE-C17F-5B7F6FDDCF41}"/>
                </a:ext>
              </a:extLst>
            </p:cNvPr>
            <p:cNvSpPr/>
            <p:nvPr/>
          </p:nvSpPr>
          <p:spPr>
            <a:xfrm rot="2015395">
              <a:off x="4272115" y="1773785"/>
              <a:ext cx="98" cy="1952"/>
            </a:xfrm>
            <a:custGeom>
              <a:avLst/>
              <a:gdLst/>
              <a:ahLst/>
              <a:cxnLst/>
              <a:rect l="l" t="t" r="r" b="b"/>
              <a:pathLst>
                <a:path w="1" h="20" extrusionOk="0">
                  <a:moveTo>
                    <a:pt x="1" y="19"/>
                  </a:moveTo>
                  <a:lnTo>
                    <a:pt x="1" y="0"/>
                  </a:lnTo>
                  <a:lnTo>
                    <a:pt x="1"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33" name="Google Shape;443;p39">
              <a:extLst>
                <a:ext uri="{FF2B5EF4-FFF2-40B4-BE49-F238E27FC236}">
                  <a16:creationId xmlns:a16="http://schemas.microsoft.com/office/drawing/2014/main" id="{DC7D235E-2A30-AF83-8E3D-E2D0A395550A}"/>
                </a:ext>
              </a:extLst>
            </p:cNvPr>
            <p:cNvSpPr/>
            <p:nvPr/>
          </p:nvSpPr>
          <p:spPr>
            <a:xfrm rot="2015395">
              <a:off x="4258880" y="1780925"/>
              <a:ext cx="1854" cy="1952"/>
            </a:xfrm>
            <a:custGeom>
              <a:avLst/>
              <a:gdLst/>
              <a:ahLst/>
              <a:cxnLst/>
              <a:rect l="l" t="t" r="r" b="b"/>
              <a:pathLst>
                <a:path w="19" h="20" extrusionOk="0">
                  <a:moveTo>
                    <a:pt x="19" y="1"/>
                  </a:moveTo>
                  <a:cubicBezTo>
                    <a:pt x="19" y="1"/>
                    <a:pt x="0" y="1"/>
                    <a:pt x="0" y="19"/>
                  </a:cubicBezTo>
                  <a:cubicBezTo>
                    <a:pt x="0" y="19"/>
                    <a:pt x="19" y="1"/>
                    <a:pt x="19"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grpSp>
    </p:spTree>
    <p:extLst>
      <p:ext uri="{BB962C8B-B14F-4D97-AF65-F5344CB8AC3E}">
        <p14:creationId xmlns:p14="http://schemas.microsoft.com/office/powerpoint/2010/main" val="84149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a:extLst>
              <a:ext uri="{FF2B5EF4-FFF2-40B4-BE49-F238E27FC236}">
                <a16:creationId xmlns:a16="http://schemas.microsoft.com/office/drawing/2014/main" id="{7E99BAA1-D2FC-7434-95CF-E86D3A2AF63A}"/>
              </a:ext>
            </a:extLst>
          </p:cNvPr>
          <p:cNvSpPr txBox="1">
            <a:spLocks/>
          </p:cNvSpPr>
          <p:nvPr/>
        </p:nvSpPr>
        <p:spPr>
          <a:xfrm>
            <a:off x="6108354" y="2535175"/>
            <a:ext cx="5791200" cy="148863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lgn="just">
              <a:buNone/>
            </a:pPr>
            <a:r>
              <a:rPr lang="vi-VN" sz="3200" b="1">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Lực đẩy tác dụng lên vật đặt trong chất lỏng </a:t>
            </a:r>
            <a:endParaRPr lang="en-US" sz="3200" b="1" spc="30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D27A739-BFB2-8C69-489B-3D479FE2C999}"/>
              </a:ext>
            </a:extLst>
          </p:cNvPr>
          <p:cNvGrpSpPr/>
          <p:nvPr/>
        </p:nvGrpSpPr>
        <p:grpSpPr>
          <a:xfrm>
            <a:off x="0" y="304800"/>
            <a:ext cx="7338291" cy="6553200"/>
            <a:chOff x="-2845725" y="0"/>
            <a:chExt cx="11769804" cy="7798898"/>
          </a:xfrm>
          <a:blipFill dpi="0" rotWithShape="1">
            <a:blip r:embed="rId2"/>
            <a:srcRect/>
            <a:stretch>
              <a:fillRect l="-1000" r="-11000"/>
            </a:stretch>
          </a:blipFill>
        </p:grpSpPr>
        <p:sp>
          <p:nvSpPr>
            <p:cNvPr id="8" name="Isosceles Triangle 7">
              <a:extLst>
                <a:ext uri="{FF2B5EF4-FFF2-40B4-BE49-F238E27FC236}">
                  <a16:creationId xmlns:a16="http://schemas.microsoft.com/office/drawing/2014/main" id="{FA43FE3E-E58A-61B2-E389-24B1F277F978}"/>
                </a:ext>
              </a:extLst>
            </p:cNvPr>
            <p:cNvSpPr/>
            <p:nvPr/>
          </p:nvSpPr>
          <p:spPr>
            <a:xfrm flipV="1">
              <a:off x="-2087946" y="0"/>
              <a:ext cx="11012025" cy="779574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Isosceles Triangle 10">
              <a:extLst>
                <a:ext uri="{FF2B5EF4-FFF2-40B4-BE49-F238E27FC236}">
                  <a16:creationId xmlns:a16="http://schemas.microsoft.com/office/drawing/2014/main" id="{E0FD87EB-4DDA-91F0-C8BF-4360B6173C96}"/>
                </a:ext>
              </a:extLst>
            </p:cNvPr>
            <p:cNvSpPr/>
            <p:nvPr/>
          </p:nvSpPr>
          <p:spPr>
            <a:xfrm>
              <a:off x="3631743" y="4446231"/>
              <a:ext cx="4644221" cy="335266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Isosceles Triangle 11">
              <a:extLst>
                <a:ext uri="{FF2B5EF4-FFF2-40B4-BE49-F238E27FC236}">
                  <a16:creationId xmlns:a16="http://schemas.microsoft.com/office/drawing/2014/main" id="{37731372-9D91-2C51-BAD1-26ED509A3127}"/>
                </a:ext>
              </a:extLst>
            </p:cNvPr>
            <p:cNvSpPr/>
            <p:nvPr/>
          </p:nvSpPr>
          <p:spPr>
            <a:xfrm>
              <a:off x="-2845725" y="3540152"/>
              <a:ext cx="6110817" cy="424462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pic>
        <p:nvPicPr>
          <p:cNvPr id="2" name="Picture 1" descr="A picture containing circle, graphics, creativity, astronomy&#10;&#10;Description automatically generated">
            <a:extLst>
              <a:ext uri="{FF2B5EF4-FFF2-40B4-BE49-F238E27FC236}">
                <a16:creationId xmlns:a16="http://schemas.microsoft.com/office/drawing/2014/main" id="{7DDF69A6-35AE-79AE-3737-67FD2E2A33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1600200"/>
            <a:ext cx="634309" cy="634309"/>
          </a:xfrm>
          <a:prstGeom prst="rect">
            <a:avLst/>
          </a:prstGeom>
          <a:ln>
            <a:noFill/>
          </a:ln>
        </p:spPr>
      </p:pic>
    </p:spTree>
    <p:extLst>
      <p:ext uri="{BB962C8B-B14F-4D97-AF65-F5344CB8AC3E}">
        <p14:creationId xmlns:p14="http://schemas.microsoft.com/office/powerpoint/2010/main" val="2973933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4">
            <a:extLst>
              <a:ext uri="{FF2B5EF4-FFF2-40B4-BE49-F238E27FC236}">
                <a16:creationId xmlns:a16="http://schemas.microsoft.com/office/drawing/2014/main" id="{F5B012B7-5194-32CC-BB53-38049CF31E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71" t="13771" r="13771" b="13771"/>
          <a:stretch/>
        </p:blipFill>
        <p:spPr>
          <a:xfrm>
            <a:off x="0" y="-35104"/>
            <a:ext cx="12192000" cy="6893103"/>
          </a:xfrm>
          <a:prstGeom prst="rect">
            <a:avLst/>
          </a:prstGeom>
        </p:spPr>
      </p:pic>
      <p:pic>
        <p:nvPicPr>
          <p:cNvPr id="12" name="3">
            <a:extLst>
              <a:ext uri="{FF2B5EF4-FFF2-40B4-BE49-F238E27FC236}">
                <a16:creationId xmlns:a16="http://schemas.microsoft.com/office/drawing/2014/main" id="{C515837E-F3CA-CF84-44C1-F230373F0023}"/>
              </a:ext>
            </a:extLst>
          </p:cNvPr>
          <p:cNvPicPr>
            <a:picLocks noChangeAspect="1"/>
          </p:cNvPicPr>
          <p:nvPr/>
        </p:nvPicPr>
        <p:blipFill rotWithShape="1">
          <a:blip r:embed="rId4"/>
          <a:srcRect t="21853"/>
          <a:stretch/>
        </p:blipFill>
        <p:spPr>
          <a:xfrm>
            <a:off x="54550" y="0"/>
            <a:ext cx="12188952" cy="6781800"/>
          </a:xfrm>
          <a:prstGeom prst="rect">
            <a:avLst/>
          </a:prstGeom>
        </p:spPr>
      </p:pic>
      <p:pic>
        <p:nvPicPr>
          <p:cNvPr id="32" name="Picture 31" descr="A blue bottle cap and yellow bottle cap&#10;&#10;Description automatically generated with low confidence">
            <a:extLst>
              <a:ext uri="{FF2B5EF4-FFF2-40B4-BE49-F238E27FC236}">
                <a16:creationId xmlns:a16="http://schemas.microsoft.com/office/drawing/2014/main" id="{FB302AB7-8147-0EBF-BAB3-6985E92393D3}"/>
              </a:ext>
            </a:extLst>
          </p:cNvPr>
          <p:cNvPicPr>
            <a:picLocks noChangeAspect="1"/>
          </p:cNvPicPr>
          <p:nvPr/>
        </p:nvPicPr>
        <p:blipFill rotWithShape="1">
          <a:blip r:embed="rId5">
            <a:extLst>
              <a:ext uri="{28A0092B-C50C-407E-A947-70E740481C1C}">
                <a14:useLocalDpi xmlns:a14="http://schemas.microsoft.com/office/drawing/2010/main" val="0"/>
              </a:ext>
            </a:extLst>
          </a:blip>
          <a:srcRect l="8695" t="19978" r="47512" b="22512"/>
          <a:stretch/>
        </p:blipFill>
        <p:spPr>
          <a:xfrm>
            <a:off x="4761869" y="2108138"/>
            <a:ext cx="2302539" cy="1383646"/>
          </a:xfrm>
          <a:prstGeom prst="rect">
            <a:avLst/>
          </a:prstGeom>
        </p:spPr>
      </p:pic>
      <p:pic>
        <p:nvPicPr>
          <p:cNvPr id="14" name="Picture 13">
            <a:extLst>
              <a:ext uri="{FF2B5EF4-FFF2-40B4-BE49-F238E27FC236}">
                <a16:creationId xmlns:a16="http://schemas.microsoft.com/office/drawing/2014/main" id="{944E761B-C26A-DCC2-B189-28A5955BD65A}"/>
              </a:ext>
            </a:extLst>
          </p:cNvPr>
          <p:cNvPicPr>
            <a:picLocks noChangeAspect="1"/>
          </p:cNvPicPr>
          <p:nvPr/>
        </p:nvPicPr>
        <p:blipFill rotWithShape="1">
          <a:blip r:embed="rId6"/>
          <a:srcRect t="54087" r="59126"/>
          <a:stretch/>
        </p:blipFill>
        <p:spPr>
          <a:xfrm>
            <a:off x="1524000" y="1942711"/>
            <a:ext cx="1738313" cy="1714500"/>
          </a:xfrm>
          <a:prstGeom prst="rect">
            <a:avLst/>
          </a:prstGeom>
        </p:spPr>
      </p:pic>
      <p:pic>
        <p:nvPicPr>
          <p:cNvPr id="18" name="Picture 17" descr="A silver ball on a black background&#10;&#10;Description automatically generated with medium confidence">
            <a:extLst>
              <a:ext uri="{FF2B5EF4-FFF2-40B4-BE49-F238E27FC236}">
                <a16:creationId xmlns:a16="http://schemas.microsoft.com/office/drawing/2014/main" id="{B55B8DF0-FDE8-15A6-C9FA-EE4059B4A4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0" y="1909511"/>
            <a:ext cx="1687838" cy="1738473"/>
          </a:xfrm>
          <a:prstGeom prst="rect">
            <a:avLst/>
          </a:prstGeom>
        </p:spPr>
      </p:pic>
      <p:sp>
        <p:nvSpPr>
          <p:cNvPr id="10" name="Content Placeholder 6">
            <a:extLst>
              <a:ext uri="{FF2B5EF4-FFF2-40B4-BE49-F238E27FC236}">
                <a16:creationId xmlns:a16="http://schemas.microsoft.com/office/drawing/2014/main" id="{039F07EB-7E8D-9455-E8DB-CBCDC2304A93}"/>
              </a:ext>
            </a:extLst>
          </p:cNvPr>
          <p:cNvSpPr txBox="1">
            <a:spLocks/>
          </p:cNvSpPr>
          <p:nvPr/>
        </p:nvSpPr>
        <p:spPr>
          <a:xfrm>
            <a:off x="2362004" y="1180606"/>
            <a:ext cx="8145544" cy="728904"/>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vi-VN" sz="3200" b="1">
                <a:latin typeface="Times New Roman" panose="02020603050405020304" pitchFamily="18" charset="0"/>
                <a:cs typeface="Times New Roman" panose="02020603050405020304" pitchFamily="18" charset="0"/>
              </a:rPr>
              <a:t>Mọi vật đều chịu tác dụng của trọng lực</a:t>
            </a:r>
            <a:endParaRPr lang="en-US" sz="3200" b="1">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E5FF578C-A43B-D9FB-5729-DD480B188285}"/>
              </a:ext>
            </a:extLst>
          </p:cNvPr>
          <p:cNvGrpSpPr/>
          <p:nvPr/>
        </p:nvGrpSpPr>
        <p:grpSpPr>
          <a:xfrm>
            <a:off x="2506548" y="4088500"/>
            <a:ext cx="571500" cy="435517"/>
            <a:chOff x="6850543" y="2350828"/>
            <a:chExt cx="571500" cy="435517"/>
          </a:xfrm>
        </p:grpSpPr>
        <p:sp>
          <p:nvSpPr>
            <p:cNvPr id="15" name="Google Shape;463;p56">
              <a:extLst>
                <a:ext uri="{FF2B5EF4-FFF2-40B4-BE49-F238E27FC236}">
                  <a16:creationId xmlns:a16="http://schemas.microsoft.com/office/drawing/2014/main" id="{7F866DF5-0904-1CD7-18F2-F5C9763ED2D4}"/>
                </a:ext>
              </a:extLst>
            </p:cNvPr>
            <p:cNvSpPr txBox="1">
              <a:spLocks/>
            </p:cNvSpPr>
            <p:nvPr/>
          </p:nvSpPr>
          <p:spPr>
            <a:xfrm>
              <a:off x="6850543" y="235082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Times New Roman" panose="02020603050405020304" pitchFamily="18" charset="0"/>
                  <a:cs typeface="Times New Roman" panose="02020603050405020304" pitchFamily="18" charset="0"/>
                </a:rPr>
                <a:t>P</a:t>
              </a:r>
              <a:endParaRPr lang="en-US" sz="3200" baseline="-25000" dirty="0">
                <a:solidFill>
                  <a:srgbClr val="C00000"/>
                </a:solidFill>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12A5A946-8B6A-3C24-01F0-470509301B9C}"/>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a:extLst>
              <a:ext uri="{FF2B5EF4-FFF2-40B4-BE49-F238E27FC236}">
                <a16:creationId xmlns:a16="http://schemas.microsoft.com/office/drawing/2014/main" id="{506FF77E-D5B2-9320-4C92-6E8F8AD8CC1E}"/>
              </a:ext>
            </a:extLst>
          </p:cNvPr>
          <p:cNvCxnSpPr/>
          <p:nvPr/>
        </p:nvCxnSpPr>
        <p:spPr>
          <a:xfrm>
            <a:off x="2286000" y="3036016"/>
            <a:ext cx="0" cy="150872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32A9CED-BD15-A943-E7F4-CD94B5E06103}"/>
              </a:ext>
            </a:extLst>
          </p:cNvPr>
          <p:cNvGrpSpPr/>
          <p:nvPr/>
        </p:nvGrpSpPr>
        <p:grpSpPr>
          <a:xfrm>
            <a:off x="6149026" y="3963186"/>
            <a:ext cx="571500" cy="435517"/>
            <a:chOff x="6855640" y="2455870"/>
            <a:chExt cx="571500" cy="435517"/>
          </a:xfrm>
        </p:grpSpPr>
        <p:sp>
          <p:nvSpPr>
            <p:cNvPr id="22" name="Google Shape;463;p56">
              <a:extLst>
                <a:ext uri="{FF2B5EF4-FFF2-40B4-BE49-F238E27FC236}">
                  <a16:creationId xmlns:a16="http://schemas.microsoft.com/office/drawing/2014/main" id="{27D25A59-16D7-F6F5-E9BA-3929BB963A19}"/>
                </a:ext>
              </a:extLst>
            </p:cNvPr>
            <p:cNvSpPr txBox="1">
              <a:spLocks/>
            </p:cNvSpPr>
            <p:nvPr/>
          </p:nvSpPr>
          <p:spPr>
            <a:xfrm>
              <a:off x="6855640" y="2455870"/>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2800" dirty="0">
                  <a:solidFill>
                    <a:srgbClr val="C00000"/>
                  </a:solidFill>
                  <a:latin typeface="Times New Roman" panose="02020603050405020304" pitchFamily="18" charset="0"/>
                  <a:cs typeface="Times New Roman" panose="02020603050405020304" pitchFamily="18" charset="0"/>
                </a:rPr>
                <a:t>P</a:t>
              </a:r>
              <a:endParaRPr lang="en-US" sz="2800" baseline="-25000" dirty="0">
                <a:solidFill>
                  <a:srgbClr val="C00000"/>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74C0B9DB-605A-815F-559F-72BCE1A1BEEB}"/>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F3FC306E-AF9D-D4FB-E522-DCD38EB44BE1}"/>
              </a:ext>
            </a:extLst>
          </p:cNvPr>
          <p:cNvCxnSpPr>
            <a:cxnSpLocks/>
          </p:cNvCxnSpPr>
          <p:nvPr/>
        </p:nvCxnSpPr>
        <p:spPr>
          <a:xfrm>
            <a:off x="5943600" y="2769854"/>
            <a:ext cx="0" cy="10401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48A43D4E-481E-A3F8-99B2-AA619BB970E6}"/>
              </a:ext>
            </a:extLst>
          </p:cNvPr>
          <p:cNvGrpSpPr/>
          <p:nvPr/>
        </p:nvGrpSpPr>
        <p:grpSpPr>
          <a:xfrm>
            <a:off x="9832313" y="4626974"/>
            <a:ext cx="571500" cy="435517"/>
            <a:chOff x="6850543" y="2350828"/>
            <a:chExt cx="571500" cy="435517"/>
          </a:xfrm>
        </p:grpSpPr>
        <p:sp>
          <p:nvSpPr>
            <p:cNvPr id="27" name="Google Shape;463;p56">
              <a:extLst>
                <a:ext uri="{FF2B5EF4-FFF2-40B4-BE49-F238E27FC236}">
                  <a16:creationId xmlns:a16="http://schemas.microsoft.com/office/drawing/2014/main" id="{8B8FF182-E610-52BF-ADF5-498DB6FF596A}"/>
                </a:ext>
              </a:extLst>
            </p:cNvPr>
            <p:cNvSpPr txBox="1">
              <a:spLocks/>
            </p:cNvSpPr>
            <p:nvPr/>
          </p:nvSpPr>
          <p:spPr>
            <a:xfrm>
              <a:off x="6850543" y="2350828"/>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3200" dirty="0">
                  <a:solidFill>
                    <a:srgbClr val="C00000"/>
                  </a:solidFill>
                  <a:latin typeface="Times New Roman" panose="02020603050405020304" pitchFamily="18" charset="0"/>
                  <a:cs typeface="Times New Roman" panose="02020603050405020304" pitchFamily="18" charset="0"/>
                </a:rPr>
                <a:t>P</a:t>
              </a:r>
              <a:endParaRPr lang="en-US" sz="3200" baseline="-25000" dirty="0">
                <a:solidFill>
                  <a:srgbClr val="C00000"/>
                </a:solidFill>
                <a:latin typeface="Times New Roman" panose="02020603050405020304" pitchFamily="18"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26603890-3B95-0AE2-DDE9-8FE83150A368}"/>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9" name="Straight Arrow Connector 28">
            <a:extLst>
              <a:ext uri="{FF2B5EF4-FFF2-40B4-BE49-F238E27FC236}">
                <a16:creationId xmlns:a16="http://schemas.microsoft.com/office/drawing/2014/main" id="{9C6BD8D5-96B8-F268-6A28-4E09783C3E84}"/>
              </a:ext>
            </a:extLst>
          </p:cNvPr>
          <p:cNvCxnSpPr>
            <a:cxnSpLocks/>
          </p:cNvCxnSpPr>
          <p:nvPr/>
        </p:nvCxnSpPr>
        <p:spPr>
          <a:xfrm>
            <a:off x="9685452" y="2907682"/>
            <a:ext cx="0" cy="204531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E9C0F45-8DB8-789D-4C8F-F97BD6FB91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7948" b="24787"/>
          <a:stretch>
            <a:fillRect/>
          </a:stretch>
        </p:blipFill>
        <p:spPr>
          <a:xfrm>
            <a:off x="-23869" y="-32133"/>
            <a:ext cx="1776470" cy="1356393"/>
          </a:xfrm>
          <a:prstGeom prst="rect">
            <a:avLst/>
          </a:prstGeom>
        </p:spPr>
      </p:pic>
      <p:pic>
        <p:nvPicPr>
          <p:cNvPr id="3" name="Picture 2">
            <a:extLst>
              <a:ext uri="{FF2B5EF4-FFF2-40B4-BE49-F238E27FC236}">
                <a16:creationId xmlns:a16="http://schemas.microsoft.com/office/drawing/2014/main" id="{3C7D2D68-339F-7634-4D53-9AB8B377D5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948" b="24787"/>
          <a:stretch>
            <a:fillRect/>
          </a:stretch>
        </p:blipFill>
        <p:spPr>
          <a:xfrm flipH="1">
            <a:off x="10511107" y="-41309"/>
            <a:ext cx="1642473" cy="1254082"/>
          </a:xfrm>
          <a:prstGeom prst="rect">
            <a:avLst/>
          </a:prstGeom>
        </p:spPr>
      </p:pic>
    </p:spTree>
    <p:extLst>
      <p:ext uri="{BB962C8B-B14F-4D97-AF65-F5344CB8AC3E}">
        <p14:creationId xmlns:p14="http://schemas.microsoft.com/office/powerpoint/2010/main" val="137415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 calcmode="lin" valueType="num">
                                      <p:cBhvr>
                                        <p:cTn id="14" dur="750" fill="hold"/>
                                        <p:tgtEl>
                                          <p:spTgt spid="14"/>
                                        </p:tgtEl>
                                        <p:attrNameLst>
                                          <p:attrName>style.rotation</p:attrName>
                                        </p:attrNameLst>
                                      </p:cBhvr>
                                      <p:tavLst>
                                        <p:tav tm="0">
                                          <p:val>
                                            <p:fltVal val="90"/>
                                          </p:val>
                                        </p:tav>
                                        <p:tav tm="100000">
                                          <p:val>
                                            <p:fltVal val="0"/>
                                          </p:val>
                                        </p:tav>
                                      </p:tavLst>
                                    </p:anim>
                                    <p:animEffect transition="in" filter="fade">
                                      <p:cBhvr>
                                        <p:cTn id="15" dur="750"/>
                                        <p:tgtEl>
                                          <p:spTgt spid="14"/>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31" presetClass="entr" presetSubtype="0" fill="hold" nodeType="withEffect">
                                  <p:stCondLst>
                                    <p:cond delay="500"/>
                                  </p:stCondLst>
                                  <p:childTnLst>
                                    <p:set>
                                      <p:cBhvr>
                                        <p:cTn id="21" dur="1" fill="hold">
                                          <p:stCondLst>
                                            <p:cond delay="0"/>
                                          </p:stCondLst>
                                        </p:cTn>
                                        <p:tgtEl>
                                          <p:spTgt spid="18"/>
                                        </p:tgtEl>
                                        <p:attrNameLst>
                                          <p:attrName>style.visibility</p:attrName>
                                        </p:attrNameLst>
                                      </p:cBhvr>
                                      <p:to>
                                        <p:strVal val="visible"/>
                                      </p:to>
                                    </p:set>
                                    <p:anim calcmode="lin" valueType="num">
                                      <p:cBhvr>
                                        <p:cTn id="22" dur="750" fill="hold"/>
                                        <p:tgtEl>
                                          <p:spTgt spid="18"/>
                                        </p:tgtEl>
                                        <p:attrNameLst>
                                          <p:attrName>ppt_w</p:attrName>
                                        </p:attrNameLst>
                                      </p:cBhvr>
                                      <p:tavLst>
                                        <p:tav tm="0">
                                          <p:val>
                                            <p:fltVal val="0"/>
                                          </p:val>
                                        </p:tav>
                                        <p:tav tm="100000">
                                          <p:val>
                                            <p:strVal val="#ppt_w"/>
                                          </p:val>
                                        </p:tav>
                                      </p:tavLst>
                                    </p:anim>
                                    <p:anim calcmode="lin" valueType="num">
                                      <p:cBhvr>
                                        <p:cTn id="23" dur="750" fill="hold"/>
                                        <p:tgtEl>
                                          <p:spTgt spid="18"/>
                                        </p:tgtEl>
                                        <p:attrNameLst>
                                          <p:attrName>ppt_h</p:attrName>
                                        </p:attrNameLst>
                                      </p:cBhvr>
                                      <p:tavLst>
                                        <p:tav tm="0">
                                          <p:val>
                                            <p:fltVal val="0"/>
                                          </p:val>
                                        </p:tav>
                                        <p:tav tm="100000">
                                          <p:val>
                                            <p:strVal val="#ppt_h"/>
                                          </p:val>
                                        </p:tav>
                                      </p:tavLst>
                                    </p:anim>
                                    <p:anim calcmode="lin" valueType="num">
                                      <p:cBhvr>
                                        <p:cTn id="24" dur="750" fill="hold"/>
                                        <p:tgtEl>
                                          <p:spTgt spid="18"/>
                                        </p:tgtEl>
                                        <p:attrNameLst>
                                          <p:attrName>style.rotation</p:attrName>
                                        </p:attrNameLst>
                                      </p:cBhvr>
                                      <p:tavLst>
                                        <p:tav tm="0">
                                          <p:val>
                                            <p:fltVal val="90"/>
                                          </p:val>
                                        </p:tav>
                                        <p:tav tm="100000">
                                          <p:val>
                                            <p:fltVal val="0"/>
                                          </p:val>
                                        </p:tav>
                                      </p:tavLst>
                                    </p:anim>
                                    <p:animEffect transition="in" filter="fade">
                                      <p:cBhvr>
                                        <p:cTn id="25" dur="75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22" presetClass="entr" presetSubtype="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par>
                                <p:cTn id="39" presetID="22" presetClass="entr" presetSubtype="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par>
                                <p:cTn id="47" presetID="2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4">
            <a:extLst>
              <a:ext uri="{FF2B5EF4-FFF2-40B4-BE49-F238E27FC236}">
                <a16:creationId xmlns:a16="http://schemas.microsoft.com/office/drawing/2014/main" id="{F5B012B7-5194-32CC-BB53-38049CF31E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71" t="13771" r="13771" b="13771"/>
          <a:stretch/>
        </p:blipFill>
        <p:spPr>
          <a:xfrm>
            <a:off x="0" y="-35104"/>
            <a:ext cx="12192000" cy="6893103"/>
          </a:xfrm>
          <a:prstGeom prst="rect">
            <a:avLst/>
          </a:prstGeom>
        </p:spPr>
      </p:pic>
      <p:pic>
        <p:nvPicPr>
          <p:cNvPr id="12" name="3">
            <a:extLst>
              <a:ext uri="{FF2B5EF4-FFF2-40B4-BE49-F238E27FC236}">
                <a16:creationId xmlns:a16="http://schemas.microsoft.com/office/drawing/2014/main" id="{C515837E-F3CA-CF84-44C1-F230373F0023}"/>
              </a:ext>
            </a:extLst>
          </p:cNvPr>
          <p:cNvPicPr>
            <a:picLocks noChangeAspect="1"/>
          </p:cNvPicPr>
          <p:nvPr/>
        </p:nvPicPr>
        <p:blipFill rotWithShape="1">
          <a:blip r:embed="rId4"/>
          <a:srcRect t="21853"/>
          <a:stretch/>
        </p:blipFill>
        <p:spPr>
          <a:xfrm>
            <a:off x="26917" y="32132"/>
            <a:ext cx="12188952" cy="6858000"/>
          </a:xfrm>
          <a:prstGeom prst="rect">
            <a:avLst/>
          </a:prstGeom>
        </p:spPr>
      </p:pic>
      <p:pic>
        <p:nvPicPr>
          <p:cNvPr id="32" name="Picture 31" descr="A blue bottle cap and yellow bottle cap&#10;&#10;Description automatically generated with low confidence">
            <a:extLst>
              <a:ext uri="{FF2B5EF4-FFF2-40B4-BE49-F238E27FC236}">
                <a16:creationId xmlns:a16="http://schemas.microsoft.com/office/drawing/2014/main" id="{2EBFD9FA-8033-3188-DA67-E78A6F19EAD9}"/>
              </a:ext>
            </a:extLst>
          </p:cNvPr>
          <p:cNvPicPr>
            <a:picLocks noChangeAspect="1"/>
          </p:cNvPicPr>
          <p:nvPr/>
        </p:nvPicPr>
        <p:blipFill rotWithShape="1">
          <a:blip r:embed="rId5">
            <a:extLst>
              <a:ext uri="{28A0092B-C50C-407E-A947-70E740481C1C}">
                <a14:useLocalDpi xmlns:a14="http://schemas.microsoft.com/office/drawing/2010/main" val="0"/>
              </a:ext>
            </a:extLst>
          </a:blip>
          <a:srcRect l="8695" t="19978" r="47512" b="22512"/>
          <a:stretch/>
        </p:blipFill>
        <p:spPr>
          <a:xfrm>
            <a:off x="8898861" y="2602266"/>
            <a:ext cx="2302539" cy="1383646"/>
          </a:xfrm>
          <a:prstGeom prst="rect">
            <a:avLst/>
          </a:prstGeom>
        </p:spPr>
      </p:pic>
      <p:grpSp>
        <p:nvGrpSpPr>
          <p:cNvPr id="21" name="Group 20">
            <a:extLst>
              <a:ext uri="{FF2B5EF4-FFF2-40B4-BE49-F238E27FC236}">
                <a16:creationId xmlns:a16="http://schemas.microsoft.com/office/drawing/2014/main" id="{732A9CED-BD15-A943-E7F4-CD94B5E06103}"/>
              </a:ext>
            </a:extLst>
          </p:cNvPr>
          <p:cNvGrpSpPr/>
          <p:nvPr/>
        </p:nvGrpSpPr>
        <p:grpSpPr>
          <a:xfrm>
            <a:off x="10490373" y="4012490"/>
            <a:ext cx="556569" cy="207703"/>
            <a:chOff x="6855640" y="2455870"/>
            <a:chExt cx="571500" cy="435517"/>
          </a:xfrm>
        </p:grpSpPr>
        <p:sp>
          <p:nvSpPr>
            <p:cNvPr id="22" name="Google Shape;463;p56">
              <a:extLst>
                <a:ext uri="{FF2B5EF4-FFF2-40B4-BE49-F238E27FC236}">
                  <a16:creationId xmlns:a16="http://schemas.microsoft.com/office/drawing/2014/main" id="{27D25A59-16D7-F6F5-E9BA-3929BB963A19}"/>
                </a:ext>
              </a:extLst>
            </p:cNvPr>
            <p:cNvSpPr txBox="1">
              <a:spLocks/>
            </p:cNvSpPr>
            <p:nvPr/>
          </p:nvSpPr>
          <p:spPr>
            <a:xfrm>
              <a:off x="6855640" y="2455870"/>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2800" dirty="0">
                  <a:solidFill>
                    <a:srgbClr val="C00000"/>
                  </a:solidFill>
                  <a:latin typeface="Times New Roman" panose="02020603050405020304" pitchFamily="18" charset="0"/>
                  <a:cs typeface="Times New Roman" panose="02020603050405020304" pitchFamily="18" charset="0"/>
                </a:rPr>
                <a:t>P</a:t>
              </a:r>
              <a:endParaRPr lang="en-US" sz="2800" baseline="-25000" dirty="0">
                <a:solidFill>
                  <a:srgbClr val="C00000"/>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74C0B9DB-605A-815F-559F-72BCE1A1BEEB}"/>
                </a:ext>
              </a:extLst>
            </p:cNvPr>
            <p:cNvCxnSpPr/>
            <p:nvPr/>
          </p:nvCxnSpPr>
          <p:spPr>
            <a:xfrm>
              <a:off x="6884671" y="2481738"/>
              <a:ext cx="365760"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23">
            <a:extLst>
              <a:ext uri="{FF2B5EF4-FFF2-40B4-BE49-F238E27FC236}">
                <a16:creationId xmlns:a16="http://schemas.microsoft.com/office/drawing/2014/main" id="{F3FC306E-AF9D-D4FB-E522-DCD38EB44BE1}"/>
              </a:ext>
            </a:extLst>
          </p:cNvPr>
          <p:cNvCxnSpPr>
            <a:cxnSpLocks/>
          </p:cNvCxnSpPr>
          <p:nvPr/>
        </p:nvCxnSpPr>
        <p:spPr>
          <a:xfrm>
            <a:off x="10159249" y="3189958"/>
            <a:ext cx="0" cy="92638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822D2A4-F60D-88CF-7C5F-DDF9A180239A}"/>
              </a:ext>
            </a:extLst>
          </p:cNvPr>
          <p:cNvGrpSpPr/>
          <p:nvPr/>
        </p:nvGrpSpPr>
        <p:grpSpPr>
          <a:xfrm>
            <a:off x="10340009" y="1823155"/>
            <a:ext cx="556569" cy="515581"/>
            <a:chOff x="6852414" y="2320905"/>
            <a:chExt cx="571500" cy="435517"/>
          </a:xfrm>
        </p:grpSpPr>
        <p:sp>
          <p:nvSpPr>
            <p:cNvPr id="4" name="Google Shape;463;p56">
              <a:extLst>
                <a:ext uri="{FF2B5EF4-FFF2-40B4-BE49-F238E27FC236}">
                  <a16:creationId xmlns:a16="http://schemas.microsoft.com/office/drawing/2014/main" id="{850205A3-4C29-471E-5369-F03A26566FE2}"/>
                </a:ext>
              </a:extLst>
            </p:cNvPr>
            <p:cNvSpPr txBox="1">
              <a:spLocks/>
            </p:cNvSpPr>
            <p:nvPr/>
          </p:nvSpPr>
          <p:spPr>
            <a:xfrm>
              <a:off x="6852414" y="2320905"/>
              <a:ext cx="571500" cy="4355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vi-VN" sz="3600" b="1" baseline="-25000" dirty="0">
                  <a:solidFill>
                    <a:schemeClr val="tx1"/>
                  </a:solidFill>
                  <a:latin typeface="Times New Roman" panose="02020603050405020304" pitchFamily="18" charset="0"/>
                  <a:cs typeface="Times New Roman" panose="02020603050405020304" pitchFamily="18" charset="0"/>
                </a:rPr>
                <a:t>F</a:t>
              </a:r>
              <a:endParaRPr lang="en-US" sz="3600" b="1" baseline="-25000" dirty="0">
                <a:solidFill>
                  <a:schemeClr val="tx1"/>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5D07E8CE-694D-00FC-4A42-BB3AFF02429D}"/>
                </a:ext>
              </a:extLst>
            </p:cNvPr>
            <p:cNvCxnSpPr/>
            <p:nvPr/>
          </p:nvCxnSpPr>
          <p:spPr>
            <a:xfrm>
              <a:off x="6884671" y="2481738"/>
              <a:ext cx="365760"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 name="Straight Arrow Connector 5">
            <a:extLst>
              <a:ext uri="{FF2B5EF4-FFF2-40B4-BE49-F238E27FC236}">
                <a16:creationId xmlns:a16="http://schemas.microsoft.com/office/drawing/2014/main" id="{A76B721E-14B7-F636-CF7F-78A10FA598D0}"/>
              </a:ext>
            </a:extLst>
          </p:cNvPr>
          <p:cNvCxnSpPr>
            <a:cxnSpLocks/>
          </p:cNvCxnSpPr>
          <p:nvPr/>
        </p:nvCxnSpPr>
        <p:spPr>
          <a:xfrm flipV="1">
            <a:off x="10159249" y="1905000"/>
            <a:ext cx="0" cy="128495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E07B3BA-3941-E70D-4567-2D44BF17D6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948" b="24787"/>
          <a:stretch>
            <a:fillRect/>
          </a:stretch>
        </p:blipFill>
        <p:spPr>
          <a:xfrm>
            <a:off x="-23869" y="-32133"/>
            <a:ext cx="1776470" cy="1356393"/>
          </a:xfrm>
          <a:prstGeom prst="rect">
            <a:avLst/>
          </a:prstGeom>
        </p:spPr>
      </p:pic>
      <p:pic>
        <p:nvPicPr>
          <p:cNvPr id="9" name="Picture 8">
            <a:extLst>
              <a:ext uri="{FF2B5EF4-FFF2-40B4-BE49-F238E27FC236}">
                <a16:creationId xmlns:a16="http://schemas.microsoft.com/office/drawing/2014/main" id="{F11B8077-0245-A027-08A9-50AC976692B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7948" b="24787"/>
          <a:stretch>
            <a:fillRect/>
          </a:stretch>
        </p:blipFill>
        <p:spPr>
          <a:xfrm flipH="1">
            <a:off x="10511107" y="-41309"/>
            <a:ext cx="1642473" cy="1254082"/>
          </a:xfrm>
          <a:prstGeom prst="rect">
            <a:avLst/>
          </a:prstGeom>
        </p:spPr>
      </p:pic>
      <p:grpSp>
        <p:nvGrpSpPr>
          <p:cNvPr id="13" name="Group 12">
            <a:extLst>
              <a:ext uri="{FF2B5EF4-FFF2-40B4-BE49-F238E27FC236}">
                <a16:creationId xmlns:a16="http://schemas.microsoft.com/office/drawing/2014/main" id="{CB9938F5-799B-3ED8-33E8-F4273FF0F17A}"/>
              </a:ext>
            </a:extLst>
          </p:cNvPr>
          <p:cNvGrpSpPr/>
          <p:nvPr/>
        </p:nvGrpSpPr>
        <p:grpSpPr>
          <a:xfrm>
            <a:off x="894662" y="4517538"/>
            <a:ext cx="11031543" cy="781032"/>
            <a:chOff x="733080" y="790534"/>
            <a:chExt cx="1722554" cy="472254"/>
          </a:xfrm>
        </p:grpSpPr>
        <p:sp>
          <p:nvSpPr>
            <p:cNvPr id="14" name="Google Shape;1058;p88">
              <a:extLst>
                <a:ext uri="{FF2B5EF4-FFF2-40B4-BE49-F238E27FC236}">
                  <a16:creationId xmlns:a16="http://schemas.microsoft.com/office/drawing/2014/main" id="{2B45C03A-FCD9-8FE2-3A4B-07C838A7EC88}"/>
                </a:ext>
              </a:extLst>
            </p:cNvPr>
            <p:cNvSpPr/>
            <p:nvPr/>
          </p:nvSpPr>
          <p:spPr>
            <a:xfrm>
              <a:off x="776941" y="819579"/>
              <a:ext cx="1624996" cy="419178"/>
            </a:xfrm>
            <a:prstGeom prst="roundRect">
              <a:avLst>
                <a:gd name="adj" fmla="val 29770"/>
              </a:avLst>
            </a:prstGeom>
            <a:solidFill>
              <a:schemeClr val="bg1"/>
            </a:solidFill>
            <a:ln w="19050" cap="flat" cmpd="sng">
              <a:solidFill>
                <a:schemeClr val="bg1"/>
              </a:solidFill>
              <a:prstDash val="solid"/>
              <a:round/>
              <a:headEnd type="none" w="sm" len="sm"/>
              <a:tailEnd type="none" w="sm" len="sm"/>
            </a:ln>
            <a:effectLst>
              <a:glow rad="63500">
                <a:schemeClr val="accent6">
                  <a:satMod val="175000"/>
                  <a:alpha val="40000"/>
                </a:schemeClr>
              </a:glow>
            </a:effectLst>
          </p:spPr>
          <p:txBody>
            <a:bodyPr spcFirstLastPara="1" wrap="square" lIns="91425" tIns="91425" rIns="91425" bIns="91425" anchor="ctr" anchorCtr="0">
              <a:noAutofit/>
            </a:bodyPr>
            <a:lstStyle/>
            <a:p>
              <a:pPr marL="0" lvl="0" indent="0" algn="l" rtl="0">
                <a:spcBef>
                  <a:spcPts val="0"/>
                </a:spcBef>
                <a:spcAft>
                  <a:spcPts val="0"/>
                </a:spcAft>
                <a:buNone/>
              </a:pPr>
              <a:endParaRPr sz="3200" dirty="0">
                <a:latin typeface="Roboto" panose="02000000000000000000" pitchFamily="2" charset="0"/>
                <a:ea typeface="Roboto" panose="02000000000000000000" pitchFamily="2" charset="0"/>
              </a:endParaRPr>
            </a:p>
          </p:txBody>
        </p:sp>
        <p:sp>
          <p:nvSpPr>
            <p:cNvPr id="15" name="Google Shape;463;p56">
              <a:extLst>
                <a:ext uri="{FF2B5EF4-FFF2-40B4-BE49-F238E27FC236}">
                  <a16:creationId xmlns:a16="http://schemas.microsoft.com/office/drawing/2014/main" id="{3E7DC3BC-B0D8-C73F-CF27-502480A64CB0}"/>
                </a:ext>
              </a:extLst>
            </p:cNvPr>
            <p:cNvSpPr txBox="1">
              <a:spLocks/>
            </p:cNvSpPr>
            <p:nvPr/>
          </p:nvSpPr>
          <p:spPr>
            <a:xfrm>
              <a:off x="733080" y="790534"/>
              <a:ext cx="1722554" cy="4722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3200" dirty="0" err="1">
                  <a:solidFill>
                    <a:srgbClr val="C00000"/>
                  </a:solidFill>
                </a:rPr>
                <a:t>Nước</a:t>
              </a:r>
              <a:r>
                <a:rPr lang="en-US" sz="3200" dirty="0">
                  <a:solidFill>
                    <a:srgbClr val="C00000"/>
                  </a:solidFill>
                </a:rPr>
                <a:t> </a:t>
              </a:r>
              <a:r>
                <a:rPr lang="en-US" sz="3200" dirty="0" err="1">
                  <a:solidFill>
                    <a:srgbClr val="C00000"/>
                  </a:solidFill>
                </a:rPr>
                <a:t>tác</a:t>
              </a:r>
              <a:r>
                <a:rPr lang="en-US" sz="3200" dirty="0">
                  <a:solidFill>
                    <a:srgbClr val="C00000"/>
                  </a:solidFill>
                </a:rPr>
                <a:t> </a:t>
              </a:r>
              <a:r>
                <a:rPr lang="en-US" sz="3200" dirty="0" err="1">
                  <a:solidFill>
                    <a:srgbClr val="C00000"/>
                  </a:solidFill>
                </a:rPr>
                <a:t>dụng</a:t>
              </a:r>
              <a:r>
                <a:rPr lang="en-US" sz="3200" dirty="0">
                  <a:solidFill>
                    <a:srgbClr val="C00000"/>
                  </a:solidFill>
                </a:rPr>
                <a:t> </a:t>
              </a:r>
              <a:r>
                <a:rPr lang="en-US" sz="3200" dirty="0" err="1">
                  <a:solidFill>
                    <a:srgbClr val="C00000"/>
                  </a:solidFill>
                </a:rPr>
                <a:t>lực</a:t>
              </a:r>
              <a:r>
                <a:rPr lang="en-US" sz="3200" dirty="0">
                  <a:solidFill>
                    <a:srgbClr val="C00000"/>
                  </a:solidFill>
                </a:rPr>
                <a:t> </a:t>
              </a:r>
              <a:r>
                <a:rPr lang="en-US" sz="3200" dirty="0" err="1">
                  <a:solidFill>
                    <a:srgbClr val="C00000"/>
                  </a:solidFill>
                </a:rPr>
                <a:t>đẩy</a:t>
              </a:r>
              <a:r>
                <a:rPr lang="en-US" sz="3200" dirty="0">
                  <a:solidFill>
                    <a:srgbClr val="C00000"/>
                  </a:solidFill>
                </a:rPr>
                <a:t> </a:t>
              </a:r>
              <a:r>
                <a:rPr lang="en-US" sz="3200" dirty="0" err="1">
                  <a:solidFill>
                    <a:srgbClr val="C00000"/>
                  </a:solidFill>
                </a:rPr>
                <a:t>lên</a:t>
              </a:r>
              <a:r>
                <a:rPr lang="en-US" sz="3200" dirty="0">
                  <a:solidFill>
                    <a:srgbClr val="C00000"/>
                  </a:solidFill>
                </a:rPr>
                <a:t> </a:t>
              </a:r>
              <a:r>
                <a:rPr lang="en-US" sz="3200" dirty="0" err="1">
                  <a:solidFill>
                    <a:srgbClr val="C00000"/>
                  </a:solidFill>
                </a:rPr>
                <a:t>vật</a:t>
              </a:r>
              <a:r>
                <a:rPr lang="en-US" sz="3200" dirty="0">
                  <a:solidFill>
                    <a:srgbClr val="C00000"/>
                  </a:solidFill>
                </a:rPr>
                <a:t> </a:t>
              </a:r>
              <a:r>
                <a:rPr lang="en-US" sz="3200" dirty="0" err="1">
                  <a:solidFill>
                    <a:srgbClr val="C00000"/>
                  </a:solidFill>
                </a:rPr>
                <a:t>ngược</a:t>
              </a:r>
              <a:r>
                <a:rPr lang="en-US" sz="3200" dirty="0">
                  <a:solidFill>
                    <a:srgbClr val="C00000"/>
                  </a:solidFill>
                </a:rPr>
                <a:t> </a:t>
              </a:r>
              <a:r>
                <a:rPr lang="en-US" sz="3200" dirty="0" err="1">
                  <a:solidFill>
                    <a:srgbClr val="C00000"/>
                  </a:solidFill>
                </a:rPr>
                <a:t>chiều</a:t>
              </a:r>
              <a:r>
                <a:rPr lang="en-US" sz="3200" dirty="0">
                  <a:solidFill>
                    <a:srgbClr val="C00000"/>
                  </a:solidFill>
                </a:rPr>
                <a:t> </a:t>
              </a:r>
              <a:r>
                <a:rPr lang="en-US" sz="3200" dirty="0" err="1">
                  <a:solidFill>
                    <a:srgbClr val="C00000"/>
                  </a:solidFill>
                </a:rPr>
                <a:t>với</a:t>
              </a:r>
              <a:r>
                <a:rPr lang="en-US" sz="3200" dirty="0">
                  <a:solidFill>
                    <a:srgbClr val="C00000"/>
                  </a:solidFill>
                </a:rPr>
                <a:t> </a:t>
              </a:r>
              <a:r>
                <a:rPr lang="en-US" sz="3200" dirty="0" err="1">
                  <a:solidFill>
                    <a:srgbClr val="C00000"/>
                  </a:solidFill>
                </a:rPr>
                <a:t>trọng</a:t>
              </a:r>
              <a:r>
                <a:rPr lang="en-US" sz="3200" dirty="0">
                  <a:solidFill>
                    <a:srgbClr val="C00000"/>
                  </a:solidFill>
                </a:rPr>
                <a:t> </a:t>
              </a:r>
              <a:r>
                <a:rPr lang="en-US" sz="3200" dirty="0" err="1">
                  <a:solidFill>
                    <a:srgbClr val="C00000"/>
                  </a:solidFill>
                </a:rPr>
                <a:t>lực</a:t>
              </a:r>
              <a:endParaRPr lang="en-US" sz="3200" dirty="0">
                <a:solidFill>
                  <a:srgbClr val="C00000"/>
                </a:solidFill>
              </a:endParaRPr>
            </a:p>
          </p:txBody>
        </p:sp>
      </p:grpSp>
      <p:pic>
        <p:nvPicPr>
          <p:cNvPr id="16" name="Picture 15">
            <a:extLst>
              <a:ext uri="{FF2B5EF4-FFF2-40B4-BE49-F238E27FC236}">
                <a16:creationId xmlns:a16="http://schemas.microsoft.com/office/drawing/2014/main" id="{3E6F443F-F694-2B38-0550-3B6C3108B634}"/>
              </a:ext>
            </a:extLst>
          </p:cNvPr>
          <p:cNvPicPr>
            <a:picLocks noChangeAspect="1"/>
          </p:cNvPicPr>
          <p:nvPr/>
        </p:nvPicPr>
        <p:blipFill rotWithShape="1">
          <a:blip r:embed="rId8"/>
          <a:srcRect l="48250"/>
          <a:stretch/>
        </p:blipFill>
        <p:spPr>
          <a:xfrm>
            <a:off x="2141601" y="1118325"/>
            <a:ext cx="2998094" cy="3052690"/>
          </a:xfrm>
          <a:prstGeom prst="rect">
            <a:avLst/>
          </a:prstGeom>
        </p:spPr>
      </p:pic>
      <p:pic>
        <p:nvPicPr>
          <p:cNvPr id="17" name="Graphic 16" descr="Arrow Slight curve">
            <a:extLst>
              <a:ext uri="{FF2B5EF4-FFF2-40B4-BE49-F238E27FC236}">
                <a16:creationId xmlns:a16="http://schemas.microsoft.com/office/drawing/2014/main" id="{6FEA3AF1-A8B3-FB42-0791-A799CDFEF8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1390" y="4384539"/>
            <a:ext cx="914400" cy="914400"/>
          </a:xfrm>
          <a:prstGeom prst="rect">
            <a:avLst/>
          </a:prstGeom>
        </p:spPr>
      </p:pic>
      <p:sp>
        <p:nvSpPr>
          <p:cNvPr id="18" name="Google Shape;463;p56">
            <a:extLst>
              <a:ext uri="{FF2B5EF4-FFF2-40B4-BE49-F238E27FC236}">
                <a16:creationId xmlns:a16="http://schemas.microsoft.com/office/drawing/2014/main" id="{54508D15-C835-A987-9477-CB0470D66ECB}"/>
              </a:ext>
            </a:extLst>
          </p:cNvPr>
          <p:cNvSpPr txBox="1">
            <a:spLocks/>
          </p:cNvSpPr>
          <p:nvPr/>
        </p:nvSpPr>
        <p:spPr>
          <a:xfrm>
            <a:off x="5014555" y="1706985"/>
            <a:ext cx="4281681" cy="3116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2"/>
              </a:buClr>
              <a:buSzPts val="2100"/>
              <a:buFont typeface="Anton"/>
              <a:buNone/>
              <a:defRPr sz="2500">
                <a:solidFill>
                  <a:schemeClr val="dk1"/>
                </a:solidFill>
                <a:latin typeface="Roboto Black" panose="02000000000000000000" pitchFamily="2" charset="0"/>
                <a:ea typeface="Roboto Black" panose="02000000000000000000" pitchFamily="2" charset="0"/>
                <a:cs typeface="Roboto Condensed Medium" panose="020B0604020202020204" pitchFamily="2" charset="0"/>
                <a:sym typeface="Anton"/>
              </a:defRPr>
            </a:lvl1pPr>
            <a:lvl2pPr marL="914400" indent="-317500" algn="ctr">
              <a:lnSpc>
                <a:spcPct val="115000"/>
              </a:lnSpc>
              <a:buClr>
                <a:schemeClr val="dk2"/>
              </a:buClr>
              <a:buSzPts val="2100"/>
              <a:buFont typeface="Anton"/>
              <a:buNone/>
              <a:defRPr sz="2100">
                <a:solidFill>
                  <a:schemeClr val="dk2"/>
                </a:solidFill>
                <a:latin typeface="Anton"/>
                <a:ea typeface="Anton"/>
                <a:cs typeface="Anton"/>
                <a:sym typeface="Anton"/>
              </a:defRPr>
            </a:lvl2pPr>
            <a:lvl3pPr marL="1371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3pPr>
            <a:lvl4pPr marL="18288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4pPr>
            <a:lvl5pPr marL="22860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5pPr>
            <a:lvl6pPr marL="27432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6pPr>
            <a:lvl7pPr marL="32004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7pPr>
            <a:lvl8pPr marL="3657600" indent="-317500" algn="ctr">
              <a:lnSpc>
                <a:spcPct val="115000"/>
              </a:lnSpc>
              <a:spcBef>
                <a:spcPts val="1600"/>
              </a:spcBef>
              <a:buClr>
                <a:schemeClr val="dk2"/>
              </a:buClr>
              <a:buSzPts val="2100"/>
              <a:buFont typeface="Anton"/>
              <a:buNone/>
              <a:defRPr sz="2100">
                <a:solidFill>
                  <a:schemeClr val="dk2"/>
                </a:solidFill>
                <a:latin typeface="Anton"/>
                <a:ea typeface="Anton"/>
                <a:cs typeface="Anton"/>
                <a:sym typeface="Anton"/>
              </a:defRPr>
            </a:lvl8pPr>
            <a:lvl9pPr marL="4114800" indent="-317500" algn="ctr">
              <a:lnSpc>
                <a:spcPct val="115000"/>
              </a:lnSpc>
              <a:spcBef>
                <a:spcPts val="1600"/>
              </a:spcBef>
              <a:spcAft>
                <a:spcPts val="1600"/>
              </a:spcAft>
              <a:buClr>
                <a:schemeClr val="dk2"/>
              </a:buClr>
              <a:buSzPts val="2100"/>
              <a:buFont typeface="Anton"/>
              <a:buNone/>
              <a:defRPr sz="2100">
                <a:solidFill>
                  <a:schemeClr val="dk2"/>
                </a:solidFill>
                <a:latin typeface="Anton"/>
                <a:ea typeface="Anton"/>
                <a:cs typeface="Anton"/>
                <a:sym typeface="Anton"/>
              </a:defRPr>
            </a:lvl9pPr>
          </a:lstStyle>
          <a:p>
            <a:r>
              <a:rPr lang="en-US" sz="3200" err="1">
                <a:latin typeface="Times New Roman" panose="02020603050405020304" pitchFamily="18" charset="0"/>
                <a:cs typeface="Times New Roman" panose="02020603050405020304" pitchFamily="18" charset="0"/>
              </a:rPr>
              <a:t>Nắp</a:t>
            </a:r>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chai</a:t>
            </a:r>
            <a:r>
              <a:rPr lang="en-US" sz="320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endParaRPr lang="en-US" sz="3200" dirty="0">
              <a:latin typeface="Times New Roman" panose="02020603050405020304" pitchFamily="18" charset="0"/>
              <a:cs typeface="Times New Roman" panose="02020603050405020304" pitchFamily="18" charset="0"/>
            </a:endParaRPr>
          </a:p>
        </p:txBody>
      </p:sp>
      <p:pic>
        <p:nvPicPr>
          <p:cNvPr id="19" name="Graphic 18" descr="Line arrow Slight curve">
            <a:extLst>
              <a:ext uri="{FF2B5EF4-FFF2-40B4-BE49-F238E27FC236}">
                <a16:creationId xmlns:a16="http://schemas.microsoft.com/office/drawing/2014/main" id="{11B83864-6815-78D0-6C02-55BD51F1F8A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0610936">
            <a:off x="4052339" y="1824156"/>
            <a:ext cx="1192319" cy="665018"/>
          </a:xfrm>
          <a:prstGeom prst="rect">
            <a:avLst/>
          </a:prstGeom>
        </p:spPr>
      </p:pic>
    </p:spTree>
    <p:extLst>
      <p:ext uri="{BB962C8B-B14F-4D97-AF65-F5344CB8AC3E}">
        <p14:creationId xmlns:p14="http://schemas.microsoft.com/office/powerpoint/2010/main" val="544987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4">
            <a:extLst>
              <a:ext uri="{FF2B5EF4-FFF2-40B4-BE49-F238E27FC236}">
                <a16:creationId xmlns:a16="http://schemas.microsoft.com/office/drawing/2014/main" id="{F5B012B7-5194-32CC-BB53-38049CF31E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71" t="13771" r="13771" b="13771"/>
          <a:stretch/>
        </p:blipFill>
        <p:spPr>
          <a:xfrm>
            <a:off x="0" y="-35104"/>
            <a:ext cx="12192000" cy="6893103"/>
          </a:xfrm>
          <a:prstGeom prst="rect">
            <a:avLst/>
          </a:prstGeom>
        </p:spPr>
      </p:pic>
      <p:pic>
        <p:nvPicPr>
          <p:cNvPr id="12" name="3">
            <a:extLst>
              <a:ext uri="{FF2B5EF4-FFF2-40B4-BE49-F238E27FC236}">
                <a16:creationId xmlns:a16="http://schemas.microsoft.com/office/drawing/2014/main" id="{C515837E-F3CA-CF84-44C1-F230373F0023}"/>
              </a:ext>
            </a:extLst>
          </p:cNvPr>
          <p:cNvPicPr>
            <a:picLocks noChangeAspect="1"/>
          </p:cNvPicPr>
          <p:nvPr/>
        </p:nvPicPr>
        <p:blipFill rotWithShape="1">
          <a:blip r:embed="rId4"/>
          <a:srcRect t="21853"/>
          <a:stretch/>
        </p:blipFill>
        <p:spPr>
          <a:xfrm>
            <a:off x="3048" y="-35104"/>
            <a:ext cx="12188952" cy="6435904"/>
          </a:xfrm>
          <a:prstGeom prst="rect">
            <a:avLst/>
          </a:prstGeom>
        </p:spPr>
      </p:pic>
      <p:sp>
        <p:nvSpPr>
          <p:cNvPr id="2" name="Content Placeholder 6">
            <a:extLst>
              <a:ext uri="{FF2B5EF4-FFF2-40B4-BE49-F238E27FC236}">
                <a16:creationId xmlns:a16="http://schemas.microsoft.com/office/drawing/2014/main" id="{F13AB97A-5FCB-8B78-BBB6-F1E505EEEA0C}"/>
              </a:ext>
            </a:extLst>
          </p:cNvPr>
          <p:cNvSpPr txBox="1">
            <a:spLocks/>
          </p:cNvSpPr>
          <p:nvPr/>
        </p:nvSpPr>
        <p:spPr>
          <a:xfrm>
            <a:off x="328863" y="633823"/>
            <a:ext cx="11793810" cy="156518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vi-VN" sz="3200">
                <a:latin typeface="Times New Roman" panose="02020603050405020304" pitchFamily="18" charset="0"/>
                <a:cs typeface="Times New Roman" panose="02020603050405020304" pitchFamily="18" charset="0"/>
              </a:rPr>
              <a:t>Khi dùng tay nhấn chìm quả bóng xuống nước, ta cảm nhận được lực đẩy của nước tác dụng lên quả bóng.</a:t>
            </a:r>
            <a:endParaRPr lang="en-US" sz="32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9A3CE59-2E14-E8B1-1662-4EE285042D7B}"/>
              </a:ext>
            </a:extLst>
          </p:cNvPr>
          <p:cNvPicPr>
            <a:picLocks noChangeAspect="1"/>
          </p:cNvPicPr>
          <p:nvPr/>
        </p:nvPicPr>
        <p:blipFill>
          <a:blip r:embed="rId5"/>
          <a:stretch>
            <a:fillRect/>
          </a:stretch>
        </p:blipFill>
        <p:spPr>
          <a:xfrm>
            <a:off x="3200400" y="1905000"/>
            <a:ext cx="4968664" cy="3113185"/>
          </a:xfrm>
          <a:prstGeom prst="rect">
            <a:avLst/>
          </a:prstGeom>
        </p:spPr>
      </p:pic>
      <p:sp>
        <p:nvSpPr>
          <p:cNvPr id="4" name="Content Placeholder 6">
            <a:extLst>
              <a:ext uri="{FF2B5EF4-FFF2-40B4-BE49-F238E27FC236}">
                <a16:creationId xmlns:a16="http://schemas.microsoft.com/office/drawing/2014/main" id="{97766306-BF40-30C8-8143-8350CD50B4A7}"/>
              </a:ext>
            </a:extLst>
          </p:cNvPr>
          <p:cNvSpPr txBox="1">
            <a:spLocks/>
          </p:cNvSpPr>
          <p:nvPr/>
        </p:nvSpPr>
        <p:spPr>
          <a:xfrm>
            <a:off x="510768" y="4724177"/>
            <a:ext cx="11376432" cy="1565185"/>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vi-VN" sz="3200">
                <a:latin typeface="Times New Roman" panose="02020603050405020304" pitchFamily="18" charset="0"/>
                <a:cs typeface="Times New Roman" panose="02020603050405020304" pitchFamily="18" charset="0"/>
              </a:rPr>
              <a:t>=&gt; Lực đẩy của nước tác dụng lên quả bóng trong trường hợp này được gọi là </a:t>
            </a:r>
            <a:r>
              <a:rPr lang="vi-VN" sz="3200" b="1">
                <a:solidFill>
                  <a:srgbClr val="FF0000"/>
                </a:solidFill>
                <a:latin typeface="Times New Roman" panose="02020603050405020304" pitchFamily="18" charset="0"/>
                <a:cs typeface="Times New Roman" panose="02020603050405020304" pitchFamily="18" charset="0"/>
              </a:rPr>
              <a:t>lực đẩy Archimedes</a:t>
            </a:r>
            <a:r>
              <a:rPr lang="vi-VN" sz="320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001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4">
            <a:extLst>
              <a:ext uri="{FF2B5EF4-FFF2-40B4-BE49-F238E27FC236}">
                <a16:creationId xmlns:a16="http://schemas.microsoft.com/office/drawing/2014/main" id="{F5B012B7-5194-32CC-BB53-38049CF31E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771" t="13771" r="13771" b="13771"/>
          <a:stretch/>
        </p:blipFill>
        <p:spPr>
          <a:xfrm>
            <a:off x="0" y="-35104"/>
            <a:ext cx="12192000" cy="6893103"/>
          </a:xfrm>
          <a:prstGeom prst="rect">
            <a:avLst/>
          </a:prstGeom>
        </p:spPr>
      </p:pic>
      <p:pic>
        <p:nvPicPr>
          <p:cNvPr id="12" name="3">
            <a:extLst>
              <a:ext uri="{FF2B5EF4-FFF2-40B4-BE49-F238E27FC236}">
                <a16:creationId xmlns:a16="http://schemas.microsoft.com/office/drawing/2014/main" id="{C515837E-F3CA-CF84-44C1-F230373F0023}"/>
              </a:ext>
            </a:extLst>
          </p:cNvPr>
          <p:cNvPicPr>
            <a:picLocks noChangeAspect="1"/>
          </p:cNvPicPr>
          <p:nvPr/>
        </p:nvPicPr>
        <p:blipFill rotWithShape="1">
          <a:blip r:embed="rId4"/>
          <a:srcRect t="21853"/>
          <a:stretch/>
        </p:blipFill>
        <p:spPr>
          <a:xfrm>
            <a:off x="0" y="-50768"/>
            <a:ext cx="12192000" cy="6740704"/>
          </a:xfrm>
          <a:prstGeom prst="rect">
            <a:avLst/>
          </a:prstGeom>
        </p:spPr>
      </p:pic>
      <mc:AlternateContent xmlns:mc="http://schemas.openxmlformats.org/markup-compatibility/2006" xmlns:a14="http://schemas.microsoft.com/office/drawing/2010/main">
        <mc:Choice Requires="a14">
          <p:sp>
            <p:nvSpPr>
              <p:cNvPr id="15" name="Content Placeholder 6">
                <a:extLst>
                  <a:ext uri="{FF2B5EF4-FFF2-40B4-BE49-F238E27FC236}">
                    <a16:creationId xmlns:a16="http://schemas.microsoft.com/office/drawing/2014/main" id="{8B0759C8-02C4-3C80-A388-746B282998F0}"/>
                  </a:ext>
                </a:extLst>
              </p:cNvPr>
              <p:cNvSpPr txBox="1">
                <a:spLocks/>
              </p:cNvSpPr>
              <p:nvPr/>
            </p:nvSpPr>
            <p:spPr>
              <a:xfrm>
                <a:off x="5867400" y="1788928"/>
                <a:ext cx="5374317" cy="1894474"/>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lgn="just">
                  <a:buNone/>
                </a:pPr>
                <a:r>
                  <a:rPr lang="vi-VN" sz="3200">
                    <a:solidFill>
                      <a:srgbClr val="C00000"/>
                    </a:solidFill>
                    <a:latin typeface="Times New Roman" panose="02020603050405020304" pitchFamily="18" charset="0"/>
                    <a:cs typeface="Times New Roman" panose="02020603050405020304" pitchFamily="18" charset="0"/>
                  </a:rPr>
                  <a:t>     </a:t>
                </a:r>
                <a:r>
                  <a:rPr lang="vi-VN" sz="3200" i="1">
                    <a:solidFill>
                      <a:srgbClr val="250AF0"/>
                    </a:solidFill>
                    <a:latin typeface="Times New Roman" panose="02020603050405020304" pitchFamily="18" charset="0"/>
                    <a:cs typeface="Times New Roman" panose="02020603050405020304" pitchFamily="18" charset="0"/>
                  </a:rPr>
                  <a:t>Lực đẩy do chất lỏng tác dụng lên vật đặt trong nó gọi là </a:t>
                </a:r>
                <a:r>
                  <a:rPr lang="vi-VN" sz="3200" b="1" i="1">
                    <a:solidFill>
                      <a:srgbClr val="250AF0"/>
                    </a:solidFill>
                    <a:latin typeface="Times New Roman" panose="02020603050405020304" pitchFamily="18" charset="0"/>
                    <a:cs typeface="Times New Roman" panose="02020603050405020304" pitchFamily="18" charset="0"/>
                  </a:rPr>
                  <a:t>lực đẩy Archimedes</a:t>
                </a:r>
                <a:r>
                  <a:rPr lang="vi-VN" sz="3200" i="1">
                    <a:solidFill>
                      <a:srgbClr val="250AF0"/>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vi-VN" sz="3200" i="1" smtClean="0">
                            <a:solidFill>
                              <a:srgbClr val="250AF0"/>
                            </a:solidFill>
                            <a:latin typeface="Cambria Math" panose="02040503050406030204" pitchFamily="18" charset="0"/>
                            <a:cs typeface="Times New Roman" panose="02020603050405020304" pitchFamily="18" charset="0"/>
                          </a:rPr>
                        </m:ctrlPr>
                      </m:sSubPr>
                      <m:e>
                        <m:r>
                          <a:rPr lang="vi-VN" sz="3200" i="1">
                            <a:solidFill>
                              <a:srgbClr val="250AF0"/>
                            </a:solidFill>
                            <a:latin typeface="Cambria Math" panose="02040503050406030204" pitchFamily="18" charset="0"/>
                            <a:cs typeface="Times New Roman" panose="02020603050405020304" pitchFamily="18" charset="0"/>
                          </a:rPr>
                          <m:t>𝐹</m:t>
                        </m:r>
                      </m:e>
                      <m:sub>
                        <m:r>
                          <a:rPr lang="vi-VN" sz="3200" i="1">
                            <a:solidFill>
                              <a:srgbClr val="250AF0"/>
                            </a:solidFill>
                            <a:latin typeface="Cambria Math" panose="02040503050406030204" pitchFamily="18" charset="0"/>
                            <a:cs typeface="Times New Roman" panose="02020603050405020304" pitchFamily="18" charset="0"/>
                          </a:rPr>
                          <m:t>𝐴</m:t>
                        </m:r>
                      </m:sub>
                    </m:sSub>
                  </m:oMath>
                </a14:m>
                <a:r>
                  <a:rPr lang="vi-VN" sz="3200" i="1">
                    <a:solidFill>
                      <a:srgbClr val="250AF0"/>
                    </a:solidFill>
                    <a:latin typeface="Times New Roman" panose="02020603050405020304" pitchFamily="18" charset="0"/>
                    <a:cs typeface="Times New Roman" panose="02020603050405020304" pitchFamily="18" charset="0"/>
                  </a:rPr>
                  <a:t>)</a:t>
                </a:r>
                <a:endParaRPr lang="en-US" sz="3200" i="1">
                  <a:solidFill>
                    <a:srgbClr val="C00000"/>
                  </a:solidFill>
                  <a:latin typeface="Times New Roman" panose="02020603050405020304" pitchFamily="18" charset="0"/>
                  <a:cs typeface="Times New Roman" panose="02020603050405020304" pitchFamily="18" charset="0"/>
                </a:endParaRPr>
              </a:p>
            </p:txBody>
          </p:sp>
        </mc:Choice>
        <mc:Fallback xmlns="">
          <p:sp>
            <p:nvSpPr>
              <p:cNvPr id="15" name="Content Placeholder 6">
                <a:extLst>
                  <a:ext uri="{FF2B5EF4-FFF2-40B4-BE49-F238E27FC236}">
                    <a16:creationId xmlns:a16="http://schemas.microsoft.com/office/drawing/2014/main" id="{8B0759C8-02C4-3C80-A388-746B282998F0}"/>
                  </a:ext>
                </a:extLst>
              </p:cNvPr>
              <p:cNvSpPr txBox="1">
                <a:spLocks noRot="1" noChangeAspect="1" noMove="1" noResize="1" noEditPoints="1" noAdjustHandles="1" noChangeArrowheads="1" noChangeShapeType="1" noTextEdit="1"/>
              </p:cNvSpPr>
              <p:nvPr/>
            </p:nvSpPr>
            <p:spPr>
              <a:xfrm>
                <a:off x="5867400" y="1788928"/>
                <a:ext cx="5374317" cy="1894474"/>
              </a:xfrm>
              <a:prstGeom prst="rect">
                <a:avLst/>
              </a:prstGeom>
              <a:blipFill>
                <a:blip r:embed="rId5"/>
                <a:stretch>
                  <a:fillRect l="-2951" t="-1929" r="-2951" b="-5145"/>
                </a:stretch>
              </a:blipFill>
            </p:spPr>
            <p:txBody>
              <a:bodyPr/>
              <a:lstStyle/>
              <a:p>
                <a:r>
                  <a:rPr lang="en-US">
                    <a:noFill/>
                  </a:rPr>
                  <a:t> </a:t>
                </a:r>
              </a:p>
            </p:txBody>
          </p:sp>
        </mc:Fallback>
      </mc:AlternateContent>
      <p:pic>
        <p:nvPicPr>
          <p:cNvPr id="16" name="Picture 4">
            <a:extLst>
              <a:ext uri="{FF2B5EF4-FFF2-40B4-BE49-F238E27FC236}">
                <a16:creationId xmlns:a16="http://schemas.microsoft.com/office/drawing/2014/main" id="{4051C726-89B8-19D5-D567-DB7A2B263D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184" y="1660459"/>
            <a:ext cx="808923" cy="80892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8B78CAE5-FF9F-ACD0-05C0-6CF574A57325}"/>
              </a:ext>
            </a:extLst>
          </p:cNvPr>
          <p:cNvSpPr/>
          <p:nvPr/>
        </p:nvSpPr>
        <p:spPr>
          <a:xfrm>
            <a:off x="5486400" y="1200659"/>
            <a:ext cx="5899191" cy="3345948"/>
          </a:xfrm>
          <a:prstGeom prst="roundRect">
            <a:avLst>
              <a:gd name="adj" fmla="val 0"/>
            </a:avLst>
          </a:prstGeom>
          <a:noFill/>
          <a:ln w="19050">
            <a:solidFill>
              <a:schemeClr val="accent1">
                <a:lumMod val="7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Kinh nghiệm du lịch Tràng An Ninh Bình đầy thú vị, tiết kiệm">
            <a:extLst>
              <a:ext uri="{FF2B5EF4-FFF2-40B4-BE49-F238E27FC236}">
                <a16:creationId xmlns:a16="http://schemas.microsoft.com/office/drawing/2014/main" id="{4F973571-F616-CCBB-F288-AA19E0DFC8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623" y="1082933"/>
            <a:ext cx="498903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499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2939</TotalTime>
  <Words>1211</Words>
  <Application>Microsoft Office PowerPoint</Application>
  <PresentationFormat>Widescreen</PresentationFormat>
  <Paragraphs>102</Paragraphs>
  <Slides>24</Slides>
  <Notes>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Gill Sans MT</vt:lpstr>
      <vt:lpstr>#9Slide07 SVNDessert Menu Scrip</vt:lpstr>
      <vt:lpstr>Cambria</vt:lpstr>
      <vt:lpstr>Cambria Math</vt:lpstr>
      <vt:lpstr>Arial</vt:lpstr>
      <vt:lpstr>Times New Roman</vt:lpstr>
      <vt:lpstr>Calibri</vt:lpstr>
      <vt:lpstr>Nunito Black</vt:lpstr>
      <vt:lpstr>Roboto</vt:lpstr>
      <vt:lpstr>Calibri Light</vt:lpstr>
      <vt:lpstr>#9Slide03 AllRoundGothic</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Administrator</cp:lastModifiedBy>
  <cp:revision>44</cp:revision>
  <cp:lastPrinted>2025-11-09T14:52:41Z</cp:lastPrinted>
  <dcterms:created xsi:type="dcterms:W3CDTF">2022-05-26T04:19:46Z</dcterms:created>
  <dcterms:modified xsi:type="dcterms:W3CDTF">2025-12-09T11:15:16Z</dcterms:modified>
</cp:coreProperties>
</file>